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20.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48.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84.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90.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2.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6.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96.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2.xml"/>
  <Override ContentType="application/vnd.openxmlformats-officedocument.presentationml.slide+xml" PartName="/ppt/slides/slide98.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63.xml"/>
  <Override ContentType="application/vnd.openxmlformats-officedocument.presentationml.slide+xml" PartName="/ppt/slides/slide93.xml"/>
  <Override ContentType="application/vnd.openxmlformats-officedocument.presentationml.slide+xml" PartName="/ppt/slides/slide80.xml"/>
  <Override ContentType="application/vnd.openxmlformats-officedocument.presentationml.slide+xml" PartName="/ppt/slides/slide61.xml"/>
  <Override ContentType="application/vnd.openxmlformats-officedocument.presentationml.slide+xml" PartName="/ppt/slides/slide91.xml"/>
  <Override ContentType="application/vnd.openxmlformats-officedocument.presentationml.slide+xml" PartName="/ppt/slides/slide31.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1.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49.xml"/>
  <Override ContentType="application/vnd.openxmlformats-officedocument.presentationml.slide+xml" PartName="/ppt/slides/slide83.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9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 id="353" r:id="rId103"/>
    <p:sldId id="354" r:id="rId104"/>
    <p:sldId id="355" r:id="rId105"/>
  </p:sldIdLst>
  <p:sldSz cy="5143500" cx="9144000"/>
  <p:notesSz cx="51435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171C6DA4-8F6A-4889-AE8C-7EABCD6D8F95}">
  <a:tblStyle styleId="{171C6DA4-8F6A-4889-AE8C-7EABCD6D8F95}"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05" Type="http://schemas.openxmlformats.org/officeDocument/2006/relationships/slide" Target="slides/slide100.xml"/><Relationship Id="rId104" Type="http://schemas.openxmlformats.org/officeDocument/2006/relationships/slide" Target="slides/slide99.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103" Type="http://schemas.openxmlformats.org/officeDocument/2006/relationships/slide" Target="slides/slide98.xml"/><Relationship Id="rId102" Type="http://schemas.openxmlformats.org/officeDocument/2006/relationships/slide" Target="slides/slide97.xml"/><Relationship Id="rId101" Type="http://schemas.openxmlformats.org/officeDocument/2006/relationships/slide" Target="slides/slide96.xml"/><Relationship Id="rId100" Type="http://schemas.openxmlformats.org/officeDocument/2006/relationships/slide" Target="slides/slide95.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95" Type="http://schemas.openxmlformats.org/officeDocument/2006/relationships/slide" Target="slides/slide90.xml"/><Relationship Id="rId94" Type="http://schemas.openxmlformats.org/officeDocument/2006/relationships/slide" Target="slides/slide89.xml"/><Relationship Id="rId97" Type="http://schemas.openxmlformats.org/officeDocument/2006/relationships/slide" Target="slides/slide92.xml"/><Relationship Id="rId96" Type="http://schemas.openxmlformats.org/officeDocument/2006/relationships/slide" Target="slides/slide91.xml"/><Relationship Id="rId11" Type="http://schemas.openxmlformats.org/officeDocument/2006/relationships/slide" Target="slides/slide6.xml"/><Relationship Id="rId99" Type="http://schemas.openxmlformats.org/officeDocument/2006/relationships/slide" Target="slides/slide94.xml"/><Relationship Id="rId10" Type="http://schemas.openxmlformats.org/officeDocument/2006/relationships/slide" Target="slides/slide5.xml"/><Relationship Id="rId98" Type="http://schemas.openxmlformats.org/officeDocument/2006/relationships/slide" Target="slides/slide93.xml"/><Relationship Id="rId13" Type="http://schemas.openxmlformats.org/officeDocument/2006/relationships/slide" Target="slides/slide8.xml"/><Relationship Id="rId12" Type="http://schemas.openxmlformats.org/officeDocument/2006/relationships/slide" Target="slides/slide7.xml"/><Relationship Id="rId91" Type="http://schemas.openxmlformats.org/officeDocument/2006/relationships/slide" Target="slides/slide86.xml"/><Relationship Id="rId90" Type="http://schemas.openxmlformats.org/officeDocument/2006/relationships/slide" Target="slides/slide85.xml"/><Relationship Id="rId93" Type="http://schemas.openxmlformats.org/officeDocument/2006/relationships/slide" Target="slides/slide88.xml"/><Relationship Id="rId92" Type="http://schemas.openxmlformats.org/officeDocument/2006/relationships/slide" Target="slides/slide8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 Id="rId84" Type="http://schemas.openxmlformats.org/officeDocument/2006/relationships/slide" Target="slides/slide79.xml"/><Relationship Id="rId83" Type="http://schemas.openxmlformats.org/officeDocument/2006/relationships/slide" Target="slides/slide78.xml"/><Relationship Id="rId86" Type="http://schemas.openxmlformats.org/officeDocument/2006/relationships/slide" Target="slides/slide81.xml"/><Relationship Id="rId85" Type="http://schemas.openxmlformats.org/officeDocument/2006/relationships/slide" Target="slides/slide80.xml"/><Relationship Id="rId88" Type="http://schemas.openxmlformats.org/officeDocument/2006/relationships/slide" Target="slides/slide83.xml"/><Relationship Id="rId87" Type="http://schemas.openxmlformats.org/officeDocument/2006/relationships/slide" Target="slides/slide82.xml"/><Relationship Id="rId89" Type="http://schemas.openxmlformats.org/officeDocument/2006/relationships/slide" Target="slides/slide84.xml"/><Relationship Id="rId80" Type="http://schemas.openxmlformats.org/officeDocument/2006/relationships/slide" Target="slides/slide75.xml"/><Relationship Id="rId82" Type="http://schemas.openxmlformats.org/officeDocument/2006/relationships/slide" Target="slides/slide77.xml"/><Relationship Id="rId81" Type="http://schemas.openxmlformats.org/officeDocument/2006/relationships/slide" Target="slides/slide76.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slide" Target="slides/slide68.xml"/><Relationship Id="rId72" Type="http://schemas.openxmlformats.org/officeDocument/2006/relationships/slide" Target="slides/slide67.xml"/><Relationship Id="rId75" Type="http://schemas.openxmlformats.org/officeDocument/2006/relationships/slide" Target="slides/slide70.xml"/><Relationship Id="rId74" Type="http://schemas.openxmlformats.org/officeDocument/2006/relationships/slide" Target="slides/slide69.xml"/><Relationship Id="rId77" Type="http://schemas.openxmlformats.org/officeDocument/2006/relationships/slide" Target="slides/slide72.xml"/><Relationship Id="rId76" Type="http://schemas.openxmlformats.org/officeDocument/2006/relationships/slide" Target="slides/slide71.xml"/><Relationship Id="rId79" Type="http://schemas.openxmlformats.org/officeDocument/2006/relationships/slide" Target="slides/slide74.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62" Type="http://schemas.openxmlformats.org/officeDocument/2006/relationships/slide" Target="slides/slide57.xml"/><Relationship Id="rId61" Type="http://schemas.openxmlformats.org/officeDocument/2006/relationships/slide" Target="slides/slide56.xml"/><Relationship Id="rId64" Type="http://schemas.openxmlformats.org/officeDocument/2006/relationships/slide" Target="slides/slide59.xml"/><Relationship Id="rId63" Type="http://schemas.openxmlformats.org/officeDocument/2006/relationships/slide" Target="slides/slide58.xml"/><Relationship Id="rId66" Type="http://schemas.openxmlformats.org/officeDocument/2006/relationships/slide" Target="slides/slide61.xml"/><Relationship Id="rId65" Type="http://schemas.openxmlformats.org/officeDocument/2006/relationships/slide" Target="slides/slide60.xml"/><Relationship Id="rId68" Type="http://schemas.openxmlformats.org/officeDocument/2006/relationships/slide" Target="slides/slide63.xml"/><Relationship Id="rId67" Type="http://schemas.openxmlformats.org/officeDocument/2006/relationships/slide" Target="slides/slide62.xml"/><Relationship Id="rId60" Type="http://schemas.openxmlformats.org/officeDocument/2006/relationships/slide" Target="slides/slide55.xml"/><Relationship Id="rId69" Type="http://schemas.openxmlformats.org/officeDocument/2006/relationships/slide" Target="slides/slide6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55" Type="http://schemas.openxmlformats.org/officeDocument/2006/relationships/slide" Target="slides/slide50.xml"/><Relationship Id="rId54" Type="http://schemas.openxmlformats.org/officeDocument/2006/relationships/slide" Target="slides/slide49.xml"/><Relationship Id="rId57" Type="http://schemas.openxmlformats.org/officeDocument/2006/relationships/slide" Target="slides/slide52.xml"/><Relationship Id="rId56" Type="http://schemas.openxmlformats.org/officeDocument/2006/relationships/slide" Target="slides/slide51.xml"/><Relationship Id="rId59" Type="http://schemas.openxmlformats.org/officeDocument/2006/relationships/slide" Target="slides/slide54.xml"/><Relationship Id="rId58" Type="http://schemas.openxmlformats.org/officeDocument/2006/relationships/slide" Target="slides/slide5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 name="Shape 11"/>
        <p:cNvGrpSpPr/>
        <p:nvPr/>
      </p:nvGrpSpPr>
      <p:grpSpPr>
        <a:xfrm>
          <a:off x="0" y="0"/>
          <a:ext cx="0" cy="0"/>
          <a:chOff x="0" y="0"/>
          <a:chExt cx="0" cy="0"/>
        </a:xfrm>
      </p:grpSpPr>
      <p:sp>
        <p:nvSpPr>
          <p:cNvPr id="12" name="Google Shape;12;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 name="Google Shape;13;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Derse hoş geldiniz. Bu sunum 5 üniteden oluşuyor ve her ünitenin sonunda bir ödev var.</a:t>
            </a:r>
            <a:endParaRPr/>
          </a:p>
        </p:txBody>
      </p:sp>
      <p:sp>
        <p:nvSpPr>
          <p:cNvPr id="14" name="Google Shape;14;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 name="Google Shape;39;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Ödev takvimini ve değerlendirme ölçütlerini baştan netleştirin.</a:t>
            </a:r>
            <a:endParaRPr/>
          </a:p>
        </p:txBody>
      </p:sp>
      <p:sp>
        <p:nvSpPr>
          <p:cNvPr id="40" name="Google Shape;40;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 name="Google Shape;66;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Öğrencilere üniteler arası bağlantıyı gösterin: her ünite bir öncekinin üzerine kurulur.</a:t>
            </a:r>
            <a:endParaRPr/>
          </a:p>
        </p:txBody>
      </p:sp>
      <p:sp>
        <p:nvSpPr>
          <p:cNvPr id="67" name="Google Shape;67;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0" name="Google Shape;100;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Sınıfa sorun: Telefonunuz bir IoT cihazı mıdır? Tartıştırın.</a:t>
            </a:r>
            <a:endParaRPr/>
          </a:p>
        </p:txBody>
      </p:sp>
      <p:sp>
        <p:nvSpPr>
          <p:cNvPr id="101" name="Google Shape;101;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6" name="Google Shape;126;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Öğrencilerden kendi günlerinden 3 örnek istemek iyi bir ısınma etkinliğidir.</a:t>
            </a:r>
            <a:endParaRPr/>
          </a:p>
        </p:txBody>
      </p:sp>
      <p:sp>
        <p:nvSpPr>
          <p:cNvPr id="127" name="Google Shape;127;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3" name="Google Shape;153;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Bu beş adım tüm dersin omurgasıdır; ünite 2-4 bu adımları tek tek açar.</a:t>
            </a:r>
            <a:endParaRPr/>
          </a:p>
        </p:txBody>
      </p:sp>
      <p:sp>
        <p:nvSpPr>
          <p:cNvPr id="154" name="Google Shape;154;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9" name="Google Shape;189;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Kola makinesi hikâyesi öğrencilerin dikkatini çeker: amaç boşuna yürümemekti.</a:t>
            </a:r>
            <a:endParaRPr/>
          </a:p>
        </p:txBody>
      </p:sp>
      <p:sp>
        <p:nvSpPr>
          <p:cNvPr id="190" name="Google Shape;190;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3" name="Google Shape;213;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Bu slayt proje ödevlerine zemin hazırlar: önce problem, sonra çözüm.</a:t>
            </a:r>
            <a:endParaRPr/>
          </a:p>
        </p:txBody>
      </p:sp>
      <p:sp>
        <p:nvSpPr>
          <p:cNvPr id="214" name="Google Shape;214;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7" name="Google Shape;237;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Vurgu: IoT tek bir icat değil, birçok teknolojinin aynı anda olgunlaşmasıdır.</a:t>
            </a:r>
            <a:endParaRPr/>
          </a:p>
        </p:txBody>
      </p:sp>
      <p:sp>
        <p:nvSpPr>
          <p:cNvPr id="238" name="Google Shape;238;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6" name="Google Shape;276;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Sayılar kaynağa göre değişir; önemli olan büyüme eğilimidir.</a:t>
            </a:r>
            <a:endParaRPr/>
          </a:p>
        </p:txBody>
      </p:sp>
      <p:sp>
        <p:nvSpPr>
          <p:cNvPr id="277" name="Google Shape;277;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6" name="Google Shape;296;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Sonraki 6 slaytta bu alanlardan en yaygın olanları tek tek inceleyeceğiz.</a:t>
            </a:r>
            <a:endParaRPr/>
          </a:p>
        </p:txBody>
      </p:sp>
      <p:sp>
        <p:nvSpPr>
          <p:cNvPr id="297" name="Google Shape;297;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7" name="Google Shape;337;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Sesli asistanların mahremiyet tartışmasını Ünite 5'te açacağımızı hatırlatın.</a:t>
            </a:r>
            <a:endParaRPr/>
          </a:p>
        </p:txBody>
      </p:sp>
      <p:sp>
        <p:nvSpPr>
          <p:cNvPr id="338" name="Google Shape;338;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4" name="Google Shape;354;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Kendi şehirlerinde gördükleri uygulamaları sorun.</a:t>
            </a:r>
            <a:endParaRPr/>
          </a:p>
        </p:txBody>
      </p:sp>
      <p:sp>
        <p:nvSpPr>
          <p:cNvPr id="355" name="Google Shape;355;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3" name="Google Shape;393;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Ünite 5'teki örnek proje akıllı seradır; burada temelini atıyoruz.</a:t>
            </a:r>
            <a:endParaRPr/>
          </a:p>
        </p:txBody>
      </p:sp>
      <p:sp>
        <p:nvSpPr>
          <p:cNvPr id="394" name="Google Shape;394;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4" name="Google Shape;434;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Endüstri 4.0 = IoT + büyük veri + yapay zekâ + otomasyon.</a:t>
            </a:r>
            <a:endParaRPr/>
          </a:p>
        </p:txBody>
      </p:sp>
      <p:sp>
        <p:nvSpPr>
          <p:cNvPr id="435" name="Google Shape;435;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8" name="Google Shape;468;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Sağlık verisi özel nitelikli kişisel veridir; Ünite 5'te KVKK ile bağlayacağız.</a:t>
            </a:r>
            <a:endParaRPr/>
          </a:p>
        </p:txBody>
      </p:sp>
      <p:sp>
        <p:nvSpPr>
          <p:cNvPr id="469" name="Google Shape;469;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7" name="Google Shape;507;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V2X: Vehicle-to-Everything. Otonom sürüşün altyapısıdır.</a:t>
            </a:r>
            <a:endParaRPr/>
          </a:p>
        </p:txBody>
      </p:sp>
      <p:sp>
        <p:nvSpPr>
          <p:cNvPr id="508" name="Google Shape;508;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0" name="Shape 520"/>
        <p:cNvGrpSpPr/>
        <p:nvPr/>
      </p:nvGrpSpPr>
      <p:grpSpPr>
        <a:xfrm>
          <a:off x="0" y="0"/>
          <a:ext cx="0" cy="0"/>
          <a:chOff x="0" y="0"/>
          <a:chExt cx="0" cy="0"/>
        </a:xfrm>
      </p:grpSpPr>
      <p:sp>
        <p:nvSpPr>
          <p:cNvPr id="521" name="Google Shape;521;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2" name="Google Shape;522;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Bu slayt Ödev 1'deki tartışma sorusunun temelidir.</a:t>
            </a:r>
            <a:endParaRPr/>
          </a:p>
        </p:txBody>
      </p:sp>
      <p:sp>
        <p:nvSpPr>
          <p:cNvPr id="523" name="Google Shape;523;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7" name="Shape 537"/>
        <p:cNvGrpSpPr/>
        <p:nvPr/>
      </p:nvGrpSpPr>
      <p:grpSpPr>
        <a:xfrm>
          <a:off x="0" y="0"/>
          <a:ext cx="0" cy="0"/>
          <a:chOff x="0" y="0"/>
          <a:chExt cx="0" cy="0"/>
        </a:xfrm>
      </p:grpSpPr>
      <p:sp>
        <p:nvSpPr>
          <p:cNvPr id="538" name="Google Shape;538;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9" name="Google Shape;539;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Soruları sınıfta sözlü olarak alın; ardından Ödev 1'i duyurun.</a:t>
            </a:r>
            <a:endParaRPr/>
          </a:p>
        </p:txBody>
      </p:sp>
      <p:sp>
        <p:nvSpPr>
          <p:cNvPr id="540" name="Google Shape;540;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9" name="Shape 569"/>
        <p:cNvGrpSpPr/>
        <p:nvPr/>
      </p:nvGrpSpPr>
      <p:grpSpPr>
        <a:xfrm>
          <a:off x="0" y="0"/>
          <a:ext cx="0" cy="0"/>
          <a:chOff x="0" y="0"/>
          <a:chExt cx="0" cy="0"/>
        </a:xfrm>
      </p:grpSpPr>
      <p:sp>
        <p:nvSpPr>
          <p:cNvPr id="570" name="Google Shape;570;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1" name="Google Shape;571;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2" name="Google Shape;572;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0" name="Shape 590"/>
        <p:cNvGrpSpPr/>
        <p:nvPr/>
      </p:nvGrpSpPr>
      <p:grpSpPr>
        <a:xfrm>
          <a:off x="0" y="0"/>
          <a:ext cx="0" cy="0"/>
          <a:chOff x="0" y="0"/>
          <a:chExt cx="0" cy="0"/>
        </a:xfrm>
      </p:grpSpPr>
      <p:sp>
        <p:nvSpPr>
          <p:cNvPr id="591" name="Google Shape;591;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92" name="Google Shape;592;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3" name="Google Shape;593;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7" name="Shape 617"/>
        <p:cNvGrpSpPr/>
        <p:nvPr/>
      </p:nvGrpSpPr>
      <p:grpSpPr>
        <a:xfrm>
          <a:off x="0" y="0"/>
          <a:ext cx="0" cy="0"/>
          <a:chOff x="0" y="0"/>
          <a:chExt cx="0" cy="0"/>
        </a:xfrm>
      </p:grpSpPr>
      <p:sp>
        <p:nvSpPr>
          <p:cNvPr id="618" name="Google Shape;618;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9" name="Google Shape;619;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Bazı kaynaklar 3 katman (algılama-ağ-uygulama) kullanır; mantık aynıdır.</a:t>
            </a:r>
            <a:endParaRPr/>
          </a:p>
        </p:txBody>
      </p:sp>
      <p:sp>
        <p:nvSpPr>
          <p:cNvPr id="620" name="Google Shape;620;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5" name="Shape 645"/>
        <p:cNvGrpSpPr/>
        <p:nvPr/>
      </p:nvGrpSpPr>
      <p:grpSpPr>
        <a:xfrm>
          <a:off x="0" y="0"/>
          <a:ext cx="0" cy="0"/>
          <a:chOff x="0" y="0"/>
          <a:chExt cx="0" cy="0"/>
        </a:xfrm>
      </p:grpSpPr>
      <p:sp>
        <p:nvSpPr>
          <p:cNvPr id="646" name="Google Shape;646;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7" name="Google Shape;647;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GIGO: Garbage In, Garbage Out.</a:t>
            </a:r>
            <a:endParaRPr/>
          </a:p>
        </p:txBody>
      </p:sp>
      <p:sp>
        <p:nvSpPr>
          <p:cNvPr id="648" name="Google Shape;648;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2" name="Shape 672"/>
        <p:cNvGrpSpPr/>
        <p:nvPr/>
      </p:nvGrpSpPr>
      <p:grpSpPr>
        <a:xfrm>
          <a:off x="0" y="0"/>
          <a:ext cx="0" cy="0"/>
          <a:chOff x="0" y="0"/>
          <a:chExt cx="0" cy="0"/>
        </a:xfrm>
      </p:grpSpPr>
      <p:sp>
        <p:nvSpPr>
          <p:cNvPr id="673" name="Google Shape;673;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4" name="Google Shape;674;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Ünite 3'te bu dört soruya göre bir seçim akışı çizeceğiz.</a:t>
            </a:r>
            <a:endParaRPr/>
          </a:p>
        </p:txBody>
      </p:sp>
      <p:sp>
        <p:nvSpPr>
          <p:cNvPr id="675" name="Google Shape;675;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6" name="Shape 696"/>
        <p:cNvGrpSpPr/>
        <p:nvPr/>
      </p:nvGrpSpPr>
      <p:grpSpPr>
        <a:xfrm>
          <a:off x="0" y="0"/>
          <a:ext cx="0" cy="0"/>
          <a:chOff x="0" y="0"/>
          <a:chExt cx="0" cy="0"/>
        </a:xfrm>
      </p:grpSpPr>
      <p:sp>
        <p:nvSpPr>
          <p:cNvPr id="697" name="Google Shape;697;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98" name="Google Shape;698;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Ünite 4'ün tamamı bu katmanı ayrıntılandırır.</a:t>
            </a:r>
            <a:endParaRPr/>
          </a:p>
        </p:txBody>
      </p:sp>
      <p:sp>
        <p:nvSpPr>
          <p:cNvPr id="699" name="Google Shape;699;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5" name="Shape 735"/>
        <p:cNvGrpSpPr/>
        <p:nvPr/>
      </p:nvGrpSpPr>
      <p:grpSpPr>
        <a:xfrm>
          <a:off x="0" y="0"/>
          <a:ext cx="0" cy="0"/>
          <a:chOff x="0" y="0"/>
          <a:chExt cx="0" cy="0"/>
        </a:xfrm>
      </p:grpSpPr>
      <p:sp>
        <p:nvSpPr>
          <p:cNvPr id="736" name="Google Shape;736;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37" name="Google Shape;737;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Proje sunumlarında arayüz tasarımı puanlanacak; bu kurallara atıf yapın.</a:t>
            </a:r>
            <a:endParaRPr/>
          </a:p>
        </p:txBody>
      </p:sp>
      <p:sp>
        <p:nvSpPr>
          <p:cNvPr id="738" name="Google Shape;738;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2" name="Shape 752"/>
        <p:cNvGrpSpPr/>
        <p:nvPr/>
      </p:nvGrpSpPr>
      <p:grpSpPr>
        <a:xfrm>
          <a:off x="0" y="0"/>
          <a:ext cx="0" cy="0"/>
          <a:chOff x="0" y="0"/>
          <a:chExt cx="0" cy="0"/>
        </a:xfrm>
      </p:grpSpPr>
      <p:sp>
        <p:nvSpPr>
          <p:cNvPr id="753" name="Google Shape;753;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54" name="Google Shape;754;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Bu altı adımı tahtaya çizdirmek iyi bir sınıf içi etkinliktir.</a:t>
            </a:r>
            <a:endParaRPr/>
          </a:p>
        </p:txBody>
      </p:sp>
      <p:sp>
        <p:nvSpPr>
          <p:cNvPr id="755" name="Google Shape;755;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0" name="Shape 780"/>
        <p:cNvGrpSpPr/>
        <p:nvPr/>
      </p:nvGrpSpPr>
      <p:grpSpPr>
        <a:xfrm>
          <a:off x="0" y="0"/>
          <a:ext cx="0" cy="0"/>
          <a:chOff x="0" y="0"/>
          <a:chExt cx="0" cy="0"/>
        </a:xfrm>
      </p:grpSpPr>
      <p:sp>
        <p:nvSpPr>
          <p:cNvPr id="781" name="Google Shape;781;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82" name="Google Shape;782;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Ödev 2'de öğrenciler bir sensörün veri sayfasından bu üç değeri bulacak.</a:t>
            </a:r>
            <a:endParaRPr/>
          </a:p>
        </p:txBody>
      </p:sp>
      <p:sp>
        <p:nvSpPr>
          <p:cNvPr id="783" name="Google Shape;783;p2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9" name="Shape 809"/>
        <p:cNvGrpSpPr/>
        <p:nvPr/>
      </p:nvGrpSpPr>
      <p:grpSpPr>
        <a:xfrm>
          <a:off x="0" y="0"/>
          <a:ext cx="0" cy="0"/>
          <a:chOff x="0" y="0"/>
          <a:chExt cx="0" cy="0"/>
        </a:xfrm>
      </p:grpSpPr>
      <p:sp>
        <p:nvSpPr>
          <p:cNvPr id="810" name="Google Shape;810;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11" name="Google Shape;811;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Okul laboratuvarında bulunması muhtemel sensörleri gösterin.</a:t>
            </a:r>
            <a:endParaRPr/>
          </a:p>
        </p:txBody>
      </p:sp>
      <p:sp>
        <p:nvSpPr>
          <p:cNvPr id="812" name="Google Shape;812;p2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8" name="Shape 848"/>
        <p:cNvGrpSpPr/>
        <p:nvPr/>
      </p:nvGrpSpPr>
      <p:grpSpPr>
        <a:xfrm>
          <a:off x="0" y="0"/>
          <a:ext cx="0" cy="0"/>
          <a:chOff x="0" y="0"/>
          <a:chExt cx="0" cy="0"/>
        </a:xfrm>
      </p:grpSpPr>
      <p:sp>
        <p:nvSpPr>
          <p:cNvPr id="849" name="Google Shape;849;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50" name="Google Shape;850;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HC-SR04 formülü: mesafe = (süre × 0,034) / 2 cm. Sonraki slaytta işlenecek.</a:t>
            </a:r>
            <a:endParaRPr/>
          </a:p>
        </p:txBody>
      </p:sp>
      <p:sp>
        <p:nvSpPr>
          <p:cNvPr id="851" name="Google Shape;851;p3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7" name="Shape 887"/>
        <p:cNvGrpSpPr/>
        <p:nvPr/>
      </p:nvGrpSpPr>
      <p:grpSpPr>
        <a:xfrm>
          <a:off x="0" y="0"/>
          <a:ext cx="0" cy="0"/>
          <a:chOff x="0" y="0"/>
          <a:chExt cx="0" cy="0"/>
        </a:xfrm>
      </p:grpSpPr>
      <p:sp>
        <p:nvSpPr>
          <p:cNvPr id="888" name="Google Shape;888;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89" name="Google Shape;889;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Bu hesabı tahtada bir kez daha farklı değerle yaptırın.</a:t>
            </a:r>
            <a:endParaRPr/>
          </a:p>
        </p:txBody>
      </p:sp>
      <p:sp>
        <p:nvSpPr>
          <p:cNvPr id="890" name="Google Shape;890;p3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4" name="Shape 904"/>
        <p:cNvGrpSpPr/>
        <p:nvPr/>
      </p:nvGrpSpPr>
      <p:grpSpPr>
        <a:xfrm>
          <a:off x="0" y="0"/>
          <a:ext cx="0" cy="0"/>
          <a:chOff x="0" y="0"/>
          <a:chExt cx="0" cy="0"/>
        </a:xfrm>
      </p:grpSpPr>
      <p:sp>
        <p:nvSpPr>
          <p:cNvPr id="905" name="Google Shape;905;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06" name="Google Shape;906;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Güvenlik uyarısı: 220 V şebeke gerilimiyle yapılan çalışmalar mutlaka öğretmen gözetiminde olmalı.</a:t>
            </a:r>
            <a:endParaRPr/>
          </a:p>
        </p:txBody>
      </p:sp>
      <p:sp>
        <p:nvSpPr>
          <p:cNvPr id="907" name="Google Shape;907;p3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1" name="Shape 931"/>
        <p:cNvGrpSpPr/>
        <p:nvPr/>
      </p:nvGrpSpPr>
      <p:grpSpPr>
        <a:xfrm>
          <a:off x="0" y="0"/>
          <a:ext cx="0" cy="0"/>
          <a:chOff x="0" y="0"/>
          <a:chExt cx="0" cy="0"/>
        </a:xfrm>
      </p:grpSpPr>
      <p:sp>
        <p:nvSpPr>
          <p:cNvPr id="932" name="Google Shape;932;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33" name="Google Shape;933;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Tahtada 10 cihaz sayıp sınıfa sensör mü aktüatör mü diye sordurun.</a:t>
            </a:r>
            <a:endParaRPr/>
          </a:p>
        </p:txBody>
      </p:sp>
      <p:sp>
        <p:nvSpPr>
          <p:cNvPr id="934" name="Google Shape;934;p3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1" name="Shape 951"/>
        <p:cNvGrpSpPr/>
        <p:nvPr/>
      </p:nvGrpSpPr>
      <p:grpSpPr>
        <a:xfrm>
          <a:off x="0" y="0"/>
          <a:ext cx="0" cy="0"/>
          <a:chOff x="0" y="0"/>
          <a:chExt cx="0" cy="0"/>
        </a:xfrm>
      </p:grpSpPr>
      <p:sp>
        <p:nvSpPr>
          <p:cNvPr id="952" name="Google Shape;952;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53" name="Google Shape;953;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ESP32'de ADC 12 bittir: 0-4095 arası değer okunur.</a:t>
            </a:r>
            <a:endParaRPr/>
          </a:p>
        </p:txBody>
      </p:sp>
      <p:sp>
        <p:nvSpPr>
          <p:cNvPr id="954" name="Google Shape;954;p3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1" name="Shape 971"/>
        <p:cNvGrpSpPr/>
        <p:nvPr/>
      </p:nvGrpSpPr>
      <p:grpSpPr>
        <a:xfrm>
          <a:off x="0" y="0"/>
          <a:ext cx="0" cy="0"/>
          <a:chOff x="0" y="0"/>
          <a:chExt cx="0" cy="0"/>
        </a:xfrm>
      </p:grpSpPr>
      <p:sp>
        <p:nvSpPr>
          <p:cNvPr id="972" name="Google Shape;972;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73" name="Google Shape;973;p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Bir cümlede: MCU tek işi kusursuz yapar, bilgisayar çok işi idare eder.</a:t>
            </a:r>
            <a:endParaRPr/>
          </a:p>
        </p:txBody>
      </p:sp>
      <p:sp>
        <p:nvSpPr>
          <p:cNvPr id="974" name="Google Shape;974;p3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3" name="Shape 983"/>
        <p:cNvGrpSpPr/>
        <p:nvPr/>
      </p:nvGrpSpPr>
      <p:grpSpPr>
        <a:xfrm>
          <a:off x="0" y="0"/>
          <a:ext cx="0" cy="0"/>
          <a:chOff x="0" y="0"/>
          <a:chExt cx="0" cy="0"/>
        </a:xfrm>
      </p:grpSpPr>
      <p:sp>
        <p:nvSpPr>
          <p:cNvPr id="984" name="Google Shape;984;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85" name="Google Shape;985;p3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setup bir kez, loop sonsuz döngü. Bu ayrımı mutlaka vurgulayın.</a:t>
            </a:r>
            <a:endParaRPr/>
          </a:p>
        </p:txBody>
      </p:sp>
      <p:sp>
        <p:nvSpPr>
          <p:cNvPr id="986" name="Google Shape;986;p3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8" name="Shape 998"/>
        <p:cNvGrpSpPr/>
        <p:nvPr/>
      </p:nvGrpSpPr>
      <p:grpSpPr>
        <a:xfrm>
          <a:off x="0" y="0"/>
          <a:ext cx="0" cy="0"/>
          <a:chOff x="0" y="0"/>
          <a:chExt cx="0" cy="0"/>
        </a:xfrm>
      </p:grpSpPr>
      <p:sp>
        <p:nvSpPr>
          <p:cNvPr id="999" name="Google Shape;999;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00" name="Google Shape;1000;p3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Dikkat: ESP kartları 3,3 V ile çalışır; 5 V'luk sensör bağlarken seviye dönüştürücü gerekebilir.</a:t>
            </a:r>
            <a:endParaRPr/>
          </a:p>
        </p:txBody>
      </p:sp>
      <p:sp>
        <p:nvSpPr>
          <p:cNvPr id="1001" name="Google Shape;1001;p3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8" name="Shape 1038"/>
        <p:cNvGrpSpPr/>
        <p:nvPr/>
      </p:nvGrpSpPr>
      <p:grpSpPr>
        <a:xfrm>
          <a:off x="0" y="0"/>
          <a:ext cx="0" cy="0"/>
          <a:chOff x="0" y="0"/>
          <a:chExt cx="0" cy="0"/>
        </a:xfrm>
      </p:grpSpPr>
      <p:sp>
        <p:nvSpPr>
          <p:cNvPr id="1039" name="Google Shape;1039;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40" name="Google Shape;1040;p3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Pi + MCU birlikte kullanımı gerçek projelerde çok yaygındır.</a:t>
            </a:r>
            <a:endParaRPr/>
          </a:p>
        </p:txBody>
      </p:sp>
      <p:sp>
        <p:nvSpPr>
          <p:cNvPr id="1041" name="Google Shape;1041;p3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8" name="Shape 1058"/>
        <p:cNvGrpSpPr/>
        <p:nvPr/>
      </p:nvGrpSpPr>
      <p:grpSpPr>
        <a:xfrm>
          <a:off x="0" y="0"/>
          <a:ext cx="0" cy="0"/>
          <a:chOff x="0" y="0"/>
          <a:chExt cx="0" cy="0"/>
        </a:xfrm>
      </p:grpSpPr>
      <p:sp>
        <p:nvSpPr>
          <p:cNvPr id="1059" name="Google Shape;1059;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60" name="Google Shape;1060;p3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Ödev 2'de öğrenciler bu tabloyu kullanarak gerekçeli kart seçimi yapacak.</a:t>
            </a:r>
            <a:endParaRPr/>
          </a:p>
        </p:txBody>
      </p:sp>
      <p:sp>
        <p:nvSpPr>
          <p:cNvPr id="1061" name="Google Shape;1061;p3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9" name="Shape 1069"/>
        <p:cNvGrpSpPr/>
        <p:nvPr/>
      </p:nvGrpSpPr>
      <p:grpSpPr>
        <a:xfrm>
          <a:off x="0" y="0"/>
          <a:ext cx="0" cy="0"/>
          <a:chOff x="0" y="0"/>
          <a:chExt cx="0" cy="0"/>
        </a:xfrm>
      </p:grpSpPr>
      <p:sp>
        <p:nvSpPr>
          <p:cNvPr id="1070" name="Google Shape;1070;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71" name="Google Shape;1071;p4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72" name="Google Shape;1072;p4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0" name="Shape 1090"/>
        <p:cNvGrpSpPr/>
        <p:nvPr/>
      </p:nvGrpSpPr>
      <p:grpSpPr>
        <a:xfrm>
          <a:off x="0" y="0"/>
          <a:ext cx="0" cy="0"/>
          <a:chOff x="0" y="0"/>
          <a:chExt cx="0" cy="0"/>
        </a:xfrm>
      </p:grpSpPr>
      <p:sp>
        <p:nvSpPr>
          <p:cNvPr id="1091" name="Google Shape;1091;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92" name="Google Shape;1092;p4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93" name="Google Shape;1093;p4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7" name="Shape 1117"/>
        <p:cNvGrpSpPr/>
        <p:nvPr/>
      </p:nvGrpSpPr>
      <p:grpSpPr>
        <a:xfrm>
          <a:off x="0" y="0"/>
          <a:ext cx="0" cy="0"/>
          <a:chOff x="0" y="0"/>
          <a:chExt cx="0" cy="0"/>
        </a:xfrm>
      </p:grpSpPr>
      <p:sp>
        <p:nvSpPr>
          <p:cNvPr id="1118" name="Google Shape;1118;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19" name="Google Shape;1119;p4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Bu benzetmeyi ünite boyunca tekrar hatırlatın.</a:t>
            </a:r>
            <a:endParaRPr/>
          </a:p>
        </p:txBody>
      </p:sp>
      <p:sp>
        <p:nvSpPr>
          <p:cNvPr id="1120" name="Google Shape;1120;p4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4" name="Shape 1144"/>
        <p:cNvGrpSpPr/>
        <p:nvPr/>
      </p:nvGrpSpPr>
      <p:grpSpPr>
        <a:xfrm>
          <a:off x="0" y="0"/>
          <a:ext cx="0" cy="0"/>
          <a:chOff x="0" y="0"/>
          <a:chExt cx="0" cy="0"/>
        </a:xfrm>
      </p:grpSpPr>
      <p:sp>
        <p:nvSpPr>
          <p:cNvPr id="1145" name="Google Shape;1145;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46" name="Google Shape;1146;p4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192.168.x.x ve 10.x.x.x adreslerinin yerel ağa ait olduğunu hatırlatın.</a:t>
            </a:r>
            <a:endParaRPr/>
          </a:p>
        </p:txBody>
      </p:sp>
      <p:sp>
        <p:nvSpPr>
          <p:cNvPr id="1147" name="Google Shape;1147;p4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4" name="Shape 1164"/>
        <p:cNvGrpSpPr/>
        <p:nvPr/>
      </p:nvGrpSpPr>
      <p:grpSpPr>
        <a:xfrm>
          <a:off x="0" y="0"/>
          <a:ext cx="0" cy="0"/>
          <a:chOff x="0" y="0"/>
          <a:chExt cx="0" cy="0"/>
        </a:xfrm>
      </p:grpSpPr>
      <p:sp>
        <p:nvSpPr>
          <p:cNvPr id="1165" name="Google Shape;1165;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66" name="Google Shape;1166;p4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Bu dört kutu sonraki altı slaytın planıdır.</a:t>
            </a:r>
            <a:endParaRPr/>
          </a:p>
        </p:txBody>
      </p:sp>
      <p:sp>
        <p:nvSpPr>
          <p:cNvPr id="1167" name="Google Shape;1167;p4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8" name="Shape 1188"/>
        <p:cNvGrpSpPr/>
        <p:nvPr/>
      </p:nvGrpSpPr>
      <p:grpSpPr>
        <a:xfrm>
          <a:off x="0" y="0"/>
          <a:ext cx="0" cy="0"/>
          <a:chOff x="0" y="0"/>
          <a:chExt cx="0" cy="0"/>
        </a:xfrm>
      </p:grpSpPr>
      <p:sp>
        <p:nvSpPr>
          <p:cNvPr id="1189" name="Google Shape;1189;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90" name="Google Shape;1190;p4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2,4 GHz daha uzağa gider, 5 GHz daha hızlıdır ama duvarları zor aşar.</a:t>
            </a:r>
            <a:endParaRPr/>
          </a:p>
        </p:txBody>
      </p:sp>
      <p:sp>
        <p:nvSpPr>
          <p:cNvPr id="1191" name="Google Shape;1191;p4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1" name="Shape 1211"/>
        <p:cNvGrpSpPr/>
        <p:nvPr/>
      </p:nvGrpSpPr>
      <p:grpSpPr>
        <a:xfrm>
          <a:off x="0" y="0"/>
          <a:ext cx="0" cy="0"/>
          <a:chOff x="0" y="0"/>
          <a:chExt cx="0" cy="0"/>
        </a:xfrm>
      </p:grpSpPr>
      <p:sp>
        <p:nvSpPr>
          <p:cNvPr id="1212" name="Google Shape;1212;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13" name="Google Shape;1213;p4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Beacon teknolojisi: müzelerde ve mağazalarda konuma göre bildirim gönderir.</a:t>
            </a:r>
            <a:endParaRPr/>
          </a:p>
        </p:txBody>
      </p:sp>
      <p:sp>
        <p:nvSpPr>
          <p:cNvPr id="1214" name="Google Shape;1214;p4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0" name="Shape 1240"/>
        <p:cNvGrpSpPr/>
        <p:nvPr/>
      </p:nvGrpSpPr>
      <p:grpSpPr>
        <a:xfrm>
          <a:off x="0" y="0"/>
          <a:ext cx="0" cy="0"/>
          <a:chOff x="0" y="0"/>
          <a:chExt cx="0" cy="0"/>
        </a:xfrm>
      </p:grpSpPr>
      <p:sp>
        <p:nvSpPr>
          <p:cNvPr id="1241" name="Google Shape;1241;p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42" name="Google Shape;1242;p4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Matter standardı, farklı markaların birlikte çalışmasını hedefler.</a:t>
            </a:r>
            <a:endParaRPr/>
          </a:p>
        </p:txBody>
      </p:sp>
      <p:sp>
        <p:nvSpPr>
          <p:cNvPr id="1243" name="Google Shape;1243;p4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9" name="Shape 1269"/>
        <p:cNvGrpSpPr/>
        <p:nvPr/>
      </p:nvGrpSpPr>
      <p:grpSpPr>
        <a:xfrm>
          <a:off x="0" y="0"/>
          <a:ext cx="0" cy="0"/>
          <a:chOff x="0" y="0"/>
          <a:chExt cx="0" cy="0"/>
        </a:xfrm>
      </p:grpSpPr>
      <p:sp>
        <p:nvSpPr>
          <p:cNvPr id="1270" name="Google Shape;1270;p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71" name="Google Shape;1271;p4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Bir LoRa mesajı genelde birkaç yüz bayttır: 'nem=38, pil=%72' gibi.</a:t>
            </a:r>
            <a:endParaRPr/>
          </a:p>
        </p:txBody>
      </p:sp>
      <p:sp>
        <p:nvSpPr>
          <p:cNvPr id="1272" name="Google Shape;1272;p4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8" name="Shape 1298"/>
        <p:cNvGrpSpPr/>
        <p:nvPr/>
      </p:nvGrpSpPr>
      <p:grpSpPr>
        <a:xfrm>
          <a:off x="0" y="0"/>
          <a:ext cx="0" cy="0"/>
          <a:chOff x="0" y="0"/>
          <a:chExt cx="0" cy="0"/>
        </a:xfrm>
      </p:grpSpPr>
      <p:sp>
        <p:nvSpPr>
          <p:cNvPr id="1299" name="Google Shape;1299;p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00" name="Google Shape;1300;p4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5G'nin üç özelliği: yüksek hız, düşük gecikme, çok yoğun cihaz desteği.</a:t>
            </a:r>
            <a:endParaRPr/>
          </a:p>
        </p:txBody>
      </p:sp>
      <p:sp>
        <p:nvSpPr>
          <p:cNvPr id="1301" name="Google Shape;1301;p4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0" name="Shape 1330"/>
        <p:cNvGrpSpPr/>
        <p:nvPr/>
      </p:nvGrpSpPr>
      <p:grpSpPr>
        <a:xfrm>
          <a:off x="0" y="0"/>
          <a:ext cx="0" cy="0"/>
          <a:chOff x="0" y="0"/>
          <a:chExt cx="0" cy="0"/>
        </a:xfrm>
      </p:grpSpPr>
      <p:sp>
        <p:nvSpPr>
          <p:cNvPr id="1331" name="Google Shape;1331;p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32" name="Google Shape;1332;p5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Pasif etiketin pili yoktur; enerjisini okuyucunun yaydığı alandan alır.</a:t>
            </a:r>
            <a:endParaRPr/>
          </a:p>
        </p:txBody>
      </p:sp>
      <p:sp>
        <p:nvSpPr>
          <p:cNvPr id="1333" name="Google Shape;1333;p5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6" name="Shape 1366"/>
        <p:cNvGrpSpPr/>
        <p:nvPr/>
      </p:nvGrpSpPr>
      <p:grpSpPr>
        <a:xfrm>
          <a:off x="0" y="0"/>
          <a:ext cx="0" cy="0"/>
          <a:chOff x="0" y="0"/>
          <a:chExt cx="0" cy="0"/>
        </a:xfrm>
      </p:grpSpPr>
      <p:sp>
        <p:nvSpPr>
          <p:cNvPr id="1367" name="Google Shape;1367;p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68" name="Google Shape;1368;p5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Ödev 3'te bu tablo kullanılacak.</a:t>
            </a:r>
            <a:endParaRPr/>
          </a:p>
        </p:txBody>
      </p:sp>
      <p:sp>
        <p:nvSpPr>
          <p:cNvPr id="1369" name="Google Shape;1369;p5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7" name="Shape 1377"/>
        <p:cNvGrpSpPr/>
        <p:nvPr/>
      </p:nvGrpSpPr>
      <p:grpSpPr>
        <a:xfrm>
          <a:off x="0" y="0"/>
          <a:ext cx="0" cy="0"/>
          <a:chOff x="0" y="0"/>
          <a:chExt cx="0" cy="0"/>
        </a:xfrm>
      </p:grpSpPr>
      <p:sp>
        <p:nvSpPr>
          <p:cNvPr id="1378" name="Google Shape;1378;p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79" name="Google Shape;1379;p5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Öğrencilere kendi proje fikirleri için bu beş soruyu cevaplatın.</a:t>
            </a:r>
            <a:endParaRPr/>
          </a:p>
        </p:txBody>
      </p:sp>
      <p:sp>
        <p:nvSpPr>
          <p:cNvPr id="1380" name="Google Shape;1380;p5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7" name="Shape 1417"/>
        <p:cNvGrpSpPr/>
        <p:nvPr/>
      </p:nvGrpSpPr>
      <p:grpSpPr>
        <a:xfrm>
          <a:off x="0" y="0"/>
          <a:ext cx="0" cy="0"/>
          <a:chOff x="0" y="0"/>
          <a:chExt cx="0" cy="0"/>
        </a:xfrm>
      </p:grpSpPr>
      <p:sp>
        <p:nvSpPr>
          <p:cNvPr id="1418" name="Google Shape;1418;p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19" name="Google Shape;1419;p5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Sunucu her zaman uzakta olmak zorunda değil; yerel ağda da olabilir.</a:t>
            </a:r>
            <a:endParaRPr/>
          </a:p>
        </p:txBody>
      </p:sp>
      <p:sp>
        <p:nvSpPr>
          <p:cNvPr id="1420" name="Google Shape;1420;p5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3" name="Shape 1443"/>
        <p:cNvGrpSpPr/>
        <p:nvPr/>
      </p:nvGrpSpPr>
      <p:grpSpPr>
        <a:xfrm>
          <a:off x="0" y="0"/>
          <a:ext cx="0" cy="0"/>
          <a:chOff x="0" y="0"/>
          <a:chExt cx="0" cy="0"/>
        </a:xfrm>
      </p:grpSpPr>
      <p:sp>
        <p:nvSpPr>
          <p:cNvPr id="1444" name="Google Shape;1444;p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45" name="Google Shape;1445;p5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Durum kodları: 200 başarılı, 201 oluşturuldu, 404 bulunamadı, 500 sunucu hatası.</a:t>
            </a:r>
            <a:endParaRPr/>
          </a:p>
        </p:txBody>
      </p:sp>
      <p:sp>
        <p:nvSpPr>
          <p:cNvPr id="1446" name="Google Shape;1446;p5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4" name="Shape 1474"/>
        <p:cNvGrpSpPr/>
        <p:nvPr/>
      </p:nvGrpSpPr>
      <p:grpSpPr>
        <a:xfrm>
          <a:off x="0" y="0"/>
          <a:ext cx="0" cy="0"/>
          <a:chOff x="0" y="0"/>
          <a:chExt cx="0" cy="0"/>
        </a:xfrm>
      </p:grpSpPr>
      <p:sp>
        <p:nvSpPr>
          <p:cNvPr id="1475" name="Google Shape;1475;p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76" name="Google Shape;1476;p5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HTTP'de istemci sürekli sormak zorundadır; MQTT'de veri geldiğinde broker haber verir.</a:t>
            </a:r>
            <a:endParaRPr/>
          </a:p>
        </p:txBody>
      </p:sp>
      <p:sp>
        <p:nvSpPr>
          <p:cNvPr id="1477" name="Google Shape;1477;p5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4" name="Shape 1504"/>
        <p:cNvGrpSpPr/>
        <p:nvPr/>
      </p:nvGrpSpPr>
      <p:grpSpPr>
        <a:xfrm>
          <a:off x="0" y="0"/>
          <a:ext cx="0" cy="0"/>
          <a:chOff x="0" y="0"/>
          <a:chExt cx="0" cy="0"/>
        </a:xfrm>
      </p:grpSpPr>
      <p:sp>
        <p:nvSpPr>
          <p:cNvPr id="1505" name="Google Shape;1505;p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06" name="Google Shape;1506;p5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Joker karakterler: + tek seviye, # o seviyeden sonraki her şey.</a:t>
            </a:r>
            <a:endParaRPr/>
          </a:p>
        </p:txBody>
      </p:sp>
      <p:sp>
        <p:nvSpPr>
          <p:cNvPr id="1507" name="Google Shape;1507;p5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4" name="Shape 1534"/>
        <p:cNvGrpSpPr/>
        <p:nvPr/>
      </p:nvGrpSpPr>
      <p:grpSpPr>
        <a:xfrm>
          <a:off x="0" y="0"/>
          <a:ext cx="0" cy="0"/>
          <a:chOff x="0" y="0"/>
          <a:chExt cx="0" cy="0"/>
        </a:xfrm>
      </p:grpSpPr>
      <p:sp>
        <p:nvSpPr>
          <p:cNvPr id="1535" name="Google Shape;1535;p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36" name="Google Shape;1536;p5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Kural: Cihazdan buluta MQTT, buluttan kullanıcıya HTTP/WebSocket.</a:t>
            </a:r>
            <a:endParaRPr/>
          </a:p>
        </p:txBody>
      </p:sp>
      <p:sp>
        <p:nvSpPr>
          <p:cNvPr id="1537" name="Google Shape;1537;p5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7" name="Shape 1547"/>
        <p:cNvGrpSpPr/>
        <p:nvPr/>
      </p:nvGrpSpPr>
      <p:grpSpPr>
        <a:xfrm>
          <a:off x="0" y="0"/>
          <a:ext cx="0" cy="0"/>
          <a:chOff x="0" y="0"/>
          <a:chExt cx="0" cy="0"/>
        </a:xfrm>
      </p:grpSpPr>
      <p:sp>
        <p:nvSpPr>
          <p:cNvPr id="1548" name="Google Shape;1548;p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49" name="Google Shape;1549;p5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JSON'u tahtada birlikte yazdırın; eksik virgül hatasını gösterin.</a:t>
            </a:r>
            <a:endParaRPr/>
          </a:p>
        </p:txBody>
      </p:sp>
      <p:sp>
        <p:nvSpPr>
          <p:cNvPr id="1550" name="Google Shape;1550;p5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0" name="Shape 1570"/>
        <p:cNvGrpSpPr/>
        <p:nvPr/>
      </p:nvGrpSpPr>
      <p:grpSpPr>
        <a:xfrm>
          <a:off x="0" y="0"/>
          <a:ext cx="0" cy="0"/>
          <a:chOff x="0" y="0"/>
          <a:chExt cx="0" cy="0"/>
        </a:xfrm>
      </p:grpSpPr>
      <p:sp>
        <p:nvSpPr>
          <p:cNvPr id="1571" name="Google Shape;1571;p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72" name="Google Shape;1572;p5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Soruları küçük gruplarda tartıştırıp cevapları tahtaya yazdırın.</a:t>
            </a:r>
            <a:endParaRPr/>
          </a:p>
        </p:txBody>
      </p:sp>
      <p:sp>
        <p:nvSpPr>
          <p:cNvPr id="1573" name="Google Shape;1573;p5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2" name="Shape 1602"/>
        <p:cNvGrpSpPr/>
        <p:nvPr/>
      </p:nvGrpSpPr>
      <p:grpSpPr>
        <a:xfrm>
          <a:off x="0" y="0"/>
          <a:ext cx="0" cy="0"/>
          <a:chOff x="0" y="0"/>
          <a:chExt cx="0" cy="0"/>
        </a:xfrm>
      </p:grpSpPr>
      <p:sp>
        <p:nvSpPr>
          <p:cNvPr id="1603" name="Google Shape;1603;p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04" name="Google Shape;1604;p6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05" name="Google Shape;1605;p6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3" name="Shape 1623"/>
        <p:cNvGrpSpPr/>
        <p:nvPr/>
      </p:nvGrpSpPr>
      <p:grpSpPr>
        <a:xfrm>
          <a:off x="0" y="0"/>
          <a:ext cx="0" cy="0"/>
          <a:chOff x="0" y="0"/>
          <a:chExt cx="0" cy="0"/>
        </a:xfrm>
      </p:grpSpPr>
      <p:sp>
        <p:nvSpPr>
          <p:cNvPr id="1624" name="Google Shape;1624;p6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25" name="Google Shape;1625;p6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26" name="Google Shape;1626;p6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0" name="Shape 1650"/>
        <p:cNvGrpSpPr/>
        <p:nvPr/>
      </p:nvGrpSpPr>
      <p:grpSpPr>
        <a:xfrm>
          <a:off x="0" y="0"/>
          <a:ext cx="0" cy="0"/>
          <a:chOff x="0" y="0"/>
          <a:chExt cx="0" cy="0"/>
        </a:xfrm>
      </p:grpSpPr>
      <p:sp>
        <p:nvSpPr>
          <p:cNvPr id="1651" name="Google Shape;1651;p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52" name="Google Shape;1652;p6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5V: Volume, Velocity, Variety, Veracity, Value.</a:t>
            </a:r>
            <a:endParaRPr/>
          </a:p>
        </p:txBody>
      </p:sp>
      <p:sp>
        <p:nvSpPr>
          <p:cNvPr id="1653" name="Google Shape;1653;p6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2" name="Shape 1682"/>
        <p:cNvGrpSpPr/>
        <p:nvPr/>
      </p:nvGrpSpPr>
      <p:grpSpPr>
        <a:xfrm>
          <a:off x="0" y="0"/>
          <a:ext cx="0" cy="0"/>
          <a:chOff x="0" y="0"/>
          <a:chExt cx="0" cy="0"/>
        </a:xfrm>
      </p:grpSpPr>
      <p:sp>
        <p:nvSpPr>
          <p:cNvPr id="1683" name="Google Shape;1683;p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84" name="Google Shape;1684;p6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Öğrencilerden kendi projeleri için bu dört basamağı doldurmalarını isteyin.</a:t>
            </a:r>
            <a:endParaRPr/>
          </a:p>
        </p:txBody>
      </p:sp>
      <p:sp>
        <p:nvSpPr>
          <p:cNvPr id="1685" name="Google Shape;1685;p6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4" name="Shape 1704"/>
        <p:cNvGrpSpPr/>
        <p:nvPr/>
      </p:nvGrpSpPr>
      <p:grpSpPr>
        <a:xfrm>
          <a:off x="0" y="0"/>
          <a:ext cx="0" cy="0"/>
          <a:chOff x="0" y="0"/>
          <a:chExt cx="0" cy="0"/>
        </a:xfrm>
      </p:grpSpPr>
      <p:sp>
        <p:nvSpPr>
          <p:cNvPr id="1705" name="Google Shape;1705;p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06" name="Google Shape;1706;p6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Bulut = başkasının bilgisayarı. Bu cümle güvenlik ünitesine köprü kurar.</a:t>
            </a:r>
            <a:endParaRPr/>
          </a:p>
        </p:txBody>
      </p:sp>
      <p:sp>
        <p:nvSpPr>
          <p:cNvPr id="1707" name="Google Shape;1707;p6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0" name="Shape 1730"/>
        <p:cNvGrpSpPr/>
        <p:nvPr/>
      </p:nvGrpSpPr>
      <p:grpSpPr>
        <a:xfrm>
          <a:off x="0" y="0"/>
          <a:ext cx="0" cy="0"/>
          <a:chOff x="0" y="0"/>
          <a:chExt cx="0" cy="0"/>
        </a:xfrm>
      </p:grpSpPr>
      <p:sp>
        <p:nvSpPr>
          <p:cNvPr id="1731" name="Google Shape;1731;p6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32" name="Google Shape;1732;p6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Ücretsiz planlar değişebilir; derse gelmeden önce güncel sınırları kontrol edin.</a:t>
            </a:r>
            <a:endParaRPr/>
          </a:p>
        </p:txBody>
      </p:sp>
      <p:sp>
        <p:nvSpPr>
          <p:cNvPr id="1733" name="Google Shape;1733;p6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1" name="Shape 1741"/>
        <p:cNvGrpSpPr/>
        <p:nvPr/>
      </p:nvGrpSpPr>
      <p:grpSpPr>
        <a:xfrm>
          <a:off x="0" y="0"/>
          <a:ext cx="0" cy="0"/>
          <a:chOff x="0" y="0"/>
          <a:chExt cx="0" cy="0"/>
        </a:xfrm>
      </p:grpSpPr>
      <p:sp>
        <p:nvSpPr>
          <p:cNvPr id="1742" name="Google Shape;1742;p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43" name="Google Shape;1743;p6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Sis bilişim (fog computing) terimini de kısaca anın.</a:t>
            </a:r>
            <a:endParaRPr/>
          </a:p>
        </p:txBody>
      </p:sp>
      <p:sp>
        <p:nvSpPr>
          <p:cNvPr id="1744" name="Google Shape;1744;p6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7" name="Shape 1767"/>
        <p:cNvGrpSpPr/>
        <p:nvPr/>
      </p:nvGrpSpPr>
      <p:grpSpPr>
        <a:xfrm>
          <a:off x="0" y="0"/>
          <a:ext cx="0" cy="0"/>
          <a:chOff x="0" y="0"/>
          <a:chExt cx="0" cy="0"/>
        </a:xfrm>
      </p:grpSpPr>
      <p:sp>
        <p:nvSpPr>
          <p:cNvPr id="1768" name="Google Shape;1768;p6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69" name="Google Shape;1769;p6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Öğrencilerden kendi projelerinde hangi kararın nerede verileceğini yazmalarını isteyin.</a:t>
            </a:r>
            <a:endParaRPr/>
          </a:p>
        </p:txBody>
      </p:sp>
      <p:sp>
        <p:nvSpPr>
          <p:cNvPr id="1770" name="Google Shape;1770;p6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7" name="Shape 1787"/>
        <p:cNvGrpSpPr/>
        <p:nvPr/>
      </p:nvGrpSpPr>
      <p:grpSpPr>
        <a:xfrm>
          <a:off x="0" y="0"/>
          <a:ext cx="0" cy="0"/>
          <a:chOff x="0" y="0"/>
          <a:chExt cx="0" cy="0"/>
        </a:xfrm>
      </p:grpSpPr>
      <p:sp>
        <p:nvSpPr>
          <p:cNvPr id="1788" name="Google Shape;1788;p6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89" name="Google Shape;1789;p6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Proje sunumlarında pano tasarımı ayrı puanlanacak.</a:t>
            </a:r>
            <a:endParaRPr/>
          </a:p>
        </p:txBody>
      </p:sp>
      <p:sp>
        <p:nvSpPr>
          <p:cNvPr id="1790" name="Google Shape;1790;p6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4" name="Shape 1814"/>
        <p:cNvGrpSpPr/>
        <p:nvPr/>
      </p:nvGrpSpPr>
      <p:grpSpPr>
        <a:xfrm>
          <a:off x="0" y="0"/>
          <a:ext cx="0" cy="0"/>
          <a:chOff x="0" y="0"/>
          <a:chExt cx="0" cy="0"/>
        </a:xfrm>
      </p:grpSpPr>
      <p:sp>
        <p:nvSpPr>
          <p:cNvPr id="1815" name="Google Shape;1815;p6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16" name="Google Shape;1816;p6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Grafik okuma becerisi ödevlerde ölçülecek: eğilim, uç değer, karar.</a:t>
            </a:r>
            <a:endParaRPr/>
          </a:p>
        </p:txBody>
      </p:sp>
      <p:sp>
        <p:nvSpPr>
          <p:cNvPr id="1817" name="Google Shape;1817;p6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6" name="Shape 1836"/>
        <p:cNvGrpSpPr/>
        <p:nvPr/>
      </p:nvGrpSpPr>
      <p:grpSpPr>
        <a:xfrm>
          <a:off x="0" y="0"/>
          <a:ext cx="0" cy="0"/>
          <a:chOff x="0" y="0"/>
          <a:chExt cx="0" cy="0"/>
        </a:xfrm>
      </p:grpSpPr>
      <p:sp>
        <p:nvSpPr>
          <p:cNvPr id="1837" name="Google Shape;1837;p7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38" name="Google Shape;1838;p7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Alarm yorgunluğu gerçek sistemlerin en büyük sorunlarından biridir.</a:t>
            </a:r>
            <a:endParaRPr/>
          </a:p>
        </p:txBody>
      </p:sp>
      <p:sp>
        <p:nvSpPr>
          <p:cNvPr id="1839" name="Google Shape;1839;p7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6" name="Shape 1856"/>
        <p:cNvGrpSpPr/>
        <p:nvPr/>
      </p:nvGrpSpPr>
      <p:grpSpPr>
        <a:xfrm>
          <a:off x="0" y="0"/>
          <a:ext cx="0" cy="0"/>
          <a:chOff x="0" y="0"/>
          <a:chExt cx="0" cy="0"/>
        </a:xfrm>
      </p:grpSpPr>
      <p:sp>
        <p:nvSpPr>
          <p:cNvPr id="1857" name="Google Shape;1857;p7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58" name="Google Shape;1858;p7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Bu format Ödev 4'te kullanılacak.</a:t>
            </a:r>
            <a:endParaRPr/>
          </a:p>
        </p:txBody>
      </p:sp>
      <p:sp>
        <p:nvSpPr>
          <p:cNvPr id="1859" name="Google Shape;1859;p7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7" name="Shape 1887"/>
        <p:cNvGrpSpPr/>
        <p:nvPr/>
      </p:nvGrpSpPr>
      <p:grpSpPr>
        <a:xfrm>
          <a:off x="0" y="0"/>
          <a:ext cx="0" cy="0"/>
          <a:chOff x="0" y="0"/>
          <a:chExt cx="0" cy="0"/>
        </a:xfrm>
      </p:grpSpPr>
      <p:sp>
        <p:nvSpPr>
          <p:cNvPr id="1888" name="Google Shape;1888;p7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89" name="Google Shape;1889;p7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Öğrencilere kendi projelerinin akış şemasını çizdirin.</a:t>
            </a:r>
            <a:endParaRPr/>
          </a:p>
        </p:txBody>
      </p:sp>
      <p:sp>
        <p:nvSpPr>
          <p:cNvPr id="1890" name="Google Shape;1890;p7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5" name="Shape 1915"/>
        <p:cNvGrpSpPr/>
        <p:nvPr/>
      </p:nvGrpSpPr>
      <p:grpSpPr>
        <a:xfrm>
          <a:off x="0" y="0"/>
          <a:ext cx="0" cy="0"/>
          <a:chOff x="0" y="0"/>
          <a:chExt cx="0" cy="0"/>
        </a:xfrm>
      </p:grpSpPr>
      <p:sp>
        <p:nvSpPr>
          <p:cNvPr id="1916" name="Google Shape;1916;p7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17" name="Google Shape;1917;p7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Kodu tahtada satır satır okutun; her satırın görevini öğrenciler söylesin.</a:t>
            </a:r>
            <a:endParaRPr/>
          </a:p>
        </p:txBody>
      </p:sp>
      <p:sp>
        <p:nvSpPr>
          <p:cNvPr id="1918" name="Google Shape;1918;p7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9" name="Shape 1929"/>
        <p:cNvGrpSpPr/>
        <p:nvPr/>
      </p:nvGrpSpPr>
      <p:grpSpPr>
        <a:xfrm>
          <a:off x="0" y="0"/>
          <a:ext cx="0" cy="0"/>
          <a:chOff x="0" y="0"/>
          <a:chExt cx="0" cy="0"/>
        </a:xfrm>
      </p:grpSpPr>
      <p:sp>
        <p:nvSpPr>
          <p:cNvPr id="1930" name="Google Shape;1930;p7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31" name="Google Shape;1931;p7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Şifreyi koda gömmek güvenlik açığıdır; Ünite 5'te bunu tartışacağız.</a:t>
            </a:r>
            <a:endParaRPr/>
          </a:p>
        </p:txBody>
      </p:sp>
      <p:sp>
        <p:nvSpPr>
          <p:cNvPr id="1932" name="Google Shape;1932;p7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3" name="Shape 1943"/>
        <p:cNvGrpSpPr/>
        <p:nvPr/>
      </p:nvGrpSpPr>
      <p:grpSpPr>
        <a:xfrm>
          <a:off x="0" y="0"/>
          <a:ext cx="0" cy="0"/>
          <a:chOff x="0" y="0"/>
          <a:chExt cx="0" cy="0"/>
        </a:xfrm>
      </p:grpSpPr>
      <p:sp>
        <p:nvSpPr>
          <p:cNvPr id="1944" name="Google Shape;1944;p7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45" name="Google Shape;1945;p7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Bu kod uç bilişimin en basit örneğidir: veri gönderilmeden önce özetlenir.</a:t>
            </a:r>
            <a:endParaRPr/>
          </a:p>
        </p:txBody>
      </p:sp>
      <p:sp>
        <p:nvSpPr>
          <p:cNvPr id="1946" name="Google Shape;1946;p7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7" name="Shape 1957"/>
        <p:cNvGrpSpPr/>
        <p:nvPr/>
      </p:nvGrpSpPr>
      <p:grpSpPr>
        <a:xfrm>
          <a:off x="0" y="0"/>
          <a:ext cx="0" cy="0"/>
          <a:chOff x="0" y="0"/>
          <a:chExt cx="0" cy="0"/>
        </a:xfrm>
      </p:grpSpPr>
      <p:sp>
        <p:nvSpPr>
          <p:cNvPr id="1958" name="Google Shape;1958;p7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59" name="Google Shape;1959;p7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Bu hesap Ödev 4'te farklı değerlerle istenecek.</a:t>
            </a:r>
            <a:endParaRPr/>
          </a:p>
        </p:txBody>
      </p:sp>
      <p:sp>
        <p:nvSpPr>
          <p:cNvPr id="1960" name="Google Shape;1960;p7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5" name="Shape 1985"/>
        <p:cNvGrpSpPr/>
        <p:nvPr/>
      </p:nvGrpSpPr>
      <p:grpSpPr>
        <a:xfrm>
          <a:off x="0" y="0"/>
          <a:ext cx="0" cy="0"/>
          <a:chOff x="0" y="0"/>
          <a:chExt cx="0" cy="0"/>
        </a:xfrm>
      </p:grpSpPr>
      <p:sp>
        <p:nvSpPr>
          <p:cNvPr id="1986" name="Google Shape;1986;p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87" name="Google Shape;1987;p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Model ancak eğitildiği veri kadar iyidir; önyargılı veri önyargılı sonuç verir.</a:t>
            </a:r>
            <a:endParaRPr/>
          </a:p>
        </p:txBody>
      </p:sp>
      <p:sp>
        <p:nvSpPr>
          <p:cNvPr id="1988" name="Google Shape;1988;p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2" name="Shape 2022"/>
        <p:cNvGrpSpPr/>
        <p:nvPr/>
      </p:nvGrpSpPr>
      <p:grpSpPr>
        <a:xfrm>
          <a:off x="0" y="0"/>
          <a:ext cx="0" cy="0"/>
          <a:chOff x="0" y="0"/>
          <a:chExt cx="0" cy="0"/>
        </a:xfrm>
      </p:grpSpPr>
      <p:sp>
        <p:nvSpPr>
          <p:cNvPr id="2023" name="Google Shape;2023;p7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24" name="Google Shape;2024;p7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Bakım türleri: arıza sonrası, periyodik, kestirimci. Farkı sınıfa sordurun.</a:t>
            </a:r>
            <a:endParaRPr/>
          </a:p>
        </p:txBody>
      </p:sp>
      <p:sp>
        <p:nvSpPr>
          <p:cNvPr id="2025" name="Google Shape;2025;p7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2" name="Shape 2042"/>
        <p:cNvGrpSpPr/>
        <p:nvPr/>
      </p:nvGrpSpPr>
      <p:grpSpPr>
        <a:xfrm>
          <a:off x="0" y="0"/>
          <a:ext cx="0" cy="0"/>
          <a:chOff x="0" y="0"/>
          <a:chExt cx="0" cy="0"/>
        </a:xfrm>
      </p:grpSpPr>
      <p:sp>
        <p:nvSpPr>
          <p:cNvPr id="2043" name="Google Shape;2043;p7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44" name="Google Shape;2044;p7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3. sorunun cevabı: 10 × 2880 × 100 bayt ≈ 2,75 MB.</a:t>
            </a:r>
            <a:endParaRPr/>
          </a:p>
        </p:txBody>
      </p:sp>
      <p:sp>
        <p:nvSpPr>
          <p:cNvPr id="2045" name="Google Shape;2045;p7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4" name="Shape 2074"/>
        <p:cNvGrpSpPr/>
        <p:nvPr/>
      </p:nvGrpSpPr>
      <p:grpSpPr>
        <a:xfrm>
          <a:off x="0" y="0"/>
          <a:ext cx="0" cy="0"/>
          <a:chOff x="0" y="0"/>
          <a:chExt cx="0" cy="0"/>
        </a:xfrm>
      </p:grpSpPr>
      <p:sp>
        <p:nvSpPr>
          <p:cNvPr id="2075" name="Google Shape;2075;p8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76" name="Google Shape;2076;p8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77" name="Google Shape;2077;p8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5" name="Shape 2095"/>
        <p:cNvGrpSpPr/>
        <p:nvPr/>
      </p:nvGrpSpPr>
      <p:grpSpPr>
        <a:xfrm>
          <a:off x="0" y="0"/>
          <a:ext cx="0" cy="0"/>
          <a:chOff x="0" y="0"/>
          <a:chExt cx="0" cy="0"/>
        </a:xfrm>
      </p:grpSpPr>
      <p:sp>
        <p:nvSpPr>
          <p:cNvPr id="2096" name="Google Shape;2096;p8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97" name="Google Shape;2097;p8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98" name="Google Shape;2098;p8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2" name="Shape 2122"/>
        <p:cNvGrpSpPr/>
        <p:nvPr/>
      </p:nvGrpSpPr>
      <p:grpSpPr>
        <a:xfrm>
          <a:off x="0" y="0"/>
          <a:ext cx="0" cy="0"/>
          <a:chOff x="0" y="0"/>
          <a:chExt cx="0" cy="0"/>
        </a:xfrm>
      </p:grpSpPr>
      <p:sp>
        <p:nvSpPr>
          <p:cNvPr id="2123" name="Google Shape;2123;p8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24" name="Google Shape;2124;p8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Öğrencilere kendi evlerindeki cihazların şifresini değiştirip değiştirmediklerini sorun.</a:t>
            </a:r>
            <a:endParaRPr/>
          </a:p>
        </p:txBody>
      </p:sp>
      <p:sp>
        <p:nvSpPr>
          <p:cNvPr id="2125" name="Google Shape;2125;p8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2" name="Shape 2162"/>
        <p:cNvGrpSpPr/>
        <p:nvPr/>
      </p:nvGrpSpPr>
      <p:grpSpPr>
        <a:xfrm>
          <a:off x="0" y="0"/>
          <a:ext cx="0" cy="0"/>
          <a:chOff x="0" y="0"/>
          <a:chExt cx="0" cy="0"/>
        </a:xfrm>
      </p:grpSpPr>
      <p:sp>
        <p:nvSpPr>
          <p:cNvPr id="2163" name="Google Shape;2163;p8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64" name="Google Shape;2164;p8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Mirai'nin kaynak kodu yayımlandığı için benzer saldırılar bugün de sürüyor.</a:t>
            </a:r>
            <a:endParaRPr/>
          </a:p>
        </p:txBody>
      </p:sp>
      <p:sp>
        <p:nvSpPr>
          <p:cNvPr id="2165" name="Google Shape;2165;p8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8" name="Shape 2188"/>
        <p:cNvGrpSpPr/>
        <p:nvPr/>
      </p:nvGrpSpPr>
      <p:grpSpPr>
        <a:xfrm>
          <a:off x="0" y="0"/>
          <a:ext cx="0" cy="0"/>
          <a:chOff x="0" y="0"/>
          <a:chExt cx="0" cy="0"/>
        </a:xfrm>
      </p:grpSpPr>
      <p:sp>
        <p:nvSpPr>
          <p:cNvPr id="2189" name="Google Shape;2189;p8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90" name="Google Shape;2190;p8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Saldırıları CIA üçlüsüyle eşleştirin: gizlilik, bütünlük, erişilebilirlik.</a:t>
            </a:r>
            <a:endParaRPr/>
          </a:p>
        </p:txBody>
      </p:sp>
      <p:sp>
        <p:nvSpPr>
          <p:cNvPr id="2191" name="Google Shape;2191;p8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1" name="Shape 2201"/>
        <p:cNvGrpSpPr/>
        <p:nvPr/>
      </p:nvGrpSpPr>
      <p:grpSpPr>
        <a:xfrm>
          <a:off x="0" y="0"/>
          <a:ext cx="0" cy="0"/>
          <a:chOff x="0" y="0"/>
          <a:chExt cx="0" cy="0"/>
        </a:xfrm>
      </p:grpSpPr>
      <p:sp>
        <p:nvSpPr>
          <p:cNvPr id="2202" name="Google Shape;2202;p8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03" name="Google Shape;2203;p8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Bu maddeleri öğrencilerin ailelerine anlatmasını isteyin; iyi bir farkındalık ödevidir.</a:t>
            </a:r>
            <a:endParaRPr/>
          </a:p>
        </p:txBody>
      </p:sp>
      <p:sp>
        <p:nvSpPr>
          <p:cNvPr id="2204" name="Google Shape;2204;p8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1" name="Shape 2241"/>
        <p:cNvGrpSpPr/>
        <p:nvPr/>
      </p:nvGrpSpPr>
      <p:grpSpPr>
        <a:xfrm>
          <a:off x="0" y="0"/>
          <a:ext cx="0" cy="0"/>
          <a:chOff x="0" y="0"/>
          <a:chExt cx="0" cy="0"/>
        </a:xfrm>
      </p:grpSpPr>
      <p:sp>
        <p:nvSpPr>
          <p:cNvPr id="2242" name="Google Shape;2242;p8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43" name="Google Shape;2243;p8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74. slayttaki koda geri dönün: Wi-Fi şifresi kodun içindeydi, bu kötü bir uygulamadır.</a:t>
            </a:r>
            <a:endParaRPr/>
          </a:p>
        </p:txBody>
      </p:sp>
      <p:sp>
        <p:nvSpPr>
          <p:cNvPr id="2244" name="Google Shape;2244;p8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1" name="Shape 2261"/>
        <p:cNvGrpSpPr/>
        <p:nvPr/>
      </p:nvGrpSpPr>
      <p:grpSpPr>
        <a:xfrm>
          <a:off x="0" y="0"/>
          <a:ext cx="0" cy="0"/>
          <a:chOff x="0" y="0"/>
          <a:chExt cx="0" cy="0"/>
        </a:xfrm>
      </p:grpSpPr>
      <p:sp>
        <p:nvSpPr>
          <p:cNvPr id="2262" name="Google Shape;2262;p8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63" name="Google Shape;2263;p8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Tarayıcıdaki kilit simgesini gösterip HTTPS'i somutlaştırın.</a:t>
            </a:r>
            <a:endParaRPr/>
          </a:p>
        </p:txBody>
      </p:sp>
      <p:sp>
        <p:nvSpPr>
          <p:cNvPr id="2264" name="Google Shape;2264;p8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8" name="Shape 2288"/>
        <p:cNvGrpSpPr/>
        <p:nvPr/>
      </p:nvGrpSpPr>
      <p:grpSpPr>
        <a:xfrm>
          <a:off x="0" y="0"/>
          <a:ext cx="0" cy="0"/>
          <a:chOff x="0" y="0"/>
          <a:chExt cx="0" cy="0"/>
        </a:xfrm>
      </p:grpSpPr>
      <p:sp>
        <p:nvSpPr>
          <p:cNvPr id="2289" name="Google Shape;2289;p8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90" name="Google Shape;2290;p8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Özel nitelikli veri (sağlık, biyometrik) için kurallar daha da katıdır.</a:t>
            </a:r>
            <a:endParaRPr/>
          </a:p>
        </p:txBody>
      </p:sp>
      <p:sp>
        <p:nvSpPr>
          <p:cNvPr id="2291" name="Google Shape;2291;p8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0" name="Shape 2320"/>
        <p:cNvGrpSpPr/>
        <p:nvPr/>
      </p:nvGrpSpPr>
      <p:grpSpPr>
        <a:xfrm>
          <a:off x="0" y="0"/>
          <a:ext cx="0" cy="0"/>
          <a:chOff x="0" y="0"/>
          <a:chExt cx="0" cy="0"/>
        </a:xfrm>
      </p:grpSpPr>
      <p:sp>
        <p:nvSpPr>
          <p:cNvPr id="2321" name="Google Shape;2321;p8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22" name="Google Shape;2322;p8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Tartışmayı 10 dakikayla sınırlayın; herkesin bir cümle söylemesini isteyin.</a:t>
            </a:r>
            <a:endParaRPr/>
          </a:p>
        </p:txBody>
      </p:sp>
      <p:sp>
        <p:nvSpPr>
          <p:cNvPr id="2323" name="Google Shape;2323;p8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1" name="Shape 2341"/>
        <p:cNvGrpSpPr/>
        <p:nvPr/>
      </p:nvGrpSpPr>
      <p:grpSpPr>
        <a:xfrm>
          <a:off x="0" y="0"/>
          <a:ext cx="0" cy="0"/>
          <a:chOff x="0" y="0"/>
          <a:chExt cx="0" cy="0"/>
        </a:xfrm>
      </p:grpSpPr>
      <p:sp>
        <p:nvSpPr>
          <p:cNvPr id="2342" name="Google Shape;2342;p9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43" name="Google Shape;2343;p9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E-atık toplama noktalarını ve okul kampanyalarını hatırlatın.</a:t>
            </a:r>
            <a:endParaRPr/>
          </a:p>
        </p:txBody>
      </p:sp>
      <p:sp>
        <p:nvSpPr>
          <p:cNvPr id="2344" name="Google Shape;2344;p9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1" name="Shape 2361"/>
        <p:cNvGrpSpPr/>
        <p:nvPr/>
      </p:nvGrpSpPr>
      <p:grpSpPr>
        <a:xfrm>
          <a:off x="0" y="0"/>
          <a:ext cx="0" cy="0"/>
          <a:chOff x="0" y="0"/>
          <a:chExt cx="0" cy="0"/>
        </a:xfrm>
      </p:grpSpPr>
      <p:sp>
        <p:nvSpPr>
          <p:cNvPr id="2362" name="Google Shape;2362;p9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63" name="Google Shape;2363;p9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Öngörüler kaynağa göre değişir; öğrencileri güncel kaynak aramaya teşvik edin.</a:t>
            </a:r>
            <a:endParaRPr/>
          </a:p>
        </p:txBody>
      </p:sp>
      <p:sp>
        <p:nvSpPr>
          <p:cNvPr id="2364" name="Google Shape;2364;p9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1" name="Shape 2401"/>
        <p:cNvGrpSpPr/>
        <p:nvPr/>
      </p:nvGrpSpPr>
      <p:grpSpPr>
        <a:xfrm>
          <a:off x="0" y="0"/>
          <a:ext cx="0" cy="0"/>
          <a:chOff x="0" y="0"/>
          <a:chExt cx="0" cy="0"/>
        </a:xfrm>
      </p:grpSpPr>
      <p:sp>
        <p:nvSpPr>
          <p:cNvPr id="2402" name="Google Shape;2402;p9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03" name="Google Shape;2403;p9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Meslek liselerindeki alan seçimleriyle bağ kurun.</a:t>
            </a:r>
            <a:endParaRPr/>
          </a:p>
        </p:txBody>
      </p:sp>
      <p:sp>
        <p:nvSpPr>
          <p:cNvPr id="2404" name="Google Shape;2404;p9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4" name="Shape 2414"/>
        <p:cNvGrpSpPr/>
        <p:nvPr/>
      </p:nvGrpSpPr>
      <p:grpSpPr>
        <a:xfrm>
          <a:off x="0" y="0"/>
          <a:ext cx="0" cy="0"/>
          <a:chOff x="0" y="0"/>
          <a:chExt cx="0" cy="0"/>
        </a:xfrm>
      </p:grpSpPr>
      <p:sp>
        <p:nvSpPr>
          <p:cNvPr id="2415" name="Google Shape;2415;p9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16" name="Google Shape;2416;p9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Dönem projesi bu altı adımı izleyecek.</a:t>
            </a:r>
            <a:endParaRPr/>
          </a:p>
        </p:txBody>
      </p:sp>
      <p:sp>
        <p:nvSpPr>
          <p:cNvPr id="2417" name="Google Shape;2417;p9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5" name="Shape 2455"/>
        <p:cNvGrpSpPr/>
        <p:nvPr/>
      </p:nvGrpSpPr>
      <p:grpSpPr>
        <a:xfrm>
          <a:off x="0" y="0"/>
          <a:ext cx="0" cy="0"/>
          <a:chOff x="0" y="0"/>
          <a:chExt cx="0" cy="0"/>
        </a:xfrm>
      </p:grpSpPr>
      <p:sp>
        <p:nvSpPr>
          <p:cNvPr id="2456" name="Google Shape;2456;p9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57" name="Google Shape;2457;p9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Fikir seçimini ödev süresinin ilk haftasında onaylayın.</a:t>
            </a:r>
            <a:endParaRPr/>
          </a:p>
        </p:txBody>
      </p:sp>
      <p:sp>
        <p:nvSpPr>
          <p:cNvPr id="2458" name="Google Shape;2458;p9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2" name="Shape 2482"/>
        <p:cNvGrpSpPr/>
        <p:nvPr/>
      </p:nvGrpSpPr>
      <p:grpSpPr>
        <a:xfrm>
          <a:off x="0" y="0"/>
          <a:ext cx="0" cy="0"/>
          <a:chOff x="0" y="0"/>
          <a:chExt cx="0" cy="0"/>
        </a:xfrm>
      </p:grpSpPr>
      <p:sp>
        <p:nvSpPr>
          <p:cNvPr id="2483" name="Google Shape;2483;p9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84" name="Google Shape;2484;p9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Su ve elektriği bir arada kullanırken yalıtıma dikkat edilmesini vurgulayın.</a:t>
            </a:r>
            <a:endParaRPr/>
          </a:p>
        </p:txBody>
      </p:sp>
      <p:sp>
        <p:nvSpPr>
          <p:cNvPr id="2485" name="Google Shape;2485;p9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5" name="Shape 2495"/>
        <p:cNvGrpSpPr/>
        <p:nvPr/>
      </p:nvGrpSpPr>
      <p:grpSpPr>
        <a:xfrm>
          <a:off x="0" y="0"/>
          <a:ext cx="0" cy="0"/>
          <a:chOff x="0" y="0"/>
          <a:chExt cx="0" cy="0"/>
        </a:xfrm>
      </p:grpSpPr>
      <p:sp>
        <p:nvSpPr>
          <p:cNvPr id="2496" name="Google Shape;2496;p9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97" name="Google Shape;2497;p9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Maket üzerinde 4-6 park yeriyle küçük ölçekli uygulama yeterlidir.</a:t>
            </a:r>
            <a:endParaRPr/>
          </a:p>
        </p:txBody>
      </p:sp>
      <p:sp>
        <p:nvSpPr>
          <p:cNvPr id="2498" name="Google Shape;2498;p9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2" name="Shape 2532"/>
        <p:cNvGrpSpPr/>
        <p:nvPr/>
      </p:nvGrpSpPr>
      <p:grpSpPr>
        <a:xfrm>
          <a:off x="0" y="0"/>
          <a:ext cx="0" cy="0"/>
          <a:chOff x="0" y="0"/>
          <a:chExt cx="0" cy="0"/>
        </a:xfrm>
      </p:grpSpPr>
      <p:sp>
        <p:nvSpPr>
          <p:cNvPr id="2533" name="Google Shape;2533;p9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34" name="Google Shape;2534;p9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Rubriği projeye başlamadan önce dağıtın.</a:t>
            </a:r>
            <a:endParaRPr/>
          </a:p>
        </p:txBody>
      </p:sp>
      <p:sp>
        <p:nvSpPr>
          <p:cNvPr id="2535" name="Google Shape;2535;p9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5" name="Shape 2545"/>
        <p:cNvGrpSpPr/>
        <p:nvPr/>
      </p:nvGrpSpPr>
      <p:grpSpPr>
        <a:xfrm>
          <a:off x="0" y="0"/>
          <a:ext cx="0" cy="0"/>
          <a:chOff x="0" y="0"/>
          <a:chExt cx="0" cy="0"/>
        </a:xfrm>
      </p:grpSpPr>
      <p:sp>
        <p:nvSpPr>
          <p:cNvPr id="2546" name="Google Shape;2546;p9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47" name="Google Shape;2547;p9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48" name="Google Shape;2548;p9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9" name="Shape 2579"/>
        <p:cNvGrpSpPr/>
        <p:nvPr/>
      </p:nvGrpSpPr>
      <p:grpSpPr>
        <a:xfrm>
          <a:off x="0" y="0"/>
          <a:ext cx="0" cy="0"/>
          <a:chOff x="0" y="0"/>
          <a:chExt cx="0" cy="0"/>
        </a:xfrm>
      </p:grpSpPr>
      <p:sp>
        <p:nvSpPr>
          <p:cNvPr id="2580" name="Google Shape;2580;p9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81" name="Google Shape;2581;p9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Okulun imkânlarına göre kendi kaynak listenizi ekleyin.</a:t>
            </a:r>
            <a:endParaRPr/>
          </a:p>
        </p:txBody>
      </p:sp>
      <p:sp>
        <p:nvSpPr>
          <p:cNvPr id="2582" name="Google Shape;2582;p9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9" name="Shape 2619"/>
        <p:cNvGrpSpPr/>
        <p:nvPr/>
      </p:nvGrpSpPr>
      <p:grpSpPr>
        <a:xfrm>
          <a:off x="0" y="0"/>
          <a:ext cx="0" cy="0"/>
          <a:chOff x="0" y="0"/>
          <a:chExt cx="0" cy="0"/>
        </a:xfrm>
      </p:grpSpPr>
      <p:sp>
        <p:nvSpPr>
          <p:cNvPr id="2620" name="Google Shape;2620;p10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21" name="Google Shape;2621;p10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22" name="Google Shape;2622;p10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8"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9.xml"/><Relationship Id="rId3" Type="http://schemas.openxmlformats.org/officeDocument/2006/relationships/image" Target="../media/image2.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E2A33"/>
        </a:solidFill>
      </p:bgPr>
    </p:bg>
    <p:spTree>
      <p:nvGrpSpPr>
        <p:cNvPr id="15" name="Shape 15"/>
        <p:cNvGrpSpPr/>
        <p:nvPr/>
      </p:nvGrpSpPr>
      <p:grpSpPr>
        <a:xfrm>
          <a:off x="0" y="0"/>
          <a:ext cx="0" cy="0"/>
          <a:chOff x="0" y="0"/>
          <a:chExt cx="0" cy="0"/>
        </a:xfrm>
      </p:grpSpPr>
      <p:cxnSp>
        <p:nvCxnSpPr>
          <p:cNvPr id="16" name="Google Shape;16;p3"/>
          <p:cNvCxnSpPr/>
          <p:nvPr/>
        </p:nvCxnSpPr>
        <p:spPr>
          <a:xfrm>
            <a:off x="5989320" y="1051560"/>
            <a:ext cx="1645920" cy="411480"/>
          </a:xfrm>
          <a:prstGeom prst="straightConnector1">
            <a:avLst/>
          </a:prstGeom>
          <a:noFill/>
          <a:ln cap="flat" cmpd="sng" w="15875">
            <a:solidFill>
              <a:srgbClr val="2A6470"/>
            </a:solidFill>
            <a:prstDash val="solid"/>
            <a:round/>
            <a:headEnd len="sm" w="sm" type="none"/>
            <a:tailEnd len="sm" w="sm" type="none"/>
          </a:ln>
        </p:spPr>
      </p:cxnSp>
      <p:cxnSp>
        <p:nvCxnSpPr>
          <p:cNvPr id="17" name="Google Shape;17;p3"/>
          <p:cNvCxnSpPr/>
          <p:nvPr/>
        </p:nvCxnSpPr>
        <p:spPr>
          <a:xfrm>
            <a:off x="5989320" y="1051560"/>
            <a:ext cx="685800" cy="1234440"/>
          </a:xfrm>
          <a:prstGeom prst="straightConnector1">
            <a:avLst/>
          </a:prstGeom>
          <a:noFill/>
          <a:ln cap="flat" cmpd="sng" w="15875">
            <a:solidFill>
              <a:srgbClr val="2A6470"/>
            </a:solidFill>
            <a:prstDash val="solid"/>
            <a:round/>
            <a:headEnd len="sm" w="sm" type="none"/>
            <a:tailEnd len="sm" w="sm" type="none"/>
          </a:ln>
        </p:spPr>
      </p:cxnSp>
      <p:cxnSp>
        <p:nvCxnSpPr>
          <p:cNvPr id="18" name="Google Shape;18;p3"/>
          <p:cNvCxnSpPr/>
          <p:nvPr/>
        </p:nvCxnSpPr>
        <p:spPr>
          <a:xfrm flipH="1">
            <a:off x="6675120" y="1463040"/>
            <a:ext cx="960120" cy="822960"/>
          </a:xfrm>
          <a:prstGeom prst="straightConnector1">
            <a:avLst/>
          </a:prstGeom>
          <a:noFill/>
          <a:ln cap="flat" cmpd="sng" w="15875">
            <a:solidFill>
              <a:srgbClr val="2A6470"/>
            </a:solidFill>
            <a:prstDash val="solid"/>
            <a:round/>
            <a:headEnd len="sm" w="sm" type="none"/>
            <a:tailEnd len="sm" w="sm" type="none"/>
          </a:ln>
        </p:spPr>
      </p:cxnSp>
      <p:cxnSp>
        <p:nvCxnSpPr>
          <p:cNvPr id="19" name="Google Shape;19;p3"/>
          <p:cNvCxnSpPr/>
          <p:nvPr/>
        </p:nvCxnSpPr>
        <p:spPr>
          <a:xfrm>
            <a:off x="6675120" y="2286000"/>
            <a:ext cx="1325880" cy="594360"/>
          </a:xfrm>
          <a:prstGeom prst="straightConnector1">
            <a:avLst/>
          </a:prstGeom>
          <a:noFill/>
          <a:ln cap="flat" cmpd="sng" w="15875">
            <a:solidFill>
              <a:srgbClr val="2A6470"/>
            </a:solidFill>
            <a:prstDash val="solid"/>
            <a:round/>
            <a:headEnd len="sm" w="sm" type="none"/>
            <a:tailEnd len="sm" w="sm" type="none"/>
          </a:ln>
        </p:spPr>
      </p:cxnSp>
      <p:cxnSp>
        <p:nvCxnSpPr>
          <p:cNvPr id="20" name="Google Shape;20;p3"/>
          <p:cNvCxnSpPr/>
          <p:nvPr/>
        </p:nvCxnSpPr>
        <p:spPr>
          <a:xfrm flipH="1">
            <a:off x="5760720" y="2286000"/>
            <a:ext cx="914400" cy="868680"/>
          </a:xfrm>
          <a:prstGeom prst="straightConnector1">
            <a:avLst/>
          </a:prstGeom>
          <a:noFill/>
          <a:ln cap="flat" cmpd="sng" w="15875">
            <a:solidFill>
              <a:srgbClr val="2A6470"/>
            </a:solidFill>
            <a:prstDash val="solid"/>
            <a:round/>
            <a:headEnd len="sm" w="sm" type="none"/>
            <a:tailEnd len="sm" w="sm" type="none"/>
          </a:ln>
        </p:spPr>
      </p:cxnSp>
      <p:cxnSp>
        <p:nvCxnSpPr>
          <p:cNvPr id="21" name="Google Shape;21;p3"/>
          <p:cNvCxnSpPr/>
          <p:nvPr/>
        </p:nvCxnSpPr>
        <p:spPr>
          <a:xfrm>
            <a:off x="5760720" y="3154680"/>
            <a:ext cx="1143000" cy="777240"/>
          </a:xfrm>
          <a:prstGeom prst="straightConnector1">
            <a:avLst/>
          </a:prstGeom>
          <a:noFill/>
          <a:ln cap="flat" cmpd="sng" w="15875">
            <a:solidFill>
              <a:srgbClr val="2A6470"/>
            </a:solidFill>
            <a:prstDash val="solid"/>
            <a:round/>
            <a:headEnd len="sm" w="sm" type="none"/>
            <a:tailEnd len="sm" w="sm" type="none"/>
          </a:ln>
        </p:spPr>
      </p:cxnSp>
      <p:cxnSp>
        <p:nvCxnSpPr>
          <p:cNvPr id="22" name="Google Shape;22;p3"/>
          <p:cNvCxnSpPr/>
          <p:nvPr/>
        </p:nvCxnSpPr>
        <p:spPr>
          <a:xfrm flipH="1">
            <a:off x="6903720" y="2880360"/>
            <a:ext cx="1097280" cy="1051560"/>
          </a:xfrm>
          <a:prstGeom prst="straightConnector1">
            <a:avLst/>
          </a:prstGeom>
          <a:noFill/>
          <a:ln cap="flat" cmpd="sng" w="15875">
            <a:solidFill>
              <a:srgbClr val="2A6470"/>
            </a:solidFill>
            <a:prstDash val="solid"/>
            <a:round/>
            <a:headEnd len="sm" w="sm" type="none"/>
            <a:tailEnd len="sm" w="sm" type="none"/>
          </a:ln>
        </p:spPr>
      </p:cxnSp>
      <p:cxnSp>
        <p:nvCxnSpPr>
          <p:cNvPr id="23" name="Google Shape;23;p3"/>
          <p:cNvCxnSpPr/>
          <p:nvPr/>
        </p:nvCxnSpPr>
        <p:spPr>
          <a:xfrm>
            <a:off x="6675120" y="2286000"/>
            <a:ext cx="228600" cy="1645920"/>
          </a:xfrm>
          <a:prstGeom prst="straightConnector1">
            <a:avLst/>
          </a:prstGeom>
          <a:noFill/>
          <a:ln cap="flat" cmpd="sng" w="15875">
            <a:solidFill>
              <a:srgbClr val="2A6470"/>
            </a:solidFill>
            <a:prstDash val="solid"/>
            <a:round/>
            <a:headEnd len="sm" w="sm" type="none"/>
            <a:tailEnd len="sm" w="sm" type="none"/>
          </a:ln>
        </p:spPr>
      </p:cxnSp>
      <p:sp>
        <p:nvSpPr>
          <p:cNvPr id="24" name="Google Shape;24;p3"/>
          <p:cNvSpPr/>
          <p:nvPr/>
        </p:nvSpPr>
        <p:spPr>
          <a:xfrm>
            <a:off x="5870448" y="932688"/>
            <a:ext cx="237744" cy="237744"/>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3"/>
          <p:cNvSpPr/>
          <p:nvPr/>
        </p:nvSpPr>
        <p:spPr>
          <a:xfrm>
            <a:off x="7516368" y="1344168"/>
            <a:ext cx="237744" cy="237744"/>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3"/>
          <p:cNvSpPr/>
          <p:nvPr/>
        </p:nvSpPr>
        <p:spPr>
          <a:xfrm>
            <a:off x="6473952" y="2084832"/>
            <a:ext cx="402336" cy="402336"/>
          </a:xfrm>
          <a:prstGeom prst="ellipse">
            <a:avLst/>
          </a:prstGeom>
          <a:solidFill>
            <a:srgbClr val="F2B705"/>
          </a:solidFill>
          <a:ln cap="flat" cmpd="sng" w="12700">
            <a:solidFill>
              <a:srgbClr val="F2B70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3"/>
          <p:cNvSpPr/>
          <p:nvPr/>
        </p:nvSpPr>
        <p:spPr>
          <a:xfrm>
            <a:off x="7882128" y="2761488"/>
            <a:ext cx="237744" cy="237744"/>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3"/>
          <p:cNvSpPr/>
          <p:nvPr/>
        </p:nvSpPr>
        <p:spPr>
          <a:xfrm>
            <a:off x="5641848" y="3035808"/>
            <a:ext cx="237744" cy="237744"/>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3"/>
          <p:cNvSpPr/>
          <p:nvPr/>
        </p:nvSpPr>
        <p:spPr>
          <a:xfrm>
            <a:off x="6784848" y="3813048"/>
            <a:ext cx="237744" cy="237744"/>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3"/>
          <p:cNvSpPr txBox="1"/>
          <p:nvPr/>
        </p:nvSpPr>
        <p:spPr>
          <a:xfrm>
            <a:off x="594360" y="1143000"/>
            <a:ext cx="512064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B705"/>
              </a:buClr>
              <a:buSzPts val="1100"/>
              <a:buFont typeface="Calibri"/>
              <a:buNone/>
            </a:pPr>
            <a:r>
              <a:rPr b="1" i="0" lang="en-US" sz="1100" u="none" cap="none" strike="noStrike">
                <a:solidFill>
                  <a:srgbClr val="F2B705"/>
                </a:solidFill>
                <a:latin typeface="Calibri"/>
                <a:ea typeface="Calibri"/>
                <a:cs typeface="Calibri"/>
                <a:sym typeface="Calibri"/>
              </a:rPr>
              <a:t>BİLİŞİM TEKNOLOJİLERİ  ·  LİSE DERS NOTU</a:t>
            </a:r>
            <a:endParaRPr b="0" i="0" sz="1100" u="none" cap="none" strike="noStrike">
              <a:solidFill>
                <a:schemeClr val="dk1"/>
              </a:solidFill>
              <a:latin typeface="Calibri"/>
              <a:ea typeface="Calibri"/>
              <a:cs typeface="Calibri"/>
              <a:sym typeface="Calibri"/>
            </a:endParaRPr>
          </a:p>
        </p:txBody>
      </p:sp>
      <p:sp>
        <p:nvSpPr>
          <p:cNvPr id="31" name="Google Shape;31;p3"/>
          <p:cNvSpPr txBox="1"/>
          <p:nvPr/>
        </p:nvSpPr>
        <p:spPr>
          <a:xfrm>
            <a:off x="594360" y="1463040"/>
            <a:ext cx="5120640" cy="1371600"/>
          </a:xfrm>
          <a:prstGeom prst="rect">
            <a:avLst/>
          </a:prstGeom>
          <a:noFill/>
          <a:ln>
            <a:noFill/>
          </a:ln>
        </p:spPr>
        <p:txBody>
          <a:bodyPr anchorCtr="0" anchor="ctr" bIns="0" lIns="0" spcFirstLastPara="1" rIns="0" wrap="square" tIns="0">
            <a:noAutofit/>
          </a:bodyPr>
          <a:lstStyle/>
          <a:p>
            <a:pPr indent="0" lvl="0" marL="0" marR="0" rtl="0" algn="l">
              <a:lnSpc>
                <a:spcPct val="95000"/>
              </a:lnSpc>
              <a:spcBef>
                <a:spcPts val="0"/>
              </a:spcBef>
              <a:spcAft>
                <a:spcPts val="0"/>
              </a:spcAft>
              <a:buClr>
                <a:srgbClr val="FFFFFF"/>
              </a:buClr>
              <a:buSzPts val="4200"/>
              <a:buFont typeface="Calibri"/>
              <a:buNone/>
            </a:pPr>
            <a:r>
              <a:rPr b="1" i="0" lang="en-US" sz="4200" u="none" cap="none" strike="noStrike">
                <a:solidFill>
                  <a:srgbClr val="FFFFFF"/>
                </a:solidFill>
                <a:latin typeface="Calibri"/>
                <a:ea typeface="Calibri"/>
                <a:cs typeface="Calibri"/>
                <a:sym typeface="Calibri"/>
              </a:rPr>
              <a:t>NESNELERİN</a:t>
            </a:r>
            <a:endParaRPr b="0" i="0" sz="4200" u="none" cap="none" strike="noStrike">
              <a:solidFill>
                <a:schemeClr val="dk1"/>
              </a:solidFill>
              <a:latin typeface="Calibri"/>
              <a:ea typeface="Calibri"/>
              <a:cs typeface="Calibri"/>
              <a:sym typeface="Calibri"/>
            </a:endParaRPr>
          </a:p>
          <a:p>
            <a:pPr indent="0" lvl="0" marL="0" marR="0" rtl="0" algn="l">
              <a:lnSpc>
                <a:spcPct val="95000"/>
              </a:lnSpc>
              <a:spcBef>
                <a:spcPts val="0"/>
              </a:spcBef>
              <a:spcAft>
                <a:spcPts val="0"/>
              </a:spcAft>
              <a:buClr>
                <a:srgbClr val="FFFFFF"/>
              </a:buClr>
              <a:buSzPts val="4200"/>
              <a:buFont typeface="Calibri"/>
              <a:buNone/>
            </a:pPr>
            <a:r>
              <a:rPr b="1" i="0" lang="en-US" sz="4200" u="none" cap="none" strike="noStrike">
                <a:solidFill>
                  <a:srgbClr val="FFFFFF"/>
                </a:solidFill>
                <a:latin typeface="Calibri"/>
                <a:ea typeface="Calibri"/>
                <a:cs typeface="Calibri"/>
                <a:sym typeface="Calibri"/>
              </a:rPr>
              <a:t>İNTERNETİ</a:t>
            </a:r>
            <a:endParaRPr b="0" i="0" sz="4200" u="none" cap="none" strike="noStrike">
              <a:solidFill>
                <a:schemeClr val="dk1"/>
              </a:solidFill>
              <a:latin typeface="Calibri"/>
              <a:ea typeface="Calibri"/>
              <a:cs typeface="Calibri"/>
              <a:sym typeface="Calibri"/>
            </a:endParaRPr>
          </a:p>
        </p:txBody>
      </p:sp>
      <p:sp>
        <p:nvSpPr>
          <p:cNvPr id="32" name="Google Shape;32;p3"/>
          <p:cNvSpPr txBox="1"/>
          <p:nvPr/>
        </p:nvSpPr>
        <p:spPr>
          <a:xfrm>
            <a:off x="594360" y="2880360"/>
            <a:ext cx="5120640"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600"/>
              <a:buFont typeface="Calibri"/>
              <a:buNone/>
            </a:pPr>
            <a:r>
              <a:rPr b="0" i="1" lang="en-US" sz="1600" u="none" cap="none" strike="noStrike">
                <a:solidFill>
                  <a:srgbClr val="12A594"/>
                </a:solidFill>
                <a:latin typeface="Calibri"/>
                <a:ea typeface="Calibri"/>
                <a:cs typeface="Calibri"/>
                <a:sym typeface="Calibri"/>
              </a:rPr>
              <a:t>Internet of Things (IoT)</a:t>
            </a:r>
            <a:endParaRPr b="0" i="0" sz="1600" u="none" cap="none" strike="noStrike">
              <a:solidFill>
                <a:schemeClr val="dk1"/>
              </a:solidFill>
              <a:latin typeface="Calibri"/>
              <a:ea typeface="Calibri"/>
              <a:cs typeface="Calibri"/>
              <a:sym typeface="Calibri"/>
            </a:endParaRPr>
          </a:p>
        </p:txBody>
      </p:sp>
      <p:sp>
        <p:nvSpPr>
          <p:cNvPr id="33" name="Google Shape;33;p3"/>
          <p:cNvSpPr txBox="1"/>
          <p:nvPr/>
        </p:nvSpPr>
        <p:spPr>
          <a:xfrm>
            <a:off x="594360" y="3310128"/>
            <a:ext cx="512064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A9C4C9"/>
              </a:buClr>
              <a:buSzPts val="1200"/>
              <a:buFont typeface="Calibri"/>
              <a:buNone/>
            </a:pPr>
            <a:r>
              <a:rPr b="0" i="0" lang="en-US" sz="1200" u="none" cap="none" strike="noStrike">
                <a:solidFill>
                  <a:srgbClr val="A9C4C9"/>
                </a:solidFill>
                <a:latin typeface="Calibri"/>
                <a:ea typeface="Calibri"/>
                <a:cs typeface="Calibri"/>
                <a:sym typeface="Calibri"/>
              </a:rPr>
              <a:t>100 slaytlık ders notu  ·  5 üniteli program  ·  5 ödev</a:t>
            </a:r>
            <a:endParaRPr b="0" i="0" sz="1200" u="none" cap="none" strike="noStrike">
              <a:solidFill>
                <a:schemeClr val="dk1"/>
              </a:solidFill>
              <a:latin typeface="Calibri"/>
              <a:ea typeface="Calibri"/>
              <a:cs typeface="Calibri"/>
              <a:sym typeface="Calibri"/>
            </a:endParaRPr>
          </a:p>
        </p:txBody>
      </p:sp>
      <p:sp>
        <p:nvSpPr>
          <p:cNvPr id="34" name="Google Shape;34;p3"/>
          <p:cNvSpPr/>
          <p:nvPr/>
        </p:nvSpPr>
        <p:spPr>
          <a:xfrm>
            <a:off x="594360" y="3767328"/>
            <a:ext cx="2377440" cy="384048"/>
          </a:xfrm>
          <a:prstGeom prst="roundRect">
            <a:avLst>
              <a:gd fmla="val 14286" name="adj"/>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3"/>
          <p:cNvSpPr txBox="1"/>
          <p:nvPr/>
        </p:nvSpPr>
        <p:spPr>
          <a:xfrm>
            <a:off x="594360" y="3767328"/>
            <a:ext cx="2377440" cy="38404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050"/>
              <a:buFont typeface="Calibri"/>
              <a:buNone/>
            </a:pPr>
            <a:r>
              <a:rPr b="1" i="0" lang="en-US" sz="1050" u="none" cap="none" strike="noStrike">
                <a:solidFill>
                  <a:srgbClr val="FFFFFF"/>
                </a:solidFill>
                <a:latin typeface="Calibri"/>
                <a:ea typeface="Calibri"/>
                <a:cs typeface="Calibri"/>
                <a:sym typeface="Calibri"/>
              </a:rPr>
              <a:t>Hazırlayan: Ders Öğretmeni</a:t>
            </a:r>
            <a:endParaRPr b="0" i="0" sz="1050" u="none" cap="none" strike="noStrike">
              <a:solidFill>
                <a:schemeClr val="dk1"/>
              </a:solidFill>
              <a:latin typeface="Calibri"/>
              <a:ea typeface="Calibri"/>
              <a:cs typeface="Calibri"/>
              <a:sym typeface="Calibri"/>
            </a:endParaRPr>
          </a:p>
        </p:txBody>
      </p:sp>
      <p:sp>
        <p:nvSpPr>
          <p:cNvPr id="36" name="Google Shape;36;p3"/>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E8A92"/>
              </a:buClr>
              <a:buSzPts val="850"/>
              <a:buFont typeface="Calibri"/>
              <a:buNone/>
            </a:pPr>
            <a:r>
              <a:rPr b="0" i="0" lang="en-US" sz="850" u="none" cap="none" strike="noStrike">
                <a:solidFill>
                  <a:srgbClr val="6E8A92"/>
                </a:solidFill>
                <a:latin typeface="Calibri"/>
                <a:ea typeface="Calibri"/>
                <a:cs typeface="Calibri"/>
                <a:sym typeface="Calibri"/>
              </a:rPr>
              <a:t>1</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1" name="Shape 41"/>
        <p:cNvGrpSpPr/>
        <p:nvPr/>
      </p:nvGrpSpPr>
      <p:grpSpPr>
        <a:xfrm>
          <a:off x="0" y="0"/>
          <a:ext cx="0" cy="0"/>
          <a:chOff x="0" y="0"/>
          <a:chExt cx="0" cy="0"/>
        </a:xfrm>
      </p:grpSpPr>
      <p:sp>
        <p:nvSpPr>
          <p:cNvPr id="42" name="Google Shape;42;p4"/>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DERSE BAŞLARKEN</a:t>
            </a:r>
            <a:endParaRPr b="0" i="0" sz="1000" u="none" cap="none" strike="noStrike">
              <a:solidFill>
                <a:schemeClr val="dk1"/>
              </a:solidFill>
              <a:latin typeface="Calibri"/>
              <a:ea typeface="Calibri"/>
              <a:cs typeface="Calibri"/>
              <a:sym typeface="Calibri"/>
            </a:endParaRPr>
          </a:p>
        </p:txBody>
      </p:sp>
      <p:sp>
        <p:nvSpPr>
          <p:cNvPr id="43" name="Google Shape;43;p4"/>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Bu derste ne öğreneceğiz?</a:t>
            </a:r>
            <a:endParaRPr b="0" i="0" sz="2600" u="none" cap="none" strike="noStrike">
              <a:solidFill>
                <a:schemeClr val="dk1"/>
              </a:solidFill>
              <a:latin typeface="Calibri"/>
              <a:ea typeface="Calibri"/>
              <a:cs typeface="Calibri"/>
              <a:sym typeface="Calibri"/>
            </a:endParaRPr>
          </a:p>
        </p:txBody>
      </p:sp>
      <p:sp>
        <p:nvSpPr>
          <p:cNvPr id="44" name="Google Shape;44;p4"/>
          <p:cNvSpPr/>
          <p:nvPr/>
        </p:nvSpPr>
        <p:spPr>
          <a:xfrm>
            <a:off x="502920" y="1371600"/>
            <a:ext cx="2529840" cy="1600200"/>
          </a:xfrm>
          <a:prstGeom prst="roundRect">
            <a:avLst>
              <a:gd fmla="val 4571"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4"/>
          <p:cNvSpPr/>
          <p:nvPr/>
        </p:nvSpPr>
        <p:spPr>
          <a:xfrm>
            <a:off x="704088" y="1536192"/>
            <a:ext cx="329184" cy="329184"/>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4"/>
          <p:cNvSpPr txBox="1"/>
          <p:nvPr/>
        </p:nvSpPr>
        <p:spPr>
          <a:xfrm>
            <a:off x="704088" y="1536192"/>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1</a:t>
            </a:r>
            <a:endParaRPr b="0" i="0" sz="1200" u="none" cap="none" strike="noStrike">
              <a:solidFill>
                <a:schemeClr val="dk1"/>
              </a:solidFill>
              <a:latin typeface="Calibri"/>
              <a:ea typeface="Calibri"/>
              <a:cs typeface="Calibri"/>
              <a:sym typeface="Calibri"/>
            </a:endParaRPr>
          </a:p>
        </p:txBody>
      </p:sp>
      <p:sp>
        <p:nvSpPr>
          <p:cNvPr id="47" name="Google Shape;47;p4"/>
          <p:cNvSpPr txBox="1"/>
          <p:nvPr/>
        </p:nvSpPr>
        <p:spPr>
          <a:xfrm>
            <a:off x="1124712" y="1536192"/>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300"/>
              <a:buFont typeface="Calibri"/>
              <a:buNone/>
            </a:pPr>
            <a:r>
              <a:rPr b="1" i="0" lang="en-US" sz="1300" u="none" cap="none" strike="noStrike">
                <a:solidFill>
                  <a:srgbClr val="0E2A33"/>
                </a:solidFill>
                <a:latin typeface="Calibri"/>
                <a:ea typeface="Calibri"/>
                <a:cs typeface="Calibri"/>
                <a:sym typeface="Calibri"/>
              </a:rPr>
              <a:t>Kavramları tanıyacağız</a:t>
            </a:r>
            <a:endParaRPr b="0" i="0" sz="1300" u="none" cap="none" strike="noStrike">
              <a:solidFill>
                <a:schemeClr val="dk1"/>
              </a:solidFill>
              <a:latin typeface="Calibri"/>
              <a:ea typeface="Calibri"/>
              <a:cs typeface="Calibri"/>
              <a:sym typeface="Calibri"/>
            </a:endParaRPr>
          </a:p>
        </p:txBody>
      </p:sp>
      <p:sp>
        <p:nvSpPr>
          <p:cNvPr id="48" name="Google Shape;48;p4"/>
          <p:cNvSpPr txBox="1"/>
          <p:nvPr/>
        </p:nvSpPr>
        <p:spPr>
          <a:xfrm>
            <a:off x="704088" y="1920240"/>
            <a:ext cx="2127504" cy="88696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100"/>
              <a:buFont typeface="Calibri"/>
              <a:buNone/>
            </a:pPr>
            <a:r>
              <a:rPr b="0" i="0" lang="en-US" sz="1100" u="none" cap="none" strike="noStrike">
                <a:solidFill>
                  <a:srgbClr val="36474F"/>
                </a:solidFill>
                <a:latin typeface="Calibri"/>
                <a:ea typeface="Calibri"/>
                <a:cs typeface="Calibri"/>
                <a:sym typeface="Calibri"/>
              </a:rPr>
              <a:t>Nesnelerin İnterneti nedir, hangi teknolojilerden oluşur, günlük hayatı nasıl değiştirir?</a:t>
            </a:r>
            <a:endParaRPr b="0" i="0" sz="1100" u="none" cap="none" strike="noStrike">
              <a:solidFill>
                <a:schemeClr val="dk1"/>
              </a:solidFill>
              <a:latin typeface="Calibri"/>
              <a:ea typeface="Calibri"/>
              <a:cs typeface="Calibri"/>
              <a:sym typeface="Calibri"/>
            </a:endParaRPr>
          </a:p>
        </p:txBody>
      </p:sp>
      <p:sp>
        <p:nvSpPr>
          <p:cNvPr id="49" name="Google Shape;49;p4"/>
          <p:cNvSpPr/>
          <p:nvPr/>
        </p:nvSpPr>
        <p:spPr>
          <a:xfrm>
            <a:off x="3307080" y="1371600"/>
            <a:ext cx="2529840" cy="1600200"/>
          </a:xfrm>
          <a:prstGeom prst="roundRect">
            <a:avLst>
              <a:gd fmla="val 4571"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4"/>
          <p:cNvSpPr/>
          <p:nvPr/>
        </p:nvSpPr>
        <p:spPr>
          <a:xfrm>
            <a:off x="3508248" y="1536192"/>
            <a:ext cx="329184" cy="329184"/>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4"/>
          <p:cNvSpPr txBox="1"/>
          <p:nvPr/>
        </p:nvSpPr>
        <p:spPr>
          <a:xfrm>
            <a:off x="3508248" y="1536192"/>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2</a:t>
            </a:r>
            <a:endParaRPr b="0" i="0" sz="1200" u="none" cap="none" strike="noStrike">
              <a:solidFill>
                <a:schemeClr val="dk1"/>
              </a:solidFill>
              <a:latin typeface="Calibri"/>
              <a:ea typeface="Calibri"/>
              <a:cs typeface="Calibri"/>
              <a:sym typeface="Calibri"/>
            </a:endParaRPr>
          </a:p>
        </p:txBody>
      </p:sp>
      <p:sp>
        <p:nvSpPr>
          <p:cNvPr id="52" name="Google Shape;52;p4"/>
          <p:cNvSpPr txBox="1"/>
          <p:nvPr/>
        </p:nvSpPr>
        <p:spPr>
          <a:xfrm>
            <a:off x="3928872" y="1536192"/>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300"/>
              <a:buFont typeface="Calibri"/>
              <a:buNone/>
            </a:pPr>
            <a:r>
              <a:rPr b="1" i="0" lang="en-US" sz="1300" u="none" cap="none" strike="noStrike">
                <a:solidFill>
                  <a:srgbClr val="0E2A33"/>
                </a:solidFill>
                <a:latin typeface="Calibri"/>
                <a:ea typeface="Calibri"/>
                <a:cs typeface="Calibri"/>
                <a:sym typeface="Calibri"/>
              </a:rPr>
              <a:t>Sistemi çözeceğiz</a:t>
            </a:r>
            <a:endParaRPr b="0" i="0" sz="1300" u="none" cap="none" strike="noStrike">
              <a:solidFill>
                <a:schemeClr val="dk1"/>
              </a:solidFill>
              <a:latin typeface="Calibri"/>
              <a:ea typeface="Calibri"/>
              <a:cs typeface="Calibri"/>
              <a:sym typeface="Calibri"/>
            </a:endParaRPr>
          </a:p>
        </p:txBody>
      </p:sp>
      <p:sp>
        <p:nvSpPr>
          <p:cNvPr id="53" name="Google Shape;53;p4"/>
          <p:cNvSpPr txBox="1"/>
          <p:nvPr/>
        </p:nvSpPr>
        <p:spPr>
          <a:xfrm>
            <a:off x="3508248" y="1920240"/>
            <a:ext cx="2127504" cy="88696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100"/>
              <a:buFont typeface="Calibri"/>
              <a:buNone/>
            </a:pPr>
            <a:r>
              <a:rPr b="0" i="0" lang="en-US" sz="1100" u="none" cap="none" strike="noStrike">
                <a:solidFill>
                  <a:srgbClr val="36474F"/>
                </a:solidFill>
                <a:latin typeface="Calibri"/>
                <a:ea typeface="Calibri"/>
                <a:cs typeface="Calibri"/>
                <a:sym typeface="Calibri"/>
              </a:rPr>
              <a:t>Sensör, mikrodenetleyici, ağ, bulut... Bir IoT sisteminin parçalarını tek tek inceleyeceğiz.</a:t>
            </a:r>
            <a:endParaRPr b="0" i="0" sz="1100" u="none" cap="none" strike="noStrike">
              <a:solidFill>
                <a:schemeClr val="dk1"/>
              </a:solidFill>
              <a:latin typeface="Calibri"/>
              <a:ea typeface="Calibri"/>
              <a:cs typeface="Calibri"/>
              <a:sym typeface="Calibri"/>
            </a:endParaRPr>
          </a:p>
        </p:txBody>
      </p:sp>
      <p:sp>
        <p:nvSpPr>
          <p:cNvPr id="54" name="Google Shape;54;p4"/>
          <p:cNvSpPr/>
          <p:nvPr/>
        </p:nvSpPr>
        <p:spPr>
          <a:xfrm>
            <a:off x="6111240" y="1371600"/>
            <a:ext cx="2529840" cy="1600200"/>
          </a:xfrm>
          <a:prstGeom prst="roundRect">
            <a:avLst>
              <a:gd fmla="val 4571"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4"/>
          <p:cNvSpPr/>
          <p:nvPr/>
        </p:nvSpPr>
        <p:spPr>
          <a:xfrm>
            <a:off x="6312408" y="1536192"/>
            <a:ext cx="329184" cy="329184"/>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4"/>
          <p:cNvSpPr txBox="1"/>
          <p:nvPr/>
        </p:nvSpPr>
        <p:spPr>
          <a:xfrm>
            <a:off x="6312408" y="1536192"/>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3</a:t>
            </a:r>
            <a:endParaRPr b="0" i="0" sz="1200" u="none" cap="none" strike="noStrike">
              <a:solidFill>
                <a:schemeClr val="dk1"/>
              </a:solidFill>
              <a:latin typeface="Calibri"/>
              <a:ea typeface="Calibri"/>
              <a:cs typeface="Calibri"/>
              <a:sym typeface="Calibri"/>
            </a:endParaRPr>
          </a:p>
        </p:txBody>
      </p:sp>
      <p:sp>
        <p:nvSpPr>
          <p:cNvPr id="57" name="Google Shape;57;p4"/>
          <p:cNvSpPr txBox="1"/>
          <p:nvPr/>
        </p:nvSpPr>
        <p:spPr>
          <a:xfrm>
            <a:off x="6733032" y="1536192"/>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300"/>
              <a:buFont typeface="Calibri"/>
              <a:buNone/>
            </a:pPr>
            <a:r>
              <a:rPr b="1" i="0" lang="en-US" sz="1300" u="none" cap="none" strike="noStrike">
                <a:solidFill>
                  <a:srgbClr val="0E2A33"/>
                </a:solidFill>
                <a:latin typeface="Calibri"/>
                <a:ea typeface="Calibri"/>
                <a:cs typeface="Calibri"/>
                <a:sym typeface="Calibri"/>
              </a:rPr>
              <a:t>Kendimiz üreteceğiz</a:t>
            </a:r>
            <a:endParaRPr b="0" i="0" sz="1300" u="none" cap="none" strike="noStrike">
              <a:solidFill>
                <a:schemeClr val="dk1"/>
              </a:solidFill>
              <a:latin typeface="Calibri"/>
              <a:ea typeface="Calibri"/>
              <a:cs typeface="Calibri"/>
              <a:sym typeface="Calibri"/>
            </a:endParaRPr>
          </a:p>
        </p:txBody>
      </p:sp>
      <p:sp>
        <p:nvSpPr>
          <p:cNvPr id="58" name="Google Shape;58;p4"/>
          <p:cNvSpPr txBox="1"/>
          <p:nvPr/>
        </p:nvSpPr>
        <p:spPr>
          <a:xfrm>
            <a:off x="6312408" y="1920240"/>
            <a:ext cx="2127504" cy="88696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100"/>
              <a:buFont typeface="Calibri"/>
              <a:buNone/>
            </a:pPr>
            <a:r>
              <a:rPr b="0" i="0" lang="en-US" sz="1100" u="none" cap="none" strike="noStrike">
                <a:solidFill>
                  <a:srgbClr val="36474F"/>
                </a:solidFill>
                <a:latin typeface="Calibri"/>
                <a:ea typeface="Calibri"/>
                <a:cs typeface="Calibri"/>
                <a:sym typeface="Calibri"/>
              </a:rPr>
              <a:t>Basit kodlar yazacak, kendi IoT proje fikrimizi tasarlayıp sunacağız.</a:t>
            </a:r>
            <a:endParaRPr b="0" i="0" sz="1100" u="none" cap="none" strike="noStrike">
              <a:solidFill>
                <a:schemeClr val="dk1"/>
              </a:solidFill>
              <a:latin typeface="Calibri"/>
              <a:ea typeface="Calibri"/>
              <a:cs typeface="Calibri"/>
              <a:sym typeface="Calibri"/>
            </a:endParaRPr>
          </a:p>
        </p:txBody>
      </p:sp>
      <p:sp>
        <p:nvSpPr>
          <p:cNvPr id="59" name="Google Shape;59;p4"/>
          <p:cNvSpPr/>
          <p:nvPr/>
        </p:nvSpPr>
        <p:spPr>
          <a:xfrm>
            <a:off x="502920" y="3200400"/>
            <a:ext cx="8138160" cy="1143000"/>
          </a:xfrm>
          <a:prstGeom prst="roundRect">
            <a:avLst>
              <a:gd fmla="val 6400" name="adj"/>
            </a:avLst>
          </a:prstGeom>
          <a:solidFill>
            <a:srgbClr val="FDF3D7"/>
          </a:solidFill>
          <a:ln cap="flat" cmpd="sng" w="12700">
            <a:solidFill>
              <a:srgbClr val="EBD59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4"/>
          <p:cNvSpPr txBox="1"/>
          <p:nvPr/>
        </p:nvSpPr>
        <p:spPr>
          <a:xfrm>
            <a:off x="704088" y="3346704"/>
            <a:ext cx="7735824"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A5B00"/>
              </a:buClr>
              <a:buSzPts val="1250"/>
              <a:buFont typeface="Calibri"/>
              <a:buNone/>
            </a:pPr>
            <a:r>
              <a:rPr b="1" i="0" lang="en-US" sz="1250" u="none" cap="none" strike="noStrike">
                <a:solidFill>
                  <a:srgbClr val="7A5B00"/>
                </a:solidFill>
                <a:latin typeface="Calibri"/>
                <a:ea typeface="Calibri"/>
                <a:cs typeface="Calibri"/>
                <a:sym typeface="Calibri"/>
              </a:rPr>
              <a:t>Ders Sözleşmesi</a:t>
            </a:r>
            <a:endParaRPr b="0" i="0" sz="1250" u="none" cap="none" strike="noStrike">
              <a:solidFill>
                <a:schemeClr val="dk1"/>
              </a:solidFill>
              <a:latin typeface="Calibri"/>
              <a:ea typeface="Calibri"/>
              <a:cs typeface="Calibri"/>
              <a:sym typeface="Calibri"/>
            </a:endParaRPr>
          </a:p>
        </p:txBody>
      </p:sp>
      <p:sp>
        <p:nvSpPr>
          <p:cNvPr id="61" name="Google Shape;61;p4"/>
          <p:cNvSpPr txBox="1"/>
          <p:nvPr/>
        </p:nvSpPr>
        <p:spPr>
          <a:xfrm>
            <a:off x="704088" y="3657600"/>
            <a:ext cx="7735824" cy="52120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6474F"/>
              </a:buClr>
              <a:buSzPts val="1100"/>
              <a:buFont typeface="Calibri"/>
              <a:buNone/>
            </a:pPr>
            <a:r>
              <a:rPr b="0" i="0" lang="en-US" sz="1100" u="none" cap="none" strike="noStrike">
                <a:solidFill>
                  <a:srgbClr val="36474F"/>
                </a:solidFill>
                <a:latin typeface="Calibri"/>
                <a:ea typeface="Calibri"/>
                <a:cs typeface="Calibri"/>
                <a:sym typeface="Calibri"/>
              </a:rPr>
              <a:t>Her ünitenin sonunda bir ödev var (toplam 5 ödev). Ödevler dönem sonu performans notunun %60'ını, 5. ödevdeki dönem projesi ise %40'ını oluşturur. Ödevler geç teslim edilirse her gün için 5 puan kırılır.</a:t>
            </a:r>
            <a:endParaRPr b="0" i="0" sz="1100" u="none" cap="none" strike="noStrike">
              <a:solidFill>
                <a:schemeClr val="dk1"/>
              </a:solidFill>
              <a:latin typeface="Calibri"/>
              <a:ea typeface="Calibri"/>
              <a:cs typeface="Calibri"/>
              <a:sym typeface="Calibri"/>
            </a:endParaRPr>
          </a:p>
        </p:txBody>
      </p:sp>
      <p:sp>
        <p:nvSpPr>
          <p:cNvPr id="62" name="Google Shape;62;p4"/>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1 · Nesnelerin İnternetine Giriş</a:t>
            </a:r>
            <a:endParaRPr b="0" i="0" sz="850" u="none" cap="none" strike="noStrike">
              <a:solidFill>
                <a:schemeClr val="dk1"/>
              </a:solidFill>
              <a:latin typeface="Calibri"/>
              <a:ea typeface="Calibri"/>
              <a:cs typeface="Calibri"/>
              <a:sym typeface="Calibri"/>
            </a:endParaRPr>
          </a:p>
        </p:txBody>
      </p:sp>
      <p:sp>
        <p:nvSpPr>
          <p:cNvPr id="63" name="Google Shape;63;p4"/>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2</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68" name="Shape 68"/>
        <p:cNvGrpSpPr/>
        <p:nvPr/>
      </p:nvGrpSpPr>
      <p:grpSpPr>
        <a:xfrm>
          <a:off x="0" y="0"/>
          <a:ext cx="0" cy="0"/>
          <a:chOff x="0" y="0"/>
          <a:chExt cx="0" cy="0"/>
        </a:xfrm>
      </p:grpSpPr>
      <p:sp>
        <p:nvSpPr>
          <p:cNvPr id="69" name="Google Shape;69;p5"/>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PROGRAM</a:t>
            </a:r>
            <a:endParaRPr b="0" i="0" sz="1000" u="none" cap="none" strike="noStrike">
              <a:solidFill>
                <a:schemeClr val="dk1"/>
              </a:solidFill>
              <a:latin typeface="Calibri"/>
              <a:ea typeface="Calibri"/>
              <a:cs typeface="Calibri"/>
              <a:sym typeface="Calibri"/>
            </a:endParaRPr>
          </a:p>
        </p:txBody>
      </p:sp>
      <p:sp>
        <p:nvSpPr>
          <p:cNvPr id="70" name="Google Shape;70;p5"/>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Dersin yol haritası: 5 ünite, 100 slayt</a:t>
            </a:r>
            <a:endParaRPr b="0" i="0" sz="2600" u="none" cap="none" strike="noStrike">
              <a:solidFill>
                <a:schemeClr val="dk1"/>
              </a:solidFill>
              <a:latin typeface="Calibri"/>
              <a:ea typeface="Calibri"/>
              <a:cs typeface="Calibri"/>
              <a:sym typeface="Calibri"/>
            </a:endParaRPr>
          </a:p>
        </p:txBody>
      </p:sp>
      <p:sp>
        <p:nvSpPr>
          <p:cNvPr id="71" name="Google Shape;71;p5"/>
          <p:cNvSpPr/>
          <p:nvPr/>
        </p:nvSpPr>
        <p:spPr>
          <a:xfrm>
            <a:off x="502920" y="1371600"/>
            <a:ext cx="2529840" cy="1417320"/>
          </a:xfrm>
          <a:prstGeom prst="roundRect">
            <a:avLst>
              <a:gd fmla="val 5161"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5"/>
          <p:cNvSpPr/>
          <p:nvPr/>
        </p:nvSpPr>
        <p:spPr>
          <a:xfrm>
            <a:off x="704088" y="1536192"/>
            <a:ext cx="329184" cy="329184"/>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5"/>
          <p:cNvSpPr txBox="1"/>
          <p:nvPr/>
        </p:nvSpPr>
        <p:spPr>
          <a:xfrm>
            <a:off x="704088" y="1536192"/>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1</a:t>
            </a:r>
            <a:endParaRPr b="0" i="0" sz="1200" u="none" cap="none" strike="noStrike">
              <a:solidFill>
                <a:schemeClr val="dk1"/>
              </a:solidFill>
              <a:latin typeface="Calibri"/>
              <a:ea typeface="Calibri"/>
              <a:cs typeface="Calibri"/>
              <a:sym typeface="Calibri"/>
            </a:endParaRPr>
          </a:p>
        </p:txBody>
      </p:sp>
      <p:sp>
        <p:nvSpPr>
          <p:cNvPr id="74" name="Google Shape;74;p5"/>
          <p:cNvSpPr txBox="1"/>
          <p:nvPr/>
        </p:nvSpPr>
        <p:spPr>
          <a:xfrm>
            <a:off x="1124712" y="1536192"/>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300"/>
              <a:buFont typeface="Calibri"/>
              <a:buNone/>
            </a:pPr>
            <a:r>
              <a:rPr b="1" i="0" lang="en-US" sz="1300" u="none" cap="none" strike="noStrike">
                <a:solidFill>
                  <a:srgbClr val="0E2A33"/>
                </a:solidFill>
                <a:latin typeface="Calibri"/>
                <a:ea typeface="Calibri"/>
                <a:cs typeface="Calibri"/>
                <a:sym typeface="Calibri"/>
              </a:rPr>
              <a:t>Giriş ve Kullanım Alanları</a:t>
            </a:r>
            <a:endParaRPr b="0" i="0" sz="1300" u="none" cap="none" strike="noStrike">
              <a:solidFill>
                <a:schemeClr val="dk1"/>
              </a:solidFill>
              <a:latin typeface="Calibri"/>
              <a:ea typeface="Calibri"/>
              <a:cs typeface="Calibri"/>
              <a:sym typeface="Calibri"/>
            </a:endParaRPr>
          </a:p>
        </p:txBody>
      </p:sp>
      <p:sp>
        <p:nvSpPr>
          <p:cNvPr id="75" name="Google Shape;75;p5"/>
          <p:cNvSpPr txBox="1"/>
          <p:nvPr/>
        </p:nvSpPr>
        <p:spPr>
          <a:xfrm>
            <a:off x="704088" y="1920240"/>
            <a:ext cx="2127504" cy="70408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IoT nedir? Akıllı ev, akıllı şehir, tarım, sağlık, sanayi örnekleri.</a:t>
            </a:r>
            <a:endParaRPr b="0" i="0" sz="1000" u="none" cap="none" strike="noStrike">
              <a:solidFill>
                <a:schemeClr val="dk1"/>
              </a:solidFill>
              <a:latin typeface="Calibri"/>
              <a:ea typeface="Calibri"/>
              <a:cs typeface="Calibri"/>
              <a:sym typeface="Calibri"/>
            </a:endParaRPr>
          </a:p>
        </p:txBody>
      </p:sp>
      <p:sp>
        <p:nvSpPr>
          <p:cNvPr id="76" name="Google Shape;76;p5"/>
          <p:cNvSpPr/>
          <p:nvPr/>
        </p:nvSpPr>
        <p:spPr>
          <a:xfrm>
            <a:off x="3307080" y="1371600"/>
            <a:ext cx="2529840" cy="1417320"/>
          </a:xfrm>
          <a:prstGeom prst="roundRect">
            <a:avLst>
              <a:gd fmla="val 5161"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5"/>
          <p:cNvSpPr/>
          <p:nvPr/>
        </p:nvSpPr>
        <p:spPr>
          <a:xfrm>
            <a:off x="3508248" y="1536192"/>
            <a:ext cx="329184" cy="329184"/>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5"/>
          <p:cNvSpPr txBox="1"/>
          <p:nvPr/>
        </p:nvSpPr>
        <p:spPr>
          <a:xfrm>
            <a:off x="3508248" y="1536192"/>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2</a:t>
            </a:r>
            <a:endParaRPr b="0" i="0" sz="1200" u="none" cap="none" strike="noStrike">
              <a:solidFill>
                <a:schemeClr val="dk1"/>
              </a:solidFill>
              <a:latin typeface="Calibri"/>
              <a:ea typeface="Calibri"/>
              <a:cs typeface="Calibri"/>
              <a:sym typeface="Calibri"/>
            </a:endParaRPr>
          </a:p>
        </p:txBody>
      </p:sp>
      <p:sp>
        <p:nvSpPr>
          <p:cNvPr id="79" name="Google Shape;79;p5"/>
          <p:cNvSpPr txBox="1"/>
          <p:nvPr/>
        </p:nvSpPr>
        <p:spPr>
          <a:xfrm>
            <a:off x="3928872" y="1536192"/>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300"/>
              <a:buFont typeface="Calibri"/>
              <a:buNone/>
            </a:pPr>
            <a:r>
              <a:rPr b="1" i="0" lang="en-US" sz="1300" u="none" cap="none" strike="noStrike">
                <a:solidFill>
                  <a:srgbClr val="0E2A33"/>
                </a:solidFill>
                <a:latin typeface="Calibri"/>
                <a:ea typeface="Calibri"/>
                <a:cs typeface="Calibri"/>
                <a:sym typeface="Calibri"/>
              </a:rPr>
              <a:t>Mimari ve Donanım</a:t>
            </a:r>
            <a:endParaRPr b="0" i="0" sz="1300" u="none" cap="none" strike="noStrike">
              <a:solidFill>
                <a:schemeClr val="dk1"/>
              </a:solidFill>
              <a:latin typeface="Calibri"/>
              <a:ea typeface="Calibri"/>
              <a:cs typeface="Calibri"/>
              <a:sym typeface="Calibri"/>
            </a:endParaRPr>
          </a:p>
        </p:txBody>
      </p:sp>
      <p:sp>
        <p:nvSpPr>
          <p:cNvPr id="80" name="Google Shape;80;p5"/>
          <p:cNvSpPr txBox="1"/>
          <p:nvPr/>
        </p:nvSpPr>
        <p:spPr>
          <a:xfrm>
            <a:off x="3508248" y="1920240"/>
            <a:ext cx="2127504" cy="70408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Katmanlar, sensörler, aktüatörler, Arduino, ESP32, Raspberry Pi.</a:t>
            </a:r>
            <a:endParaRPr b="0" i="0" sz="1000" u="none" cap="none" strike="noStrike">
              <a:solidFill>
                <a:schemeClr val="dk1"/>
              </a:solidFill>
              <a:latin typeface="Calibri"/>
              <a:ea typeface="Calibri"/>
              <a:cs typeface="Calibri"/>
              <a:sym typeface="Calibri"/>
            </a:endParaRPr>
          </a:p>
        </p:txBody>
      </p:sp>
      <p:sp>
        <p:nvSpPr>
          <p:cNvPr id="81" name="Google Shape;81;p5"/>
          <p:cNvSpPr/>
          <p:nvPr/>
        </p:nvSpPr>
        <p:spPr>
          <a:xfrm>
            <a:off x="6111240" y="1371600"/>
            <a:ext cx="2529840" cy="1417320"/>
          </a:xfrm>
          <a:prstGeom prst="roundRect">
            <a:avLst>
              <a:gd fmla="val 5161"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5"/>
          <p:cNvSpPr/>
          <p:nvPr/>
        </p:nvSpPr>
        <p:spPr>
          <a:xfrm>
            <a:off x="6312408" y="1536192"/>
            <a:ext cx="329184" cy="329184"/>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5"/>
          <p:cNvSpPr txBox="1"/>
          <p:nvPr/>
        </p:nvSpPr>
        <p:spPr>
          <a:xfrm>
            <a:off x="6312408" y="1536192"/>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3</a:t>
            </a:r>
            <a:endParaRPr b="0" i="0" sz="1200" u="none" cap="none" strike="noStrike">
              <a:solidFill>
                <a:schemeClr val="dk1"/>
              </a:solidFill>
              <a:latin typeface="Calibri"/>
              <a:ea typeface="Calibri"/>
              <a:cs typeface="Calibri"/>
              <a:sym typeface="Calibri"/>
            </a:endParaRPr>
          </a:p>
        </p:txBody>
      </p:sp>
      <p:sp>
        <p:nvSpPr>
          <p:cNvPr id="84" name="Google Shape;84;p5"/>
          <p:cNvSpPr txBox="1"/>
          <p:nvPr/>
        </p:nvSpPr>
        <p:spPr>
          <a:xfrm>
            <a:off x="6733032" y="1536192"/>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300"/>
              <a:buFont typeface="Calibri"/>
              <a:buNone/>
            </a:pPr>
            <a:r>
              <a:rPr b="1" i="0" lang="en-US" sz="1300" u="none" cap="none" strike="noStrike">
                <a:solidFill>
                  <a:srgbClr val="0E2A33"/>
                </a:solidFill>
                <a:latin typeface="Calibri"/>
                <a:ea typeface="Calibri"/>
                <a:cs typeface="Calibri"/>
                <a:sym typeface="Calibri"/>
              </a:rPr>
              <a:t>Ağ ve Protokoller</a:t>
            </a:r>
            <a:endParaRPr b="0" i="0" sz="1300" u="none" cap="none" strike="noStrike">
              <a:solidFill>
                <a:schemeClr val="dk1"/>
              </a:solidFill>
              <a:latin typeface="Calibri"/>
              <a:ea typeface="Calibri"/>
              <a:cs typeface="Calibri"/>
              <a:sym typeface="Calibri"/>
            </a:endParaRPr>
          </a:p>
        </p:txBody>
      </p:sp>
      <p:sp>
        <p:nvSpPr>
          <p:cNvPr id="85" name="Google Shape;85;p5"/>
          <p:cNvSpPr txBox="1"/>
          <p:nvPr/>
        </p:nvSpPr>
        <p:spPr>
          <a:xfrm>
            <a:off x="6312408" y="1920240"/>
            <a:ext cx="2127504" cy="70408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Wi-Fi, Bluetooth, LoRa, 5G, HTTP, MQTT, JSON ve veri alışverişi.</a:t>
            </a:r>
            <a:endParaRPr b="0" i="0" sz="1000" u="none" cap="none" strike="noStrike">
              <a:solidFill>
                <a:schemeClr val="dk1"/>
              </a:solidFill>
              <a:latin typeface="Calibri"/>
              <a:ea typeface="Calibri"/>
              <a:cs typeface="Calibri"/>
              <a:sym typeface="Calibri"/>
            </a:endParaRPr>
          </a:p>
        </p:txBody>
      </p:sp>
      <p:sp>
        <p:nvSpPr>
          <p:cNvPr id="86" name="Google Shape;86;p5"/>
          <p:cNvSpPr/>
          <p:nvPr/>
        </p:nvSpPr>
        <p:spPr>
          <a:xfrm>
            <a:off x="502920" y="3044952"/>
            <a:ext cx="2529840" cy="1417320"/>
          </a:xfrm>
          <a:prstGeom prst="roundRect">
            <a:avLst>
              <a:gd fmla="val 5161"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5"/>
          <p:cNvSpPr/>
          <p:nvPr/>
        </p:nvSpPr>
        <p:spPr>
          <a:xfrm>
            <a:off x="704088" y="3209544"/>
            <a:ext cx="329184" cy="329184"/>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5"/>
          <p:cNvSpPr txBox="1"/>
          <p:nvPr/>
        </p:nvSpPr>
        <p:spPr>
          <a:xfrm>
            <a:off x="704088" y="3209544"/>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4</a:t>
            </a:r>
            <a:endParaRPr b="0" i="0" sz="1200" u="none" cap="none" strike="noStrike">
              <a:solidFill>
                <a:schemeClr val="dk1"/>
              </a:solidFill>
              <a:latin typeface="Calibri"/>
              <a:ea typeface="Calibri"/>
              <a:cs typeface="Calibri"/>
              <a:sym typeface="Calibri"/>
            </a:endParaRPr>
          </a:p>
        </p:txBody>
      </p:sp>
      <p:sp>
        <p:nvSpPr>
          <p:cNvPr id="89" name="Google Shape;89;p5"/>
          <p:cNvSpPr txBox="1"/>
          <p:nvPr/>
        </p:nvSpPr>
        <p:spPr>
          <a:xfrm>
            <a:off x="1124712" y="3209544"/>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300"/>
              <a:buFont typeface="Calibri"/>
              <a:buNone/>
            </a:pPr>
            <a:r>
              <a:rPr b="1" i="0" lang="en-US" sz="1300" u="none" cap="none" strike="noStrike">
                <a:solidFill>
                  <a:srgbClr val="0E2A33"/>
                </a:solidFill>
                <a:latin typeface="Calibri"/>
                <a:ea typeface="Calibri"/>
                <a:cs typeface="Calibri"/>
                <a:sym typeface="Calibri"/>
              </a:rPr>
              <a:t>Veri, Bulut ve Yapay Zekâ</a:t>
            </a:r>
            <a:endParaRPr b="0" i="0" sz="1300" u="none" cap="none" strike="noStrike">
              <a:solidFill>
                <a:schemeClr val="dk1"/>
              </a:solidFill>
              <a:latin typeface="Calibri"/>
              <a:ea typeface="Calibri"/>
              <a:cs typeface="Calibri"/>
              <a:sym typeface="Calibri"/>
            </a:endParaRPr>
          </a:p>
        </p:txBody>
      </p:sp>
      <p:sp>
        <p:nvSpPr>
          <p:cNvPr id="90" name="Google Shape;90;p5"/>
          <p:cNvSpPr txBox="1"/>
          <p:nvPr/>
        </p:nvSpPr>
        <p:spPr>
          <a:xfrm>
            <a:off x="704088" y="3593592"/>
            <a:ext cx="2127504" cy="70408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Büyük veri, bulut platformları, uç bilişim, dijital ikiz, örnek kodlar.</a:t>
            </a:r>
            <a:endParaRPr b="0" i="0" sz="1000" u="none" cap="none" strike="noStrike">
              <a:solidFill>
                <a:schemeClr val="dk1"/>
              </a:solidFill>
              <a:latin typeface="Calibri"/>
              <a:ea typeface="Calibri"/>
              <a:cs typeface="Calibri"/>
              <a:sym typeface="Calibri"/>
            </a:endParaRPr>
          </a:p>
        </p:txBody>
      </p:sp>
      <p:sp>
        <p:nvSpPr>
          <p:cNvPr id="91" name="Google Shape;91;p5"/>
          <p:cNvSpPr/>
          <p:nvPr/>
        </p:nvSpPr>
        <p:spPr>
          <a:xfrm>
            <a:off x="3307080" y="3044952"/>
            <a:ext cx="2529840" cy="1417320"/>
          </a:xfrm>
          <a:prstGeom prst="roundRect">
            <a:avLst>
              <a:gd fmla="val 5161"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5"/>
          <p:cNvSpPr/>
          <p:nvPr/>
        </p:nvSpPr>
        <p:spPr>
          <a:xfrm>
            <a:off x="3508248" y="3209544"/>
            <a:ext cx="329184" cy="329184"/>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5"/>
          <p:cNvSpPr txBox="1"/>
          <p:nvPr/>
        </p:nvSpPr>
        <p:spPr>
          <a:xfrm>
            <a:off x="3508248" y="3209544"/>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5</a:t>
            </a:r>
            <a:endParaRPr b="0" i="0" sz="1200" u="none" cap="none" strike="noStrike">
              <a:solidFill>
                <a:schemeClr val="dk1"/>
              </a:solidFill>
              <a:latin typeface="Calibri"/>
              <a:ea typeface="Calibri"/>
              <a:cs typeface="Calibri"/>
              <a:sym typeface="Calibri"/>
            </a:endParaRPr>
          </a:p>
        </p:txBody>
      </p:sp>
      <p:sp>
        <p:nvSpPr>
          <p:cNvPr id="94" name="Google Shape;94;p5"/>
          <p:cNvSpPr txBox="1"/>
          <p:nvPr/>
        </p:nvSpPr>
        <p:spPr>
          <a:xfrm>
            <a:off x="3928872" y="3209544"/>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300"/>
              <a:buFont typeface="Calibri"/>
              <a:buNone/>
            </a:pPr>
            <a:r>
              <a:rPr b="1" i="0" lang="en-US" sz="1300" u="none" cap="none" strike="noStrike">
                <a:solidFill>
                  <a:srgbClr val="0E2A33"/>
                </a:solidFill>
                <a:latin typeface="Calibri"/>
                <a:ea typeface="Calibri"/>
                <a:cs typeface="Calibri"/>
                <a:sym typeface="Calibri"/>
              </a:rPr>
              <a:t>Güvenlik, Etik ve Proje</a:t>
            </a:r>
            <a:endParaRPr b="0" i="0" sz="1300" u="none" cap="none" strike="noStrike">
              <a:solidFill>
                <a:schemeClr val="dk1"/>
              </a:solidFill>
              <a:latin typeface="Calibri"/>
              <a:ea typeface="Calibri"/>
              <a:cs typeface="Calibri"/>
              <a:sym typeface="Calibri"/>
            </a:endParaRPr>
          </a:p>
        </p:txBody>
      </p:sp>
      <p:sp>
        <p:nvSpPr>
          <p:cNvPr id="95" name="Google Shape;95;p5"/>
          <p:cNvSpPr txBox="1"/>
          <p:nvPr/>
        </p:nvSpPr>
        <p:spPr>
          <a:xfrm>
            <a:off x="3508248" y="3593592"/>
            <a:ext cx="2127504" cy="70408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Siber saldırılar, mahremiyet, KVKK, meslekler ve dönem projesi.</a:t>
            </a:r>
            <a:endParaRPr b="0" i="0" sz="1000" u="none" cap="none" strike="noStrike">
              <a:solidFill>
                <a:schemeClr val="dk1"/>
              </a:solidFill>
              <a:latin typeface="Calibri"/>
              <a:ea typeface="Calibri"/>
              <a:cs typeface="Calibri"/>
              <a:sym typeface="Calibri"/>
            </a:endParaRPr>
          </a:p>
        </p:txBody>
      </p:sp>
      <p:sp>
        <p:nvSpPr>
          <p:cNvPr id="96" name="Google Shape;96;p5"/>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1 · Nesnelerin İnternetine Giriş</a:t>
            </a:r>
            <a:endParaRPr b="0" i="0" sz="850" u="none" cap="none" strike="noStrike">
              <a:solidFill>
                <a:schemeClr val="dk1"/>
              </a:solidFill>
              <a:latin typeface="Calibri"/>
              <a:ea typeface="Calibri"/>
              <a:cs typeface="Calibri"/>
              <a:sym typeface="Calibri"/>
            </a:endParaRPr>
          </a:p>
        </p:txBody>
      </p:sp>
      <p:sp>
        <p:nvSpPr>
          <p:cNvPr id="97" name="Google Shape;97;p5"/>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3</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02" name="Shape 102"/>
        <p:cNvGrpSpPr/>
        <p:nvPr/>
      </p:nvGrpSpPr>
      <p:grpSpPr>
        <a:xfrm>
          <a:off x="0" y="0"/>
          <a:ext cx="0" cy="0"/>
          <a:chOff x="0" y="0"/>
          <a:chExt cx="0" cy="0"/>
        </a:xfrm>
      </p:grpSpPr>
      <p:sp>
        <p:nvSpPr>
          <p:cNvPr id="103" name="Google Shape;103;p6"/>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TEMEL KAVRAM</a:t>
            </a:r>
            <a:endParaRPr b="0" i="0" sz="1000" u="none" cap="none" strike="noStrike">
              <a:solidFill>
                <a:schemeClr val="dk1"/>
              </a:solidFill>
              <a:latin typeface="Calibri"/>
              <a:ea typeface="Calibri"/>
              <a:cs typeface="Calibri"/>
              <a:sym typeface="Calibri"/>
            </a:endParaRPr>
          </a:p>
        </p:txBody>
      </p:sp>
      <p:sp>
        <p:nvSpPr>
          <p:cNvPr id="104" name="Google Shape;104;p6"/>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Nesnelerin İnterneti nedir?</a:t>
            </a:r>
            <a:endParaRPr b="0" i="0" sz="2600" u="none" cap="none" strike="noStrike">
              <a:solidFill>
                <a:schemeClr val="dk1"/>
              </a:solidFill>
              <a:latin typeface="Calibri"/>
              <a:ea typeface="Calibri"/>
              <a:cs typeface="Calibri"/>
              <a:sym typeface="Calibri"/>
            </a:endParaRPr>
          </a:p>
        </p:txBody>
      </p:sp>
      <p:sp>
        <p:nvSpPr>
          <p:cNvPr id="105" name="Google Shape;105;p6"/>
          <p:cNvSpPr/>
          <p:nvPr/>
        </p:nvSpPr>
        <p:spPr>
          <a:xfrm>
            <a:off x="502920" y="1325880"/>
            <a:ext cx="4892040" cy="1234440"/>
          </a:xfrm>
          <a:prstGeom prst="roundRect">
            <a:avLst>
              <a:gd fmla="val 5926" name="adj"/>
            </a:avLst>
          </a:prstGeom>
          <a:solidFill>
            <a:srgbClr val="E4F4F1"/>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6"/>
          <p:cNvSpPr txBox="1"/>
          <p:nvPr/>
        </p:nvSpPr>
        <p:spPr>
          <a:xfrm>
            <a:off x="731520" y="1463040"/>
            <a:ext cx="4434840" cy="9601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0" i="0" lang="en-US" sz="1250" u="none" cap="none" strike="noStrike">
                <a:solidFill>
                  <a:srgbClr val="0E2A33"/>
                </a:solidFill>
                <a:latin typeface="Calibri"/>
                <a:ea typeface="Calibri"/>
                <a:cs typeface="Calibri"/>
                <a:sym typeface="Calibri"/>
              </a:rPr>
              <a:t>Günlük hayatta kullandığımız nesnelerin sensörler ve internet bağlantısı kazanarak veri toplaması, bu veriyi paylaşması ve birbirleriyle haberleşerek insan müdahalesi olmadan iş yapabilmesidir.</a:t>
            </a:r>
            <a:endParaRPr b="0" i="0" sz="1250" u="none" cap="none" strike="noStrike">
              <a:solidFill>
                <a:schemeClr val="dk1"/>
              </a:solidFill>
              <a:latin typeface="Calibri"/>
              <a:ea typeface="Calibri"/>
              <a:cs typeface="Calibri"/>
              <a:sym typeface="Calibri"/>
            </a:endParaRPr>
          </a:p>
        </p:txBody>
      </p:sp>
      <p:sp>
        <p:nvSpPr>
          <p:cNvPr id="107" name="Google Shape;107;p6"/>
          <p:cNvSpPr/>
          <p:nvPr/>
        </p:nvSpPr>
        <p:spPr>
          <a:xfrm>
            <a:off x="502920" y="2743200"/>
            <a:ext cx="1828800" cy="1234440"/>
          </a:xfrm>
          <a:prstGeom prst="roundRect">
            <a:avLst>
              <a:gd fmla="val 5926"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6"/>
          <p:cNvSpPr txBox="1"/>
          <p:nvPr/>
        </p:nvSpPr>
        <p:spPr>
          <a:xfrm>
            <a:off x="704088" y="2907792"/>
            <a:ext cx="1426464"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300"/>
              <a:buFont typeface="Calibri"/>
              <a:buNone/>
            </a:pPr>
            <a:r>
              <a:rPr b="1" i="0" lang="en-US" sz="1300" u="none" cap="none" strike="noStrike">
                <a:solidFill>
                  <a:srgbClr val="0E2A33"/>
                </a:solidFill>
                <a:latin typeface="Calibri"/>
                <a:ea typeface="Calibri"/>
                <a:cs typeface="Calibri"/>
                <a:sym typeface="Calibri"/>
              </a:rPr>
              <a:t>Nesne</a:t>
            </a:r>
            <a:endParaRPr b="0" i="0" sz="1300" u="none" cap="none" strike="noStrike">
              <a:solidFill>
                <a:schemeClr val="dk1"/>
              </a:solidFill>
              <a:latin typeface="Calibri"/>
              <a:ea typeface="Calibri"/>
              <a:cs typeface="Calibri"/>
              <a:sym typeface="Calibri"/>
            </a:endParaRPr>
          </a:p>
        </p:txBody>
      </p:sp>
      <p:sp>
        <p:nvSpPr>
          <p:cNvPr id="109" name="Google Shape;109;p6"/>
          <p:cNvSpPr txBox="1"/>
          <p:nvPr/>
        </p:nvSpPr>
        <p:spPr>
          <a:xfrm>
            <a:off x="704088" y="3291840"/>
            <a:ext cx="1426464" cy="52120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Buzdolabı, saat, lamba, araba, sera, köprü...</a:t>
            </a:r>
            <a:endParaRPr b="0" i="0" sz="1050" u="none" cap="none" strike="noStrike">
              <a:solidFill>
                <a:schemeClr val="dk1"/>
              </a:solidFill>
              <a:latin typeface="Calibri"/>
              <a:ea typeface="Calibri"/>
              <a:cs typeface="Calibri"/>
              <a:sym typeface="Calibri"/>
            </a:endParaRPr>
          </a:p>
        </p:txBody>
      </p:sp>
      <p:sp>
        <p:nvSpPr>
          <p:cNvPr id="110" name="Google Shape;110;p6"/>
          <p:cNvSpPr/>
          <p:nvPr/>
        </p:nvSpPr>
        <p:spPr>
          <a:xfrm>
            <a:off x="2606040" y="2743200"/>
            <a:ext cx="1828800" cy="1234440"/>
          </a:xfrm>
          <a:prstGeom prst="roundRect">
            <a:avLst>
              <a:gd fmla="val 5926"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6"/>
          <p:cNvSpPr txBox="1"/>
          <p:nvPr/>
        </p:nvSpPr>
        <p:spPr>
          <a:xfrm>
            <a:off x="2807208" y="2907792"/>
            <a:ext cx="1426464"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300"/>
              <a:buFont typeface="Calibri"/>
              <a:buNone/>
            </a:pPr>
            <a:r>
              <a:rPr b="1" i="0" lang="en-US" sz="1300" u="none" cap="none" strike="noStrike">
                <a:solidFill>
                  <a:srgbClr val="0E2A33"/>
                </a:solidFill>
                <a:latin typeface="Calibri"/>
                <a:ea typeface="Calibri"/>
                <a:cs typeface="Calibri"/>
                <a:sym typeface="Calibri"/>
              </a:rPr>
              <a:t>Algılama</a:t>
            </a:r>
            <a:endParaRPr b="0" i="0" sz="1300" u="none" cap="none" strike="noStrike">
              <a:solidFill>
                <a:schemeClr val="dk1"/>
              </a:solidFill>
              <a:latin typeface="Calibri"/>
              <a:ea typeface="Calibri"/>
              <a:cs typeface="Calibri"/>
              <a:sym typeface="Calibri"/>
            </a:endParaRPr>
          </a:p>
        </p:txBody>
      </p:sp>
      <p:sp>
        <p:nvSpPr>
          <p:cNvPr id="112" name="Google Shape;112;p6"/>
          <p:cNvSpPr txBox="1"/>
          <p:nvPr/>
        </p:nvSpPr>
        <p:spPr>
          <a:xfrm>
            <a:off x="2807208" y="3291840"/>
            <a:ext cx="1426464" cy="52120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Sensörle sıcaklık, ışık, hareket ölçer.</a:t>
            </a:r>
            <a:endParaRPr b="0" i="0" sz="1050" u="none" cap="none" strike="noStrike">
              <a:solidFill>
                <a:schemeClr val="dk1"/>
              </a:solidFill>
              <a:latin typeface="Calibri"/>
              <a:ea typeface="Calibri"/>
              <a:cs typeface="Calibri"/>
              <a:sym typeface="Calibri"/>
            </a:endParaRPr>
          </a:p>
        </p:txBody>
      </p:sp>
      <p:sp>
        <p:nvSpPr>
          <p:cNvPr id="113" name="Google Shape;113;p6"/>
          <p:cNvSpPr/>
          <p:nvPr/>
        </p:nvSpPr>
        <p:spPr>
          <a:xfrm>
            <a:off x="4709160" y="2743200"/>
            <a:ext cx="1828800" cy="1234440"/>
          </a:xfrm>
          <a:prstGeom prst="roundRect">
            <a:avLst>
              <a:gd fmla="val 5926"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6"/>
          <p:cNvSpPr txBox="1"/>
          <p:nvPr/>
        </p:nvSpPr>
        <p:spPr>
          <a:xfrm>
            <a:off x="4910328" y="2907792"/>
            <a:ext cx="1426464"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300"/>
              <a:buFont typeface="Calibri"/>
              <a:buNone/>
            </a:pPr>
            <a:r>
              <a:rPr b="1" i="0" lang="en-US" sz="1300" u="none" cap="none" strike="noStrike">
                <a:solidFill>
                  <a:srgbClr val="0E2A33"/>
                </a:solidFill>
                <a:latin typeface="Calibri"/>
                <a:ea typeface="Calibri"/>
                <a:cs typeface="Calibri"/>
                <a:sym typeface="Calibri"/>
              </a:rPr>
              <a:t>Bağlantı</a:t>
            </a:r>
            <a:endParaRPr b="0" i="0" sz="1300" u="none" cap="none" strike="noStrike">
              <a:solidFill>
                <a:schemeClr val="dk1"/>
              </a:solidFill>
              <a:latin typeface="Calibri"/>
              <a:ea typeface="Calibri"/>
              <a:cs typeface="Calibri"/>
              <a:sym typeface="Calibri"/>
            </a:endParaRPr>
          </a:p>
        </p:txBody>
      </p:sp>
      <p:sp>
        <p:nvSpPr>
          <p:cNvPr id="115" name="Google Shape;115;p6"/>
          <p:cNvSpPr txBox="1"/>
          <p:nvPr/>
        </p:nvSpPr>
        <p:spPr>
          <a:xfrm>
            <a:off x="4910328" y="3291840"/>
            <a:ext cx="1426464" cy="52120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Veriyi internet üzerinden gönderir.</a:t>
            </a:r>
            <a:endParaRPr b="0" i="0" sz="1050" u="none" cap="none" strike="noStrike">
              <a:solidFill>
                <a:schemeClr val="dk1"/>
              </a:solidFill>
              <a:latin typeface="Calibri"/>
              <a:ea typeface="Calibri"/>
              <a:cs typeface="Calibri"/>
              <a:sym typeface="Calibri"/>
            </a:endParaRPr>
          </a:p>
        </p:txBody>
      </p:sp>
      <p:sp>
        <p:nvSpPr>
          <p:cNvPr id="116" name="Google Shape;116;p6"/>
          <p:cNvSpPr/>
          <p:nvPr/>
        </p:nvSpPr>
        <p:spPr>
          <a:xfrm>
            <a:off x="6812280" y="2743200"/>
            <a:ext cx="1828800" cy="1234440"/>
          </a:xfrm>
          <a:prstGeom prst="roundRect">
            <a:avLst>
              <a:gd fmla="val 5926"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6"/>
          <p:cNvSpPr txBox="1"/>
          <p:nvPr/>
        </p:nvSpPr>
        <p:spPr>
          <a:xfrm>
            <a:off x="7013448" y="2907792"/>
            <a:ext cx="1426464"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300"/>
              <a:buFont typeface="Calibri"/>
              <a:buNone/>
            </a:pPr>
            <a:r>
              <a:rPr b="1" i="0" lang="en-US" sz="1300" u="none" cap="none" strike="noStrike">
                <a:solidFill>
                  <a:srgbClr val="0E2A33"/>
                </a:solidFill>
                <a:latin typeface="Calibri"/>
                <a:ea typeface="Calibri"/>
                <a:cs typeface="Calibri"/>
                <a:sym typeface="Calibri"/>
              </a:rPr>
              <a:t>Eylem</a:t>
            </a:r>
            <a:endParaRPr b="0" i="0" sz="1300" u="none" cap="none" strike="noStrike">
              <a:solidFill>
                <a:schemeClr val="dk1"/>
              </a:solidFill>
              <a:latin typeface="Calibri"/>
              <a:ea typeface="Calibri"/>
              <a:cs typeface="Calibri"/>
              <a:sym typeface="Calibri"/>
            </a:endParaRPr>
          </a:p>
        </p:txBody>
      </p:sp>
      <p:sp>
        <p:nvSpPr>
          <p:cNvPr id="118" name="Google Shape;118;p6"/>
          <p:cNvSpPr txBox="1"/>
          <p:nvPr/>
        </p:nvSpPr>
        <p:spPr>
          <a:xfrm>
            <a:off x="7013448" y="3291840"/>
            <a:ext cx="1426464" cy="52120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Gelen karara göre bir iş yapar.</a:t>
            </a:r>
            <a:endParaRPr b="0" i="0" sz="1050" u="none" cap="none" strike="noStrike">
              <a:solidFill>
                <a:schemeClr val="dk1"/>
              </a:solidFill>
              <a:latin typeface="Calibri"/>
              <a:ea typeface="Calibri"/>
              <a:cs typeface="Calibri"/>
              <a:sym typeface="Calibri"/>
            </a:endParaRPr>
          </a:p>
        </p:txBody>
      </p:sp>
      <p:sp>
        <p:nvSpPr>
          <p:cNvPr id="119" name="Google Shape;119;p6"/>
          <p:cNvSpPr/>
          <p:nvPr/>
        </p:nvSpPr>
        <p:spPr>
          <a:xfrm>
            <a:off x="5623560" y="1325880"/>
            <a:ext cx="3017520" cy="1234440"/>
          </a:xfrm>
          <a:prstGeom prst="roundRect">
            <a:avLst>
              <a:gd fmla="val 5926" name="adj"/>
            </a:avLst>
          </a:prstGeom>
          <a:solidFill>
            <a:srgbClr val="FDF3D7"/>
          </a:solidFill>
          <a:ln cap="flat" cmpd="sng" w="12700">
            <a:solidFill>
              <a:srgbClr val="EBD59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6"/>
          <p:cNvSpPr txBox="1"/>
          <p:nvPr/>
        </p:nvSpPr>
        <p:spPr>
          <a:xfrm>
            <a:off x="5824728" y="1472184"/>
            <a:ext cx="2615184"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A5B00"/>
              </a:buClr>
              <a:buSzPts val="1250"/>
              <a:buFont typeface="Calibri"/>
              <a:buNone/>
            </a:pPr>
            <a:r>
              <a:rPr b="1" i="0" lang="en-US" sz="1250" u="none" cap="none" strike="noStrike">
                <a:solidFill>
                  <a:srgbClr val="7A5B00"/>
                </a:solidFill>
                <a:latin typeface="Calibri"/>
                <a:ea typeface="Calibri"/>
                <a:cs typeface="Calibri"/>
                <a:sym typeface="Calibri"/>
              </a:rPr>
              <a:t>Tanımdaki anahtar sözcük</a:t>
            </a:r>
            <a:endParaRPr b="0" i="0" sz="1250" u="none" cap="none" strike="noStrike">
              <a:solidFill>
                <a:schemeClr val="dk1"/>
              </a:solidFill>
              <a:latin typeface="Calibri"/>
              <a:ea typeface="Calibri"/>
              <a:cs typeface="Calibri"/>
              <a:sym typeface="Calibri"/>
            </a:endParaRPr>
          </a:p>
        </p:txBody>
      </p:sp>
      <p:sp>
        <p:nvSpPr>
          <p:cNvPr id="121" name="Google Shape;121;p6"/>
          <p:cNvSpPr txBox="1"/>
          <p:nvPr/>
        </p:nvSpPr>
        <p:spPr>
          <a:xfrm>
            <a:off x="5824728" y="1783080"/>
            <a:ext cx="2615184" cy="61264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"Bağlantı" değil, "veri". İnternete bağlı olmak tek başına yetmez; nesnenin anlamlı veri üretmesi gerekir.</a:t>
            </a:r>
            <a:endParaRPr b="0" i="0" sz="1050" u="none" cap="none" strike="noStrike">
              <a:solidFill>
                <a:schemeClr val="dk1"/>
              </a:solidFill>
              <a:latin typeface="Calibri"/>
              <a:ea typeface="Calibri"/>
              <a:cs typeface="Calibri"/>
              <a:sym typeface="Calibri"/>
            </a:endParaRPr>
          </a:p>
        </p:txBody>
      </p:sp>
      <p:sp>
        <p:nvSpPr>
          <p:cNvPr id="122" name="Google Shape;122;p6"/>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1 · Nesnelerin İnternetine Giriş</a:t>
            </a:r>
            <a:endParaRPr b="0" i="0" sz="850" u="none" cap="none" strike="noStrike">
              <a:solidFill>
                <a:schemeClr val="dk1"/>
              </a:solidFill>
              <a:latin typeface="Calibri"/>
              <a:ea typeface="Calibri"/>
              <a:cs typeface="Calibri"/>
              <a:sym typeface="Calibri"/>
            </a:endParaRPr>
          </a:p>
        </p:txBody>
      </p:sp>
      <p:sp>
        <p:nvSpPr>
          <p:cNvPr id="123" name="Google Shape;123;p6"/>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4</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28" name="Shape 128"/>
        <p:cNvGrpSpPr/>
        <p:nvPr/>
      </p:nvGrpSpPr>
      <p:grpSpPr>
        <a:xfrm>
          <a:off x="0" y="0"/>
          <a:ext cx="0" cy="0"/>
          <a:chOff x="0" y="0"/>
          <a:chExt cx="0" cy="0"/>
        </a:xfrm>
      </p:grpSpPr>
      <p:sp>
        <p:nvSpPr>
          <p:cNvPr id="129" name="Google Shape;129;p7"/>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FARKINDALIK</a:t>
            </a:r>
            <a:endParaRPr b="0" i="0" sz="1000" u="none" cap="none" strike="noStrike">
              <a:solidFill>
                <a:schemeClr val="dk1"/>
              </a:solidFill>
              <a:latin typeface="Calibri"/>
              <a:ea typeface="Calibri"/>
              <a:cs typeface="Calibri"/>
              <a:sym typeface="Calibri"/>
            </a:endParaRPr>
          </a:p>
        </p:txBody>
      </p:sp>
      <p:sp>
        <p:nvSpPr>
          <p:cNvPr id="130" name="Google Shape;130;p7"/>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Bir günümüzde kaç IoT cihazına dokunuyoruz?</a:t>
            </a:r>
            <a:endParaRPr b="0" i="0" sz="2600" u="none" cap="none" strike="noStrike">
              <a:solidFill>
                <a:schemeClr val="dk1"/>
              </a:solidFill>
              <a:latin typeface="Calibri"/>
              <a:ea typeface="Calibri"/>
              <a:cs typeface="Calibri"/>
              <a:sym typeface="Calibri"/>
            </a:endParaRPr>
          </a:p>
        </p:txBody>
      </p:sp>
      <p:sp>
        <p:nvSpPr>
          <p:cNvPr id="131" name="Google Shape;131;p7"/>
          <p:cNvSpPr/>
          <p:nvPr/>
        </p:nvSpPr>
        <p:spPr>
          <a:xfrm>
            <a:off x="502920" y="1325880"/>
            <a:ext cx="2529840" cy="1417320"/>
          </a:xfrm>
          <a:prstGeom prst="roundRect">
            <a:avLst>
              <a:gd fmla="val 5161"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7"/>
          <p:cNvSpPr txBox="1"/>
          <p:nvPr/>
        </p:nvSpPr>
        <p:spPr>
          <a:xfrm>
            <a:off x="704088" y="1490472"/>
            <a:ext cx="2127504"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07:00  ·  Akıllı saat</a:t>
            </a:r>
            <a:endParaRPr b="0" i="0" sz="1250" u="none" cap="none" strike="noStrike">
              <a:solidFill>
                <a:schemeClr val="dk1"/>
              </a:solidFill>
              <a:latin typeface="Calibri"/>
              <a:ea typeface="Calibri"/>
              <a:cs typeface="Calibri"/>
              <a:sym typeface="Calibri"/>
            </a:endParaRPr>
          </a:p>
        </p:txBody>
      </p:sp>
      <p:sp>
        <p:nvSpPr>
          <p:cNvPr id="133" name="Google Shape;133;p7"/>
          <p:cNvSpPr txBox="1"/>
          <p:nvPr/>
        </p:nvSpPr>
        <p:spPr>
          <a:xfrm>
            <a:off x="704088" y="1874520"/>
            <a:ext cx="2127504" cy="70408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Uyku kalitenizi ölçer, en uygun anda sizi uyandırır.</a:t>
            </a:r>
            <a:endParaRPr b="0" i="0" sz="1050" u="none" cap="none" strike="noStrike">
              <a:solidFill>
                <a:schemeClr val="dk1"/>
              </a:solidFill>
              <a:latin typeface="Calibri"/>
              <a:ea typeface="Calibri"/>
              <a:cs typeface="Calibri"/>
              <a:sym typeface="Calibri"/>
            </a:endParaRPr>
          </a:p>
        </p:txBody>
      </p:sp>
      <p:sp>
        <p:nvSpPr>
          <p:cNvPr id="134" name="Google Shape;134;p7"/>
          <p:cNvSpPr/>
          <p:nvPr/>
        </p:nvSpPr>
        <p:spPr>
          <a:xfrm>
            <a:off x="3307080" y="1325880"/>
            <a:ext cx="2529840" cy="1417320"/>
          </a:xfrm>
          <a:prstGeom prst="roundRect">
            <a:avLst>
              <a:gd fmla="val 5161"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7"/>
          <p:cNvSpPr txBox="1"/>
          <p:nvPr/>
        </p:nvSpPr>
        <p:spPr>
          <a:xfrm>
            <a:off x="3508248" y="1490472"/>
            <a:ext cx="2127504"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07:30  ·  Akıllı termostat</a:t>
            </a:r>
            <a:endParaRPr b="0" i="0" sz="1250" u="none" cap="none" strike="noStrike">
              <a:solidFill>
                <a:schemeClr val="dk1"/>
              </a:solidFill>
              <a:latin typeface="Calibri"/>
              <a:ea typeface="Calibri"/>
              <a:cs typeface="Calibri"/>
              <a:sym typeface="Calibri"/>
            </a:endParaRPr>
          </a:p>
        </p:txBody>
      </p:sp>
      <p:sp>
        <p:nvSpPr>
          <p:cNvPr id="136" name="Google Shape;136;p7"/>
          <p:cNvSpPr txBox="1"/>
          <p:nvPr/>
        </p:nvSpPr>
        <p:spPr>
          <a:xfrm>
            <a:off x="3508248" y="1874520"/>
            <a:ext cx="2127504" cy="70408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Evden çıkınca ısıtmayı otomatik kısar.</a:t>
            </a:r>
            <a:endParaRPr b="0" i="0" sz="1050" u="none" cap="none" strike="noStrike">
              <a:solidFill>
                <a:schemeClr val="dk1"/>
              </a:solidFill>
              <a:latin typeface="Calibri"/>
              <a:ea typeface="Calibri"/>
              <a:cs typeface="Calibri"/>
              <a:sym typeface="Calibri"/>
            </a:endParaRPr>
          </a:p>
        </p:txBody>
      </p:sp>
      <p:sp>
        <p:nvSpPr>
          <p:cNvPr id="137" name="Google Shape;137;p7"/>
          <p:cNvSpPr/>
          <p:nvPr/>
        </p:nvSpPr>
        <p:spPr>
          <a:xfrm>
            <a:off x="6111240" y="1325880"/>
            <a:ext cx="2529840" cy="1417320"/>
          </a:xfrm>
          <a:prstGeom prst="roundRect">
            <a:avLst>
              <a:gd fmla="val 5161"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7"/>
          <p:cNvSpPr txBox="1"/>
          <p:nvPr/>
        </p:nvSpPr>
        <p:spPr>
          <a:xfrm>
            <a:off x="6312408" y="1490472"/>
            <a:ext cx="2127504"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08:10  ·  Kart okuyucu</a:t>
            </a:r>
            <a:endParaRPr b="0" i="0" sz="1250" u="none" cap="none" strike="noStrike">
              <a:solidFill>
                <a:schemeClr val="dk1"/>
              </a:solidFill>
              <a:latin typeface="Calibri"/>
              <a:ea typeface="Calibri"/>
              <a:cs typeface="Calibri"/>
              <a:sym typeface="Calibri"/>
            </a:endParaRPr>
          </a:p>
        </p:txBody>
      </p:sp>
      <p:sp>
        <p:nvSpPr>
          <p:cNvPr id="139" name="Google Shape;139;p7"/>
          <p:cNvSpPr txBox="1"/>
          <p:nvPr/>
        </p:nvSpPr>
        <p:spPr>
          <a:xfrm>
            <a:off x="6312408" y="1874520"/>
            <a:ext cx="2127504" cy="70408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Otobüs kartınız RFID ile veri gönderir.</a:t>
            </a:r>
            <a:endParaRPr b="0" i="0" sz="1050" u="none" cap="none" strike="noStrike">
              <a:solidFill>
                <a:schemeClr val="dk1"/>
              </a:solidFill>
              <a:latin typeface="Calibri"/>
              <a:ea typeface="Calibri"/>
              <a:cs typeface="Calibri"/>
              <a:sym typeface="Calibri"/>
            </a:endParaRPr>
          </a:p>
        </p:txBody>
      </p:sp>
      <p:sp>
        <p:nvSpPr>
          <p:cNvPr id="140" name="Google Shape;140;p7"/>
          <p:cNvSpPr/>
          <p:nvPr/>
        </p:nvSpPr>
        <p:spPr>
          <a:xfrm>
            <a:off x="502920" y="2971800"/>
            <a:ext cx="2529840" cy="1417320"/>
          </a:xfrm>
          <a:prstGeom prst="roundRect">
            <a:avLst>
              <a:gd fmla="val 5161"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7"/>
          <p:cNvSpPr txBox="1"/>
          <p:nvPr/>
        </p:nvSpPr>
        <p:spPr>
          <a:xfrm>
            <a:off x="704088" y="3136392"/>
            <a:ext cx="2127504"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13:00  ·  Kargo takibi</a:t>
            </a:r>
            <a:endParaRPr b="0" i="0" sz="1250" u="none" cap="none" strike="noStrike">
              <a:solidFill>
                <a:schemeClr val="dk1"/>
              </a:solidFill>
              <a:latin typeface="Calibri"/>
              <a:ea typeface="Calibri"/>
              <a:cs typeface="Calibri"/>
              <a:sym typeface="Calibri"/>
            </a:endParaRPr>
          </a:p>
        </p:txBody>
      </p:sp>
      <p:sp>
        <p:nvSpPr>
          <p:cNvPr id="142" name="Google Shape;142;p7"/>
          <p:cNvSpPr txBox="1"/>
          <p:nvPr/>
        </p:nvSpPr>
        <p:spPr>
          <a:xfrm>
            <a:off x="704088" y="3520440"/>
            <a:ext cx="2127504" cy="70408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Paketinizin konumu anlık güncellenir.</a:t>
            </a:r>
            <a:endParaRPr b="0" i="0" sz="1050" u="none" cap="none" strike="noStrike">
              <a:solidFill>
                <a:schemeClr val="dk1"/>
              </a:solidFill>
              <a:latin typeface="Calibri"/>
              <a:ea typeface="Calibri"/>
              <a:cs typeface="Calibri"/>
              <a:sym typeface="Calibri"/>
            </a:endParaRPr>
          </a:p>
        </p:txBody>
      </p:sp>
      <p:sp>
        <p:nvSpPr>
          <p:cNvPr id="143" name="Google Shape;143;p7"/>
          <p:cNvSpPr/>
          <p:nvPr/>
        </p:nvSpPr>
        <p:spPr>
          <a:xfrm>
            <a:off x="3307080" y="2971800"/>
            <a:ext cx="2529840" cy="1417320"/>
          </a:xfrm>
          <a:prstGeom prst="roundRect">
            <a:avLst>
              <a:gd fmla="val 5161"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7"/>
          <p:cNvSpPr txBox="1"/>
          <p:nvPr/>
        </p:nvSpPr>
        <p:spPr>
          <a:xfrm>
            <a:off x="3508248" y="3136392"/>
            <a:ext cx="2127504"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18:45  ·  Akıllı sayaç</a:t>
            </a:r>
            <a:endParaRPr b="0" i="0" sz="1250" u="none" cap="none" strike="noStrike">
              <a:solidFill>
                <a:schemeClr val="dk1"/>
              </a:solidFill>
              <a:latin typeface="Calibri"/>
              <a:ea typeface="Calibri"/>
              <a:cs typeface="Calibri"/>
              <a:sym typeface="Calibri"/>
            </a:endParaRPr>
          </a:p>
        </p:txBody>
      </p:sp>
      <p:sp>
        <p:nvSpPr>
          <p:cNvPr id="145" name="Google Shape;145;p7"/>
          <p:cNvSpPr txBox="1"/>
          <p:nvPr/>
        </p:nvSpPr>
        <p:spPr>
          <a:xfrm>
            <a:off x="3508248" y="3520440"/>
            <a:ext cx="2127504" cy="70408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Elektrik tüketimi otomatik okunur.</a:t>
            </a:r>
            <a:endParaRPr b="0" i="0" sz="1050" u="none" cap="none" strike="noStrike">
              <a:solidFill>
                <a:schemeClr val="dk1"/>
              </a:solidFill>
              <a:latin typeface="Calibri"/>
              <a:ea typeface="Calibri"/>
              <a:cs typeface="Calibri"/>
              <a:sym typeface="Calibri"/>
            </a:endParaRPr>
          </a:p>
        </p:txBody>
      </p:sp>
      <p:sp>
        <p:nvSpPr>
          <p:cNvPr id="146" name="Google Shape;146;p7"/>
          <p:cNvSpPr/>
          <p:nvPr/>
        </p:nvSpPr>
        <p:spPr>
          <a:xfrm>
            <a:off x="6111240" y="2971800"/>
            <a:ext cx="2529840" cy="1417320"/>
          </a:xfrm>
          <a:prstGeom prst="roundRect">
            <a:avLst>
              <a:gd fmla="val 5161"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7"/>
          <p:cNvSpPr txBox="1"/>
          <p:nvPr/>
        </p:nvSpPr>
        <p:spPr>
          <a:xfrm>
            <a:off x="6312408" y="3136392"/>
            <a:ext cx="2127504"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22:30  ·  Akıllı ampul</a:t>
            </a:r>
            <a:endParaRPr b="0" i="0" sz="1250" u="none" cap="none" strike="noStrike">
              <a:solidFill>
                <a:schemeClr val="dk1"/>
              </a:solidFill>
              <a:latin typeface="Calibri"/>
              <a:ea typeface="Calibri"/>
              <a:cs typeface="Calibri"/>
              <a:sym typeface="Calibri"/>
            </a:endParaRPr>
          </a:p>
        </p:txBody>
      </p:sp>
      <p:sp>
        <p:nvSpPr>
          <p:cNvPr id="148" name="Google Shape;148;p7"/>
          <p:cNvSpPr txBox="1"/>
          <p:nvPr/>
        </p:nvSpPr>
        <p:spPr>
          <a:xfrm>
            <a:off x="6312408" y="3520440"/>
            <a:ext cx="2127504" cy="70408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Sesli komutla ışık rengi değişir.</a:t>
            </a:r>
            <a:endParaRPr b="0" i="0" sz="1050" u="none" cap="none" strike="noStrike">
              <a:solidFill>
                <a:schemeClr val="dk1"/>
              </a:solidFill>
              <a:latin typeface="Calibri"/>
              <a:ea typeface="Calibri"/>
              <a:cs typeface="Calibri"/>
              <a:sym typeface="Calibri"/>
            </a:endParaRPr>
          </a:p>
        </p:txBody>
      </p:sp>
      <p:sp>
        <p:nvSpPr>
          <p:cNvPr id="149" name="Google Shape;149;p7"/>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1 · Nesnelerin İnternetine Giriş</a:t>
            </a:r>
            <a:endParaRPr b="0" i="0" sz="850" u="none" cap="none" strike="noStrike">
              <a:solidFill>
                <a:schemeClr val="dk1"/>
              </a:solidFill>
              <a:latin typeface="Calibri"/>
              <a:ea typeface="Calibri"/>
              <a:cs typeface="Calibri"/>
              <a:sym typeface="Calibri"/>
            </a:endParaRPr>
          </a:p>
        </p:txBody>
      </p:sp>
      <p:sp>
        <p:nvSpPr>
          <p:cNvPr id="150" name="Google Shape;150;p7"/>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5</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55" name="Shape 155"/>
        <p:cNvGrpSpPr/>
        <p:nvPr/>
      </p:nvGrpSpPr>
      <p:grpSpPr>
        <a:xfrm>
          <a:off x="0" y="0"/>
          <a:ext cx="0" cy="0"/>
          <a:chOff x="0" y="0"/>
          <a:chExt cx="0" cy="0"/>
        </a:xfrm>
      </p:grpSpPr>
      <p:sp>
        <p:nvSpPr>
          <p:cNvPr id="156" name="Google Shape;156;p8"/>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KAVRAM</a:t>
            </a:r>
            <a:endParaRPr b="0" i="0" sz="1000" u="none" cap="none" strike="noStrike">
              <a:solidFill>
                <a:schemeClr val="dk1"/>
              </a:solidFill>
              <a:latin typeface="Calibri"/>
              <a:ea typeface="Calibri"/>
              <a:cs typeface="Calibri"/>
              <a:sym typeface="Calibri"/>
            </a:endParaRPr>
          </a:p>
        </p:txBody>
      </p:sp>
      <p:sp>
        <p:nvSpPr>
          <p:cNvPr id="157" name="Google Shape;157;p8"/>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Bir nesneyi "akıllı" yapan nedir?</a:t>
            </a:r>
            <a:endParaRPr b="0" i="0" sz="2600" u="none" cap="none" strike="noStrike">
              <a:solidFill>
                <a:schemeClr val="dk1"/>
              </a:solidFill>
              <a:latin typeface="Calibri"/>
              <a:ea typeface="Calibri"/>
              <a:cs typeface="Calibri"/>
              <a:sym typeface="Calibri"/>
            </a:endParaRPr>
          </a:p>
        </p:txBody>
      </p:sp>
      <p:sp>
        <p:nvSpPr>
          <p:cNvPr id="158" name="Google Shape;158;p8"/>
          <p:cNvSpPr/>
          <p:nvPr/>
        </p:nvSpPr>
        <p:spPr>
          <a:xfrm>
            <a:off x="502920" y="1600200"/>
            <a:ext cx="1276502" cy="1463040"/>
          </a:xfrm>
          <a:prstGeom prst="roundRect">
            <a:avLst>
              <a:gd fmla="val 7163" name="adj"/>
            </a:avLst>
          </a:prstGeom>
          <a:solidFill>
            <a:srgbClr val="E4F4F1"/>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8"/>
          <p:cNvSpPr txBox="1"/>
          <p:nvPr/>
        </p:nvSpPr>
        <p:spPr>
          <a:xfrm>
            <a:off x="612648" y="1691640"/>
            <a:ext cx="27432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C7A6E"/>
              </a:buClr>
              <a:buSzPts val="1100"/>
              <a:buFont typeface="Calibri"/>
              <a:buNone/>
            </a:pPr>
            <a:r>
              <a:rPr b="1" i="0" lang="en-US" sz="1100" u="none" cap="none" strike="noStrike">
                <a:solidFill>
                  <a:srgbClr val="0C7A6E"/>
                </a:solidFill>
                <a:latin typeface="Calibri"/>
                <a:ea typeface="Calibri"/>
                <a:cs typeface="Calibri"/>
                <a:sym typeface="Calibri"/>
              </a:rPr>
              <a:t>1</a:t>
            </a:r>
            <a:endParaRPr b="0" i="0" sz="1100" u="none" cap="none" strike="noStrike">
              <a:solidFill>
                <a:schemeClr val="dk1"/>
              </a:solidFill>
              <a:latin typeface="Calibri"/>
              <a:ea typeface="Calibri"/>
              <a:cs typeface="Calibri"/>
              <a:sym typeface="Calibri"/>
            </a:endParaRPr>
          </a:p>
        </p:txBody>
      </p:sp>
      <p:sp>
        <p:nvSpPr>
          <p:cNvPr id="160" name="Google Shape;160;p8"/>
          <p:cNvSpPr txBox="1"/>
          <p:nvPr/>
        </p:nvSpPr>
        <p:spPr>
          <a:xfrm>
            <a:off x="612648" y="1947672"/>
            <a:ext cx="1057046"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00"/>
              <a:buFont typeface="Calibri"/>
              <a:buNone/>
            </a:pPr>
            <a:r>
              <a:rPr b="1" i="0" lang="en-US" sz="1200" u="none" cap="none" strike="noStrike">
                <a:solidFill>
                  <a:srgbClr val="0E2A33"/>
                </a:solidFill>
                <a:latin typeface="Calibri"/>
                <a:ea typeface="Calibri"/>
                <a:cs typeface="Calibri"/>
                <a:sym typeface="Calibri"/>
              </a:rPr>
              <a:t>Algıla</a:t>
            </a:r>
            <a:endParaRPr b="0" i="0" sz="1200" u="none" cap="none" strike="noStrike">
              <a:solidFill>
                <a:schemeClr val="dk1"/>
              </a:solidFill>
              <a:latin typeface="Calibri"/>
              <a:ea typeface="Calibri"/>
              <a:cs typeface="Calibri"/>
              <a:sym typeface="Calibri"/>
            </a:endParaRPr>
          </a:p>
        </p:txBody>
      </p:sp>
      <p:sp>
        <p:nvSpPr>
          <p:cNvPr id="161" name="Google Shape;161;p8"/>
          <p:cNvSpPr txBox="1"/>
          <p:nvPr/>
        </p:nvSpPr>
        <p:spPr>
          <a:xfrm>
            <a:off x="612648" y="2276856"/>
            <a:ext cx="1057046" cy="6766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6474F"/>
              </a:buClr>
              <a:buSzPts val="950"/>
              <a:buFont typeface="Calibri"/>
              <a:buNone/>
            </a:pPr>
            <a:r>
              <a:rPr b="0" i="0" lang="en-US" sz="950" u="none" cap="none" strike="noStrike">
                <a:solidFill>
                  <a:srgbClr val="36474F"/>
                </a:solidFill>
                <a:latin typeface="Calibri"/>
                <a:ea typeface="Calibri"/>
                <a:cs typeface="Calibri"/>
                <a:sym typeface="Calibri"/>
              </a:rPr>
              <a:t>Sensör ortamdan veri toplar.</a:t>
            </a:r>
            <a:endParaRPr b="0" i="0" sz="950" u="none" cap="none" strike="noStrike">
              <a:solidFill>
                <a:schemeClr val="dk1"/>
              </a:solidFill>
              <a:latin typeface="Calibri"/>
              <a:ea typeface="Calibri"/>
              <a:cs typeface="Calibri"/>
              <a:sym typeface="Calibri"/>
            </a:endParaRPr>
          </a:p>
        </p:txBody>
      </p:sp>
      <p:sp>
        <p:nvSpPr>
          <p:cNvPr id="162" name="Google Shape;162;p8"/>
          <p:cNvSpPr/>
          <p:nvPr/>
        </p:nvSpPr>
        <p:spPr>
          <a:xfrm>
            <a:off x="1880006" y="2231136"/>
            <a:ext cx="237744" cy="201168"/>
          </a:xfrm>
          <a:prstGeom prst="rightArrow">
            <a:avLst>
              <a:gd fmla="val 50000" name="adj1"/>
              <a:gd fmla="val 50000" name="adj2"/>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8"/>
          <p:cNvSpPr/>
          <p:nvPr/>
        </p:nvSpPr>
        <p:spPr>
          <a:xfrm>
            <a:off x="2218334" y="1600200"/>
            <a:ext cx="1276502" cy="1463040"/>
          </a:xfrm>
          <a:prstGeom prst="roundRect">
            <a:avLst>
              <a:gd fmla="val 7163" name="adj"/>
            </a:avLst>
          </a:prstGeom>
          <a:solidFill>
            <a:srgbClr val="E4F4F1"/>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8"/>
          <p:cNvSpPr txBox="1"/>
          <p:nvPr/>
        </p:nvSpPr>
        <p:spPr>
          <a:xfrm>
            <a:off x="2328062" y="1691640"/>
            <a:ext cx="27432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C7A6E"/>
              </a:buClr>
              <a:buSzPts val="1100"/>
              <a:buFont typeface="Calibri"/>
              <a:buNone/>
            </a:pPr>
            <a:r>
              <a:rPr b="1" i="0" lang="en-US" sz="1100" u="none" cap="none" strike="noStrike">
                <a:solidFill>
                  <a:srgbClr val="0C7A6E"/>
                </a:solidFill>
                <a:latin typeface="Calibri"/>
                <a:ea typeface="Calibri"/>
                <a:cs typeface="Calibri"/>
                <a:sym typeface="Calibri"/>
              </a:rPr>
              <a:t>2</a:t>
            </a:r>
            <a:endParaRPr b="0" i="0" sz="1100" u="none" cap="none" strike="noStrike">
              <a:solidFill>
                <a:schemeClr val="dk1"/>
              </a:solidFill>
              <a:latin typeface="Calibri"/>
              <a:ea typeface="Calibri"/>
              <a:cs typeface="Calibri"/>
              <a:sym typeface="Calibri"/>
            </a:endParaRPr>
          </a:p>
        </p:txBody>
      </p:sp>
      <p:sp>
        <p:nvSpPr>
          <p:cNvPr id="165" name="Google Shape;165;p8"/>
          <p:cNvSpPr txBox="1"/>
          <p:nvPr/>
        </p:nvSpPr>
        <p:spPr>
          <a:xfrm>
            <a:off x="2328062" y="1947672"/>
            <a:ext cx="1057046"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00"/>
              <a:buFont typeface="Calibri"/>
              <a:buNone/>
            </a:pPr>
            <a:r>
              <a:rPr b="1" i="0" lang="en-US" sz="1200" u="none" cap="none" strike="noStrike">
                <a:solidFill>
                  <a:srgbClr val="0E2A33"/>
                </a:solidFill>
                <a:latin typeface="Calibri"/>
                <a:ea typeface="Calibri"/>
                <a:cs typeface="Calibri"/>
                <a:sym typeface="Calibri"/>
              </a:rPr>
              <a:t>Bağlan</a:t>
            </a:r>
            <a:endParaRPr b="0" i="0" sz="1200" u="none" cap="none" strike="noStrike">
              <a:solidFill>
                <a:schemeClr val="dk1"/>
              </a:solidFill>
              <a:latin typeface="Calibri"/>
              <a:ea typeface="Calibri"/>
              <a:cs typeface="Calibri"/>
              <a:sym typeface="Calibri"/>
            </a:endParaRPr>
          </a:p>
        </p:txBody>
      </p:sp>
      <p:sp>
        <p:nvSpPr>
          <p:cNvPr id="166" name="Google Shape;166;p8"/>
          <p:cNvSpPr txBox="1"/>
          <p:nvPr/>
        </p:nvSpPr>
        <p:spPr>
          <a:xfrm>
            <a:off x="2328062" y="2276856"/>
            <a:ext cx="1057046" cy="6766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6474F"/>
              </a:buClr>
              <a:buSzPts val="950"/>
              <a:buFont typeface="Calibri"/>
              <a:buNone/>
            </a:pPr>
            <a:r>
              <a:rPr b="0" i="0" lang="en-US" sz="950" u="none" cap="none" strike="noStrike">
                <a:solidFill>
                  <a:srgbClr val="36474F"/>
                </a:solidFill>
                <a:latin typeface="Calibri"/>
                <a:ea typeface="Calibri"/>
                <a:cs typeface="Calibri"/>
                <a:sym typeface="Calibri"/>
              </a:rPr>
              <a:t>Veri ağ üzerinden iletilir.</a:t>
            </a:r>
            <a:endParaRPr b="0" i="0" sz="950" u="none" cap="none" strike="noStrike">
              <a:solidFill>
                <a:schemeClr val="dk1"/>
              </a:solidFill>
              <a:latin typeface="Calibri"/>
              <a:ea typeface="Calibri"/>
              <a:cs typeface="Calibri"/>
              <a:sym typeface="Calibri"/>
            </a:endParaRPr>
          </a:p>
        </p:txBody>
      </p:sp>
      <p:sp>
        <p:nvSpPr>
          <p:cNvPr id="167" name="Google Shape;167;p8"/>
          <p:cNvSpPr/>
          <p:nvPr/>
        </p:nvSpPr>
        <p:spPr>
          <a:xfrm>
            <a:off x="3595421" y="2231136"/>
            <a:ext cx="237744" cy="201168"/>
          </a:xfrm>
          <a:prstGeom prst="rightArrow">
            <a:avLst>
              <a:gd fmla="val 50000" name="adj1"/>
              <a:gd fmla="val 50000" name="adj2"/>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8"/>
          <p:cNvSpPr/>
          <p:nvPr/>
        </p:nvSpPr>
        <p:spPr>
          <a:xfrm>
            <a:off x="3933749" y="1600200"/>
            <a:ext cx="1276502" cy="1463040"/>
          </a:xfrm>
          <a:prstGeom prst="roundRect">
            <a:avLst>
              <a:gd fmla="val 7163" name="adj"/>
            </a:avLst>
          </a:prstGeom>
          <a:solidFill>
            <a:srgbClr val="E4F4F1"/>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8"/>
          <p:cNvSpPr txBox="1"/>
          <p:nvPr/>
        </p:nvSpPr>
        <p:spPr>
          <a:xfrm>
            <a:off x="4043477" y="1691640"/>
            <a:ext cx="27432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C7A6E"/>
              </a:buClr>
              <a:buSzPts val="1100"/>
              <a:buFont typeface="Calibri"/>
              <a:buNone/>
            </a:pPr>
            <a:r>
              <a:rPr b="1" i="0" lang="en-US" sz="1100" u="none" cap="none" strike="noStrike">
                <a:solidFill>
                  <a:srgbClr val="0C7A6E"/>
                </a:solidFill>
                <a:latin typeface="Calibri"/>
                <a:ea typeface="Calibri"/>
                <a:cs typeface="Calibri"/>
                <a:sym typeface="Calibri"/>
              </a:rPr>
              <a:t>3</a:t>
            </a:r>
            <a:endParaRPr b="0" i="0" sz="1100" u="none" cap="none" strike="noStrike">
              <a:solidFill>
                <a:schemeClr val="dk1"/>
              </a:solidFill>
              <a:latin typeface="Calibri"/>
              <a:ea typeface="Calibri"/>
              <a:cs typeface="Calibri"/>
              <a:sym typeface="Calibri"/>
            </a:endParaRPr>
          </a:p>
        </p:txBody>
      </p:sp>
      <p:sp>
        <p:nvSpPr>
          <p:cNvPr id="170" name="Google Shape;170;p8"/>
          <p:cNvSpPr txBox="1"/>
          <p:nvPr/>
        </p:nvSpPr>
        <p:spPr>
          <a:xfrm>
            <a:off x="4043477" y="1947672"/>
            <a:ext cx="1057046"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00"/>
              <a:buFont typeface="Calibri"/>
              <a:buNone/>
            </a:pPr>
            <a:r>
              <a:rPr b="1" i="0" lang="en-US" sz="1200" u="none" cap="none" strike="noStrike">
                <a:solidFill>
                  <a:srgbClr val="0E2A33"/>
                </a:solidFill>
                <a:latin typeface="Calibri"/>
                <a:ea typeface="Calibri"/>
                <a:cs typeface="Calibri"/>
                <a:sym typeface="Calibri"/>
              </a:rPr>
              <a:t>İşle</a:t>
            </a:r>
            <a:endParaRPr b="0" i="0" sz="1200" u="none" cap="none" strike="noStrike">
              <a:solidFill>
                <a:schemeClr val="dk1"/>
              </a:solidFill>
              <a:latin typeface="Calibri"/>
              <a:ea typeface="Calibri"/>
              <a:cs typeface="Calibri"/>
              <a:sym typeface="Calibri"/>
            </a:endParaRPr>
          </a:p>
        </p:txBody>
      </p:sp>
      <p:sp>
        <p:nvSpPr>
          <p:cNvPr id="171" name="Google Shape;171;p8"/>
          <p:cNvSpPr txBox="1"/>
          <p:nvPr/>
        </p:nvSpPr>
        <p:spPr>
          <a:xfrm>
            <a:off x="4043477" y="2276856"/>
            <a:ext cx="1057046" cy="6766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6474F"/>
              </a:buClr>
              <a:buSzPts val="950"/>
              <a:buFont typeface="Calibri"/>
              <a:buNone/>
            </a:pPr>
            <a:r>
              <a:rPr b="0" i="0" lang="en-US" sz="950" u="none" cap="none" strike="noStrike">
                <a:solidFill>
                  <a:srgbClr val="36474F"/>
                </a:solidFill>
                <a:latin typeface="Calibri"/>
                <a:ea typeface="Calibri"/>
                <a:cs typeface="Calibri"/>
                <a:sym typeface="Calibri"/>
              </a:rPr>
              <a:t>Veri analiz edilir, karar üretilir.</a:t>
            </a:r>
            <a:endParaRPr b="0" i="0" sz="950" u="none" cap="none" strike="noStrike">
              <a:solidFill>
                <a:schemeClr val="dk1"/>
              </a:solidFill>
              <a:latin typeface="Calibri"/>
              <a:ea typeface="Calibri"/>
              <a:cs typeface="Calibri"/>
              <a:sym typeface="Calibri"/>
            </a:endParaRPr>
          </a:p>
        </p:txBody>
      </p:sp>
      <p:sp>
        <p:nvSpPr>
          <p:cNvPr id="172" name="Google Shape;172;p8"/>
          <p:cNvSpPr/>
          <p:nvPr/>
        </p:nvSpPr>
        <p:spPr>
          <a:xfrm>
            <a:off x="5310835" y="2231136"/>
            <a:ext cx="237744" cy="201168"/>
          </a:xfrm>
          <a:prstGeom prst="rightArrow">
            <a:avLst>
              <a:gd fmla="val 50000" name="adj1"/>
              <a:gd fmla="val 50000" name="adj2"/>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8"/>
          <p:cNvSpPr/>
          <p:nvPr/>
        </p:nvSpPr>
        <p:spPr>
          <a:xfrm>
            <a:off x="5649163" y="1600200"/>
            <a:ext cx="1276502" cy="1463040"/>
          </a:xfrm>
          <a:prstGeom prst="roundRect">
            <a:avLst>
              <a:gd fmla="val 7163" name="adj"/>
            </a:avLst>
          </a:prstGeom>
          <a:solidFill>
            <a:srgbClr val="E4F4F1"/>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8"/>
          <p:cNvSpPr txBox="1"/>
          <p:nvPr/>
        </p:nvSpPr>
        <p:spPr>
          <a:xfrm>
            <a:off x="5758891" y="1691640"/>
            <a:ext cx="27432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C7A6E"/>
              </a:buClr>
              <a:buSzPts val="1100"/>
              <a:buFont typeface="Calibri"/>
              <a:buNone/>
            </a:pPr>
            <a:r>
              <a:rPr b="1" i="0" lang="en-US" sz="1100" u="none" cap="none" strike="noStrike">
                <a:solidFill>
                  <a:srgbClr val="0C7A6E"/>
                </a:solidFill>
                <a:latin typeface="Calibri"/>
                <a:ea typeface="Calibri"/>
                <a:cs typeface="Calibri"/>
                <a:sym typeface="Calibri"/>
              </a:rPr>
              <a:t>4</a:t>
            </a:r>
            <a:endParaRPr b="0" i="0" sz="1100" u="none" cap="none" strike="noStrike">
              <a:solidFill>
                <a:schemeClr val="dk1"/>
              </a:solidFill>
              <a:latin typeface="Calibri"/>
              <a:ea typeface="Calibri"/>
              <a:cs typeface="Calibri"/>
              <a:sym typeface="Calibri"/>
            </a:endParaRPr>
          </a:p>
        </p:txBody>
      </p:sp>
      <p:sp>
        <p:nvSpPr>
          <p:cNvPr id="175" name="Google Shape;175;p8"/>
          <p:cNvSpPr txBox="1"/>
          <p:nvPr/>
        </p:nvSpPr>
        <p:spPr>
          <a:xfrm>
            <a:off x="5758891" y="1947672"/>
            <a:ext cx="1057046"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00"/>
              <a:buFont typeface="Calibri"/>
              <a:buNone/>
            </a:pPr>
            <a:r>
              <a:rPr b="1" i="0" lang="en-US" sz="1200" u="none" cap="none" strike="noStrike">
                <a:solidFill>
                  <a:srgbClr val="0E2A33"/>
                </a:solidFill>
                <a:latin typeface="Calibri"/>
                <a:ea typeface="Calibri"/>
                <a:cs typeface="Calibri"/>
                <a:sym typeface="Calibri"/>
              </a:rPr>
              <a:t>Uygula</a:t>
            </a:r>
            <a:endParaRPr b="0" i="0" sz="1200" u="none" cap="none" strike="noStrike">
              <a:solidFill>
                <a:schemeClr val="dk1"/>
              </a:solidFill>
              <a:latin typeface="Calibri"/>
              <a:ea typeface="Calibri"/>
              <a:cs typeface="Calibri"/>
              <a:sym typeface="Calibri"/>
            </a:endParaRPr>
          </a:p>
        </p:txBody>
      </p:sp>
      <p:sp>
        <p:nvSpPr>
          <p:cNvPr id="176" name="Google Shape;176;p8"/>
          <p:cNvSpPr txBox="1"/>
          <p:nvPr/>
        </p:nvSpPr>
        <p:spPr>
          <a:xfrm>
            <a:off x="5758891" y="2276856"/>
            <a:ext cx="1057046" cy="6766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6474F"/>
              </a:buClr>
              <a:buSzPts val="950"/>
              <a:buFont typeface="Calibri"/>
              <a:buNone/>
            </a:pPr>
            <a:r>
              <a:rPr b="0" i="0" lang="en-US" sz="950" u="none" cap="none" strike="noStrike">
                <a:solidFill>
                  <a:srgbClr val="36474F"/>
                </a:solidFill>
                <a:latin typeface="Calibri"/>
                <a:ea typeface="Calibri"/>
                <a:cs typeface="Calibri"/>
                <a:sym typeface="Calibri"/>
              </a:rPr>
              <a:t>Aktüatör kararı harekete çevirir.</a:t>
            </a:r>
            <a:endParaRPr b="0" i="0" sz="950" u="none" cap="none" strike="noStrike">
              <a:solidFill>
                <a:schemeClr val="dk1"/>
              </a:solidFill>
              <a:latin typeface="Calibri"/>
              <a:ea typeface="Calibri"/>
              <a:cs typeface="Calibri"/>
              <a:sym typeface="Calibri"/>
            </a:endParaRPr>
          </a:p>
        </p:txBody>
      </p:sp>
      <p:sp>
        <p:nvSpPr>
          <p:cNvPr id="177" name="Google Shape;177;p8"/>
          <p:cNvSpPr/>
          <p:nvPr/>
        </p:nvSpPr>
        <p:spPr>
          <a:xfrm>
            <a:off x="7026250" y="2231136"/>
            <a:ext cx="237744" cy="201168"/>
          </a:xfrm>
          <a:prstGeom prst="rightArrow">
            <a:avLst>
              <a:gd fmla="val 50000" name="adj1"/>
              <a:gd fmla="val 50000" name="adj2"/>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8"/>
          <p:cNvSpPr/>
          <p:nvPr/>
        </p:nvSpPr>
        <p:spPr>
          <a:xfrm>
            <a:off x="7364578" y="1600200"/>
            <a:ext cx="1276502" cy="1463040"/>
          </a:xfrm>
          <a:prstGeom prst="roundRect">
            <a:avLst>
              <a:gd fmla="val 7163" name="adj"/>
            </a:avLst>
          </a:prstGeom>
          <a:solidFill>
            <a:srgbClr val="E4F4F1"/>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8"/>
          <p:cNvSpPr txBox="1"/>
          <p:nvPr/>
        </p:nvSpPr>
        <p:spPr>
          <a:xfrm>
            <a:off x="7474306" y="1691640"/>
            <a:ext cx="27432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C7A6E"/>
              </a:buClr>
              <a:buSzPts val="1100"/>
              <a:buFont typeface="Calibri"/>
              <a:buNone/>
            </a:pPr>
            <a:r>
              <a:rPr b="1" i="0" lang="en-US" sz="1100" u="none" cap="none" strike="noStrike">
                <a:solidFill>
                  <a:srgbClr val="0C7A6E"/>
                </a:solidFill>
                <a:latin typeface="Calibri"/>
                <a:ea typeface="Calibri"/>
                <a:cs typeface="Calibri"/>
                <a:sym typeface="Calibri"/>
              </a:rPr>
              <a:t>5</a:t>
            </a:r>
            <a:endParaRPr b="0" i="0" sz="1100" u="none" cap="none" strike="noStrike">
              <a:solidFill>
                <a:schemeClr val="dk1"/>
              </a:solidFill>
              <a:latin typeface="Calibri"/>
              <a:ea typeface="Calibri"/>
              <a:cs typeface="Calibri"/>
              <a:sym typeface="Calibri"/>
            </a:endParaRPr>
          </a:p>
        </p:txBody>
      </p:sp>
      <p:sp>
        <p:nvSpPr>
          <p:cNvPr id="180" name="Google Shape;180;p8"/>
          <p:cNvSpPr txBox="1"/>
          <p:nvPr/>
        </p:nvSpPr>
        <p:spPr>
          <a:xfrm>
            <a:off x="7474306" y="1947672"/>
            <a:ext cx="1057046"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00"/>
              <a:buFont typeface="Calibri"/>
              <a:buNone/>
            </a:pPr>
            <a:r>
              <a:rPr b="1" i="0" lang="en-US" sz="1200" u="none" cap="none" strike="noStrike">
                <a:solidFill>
                  <a:srgbClr val="0E2A33"/>
                </a:solidFill>
                <a:latin typeface="Calibri"/>
                <a:ea typeface="Calibri"/>
                <a:cs typeface="Calibri"/>
                <a:sym typeface="Calibri"/>
              </a:rPr>
              <a:t>Öğren</a:t>
            </a:r>
            <a:endParaRPr b="0" i="0" sz="1200" u="none" cap="none" strike="noStrike">
              <a:solidFill>
                <a:schemeClr val="dk1"/>
              </a:solidFill>
              <a:latin typeface="Calibri"/>
              <a:ea typeface="Calibri"/>
              <a:cs typeface="Calibri"/>
              <a:sym typeface="Calibri"/>
            </a:endParaRPr>
          </a:p>
        </p:txBody>
      </p:sp>
      <p:sp>
        <p:nvSpPr>
          <p:cNvPr id="181" name="Google Shape;181;p8"/>
          <p:cNvSpPr txBox="1"/>
          <p:nvPr/>
        </p:nvSpPr>
        <p:spPr>
          <a:xfrm>
            <a:off x="7474306" y="2276856"/>
            <a:ext cx="1057046" cy="6766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6474F"/>
              </a:buClr>
              <a:buSzPts val="950"/>
              <a:buFont typeface="Calibri"/>
              <a:buNone/>
            </a:pPr>
            <a:r>
              <a:rPr b="0" i="0" lang="en-US" sz="950" u="none" cap="none" strike="noStrike">
                <a:solidFill>
                  <a:srgbClr val="36474F"/>
                </a:solidFill>
                <a:latin typeface="Calibri"/>
                <a:ea typeface="Calibri"/>
                <a:cs typeface="Calibri"/>
                <a:sym typeface="Calibri"/>
              </a:rPr>
              <a:t>Sonuçlar kaydedilir, sistem iyileşir.</a:t>
            </a:r>
            <a:endParaRPr b="0" i="0" sz="950" u="none" cap="none" strike="noStrike">
              <a:solidFill>
                <a:schemeClr val="dk1"/>
              </a:solidFill>
              <a:latin typeface="Calibri"/>
              <a:ea typeface="Calibri"/>
              <a:cs typeface="Calibri"/>
              <a:sym typeface="Calibri"/>
            </a:endParaRPr>
          </a:p>
        </p:txBody>
      </p:sp>
      <p:sp>
        <p:nvSpPr>
          <p:cNvPr id="182" name="Google Shape;182;p8"/>
          <p:cNvSpPr/>
          <p:nvPr/>
        </p:nvSpPr>
        <p:spPr>
          <a:xfrm>
            <a:off x="502920" y="3337560"/>
            <a:ext cx="8138160" cy="960120"/>
          </a:xfrm>
          <a:prstGeom prst="roundRect">
            <a:avLst>
              <a:gd fmla="val 7619" name="adj"/>
            </a:avLst>
          </a:prstGeom>
          <a:solidFill>
            <a:srgbClr val="FDF3D7"/>
          </a:solidFill>
          <a:ln cap="flat" cmpd="sng" w="12700">
            <a:solidFill>
              <a:srgbClr val="EBD59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8"/>
          <p:cNvSpPr txBox="1"/>
          <p:nvPr/>
        </p:nvSpPr>
        <p:spPr>
          <a:xfrm>
            <a:off x="704088" y="3483864"/>
            <a:ext cx="7735824"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A5B00"/>
              </a:buClr>
              <a:buSzPts val="1250"/>
              <a:buFont typeface="Calibri"/>
              <a:buNone/>
            </a:pPr>
            <a:r>
              <a:rPr b="1" i="0" lang="en-US" sz="1250" u="none" cap="none" strike="noStrike">
                <a:solidFill>
                  <a:srgbClr val="7A5B00"/>
                </a:solidFill>
                <a:latin typeface="Calibri"/>
                <a:ea typeface="Calibri"/>
                <a:cs typeface="Calibri"/>
                <a:sym typeface="Calibri"/>
              </a:rPr>
              <a:t>Sıradan cihaz mı, akıllı cihaz mı?</a:t>
            </a:r>
            <a:endParaRPr b="0" i="0" sz="1250" u="none" cap="none" strike="noStrike">
              <a:solidFill>
                <a:schemeClr val="dk1"/>
              </a:solidFill>
              <a:latin typeface="Calibri"/>
              <a:ea typeface="Calibri"/>
              <a:cs typeface="Calibri"/>
              <a:sym typeface="Calibri"/>
            </a:endParaRPr>
          </a:p>
        </p:txBody>
      </p:sp>
      <p:sp>
        <p:nvSpPr>
          <p:cNvPr id="184" name="Google Shape;184;p8"/>
          <p:cNvSpPr txBox="1"/>
          <p:nvPr/>
        </p:nvSpPr>
        <p:spPr>
          <a:xfrm>
            <a:off x="704088" y="3794760"/>
            <a:ext cx="7735824" cy="33832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6474F"/>
              </a:buClr>
              <a:buSzPts val="1100"/>
              <a:buFont typeface="Calibri"/>
              <a:buNone/>
            </a:pPr>
            <a:r>
              <a:rPr b="0" i="0" lang="en-US" sz="1100" u="none" cap="none" strike="noStrike">
                <a:solidFill>
                  <a:srgbClr val="36474F"/>
                </a:solidFill>
                <a:latin typeface="Calibri"/>
                <a:ea typeface="Calibri"/>
                <a:cs typeface="Calibri"/>
                <a:sym typeface="Calibri"/>
              </a:rPr>
              <a:t>Zaman ayarlı bir çamaşır makinesi akıllı değildir; sadece programı izler. Elektriğin ucuz olduğu saati öğrenip yıkamayı o saate erteleyen makine akıllıdır: veri toplar, karar verir, uygular.</a:t>
            </a:r>
            <a:endParaRPr b="0" i="0" sz="1100" u="none" cap="none" strike="noStrike">
              <a:solidFill>
                <a:schemeClr val="dk1"/>
              </a:solidFill>
              <a:latin typeface="Calibri"/>
              <a:ea typeface="Calibri"/>
              <a:cs typeface="Calibri"/>
              <a:sym typeface="Calibri"/>
            </a:endParaRPr>
          </a:p>
        </p:txBody>
      </p:sp>
      <p:sp>
        <p:nvSpPr>
          <p:cNvPr id="185" name="Google Shape;185;p8"/>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1 · Nesnelerin İnternetine Giriş</a:t>
            </a:r>
            <a:endParaRPr b="0" i="0" sz="850" u="none" cap="none" strike="noStrike">
              <a:solidFill>
                <a:schemeClr val="dk1"/>
              </a:solidFill>
              <a:latin typeface="Calibri"/>
              <a:ea typeface="Calibri"/>
              <a:cs typeface="Calibri"/>
              <a:sym typeface="Calibri"/>
            </a:endParaRPr>
          </a:p>
        </p:txBody>
      </p:sp>
      <p:sp>
        <p:nvSpPr>
          <p:cNvPr id="186" name="Google Shape;186;p8"/>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6</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91" name="Shape 191"/>
        <p:cNvGrpSpPr/>
        <p:nvPr/>
      </p:nvGrpSpPr>
      <p:grpSpPr>
        <a:xfrm>
          <a:off x="0" y="0"/>
          <a:ext cx="0" cy="0"/>
          <a:chOff x="0" y="0"/>
          <a:chExt cx="0" cy="0"/>
        </a:xfrm>
      </p:grpSpPr>
      <p:sp>
        <p:nvSpPr>
          <p:cNvPr id="192" name="Google Shape;192;p9"/>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TARİHÇE</a:t>
            </a:r>
            <a:endParaRPr b="0" i="0" sz="1000" u="none" cap="none" strike="noStrike">
              <a:solidFill>
                <a:schemeClr val="dk1"/>
              </a:solidFill>
              <a:latin typeface="Calibri"/>
              <a:ea typeface="Calibri"/>
              <a:cs typeface="Calibri"/>
              <a:sym typeface="Calibri"/>
            </a:endParaRPr>
          </a:p>
        </p:txBody>
      </p:sp>
      <p:sp>
        <p:nvSpPr>
          <p:cNvPr id="193" name="Google Shape;193;p9"/>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IoT nasıl ortaya çıktı?</a:t>
            </a:r>
            <a:endParaRPr b="0" i="0" sz="2600" u="none" cap="none" strike="noStrike">
              <a:solidFill>
                <a:schemeClr val="dk1"/>
              </a:solidFill>
              <a:latin typeface="Calibri"/>
              <a:ea typeface="Calibri"/>
              <a:cs typeface="Calibri"/>
              <a:sym typeface="Calibri"/>
            </a:endParaRPr>
          </a:p>
        </p:txBody>
      </p:sp>
      <p:sp>
        <p:nvSpPr>
          <p:cNvPr id="194" name="Google Shape;194;p9"/>
          <p:cNvSpPr/>
          <p:nvPr/>
        </p:nvSpPr>
        <p:spPr>
          <a:xfrm>
            <a:off x="502920" y="1280160"/>
            <a:ext cx="1005840" cy="475488"/>
          </a:xfrm>
          <a:prstGeom prst="roundRect">
            <a:avLst>
              <a:gd fmla="val 11538" name="adj"/>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9"/>
          <p:cNvSpPr txBox="1"/>
          <p:nvPr/>
        </p:nvSpPr>
        <p:spPr>
          <a:xfrm>
            <a:off x="502920" y="1280160"/>
            <a:ext cx="1005840" cy="47548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Calibri"/>
              <a:buNone/>
            </a:pPr>
            <a:r>
              <a:rPr b="1" i="0" lang="en-US" sz="1100" u="none" cap="none" strike="noStrike">
                <a:solidFill>
                  <a:srgbClr val="FFFFFF"/>
                </a:solidFill>
                <a:latin typeface="Calibri"/>
                <a:ea typeface="Calibri"/>
                <a:cs typeface="Calibri"/>
                <a:sym typeface="Calibri"/>
              </a:rPr>
              <a:t>1982</a:t>
            </a:r>
            <a:endParaRPr b="0" i="0" sz="1100" u="none" cap="none" strike="noStrike">
              <a:solidFill>
                <a:schemeClr val="dk1"/>
              </a:solidFill>
              <a:latin typeface="Calibri"/>
              <a:ea typeface="Calibri"/>
              <a:cs typeface="Calibri"/>
              <a:sym typeface="Calibri"/>
            </a:endParaRPr>
          </a:p>
        </p:txBody>
      </p:sp>
      <p:sp>
        <p:nvSpPr>
          <p:cNvPr id="196" name="Google Shape;196;p9"/>
          <p:cNvSpPr txBox="1"/>
          <p:nvPr/>
        </p:nvSpPr>
        <p:spPr>
          <a:xfrm>
            <a:off x="1691640" y="1280160"/>
            <a:ext cx="6949440" cy="47548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100"/>
              <a:buFont typeface="Calibri"/>
              <a:buNone/>
            </a:pPr>
            <a:r>
              <a:rPr b="1" i="0" lang="en-US" sz="1100" u="none" cap="none" strike="noStrike">
                <a:solidFill>
                  <a:srgbClr val="0E2A33"/>
                </a:solidFill>
                <a:latin typeface="Calibri"/>
                <a:ea typeface="Calibri"/>
                <a:cs typeface="Calibri"/>
                <a:sym typeface="Calibri"/>
              </a:rPr>
              <a:t>İnternete bağlı ilk makine  </a:t>
            </a:r>
            <a:r>
              <a:rPr b="0" i="0" lang="en-US" sz="1100" u="none" cap="none" strike="noStrike">
                <a:solidFill>
                  <a:srgbClr val="36474F"/>
                </a:solidFill>
                <a:latin typeface="Calibri"/>
                <a:ea typeface="Calibri"/>
                <a:cs typeface="Calibri"/>
                <a:sym typeface="Calibri"/>
              </a:rPr>
              <a:t>Carnegie Mellon Üniversitesi'nde bir kola makinesi, stok ve soğukluk bilgisini ağ üzerinden paylaştı.</a:t>
            </a:r>
            <a:endParaRPr b="0" i="0" sz="1100" u="none" cap="none" strike="noStrike">
              <a:solidFill>
                <a:schemeClr val="dk1"/>
              </a:solidFill>
              <a:latin typeface="Calibri"/>
              <a:ea typeface="Calibri"/>
              <a:cs typeface="Calibri"/>
              <a:sym typeface="Calibri"/>
            </a:endParaRPr>
          </a:p>
        </p:txBody>
      </p:sp>
      <p:sp>
        <p:nvSpPr>
          <p:cNvPr id="197" name="Google Shape;197;p9"/>
          <p:cNvSpPr/>
          <p:nvPr/>
        </p:nvSpPr>
        <p:spPr>
          <a:xfrm>
            <a:off x="502920" y="1901952"/>
            <a:ext cx="1005840" cy="475488"/>
          </a:xfrm>
          <a:prstGeom prst="roundRect">
            <a:avLst>
              <a:gd fmla="val 11538" name="adj"/>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9"/>
          <p:cNvSpPr txBox="1"/>
          <p:nvPr/>
        </p:nvSpPr>
        <p:spPr>
          <a:xfrm>
            <a:off x="502920" y="1901952"/>
            <a:ext cx="1005840" cy="47548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Calibri"/>
              <a:buNone/>
            </a:pPr>
            <a:r>
              <a:rPr b="1" i="0" lang="en-US" sz="1100" u="none" cap="none" strike="noStrike">
                <a:solidFill>
                  <a:srgbClr val="FFFFFF"/>
                </a:solidFill>
                <a:latin typeface="Calibri"/>
                <a:ea typeface="Calibri"/>
                <a:cs typeface="Calibri"/>
                <a:sym typeface="Calibri"/>
              </a:rPr>
              <a:t>1999</a:t>
            </a:r>
            <a:endParaRPr b="0" i="0" sz="1100" u="none" cap="none" strike="noStrike">
              <a:solidFill>
                <a:schemeClr val="dk1"/>
              </a:solidFill>
              <a:latin typeface="Calibri"/>
              <a:ea typeface="Calibri"/>
              <a:cs typeface="Calibri"/>
              <a:sym typeface="Calibri"/>
            </a:endParaRPr>
          </a:p>
        </p:txBody>
      </p:sp>
      <p:sp>
        <p:nvSpPr>
          <p:cNvPr id="199" name="Google Shape;199;p9"/>
          <p:cNvSpPr txBox="1"/>
          <p:nvPr/>
        </p:nvSpPr>
        <p:spPr>
          <a:xfrm>
            <a:off x="1691640" y="1901952"/>
            <a:ext cx="6949440" cy="47548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100"/>
              <a:buFont typeface="Calibri"/>
              <a:buNone/>
            </a:pPr>
            <a:r>
              <a:rPr b="1" i="0" lang="en-US" sz="1100" u="none" cap="none" strike="noStrike">
                <a:solidFill>
                  <a:srgbClr val="0E2A33"/>
                </a:solidFill>
                <a:latin typeface="Calibri"/>
                <a:ea typeface="Calibri"/>
                <a:cs typeface="Calibri"/>
                <a:sym typeface="Calibri"/>
              </a:rPr>
              <a:t>"Internet of Things" terimi  </a:t>
            </a:r>
            <a:r>
              <a:rPr b="0" i="0" lang="en-US" sz="1100" u="none" cap="none" strike="noStrike">
                <a:solidFill>
                  <a:srgbClr val="36474F"/>
                </a:solidFill>
                <a:latin typeface="Calibri"/>
                <a:ea typeface="Calibri"/>
                <a:cs typeface="Calibri"/>
                <a:sym typeface="Calibri"/>
              </a:rPr>
              <a:t>Kevin Ashton, RFID etiketleriyle ürün takibini anlatırken terimi ilk kez kullandı.</a:t>
            </a:r>
            <a:endParaRPr b="0" i="0" sz="1100" u="none" cap="none" strike="noStrike">
              <a:solidFill>
                <a:schemeClr val="dk1"/>
              </a:solidFill>
              <a:latin typeface="Calibri"/>
              <a:ea typeface="Calibri"/>
              <a:cs typeface="Calibri"/>
              <a:sym typeface="Calibri"/>
            </a:endParaRPr>
          </a:p>
        </p:txBody>
      </p:sp>
      <p:sp>
        <p:nvSpPr>
          <p:cNvPr id="200" name="Google Shape;200;p9"/>
          <p:cNvSpPr/>
          <p:nvPr/>
        </p:nvSpPr>
        <p:spPr>
          <a:xfrm>
            <a:off x="502920" y="2523744"/>
            <a:ext cx="1005840" cy="475488"/>
          </a:xfrm>
          <a:prstGeom prst="roundRect">
            <a:avLst>
              <a:gd fmla="val 11538" name="adj"/>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9"/>
          <p:cNvSpPr txBox="1"/>
          <p:nvPr/>
        </p:nvSpPr>
        <p:spPr>
          <a:xfrm>
            <a:off x="502920" y="2523744"/>
            <a:ext cx="1005840" cy="47548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Calibri"/>
              <a:buNone/>
            </a:pPr>
            <a:r>
              <a:rPr b="1" i="0" lang="en-US" sz="1100" u="none" cap="none" strike="noStrike">
                <a:solidFill>
                  <a:srgbClr val="FFFFFF"/>
                </a:solidFill>
                <a:latin typeface="Calibri"/>
                <a:ea typeface="Calibri"/>
                <a:cs typeface="Calibri"/>
                <a:sym typeface="Calibri"/>
              </a:rPr>
              <a:t>2008</a:t>
            </a:r>
            <a:endParaRPr b="0" i="0" sz="1100" u="none" cap="none" strike="noStrike">
              <a:solidFill>
                <a:schemeClr val="dk1"/>
              </a:solidFill>
              <a:latin typeface="Calibri"/>
              <a:ea typeface="Calibri"/>
              <a:cs typeface="Calibri"/>
              <a:sym typeface="Calibri"/>
            </a:endParaRPr>
          </a:p>
        </p:txBody>
      </p:sp>
      <p:sp>
        <p:nvSpPr>
          <p:cNvPr id="202" name="Google Shape;202;p9"/>
          <p:cNvSpPr txBox="1"/>
          <p:nvPr/>
        </p:nvSpPr>
        <p:spPr>
          <a:xfrm>
            <a:off x="1691640" y="2523744"/>
            <a:ext cx="6949440" cy="47548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100"/>
              <a:buFont typeface="Calibri"/>
              <a:buNone/>
            </a:pPr>
            <a:r>
              <a:rPr b="1" i="0" lang="en-US" sz="1100" u="none" cap="none" strike="noStrike">
                <a:solidFill>
                  <a:srgbClr val="0E2A33"/>
                </a:solidFill>
                <a:latin typeface="Calibri"/>
                <a:ea typeface="Calibri"/>
                <a:cs typeface="Calibri"/>
                <a:sym typeface="Calibri"/>
              </a:rPr>
              <a:t>Dönüm noktası  </a:t>
            </a:r>
            <a:r>
              <a:rPr b="0" i="0" lang="en-US" sz="1100" u="none" cap="none" strike="noStrike">
                <a:solidFill>
                  <a:srgbClr val="36474F"/>
                </a:solidFill>
                <a:latin typeface="Calibri"/>
                <a:ea typeface="Calibri"/>
                <a:cs typeface="Calibri"/>
                <a:sym typeface="Calibri"/>
              </a:rPr>
              <a:t>İnternete bağlı cihaz sayısı, dünya nüfusunu geçti.</a:t>
            </a:r>
            <a:endParaRPr b="0" i="0" sz="1100" u="none" cap="none" strike="noStrike">
              <a:solidFill>
                <a:schemeClr val="dk1"/>
              </a:solidFill>
              <a:latin typeface="Calibri"/>
              <a:ea typeface="Calibri"/>
              <a:cs typeface="Calibri"/>
              <a:sym typeface="Calibri"/>
            </a:endParaRPr>
          </a:p>
        </p:txBody>
      </p:sp>
      <p:sp>
        <p:nvSpPr>
          <p:cNvPr id="203" name="Google Shape;203;p9"/>
          <p:cNvSpPr/>
          <p:nvPr/>
        </p:nvSpPr>
        <p:spPr>
          <a:xfrm>
            <a:off x="502920" y="3145536"/>
            <a:ext cx="1005840" cy="475488"/>
          </a:xfrm>
          <a:prstGeom prst="roundRect">
            <a:avLst>
              <a:gd fmla="val 11538" name="adj"/>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9"/>
          <p:cNvSpPr txBox="1"/>
          <p:nvPr/>
        </p:nvSpPr>
        <p:spPr>
          <a:xfrm>
            <a:off x="502920" y="3145536"/>
            <a:ext cx="1005840" cy="47548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Calibri"/>
              <a:buNone/>
            </a:pPr>
            <a:r>
              <a:rPr b="1" i="0" lang="en-US" sz="1100" u="none" cap="none" strike="noStrike">
                <a:solidFill>
                  <a:srgbClr val="FFFFFF"/>
                </a:solidFill>
                <a:latin typeface="Calibri"/>
                <a:ea typeface="Calibri"/>
                <a:cs typeface="Calibri"/>
                <a:sym typeface="Calibri"/>
              </a:rPr>
              <a:t>2010'lar</a:t>
            </a:r>
            <a:endParaRPr b="0" i="0" sz="1100" u="none" cap="none" strike="noStrike">
              <a:solidFill>
                <a:schemeClr val="dk1"/>
              </a:solidFill>
              <a:latin typeface="Calibri"/>
              <a:ea typeface="Calibri"/>
              <a:cs typeface="Calibri"/>
              <a:sym typeface="Calibri"/>
            </a:endParaRPr>
          </a:p>
        </p:txBody>
      </p:sp>
      <p:sp>
        <p:nvSpPr>
          <p:cNvPr id="205" name="Google Shape;205;p9"/>
          <p:cNvSpPr txBox="1"/>
          <p:nvPr/>
        </p:nvSpPr>
        <p:spPr>
          <a:xfrm>
            <a:off x="1691640" y="3145536"/>
            <a:ext cx="6949440" cy="47548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100"/>
              <a:buFont typeface="Calibri"/>
              <a:buNone/>
            </a:pPr>
            <a:r>
              <a:rPr b="1" i="0" lang="en-US" sz="1100" u="none" cap="none" strike="noStrike">
                <a:solidFill>
                  <a:srgbClr val="0E2A33"/>
                </a:solidFill>
                <a:latin typeface="Calibri"/>
                <a:ea typeface="Calibri"/>
                <a:cs typeface="Calibri"/>
                <a:sym typeface="Calibri"/>
              </a:rPr>
              <a:t>Ucuz donanım dönemi  </a:t>
            </a:r>
            <a:r>
              <a:rPr b="0" i="0" lang="en-US" sz="1100" u="none" cap="none" strike="noStrike">
                <a:solidFill>
                  <a:srgbClr val="36474F"/>
                </a:solidFill>
                <a:latin typeface="Calibri"/>
                <a:ea typeface="Calibri"/>
                <a:cs typeface="Calibri"/>
                <a:sym typeface="Calibri"/>
              </a:rPr>
              <a:t>Arduino, Raspberry Pi ve ESP kartları IoT'yi herkes için erişilebilir yaptı.</a:t>
            </a:r>
            <a:endParaRPr b="0" i="0" sz="1100" u="none" cap="none" strike="noStrike">
              <a:solidFill>
                <a:schemeClr val="dk1"/>
              </a:solidFill>
              <a:latin typeface="Calibri"/>
              <a:ea typeface="Calibri"/>
              <a:cs typeface="Calibri"/>
              <a:sym typeface="Calibri"/>
            </a:endParaRPr>
          </a:p>
        </p:txBody>
      </p:sp>
      <p:sp>
        <p:nvSpPr>
          <p:cNvPr id="206" name="Google Shape;206;p9"/>
          <p:cNvSpPr/>
          <p:nvPr/>
        </p:nvSpPr>
        <p:spPr>
          <a:xfrm>
            <a:off x="502920" y="3767328"/>
            <a:ext cx="1005840" cy="475488"/>
          </a:xfrm>
          <a:prstGeom prst="roundRect">
            <a:avLst>
              <a:gd fmla="val 11538" name="adj"/>
            </a:avLst>
          </a:prstGeom>
          <a:solidFill>
            <a:srgbClr val="F2B705"/>
          </a:solidFill>
          <a:ln cap="flat" cmpd="sng" w="12700">
            <a:solidFill>
              <a:srgbClr val="F2B70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9"/>
          <p:cNvSpPr txBox="1"/>
          <p:nvPr/>
        </p:nvSpPr>
        <p:spPr>
          <a:xfrm>
            <a:off x="502920" y="3767328"/>
            <a:ext cx="1005840" cy="47548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E2A33"/>
              </a:buClr>
              <a:buSzPts val="1100"/>
              <a:buFont typeface="Calibri"/>
              <a:buNone/>
            </a:pPr>
            <a:r>
              <a:rPr b="1" i="0" lang="en-US" sz="1100" u="none" cap="none" strike="noStrike">
                <a:solidFill>
                  <a:srgbClr val="0E2A33"/>
                </a:solidFill>
                <a:latin typeface="Calibri"/>
                <a:ea typeface="Calibri"/>
                <a:cs typeface="Calibri"/>
                <a:sym typeface="Calibri"/>
              </a:rPr>
              <a:t>Bugün</a:t>
            </a:r>
            <a:endParaRPr b="0" i="0" sz="1100" u="none" cap="none" strike="noStrike">
              <a:solidFill>
                <a:schemeClr val="dk1"/>
              </a:solidFill>
              <a:latin typeface="Calibri"/>
              <a:ea typeface="Calibri"/>
              <a:cs typeface="Calibri"/>
              <a:sym typeface="Calibri"/>
            </a:endParaRPr>
          </a:p>
        </p:txBody>
      </p:sp>
      <p:sp>
        <p:nvSpPr>
          <p:cNvPr id="208" name="Google Shape;208;p9"/>
          <p:cNvSpPr txBox="1"/>
          <p:nvPr/>
        </p:nvSpPr>
        <p:spPr>
          <a:xfrm>
            <a:off x="1691640" y="3767328"/>
            <a:ext cx="6949440" cy="47548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100"/>
              <a:buFont typeface="Calibri"/>
              <a:buNone/>
            </a:pPr>
            <a:r>
              <a:rPr b="1" i="0" lang="en-US" sz="1100" u="none" cap="none" strike="noStrike">
                <a:solidFill>
                  <a:srgbClr val="0E2A33"/>
                </a:solidFill>
                <a:latin typeface="Calibri"/>
                <a:ea typeface="Calibri"/>
                <a:cs typeface="Calibri"/>
                <a:sym typeface="Calibri"/>
              </a:rPr>
              <a:t>5G ve yapay zekâ  </a:t>
            </a:r>
            <a:r>
              <a:rPr b="0" i="0" lang="en-US" sz="1100" u="none" cap="none" strike="noStrike">
                <a:solidFill>
                  <a:srgbClr val="36474F"/>
                </a:solidFill>
                <a:latin typeface="Calibri"/>
                <a:ea typeface="Calibri"/>
                <a:cs typeface="Calibri"/>
                <a:sym typeface="Calibri"/>
              </a:rPr>
              <a:t>Milyarlarca cihaz düşük gecikmeyle bağlanıyor, veriyi yapay zekâ yorumluyor.</a:t>
            </a:r>
            <a:endParaRPr b="0" i="0" sz="1100" u="none" cap="none" strike="noStrike">
              <a:solidFill>
                <a:schemeClr val="dk1"/>
              </a:solidFill>
              <a:latin typeface="Calibri"/>
              <a:ea typeface="Calibri"/>
              <a:cs typeface="Calibri"/>
              <a:sym typeface="Calibri"/>
            </a:endParaRPr>
          </a:p>
        </p:txBody>
      </p:sp>
      <p:sp>
        <p:nvSpPr>
          <p:cNvPr id="209" name="Google Shape;209;p9"/>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1 · Nesnelerin İnternetine Giriş</a:t>
            </a:r>
            <a:endParaRPr b="0" i="0" sz="850" u="none" cap="none" strike="noStrike">
              <a:solidFill>
                <a:schemeClr val="dk1"/>
              </a:solidFill>
              <a:latin typeface="Calibri"/>
              <a:ea typeface="Calibri"/>
              <a:cs typeface="Calibri"/>
              <a:sym typeface="Calibri"/>
            </a:endParaRPr>
          </a:p>
        </p:txBody>
      </p:sp>
      <p:sp>
        <p:nvSpPr>
          <p:cNvPr id="210" name="Google Shape;210;p9"/>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7</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15" name="Shape 215"/>
        <p:cNvGrpSpPr/>
        <p:nvPr/>
      </p:nvGrpSpPr>
      <p:grpSpPr>
        <a:xfrm>
          <a:off x="0" y="0"/>
          <a:ext cx="0" cy="0"/>
          <a:chOff x="0" y="0"/>
          <a:chExt cx="0" cy="0"/>
        </a:xfrm>
      </p:grpSpPr>
      <p:sp>
        <p:nvSpPr>
          <p:cNvPr id="216" name="Google Shape;216;p10"/>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TERİMİN DOĞUŞU</a:t>
            </a:r>
            <a:endParaRPr b="0" i="0" sz="1000" u="none" cap="none" strike="noStrike">
              <a:solidFill>
                <a:schemeClr val="dk1"/>
              </a:solidFill>
              <a:latin typeface="Calibri"/>
              <a:ea typeface="Calibri"/>
              <a:cs typeface="Calibri"/>
              <a:sym typeface="Calibri"/>
            </a:endParaRPr>
          </a:p>
        </p:txBody>
      </p:sp>
      <p:sp>
        <p:nvSpPr>
          <p:cNvPr id="217" name="Google Shape;217;p10"/>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Kevin Ashton ve RFID fikri</a:t>
            </a:r>
            <a:endParaRPr b="0" i="0" sz="2600" u="none" cap="none" strike="noStrike">
              <a:solidFill>
                <a:schemeClr val="dk1"/>
              </a:solidFill>
              <a:latin typeface="Calibri"/>
              <a:ea typeface="Calibri"/>
              <a:cs typeface="Calibri"/>
              <a:sym typeface="Calibri"/>
            </a:endParaRPr>
          </a:p>
        </p:txBody>
      </p:sp>
      <p:sp>
        <p:nvSpPr>
          <p:cNvPr id="218" name="Google Shape;218;p10"/>
          <p:cNvSpPr/>
          <p:nvPr/>
        </p:nvSpPr>
        <p:spPr>
          <a:xfrm>
            <a:off x="502920" y="1325880"/>
            <a:ext cx="4892040" cy="1874520"/>
          </a:xfrm>
          <a:prstGeom prst="roundRect">
            <a:avLst>
              <a:gd fmla="val 3902"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10"/>
          <p:cNvSpPr txBox="1"/>
          <p:nvPr/>
        </p:nvSpPr>
        <p:spPr>
          <a:xfrm>
            <a:off x="731520" y="1508760"/>
            <a:ext cx="4434840" cy="914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2A33"/>
              </a:buClr>
              <a:buSzPts val="1200"/>
              <a:buFont typeface="Calibri"/>
              <a:buNone/>
            </a:pPr>
            <a:r>
              <a:rPr b="0" i="0" lang="en-US" sz="1200" u="none" cap="none" strike="noStrike">
                <a:solidFill>
                  <a:srgbClr val="0E2A33"/>
                </a:solidFill>
                <a:latin typeface="Calibri"/>
                <a:ea typeface="Calibri"/>
                <a:cs typeface="Calibri"/>
                <a:sym typeface="Calibri"/>
              </a:rPr>
              <a:t>Ashton'ın sorusu şuydu: Bilgisayarlar her şeyi insanlardan öğreniyor. Oysa insan veri girerken yanılır, üşenir, gecikir. Peki makineler dünyayı kendileri gözleyebilseydi ne olurdu?</a:t>
            </a:r>
            <a:endParaRPr b="0" i="0" sz="1200" u="none" cap="none" strike="noStrike">
              <a:solidFill>
                <a:schemeClr val="dk1"/>
              </a:solidFill>
              <a:latin typeface="Calibri"/>
              <a:ea typeface="Calibri"/>
              <a:cs typeface="Calibri"/>
              <a:sym typeface="Calibri"/>
            </a:endParaRPr>
          </a:p>
        </p:txBody>
      </p:sp>
      <p:sp>
        <p:nvSpPr>
          <p:cNvPr id="220" name="Google Shape;220;p10"/>
          <p:cNvSpPr txBox="1"/>
          <p:nvPr/>
        </p:nvSpPr>
        <p:spPr>
          <a:xfrm>
            <a:off x="731520" y="2468880"/>
            <a:ext cx="4434840" cy="59436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7B8C94"/>
              </a:buClr>
              <a:buSzPts val="1100"/>
              <a:buFont typeface="Calibri"/>
              <a:buNone/>
            </a:pPr>
            <a:r>
              <a:rPr b="0" i="1" lang="en-US" sz="1100" u="none" cap="none" strike="noStrike">
                <a:solidFill>
                  <a:srgbClr val="7B8C94"/>
                </a:solidFill>
                <a:latin typeface="Calibri"/>
                <a:ea typeface="Calibri"/>
                <a:cs typeface="Calibri"/>
                <a:sym typeface="Calibri"/>
              </a:rPr>
              <a:t>1999'da Procter &amp; Gamble'da yaptığı sunumun başlığı, bugün milyarlarca cihazı tarif eden bir terime dönüştü.</a:t>
            </a:r>
            <a:endParaRPr b="0" i="0" sz="1100" u="none" cap="none" strike="noStrike">
              <a:solidFill>
                <a:schemeClr val="dk1"/>
              </a:solidFill>
              <a:latin typeface="Calibri"/>
              <a:ea typeface="Calibri"/>
              <a:cs typeface="Calibri"/>
              <a:sym typeface="Calibri"/>
            </a:endParaRPr>
          </a:p>
        </p:txBody>
      </p:sp>
      <p:sp>
        <p:nvSpPr>
          <p:cNvPr id="221" name="Google Shape;221;p10"/>
          <p:cNvSpPr/>
          <p:nvPr/>
        </p:nvSpPr>
        <p:spPr>
          <a:xfrm>
            <a:off x="5623560" y="1325880"/>
            <a:ext cx="3017520" cy="914400"/>
          </a:xfrm>
          <a:prstGeom prst="roundRect">
            <a:avLst>
              <a:gd fmla="val 8000"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10"/>
          <p:cNvSpPr txBox="1"/>
          <p:nvPr/>
        </p:nvSpPr>
        <p:spPr>
          <a:xfrm>
            <a:off x="5824728" y="1490472"/>
            <a:ext cx="2615184"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300"/>
              <a:buFont typeface="Calibri"/>
              <a:buNone/>
            </a:pPr>
            <a:r>
              <a:rPr b="1" i="0" lang="en-US" sz="1300" u="none" cap="none" strike="noStrike">
                <a:solidFill>
                  <a:srgbClr val="0E2A33"/>
                </a:solidFill>
                <a:latin typeface="Calibri"/>
                <a:ea typeface="Calibri"/>
                <a:cs typeface="Calibri"/>
                <a:sym typeface="Calibri"/>
              </a:rPr>
              <a:t>Sorun</a:t>
            </a:r>
            <a:endParaRPr b="0" i="0" sz="1300" u="none" cap="none" strike="noStrike">
              <a:solidFill>
                <a:schemeClr val="dk1"/>
              </a:solidFill>
              <a:latin typeface="Calibri"/>
              <a:ea typeface="Calibri"/>
              <a:cs typeface="Calibri"/>
              <a:sym typeface="Calibri"/>
            </a:endParaRPr>
          </a:p>
        </p:txBody>
      </p:sp>
      <p:sp>
        <p:nvSpPr>
          <p:cNvPr id="223" name="Google Shape;223;p10"/>
          <p:cNvSpPr txBox="1"/>
          <p:nvPr/>
        </p:nvSpPr>
        <p:spPr>
          <a:xfrm>
            <a:off x="5824728" y="1874520"/>
            <a:ext cx="2615184" cy="20116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Raftaki ürünün bitip bitmediğini kimse bilmiyordu.</a:t>
            </a:r>
            <a:endParaRPr b="0" i="0" sz="1050" u="none" cap="none" strike="noStrike">
              <a:solidFill>
                <a:schemeClr val="dk1"/>
              </a:solidFill>
              <a:latin typeface="Calibri"/>
              <a:ea typeface="Calibri"/>
              <a:cs typeface="Calibri"/>
              <a:sym typeface="Calibri"/>
            </a:endParaRPr>
          </a:p>
        </p:txBody>
      </p:sp>
      <p:sp>
        <p:nvSpPr>
          <p:cNvPr id="224" name="Google Shape;224;p10"/>
          <p:cNvSpPr/>
          <p:nvPr/>
        </p:nvSpPr>
        <p:spPr>
          <a:xfrm>
            <a:off x="5623560" y="2359152"/>
            <a:ext cx="3017520" cy="914400"/>
          </a:xfrm>
          <a:prstGeom prst="roundRect">
            <a:avLst>
              <a:gd fmla="val 8000"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10"/>
          <p:cNvSpPr txBox="1"/>
          <p:nvPr/>
        </p:nvSpPr>
        <p:spPr>
          <a:xfrm>
            <a:off x="5824728" y="2523744"/>
            <a:ext cx="2615184"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300"/>
              <a:buFont typeface="Calibri"/>
              <a:buNone/>
            </a:pPr>
            <a:r>
              <a:rPr b="1" i="0" lang="en-US" sz="1300" u="none" cap="none" strike="noStrike">
                <a:solidFill>
                  <a:srgbClr val="0E2A33"/>
                </a:solidFill>
                <a:latin typeface="Calibri"/>
                <a:ea typeface="Calibri"/>
                <a:cs typeface="Calibri"/>
                <a:sym typeface="Calibri"/>
              </a:rPr>
              <a:t>Fikir</a:t>
            </a:r>
            <a:endParaRPr b="0" i="0" sz="1300" u="none" cap="none" strike="noStrike">
              <a:solidFill>
                <a:schemeClr val="dk1"/>
              </a:solidFill>
              <a:latin typeface="Calibri"/>
              <a:ea typeface="Calibri"/>
              <a:cs typeface="Calibri"/>
              <a:sym typeface="Calibri"/>
            </a:endParaRPr>
          </a:p>
        </p:txBody>
      </p:sp>
      <p:sp>
        <p:nvSpPr>
          <p:cNvPr id="226" name="Google Shape;226;p10"/>
          <p:cNvSpPr txBox="1"/>
          <p:nvPr/>
        </p:nvSpPr>
        <p:spPr>
          <a:xfrm>
            <a:off x="5824728" y="2907792"/>
            <a:ext cx="2615184" cy="20116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Her ürüne RFID etiketi koy, mağaza kendisi saysın.</a:t>
            </a:r>
            <a:endParaRPr b="0" i="0" sz="1050" u="none" cap="none" strike="noStrike">
              <a:solidFill>
                <a:schemeClr val="dk1"/>
              </a:solidFill>
              <a:latin typeface="Calibri"/>
              <a:ea typeface="Calibri"/>
              <a:cs typeface="Calibri"/>
              <a:sym typeface="Calibri"/>
            </a:endParaRPr>
          </a:p>
        </p:txBody>
      </p:sp>
      <p:sp>
        <p:nvSpPr>
          <p:cNvPr id="227" name="Google Shape;227;p10"/>
          <p:cNvSpPr/>
          <p:nvPr/>
        </p:nvSpPr>
        <p:spPr>
          <a:xfrm>
            <a:off x="5623560" y="3392424"/>
            <a:ext cx="3017520" cy="914400"/>
          </a:xfrm>
          <a:prstGeom prst="roundRect">
            <a:avLst>
              <a:gd fmla="val 8000"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10"/>
          <p:cNvSpPr txBox="1"/>
          <p:nvPr/>
        </p:nvSpPr>
        <p:spPr>
          <a:xfrm>
            <a:off x="5824728" y="3557016"/>
            <a:ext cx="2615184"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300"/>
              <a:buFont typeface="Calibri"/>
              <a:buNone/>
            </a:pPr>
            <a:r>
              <a:rPr b="1" i="0" lang="en-US" sz="1300" u="none" cap="none" strike="noStrike">
                <a:solidFill>
                  <a:srgbClr val="0E2A33"/>
                </a:solidFill>
                <a:latin typeface="Calibri"/>
                <a:ea typeface="Calibri"/>
                <a:cs typeface="Calibri"/>
                <a:sym typeface="Calibri"/>
              </a:rPr>
              <a:t>Sonuç</a:t>
            </a:r>
            <a:endParaRPr b="0" i="0" sz="1300" u="none" cap="none" strike="noStrike">
              <a:solidFill>
                <a:schemeClr val="dk1"/>
              </a:solidFill>
              <a:latin typeface="Calibri"/>
              <a:ea typeface="Calibri"/>
              <a:cs typeface="Calibri"/>
              <a:sym typeface="Calibri"/>
            </a:endParaRPr>
          </a:p>
        </p:txBody>
      </p:sp>
      <p:sp>
        <p:nvSpPr>
          <p:cNvPr id="229" name="Google Shape;229;p10"/>
          <p:cNvSpPr txBox="1"/>
          <p:nvPr/>
        </p:nvSpPr>
        <p:spPr>
          <a:xfrm>
            <a:off x="5824728" y="3941064"/>
            <a:ext cx="2615184" cy="20116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Nesneler veri üretmeye başladı: IoT doğdu.</a:t>
            </a:r>
            <a:endParaRPr b="0" i="0" sz="1050" u="none" cap="none" strike="noStrike">
              <a:solidFill>
                <a:schemeClr val="dk1"/>
              </a:solidFill>
              <a:latin typeface="Calibri"/>
              <a:ea typeface="Calibri"/>
              <a:cs typeface="Calibri"/>
              <a:sym typeface="Calibri"/>
            </a:endParaRPr>
          </a:p>
        </p:txBody>
      </p:sp>
      <p:sp>
        <p:nvSpPr>
          <p:cNvPr id="230" name="Google Shape;230;p10"/>
          <p:cNvSpPr/>
          <p:nvPr/>
        </p:nvSpPr>
        <p:spPr>
          <a:xfrm>
            <a:off x="502920" y="3337560"/>
            <a:ext cx="8138160" cy="960120"/>
          </a:xfrm>
          <a:prstGeom prst="roundRect">
            <a:avLst>
              <a:gd fmla="val 7619" name="adj"/>
            </a:avLst>
          </a:prstGeom>
          <a:solidFill>
            <a:srgbClr val="E4F4F1"/>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10"/>
          <p:cNvSpPr txBox="1"/>
          <p:nvPr/>
        </p:nvSpPr>
        <p:spPr>
          <a:xfrm>
            <a:off x="704088" y="3483864"/>
            <a:ext cx="7735824"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C7A6E"/>
              </a:buClr>
              <a:buSzPts val="1250"/>
              <a:buFont typeface="Calibri"/>
              <a:buNone/>
            </a:pPr>
            <a:r>
              <a:rPr b="1" i="0" lang="en-US" sz="1250" u="none" cap="none" strike="noStrike">
                <a:solidFill>
                  <a:srgbClr val="0C7A6E"/>
                </a:solidFill>
                <a:latin typeface="Calibri"/>
                <a:ea typeface="Calibri"/>
                <a:cs typeface="Calibri"/>
                <a:sym typeface="Calibri"/>
              </a:rPr>
              <a:t>Ders çıkarımı</a:t>
            </a:r>
            <a:endParaRPr b="0" i="0" sz="1250" u="none" cap="none" strike="noStrike">
              <a:solidFill>
                <a:schemeClr val="dk1"/>
              </a:solidFill>
              <a:latin typeface="Calibri"/>
              <a:ea typeface="Calibri"/>
              <a:cs typeface="Calibri"/>
              <a:sym typeface="Calibri"/>
            </a:endParaRPr>
          </a:p>
        </p:txBody>
      </p:sp>
      <p:sp>
        <p:nvSpPr>
          <p:cNvPr id="232" name="Google Shape;232;p10"/>
          <p:cNvSpPr txBox="1"/>
          <p:nvPr/>
        </p:nvSpPr>
        <p:spPr>
          <a:xfrm>
            <a:off x="704088" y="3794760"/>
            <a:ext cx="7735824" cy="33832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6474F"/>
              </a:buClr>
              <a:buSzPts val="1100"/>
              <a:buFont typeface="Calibri"/>
              <a:buNone/>
            </a:pPr>
            <a:r>
              <a:rPr b="0" i="0" lang="en-US" sz="1100" u="none" cap="none" strike="noStrike">
                <a:solidFill>
                  <a:srgbClr val="36474F"/>
                </a:solidFill>
                <a:latin typeface="Calibri"/>
                <a:ea typeface="Calibri"/>
                <a:cs typeface="Calibri"/>
                <a:sym typeface="Calibri"/>
              </a:rPr>
              <a:t>IoT'nin özü teknoloji değil, bir sorundur: "Bu bilgiyi insan girmeden, tam zamanında nasıl elde ederim?" Proje fikri ararken önce sorunu bulun, cihazı sonra seçin.</a:t>
            </a:r>
            <a:endParaRPr b="0" i="0" sz="1100" u="none" cap="none" strike="noStrike">
              <a:solidFill>
                <a:schemeClr val="dk1"/>
              </a:solidFill>
              <a:latin typeface="Calibri"/>
              <a:ea typeface="Calibri"/>
              <a:cs typeface="Calibri"/>
              <a:sym typeface="Calibri"/>
            </a:endParaRPr>
          </a:p>
        </p:txBody>
      </p:sp>
      <p:sp>
        <p:nvSpPr>
          <p:cNvPr id="233" name="Google Shape;233;p10"/>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1 · Nesnelerin İnternetine Giriş</a:t>
            </a:r>
            <a:endParaRPr b="0" i="0" sz="850" u="none" cap="none" strike="noStrike">
              <a:solidFill>
                <a:schemeClr val="dk1"/>
              </a:solidFill>
              <a:latin typeface="Calibri"/>
              <a:ea typeface="Calibri"/>
              <a:cs typeface="Calibri"/>
              <a:sym typeface="Calibri"/>
            </a:endParaRPr>
          </a:p>
        </p:txBody>
      </p:sp>
      <p:sp>
        <p:nvSpPr>
          <p:cNvPr id="234" name="Google Shape;234;p10"/>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8</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39" name="Shape 239"/>
        <p:cNvGrpSpPr/>
        <p:nvPr/>
      </p:nvGrpSpPr>
      <p:grpSpPr>
        <a:xfrm>
          <a:off x="0" y="0"/>
          <a:ext cx="0" cy="0"/>
          <a:chOff x="0" y="0"/>
          <a:chExt cx="0" cy="0"/>
        </a:xfrm>
      </p:grpSpPr>
      <p:sp>
        <p:nvSpPr>
          <p:cNvPr id="240" name="Google Shape;240;p11"/>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NEDEN ŞİMDİ?</a:t>
            </a:r>
            <a:endParaRPr b="0" i="0" sz="1000" u="none" cap="none" strike="noStrike">
              <a:solidFill>
                <a:schemeClr val="dk1"/>
              </a:solidFill>
              <a:latin typeface="Calibri"/>
              <a:ea typeface="Calibri"/>
              <a:cs typeface="Calibri"/>
              <a:sym typeface="Calibri"/>
            </a:endParaRPr>
          </a:p>
        </p:txBody>
      </p:sp>
      <p:sp>
        <p:nvSpPr>
          <p:cNvPr id="241" name="Google Shape;241;p11"/>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IoT'yi mümkün kılan 6 gelişme</a:t>
            </a:r>
            <a:endParaRPr b="0" i="0" sz="2600" u="none" cap="none" strike="noStrike">
              <a:solidFill>
                <a:schemeClr val="dk1"/>
              </a:solidFill>
              <a:latin typeface="Calibri"/>
              <a:ea typeface="Calibri"/>
              <a:cs typeface="Calibri"/>
              <a:sym typeface="Calibri"/>
            </a:endParaRPr>
          </a:p>
        </p:txBody>
      </p:sp>
      <p:sp>
        <p:nvSpPr>
          <p:cNvPr id="242" name="Google Shape;242;p11"/>
          <p:cNvSpPr/>
          <p:nvPr/>
        </p:nvSpPr>
        <p:spPr>
          <a:xfrm>
            <a:off x="502920" y="1325880"/>
            <a:ext cx="2529840" cy="1417320"/>
          </a:xfrm>
          <a:prstGeom prst="roundRect">
            <a:avLst>
              <a:gd fmla="val 5161"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11"/>
          <p:cNvSpPr/>
          <p:nvPr/>
        </p:nvSpPr>
        <p:spPr>
          <a:xfrm>
            <a:off x="704088" y="1490472"/>
            <a:ext cx="329184" cy="329184"/>
          </a:xfrm>
          <a:prstGeom prst="ellipse">
            <a:avLst/>
          </a:prstGeom>
          <a:solidFill>
            <a:srgbClr val="0C7A6E"/>
          </a:solidFill>
          <a:ln cap="flat" cmpd="sng" w="12700">
            <a:solidFill>
              <a:srgbClr val="0C7A6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11"/>
          <p:cNvSpPr txBox="1"/>
          <p:nvPr/>
        </p:nvSpPr>
        <p:spPr>
          <a:xfrm>
            <a:off x="704088" y="1490472"/>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a:t>
            </a:r>
            <a:endParaRPr b="0" i="0" sz="1200" u="none" cap="none" strike="noStrike">
              <a:solidFill>
                <a:schemeClr val="dk1"/>
              </a:solidFill>
              <a:latin typeface="Calibri"/>
              <a:ea typeface="Calibri"/>
              <a:cs typeface="Calibri"/>
              <a:sym typeface="Calibri"/>
            </a:endParaRPr>
          </a:p>
        </p:txBody>
      </p:sp>
      <p:sp>
        <p:nvSpPr>
          <p:cNvPr id="245" name="Google Shape;245;p11"/>
          <p:cNvSpPr txBox="1"/>
          <p:nvPr/>
        </p:nvSpPr>
        <p:spPr>
          <a:xfrm>
            <a:off x="1124712" y="1490472"/>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Ucuzlayan sensörler</a:t>
            </a:r>
            <a:endParaRPr b="0" i="0" sz="1250" u="none" cap="none" strike="noStrike">
              <a:solidFill>
                <a:schemeClr val="dk1"/>
              </a:solidFill>
              <a:latin typeface="Calibri"/>
              <a:ea typeface="Calibri"/>
              <a:cs typeface="Calibri"/>
              <a:sym typeface="Calibri"/>
            </a:endParaRPr>
          </a:p>
        </p:txBody>
      </p:sp>
      <p:sp>
        <p:nvSpPr>
          <p:cNvPr id="246" name="Google Shape;246;p11"/>
          <p:cNvSpPr txBox="1"/>
          <p:nvPr/>
        </p:nvSpPr>
        <p:spPr>
          <a:xfrm>
            <a:off x="704088" y="1874520"/>
            <a:ext cx="2127504" cy="70408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Bir sıcaklık sensörünün maliyeti bugün birkaç liraya kadar düştü.</a:t>
            </a:r>
            <a:endParaRPr b="0" i="0" sz="1050" u="none" cap="none" strike="noStrike">
              <a:solidFill>
                <a:schemeClr val="dk1"/>
              </a:solidFill>
              <a:latin typeface="Calibri"/>
              <a:ea typeface="Calibri"/>
              <a:cs typeface="Calibri"/>
              <a:sym typeface="Calibri"/>
            </a:endParaRPr>
          </a:p>
        </p:txBody>
      </p:sp>
      <p:sp>
        <p:nvSpPr>
          <p:cNvPr id="247" name="Google Shape;247;p11"/>
          <p:cNvSpPr/>
          <p:nvPr/>
        </p:nvSpPr>
        <p:spPr>
          <a:xfrm>
            <a:off x="3307080" y="1325880"/>
            <a:ext cx="2529840" cy="1417320"/>
          </a:xfrm>
          <a:prstGeom prst="roundRect">
            <a:avLst>
              <a:gd fmla="val 5161"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11"/>
          <p:cNvSpPr/>
          <p:nvPr/>
        </p:nvSpPr>
        <p:spPr>
          <a:xfrm>
            <a:off x="3508248" y="1490472"/>
            <a:ext cx="329184" cy="329184"/>
          </a:xfrm>
          <a:prstGeom prst="ellipse">
            <a:avLst/>
          </a:prstGeom>
          <a:solidFill>
            <a:srgbClr val="0C7A6E"/>
          </a:solidFill>
          <a:ln cap="flat" cmpd="sng" w="12700">
            <a:solidFill>
              <a:srgbClr val="0C7A6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11"/>
          <p:cNvSpPr txBox="1"/>
          <p:nvPr/>
        </p:nvSpPr>
        <p:spPr>
          <a:xfrm>
            <a:off x="3508248" y="1490472"/>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a:t>
            </a:r>
            <a:endParaRPr b="0" i="0" sz="1200" u="none" cap="none" strike="noStrike">
              <a:solidFill>
                <a:schemeClr val="dk1"/>
              </a:solidFill>
              <a:latin typeface="Calibri"/>
              <a:ea typeface="Calibri"/>
              <a:cs typeface="Calibri"/>
              <a:sym typeface="Calibri"/>
            </a:endParaRPr>
          </a:p>
        </p:txBody>
      </p:sp>
      <p:sp>
        <p:nvSpPr>
          <p:cNvPr id="250" name="Google Shape;250;p11"/>
          <p:cNvSpPr txBox="1"/>
          <p:nvPr/>
        </p:nvSpPr>
        <p:spPr>
          <a:xfrm>
            <a:off x="3928872" y="1490472"/>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Düşük güç tüketimi</a:t>
            </a:r>
            <a:endParaRPr b="0" i="0" sz="1250" u="none" cap="none" strike="noStrike">
              <a:solidFill>
                <a:schemeClr val="dk1"/>
              </a:solidFill>
              <a:latin typeface="Calibri"/>
              <a:ea typeface="Calibri"/>
              <a:cs typeface="Calibri"/>
              <a:sym typeface="Calibri"/>
            </a:endParaRPr>
          </a:p>
        </p:txBody>
      </p:sp>
      <p:sp>
        <p:nvSpPr>
          <p:cNvPr id="251" name="Google Shape;251;p11"/>
          <p:cNvSpPr txBox="1"/>
          <p:nvPr/>
        </p:nvSpPr>
        <p:spPr>
          <a:xfrm>
            <a:off x="3508248" y="1874520"/>
            <a:ext cx="2127504" cy="70408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Bir pille yıllarca çalışabilen mikrodenetleyiciler üretiliyor.</a:t>
            </a:r>
            <a:endParaRPr b="0" i="0" sz="1050" u="none" cap="none" strike="noStrike">
              <a:solidFill>
                <a:schemeClr val="dk1"/>
              </a:solidFill>
              <a:latin typeface="Calibri"/>
              <a:ea typeface="Calibri"/>
              <a:cs typeface="Calibri"/>
              <a:sym typeface="Calibri"/>
            </a:endParaRPr>
          </a:p>
        </p:txBody>
      </p:sp>
      <p:sp>
        <p:nvSpPr>
          <p:cNvPr id="252" name="Google Shape;252;p11"/>
          <p:cNvSpPr/>
          <p:nvPr/>
        </p:nvSpPr>
        <p:spPr>
          <a:xfrm>
            <a:off x="6111240" y="1325880"/>
            <a:ext cx="2529840" cy="1417320"/>
          </a:xfrm>
          <a:prstGeom prst="roundRect">
            <a:avLst>
              <a:gd fmla="val 5161"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11"/>
          <p:cNvSpPr/>
          <p:nvPr/>
        </p:nvSpPr>
        <p:spPr>
          <a:xfrm>
            <a:off x="6312408" y="1490472"/>
            <a:ext cx="329184" cy="329184"/>
          </a:xfrm>
          <a:prstGeom prst="ellipse">
            <a:avLst/>
          </a:prstGeom>
          <a:solidFill>
            <a:srgbClr val="0C7A6E"/>
          </a:solidFill>
          <a:ln cap="flat" cmpd="sng" w="12700">
            <a:solidFill>
              <a:srgbClr val="0C7A6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11"/>
          <p:cNvSpPr txBox="1"/>
          <p:nvPr/>
        </p:nvSpPr>
        <p:spPr>
          <a:xfrm>
            <a:off x="6312408" y="1490472"/>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a:t>
            </a:r>
            <a:endParaRPr b="0" i="0" sz="1200" u="none" cap="none" strike="noStrike">
              <a:solidFill>
                <a:schemeClr val="dk1"/>
              </a:solidFill>
              <a:latin typeface="Calibri"/>
              <a:ea typeface="Calibri"/>
              <a:cs typeface="Calibri"/>
              <a:sym typeface="Calibri"/>
            </a:endParaRPr>
          </a:p>
        </p:txBody>
      </p:sp>
      <p:sp>
        <p:nvSpPr>
          <p:cNvPr id="255" name="Google Shape;255;p11"/>
          <p:cNvSpPr txBox="1"/>
          <p:nvPr/>
        </p:nvSpPr>
        <p:spPr>
          <a:xfrm>
            <a:off x="6733032" y="1490472"/>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Yaygın kablosuz ağ</a:t>
            </a:r>
            <a:endParaRPr b="0" i="0" sz="1250" u="none" cap="none" strike="noStrike">
              <a:solidFill>
                <a:schemeClr val="dk1"/>
              </a:solidFill>
              <a:latin typeface="Calibri"/>
              <a:ea typeface="Calibri"/>
              <a:cs typeface="Calibri"/>
              <a:sym typeface="Calibri"/>
            </a:endParaRPr>
          </a:p>
        </p:txBody>
      </p:sp>
      <p:sp>
        <p:nvSpPr>
          <p:cNvPr id="256" name="Google Shape;256;p11"/>
          <p:cNvSpPr txBox="1"/>
          <p:nvPr/>
        </p:nvSpPr>
        <p:spPr>
          <a:xfrm>
            <a:off x="6312408" y="1874520"/>
            <a:ext cx="2127504" cy="70408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Wi-Fi, 4G/5G ve LoRa kapsama alanı neredeyse her yerde.</a:t>
            </a:r>
            <a:endParaRPr b="0" i="0" sz="1050" u="none" cap="none" strike="noStrike">
              <a:solidFill>
                <a:schemeClr val="dk1"/>
              </a:solidFill>
              <a:latin typeface="Calibri"/>
              <a:ea typeface="Calibri"/>
              <a:cs typeface="Calibri"/>
              <a:sym typeface="Calibri"/>
            </a:endParaRPr>
          </a:p>
        </p:txBody>
      </p:sp>
      <p:sp>
        <p:nvSpPr>
          <p:cNvPr id="257" name="Google Shape;257;p11"/>
          <p:cNvSpPr/>
          <p:nvPr/>
        </p:nvSpPr>
        <p:spPr>
          <a:xfrm>
            <a:off x="502920" y="2971800"/>
            <a:ext cx="2529840" cy="1417320"/>
          </a:xfrm>
          <a:prstGeom prst="roundRect">
            <a:avLst>
              <a:gd fmla="val 5161"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11"/>
          <p:cNvSpPr/>
          <p:nvPr/>
        </p:nvSpPr>
        <p:spPr>
          <a:xfrm>
            <a:off x="704088" y="3136392"/>
            <a:ext cx="329184" cy="329184"/>
          </a:xfrm>
          <a:prstGeom prst="ellipse">
            <a:avLst/>
          </a:prstGeom>
          <a:solidFill>
            <a:srgbClr val="0C7A6E"/>
          </a:solidFill>
          <a:ln cap="flat" cmpd="sng" w="12700">
            <a:solidFill>
              <a:srgbClr val="0C7A6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11"/>
          <p:cNvSpPr txBox="1"/>
          <p:nvPr/>
        </p:nvSpPr>
        <p:spPr>
          <a:xfrm>
            <a:off x="704088" y="3136392"/>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a:t>
            </a:r>
            <a:endParaRPr b="0" i="0" sz="1200" u="none" cap="none" strike="noStrike">
              <a:solidFill>
                <a:schemeClr val="dk1"/>
              </a:solidFill>
              <a:latin typeface="Calibri"/>
              <a:ea typeface="Calibri"/>
              <a:cs typeface="Calibri"/>
              <a:sym typeface="Calibri"/>
            </a:endParaRPr>
          </a:p>
        </p:txBody>
      </p:sp>
      <p:sp>
        <p:nvSpPr>
          <p:cNvPr id="260" name="Google Shape;260;p11"/>
          <p:cNvSpPr txBox="1"/>
          <p:nvPr/>
        </p:nvSpPr>
        <p:spPr>
          <a:xfrm>
            <a:off x="1124712" y="3136392"/>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Bulut bilişim</a:t>
            </a:r>
            <a:endParaRPr b="0" i="0" sz="1250" u="none" cap="none" strike="noStrike">
              <a:solidFill>
                <a:schemeClr val="dk1"/>
              </a:solidFill>
              <a:latin typeface="Calibri"/>
              <a:ea typeface="Calibri"/>
              <a:cs typeface="Calibri"/>
              <a:sym typeface="Calibri"/>
            </a:endParaRPr>
          </a:p>
        </p:txBody>
      </p:sp>
      <p:sp>
        <p:nvSpPr>
          <p:cNvPr id="261" name="Google Shape;261;p11"/>
          <p:cNvSpPr txBox="1"/>
          <p:nvPr/>
        </p:nvSpPr>
        <p:spPr>
          <a:xfrm>
            <a:off x="704088" y="3520440"/>
            <a:ext cx="2127504" cy="70408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Veriyi saklamak ve işlemek için kendi sunucunuz olmasına gerek yok.</a:t>
            </a:r>
            <a:endParaRPr b="0" i="0" sz="1050" u="none" cap="none" strike="noStrike">
              <a:solidFill>
                <a:schemeClr val="dk1"/>
              </a:solidFill>
              <a:latin typeface="Calibri"/>
              <a:ea typeface="Calibri"/>
              <a:cs typeface="Calibri"/>
              <a:sym typeface="Calibri"/>
            </a:endParaRPr>
          </a:p>
        </p:txBody>
      </p:sp>
      <p:sp>
        <p:nvSpPr>
          <p:cNvPr id="262" name="Google Shape;262;p11"/>
          <p:cNvSpPr/>
          <p:nvPr/>
        </p:nvSpPr>
        <p:spPr>
          <a:xfrm>
            <a:off x="3307080" y="2971800"/>
            <a:ext cx="2529840" cy="1417320"/>
          </a:xfrm>
          <a:prstGeom prst="roundRect">
            <a:avLst>
              <a:gd fmla="val 5161"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11"/>
          <p:cNvSpPr/>
          <p:nvPr/>
        </p:nvSpPr>
        <p:spPr>
          <a:xfrm>
            <a:off x="3508248" y="3136392"/>
            <a:ext cx="329184" cy="329184"/>
          </a:xfrm>
          <a:prstGeom prst="ellipse">
            <a:avLst/>
          </a:prstGeom>
          <a:solidFill>
            <a:srgbClr val="0C7A6E"/>
          </a:solidFill>
          <a:ln cap="flat" cmpd="sng" w="12700">
            <a:solidFill>
              <a:srgbClr val="0C7A6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11"/>
          <p:cNvSpPr txBox="1"/>
          <p:nvPr/>
        </p:nvSpPr>
        <p:spPr>
          <a:xfrm>
            <a:off x="3508248" y="3136392"/>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IP</a:t>
            </a:r>
            <a:endParaRPr b="0" i="0" sz="1200" u="none" cap="none" strike="noStrike">
              <a:solidFill>
                <a:schemeClr val="dk1"/>
              </a:solidFill>
              <a:latin typeface="Calibri"/>
              <a:ea typeface="Calibri"/>
              <a:cs typeface="Calibri"/>
              <a:sym typeface="Calibri"/>
            </a:endParaRPr>
          </a:p>
        </p:txBody>
      </p:sp>
      <p:sp>
        <p:nvSpPr>
          <p:cNvPr id="265" name="Google Shape;265;p11"/>
          <p:cNvSpPr txBox="1"/>
          <p:nvPr/>
        </p:nvSpPr>
        <p:spPr>
          <a:xfrm>
            <a:off x="3928872" y="3136392"/>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IPv6 adresleme</a:t>
            </a:r>
            <a:endParaRPr b="0" i="0" sz="1250" u="none" cap="none" strike="noStrike">
              <a:solidFill>
                <a:schemeClr val="dk1"/>
              </a:solidFill>
              <a:latin typeface="Calibri"/>
              <a:ea typeface="Calibri"/>
              <a:cs typeface="Calibri"/>
              <a:sym typeface="Calibri"/>
            </a:endParaRPr>
          </a:p>
        </p:txBody>
      </p:sp>
      <p:sp>
        <p:nvSpPr>
          <p:cNvPr id="266" name="Google Shape;266;p11"/>
          <p:cNvSpPr txBox="1"/>
          <p:nvPr/>
        </p:nvSpPr>
        <p:spPr>
          <a:xfrm>
            <a:off x="3508248" y="3520440"/>
            <a:ext cx="2127504" cy="70408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Her cihaza ayrı adres verecek kadar geniş bir adres havuzu var.</a:t>
            </a:r>
            <a:endParaRPr b="0" i="0" sz="1050" u="none" cap="none" strike="noStrike">
              <a:solidFill>
                <a:schemeClr val="dk1"/>
              </a:solidFill>
              <a:latin typeface="Calibri"/>
              <a:ea typeface="Calibri"/>
              <a:cs typeface="Calibri"/>
              <a:sym typeface="Calibri"/>
            </a:endParaRPr>
          </a:p>
        </p:txBody>
      </p:sp>
      <p:sp>
        <p:nvSpPr>
          <p:cNvPr id="267" name="Google Shape;267;p11"/>
          <p:cNvSpPr/>
          <p:nvPr/>
        </p:nvSpPr>
        <p:spPr>
          <a:xfrm>
            <a:off x="6111240" y="2971800"/>
            <a:ext cx="2529840" cy="1417320"/>
          </a:xfrm>
          <a:prstGeom prst="roundRect">
            <a:avLst>
              <a:gd fmla="val 5161"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11"/>
          <p:cNvSpPr/>
          <p:nvPr/>
        </p:nvSpPr>
        <p:spPr>
          <a:xfrm>
            <a:off x="6312408" y="3136392"/>
            <a:ext cx="329184" cy="329184"/>
          </a:xfrm>
          <a:prstGeom prst="ellipse">
            <a:avLst/>
          </a:prstGeom>
          <a:solidFill>
            <a:srgbClr val="0C7A6E"/>
          </a:solidFill>
          <a:ln cap="flat" cmpd="sng" w="12700">
            <a:solidFill>
              <a:srgbClr val="0C7A6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11"/>
          <p:cNvSpPr txBox="1"/>
          <p:nvPr/>
        </p:nvSpPr>
        <p:spPr>
          <a:xfrm>
            <a:off x="6312408" y="3136392"/>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AI</a:t>
            </a:r>
            <a:endParaRPr b="0" i="0" sz="1200" u="none" cap="none" strike="noStrike">
              <a:solidFill>
                <a:schemeClr val="dk1"/>
              </a:solidFill>
              <a:latin typeface="Calibri"/>
              <a:ea typeface="Calibri"/>
              <a:cs typeface="Calibri"/>
              <a:sym typeface="Calibri"/>
            </a:endParaRPr>
          </a:p>
        </p:txBody>
      </p:sp>
      <p:sp>
        <p:nvSpPr>
          <p:cNvPr id="270" name="Google Shape;270;p11"/>
          <p:cNvSpPr txBox="1"/>
          <p:nvPr/>
        </p:nvSpPr>
        <p:spPr>
          <a:xfrm>
            <a:off x="6733032" y="3136392"/>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Yapay zekâ</a:t>
            </a:r>
            <a:endParaRPr b="0" i="0" sz="1250" u="none" cap="none" strike="noStrike">
              <a:solidFill>
                <a:schemeClr val="dk1"/>
              </a:solidFill>
              <a:latin typeface="Calibri"/>
              <a:ea typeface="Calibri"/>
              <a:cs typeface="Calibri"/>
              <a:sym typeface="Calibri"/>
            </a:endParaRPr>
          </a:p>
        </p:txBody>
      </p:sp>
      <p:sp>
        <p:nvSpPr>
          <p:cNvPr id="271" name="Google Shape;271;p11"/>
          <p:cNvSpPr txBox="1"/>
          <p:nvPr/>
        </p:nvSpPr>
        <p:spPr>
          <a:xfrm>
            <a:off x="6312408" y="3520440"/>
            <a:ext cx="2127504" cy="70408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Toplanan devasa veriyi anlamlandıracak algoritmalar olgunlaştı.</a:t>
            </a:r>
            <a:endParaRPr b="0" i="0" sz="1050" u="none" cap="none" strike="noStrike">
              <a:solidFill>
                <a:schemeClr val="dk1"/>
              </a:solidFill>
              <a:latin typeface="Calibri"/>
              <a:ea typeface="Calibri"/>
              <a:cs typeface="Calibri"/>
              <a:sym typeface="Calibri"/>
            </a:endParaRPr>
          </a:p>
        </p:txBody>
      </p:sp>
      <p:sp>
        <p:nvSpPr>
          <p:cNvPr id="272" name="Google Shape;272;p11"/>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1 · Nesnelerin İnternetine Giriş</a:t>
            </a:r>
            <a:endParaRPr b="0" i="0" sz="850" u="none" cap="none" strike="noStrike">
              <a:solidFill>
                <a:schemeClr val="dk1"/>
              </a:solidFill>
              <a:latin typeface="Calibri"/>
              <a:ea typeface="Calibri"/>
              <a:cs typeface="Calibri"/>
              <a:sym typeface="Calibri"/>
            </a:endParaRPr>
          </a:p>
        </p:txBody>
      </p:sp>
      <p:sp>
        <p:nvSpPr>
          <p:cNvPr id="273" name="Google Shape;273;p11"/>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9</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78" name="Shape 278"/>
        <p:cNvGrpSpPr/>
        <p:nvPr/>
      </p:nvGrpSpPr>
      <p:grpSpPr>
        <a:xfrm>
          <a:off x="0" y="0"/>
          <a:ext cx="0" cy="0"/>
          <a:chOff x="0" y="0"/>
          <a:chExt cx="0" cy="0"/>
        </a:xfrm>
      </p:grpSpPr>
      <p:sp>
        <p:nvSpPr>
          <p:cNvPr id="279" name="Google Shape;279;p12"/>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SAYILARLA</a:t>
            </a:r>
            <a:endParaRPr b="0" i="0" sz="1000" u="none" cap="none" strike="noStrike">
              <a:solidFill>
                <a:schemeClr val="dk1"/>
              </a:solidFill>
              <a:latin typeface="Calibri"/>
              <a:ea typeface="Calibri"/>
              <a:cs typeface="Calibri"/>
              <a:sym typeface="Calibri"/>
            </a:endParaRPr>
          </a:p>
        </p:txBody>
      </p:sp>
      <p:sp>
        <p:nvSpPr>
          <p:cNvPr id="280" name="Google Shape;280;p12"/>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Dünyada bağlı cihaz sayısı nasıl artıyor?</a:t>
            </a:r>
            <a:endParaRPr b="0" i="0" sz="2600" u="none" cap="none" strike="noStrike">
              <a:solidFill>
                <a:schemeClr val="dk1"/>
              </a:solidFill>
              <a:latin typeface="Calibri"/>
              <a:ea typeface="Calibri"/>
              <a:cs typeface="Calibri"/>
              <a:sym typeface="Calibri"/>
            </a:endParaRPr>
          </a:p>
        </p:txBody>
      </p:sp>
      <p:pic>
        <p:nvPicPr>
          <p:cNvPr id="281" name="Google Shape;281;p12"/>
          <p:cNvPicPr preferRelativeResize="0"/>
          <p:nvPr/>
        </p:nvPicPr>
        <p:blipFill rotWithShape="1">
          <a:blip r:embed="rId3">
            <a:alphaModFix/>
          </a:blip>
          <a:srcRect b="0" l="0" r="0" t="0"/>
          <a:stretch/>
        </p:blipFill>
        <p:spPr>
          <a:xfrm>
            <a:off x="502920" y="1325880"/>
            <a:ext cx="5120640" cy="2926080"/>
          </a:xfrm>
          <a:prstGeom prst="rect">
            <a:avLst/>
          </a:prstGeom>
          <a:noFill/>
          <a:ln>
            <a:noFill/>
          </a:ln>
        </p:spPr>
      </p:pic>
      <p:sp>
        <p:nvSpPr>
          <p:cNvPr id="282" name="Google Shape;282;p12"/>
          <p:cNvSpPr txBox="1"/>
          <p:nvPr/>
        </p:nvSpPr>
        <p:spPr>
          <a:xfrm>
            <a:off x="502920" y="4261104"/>
            <a:ext cx="2743200" cy="2011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1" lang="en-US" sz="850" u="none" cap="none" strike="noStrike">
                <a:solidFill>
                  <a:srgbClr val="7B8C94"/>
                </a:solidFill>
                <a:latin typeface="Calibri"/>
                <a:ea typeface="Calibri"/>
                <a:cs typeface="Calibri"/>
                <a:sym typeface="Calibri"/>
              </a:rPr>
              <a:t>* tahmini değer</a:t>
            </a:r>
            <a:endParaRPr b="0" i="0" sz="850" u="none" cap="none" strike="noStrike">
              <a:solidFill>
                <a:schemeClr val="dk1"/>
              </a:solidFill>
              <a:latin typeface="Calibri"/>
              <a:ea typeface="Calibri"/>
              <a:cs typeface="Calibri"/>
              <a:sym typeface="Calibri"/>
            </a:endParaRPr>
          </a:p>
        </p:txBody>
      </p:sp>
      <p:sp>
        <p:nvSpPr>
          <p:cNvPr id="283" name="Google Shape;283;p12"/>
          <p:cNvSpPr/>
          <p:nvPr/>
        </p:nvSpPr>
        <p:spPr>
          <a:xfrm>
            <a:off x="5897880" y="1325880"/>
            <a:ext cx="2743200" cy="914400"/>
          </a:xfrm>
          <a:prstGeom prst="roundRect">
            <a:avLst>
              <a:gd fmla="val 8000"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12"/>
          <p:cNvSpPr txBox="1"/>
          <p:nvPr/>
        </p:nvSpPr>
        <p:spPr>
          <a:xfrm>
            <a:off x="6099048" y="1490472"/>
            <a:ext cx="2340864"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300"/>
              <a:buFont typeface="Calibri"/>
              <a:buNone/>
            </a:pPr>
            <a:r>
              <a:rPr b="1" i="0" lang="en-US" sz="1300" u="none" cap="none" strike="noStrike">
                <a:solidFill>
                  <a:srgbClr val="0E2A33"/>
                </a:solidFill>
                <a:latin typeface="Calibri"/>
                <a:ea typeface="Calibri"/>
                <a:cs typeface="Calibri"/>
                <a:sym typeface="Calibri"/>
              </a:rPr>
              <a:t>Kişi başına</a:t>
            </a:r>
            <a:endParaRPr b="0" i="0" sz="1300" u="none" cap="none" strike="noStrike">
              <a:solidFill>
                <a:schemeClr val="dk1"/>
              </a:solidFill>
              <a:latin typeface="Calibri"/>
              <a:ea typeface="Calibri"/>
              <a:cs typeface="Calibri"/>
              <a:sym typeface="Calibri"/>
            </a:endParaRPr>
          </a:p>
        </p:txBody>
      </p:sp>
      <p:sp>
        <p:nvSpPr>
          <p:cNvPr id="285" name="Google Shape;285;p12"/>
          <p:cNvSpPr txBox="1"/>
          <p:nvPr/>
        </p:nvSpPr>
        <p:spPr>
          <a:xfrm>
            <a:off x="6099048" y="1874520"/>
            <a:ext cx="2340864" cy="20116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Dünyada ortalama her insana 3'ten fazla bağlı cihaz düşüyor.</a:t>
            </a:r>
            <a:endParaRPr b="0" i="0" sz="1050" u="none" cap="none" strike="noStrike">
              <a:solidFill>
                <a:schemeClr val="dk1"/>
              </a:solidFill>
              <a:latin typeface="Calibri"/>
              <a:ea typeface="Calibri"/>
              <a:cs typeface="Calibri"/>
              <a:sym typeface="Calibri"/>
            </a:endParaRPr>
          </a:p>
        </p:txBody>
      </p:sp>
      <p:sp>
        <p:nvSpPr>
          <p:cNvPr id="286" name="Google Shape;286;p12"/>
          <p:cNvSpPr/>
          <p:nvPr/>
        </p:nvSpPr>
        <p:spPr>
          <a:xfrm>
            <a:off x="5897880" y="2423160"/>
            <a:ext cx="2743200" cy="914400"/>
          </a:xfrm>
          <a:prstGeom prst="roundRect">
            <a:avLst>
              <a:gd fmla="val 8000"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12"/>
          <p:cNvSpPr txBox="1"/>
          <p:nvPr/>
        </p:nvSpPr>
        <p:spPr>
          <a:xfrm>
            <a:off x="6099048" y="2587752"/>
            <a:ext cx="2340864"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300"/>
              <a:buFont typeface="Calibri"/>
              <a:buNone/>
            </a:pPr>
            <a:r>
              <a:rPr b="1" i="0" lang="en-US" sz="1300" u="none" cap="none" strike="noStrike">
                <a:solidFill>
                  <a:srgbClr val="0E2A33"/>
                </a:solidFill>
                <a:latin typeface="Calibri"/>
                <a:ea typeface="Calibri"/>
                <a:cs typeface="Calibri"/>
                <a:sym typeface="Calibri"/>
              </a:rPr>
              <a:t>Veri hacmi</a:t>
            </a:r>
            <a:endParaRPr b="0" i="0" sz="1300" u="none" cap="none" strike="noStrike">
              <a:solidFill>
                <a:schemeClr val="dk1"/>
              </a:solidFill>
              <a:latin typeface="Calibri"/>
              <a:ea typeface="Calibri"/>
              <a:cs typeface="Calibri"/>
              <a:sym typeface="Calibri"/>
            </a:endParaRPr>
          </a:p>
        </p:txBody>
      </p:sp>
      <p:sp>
        <p:nvSpPr>
          <p:cNvPr id="288" name="Google Shape;288;p12"/>
          <p:cNvSpPr txBox="1"/>
          <p:nvPr/>
        </p:nvSpPr>
        <p:spPr>
          <a:xfrm>
            <a:off x="6099048" y="2971800"/>
            <a:ext cx="2340864" cy="20116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Bu cihazlar her gün zettabaytlarca veri üretiyor.</a:t>
            </a:r>
            <a:endParaRPr b="0" i="0" sz="1050" u="none" cap="none" strike="noStrike">
              <a:solidFill>
                <a:schemeClr val="dk1"/>
              </a:solidFill>
              <a:latin typeface="Calibri"/>
              <a:ea typeface="Calibri"/>
              <a:cs typeface="Calibri"/>
              <a:sym typeface="Calibri"/>
            </a:endParaRPr>
          </a:p>
        </p:txBody>
      </p:sp>
      <p:sp>
        <p:nvSpPr>
          <p:cNvPr id="289" name="Google Shape;289;p12"/>
          <p:cNvSpPr/>
          <p:nvPr/>
        </p:nvSpPr>
        <p:spPr>
          <a:xfrm>
            <a:off x="5897880" y="3520440"/>
            <a:ext cx="2743200" cy="914400"/>
          </a:xfrm>
          <a:prstGeom prst="roundRect">
            <a:avLst>
              <a:gd fmla="val 8000"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12"/>
          <p:cNvSpPr txBox="1"/>
          <p:nvPr/>
        </p:nvSpPr>
        <p:spPr>
          <a:xfrm>
            <a:off x="6099048" y="3685032"/>
            <a:ext cx="2340864"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300"/>
              <a:buFont typeface="Calibri"/>
              <a:buNone/>
            </a:pPr>
            <a:r>
              <a:rPr b="1" i="0" lang="en-US" sz="1300" u="none" cap="none" strike="noStrike">
                <a:solidFill>
                  <a:srgbClr val="0E2A33"/>
                </a:solidFill>
                <a:latin typeface="Calibri"/>
                <a:ea typeface="Calibri"/>
                <a:cs typeface="Calibri"/>
                <a:sym typeface="Calibri"/>
              </a:rPr>
              <a:t>Ekonomi</a:t>
            </a:r>
            <a:endParaRPr b="0" i="0" sz="1300" u="none" cap="none" strike="noStrike">
              <a:solidFill>
                <a:schemeClr val="dk1"/>
              </a:solidFill>
              <a:latin typeface="Calibri"/>
              <a:ea typeface="Calibri"/>
              <a:cs typeface="Calibri"/>
              <a:sym typeface="Calibri"/>
            </a:endParaRPr>
          </a:p>
        </p:txBody>
      </p:sp>
      <p:sp>
        <p:nvSpPr>
          <p:cNvPr id="291" name="Google Shape;291;p12"/>
          <p:cNvSpPr txBox="1"/>
          <p:nvPr/>
        </p:nvSpPr>
        <p:spPr>
          <a:xfrm>
            <a:off x="6099048" y="4069080"/>
            <a:ext cx="2340864" cy="20116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IoT pazarı trilyon dolarla ölçülen bir büyüklüğe ulaştı.</a:t>
            </a:r>
            <a:endParaRPr b="0" i="0" sz="1050" u="none" cap="none" strike="noStrike">
              <a:solidFill>
                <a:schemeClr val="dk1"/>
              </a:solidFill>
              <a:latin typeface="Calibri"/>
              <a:ea typeface="Calibri"/>
              <a:cs typeface="Calibri"/>
              <a:sym typeface="Calibri"/>
            </a:endParaRPr>
          </a:p>
        </p:txBody>
      </p:sp>
      <p:sp>
        <p:nvSpPr>
          <p:cNvPr id="292" name="Google Shape;292;p12"/>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1 · Nesnelerin İnternetine Giriş</a:t>
            </a:r>
            <a:endParaRPr b="0" i="0" sz="850" u="none" cap="none" strike="noStrike">
              <a:solidFill>
                <a:schemeClr val="dk1"/>
              </a:solidFill>
              <a:latin typeface="Calibri"/>
              <a:ea typeface="Calibri"/>
              <a:cs typeface="Calibri"/>
              <a:sym typeface="Calibri"/>
            </a:endParaRPr>
          </a:p>
        </p:txBody>
      </p:sp>
      <p:sp>
        <p:nvSpPr>
          <p:cNvPr id="293" name="Google Shape;293;p12"/>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10</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98" name="Shape 298"/>
        <p:cNvGrpSpPr/>
        <p:nvPr/>
      </p:nvGrpSpPr>
      <p:grpSpPr>
        <a:xfrm>
          <a:off x="0" y="0"/>
          <a:ext cx="0" cy="0"/>
          <a:chOff x="0" y="0"/>
          <a:chExt cx="0" cy="0"/>
        </a:xfrm>
      </p:grpSpPr>
      <p:sp>
        <p:nvSpPr>
          <p:cNvPr id="299" name="Google Shape;299;p13"/>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UYGULAMA ALANLARI</a:t>
            </a:r>
            <a:endParaRPr b="0" i="0" sz="1000" u="none" cap="none" strike="noStrike">
              <a:solidFill>
                <a:schemeClr val="dk1"/>
              </a:solidFill>
              <a:latin typeface="Calibri"/>
              <a:ea typeface="Calibri"/>
              <a:cs typeface="Calibri"/>
              <a:sym typeface="Calibri"/>
            </a:endParaRPr>
          </a:p>
        </p:txBody>
      </p:sp>
      <p:sp>
        <p:nvSpPr>
          <p:cNvPr id="300" name="Google Shape;300;p13"/>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IoT nerelerde karşımıza çıkıyor?</a:t>
            </a:r>
            <a:endParaRPr b="0" i="0" sz="2600" u="none" cap="none" strike="noStrike">
              <a:solidFill>
                <a:schemeClr val="dk1"/>
              </a:solidFill>
              <a:latin typeface="Calibri"/>
              <a:ea typeface="Calibri"/>
              <a:cs typeface="Calibri"/>
              <a:sym typeface="Calibri"/>
            </a:endParaRPr>
          </a:p>
        </p:txBody>
      </p:sp>
      <p:sp>
        <p:nvSpPr>
          <p:cNvPr id="301" name="Google Shape;301;p13"/>
          <p:cNvSpPr/>
          <p:nvPr/>
        </p:nvSpPr>
        <p:spPr>
          <a:xfrm>
            <a:off x="502920" y="1371600"/>
            <a:ext cx="1828800" cy="1234440"/>
          </a:xfrm>
          <a:prstGeom prst="roundRect">
            <a:avLst>
              <a:gd fmla="val 5926" name="adj"/>
            </a:avLst>
          </a:prstGeom>
          <a:solidFill>
            <a:srgbClr val="E4F4F1"/>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13"/>
          <p:cNvSpPr/>
          <p:nvPr/>
        </p:nvSpPr>
        <p:spPr>
          <a:xfrm>
            <a:off x="685800" y="1554480"/>
            <a:ext cx="128016" cy="128016"/>
          </a:xfrm>
          <a:prstGeom prst="ellipse">
            <a:avLst/>
          </a:prstGeom>
          <a:solidFill>
            <a:srgbClr val="F2B705"/>
          </a:solidFill>
          <a:ln cap="flat" cmpd="sng" w="12700">
            <a:solidFill>
              <a:srgbClr val="F2B70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13"/>
          <p:cNvSpPr txBox="1"/>
          <p:nvPr/>
        </p:nvSpPr>
        <p:spPr>
          <a:xfrm>
            <a:off x="685800" y="1755648"/>
            <a:ext cx="146304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Akıllı Ev</a:t>
            </a:r>
            <a:endParaRPr b="0" i="0" sz="1250" u="none" cap="none" strike="noStrike">
              <a:solidFill>
                <a:schemeClr val="dk1"/>
              </a:solidFill>
              <a:latin typeface="Calibri"/>
              <a:ea typeface="Calibri"/>
              <a:cs typeface="Calibri"/>
              <a:sym typeface="Calibri"/>
            </a:endParaRPr>
          </a:p>
        </p:txBody>
      </p:sp>
      <p:sp>
        <p:nvSpPr>
          <p:cNvPr id="304" name="Google Shape;304;p13"/>
          <p:cNvSpPr txBox="1"/>
          <p:nvPr/>
        </p:nvSpPr>
        <p:spPr>
          <a:xfrm>
            <a:off x="685800" y="2029968"/>
            <a:ext cx="1508760" cy="45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Aydınlatma, güvenlik, iklim</a:t>
            </a:r>
            <a:endParaRPr b="0" i="0" sz="1000" u="none" cap="none" strike="noStrike">
              <a:solidFill>
                <a:schemeClr val="dk1"/>
              </a:solidFill>
              <a:latin typeface="Calibri"/>
              <a:ea typeface="Calibri"/>
              <a:cs typeface="Calibri"/>
              <a:sym typeface="Calibri"/>
            </a:endParaRPr>
          </a:p>
        </p:txBody>
      </p:sp>
      <p:sp>
        <p:nvSpPr>
          <p:cNvPr id="305" name="Google Shape;305;p13"/>
          <p:cNvSpPr/>
          <p:nvPr/>
        </p:nvSpPr>
        <p:spPr>
          <a:xfrm>
            <a:off x="2606040" y="1371600"/>
            <a:ext cx="1828800" cy="1234440"/>
          </a:xfrm>
          <a:prstGeom prst="roundRect">
            <a:avLst>
              <a:gd fmla="val 5926" name="adj"/>
            </a:avLst>
          </a:prstGeom>
          <a:solidFill>
            <a:srgbClr val="E4F4F1"/>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13"/>
          <p:cNvSpPr/>
          <p:nvPr/>
        </p:nvSpPr>
        <p:spPr>
          <a:xfrm>
            <a:off x="2788920" y="1554480"/>
            <a:ext cx="128016" cy="128016"/>
          </a:xfrm>
          <a:prstGeom prst="ellipse">
            <a:avLst/>
          </a:prstGeom>
          <a:solidFill>
            <a:srgbClr val="F2B705"/>
          </a:solidFill>
          <a:ln cap="flat" cmpd="sng" w="12700">
            <a:solidFill>
              <a:srgbClr val="F2B70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13"/>
          <p:cNvSpPr txBox="1"/>
          <p:nvPr/>
        </p:nvSpPr>
        <p:spPr>
          <a:xfrm>
            <a:off x="2788920" y="1755648"/>
            <a:ext cx="146304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Akıllı Şehir</a:t>
            </a:r>
            <a:endParaRPr b="0" i="0" sz="1250" u="none" cap="none" strike="noStrike">
              <a:solidFill>
                <a:schemeClr val="dk1"/>
              </a:solidFill>
              <a:latin typeface="Calibri"/>
              <a:ea typeface="Calibri"/>
              <a:cs typeface="Calibri"/>
              <a:sym typeface="Calibri"/>
            </a:endParaRPr>
          </a:p>
        </p:txBody>
      </p:sp>
      <p:sp>
        <p:nvSpPr>
          <p:cNvPr id="308" name="Google Shape;308;p13"/>
          <p:cNvSpPr txBox="1"/>
          <p:nvPr/>
        </p:nvSpPr>
        <p:spPr>
          <a:xfrm>
            <a:off x="2788920" y="2029968"/>
            <a:ext cx="1508760" cy="45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Trafik, otopark, atık</a:t>
            </a:r>
            <a:endParaRPr b="0" i="0" sz="1000" u="none" cap="none" strike="noStrike">
              <a:solidFill>
                <a:schemeClr val="dk1"/>
              </a:solidFill>
              <a:latin typeface="Calibri"/>
              <a:ea typeface="Calibri"/>
              <a:cs typeface="Calibri"/>
              <a:sym typeface="Calibri"/>
            </a:endParaRPr>
          </a:p>
        </p:txBody>
      </p:sp>
      <p:sp>
        <p:nvSpPr>
          <p:cNvPr id="309" name="Google Shape;309;p13"/>
          <p:cNvSpPr/>
          <p:nvPr/>
        </p:nvSpPr>
        <p:spPr>
          <a:xfrm>
            <a:off x="4709160" y="1371600"/>
            <a:ext cx="1828800" cy="1234440"/>
          </a:xfrm>
          <a:prstGeom prst="roundRect">
            <a:avLst>
              <a:gd fmla="val 5926" name="adj"/>
            </a:avLst>
          </a:prstGeom>
          <a:solidFill>
            <a:srgbClr val="E4F4F1"/>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13"/>
          <p:cNvSpPr/>
          <p:nvPr/>
        </p:nvSpPr>
        <p:spPr>
          <a:xfrm>
            <a:off x="4892040" y="1554480"/>
            <a:ext cx="128016" cy="128016"/>
          </a:xfrm>
          <a:prstGeom prst="ellipse">
            <a:avLst/>
          </a:prstGeom>
          <a:solidFill>
            <a:srgbClr val="F2B705"/>
          </a:solidFill>
          <a:ln cap="flat" cmpd="sng" w="12700">
            <a:solidFill>
              <a:srgbClr val="F2B70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13"/>
          <p:cNvSpPr txBox="1"/>
          <p:nvPr/>
        </p:nvSpPr>
        <p:spPr>
          <a:xfrm>
            <a:off x="4892040" y="1755648"/>
            <a:ext cx="146304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Tarım</a:t>
            </a:r>
            <a:endParaRPr b="0" i="0" sz="1250" u="none" cap="none" strike="noStrike">
              <a:solidFill>
                <a:schemeClr val="dk1"/>
              </a:solidFill>
              <a:latin typeface="Calibri"/>
              <a:ea typeface="Calibri"/>
              <a:cs typeface="Calibri"/>
              <a:sym typeface="Calibri"/>
            </a:endParaRPr>
          </a:p>
        </p:txBody>
      </p:sp>
      <p:sp>
        <p:nvSpPr>
          <p:cNvPr id="312" name="Google Shape;312;p13"/>
          <p:cNvSpPr txBox="1"/>
          <p:nvPr/>
        </p:nvSpPr>
        <p:spPr>
          <a:xfrm>
            <a:off x="4892040" y="2029968"/>
            <a:ext cx="1508760" cy="45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Sulama, sera, hayvancılık</a:t>
            </a:r>
            <a:endParaRPr b="0" i="0" sz="1000" u="none" cap="none" strike="noStrike">
              <a:solidFill>
                <a:schemeClr val="dk1"/>
              </a:solidFill>
              <a:latin typeface="Calibri"/>
              <a:ea typeface="Calibri"/>
              <a:cs typeface="Calibri"/>
              <a:sym typeface="Calibri"/>
            </a:endParaRPr>
          </a:p>
        </p:txBody>
      </p:sp>
      <p:sp>
        <p:nvSpPr>
          <p:cNvPr id="313" name="Google Shape;313;p13"/>
          <p:cNvSpPr/>
          <p:nvPr/>
        </p:nvSpPr>
        <p:spPr>
          <a:xfrm>
            <a:off x="6812280" y="1371600"/>
            <a:ext cx="1828800" cy="1234440"/>
          </a:xfrm>
          <a:prstGeom prst="roundRect">
            <a:avLst>
              <a:gd fmla="val 5926" name="adj"/>
            </a:avLst>
          </a:prstGeom>
          <a:solidFill>
            <a:srgbClr val="E4F4F1"/>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13"/>
          <p:cNvSpPr/>
          <p:nvPr/>
        </p:nvSpPr>
        <p:spPr>
          <a:xfrm>
            <a:off x="6995160" y="1554480"/>
            <a:ext cx="128016" cy="128016"/>
          </a:xfrm>
          <a:prstGeom prst="ellipse">
            <a:avLst/>
          </a:prstGeom>
          <a:solidFill>
            <a:srgbClr val="F2B705"/>
          </a:solidFill>
          <a:ln cap="flat" cmpd="sng" w="12700">
            <a:solidFill>
              <a:srgbClr val="F2B70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13"/>
          <p:cNvSpPr txBox="1"/>
          <p:nvPr/>
        </p:nvSpPr>
        <p:spPr>
          <a:xfrm>
            <a:off x="6995160" y="1755648"/>
            <a:ext cx="146304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Sanayi</a:t>
            </a:r>
            <a:endParaRPr b="0" i="0" sz="1250" u="none" cap="none" strike="noStrike">
              <a:solidFill>
                <a:schemeClr val="dk1"/>
              </a:solidFill>
              <a:latin typeface="Calibri"/>
              <a:ea typeface="Calibri"/>
              <a:cs typeface="Calibri"/>
              <a:sym typeface="Calibri"/>
            </a:endParaRPr>
          </a:p>
        </p:txBody>
      </p:sp>
      <p:sp>
        <p:nvSpPr>
          <p:cNvPr id="316" name="Google Shape;316;p13"/>
          <p:cNvSpPr txBox="1"/>
          <p:nvPr/>
        </p:nvSpPr>
        <p:spPr>
          <a:xfrm>
            <a:off x="6995160" y="2029968"/>
            <a:ext cx="1508760" cy="45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Üretim hattı, bakım</a:t>
            </a:r>
            <a:endParaRPr b="0" i="0" sz="1000" u="none" cap="none" strike="noStrike">
              <a:solidFill>
                <a:schemeClr val="dk1"/>
              </a:solidFill>
              <a:latin typeface="Calibri"/>
              <a:ea typeface="Calibri"/>
              <a:cs typeface="Calibri"/>
              <a:sym typeface="Calibri"/>
            </a:endParaRPr>
          </a:p>
        </p:txBody>
      </p:sp>
      <p:sp>
        <p:nvSpPr>
          <p:cNvPr id="317" name="Google Shape;317;p13"/>
          <p:cNvSpPr/>
          <p:nvPr/>
        </p:nvSpPr>
        <p:spPr>
          <a:xfrm>
            <a:off x="502920" y="2834640"/>
            <a:ext cx="1828800" cy="1234440"/>
          </a:xfrm>
          <a:prstGeom prst="roundRect">
            <a:avLst>
              <a:gd fmla="val 5926"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13"/>
          <p:cNvSpPr/>
          <p:nvPr/>
        </p:nvSpPr>
        <p:spPr>
          <a:xfrm>
            <a:off x="685800" y="3017520"/>
            <a:ext cx="128016" cy="128016"/>
          </a:xfrm>
          <a:prstGeom prst="ellipse">
            <a:avLst/>
          </a:prstGeom>
          <a:solidFill>
            <a:srgbClr val="F2B705"/>
          </a:solidFill>
          <a:ln cap="flat" cmpd="sng" w="12700">
            <a:solidFill>
              <a:srgbClr val="F2B70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13"/>
          <p:cNvSpPr txBox="1"/>
          <p:nvPr/>
        </p:nvSpPr>
        <p:spPr>
          <a:xfrm>
            <a:off x="685800" y="3218688"/>
            <a:ext cx="146304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Sağlık</a:t>
            </a:r>
            <a:endParaRPr b="0" i="0" sz="1250" u="none" cap="none" strike="noStrike">
              <a:solidFill>
                <a:schemeClr val="dk1"/>
              </a:solidFill>
              <a:latin typeface="Calibri"/>
              <a:ea typeface="Calibri"/>
              <a:cs typeface="Calibri"/>
              <a:sym typeface="Calibri"/>
            </a:endParaRPr>
          </a:p>
        </p:txBody>
      </p:sp>
      <p:sp>
        <p:nvSpPr>
          <p:cNvPr id="320" name="Google Shape;320;p13"/>
          <p:cNvSpPr txBox="1"/>
          <p:nvPr/>
        </p:nvSpPr>
        <p:spPr>
          <a:xfrm>
            <a:off x="685800" y="3493008"/>
            <a:ext cx="1508760" cy="45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Giyilebilir, uzaktan takip</a:t>
            </a:r>
            <a:endParaRPr b="0" i="0" sz="1000" u="none" cap="none" strike="noStrike">
              <a:solidFill>
                <a:schemeClr val="dk1"/>
              </a:solidFill>
              <a:latin typeface="Calibri"/>
              <a:ea typeface="Calibri"/>
              <a:cs typeface="Calibri"/>
              <a:sym typeface="Calibri"/>
            </a:endParaRPr>
          </a:p>
        </p:txBody>
      </p:sp>
      <p:sp>
        <p:nvSpPr>
          <p:cNvPr id="321" name="Google Shape;321;p13"/>
          <p:cNvSpPr/>
          <p:nvPr/>
        </p:nvSpPr>
        <p:spPr>
          <a:xfrm>
            <a:off x="2606040" y="2834640"/>
            <a:ext cx="1828800" cy="1234440"/>
          </a:xfrm>
          <a:prstGeom prst="roundRect">
            <a:avLst>
              <a:gd fmla="val 5926"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13"/>
          <p:cNvSpPr/>
          <p:nvPr/>
        </p:nvSpPr>
        <p:spPr>
          <a:xfrm>
            <a:off x="2788920" y="3017520"/>
            <a:ext cx="128016" cy="128016"/>
          </a:xfrm>
          <a:prstGeom prst="ellipse">
            <a:avLst/>
          </a:prstGeom>
          <a:solidFill>
            <a:srgbClr val="F2B705"/>
          </a:solidFill>
          <a:ln cap="flat" cmpd="sng" w="12700">
            <a:solidFill>
              <a:srgbClr val="F2B70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13"/>
          <p:cNvSpPr txBox="1"/>
          <p:nvPr/>
        </p:nvSpPr>
        <p:spPr>
          <a:xfrm>
            <a:off x="2788920" y="3218688"/>
            <a:ext cx="146304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Ulaşım</a:t>
            </a:r>
            <a:endParaRPr b="0" i="0" sz="1250" u="none" cap="none" strike="noStrike">
              <a:solidFill>
                <a:schemeClr val="dk1"/>
              </a:solidFill>
              <a:latin typeface="Calibri"/>
              <a:ea typeface="Calibri"/>
              <a:cs typeface="Calibri"/>
              <a:sym typeface="Calibri"/>
            </a:endParaRPr>
          </a:p>
        </p:txBody>
      </p:sp>
      <p:sp>
        <p:nvSpPr>
          <p:cNvPr id="324" name="Google Shape;324;p13"/>
          <p:cNvSpPr txBox="1"/>
          <p:nvPr/>
        </p:nvSpPr>
        <p:spPr>
          <a:xfrm>
            <a:off x="2788920" y="3493008"/>
            <a:ext cx="1508760" cy="45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Filo, bağlı araç, lojistik</a:t>
            </a:r>
            <a:endParaRPr b="0" i="0" sz="1000" u="none" cap="none" strike="noStrike">
              <a:solidFill>
                <a:schemeClr val="dk1"/>
              </a:solidFill>
              <a:latin typeface="Calibri"/>
              <a:ea typeface="Calibri"/>
              <a:cs typeface="Calibri"/>
              <a:sym typeface="Calibri"/>
            </a:endParaRPr>
          </a:p>
        </p:txBody>
      </p:sp>
      <p:sp>
        <p:nvSpPr>
          <p:cNvPr id="325" name="Google Shape;325;p13"/>
          <p:cNvSpPr/>
          <p:nvPr/>
        </p:nvSpPr>
        <p:spPr>
          <a:xfrm>
            <a:off x="4709160" y="2834640"/>
            <a:ext cx="1828800" cy="1234440"/>
          </a:xfrm>
          <a:prstGeom prst="roundRect">
            <a:avLst>
              <a:gd fmla="val 5926"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13"/>
          <p:cNvSpPr/>
          <p:nvPr/>
        </p:nvSpPr>
        <p:spPr>
          <a:xfrm>
            <a:off x="4892040" y="3017520"/>
            <a:ext cx="128016" cy="128016"/>
          </a:xfrm>
          <a:prstGeom prst="ellipse">
            <a:avLst/>
          </a:prstGeom>
          <a:solidFill>
            <a:srgbClr val="F2B705"/>
          </a:solidFill>
          <a:ln cap="flat" cmpd="sng" w="12700">
            <a:solidFill>
              <a:srgbClr val="F2B70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13"/>
          <p:cNvSpPr txBox="1"/>
          <p:nvPr/>
        </p:nvSpPr>
        <p:spPr>
          <a:xfrm>
            <a:off x="4892040" y="3218688"/>
            <a:ext cx="146304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Perakende</a:t>
            </a:r>
            <a:endParaRPr b="0" i="0" sz="1250" u="none" cap="none" strike="noStrike">
              <a:solidFill>
                <a:schemeClr val="dk1"/>
              </a:solidFill>
              <a:latin typeface="Calibri"/>
              <a:ea typeface="Calibri"/>
              <a:cs typeface="Calibri"/>
              <a:sym typeface="Calibri"/>
            </a:endParaRPr>
          </a:p>
        </p:txBody>
      </p:sp>
      <p:sp>
        <p:nvSpPr>
          <p:cNvPr id="328" name="Google Shape;328;p13"/>
          <p:cNvSpPr txBox="1"/>
          <p:nvPr/>
        </p:nvSpPr>
        <p:spPr>
          <a:xfrm>
            <a:off x="4892040" y="3493008"/>
            <a:ext cx="1508760" cy="45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Stok, akıllı raf, ödeme</a:t>
            </a:r>
            <a:endParaRPr b="0" i="0" sz="1000" u="none" cap="none" strike="noStrike">
              <a:solidFill>
                <a:schemeClr val="dk1"/>
              </a:solidFill>
              <a:latin typeface="Calibri"/>
              <a:ea typeface="Calibri"/>
              <a:cs typeface="Calibri"/>
              <a:sym typeface="Calibri"/>
            </a:endParaRPr>
          </a:p>
        </p:txBody>
      </p:sp>
      <p:sp>
        <p:nvSpPr>
          <p:cNvPr id="329" name="Google Shape;329;p13"/>
          <p:cNvSpPr/>
          <p:nvPr/>
        </p:nvSpPr>
        <p:spPr>
          <a:xfrm>
            <a:off x="6812280" y="2834640"/>
            <a:ext cx="1828800" cy="1234440"/>
          </a:xfrm>
          <a:prstGeom prst="roundRect">
            <a:avLst>
              <a:gd fmla="val 5926"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13"/>
          <p:cNvSpPr/>
          <p:nvPr/>
        </p:nvSpPr>
        <p:spPr>
          <a:xfrm>
            <a:off x="6995160" y="3017520"/>
            <a:ext cx="128016" cy="128016"/>
          </a:xfrm>
          <a:prstGeom prst="ellipse">
            <a:avLst/>
          </a:prstGeom>
          <a:solidFill>
            <a:srgbClr val="F2B705"/>
          </a:solidFill>
          <a:ln cap="flat" cmpd="sng" w="12700">
            <a:solidFill>
              <a:srgbClr val="F2B70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13"/>
          <p:cNvSpPr txBox="1"/>
          <p:nvPr/>
        </p:nvSpPr>
        <p:spPr>
          <a:xfrm>
            <a:off x="6995160" y="3218688"/>
            <a:ext cx="146304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Enerji</a:t>
            </a:r>
            <a:endParaRPr b="0" i="0" sz="1250" u="none" cap="none" strike="noStrike">
              <a:solidFill>
                <a:schemeClr val="dk1"/>
              </a:solidFill>
              <a:latin typeface="Calibri"/>
              <a:ea typeface="Calibri"/>
              <a:cs typeface="Calibri"/>
              <a:sym typeface="Calibri"/>
            </a:endParaRPr>
          </a:p>
        </p:txBody>
      </p:sp>
      <p:sp>
        <p:nvSpPr>
          <p:cNvPr id="332" name="Google Shape;332;p13"/>
          <p:cNvSpPr txBox="1"/>
          <p:nvPr/>
        </p:nvSpPr>
        <p:spPr>
          <a:xfrm>
            <a:off x="6995160" y="3493008"/>
            <a:ext cx="1508760" cy="45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Akıllı sayaç, şebeke</a:t>
            </a:r>
            <a:endParaRPr b="0" i="0" sz="1000" u="none" cap="none" strike="noStrike">
              <a:solidFill>
                <a:schemeClr val="dk1"/>
              </a:solidFill>
              <a:latin typeface="Calibri"/>
              <a:ea typeface="Calibri"/>
              <a:cs typeface="Calibri"/>
              <a:sym typeface="Calibri"/>
            </a:endParaRPr>
          </a:p>
        </p:txBody>
      </p:sp>
      <p:sp>
        <p:nvSpPr>
          <p:cNvPr id="333" name="Google Shape;333;p13"/>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1 · Nesnelerin İnternetine Giriş</a:t>
            </a:r>
            <a:endParaRPr b="0" i="0" sz="850" u="none" cap="none" strike="noStrike">
              <a:solidFill>
                <a:schemeClr val="dk1"/>
              </a:solidFill>
              <a:latin typeface="Calibri"/>
              <a:ea typeface="Calibri"/>
              <a:cs typeface="Calibri"/>
              <a:sym typeface="Calibri"/>
            </a:endParaRPr>
          </a:p>
        </p:txBody>
      </p:sp>
      <p:sp>
        <p:nvSpPr>
          <p:cNvPr id="334" name="Google Shape;334;p13"/>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11</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39" name="Shape 339"/>
        <p:cNvGrpSpPr/>
        <p:nvPr/>
      </p:nvGrpSpPr>
      <p:grpSpPr>
        <a:xfrm>
          <a:off x="0" y="0"/>
          <a:ext cx="0" cy="0"/>
          <a:chOff x="0" y="0"/>
          <a:chExt cx="0" cy="0"/>
        </a:xfrm>
      </p:grpSpPr>
      <p:sp>
        <p:nvSpPr>
          <p:cNvPr id="340" name="Google Shape;340;p14"/>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UYGULAMA 1</a:t>
            </a:r>
            <a:endParaRPr b="0" i="0" sz="1000" u="none" cap="none" strike="noStrike">
              <a:solidFill>
                <a:schemeClr val="dk1"/>
              </a:solidFill>
              <a:latin typeface="Calibri"/>
              <a:ea typeface="Calibri"/>
              <a:cs typeface="Calibri"/>
              <a:sym typeface="Calibri"/>
            </a:endParaRPr>
          </a:p>
        </p:txBody>
      </p:sp>
      <p:sp>
        <p:nvSpPr>
          <p:cNvPr id="341" name="Google Shape;341;p14"/>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Akıllı ev sistemleri</a:t>
            </a:r>
            <a:endParaRPr b="0" i="0" sz="2600" u="none" cap="none" strike="noStrike">
              <a:solidFill>
                <a:schemeClr val="dk1"/>
              </a:solidFill>
              <a:latin typeface="Calibri"/>
              <a:ea typeface="Calibri"/>
              <a:cs typeface="Calibri"/>
              <a:sym typeface="Calibri"/>
            </a:endParaRPr>
          </a:p>
        </p:txBody>
      </p:sp>
      <p:sp>
        <p:nvSpPr>
          <p:cNvPr id="342" name="Google Shape;342;p14"/>
          <p:cNvSpPr/>
          <p:nvPr/>
        </p:nvSpPr>
        <p:spPr>
          <a:xfrm>
            <a:off x="502920" y="1325880"/>
            <a:ext cx="3886200" cy="2971800"/>
          </a:xfrm>
          <a:prstGeom prst="roundRect">
            <a:avLst>
              <a:gd fmla="val 2462" name="adj"/>
            </a:avLst>
          </a:prstGeom>
          <a:solidFill>
            <a:srgbClr val="FFFFFF"/>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14"/>
          <p:cNvSpPr/>
          <p:nvPr/>
        </p:nvSpPr>
        <p:spPr>
          <a:xfrm>
            <a:off x="502920" y="1325880"/>
            <a:ext cx="3886200" cy="475488"/>
          </a:xfrm>
          <a:prstGeom prst="roundRect">
            <a:avLst>
              <a:gd fmla="val 15385" name="adj"/>
            </a:avLst>
          </a:prstGeom>
          <a:solidFill>
            <a:srgbClr val="E4F4F1"/>
          </a:solidFill>
          <a:ln cap="flat" cmpd="sng" w="12700">
            <a:solidFill>
              <a:srgbClr val="E4F4F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14"/>
          <p:cNvSpPr txBox="1"/>
          <p:nvPr/>
        </p:nvSpPr>
        <p:spPr>
          <a:xfrm>
            <a:off x="731520" y="1362456"/>
            <a:ext cx="3429000" cy="4023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C7A6E"/>
              </a:buClr>
              <a:buSzPts val="1400"/>
              <a:buFont typeface="Calibri"/>
              <a:buNone/>
            </a:pPr>
            <a:r>
              <a:rPr b="1" i="0" lang="en-US" sz="1400" u="none" cap="none" strike="noStrike">
                <a:solidFill>
                  <a:srgbClr val="0C7A6E"/>
                </a:solidFill>
                <a:latin typeface="Calibri"/>
                <a:ea typeface="Calibri"/>
                <a:cs typeface="Calibri"/>
                <a:sym typeface="Calibri"/>
              </a:rPr>
              <a:t>Evde neler bağlanır?</a:t>
            </a:r>
            <a:endParaRPr b="0" i="0" sz="1400" u="none" cap="none" strike="noStrike">
              <a:solidFill>
                <a:schemeClr val="dk1"/>
              </a:solidFill>
              <a:latin typeface="Calibri"/>
              <a:ea typeface="Calibri"/>
              <a:cs typeface="Calibri"/>
              <a:sym typeface="Calibri"/>
            </a:endParaRPr>
          </a:p>
        </p:txBody>
      </p:sp>
      <p:sp>
        <p:nvSpPr>
          <p:cNvPr id="345" name="Google Shape;345;p14"/>
          <p:cNvSpPr txBox="1"/>
          <p:nvPr/>
        </p:nvSpPr>
        <p:spPr>
          <a:xfrm>
            <a:off x="777240" y="1929384"/>
            <a:ext cx="3337560" cy="2221992"/>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Akıllı ampul ve priz: uzaktan aç/kapat, zaman planı</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Termostat: oda sıcaklığını öğrenip ayarlar</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Güvenlik kamerası ve kapı sensörü</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Robot süpürge, akıllı buzdolabı, çamaşır makinesi</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Sesli asistan: tüm cihazlar için tek arayüz</a:t>
            </a:r>
            <a:endParaRPr b="0" i="0" sz="1150" u="none" cap="none" strike="noStrike">
              <a:solidFill>
                <a:schemeClr val="dk1"/>
              </a:solidFill>
              <a:latin typeface="Calibri"/>
              <a:ea typeface="Calibri"/>
              <a:cs typeface="Calibri"/>
              <a:sym typeface="Calibri"/>
            </a:endParaRPr>
          </a:p>
        </p:txBody>
      </p:sp>
      <p:sp>
        <p:nvSpPr>
          <p:cNvPr id="346" name="Google Shape;346;p14"/>
          <p:cNvSpPr/>
          <p:nvPr/>
        </p:nvSpPr>
        <p:spPr>
          <a:xfrm>
            <a:off x="4754880" y="1325880"/>
            <a:ext cx="3886200" cy="2971800"/>
          </a:xfrm>
          <a:prstGeom prst="roundRect">
            <a:avLst>
              <a:gd fmla="val 2462" name="adj"/>
            </a:avLst>
          </a:prstGeom>
          <a:solidFill>
            <a:srgbClr val="FFFFFF"/>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14"/>
          <p:cNvSpPr/>
          <p:nvPr/>
        </p:nvSpPr>
        <p:spPr>
          <a:xfrm>
            <a:off x="4754880" y="1325880"/>
            <a:ext cx="3886200" cy="475488"/>
          </a:xfrm>
          <a:prstGeom prst="roundRect">
            <a:avLst>
              <a:gd fmla="val 15385" name="adj"/>
            </a:avLst>
          </a:prstGeom>
          <a:solidFill>
            <a:srgbClr val="FDF3D7"/>
          </a:solidFill>
          <a:ln cap="flat" cmpd="sng" w="12700">
            <a:solidFill>
              <a:srgbClr val="FDF3D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14"/>
          <p:cNvSpPr txBox="1"/>
          <p:nvPr/>
        </p:nvSpPr>
        <p:spPr>
          <a:xfrm>
            <a:off x="4983480" y="1362456"/>
            <a:ext cx="3429000" cy="4023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6A00"/>
              </a:buClr>
              <a:buSzPts val="1400"/>
              <a:buFont typeface="Calibri"/>
              <a:buNone/>
            </a:pPr>
            <a:r>
              <a:rPr b="1" i="0" lang="en-US" sz="1400" u="none" cap="none" strike="noStrike">
                <a:solidFill>
                  <a:srgbClr val="8A6A00"/>
                </a:solidFill>
                <a:latin typeface="Calibri"/>
                <a:ea typeface="Calibri"/>
                <a:cs typeface="Calibri"/>
                <a:sym typeface="Calibri"/>
              </a:rPr>
              <a:t>Ne kazandırır?</a:t>
            </a:r>
            <a:endParaRPr b="0" i="0" sz="1400" u="none" cap="none" strike="noStrike">
              <a:solidFill>
                <a:schemeClr val="dk1"/>
              </a:solidFill>
              <a:latin typeface="Calibri"/>
              <a:ea typeface="Calibri"/>
              <a:cs typeface="Calibri"/>
              <a:sym typeface="Calibri"/>
            </a:endParaRPr>
          </a:p>
        </p:txBody>
      </p:sp>
      <p:sp>
        <p:nvSpPr>
          <p:cNvPr id="349" name="Google Shape;349;p14"/>
          <p:cNvSpPr txBox="1"/>
          <p:nvPr/>
        </p:nvSpPr>
        <p:spPr>
          <a:xfrm>
            <a:off x="5029200" y="1929384"/>
            <a:ext cx="3337560" cy="2221992"/>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Enerji tasarrufu: boş odayı ısıtmazsınız</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Güvenlik: hareket algılanınca anında bildirim</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Konfor: sahneler ("Film modu") tek komutla</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Erişilebilirlik: engelli ve yaşlı bireyler için bağımsızlık</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Kayıt: tüketiminizi ölçüp karşılaştırabilirsiniz</a:t>
            </a:r>
            <a:endParaRPr b="0" i="0" sz="1150" u="none" cap="none" strike="noStrike">
              <a:solidFill>
                <a:schemeClr val="dk1"/>
              </a:solidFill>
              <a:latin typeface="Calibri"/>
              <a:ea typeface="Calibri"/>
              <a:cs typeface="Calibri"/>
              <a:sym typeface="Calibri"/>
            </a:endParaRPr>
          </a:p>
        </p:txBody>
      </p:sp>
      <p:sp>
        <p:nvSpPr>
          <p:cNvPr id="350" name="Google Shape;350;p14"/>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1 · Nesnelerin İnternetine Giriş</a:t>
            </a:r>
            <a:endParaRPr b="0" i="0" sz="850" u="none" cap="none" strike="noStrike">
              <a:solidFill>
                <a:schemeClr val="dk1"/>
              </a:solidFill>
              <a:latin typeface="Calibri"/>
              <a:ea typeface="Calibri"/>
              <a:cs typeface="Calibri"/>
              <a:sym typeface="Calibri"/>
            </a:endParaRPr>
          </a:p>
        </p:txBody>
      </p:sp>
      <p:sp>
        <p:nvSpPr>
          <p:cNvPr id="351" name="Google Shape;351;p14"/>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12</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56" name="Shape 356"/>
        <p:cNvGrpSpPr/>
        <p:nvPr/>
      </p:nvGrpSpPr>
      <p:grpSpPr>
        <a:xfrm>
          <a:off x="0" y="0"/>
          <a:ext cx="0" cy="0"/>
          <a:chOff x="0" y="0"/>
          <a:chExt cx="0" cy="0"/>
        </a:xfrm>
      </p:grpSpPr>
      <p:sp>
        <p:nvSpPr>
          <p:cNvPr id="357" name="Google Shape;357;p15"/>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UYGULAMA 2</a:t>
            </a:r>
            <a:endParaRPr b="0" i="0" sz="1000" u="none" cap="none" strike="noStrike">
              <a:solidFill>
                <a:schemeClr val="dk1"/>
              </a:solidFill>
              <a:latin typeface="Calibri"/>
              <a:ea typeface="Calibri"/>
              <a:cs typeface="Calibri"/>
              <a:sym typeface="Calibri"/>
            </a:endParaRPr>
          </a:p>
        </p:txBody>
      </p:sp>
      <p:sp>
        <p:nvSpPr>
          <p:cNvPr id="358" name="Google Shape;358;p15"/>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Akıllı şehirler</a:t>
            </a:r>
            <a:endParaRPr b="0" i="0" sz="2600" u="none" cap="none" strike="noStrike">
              <a:solidFill>
                <a:schemeClr val="dk1"/>
              </a:solidFill>
              <a:latin typeface="Calibri"/>
              <a:ea typeface="Calibri"/>
              <a:cs typeface="Calibri"/>
              <a:sym typeface="Calibri"/>
            </a:endParaRPr>
          </a:p>
        </p:txBody>
      </p:sp>
      <p:sp>
        <p:nvSpPr>
          <p:cNvPr id="359" name="Google Shape;359;p15"/>
          <p:cNvSpPr/>
          <p:nvPr/>
        </p:nvSpPr>
        <p:spPr>
          <a:xfrm>
            <a:off x="502920" y="1325880"/>
            <a:ext cx="2529840" cy="1463040"/>
          </a:xfrm>
          <a:prstGeom prst="roundRect">
            <a:avLst>
              <a:gd fmla="val 5000"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15"/>
          <p:cNvSpPr/>
          <p:nvPr/>
        </p:nvSpPr>
        <p:spPr>
          <a:xfrm>
            <a:off x="704088" y="1490472"/>
            <a:ext cx="329184" cy="329184"/>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15"/>
          <p:cNvSpPr txBox="1"/>
          <p:nvPr/>
        </p:nvSpPr>
        <p:spPr>
          <a:xfrm>
            <a:off x="704088" y="1490472"/>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1</a:t>
            </a:r>
            <a:endParaRPr b="0" i="0" sz="1200" u="none" cap="none" strike="noStrike">
              <a:solidFill>
                <a:schemeClr val="dk1"/>
              </a:solidFill>
              <a:latin typeface="Calibri"/>
              <a:ea typeface="Calibri"/>
              <a:cs typeface="Calibri"/>
              <a:sym typeface="Calibri"/>
            </a:endParaRPr>
          </a:p>
        </p:txBody>
      </p:sp>
      <p:sp>
        <p:nvSpPr>
          <p:cNvPr id="362" name="Google Shape;362;p15"/>
          <p:cNvSpPr txBox="1"/>
          <p:nvPr/>
        </p:nvSpPr>
        <p:spPr>
          <a:xfrm>
            <a:off x="1124712" y="1490472"/>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Akıllı otopark</a:t>
            </a:r>
            <a:endParaRPr b="0" i="0" sz="1250" u="none" cap="none" strike="noStrike">
              <a:solidFill>
                <a:schemeClr val="dk1"/>
              </a:solidFill>
              <a:latin typeface="Calibri"/>
              <a:ea typeface="Calibri"/>
              <a:cs typeface="Calibri"/>
              <a:sym typeface="Calibri"/>
            </a:endParaRPr>
          </a:p>
        </p:txBody>
      </p:sp>
      <p:sp>
        <p:nvSpPr>
          <p:cNvPr id="363" name="Google Shape;363;p15"/>
          <p:cNvSpPr txBox="1"/>
          <p:nvPr/>
        </p:nvSpPr>
        <p:spPr>
          <a:xfrm>
            <a:off x="704088" y="1874520"/>
            <a:ext cx="2127504" cy="74980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Yere gömülü sensörler boş yeri tespit eder, sürücüyü uygulamayla yönlendirir. Boş yer arama trafiği azalır.</a:t>
            </a:r>
            <a:endParaRPr b="0" i="0" sz="1000" u="none" cap="none" strike="noStrike">
              <a:solidFill>
                <a:schemeClr val="dk1"/>
              </a:solidFill>
              <a:latin typeface="Calibri"/>
              <a:ea typeface="Calibri"/>
              <a:cs typeface="Calibri"/>
              <a:sym typeface="Calibri"/>
            </a:endParaRPr>
          </a:p>
        </p:txBody>
      </p:sp>
      <p:sp>
        <p:nvSpPr>
          <p:cNvPr id="364" name="Google Shape;364;p15"/>
          <p:cNvSpPr/>
          <p:nvPr/>
        </p:nvSpPr>
        <p:spPr>
          <a:xfrm>
            <a:off x="3307080" y="1325880"/>
            <a:ext cx="2529840" cy="1463040"/>
          </a:xfrm>
          <a:prstGeom prst="roundRect">
            <a:avLst>
              <a:gd fmla="val 5000"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15"/>
          <p:cNvSpPr/>
          <p:nvPr/>
        </p:nvSpPr>
        <p:spPr>
          <a:xfrm>
            <a:off x="3508248" y="1490472"/>
            <a:ext cx="329184" cy="329184"/>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15"/>
          <p:cNvSpPr txBox="1"/>
          <p:nvPr/>
        </p:nvSpPr>
        <p:spPr>
          <a:xfrm>
            <a:off x="3508248" y="1490472"/>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2</a:t>
            </a:r>
            <a:endParaRPr b="0" i="0" sz="1200" u="none" cap="none" strike="noStrike">
              <a:solidFill>
                <a:schemeClr val="dk1"/>
              </a:solidFill>
              <a:latin typeface="Calibri"/>
              <a:ea typeface="Calibri"/>
              <a:cs typeface="Calibri"/>
              <a:sym typeface="Calibri"/>
            </a:endParaRPr>
          </a:p>
        </p:txBody>
      </p:sp>
      <p:sp>
        <p:nvSpPr>
          <p:cNvPr id="367" name="Google Shape;367;p15"/>
          <p:cNvSpPr txBox="1"/>
          <p:nvPr/>
        </p:nvSpPr>
        <p:spPr>
          <a:xfrm>
            <a:off x="3928872" y="1490472"/>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Uyarlanabilir trafik</a:t>
            </a:r>
            <a:endParaRPr b="0" i="0" sz="1250" u="none" cap="none" strike="noStrike">
              <a:solidFill>
                <a:schemeClr val="dk1"/>
              </a:solidFill>
              <a:latin typeface="Calibri"/>
              <a:ea typeface="Calibri"/>
              <a:cs typeface="Calibri"/>
              <a:sym typeface="Calibri"/>
            </a:endParaRPr>
          </a:p>
        </p:txBody>
      </p:sp>
      <p:sp>
        <p:nvSpPr>
          <p:cNvPr id="368" name="Google Shape;368;p15"/>
          <p:cNvSpPr txBox="1"/>
          <p:nvPr/>
        </p:nvSpPr>
        <p:spPr>
          <a:xfrm>
            <a:off x="3508248" y="1874520"/>
            <a:ext cx="2127504" cy="74980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Kavşaktaki araç yoğunluğunu ölçen sensörler ışık sürelerini anlık olarak değiştirir.</a:t>
            </a:r>
            <a:endParaRPr b="0" i="0" sz="1000" u="none" cap="none" strike="noStrike">
              <a:solidFill>
                <a:schemeClr val="dk1"/>
              </a:solidFill>
              <a:latin typeface="Calibri"/>
              <a:ea typeface="Calibri"/>
              <a:cs typeface="Calibri"/>
              <a:sym typeface="Calibri"/>
            </a:endParaRPr>
          </a:p>
        </p:txBody>
      </p:sp>
      <p:sp>
        <p:nvSpPr>
          <p:cNvPr id="369" name="Google Shape;369;p15"/>
          <p:cNvSpPr/>
          <p:nvPr/>
        </p:nvSpPr>
        <p:spPr>
          <a:xfrm>
            <a:off x="6111240" y="1325880"/>
            <a:ext cx="2529840" cy="1463040"/>
          </a:xfrm>
          <a:prstGeom prst="roundRect">
            <a:avLst>
              <a:gd fmla="val 5000"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15"/>
          <p:cNvSpPr/>
          <p:nvPr/>
        </p:nvSpPr>
        <p:spPr>
          <a:xfrm>
            <a:off x="6312408" y="1490472"/>
            <a:ext cx="329184" cy="329184"/>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15"/>
          <p:cNvSpPr txBox="1"/>
          <p:nvPr/>
        </p:nvSpPr>
        <p:spPr>
          <a:xfrm>
            <a:off x="6312408" y="1490472"/>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3</a:t>
            </a:r>
            <a:endParaRPr b="0" i="0" sz="1200" u="none" cap="none" strike="noStrike">
              <a:solidFill>
                <a:schemeClr val="dk1"/>
              </a:solidFill>
              <a:latin typeface="Calibri"/>
              <a:ea typeface="Calibri"/>
              <a:cs typeface="Calibri"/>
              <a:sym typeface="Calibri"/>
            </a:endParaRPr>
          </a:p>
        </p:txBody>
      </p:sp>
      <p:sp>
        <p:nvSpPr>
          <p:cNvPr id="372" name="Google Shape;372;p15"/>
          <p:cNvSpPr txBox="1"/>
          <p:nvPr/>
        </p:nvSpPr>
        <p:spPr>
          <a:xfrm>
            <a:off x="6733032" y="1490472"/>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Akıllı atık</a:t>
            </a:r>
            <a:endParaRPr b="0" i="0" sz="1250" u="none" cap="none" strike="noStrike">
              <a:solidFill>
                <a:schemeClr val="dk1"/>
              </a:solidFill>
              <a:latin typeface="Calibri"/>
              <a:ea typeface="Calibri"/>
              <a:cs typeface="Calibri"/>
              <a:sym typeface="Calibri"/>
            </a:endParaRPr>
          </a:p>
        </p:txBody>
      </p:sp>
      <p:sp>
        <p:nvSpPr>
          <p:cNvPr id="373" name="Google Shape;373;p15"/>
          <p:cNvSpPr txBox="1"/>
          <p:nvPr/>
        </p:nvSpPr>
        <p:spPr>
          <a:xfrm>
            <a:off x="6312408" y="1874520"/>
            <a:ext cx="2127504" cy="74980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Çöp konteynerindeki doluluk sensörü, toplama aracının rotasını optimize eder.</a:t>
            </a:r>
            <a:endParaRPr b="0" i="0" sz="1000" u="none" cap="none" strike="noStrike">
              <a:solidFill>
                <a:schemeClr val="dk1"/>
              </a:solidFill>
              <a:latin typeface="Calibri"/>
              <a:ea typeface="Calibri"/>
              <a:cs typeface="Calibri"/>
              <a:sym typeface="Calibri"/>
            </a:endParaRPr>
          </a:p>
        </p:txBody>
      </p:sp>
      <p:sp>
        <p:nvSpPr>
          <p:cNvPr id="374" name="Google Shape;374;p15"/>
          <p:cNvSpPr/>
          <p:nvPr/>
        </p:nvSpPr>
        <p:spPr>
          <a:xfrm>
            <a:off x="502920" y="3017520"/>
            <a:ext cx="2529840" cy="1463040"/>
          </a:xfrm>
          <a:prstGeom prst="roundRect">
            <a:avLst>
              <a:gd fmla="val 5000"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15"/>
          <p:cNvSpPr/>
          <p:nvPr/>
        </p:nvSpPr>
        <p:spPr>
          <a:xfrm>
            <a:off x="704088" y="3182112"/>
            <a:ext cx="329184" cy="329184"/>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15"/>
          <p:cNvSpPr txBox="1"/>
          <p:nvPr/>
        </p:nvSpPr>
        <p:spPr>
          <a:xfrm>
            <a:off x="704088" y="3182112"/>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4</a:t>
            </a:r>
            <a:endParaRPr b="0" i="0" sz="1200" u="none" cap="none" strike="noStrike">
              <a:solidFill>
                <a:schemeClr val="dk1"/>
              </a:solidFill>
              <a:latin typeface="Calibri"/>
              <a:ea typeface="Calibri"/>
              <a:cs typeface="Calibri"/>
              <a:sym typeface="Calibri"/>
            </a:endParaRPr>
          </a:p>
        </p:txBody>
      </p:sp>
      <p:sp>
        <p:nvSpPr>
          <p:cNvPr id="377" name="Google Shape;377;p15"/>
          <p:cNvSpPr txBox="1"/>
          <p:nvPr/>
        </p:nvSpPr>
        <p:spPr>
          <a:xfrm>
            <a:off x="1124712" y="3182112"/>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Akıllı aydınlatma</a:t>
            </a:r>
            <a:endParaRPr b="0" i="0" sz="1250" u="none" cap="none" strike="noStrike">
              <a:solidFill>
                <a:schemeClr val="dk1"/>
              </a:solidFill>
              <a:latin typeface="Calibri"/>
              <a:ea typeface="Calibri"/>
              <a:cs typeface="Calibri"/>
              <a:sym typeface="Calibri"/>
            </a:endParaRPr>
          </a:p>
        </p:txBody>
      </p:sp>
      <p:sp>
        <p:nvSpPr>
          <p:cNvPr id="378" name="Google Shape;378;p15"/>
          <p:cNvSpPr txBox="1"/>
          <p:nvPr/>
        </p:nvSpPr>
        <p:spPr>
          <a:xfrm>
            <a:off x="704088" y="3566160"/>
            <a:ext cx="2127504" cy="74980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Sokak lambası yaya yoksa kısılır, hareket algılayınca parlar. Elektrik faturası düşer.</a:t>
            </a:r>
            <a:endParaRPr b="0" i="0" sz="1000" u="none" cap="none" strike="noStrike">
              <a:solidFill>
                <a:schemeClr val="dk1"/>
              </a:solidFill>
              <a:latin typeface="Calibri"/>
              <a:ea typeface="Calibri"/>
              <a:cs typeface="Calibri"/>
              <a:sym typeface="Calibri"/>
            </a:endParaRPr>
          </a:p>
        </p:txBody>
      </p:sp>
      <p:sp>
        <p:nvSpPr>
          <p:cNvPr id="379" name="Google Shape;379;p15"/>
          <p:cNvSpPr/>
          <p:nvPr/>
        </p:nvSpPr>
        <p:spPr>
          <a:xfrm>
            <a:off x="3307080" y="3017520"/>
            <a:ext cx="2529840" cy="1463040"/>
          </a:xfrm>
          <a:prstGeom prst="roundRect">
            <a:avLst>
              <a:gd fmla="val 5000"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15"/>
          <p:cNvSpPr/>
          <p:nvPr/>
        </p:nvSpPr>
        <p:spPr>
          <a:xfrm>
            <a:off x="3508248" y="3182112"/>
            <a:ext cx="329184" cy="329184"/>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15"/>
          <p:cNvSpPr txBox="1"/>
          <p:nvPr/>
        </p:nvSpPr>
        <p:spPr>
          <a:xfrm>
            <a:off x="3508248" y="3182112"/>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5</a:t>
            </a:r>
            <a:endParaRPr b="0" i="0" sz="1200" u="none" cap="none" strike="noStrike">
              <a:solidFill>
                <a:schemeClr val="dk1"/>
              </a:solidFill>
              <a:latin typeface="Calibri"/>
              <a:ea typeface="Calibri"/>
              <a:cs typeface="Calibri"/>
              <a:sym typeface="Calibri"/>
            </a:endParaRPr>
          </a:p>
        </p:txBody>
      </p:sp>
      <p:sp>
        <p:nvSpPr>
          <p:cNvPr id="382" name="Google Shape;382;p15"/>
          <p:cNvSpPr txBox="1"/>
          <p:nvPr/>
        </p:nvSpPr>
        <p:spPr>
          <a:xfrm>
            <a:off x="3928872" y="3182112"/>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Çevre izleme</a:t>
            </a:r>
            <a:endParaRPr b="0" i="0" sz="1250" u="none" cap="none" strike="noStrike">
              <a:solidFill>
                <a:schemeClr val="dk1"/>
              </a:solidFill>
              <a:latin typeface="Calibri"/>
              <a:ea typeface="Calibri"/>
              <a:cs typeface="Calibri"/>
              <a:sym typeface="Calibri"/>
            </a:endParaRPr>
          </a:p>
        </p:txBody>
      </p:sp>
      <p:sp>
        <p:nvSpPr>
          <p:cNvPr id="383" name="Google Shape;383;p15"/>
          <p:cNvSpPr txBox="1"/>
          <p:nvPr/>
        </p:nvSpPr>
        <p:spPr>
          <a:xfrm>
            <a:off x="3508248" y="3566160"/>
            <a:ext cx="2127504" cy="74980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Hava kalitesi, gürültü ve su seviyesi ölçümü; sel ve kirlilik için erken uyarı.</a:t>
            </a:r>
            <a:endParaRPr b="0" i="0" sz="1000" u="none" cap="none" strike="noStrike">
              <a:solidFill>
                <a:schemeClr val="dk1"/>
              </a:solidFill>
              <a:latin typeface="Calibri"/>
              <a:ea typeface="Calibri"/>
              <a:cs typeface="Calibri"/>
              <a:sym typeface="Calibri"/>
            </a:endParaRPr>
          </a:p>
        </p:txBody>
      </p:sp>
      <p:sp>
        <p:nvSpPr>
          <p:cNvPr id="384" name="Google Shape;384;p15"/>
          <p:cNvSpPr/>
          <p:nvPr/>
        </p:nvSpPr>
        <p:spPr>
          <a:xfrm>
            <a:off x="6111240" y="3017520"/>
            <a:ext cx="2529840" cy="1463040"/>
          </a:xfrm>
          <a:prstGeom prst="roundRect">
            <a:avLst>
              <a:gd fmla="val 5000"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15"/>
          <p:cNvSpPr/>
          <p:nvPr/>
        </p:nvSpPr>
        <p:spPr>
          <a:xfrm>
            <a:off x="6312408" y="3182112"/>
            <a:ext cx="329184" cy="329184"/>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15"/>
          <p:cNvSpPr txBox="1"/>
          <p:nvPr/>
        </p:nvSpPr>
        <p:spPr>
          <a:xfrm>
            <a:off x="6312408" y="3182112"/>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6</a:t>
            </a:r>
            <a:endParaRPr b="0" i="0" sz="1200" u="none" cap="none" strike="noStrike">
              <a:solidFill>
                <a:schemeClr val="dk1"/>
              </a:solidFill>
              <a:latin typeface="Calibri"/>
              <a:ea typeface="Calibri"/>
              <a:cs typeface="Calibri"/>
              <a:sym typeface="Calibri"/>
            </a:endParaRPr>
          </a:p>
        </p:txBody>
      </p:sp>
      <p:sp>
        <p:nvSpPr>
          <p:cNvPr id="387" name="Google Shape;387;p15"/>
          <p:cNvSpPr txBox="1"/>
          <p:nvPr/>
        </p:nvSpPr>
        <p:spPr>
          <a:xfrm>
            <a:off x="6733032" y="3182112"/>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Altyapı takibi</a:t>
            </a:r>
            <a:endParaRPr b="0" i="0" sz="1250" u="none" cap="none" strike="noStrike">
              <a:solidFill>
                <a:schemeClr val="dk1"/>
              </a:solidFill>
              <a:latin typeface="Calibri"/>
              <a:ea typeface="Calibri"/>
              <a:cs typeface="Calibri"/>
              <a:sym typeface="Calibri"/>
            </a:endParaRPr>
          </a:p>
        </p:txBody>
      </p:sp>
      <p:sp>
        <p:nvSpPr>
          <p:cNvPr id="388" name="Google Shape;388;p15"/>
          <p:cNvSpPr txBox="1"/>
          <p:nvPr/>
        </p:nvSpPr>
        <p:spPr>
          <a:xfrm>
            <a:off x="6312408" y="3566160"/>
            <a:ext cx="2127504" cy="74980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Köprü ve binalardaki titreşim sensörleri yapısal riski önceden haber verir.</a:t>
            </a:r>
            <a:endParaRPr b="0" i="0" sz="1000" u="none" cap="none" strike="noStrike">
              <a:solidFill>
                <a:schemeClr val="dk1"/>
              </a:solidFill>
              <a:latin typeface="Calibri"/>
              <a:ea typeface="Calibri"/>
              <a:cs typeface="Calibri"/>
              <a:sym typeface="Calibri"/>
            </a:endParaRPr>
          </a:p>
        </p:txBody>
      </p:sp>
      <p:sp>
        <p:nvSpPr>
          <p:cNvPr id="389" name="Google Shape;389;p15"/>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1 · Nesnelerin İnternetine Giriş</a:t>
            </a:r>
            <a:endParaRPr b="0" i="0" sz="850" u="none" cap="none" strike="noStrike">
              <a:solidFill>
                <a:schemeClr val="dk1"/>
              </a:solidFill>
              <a:latin typeface="Calibri"/>
              <a:ea typeface="Calibri"/>
              <a:cs typeface="Calibri"/>
              <a:sym typeface="Calibri"/>
            </a:endParaRPr>
          </a:p>
        </p:txBody>
      </p:sp>
      <p:sp>
        <p:nvSpPr>
          <p:cNvPr id="390" name="Google Shape;390;p15"/>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13</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95" name="Shape 395"/>
        <p:cNvGrpSpPr/>
        <p:nvPr/>
      </p:nvGrpSpPr>
      <p:grpSpPr>
        <a:xfrm>
          <a:off x="0" y="0"/>
          <a:ext cx="0" cy="0"/>
          <a:chOff x="0" y="0"/>
          <a:chExt cx="0" cy="0"/>
        </a:xfrm>
      </p:grpSpPr>
      <p:sp>
        <p:nvSpPr>
          <p:cNvPr id="396" name="Google Shape;396;p16"/>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UYGULAMA 3</a:t>
            </a:r>
            <a:endParaRPr b="0" i="0" sz="1000" u="none" cap="none" strike="noStrike">
              <a:solidFill>
                <a:schemeClr val="dk1"/>
              </a:solidFill>
              <a:latin typeface="Calibri"/>
              <a:ea typeface="Calibri"/>
              <a:cs typeface="Calibri"/>
              <a:sym typeface="Calibri"/>
            </a:endParaRPr>
          </a:p>
        </p:txBody>
      </p:sp>
      <p:sp>
        <p:nvSpPr>
          <p:cNvPr id="397" name="Google Shape;397;p16"/>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Akıllı tarım ve seracılık</a:t>
            </a:r>
            <a:endParaRPr b="0" i="0" sz="2600" u="none" cap="none" strike="noStrike">
              <a:solidFill>
                <a:schemeClr val="dk1"/>
              </a:solidFill>
              <a:latin typeface="Calibri"/>
              <a:ea typeface="Calibri"/>
              <a:cs typeface="Calibri"/>
              <a:sym typeface="Calibri"/>
            </a:endParaRPr>
          </a:p>
        </p:txBody>
      </p:sp>
      <p:sp>
        <p:nvSpPr>
          <p:cNvPr id="398" name="Google Shape;398;p16"/>
          <p:cNvSpPr txBox="1"/>
          <p:nvPr/>
        </p:nvSpPr>
        <p:spPr>
          <a:xfrm>
            <a:off x="502920" y="1078992"/>
            <a:ext cx="813816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1200"/>
              <a:buFont typeface="Calibri"/>
              <a:buNone/>
            </a:pPr>
            <a:r>
              <a:rPr b="0" i="1" lang="en-US" sz="1200" u="none" cap="none" strike="noStrike">
                <a:solidFill>
                  <a:srgbClr val="7B8C94"/>
                </a:solidFill>
                <a:latin typeface="Calibri"/>
                <a:ea typeface="Calibri"/>
                <a:cs typeface="Calibri"/>
                <a:sym typeface="Calibri"/>
              </a:rPr>
              <a:t>Türkiye için en yüksek katma değerli IoT alanlarından biri</a:t>
            </a:r>
            <a:endParaRPr b="0" i="0" sz="1200" u="none" cap="none" strike="noStrike">
              <a:solidFill>
                <a:schemeClr val="dk1"/>
              </a:solidFill>
              <a:latin typeface="Calibri"/>
              <a:ea typeface="Calibri"/>
              <a:cs typeface="Calibri"/>
              <a:sym typeface="Calibri"/>
            </a:endParaRPr>
          </a:p>
        </p:txBody>
      </p:sp>
      <p:sp>
        <p:nvSpPr>
          <p:cNvPr id="399" name="Google Shape;399;p16"/>
          <p:cNvSpPr/>
          <p:nvPr/>
        </p:nvSpPr>
        <p:spPr>
          <a:xfrm>
            <a:off x="502920" y="1691640"/>
            <a:ext cx="1705356" cy="1371600"/>
          </a:xfrm>
          <a:prstGeom prst="roundRect">
            <a:avLst>
              <a:gd fmla="val 6667" name="adj"/>
            </a:avLst>
          </a:prstGeom>
          <a:solidFill>
            <a:srgbClr val="E4F4F1"/>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16"/>
          <p:cNvSpPr txBox="1"/>
          <p:nvPr/>
        </p:nvSpPr>
        <p:spPr>
          <a:xfrm>
            <a:off x="612648" y="1783080"/>
            <a:ext cx="27432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C7A6E"/>
              </a:buClr>
              <a:buSzPts val="1100"/>
              <a:buFont typeface="Calibri"/>
              <a:buNone/>
            </a:pPr>
            <a:r>
              <a:rPr b="1" i="0" lang="en-US" sz="1100" u="none" cap="none" strike="noStrike">
                <a:solidFill>
                  <a:srgbClr val="0C7A6E"/>
                </a:solidFill>
                <a:latin typeface="Calibri"/>
                <a:ea typeface="Calibri"/>
                <a:cs typeface="Calibri"/>
                <a:sym typeface="Calibri"/>
              </a:rPr>
              <a:t>1</a:t>
            </a:r>
            <a:endParaRPr b="0" i="0" sz="1100" u="none" cap="none" strike="noStrike">
              <a:solidFill>
                <a:schemeClr val="dk1"/>
              </a:solidFill>
              <a:latin typeface="Calibri"/>
              <a:ea typeface="Calibri"/>
              <a:cs typeface="Calibri"/>
              <a:sym typeface="Calibri"/>
            </a:endParaRPr>
          </a:p>
        </p:txBody>
      </p:sp>
      <p:sp>
        <p:nvSpPr>
          <p:cNvPr id="401" name="Google Shape;401;p16"/>
          <p:cNvSpPr txBox="1"/>
          <p:nvPr/>
        </p:nvSpPr>
        <p:spPr>
          <a:xfrm>
            <a:off x="612648" y="2039112"/>
            <a:ext cx="148590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00"/>
              <a:buFont typeface="Calibri"/>
              <a:buNone/>
            </a:pPr>
            <a:r>
              <a:rPr b="1" i="0" lang="en-US" sz="1200" u="none" cap="none" strike="noStrike">
                <a:solidFill>
                  <a:srgbClr val="0E2A33"/>
                </a:solidFill>
                <a:latin typeface="Calibri"/>
                <a:ea typeface="Calibri"/>
                <a:cs typeface="Calibri"/>
                <a:sym typeface="Calibri"/>
              </a:rPr>
              <a:t>Toprak nemi</a:t>
            </a:r>
            <a:endParaRPr b="0" i="0" sz="1200" u="none" cap="none" strike="noStrike">
              <a:solidFill>
                <a:schemeClr val="dk1"/>
              </a:solidFill>
              <a:latin typeface="Calibri"/>
              <a:ea typeface="Calibri"/>
              <a:cs typeface="Calibri"/>
              <a:sym typeface="Calibri"/>
            </a:endParaRPr>
          </a:p>
        </p:txBody>
      </p:sp>
      <p:sp>
        <p:nvSpPr>
          <p:cNvPr id="402" name="Google Shape;402;p16"/>
          <p:cNvSpPr txBox="1"/>
          <p:nvPr/>
        </p:nvSpPr>
        <p:spPr>
          <a:xfrm>
            <a:off x="612648" y="2368296"/>
            <a:ext cx="1485900" cy="58521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6474F"/>
              </a:buClr>
              <a:buSzPts val="950"/>
              <a:buFont typeface="Calibri"/>
              <a:buNone/>
            </a:pPr>
            <a:r>
              <a:rPr b="0" i="0" lang="en-US" sz="950" u="none" cap="none" strike="noStrike">
                <a:solidFill>
                  <a:srgbClr val="36474F"/>
                </a:solidFill>
                <a:latin typeface="Calibri"/>
                <a:ea typeface="Calibri"/>
                <a:cs typeface="Calibri"/>
                <a:sym typeface="Calibri"/>
              </a:rPr>
              <a:t>Sensör kök bölgesindeki nemi ölçer.</a:t>
            </a:r>
            <a:endParaRPr b="0" i="0" sz="950" u="none" cap="none" strike="noStrike">
              <a:solidFill>
                <a:schemeClr val="dk1"/>
              </a:solidFill>
              <a:latin typeface="Calibri"/>
              <a:ea typeface="Calibri"/>
              <a:cs typeface="Calibri"/>
              <a:sym typeface="Calibri"/>
            </a:endParaRPr>
          </a:p>
        </p:txBody>
      </p:sp>
      <p:sp>
        <p:nvSpPr>
          <p:cNvPr id="403" name="Google Shape;403;p16"/>
          <p:cNvSpPr/>
          <p:nvPr/>
        </p:nvSpPr>
        <p:spPr>
          <a:xfrm>
            <a:off x="2308860" y="2276856"/>
            <a:ext cx="237744" cy="201168"/>
          </a:xfrm>
          <a:prstGeom prst="rightArrow">
            <a:avLst>
              <a:gd fmla="val 50000" name="adj1"/>
              <a:gd fmla="val 50000" name="adj2"/>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16"/>
          <p:cNvSpPr/>
          <p:nvPr/>
        </p:nvSpPr>
        <p:spPr>
          <a:xfrm>
            <a:off x="2647188" y="1691640"/>
            <a:ext cx="1705356" cy="1371600"/>
          </a:xfrm>
          <a:prstGeom prst="roundRect">
            <a:avLst>
              <a:gd fmla="val 6667" name="adj"/>
            </a:avLst>
          </a:prstGeom>
          <a:solidFill>
            <a:srgbClr val="E4F4F1"/>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16"/>
          <p:cNvSpPr txBox="1"/>
          <p:nvPr/>
        </p:nvSpPr>
        <p:spPr>
          <a:xfrm>
            <a:off x="2756916" y="1783080"/>
            <a:ext cx="27432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C7A6E"/>
              </a:buClr>
              <a:buSzPts val="1100"/>
              <a:buFont typeface="Calibri"/>
              <a:buNone/>
            </a:pPr>
            <a:r>
              <a:rPr b="1" i="0" lang="en-US" sz="1100" u="none" cap="none" strike="noStrike">
                <a:solidFill>
                  <a:srgbClr val="0C7A6E"/>
                </a:solidFill>
                <a:latin typeface="Calibri"/>
                <a:ea typeface="Calibri"/>
                <a:cs typeface="Calibri"/>
                <a:sym typeface="Calibri"/>
              </a:rPr>
              <a:t>2</a:t>
            </a:r>
            <a:endParaRPr b="0" i="0" sz="1100" u="none" cap="none" strike="noStrike">
              <a:solidFill>
                <a:schemeClr val="dk1"/>
              </a:solidFill>
              <a:latin typeface="Calibri"/>
              <a:ea typeface="Calibri"/>
              <a:cs typeface="Calibri"/>
              <a:sym typeface="Calibri"/>
            </a:endParaRPr>
          </a:p>
        </p:txBody>
      </p:sp>
      <p:sp>
        <p:nvSpPr>
          <p:cNvPr id="406" name="Google Shape;406;p16"/>
          <p:cNvSpPr txBox="1"/>
          <p:nvPr/>
        </p:nvSpPr>
        <p:spPr>
          <a:xfrm>
            <a:off x="2756916" y="2039112"/>
            <a:ext cx="148590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00"/>
              <a:buFont typeface="Calibri"/>
              <a:buNone/>
            </a:pPr>
            <a:r>
              <a:rPr b="1" i="0" lang="en-US" sz="1200" u="none" cap="none" strike="noStrike">
                <a:solidFill>
                  <a:srgbClr val="0E2A33"/>
                </a:solidFill>
                <a:latin typeface="Calibri"/>
                <a:ea typeface="Calibri"/>
                <a:cs typeface="Calibri"/>
                <a:sym typeface="Calibri"/>
              </a:rPr>
              <a:t>Karar</a:t>
            </a:r>
            <a:endParaRPr b="0" i="0" sz="1200" u="none" cap="none" strike="noStrike">
              <a:solidFill>
                <a:schemeClr val="dk1"/>
              </a:solidFill>
              <a:latin typeface="Calibri"/>
              <a:ea typeface="Calibri"/>
              <a:cs typeface="Calibri"/>
              <a:sym typeface="Calibri"/>
            </a:endParaRPr>
          </a:p>
        </p:txBody>
      </p:sp>
      <p:sp>
        <p:nvSpPr>
          <p:cNvPr id="407" name="Google Shape;407;p16"/>
          <p:cNvSpPr txBox="1"/>
          <p:nvPr/>
        </p:nvSpPr>
        <p:spPr>
          <a:xfrm>
            <a:off x="2756916" y="2368296"/>
            <a:ext cx="1485900" cy="58521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6474F"/>
              </a:buClr>
              <a:buSzPts val="950"/>
              <a:buFont typeface="Calibri"/>
              <a:buNone/>
            </a:pPr>
            <a:r>
              <a:rPr b="0" i="0" lang="en-US" sz="950" u="none" cap="none" strike="noStrike">
                <a:solidFill>
                  <a:srgbClr val="36474F"/>
                </a:solidFill>
                <a:latin typeface="Calibri"/>
                <a:ea typeface="Calibri"/>
                <a:cs typeface="Calibri"/>
                <a:sym typeface="Calibri"/>
              </a:rPr>
              <a:t>Nem eşiğin altına düşerse sistem sulama kararı verir.</a:t>
            </a:r>
            <a:endParaRPr b="0" i="0" sz="950" u="none" cap="none" strike="noStrike">
              <a:solidFill>
                <a:schemeClr val="dk1"/>
              </a:solidFill>
              <a:latin typeface="Calibri"/>
              <a:ea typeface="Calibri"/>
              <a:cs typeface="Calibri"/>
              <a:sym typeface="Calibri"/>
            </a:endParaRPr>
          </a:p>
        </p:txBody>
      </p:sp>
      <p:sp>
        <p:nvSpPr>
          <p:cNvPr id="408" name="Google Shape;408;p16"/>
          <p:cNvSpPr/>
          <p:nvPr/>
        </p:nvSpPr>
        <p:spPr>
          <a:xfrm>
            <a:off x="4453128" y="2276856"/>
            <a:ext cx="237744" cy="201168"/>
          </a:xfrm>
          <a:prstGeom prst="rightArrow">
            <a:avLst>
              <a:gd fmla="val 50000" name="adj1"/>
              <a:gd fmla="val 50000" name="adj2"/>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16"/>
          <p:cNvSpPr/>
          <p:nvPr/>
        </p:nvSpPr>
        <p:spPr>
          <a:xfrm>
            <a:off x="4791456" y="1691640"/>
            <a:ext cx="1705356" cy="1371600"/>
          </a:xfrm>
          <a:prstGeom prst="roundRect">
            <a:avLst>
              <a:gd fmla="val 6667" name="adj"/>
            </a:avLst>
          </a:prstGeom>
          <a:solidFill>
            <a:srgbClr val="E4F4F1"/>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16"/>
          <p:cNvSpPr txBox="1"/>
          <p:nvPr/>
        </p:nvSpPr>
        <p:spPr>
          <a:xfrm>
            <a:off x="4901184" y="1783080"/>
            <a:ext cx="27432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C7A6E"/>
              </a:buClr>
              <a:buSzPts val="1100"/>
              <a:buFont typeface="Calibri"/>
              <a:buNone/>
            </a:pPr>
            <a:r>
              <a:rPr b="1" i="0" lang="en-US" sz="1100" u="none" cap="none" strike="noStrike">
                <a:solidFill>
                  <a:srgbClr val="0C7A6E"/>
                </a:solidFill>
                <a:latin typeface="Calibri"/>
                <a:ea typeface="Calibri"/>
                <a:cs typeface="Calibri"/>
                <a:sym typeface="Calibri"/>
              </a:rPr>
              <a:t>3</a:t>
            </a:r>
            <a:endParaRPr b="0" i="0" sz="1100" u="none" cap="none" strike="noStrike">
              <a:solidFill>
                <a:schemeClr val="dk1"/>
              </a:solidFill>
              <a:latin typeface="Calibri"/>
              <a:ea typeface="Calibri"/>
              <a:cs typeface="Calibri"/>
              <a:sym typeface="Calibri"/>
            </a:endParaRPr>
          </a:p>
        </p:txBody>
      </p:sp>
      <p:sp>
        <p:nvSpPr>
          <p:cNvPr id="411" name="Google Shape;411;p16"/>
          <p:cNvSpPr txBox="1"/>
          <p:nvPr/>
        </p:nvSpPr>
        <p:spPr>
          <a:xfrm>
            <a:off x="4901184" y="2039112"/>
            <a:ext cx="148590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00"/>
              <a:buFont typeface="Calibri"/>
              <a:buNone/>
            </a:pPr>
            <a:r>
              <a:rPr b="1" i="0" lang="en-US" sz="1200" u="none" cap="none" strike="noStrike">
                <a:solidFill>
                  <a:srgbClr val="0E2A33"/>
                </a:solidFill>
                <a:latin typeface="Calibri"/>
                <a:ea typeface="Calibri"/>
                <a:cs typeface="Calibri"/>
                <a:sym typeface="Calibri"/>
              </a:rPr>
              <a:t>Vana</a:t>
            </a:r>
            <a:endParaRPr b="0" i="0" sz="1200" u="none" cap="none" strike="noStrike">
              <a:solidFill>
                <a:schemeClr val="dk1"/>
              </a:solidFill>
              <a:latin typeface="Calibri"/>
              <a:ea typeface="Calibri"/>
              <a:cs typeface="Calibri"/>
              <a:sym typeface="Calibri"/>
            </a:endParaRPr>
          </a:p>
        </p:txBody>
      </p:sp>
      <p:sp>
        <p:nvSpPr>
          <p:cNvPr id="412" name="Google Shape;412;p16"/>
          <p:cNvSpPr txBox="1"/>
          <p:nvPr/>
        </p:nvSpPr>
        <p:spPr>
          <a:xfrm>
            <a:off x="4901184" y="2368296"/>
            <a:ext cx="1485900" cy="58521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6474F"/>
              </a:buClr>
              <a:buSzPts val="950"/>
              <a:buFont typeface="Calibri"/>
              <a:buNone/>
            </a:pPr>
            <a:r>
              <a:rPr b="0" i="0" lang="en-US" sz="950" u="none" cap="none" strike="noStrike">
                <a:solidFill>
                  <a:srgbClr val="36474F"/>
                </a:solidFill>
                <a:latin typeface="Calibri"/>
                <a:ea typeface="Calibri"/>
                <a:cs typeface="Calibri"/>
                <a:sym typeface="Calibri"/>
              </a:rPr>
              <a:t>Aktüatör damla sulama vanasını açar.</a:t>
            </a:r>
            <a:endParaRPr b="0" i="0" sz="950" u="none" cap="none" strike="noStrike">
              <a:solidFill>
                <a:schemeClr val="dk1"/>
              </a:solidFill>
              <a:latin typeface="Calibri"/>
              <a:ea typeface="Calibri"/>
              <a:cs typeface="Calibri"/>
              <a:sym typeface="Calibri"/>
            </a:endParaRPr>
          </a:p>
        </p:txBody>
      </p:sp>
      <p:sp>
        <p:nvSpPr>
          <p:cNvPr id="413" name="Google Shape;413;p16"/>
          <p:cNvSpPr/>
          <p:nvPr/>
        </p:nvSpPr>
        <p:spPr>
          <a:xfrm>
            <a:off x="6597396" y="2276856"/>
            <a:ext cx="237744" cy="201168"/>
          </a:xfrm>
          <a:prstGeom prst="rightArrow">
            <a:avLst>
              <a:gd fmla="val 50000" name="adj1"/>
              <a:gd fmla="val 50000" name="adj2"/>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16"/>
          <p:cNvSpPr/>
          <p:nvPr/>
        </p:nvSpPr>
        <p:spPr>
          <a:xfrm>
            <a:off x="6935724" y="1691640"/>
            <a:ext cx="1705356" cy="1371600"/>
          </a:xfrm>
          <a:prstGeom prst="roundRect">
            <a:avLst>
              <a:gd fmla="val 6667" name="adj"/>
            </a:avLst>
          </a:prstGeom>
          <a:solidFill>
            <a:srgbClr val="E4F4F1"/>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16"/>
          <p:cNvSpPr txBox="1"/>
          <p:nvPr/>
        </p:nvSpPr>
        <p:spPr>
          <a:xfrm>
            <a:off x="7045452" y="1783080"/>
            <a:ext cx="27432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C7A6E"/>
              </a:buClr>
              <a:buSzPts val="1100"/>
              <a:buFont typeface="Calibri"/>
              <a:buNone/>
            </a:pPr>
            <a:r>
              <a:rPr b="1" i="0" lang="en-US" sz="1100" u="none" cap="none" strike="noStrike">
                <a:solidFill>
                  <a:srgbClr val="0C7A6E"/>
                </a:solidFill>
                <a:latin typeface="Calibri"/>
                <a:ea typeface="Calibri"/>
                <a:cs typeface="Calibri"/>
                <a:sym typeface="Calibri"/>
              </a:rPr>
              <a:t>4</a:t>
            </a:r>
            <a:endParaRPr b="0" i="0" sz="1100" u="none" cap="none" strike="noStrike">
              <a:solidFill>
                <a:schemeClr val="dk1"/>
              </a:solidFill>
              <a:latin typeface="Calibri"/>
              <a:ea typeface="Calibri"/>
              <a:cs typeface="Calibri"/>
              <a:sym typeface="Calibri"/>
            </a:endParaRPr>
          </a:p>
        </p:txBody>
      </p:sp>
      <p:sp>
        <p:nvSpPr>
          <p:cNvPr id="416" name="Google Shape;416;p16"/>
          <p:cNvSpPr txBox="1"/>
          <p:nvPr/>
        </p:nvSpPr>
        <p:spPr>
          <a:xfrm>
            <a:off x="7045452" y="2039112"/>
            <a:ext cx="148590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00"/>
              <a:buFont typeface="Calibri"/>
              <a:buNone/>
            </a:pPr>
            <a:r>
              <a:rPr b="1" i="0" lang="en-US" sz="1200" u="none" cap="none" strike="noStrike">
                <a:solidFill>
                  <a:srgbClr val="0E2A33"/>
                </a:solidFill>
                <a:latin typeface="Calibri"/>
                <a:ea typeface="Calibri"/>
                <a:cs typeface="Calibri"/>
                <a:sym typeface="Calibri"/>
              </a:rPr>
              <a:t>Rapor</a:t>
            </a:r>
            <a:endParaRPr b="0" i="0" sz="1200" u="none" cap="none" strike="noStrike">
              <a:solidFill>
                <a:schemeClr val="dk1"/>
              </a:solidFill>
              <a:latin typeface="Calibri"/>
              <a:ea typeface="Calibri"/>
              <a:cs typeface="Calibri"/>
              <a:sym typeface="Calibri"/>
            </a:endParaRPr>
          </a:p>
        </p:txBody>
      </p:sp>
      <p:sp>
        <p:nvSpPr>
          <p:cNvPr id="417" name="Google Shape;417;p16"/>
          <p:cNvSpPr txBox="1"/>
          <p:nvPr/>
        </p:nvSpPr>
        <p:spPr>
          <a:xfrm>
            <a:off x="7045452" y="2368296"/>
            <a:ext cx="1485900" cy="58521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6474F"/>
              </a:buClr>
              <a:buSzPts val="950"/>
              <a:buFont typeface="Calibri"/>
              <a:buNone/>
            </a:pPr>
            <a:r>
              <a:rPr b="0" i="0" lang="en-US" sz="950" u="none" cap="none" strike="noStrike">
                <a:solidFill>
                  <a:srgbClr val="36474F"/>
                </a:solidFill>
                <a:latin typeface="Calibri"/>
                <a:ea typeface="Calibri"/>
                <a:cs typeface="Calibri"/>
                <a:sym typeface="Calibri"/>
              </a:rPr>
              <a:t>Su tüketimi çiftçinin telefonuna kaydedilir.</a:t>
            </a:r>
            <a:endParaRPr b="0" i="0" sz="950" u="none" cap="none" strike="noStrike">
              <a:solidFill>
                <a:schemeClr val="dk1"/>
              </a:solidFill>
              <a:latin typeface="Calibri"/>
              <a:ea typeface="Calibri"/>
              <a:cs typeface="Calibri"/>
              <a:sym typeface="Calibri"/>
            </a:endParaRPr>
          </a:p>
        </p:txBody>
      </p:sp>
      <p:sp>
        <p:nvSpPr>
          <p:cNvPr id="418" name="Google Shape;418;p16"/>
          <p:cNvSpPr/>
          <p:nvPr/>
        </p:nvSpPr>
        <p:spPr>
          <a:xfrm>
            <a:off x="502920" y="3246120"/>
            <a:ext cx="1828800" cy="1051560"/>
          </a:xfrm>
          <a:prstGeom prst="roundRect">
            <a:avLst>
              <a:gd fmla="val 6957" name="adj"/>
            </a:avLst>
          </a:prstGeom>
          <a:solidFill>
            <a:srgbClr val="E4F4F1"/>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16"/>
          <p:cNvSpPr txBox="1"/>
          <p:nvPr/>
        </p:nvSpPr>
        <p:spPr>
          <a:xfrm>
            <a:off x="704088" y="3410712"/>
            <a:ext cx="1426464"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00"/>
              <a:buFont typeface="Calibri"/>
              <a:buNone/>
            </a:pPr>
            <a:r>
              <a:rPr b="1" i="0" lang="en-US" sz="1200" u="none" cap="none" strike="noStrike">
                <a:solidFill>
                  <a:srgbClr val="0E2A33"/>
                </a:solidFill>
                <a:latin typeface="Calibri"/>
                <a:ea typeface="Calibri"/>
                <a:cs typeface="Calibri"/>
                <a:sym typeface="Calibri"/>
              </a:rPr>
              <a:t>%30-50 su tasarrufu</a:t>
            </a:r>
            <a:endParaRPr b="0" i="0" sz="1200" u="none" cap="none" strike="noStrike">
              <a:solidFill>
                <a:schemeClr val="dk1"/>
              </a:solidFill>
              <a:latin typeface="Calibri"/>
              <a:ea typeface="Calibri"/>
              <a:cs typeface="Calibri"/>
              <a:sym typeface="Calibri"/>
            </a:endParaRPr>
          </a:p>
        </p:txBody>
      </p:sp>
      <p:sp>
        <p:nvSpPr>
          <p:cNvPr id="420" name="Google Shape;420;p16"/>
          <p:cNvSpPr txBox="1"/>
          <p:nvPr/>
        </p:nvSpPr>
        <p:spPr>
          <a:xfrm>
            <a:off x="704088" y="3794760"/>
            <a:ext cx="1426464" cy="33832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Sadece ihtiyaç kadar sulama yapılır.</a:t>
            </a:r>
            <a:endParaRPr b="0" i="0" sz="1000" u="none" cap="none" strike="noStrike">
              <a:solidFill>
                <a:schemeClr val="dk1"/>
              </a:solidFill>
              <a:latin typeface="Calibri"/>
              <a:ea typeface="Calibri"/>
              <a:cs typeface="Calibri"/>
              <a:sym typeface="Calibri"/>
            </a:endParaRPr>
          </a:p>
        </p:txBody>
      </p:sp>
      <p:sp>
        <p:nvSpPr>
          <p:cNvPr id="421" name="Google Shape;421;p16"/>
          <p:cNvSpPr/>
          <p:nvPr/>
        </p:nvSpPr>
        <p:spPr>
          <a:xfrm>
            <a:off x="2606040" y="3246120"/>
            <a:ext cx="1828800" cy="1051560"/>
          </a:xfrm>
          <a:prstGeom prst="roundRect">
            <a:avLst>
              <a:gd fmla="val 6957"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16"/>
          <p:cNvSpPr txBox="1"/>
          <p:nvPr/>
        </p:nvSpPr>
        <p:spPr>
          <a:xfrm>
            <a:off x="2807208" y="3410712"/>
            <a:ext cx="1426464"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00"/>
              <a:buFont typeface="Calibri"/>
              <a:buNone/>
            </a:pPr>
            <a:r>
              <a:rPr b="1" i="0" lang="en-US" sz="1200" u="none" cap="none" strike="noStrike">
                <a:solidFill>
                  <a:srgbClr val="0E2A33"/>
                </a:solidFill>
                <a:latin typeface="Calibri"/>
                <a:ea typeface="Calibri"/>
                <a:cs typeface="Calibri"/>
                <a:sym typeface="Calibri"/>
              </a:rPr>
              <a:t>Erken uyarı</a:t>
            </a:r>
            <a:endParaRPr b="0" i="0" sz="1200" u="none" cap="none" strike="noStrike">
              <a:solidFill>
                <a:schemeClr val="dk1"/>
              </a:solidFill>
              <a:latin typeface="Calibri"/>
              <a:ea typeface="Calibri"/>
              <a:cs typeface="Calibri"/>
              <a:sym typeface="Calibri"/>
            </a:endParaRPr>
          </a:p>
        </p:txBody>
      </p:sp>
      <p:sp>
        <p:nvSpPr>
          <p:cNvPr id="423" name="Google Shape;423;p16"/>
          <p:cNvSpPr txBox="1"/>
          <p:nvPr/>
        </p:nvSpPr>
        <p:spPr>
          <a:xfrm>
            <a:off x="2807208" y="3794760"/>
            <a:ext cx="1426464" cy="33832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Don ve hastalık riski önceden bildirilir.</a:t>
            </a:r>
            <a:endParaRPr b="0" i="0" sz="1000" u="none" cap="none" strike="noStrike">
              <a:solidFill>
                <a:schemeClr val="dk1"/>
              </a:solidFill>
              <a:latin typeface="Calibri"/>
              <a:ea typeface="Calibri"/>
              <a:cs typeface="Calibri"/>
              <a:sym typeface="Calibri"/>
            </a:endParaRPr>
          </a:p>
        </p:txBody>
      </p:sp>
      <p:sp>
        <p:nvSpPr>
          <p:cNvPr id="424" name="Google Shape;424;p16"/>
          <p:cNvSpPr/>
          <p:nvPr/>
        </p:nvSpPr>
        <p:spPr>
          <a:xfrm>
            <a:off x="4709160" y="3246120"/>
            <a:ext cx="1828800" cy="1051560"/>
          </a:xfrm>
          <a:prstGeom prst="roundRect">
            <a:avLst>
              <a:gd fmla="val 6957"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16"/>
          <p:cNvSpPr txBox="1"/>
          <p:nvPr/>
        </p:nvSpPr>
        <p:spPr>
          <a:xfrm>
            <a:off x="4910328" y="3410712"/>
            <a:ext cx="1426464"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00"/>
              <a:buFont typeface="Calibri"/>
              <a:buNone/>
            </a:pPr>
            <a:r>
              <a:rPr b="1" i="0" lang="en-US" sz="1200" u="none" cap="none" strike="noStrike">
                <a:solidFill>
                  <a:srgbClr val="0E2A33"/>
                </a:solidFill>
                <a:latin typeface="Calibri"/>
                <a:ea typeface="Calibri"/>
                <a:cs typeface="Calibri"/>
                <a:sym typeface="Calibri"/>
              </a:rPr>
              <a:t>Verim artışı</a:t>
            </a:r>
            <a:endParaRPr b="0" i="0" sz="1200" u="none" cap="none" strike="noStrike">
              <a:solidFill>
                <a:schemeClr val="dk1"/>
              </a:solidFill>
              <a:latin typeface="Calibri"/>
              <a:ea typeface="Calibri"/>
              <a:cs typeface="Calibri"/>
              <a:sym typeface="Calibri"/>
            </a:endParaRPr>
          </a:p>
        </p:txBody>
      </p:sp>
      <p:sp>
        <p:nvSpPr>
          <p:cNvPr id="426" name="Google Shape;426;p16"/>
          <p:cNvSpPr txBox="1"/>
          <p:nvPr/>
        </p:nvSpPr>
        <p:spPr>
          <a:xfrm>
            <a:off x="4910328" y="3794760"/>
            <a:ext cx="1426464" cy="33832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Bitki ideal koşullarda yetişir.</a:t>
            </a:r>
            <a:endParaRPr b="0" i="0" sz="1000" u="none" cap="none" strike="noStrike">
              <a:solidFill>
                <a:schemeClr val="dk1"/>
              </a:solidFill>
              <a:latin typeface="Calibri"/>
              <a:ea typeface="Calibri"/>
              <a:cs typeface="Calibri"/>
              <a:sym typeface="Calibri"/>
            </a:endParaRPr>
          </a:p>
        </p:txBody>
      </p:sp>
      <p:sp>
        <p:nvSpPr>
          <p:cNvPr id="427" name="Google Shape;427;p16"/>
          <p:cNvSpPr/>
          <p:nvPr/>
        </p:nvSpPr>
        <p:spPr>
          <a:xfrm>
            <a:off x="6812280" y="3246120"/>
            <a:ext cx="1828800" cy="1051560"/>
          </a:xfrm>
          <a:prstGeom prst="roundRect">
            <a:avLst>
              <a:gd fmla="val 6957"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16"/>
          <p:cNvSpPr txBox="1"/>
          <p:nvPr/>
        </p:nvSpPr>
        <p:spPr>
          <a:xfrm>
            <a:off x="7013448" y="3410712"/>
            <a:ext cx="1426464"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00"/>
              <a:buFont typeface="Calibri"/>
              <a:buNone/>
            </a:pPr>
            <a:r>
              <a:rPr b="1" i="0" lang="en-US" sz="1200" u="none" cap="none" strike="noStrike">
                <a:solidFill>
                  <a:srgbClr val="0E2A33"/>
                </a:solidFill>
                <a:latin typeface="Calibri"/>
                <a:ea typeface="Calibri"/>
                <a:cs typeface="Calibri"/>
                <a:sym typeface="Calibri"/>
              </a:rPr>
              <a:t>İzlenebilirlik</a:t>
            </a:r>
            <a:endParaRPr b="0" i="0" sz="1200" u="none" cap="none" strike="noStrike">
              <a:solidFill>
                <a:schemeClr val="dk1"/>
              </a:solidFill>
              <a:latin typeface="Calibri"/>
              <a:ea typeface="Calibri"/>
              <a:cs typeface="Calibri"/>
              <a:sym typeface="Calibri"/>
            </a:endParaRPr>
          </a:p>
        </p:txBody>
      </p:sp>
      <p:sp>
        <p:nvSpPr>
          <p:cNvPr id="429" name="Google Shape;429;p16"/>
          <p:cNvSpPr txBox="1"/>
          <p:nvPr/>
        </p:nvSpPr>
        <p:spPr>
          <a:xfrm>
            <a:off x="7013448" y="3794760"/>
            <a:ext cx="1426464" cy="33832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Ürünün tüm geçmişi kayıt altındadır.</a:t>
            </a:r>
            <a:endParaRPr b="0" i="0" sz="1000" u="none" cap="none" strike="noStrike">
              <a:solidFill>
                <a:schemeClr val="dk1"/>
              </a:solidFill>
              <a:latin typeface="Calibri"/>
              <a:ea typeface="Calibri"/>
              <a:cs typeface="Calibri"/>
              <a:sym typeface="Calibri"/>
            </a:endParaRPr>
          </a:p>
        </p:txBody>
      </p:sp>
      <p:sp>
        <p:nvSpPr>
          <p:cNvPr id="430" name="Google Shape;430;p16"/>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1 · Nesnelerin İnternetine Giriş</a:t>
            </a:r>
            <a:endParaRPr b="0" i="0" sz="850" u="none" cap="none" strike="noStrike">
              <a:solidFill>
                <a:schemeClr val="dk1"/>
              </a:solidFill>
              <a:latin typeface="Calibri"/>
              <a:ea typeface="Calibri"/>
              <a:cs typeface="Calibri"/>
              <a:sym typeface="Calibri"/>
            </a:endParaRPr>
          </a:p>
        </p:txBody>
      </p:sp>
      <p:sp>
        <p:nvSpPr>
          <p:cNvPr id="431" name="Google Shape;431;p16"/>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14</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36" name="Shape 436"/>
        <p:cNvGrpSpPr/>
        <p:nvPr/>
      </p:nvGrpSpPr>
      <p:grpSpPr>
        <a:xfrm>
          <a:off x="0" y="0"/>
          <a:ext cx="0" cy="0"/>
          <a:chOff x="0" y="0"/>
          <a:chExt cx="0" cy="0"/>
        </a:xfrm>
      </p:grpSpPr>
      <p:sp>
        <p:nvSpPr>
          <p:cNvPr id="437" name="Google Shape;437;p17"/>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UYGULAMA 4</a:t>
            </a:r>
            <a:endParaRPr b="0" i="0" sz="1000" u="none" cap="none" strike="noStrike">
              <a:solidFill>
                <a:schemeClr val="dk1"/>
              </a:solidFill>
              <a:latin typeface="Calibri"/>
              <a:ea typeface="Calibri"/>
              <a:cs typeface="Calibri"/>
              <a:sym typeface="Calibri"/>
            </a:endParaRPr>
          </a:p>
        </p:txBody>
      </p:sp>
      <p:sp>
        <p:nvSpPr>
          <p:cNvPr id="438" name="Google Shape;438;p17"/>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Endüstri 4.0 ve Endüstriyel IoT (IIoT)</a:t>
            </a:r>
            <a:endParaRPr b="0" i="0" sz="2600" u="none" cap="none" strike="noStrike">
              <a:solidFill>
                <a:schemeClr val="dk1"/>
              </a:solidFill>
              <a:latin typeface="Calibri"/>
              <a:ea typeface="Calibri"/>
              <a:cs typeface="Calibri"/>
              <a:sym typeface="Calibri"/>
            </a:endParaRPr>
          </a:p>
        </p:txBody>
      </p:sp>
      <p:sp>
        <p:nvSpPr>
          <p:cNvPr id="439" name="Google Shape;439;p17"/>
          <p:cNvSpPr/>
          <p:nvPr/>
        </p:nvSpPr>
        <p:spPr>
          <a:xfrm>
            <a:off x="502920" y="1371600"/>
            <a:ext cx="1828800" cy="1371600"/>
          </a:xfrm>
          <a:prstGeom prst="roundRect">
            <a:avLst>
              <a:gd fmla="val 5333"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17"/>
          <p:cNvSpPr txBox="1"/>
          <p:nvPr/>
        </p:nvSpPr>
        <p:spPr>
          <a:xfrm>
            <a:off x="667512" y="1517904"/>
            <a:ext cx="1499616"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400"/>
              <a:buFont typeface="Calibri"/>
              <a:buNone/>
            </a:pPr>
            <a:r>
              <a:rPr b="1" i="0" lang="en-US" sz="1400" u="none" cap="none" strike="noStrike">
                <a:solidFill>
                  <a:srgbClr val="12A594"/>
                </a:solidFill>
                <a:latin typeface="Calibri"/>
                <a:ea typeface="Calibri"/>
                <a:cs typeface="Calibri"/>
                <a:sym typeface="Calibri"/>
              </a:rPr>
              <a:t>Endüstri 1.0</a:t>
            </a:r>
            <a:endParaRPr b="0" i="0" sz="1400" u="none" cap="none" strike="noStrike">
              <a:solidFill>
                <a:schemeClr val="dk1"/>
              </a:solidFill>
              <a:latin typeface="Calibri"/>
              <a:ea typeface="Calibri"/>
              <a:cs typeface="Calibri"/>
              <a:sym typeface="Calibri"/>
            </a:endParaRPr>
          </a:p>
        </p:txBody>
      </p:sp>
      <p:sp>
        <p:nvSpPr>
          <p:cNvPr id="441" name="Google Shape;441;p17"/>
          <p:cNvSpPr txBox="1"/>
          <p:nvPr/>
        </p:nvSpPr>
        <p:spPr>
          <a:xfrm>
            <a:off x="667512" y="1828800"/>
            <a:ext cx="1499616"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00"/>
              <a:buFont typeface="Calibri"/>
              <a:buNone/>
            </a:pPr>
            <a:r>
              <a:rPr b="1" i="0" lang="en-US" sz="1200" u="none" cap="none" strike="noStrike">
                <a:solidFill>
                  <a:srgbClr val="0E2A33"/>
                </a:solidFill>
                <a:latin typeface="Calibri"/>
                <a:ea typeface="Calibri"/>
                <a:cs typeface="Calibri"/>
                <a:sym typeface="Calibri"/>
              </a:rPr>
              <a:t>Buhar gücü</a:t>
            </a:r>
            <a:endParaRPr b="0" i="0" sz="1200" u="none" cap="none" strike="noStrike">
              <a:solidFill>
                <a:schemeClr val="dk1"/>
              </a:solidFill>
              <a:latin typeface="Calibri"/>
              <a:ea typeface="Calibri"/>
              <a:cs typeface="Calibri"/>
              <a:sym typeface="Calibri"/>
            </a:endParaRPr>
          </a:p>
        </p:txBody>
      </p:sp>
      <p:sp>
        <p:nvSpPr>
          <p:cNvPr id="442" name="Google Shape;442;p17"/>
          <p:cNvSpPr txBox="1"/>
          <p:nvPr/>
        </p:nvSpPr>
        <p:spPr>
          <a:xfrm>
            <a:off x="667512" y="2121408"/>
            <a:ext cx="1499616" cy="45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6474F"/>
              </a:buClr>
              <a:buSzPts val="950"/>
              <a:buFont typeface="Calibri"/>
              <a:buNone/>
            </a:pPr>
            <a:r>
              <a:rPr b="0" i="0" lang="en-US" sz="950" u="none" cap="none" strike="noStrike">
                <a:solidFill>
                  <a:srgbClr val="36474F"/>
                </a:solidFill>
                <a:latin typeface="Calibri"/>
                <a:ea typeface="Calibri"/>
                <a:cs typeface="Calibri"/>
                <a:sym typeface="Calibri"/>
              </a:rPr>
              <a:t>Makineleşme, 1784</a:t>
            </a:r>
            <a:endParaRPr b="0" i="0" sz="950" u="none" cap="none" strike="noStrike">
              <a:solidFill>
                <a:schemeClr val="dk1"/>
              </a:solidFill>
              <a:latin typeface="Calibri"/>
              <a:ea typeface="Calibri"/>
              <a:cs typeface="Calibri"/>
              <a:sym typeface="Calibri"/>
            </a:endParaRPr>
          </a:p>
        </p:txBody>
      </p:sp>
      <p:sp>
        <p:nvSpPr>
          <p:cNvPr id="443" name="Google Shape;443;p17"/>
          <p:cNvSpPr/>
          <p:nvPr/>
        </p:nvSpPr>
        <p:spPr>
          <a:xfrm>
            <a:off x="2560320" y="1371600"/>
            <a:ext cx="1828800" cy="1371600"/>
          </a:xfrm>
          <a:prstGeom prst="roundRect">
            <a:avLst>
              <a:gd fmla="val 5333"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17"/>
          <p:cNvSpPr txBox="1"/>
          <p:nvPr/>
        </p:nvSpPr>
        <p:spPr>
          <a:xfrm>
            <a:off x="2724912" y="1517904"/>
            <a:ext cx="1499616"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400"/>
              <a:buFont typeface="Calibri"/>
              <a:buNone/>
            </a:pPr>
            <a:r>
              <a:rPr b="1" i="0" lang="en-US" sz="1400" u="none" cap="none" strike="noStrike">
                <a:solidFill>
                  <a:srgbClr val="12A594"/>
                </a:solidFill>
                <a:latin typeface="Calibri"/>
                <a:ea typeface="Calibri"/>
                <a:cs typeface="Calibri"/>
                <a:sym typeface="Calibri"/>
              </a:rPr>
              <a:t>Endüstri 2.0</a:t>
            </a:r>
            <a:endParaRPr b="0" i="0" sz="1400" u="none" cap="none" strike="noStrike">
              <a:solidFill>
                <a:schemeClr val="dk1"/>
              </a:solidFill>
              <a:latin typeface="Calibri"/>
              <a:ea typeface="Calibri"/>
              <a:cs typeface="Calibri"/>
              <a:sym typeface="Calibri"/>
            </a:endParaRPr>
          </a:p>
        </p:txBody>
      </p:sp>
      <p:sp>
        <p:nvSpPr>
          <p:cNvPr id="445" name="Google Shape;445;p17"/>
          <p:cNvSpPr txBox="1"/>
          <p:nvPr/>
        </p:nvSpPr>
        <p:spPr>
          <a:xfrm>
            <a:off x="2724912" y="1828800"/>
            <a:ext cx="1499616"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00"/>
              <a:buFont typeface="Calibri"/>
              <a:buNone/>
            </a:pPr>
            <a:r>
              <a:rPr b="1" i="0" lang="en-US" sz="1200" u="none" cap="none" strike="noStrike">
                <a:solidFill>
                  <a:srgbClr val="0E2A33"/>
                </a:solidFill>
                <a:latin typeface="Calibri"/>
                <a:ea typeface="Calibri"/>
                <a:cs typeface="Calibri"/>
                <a:sym typeface="Calibri"/>
              </a:rPr>
              <a:t>Elektrik</a:t>
            </a:r>
            <a:endParaRPr b="0" i="0" sz="1200" u="none" cap="none" strike="noStrike">
              <a:solidFill>
                <a:schemeClr val="dk1"/>
              </a:solidFill>
              <a:latin typeface="Calibri"/>
              <a:ea typeface="Calibri"/>
              <a:cs typeface="Calibri"/>
              <a:sym typeface="Calibri"/>
            </a:endParaRPr>
          </a:p>
        </p:txBody>
      </p:sp>
      <p:sp>
        <p:nvSpPr>
          <p:cNvPr id="446" name="Google Shape;446;p17"/>
          <p:cNvSpPr txBox="1"/>
          <p:nvPr/>
        </p:nvSpPr>
        <p:spPr>
          <a:xfrm>
            <a:off x="2724912" y="2121408"/>
            <a:ext cx="1499616" cy="45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6474F"/>
              </a:buClr>
              <a:buSzPts val="950"/>
              <a:buFont typeface="Calibri"/>
              <a:buNone/>
            </a:pPr>
            <a:r>
              <a:rPr b="0" i="0" lang="en-US" sz="950" u="none" cap="none" strike="noStrike">
                <a:solidFill>
                  <a:srgbClr val="36474F"/>
                </a:solidFill>
                <a:latin typeface="Calibri"/>
                <a:ea typeface="Calibri"/>
                <a:cs typeface="Calibri"/>
                <a:sym typeface="Calibri"/>
              </a:rPr>
              <a:t>Seri üretim, 1870</a:t>
            </a:r>
            <a:endParaRPr b="0" i="0" sz="950" u="none" cap="none" strike="noStrike">
              <a:solidFill>
                <a:schemeClr val="dk1"/>
              </a:solidFill>
              <a:latin typeface="Calibri"/>
              <a:ea typeface="Calibri"/>
              <a:cs typeface="Calibri"/>
              <a:sym typeface="Calibri"/>
            </a:endParaRPr>
          </a:p>
        </p:txBody>
      </p:sp>
      <p:sp>
        <p:nvSpPr>
          <p:cNvPr id="447" name="Google Shape;447;p17"/>
          <p:cNvSpPr/>
          <p:nvPr/>
        </p:nvSpPr>
        <p:spPr>
          <a:xfrm>
            <a:off x="4617720" y="1371600"/>
            <a:ext cx="1828800" cy="1371600"/>
          </a:xfrm>
          <a:prstGeom prst="roundRect">
            <a:avLst>
              <a:gd fmla="val 5333"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17"/>
          <p:cNvSpPr txBox="1"/>
          <p:nvPr/>
        </p:nvSpPr>
        <p:spPr>
          <a:xfrm>
            <a:off x="4782312" y="1517904"/>
            <a:ext cx="1499616"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400"/>
              <a:buFont typeface="Calibri"/>
              <a:buNone/>
            </a:pPr>
            <a:r>
              <a:rPr b="1" i="0" lang="en-US" sz="1400" u="none" cap="none" strike="noStrike">
                <a:solidFill>
                  <a:srgbClr val="12A594"/>
                </a:solidFill>
                <a:latin typeface="Calibri"/>
                <a:ea typeface="Calibri"/>
                <a:cs typeface="Calibri"/>
                <a:sym typeface="Calibri"/>
              </a:rPr>
              <a:t>Endüstri 3.0</a:t>
            </a:r>
            <a:endParaRPr b="0" i="0" sz="1400" u="none" cap="none" strike="noStrike">
              <a:solidFill>
                <a:schemeClr val="dk1"/>
              </a:solidFill>
              <a:latin typeface="Calibri"/>
              <a:ea typeface="Calibri"/>
              <a:cs typeface="Calibri"/>
              <a:sym typeface="Calibri"/>
            </a:endParaRPr>
          </a:p>
        </p:txBody>
      </p:sp>
      <p:sp>
        <p:nvSpPr>
          <p:cNvPr id="449" name="Google Shape;449;p17"/>
          <p:cNvSpPr txBox="1"/>
          <p:nvPr/>
        </p:nvSpPr>
        <p:spPr>
          <a:xfrm>
            <a:off x="4782312" y="1828800"/>
            <a:ext cx="1499616"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00"/>
              <a:buFont typeface="Calibri"/>
              <a:buNone/>
            </a:pPr>
            <a:r>
              <a:rPr b="1" i="0" lang="en-US" sz="1200" u="none" cap="none" strike="noStrike">
                <a:solidFill>
                  <a:srgbClr val="0E2A33"/>
                </a:solidFill>
                <a:latin typeface="Calibri"/>
                <a:ea typeface="Calibri"/>
                <a:cs typeface="Calibri"/>
                <a:sym typeface="Calibri"/>
              </a:rPr>
              <a:t>Bilgisayar</a:t>
            </a:r>
            <a:endParaRPr b="0" i="0" sz="1200" u="none" cap="none" strike="noStrike">
              <a:solidFill>
                <a:schemeClr val="dk1"/>
              </a:solidFill>
              <a:latin typeface="Calibri"/>
              <a:ea typeface="Calibri"/>
              <a:cs typeface="Calibri"/>
              <a:sym typeface="Calibri"/>
            </a:endParaRPr>
          </a:p>
        </p:txBody>
      </p:sp>
      <p:sp>
        <p:nvSpPr>
          <p:cNvPr id="450" name="Google Shape;450;p17"/>
          <p:cNvSpPr txBox="1"/>
          <p:nvPr/>
        </p:nvSpPr>
        <p:spPr>
          <a:xfrm>
            <a:off x="4782312" y="2121408"/>
            <a:ext cx="1499616" cy="45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6474F"/>
              </a:buClr>
              <a:buSzPts val="950"/>
              <a:buFont typeface="Calibri"/>
              <a:buNone/>
            </a:pPr>
            <a:r>
              <a:rPr b="0" i="0" lang="en-US" sz="950" u="none" cap="none" strike="noStrike">
                <a:solidFill>
                  <a:srgbClr val="36474F"/>
                </a:solidFill>
                <a:latin typeface="Calibri"/>
                <a:ea typeface="Calibri"/>
                <a:cs typeface="Calibri"/>
                <a:sym typeface="Calibri"/>
              </a:rPr>
              <a:t>Otomasyon, 1969</a:t>
            </a:r>
            <a:endParaRPr b="0" i="0" sz="950" u="none" cap="none" strike="noStrike">
              <a:solidFill>
                <a:schemeClr val="dk1"/>
              </a:solidFill>
              <a:latin typeface="Calibri"/>
              <a:ea typeface="Calibri"/>
              <a:cs typeface="Calibri"/>
              <a:sym typeface="Calibri"/>
            </a:endParaRPr>
          </a:p>
        </p:txBody>
      </p:sp>
      <p:sp>
        <p:nvSpPr>
          <p:cNvPr id="451" name="Google Shape;451;p17"/>
          <p:cNvSpPr/>
          <p:nvPr/>
        </p:nvSpPr>
        <p:spPr>
          <a:xfrm>
            <a:off x="6675120" y="1371600"/>
            <a:ext cx="1828800" cy="1371600"/>
          </a:xfrm>
          <a:prstGeom prst="roundRect">
            <a:avLst>
              <a:gd fmla="val 5333" name="adj"/>
            </a:avLst>
          </a:prstGeom>
          <a:solidFill>
            <a:srgbClr val="0E2A33"/>
          </a:solidFill>
          <a:ln cap="flat" cmpd="sng" w="12700">
            <a:solidFill>
              <a:srgbClr val="0E2A3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17"/>
          <p:cNvSpPr txBox="1"/>
          <p:nvPr/>
        </p:nvSpPr>
        <p:spPr>
          <a:xfrm>
            <a:off x="6839712" y="1517904"/>
            <a:ext cx="1499616"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B705"/>
              </a:buClr>
              <a:buSzPts val="1400"/>
              <a:buFont typeface="Calibri"/>
              <a:buNone/>
            </a:pPr>
            <a:r>
              <a:rPr b="1" i="0" lang="en-US" sz="1400" u="none" cap="none" strike="noStrike">
                <a:solidFill>
                  <a:srgbClr val="F2B705"/>
                </a:solidFill>
                <a:latin typeface="Calibri"/>
                <a:ea typeface="Calibri"/>
                <a:cs typeface="Calibri"/>
                <a:sym typeface="Calibri"/>
              </a:rPr>
              <a:t>Endüstri 4.0</a:t>
            </a:r>
            <a:endParaRPr b="0" i="0" sz="1400" u="none" cap="none" strike="noStrike">
              <a:solidFill>
                <a:schemeClr val="dk1"/>
              </a:solidFill>
              <a:latin typeface="Calibri"/>
              <a:ea typeface="Calibri"/>
              <a:cs typeface="Calibri"/>
              <a:sym typeface="Calibri"/>
            </a:endParaRPr>
          </a:p>
        </p:txBody>
      </p:sp>
      <p:sp>
        <p:nvSpPr>
          <p:cNvPr id="453" name="Google Shape;453;p17"/>
          <p:cNvSpPr txBox="1"/>
          <p:nvPr/>
        </p:nvSpPr>
        <p:spPr>
          <a:xfrm>
            <a:off x="6839712" y="1828800"/>
            <a:ext cx="1499616"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Bağlantı</a:t>
            </a:r>
            <a:endParaRPr b="0" i="0" sz="1200" u="none" cap="none" strike="noStrike">
              <a:solidFill>
                <a:schemeClr val="dk1"/>
              </a:solidFill>
              <a:latin typeface="Calibri"/>
              <a:ea typeface="Calibri"/>
              <a:cs typeface="Calibri"/>
              <a:sym typeface="Calibri"/>
            </a:endParaRPr>
          </a:p>
        </p:txBody>
      </p:sp>
      <p:sp>
        <p:nvSpPr>
          <p:cNvPr id="454" name="Google Shape;454;p17"/>
          <p:cNvSpPr txBox="1"/>
          <p:nvPr/>
        </p:nvSpPr>
        <p:spPr>
          <a:xfrm>
            <a:off x="6839712" y="2121408"/>
            <a:ext cx="1499616" cy="45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A9C4C9"/>
              </a:buClr>
              <a:buSzPts val="950"/>
              <a:buFont typeface="Calibri"/>
              <a:buNone/>
            </a:pPr>
            <a:r>
              <a:rPr b="0" i="0" lang="en-US" sz="950" u="none" cap="none" strike="noStrike">
                <a:solidFill>
                  <a:srgbClr val="A9C4C9"/>
                </a:solidFill>
                <a:latin typeface="Calibri"/>
                <a:ea typeface="Calibri"/>
                <a:cs typeface="Calibri"/>
                <a:sym typeface="Calibri"/>
              </a:rPr>
              <a:t>Siber-fiziksel sistemler</a:t>
            </a:r>
            <a:endParaRPr b="0" i="0" sz="950" u="none" cap="none" strike="noStrike">
              <a:solidFill>
                <a:schemeClr val="dk1"/>
              </a:solidFill>
              <a:latin typeface="Calibri"/>
              <a:ea typeface="Calibri"/>
              <a:cs typeface="Calibri"/>
              <a:sym typeface="Calibri"/>
            </a:endParaRPr>
          </a:p>
        </p:txBody>
      </p:sp>
      <p:sp>
        <p:nvSpPr>
          <p:cNvPr id="455" name="Google Shape;455;p17"/>
          <p:cNvSpPr/>
          <p:nvPr/>
        </p:nvSpPr>
        <p:spPr>
          <a:xfrm>
            <a:off x="502920" y="2971800"/>
            <a:ext cx="2529840" cy="1325880"/>
          </a:xfrm>
          <a:prstGeom prst="roundRect">
            <a:avLst>
              <a:gd fmla="val 5517"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17"/>
          <p:cNvSpPr txBox="1"/>
          <p:nvPr/>
        </p:nvSpPr>
        <p:spPr>
          <a:xfrm>
            <a:off x="704088" y="3136392"/>
            <a:ext cx="2127504"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300"/>
              <a:buFont typeface="Calibri"/>
              <a:buNone/>
            </a:pPr>
            <a:r>
              <a:rPr b="1" i="0" lang="en-US" sz="1300" u="none" cap="none" strike="noStrike">
                <a:solidFill>
                  <a:srgbClr val="0E2A33"/>
                </a:solidFill>
                <a:latin typeface="Calibri"/>
                <a:ea typeface="Calibri"/>
                <a:cs typeface="Calibri"/>
                <a:sym typeface="Calibri"/>
              </a:rPr>
              <a:t>Kestirimci bakım</a:t>
            </a:r>
            <a:endParaRPr b="0" i="0" sz="1300" u="none" cap="none" strike="noStrike">
              <a:solidFill>
                <a:schemeClr val="dk1"/>
              </a:solidFill>
              <a:latin typeface="Calibri"/>
              <a:ea typeface="Calibri"/>
              <a:cs typeface="Calibri"/>
              <a:sym typeface="Calibri"/>
            </a:endParaRPr>
          </a:p>
        </p:txBody>
      </p:sp>
      <p:sp>
        <p:nvSpPr>
          <p:cNvPr id="457" name="Google Shape;457;p17"/>
          <p:cNvSpPr txBox="1"/>
          <p:nvPr/>
        </p:nvSpPr>
        <p:spPr>
          <a:xfrm>
            <a:off x="704088" y="3520440"/>
            <a:ext cx="2127504" cy="61264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Titreşim ve sıcaklık verisi, arıza olmadan önce parça değişimini haber verir. Plansız duruş azalır.</a:t>
            </a:r>
            <a:endParaRPr b="0" i="0" sz="1050" u="none" cap="none" strike="noStrike">
              <a:solidFill>
                <a:schemeClr val="dk1"/>
              </a:solidFill>
              <a:latin typeface="Calibri"/>
              <a:ea typeface="Calibri"/>
              <a:cs typeface="Calibri"/>
              <a:sym typeface="Calibri"/>
            </a:endParaRPr>
          </a:p>
        </p:txBody>
      </p:sp>
      <p:sp>
        <p:nvSpPr>
          <p:cNvPr id="458" name="Google Shape;458;p17"/>
          <p:cNvSpPr/>
          <p:nvPr/>
        </p:nvSpPr>
        <p:spPr>
          <a:xfrm>
            <a:off x="3307080" y="2971800"/>
            <a:ext cx="2529840" cy="1325880"/>
          </a:xfrm>
          <a:prstGeom prst="roundRect">
            <a:avLst>
              <a:gd fmla="val 5517"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17"/>
          <p:cNvSpPr txBox="1"/>
          <p:nvPr/>
        </p:nvSpPr>
        <p:spPr>
          <a:xfrm>
            <a:off x="3508248" y="3136392"/>
            <a:ext cx="2127504"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300"/>
              <a:buFont typeface="Calibri"/>
              <a:buNone/>
            </a:pPr>
            <a:r>
              <a:rPr b="1" i="0" lang="en-US" sz="1300" u="none" cap="none" strike="noStrike">
                <a:solidFill>
                  <a:srgbClr val="0E2A33"/>
                </a:solidFill>
                <a:latin typeface="Calibri"/>
                <a:ea typeface="Calibri"/>
                <a:cs typeface="Calibri"/>
                <a:sym typeface="Calibri"/>
              </a:rPr>
              <a:t>Üretim takibi</a:t>
            </a:r>
            <a:endParaRPr b="0" i="0" sz="1300" u="none" cap="none" strike="noStrike">
              <a:solidFill>
                <a:schemeClr val="dk1"/>
              </a:solidFill>
              <a:latin typeface="Calibri"/>
              <a:ea typeface="Calibri"/>
              <a:cs typeface="Calibri"/>
              <a:sym typeface="Calibri"/>
            </a:endParaRPr>
          </a:p>
        </p:txBody>
      </p:sp>
      <p:sp>
        <p:nvSpPr>
          <p:cNvPr id="460" name="Google Shape;460;p17"/>
          <p:cNvSpPr txBox="1"/>
          <p:nvPr/>
        </p:nvSpPr>
        <p:spPr>
          <a:xfrm>
            <a:off x="3508248" y="3520440"/>
            <a:ext cx="2127504" cy="61264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Her ürünün hangi makinede, kaç saniyede üretildiği kayıt altına alınır. Hata kaynağı hızla bulunur.</a:t>
            </a:r>
            <a:endParaRPr b="0" i="0" sz="1050" u="none" cap="none" strike="noStrike">
              <a:solidFill>
                <a:schemeClr val="dk1"/>
              </a:solidFill>
              <a:latin typeface="Calibri"/>
              <a:ea typeface="Calibri"/>
              <a:cs typeface="Calibri"/>
              <a:sym typeface="Calibri"/>
            </a:endParaRPr>
          </a:p>
        </p:txBody>
      </p:sp>
      <p:sp>
        <p:nvSpPr>
          <p:cNvPr id="461" name="Google Shape;461;p17"/>
          <p:cNvSpPr/>
          <p:nvPr/>
        </p:nvSpPr>
        <p:spPr>
          <a:xfrm>
            <a:off x="6111240" y="2971800"/>
            <a:ext cx="2529840" cy="1325880"/>
          </a:xfrm>
          <a:prstGeom prst="roundRect">
            <a:avLst>
              <a:gd fmla="val 5517"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17"/>
          <p:cNvSpPr txBox="1"/>
          <p:nvPr/>
        </p:nvSpPr>
        <p:spPr>
          <a:xfrm>
            <a:off x="6312408" y="3136392"/>
            <a:ext cx="2127504"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300"/>
              <a:buFont typeface="Calibri"/>
              <a:buNone/>
            </a:pPr>
            <a:r>
              <a:rPr b="1" i="0" lang="en-US" sz="1300" u="none" cap="none" strike="noStrike">
                <a:solidFill>
                  <a:srgbClr val="0E2A33"/>
                </a:solidFill>
                <a:latin typeface="Calibri"/>
                <a:ea typeface="Calibri"/>
                <a:cs typeface="Calibri"/>
                <a:sym typeface="Calibri"/>
              </a:rPr>
              <a:t>İş güvenliği</a:t>
            </a:r>
            <a:endParaRPr b="0" i="0" sz="1300" u="none" cap="none" strike="noStrike">
              <a:solidFill>
                <a:schemeClr val="dk1"/>
              </a:solidFill>
              <a:latin typeface="Calibri"/>
              <a:ea typeface="Calibri"/>
              <a:cs typeface="Calibri"/>
              <a:sym typeface="Calibri"/>
            </a:endParaRPr>
          </a:p>
        </p:txBody>
      </p:sp>
      <p:sp>
        <p:nvSpPr>
          <p:cNvPr id="463" name="Google Shape;463;p17"/>
          <p:cNvSpPr txBox="1"/>
          <p:nvPr/>
        </p:nvSpPr>
        <p:spPr>
          <a:xfrm>
            <a:off x="6312408" y="3520440"/>
            <a:ext cx="2127504" cy="61264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Gaz, sıcaklık ve giyilebilir sensörler tehlikeli ortamda çalışanı korur.</a:t>
            </a:r>
            <a:endParaRPr b="0" i="0" sz="1050" u="none" cap="none" strike="noStrike">
              <a:solidFill>
                <a:schemeClr val="dk1"/>
              </a:solidFill>
              <a:latin typeface="Calibri"/>
              <a:ea typeface="Calibri"/>
              <a:cs typeface="Calibri"/>
              <a:sym typeface="Calibri"/>
            </a:endParaRPr>
          </a:p>
        </p:txBody>
      </p:sp>
      <p:sp>
        <p:nvSpPr>
          <p:cNvPr id="464" name="Google Shape;464;p17"/>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1 · Nesnelerin İnternetine Giriş</a:t>
            </a:r>
            <a:endParaRPr b="0" i="0" sz="850" u="none" cap="none" strike="noStrike">
              <a:solidFill>
                <a:schemeClr val="dk1"/>
              </a:solidFill>
              <a:latin typeface="Calibri"/>
              <a:ea typeface="Calibri"/>
              <a:cs typeface="Calibri"/>
              <a:sym typeface="Calibri"/>
            </a:endParaRPr>
          </a:p>
        </p:txBody>
      </p:sp>
      <p:sp>
        <p:nvSpPr>
          <p:cNvPr id="465" name="Google Shape;465;p17"/>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15</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70" name="Shape 470"/>
        <p:cNvGrpSpPr/>
        <p:nvPr/>
      </p:nvGrpSpPr>
      <p:grpSpPr>
        <a:xfrm>
          <a:off x="0" y="0"/>
          <a:ext cx="0" cy="0"/>
          <a:chOff x="0" y="0"/>
          <a:chExt cx="0" cy="0"/>
        </a:xfrm>
      </p:grpSpPr>
      <p:sp>
        <p:nvSpPr>
          <p:cNvPr id="471" name="Google Shape;471;p18"/>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UYGULAMA 5</a:t>
            </a:r>
            <a:endParaRPr b="0" i="0" sz="1000" u="none" cap="none" strike="noStrike">
              <a:solidFill>
                <a:schemeClr val="dk1"/>
              </a:solidFill>
              <a:latin typeface="Calibri"/>
              <a:ea typeface="Calibri"/>
              <a:cs typeface="Calibri"/>
              <a:sym typeface="Calibri"/>
            </a:endParaRPr>
          </a:p>
        </p:txBody>
      </p:sp>
      <p:sp>
        <p:nvSpPr>
          <p:cNvPr id="472" name="Google Shape;472;p18"/>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Sağlıkta IoT ve giyilebilir teknolojiler</a:t>
            </a:r>
            <a:endParaRPr b="0" i="0" sz="2600" u="none" cap="none" strike="noStrike">
              <a:solidFill>
                <a:schemeClr val="dk1"/>
              </a:solidFill>
              <a:latin typeface="Calibri"/>
              <a:ea typeface="Calibri"/>
              <a:cs typeface="Calibri"/>
              <a:sym typeface="Calibri"/>
            </a:endParaRPr>
          </a:p>
        </p:txBody>
      </p:sp>
      <p:sp>
        <p:nvSpPr>
          <p:cNvPr id="473" name="Google Shape;473;p18"/>
          <p:cNvSpPr/>
          <p:nvPr/>
        </p:nvSpPr>
        <p:spPr>
          <a:xfrm>
            <a:off x="502920" y="1325880"/>
            <a:ext cx="2529840" cy="1463040"/>
          </a:xfrm>
          <a:prstGeom prst="roundRect">
            <a:avLst>
              <a:gd fmla="val 5000"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18"/>
          <p:cNvSpPr/>
          <p:nvPr/>
        </p:nvSpPr>
        <p:spPr>
          <a:xfrm>
            <a:off x="704088" y="1490472"/>
            <a:ext cx="329184" cy="329184"/>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18"/>
          <p:cNvSpPr txBox="1"/>
          <p:nvPr/>
        </p:nvSpPr>
        <p:spPr>
          <a:xfrm>
            <a:off x="704088" y="1490472"/>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1</a:t>
            </a:r>
            <a:endParaRPr b="0" i="0" sz="1200" u="none" cap="none" strike="noStrike">
              <a:solidFill>
                <a:schemeClr val="dk1"/>
              </a:solidFill>
              <a:latin typeface="Calibri"/>
              <a:ea typeface="Calibri"/>
              <a:cs typeface="Calibri"/>
              <a:sym typeface="Calibri"/>
            </a:endParaRPr>
          </a:p>
        </p:txBody>
      </p:sp>
      <p:sp>
        <p:nvSpPr>
          <p:cNvPr id="476" name="Google Shape;476;p18"/>
          <p:cNvSpPr txBox="1"/>
          <p:nvPr/>
        </p:nvSpPr>
        <p:spPr>
          <a:xfrm>
            <a:off x="1124712" y="1490472"/>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Giyilebilir cihazlar</a:t>
            </a:r>
            <a:endParaRPr b="0" i="0" sz="1250" u="none" cap="none" strike="noStrike">
              <a:solidFill>
                <a:schemeClr val="dk1"/>
              </a:solidFill>
              <a:latin typeface="Calibri"/>
              <a:ea typeface="Calibri"/>
              <a:cs typeface="Calibri"/>
              <a:sym typeface="Calibri"/>
            </a:endParaRPr>
          </a:p>
        </p:txBody>
      </p:sp>
      <p:sp>
        <p:nvSpPr>
          <p:cNvPr id="477" name="Google Shape;477;p18"/>
          <p:cNvSpPr txBox="1"/>
          <p:nvPr/>
        </p:nvSpPr>
        <p:spPr>
          <a:xfrm>
            <a:off x="704088" y="1874520"/>
            <a:ext cx="2127504" cy="74980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Akıllı saat ve bileklikler nabız, oksijen, adım ve uyku verisini sürekli ölçer.</a:t>
            </a:r>
            <a:endParaRPr b="0" i="0" sz="1000" u="none" cap="none" strike="noStrike">
              <a:solidFill>
                <a:schemeClr val="dk1"/>
              </a:solidFill>
              <a:latin typeface="Calibri"/>
              <a:ea typeface="Calibri"/>
              <a:cs typeface="Calibri"/>
              <a:sym typeface="Calibri"/>
            </a:endParaRPr>
          </a:p>
        </p:txBody>
      </p:sp>
      <p:sp>
        <p:nvSpPr>
          <p:cNvPr id="478" name="Google Shape;478;p18"/>
          <p:cNvSpPr/>
          <p:nvPr/>
        </p:nvSpPr>
        <p:spPr>
          <a:xfrm>
            <a:off x="3307080" y="1325880"/>
            <a:ext cx="2529840" cy="1463040"/>
          </a:xfrm>
          <a:prstGeom prst="roundRect">
            <a:avLst>
              <a:gd fmla="val 5000"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18"/>
          <p:cNvSpPr/>
          <p:nvPr/>
        </p:nvSpPr>
        <p:spPr>
          <a:xfrm>
            <a:off x="3508248" y="1490472"/>
            <a:ext cx="329184" cy="329184"/>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18"/>
          <p:cNvSpPr txBox="1"/>
          <p:nvPr/>
        </p:nvSpPr>
        <p:spPr>
          <a:xfrm>
            <a:off x="3508248" y="1490472"/>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2</a:t>
            </a:r>
            <a:endParaRPr b="0" i="0" sz="1200" u="none" cap="none" strike="noStrike">
              <a:solidFill>
                <a:schemeClr val="dk1"/>
              </a:solidFill>
              <a:latin typeface="Calibri"/>
              <a:ea typeface="Calibri"/>
              <a:cs typeface="Calibri"/>
              <a:sym typeface="Calibri"/>
            </a:endParaRPr>
          </a:p>
        </p:txBody>
      </p:sp>
      <p:sp>
        <p:nvSpPr>
          <p:cNvPr id="481" name="Google Shape;481;p18"/>
          <p:cNvSpPr txBox="1"/>
          <p:nvPr/>
        </p:nvSpPr>
        <p:spPr>
          <a:xfrm>
            <a:off x="3928872" y="1490472"/>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Uzaktan hasta takibi</a:t>
            </a:r>
            <a:endParaRPr b="0" i="0" sz="1250" u="none" cap="none" strike="noStrike">
              <a:solidFill>
                <a:schemeClr val="dk1"/>
              </a:solidFill>
              <a:latin typeface="Calibri"/>
              <a:ea typeface="Calibri"/>
              <a:cs typeface="Calibri"/>
              <a:sym typeface="Calibri"/>
            </a:endParaRPr>
          </a:p>
        </p:txBody>
      </p:sp>
      <p:sp>
        <p:nvSpPr>
          <p:cNvPr id="482" name="Google Shape;482;p18"/>
          <p:cNvSpPr txBox="1"/>
          <p:nvPr/>
        </p:nvSpPr>
        <p:spPr>
          <a:xfrm>
            <a:off x="3508248" y="1874520"/>
            <a:ext cx="2127504" cy="74980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Kronik hastaların tansiyon ve şeker değerleri hastaneye otomatik iletilir.</a:t>
            </a:r>
            <a:endParaRPr b="0" i="0" sz="1000" u="none" cap="none" strike="noStrike">
              <a:solidFill>
                <a:schemeClr val="dk1"/>
              </a:solidFill>
              <a:latin typeface="Calibri"/>
              <a:ea typeface="Calibri"/>
              <a:cs typeface="Calibri"/>
              <a:sym typeface="Calibri"/>
            </a:endParaRPr>
          </a:p>
        </p:txBody>
      </p:sp>
      <p:sp>
        <p:nvSpPr>
          <p:cNvPr id="483" name="Google Shape;483;p18"/>
          <p:cNvSpPr/>
          <p:nvPr/>
        </p:nvSpPr>
        <p:spPr>
          <a:xfrm>
            <a:off x="6111240" y="1325880"/>
            <a:ext cx="2529840" cy="1463040"/>
          </a:xfrm>
          <a:prstGeom prst="roundRect">
            <a:avLst>
              <a:gd fmla="val 5000"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18"/>
          <p:cNvSpPr/>
          <p:nvPr/>
        </p:nvSpPr>
        <p:spPr>
          <a:xfrm>
            <a:off x="6312408" y="1490472"/>
            <a:ext cx="329184" cy="329184"/>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18"/>
          <p:cNvSpPr txBox="1"/>
          <p:nvPr/>
        </p:nvSpPr>
        <p:spPr>
          <a:xfrm>
            <a:off x="6312408" y="1490472"/>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3</a:t>
            </a:r>
            <a:endParaRPr b="0" i="0" sz="1200" u="none" cap="none" strike="noStrike">
              <a:solidFill>
                <a:schemeClr val="dk1"/>
              </a:solidFill>
              <a:latin typeface="Calibri"/>
              <a:ea typeface="Calibri"/>
              <a:cs typeface="Calibri"/>
              <a:sym typeface="Calibri"/>
            </a:endParaRPr>
          </a:p>
        </p:txBody>
      </p:sp>
      <p:sp>
        <p:nvSpPr>
          <p:cNvPr id="486" name="Google Shape;486;p18"/>
          <p:cNvSpPr txBox="1"/>
          <p:nvPr/>
        </p:nvSpPr>
        <p:spPr>
          <a:xfrm>
            <a:off x="6733032" y="1490472"/>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Akıllı ilaç kutusu</a:t>
            </a:r>
            <a:endParaRPr b="0" i="0" sz="1250" u="none" cap="none" strike="noStrike">
              <a:solidFill>
                <a:schemeClr val="dk1"/>
              </a:solidFill>
              <a:latin typeface="Calibri"/>
              <a:ea typeface="Calibri"/>
              <a:cs typeface="Calibri"/>
              <a:sym typeface="Calibri"/>
            </a:endParaRPr>
          </a:p>
        </p:txBody>
      </p:sp>
      <p:sp>
        <p:nvSpPr>
          <p:cNvPr id="487" name="Google Shape;487;p18"/>
          <p:cNvSpPr txBox="1"/>
          <p:nvPr/>
        </p:nvSpPr>
        <p:spPr>
          <a:xfrm>
            <a:off x="6312408" y="1874520"/>
            <a:ext cx="2127504" cy="74980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İlacın alınıp alınmadığını izler, unutulduğunda hastayı ve yakınını uyarır.</a:t>
            </a:r>
            <a:endParaRPr b="0" i="0" sz="1000" u="none" cap="none" strike="noStrike">
              <a:solidFill>
                <a:schemeClr val="dk1"/>
              </a:solidFill>
              <a:latin typeface="Calibri"/>
              <a:ea typeface="Calibri"/>
              <a:cs typeface="Calibri"/>
              <a:sym typeface="Calibri"/>
            </a:endParaRPr>
          </a:p>
        </p:txBody>
      </p:sp>
      <p:sp>
        <p:nvSpPr>
          <p:cNvPr id="488" name="Google Shape;488;p18"/>
          <p:cNvSpPr/>
          <p:nvPr/>
        </p:nvSpPr>
        <p:spPr>
          <a:xfrm>
            <a:off x="502920" y="3017520"/>
            <a:ext cx="2529840" cy="1463040"/>
          </a:xfrm>
          <a:prstGeom prst="roundRect">
            <a:avLst>
              <a:gd fmla="val 5000"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18"/>
          <p:cNvSpPr/>
          <p:nvPr/>
        </p:nvSpPr>
        <p:spPr>
          <a:xfrm>
            <a:off x="704088" y="3182112"/>
            <a:ext cx="329184" cy="329184"/>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18"/>
          <p:cNvSpPr txBox="1"/>
          <p:nvPr/>
        </p:nvSpPr>
        <p:spPr>
          <a:xfrm>
            <a:off x="704088" y="3182112"/>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4</a:t>
            </a:r>
            <a:endParaRPr b="0" i="0" sz="1200" u="none" cap="none" strike="noStrike">
              <a:solidFill>
                <a:schemeClr val="dk1"/>
              </a:solidFill>
              <a:latin typeface="Calibri"/>
              <a:ea typeface="Calibri"/>
              <a:cs typeface="Calibri"/>
              <a:sym typeface="Calibri"/>
            </a:endParaRPr>
          </a:p>
        </p:txBody>
      </p:sp>
      <p:sp>
        <p:nvSpPr>
          <p:cNvPr id="491" name="Google Shape;491;p18"/>
          <p:cNvSpPr txBox="1"/>
          <p:nvPr/>
        </p:nvSpPr>
        <p:spPr>
          <a:xfrm>
            <a:off x="1124712" y="3182112"/>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Hastane varlık takibi</a:t>
            </a:r>
            <a:endParaRPr b="0" i="0" sz="1250" u="none" cap="none" strike="noStrike">
              <a:solidFill>
                <a:schemeClr val="dk1"/>
              </a:solidFill>
              <a:latin typeface="Calibri"/>
              <a:ea typeface="Calibri"/>
              <a:cs typeface="Calibri"/>
              <a:sym typeface="Calibri"/>
            </a:endParaRPr>
          </a:p>
        </p:txBody>
      </p:sp>
      <p:sp>
        <p:nvSpPr>
          <p:cNvPr id="492" name="Google Shape;492;p18"/>
          <p:cNvSpPr txBox="1"/>
          <p:nvPr/>
        </p:nvSpPr>
        <p:spPr>
          <a:xfrm>
            <a:off x="704088" y="3566160"/>
            <a:ext cx="2127504" cy="74980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Tekerlekli sandalye, pompa gibi cihazların konumu anında bulunur.</a:t>
            </a:r>
            <a:endParaRPr b="0" i="0" sz="1000" u="none" cap="none" strike="noStrike">
              <a:solidFill>
                <a:schemeClr val="dk1"/>
              </a:solidFill>
              <a:latin typeface="Calibri"/>
              <a:ea typeface="Calibri"/>
              <a:cs typeface="Calibri"/>
              <a:sym typeface="Calibri"/>
            </a:endParaRPr>
          </a:p>
        </p:txBody>
      </p:sp>
      <p:sp>
        <p:nvSpPr>
          <p:cNvPr id="493" name="Google Shape;493;p18"/>
          <p:cNvSpPr/>
          <p:nvPr/>
        </p:nvSpPr>
        <p:spPr>
          <a:xfrm>
            <a:off x="3307080" y="3017520"/>
            <a:ext cx="2529840" cy="1463040"/>
          </a:xfrm>
          <a:prstGeom prst="roundRect">
            <a:avLst>
              <a:gd fmla="val 5000"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18"/>
          <p:cNvSpPr/>
          <p:nvPr/>
        </p:nvSpPr>
        <p:spPr>
          <a:xfrm>
            <a:off x="3508248" y="3182112"/>
            <a:ext cx="329184" cy="329184"/>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18"/>
          <p:cNvSpPr txBox="1"/>
          <p:nvPr/>
        </p:nvSpPr>
        <p:spPr>
          <a:xfrm>
            <a:off x="3508248" y="3182112"/>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5</a:t>
            </a:r>
            <a:endParaRPr b="0" i="0" sz="1200" u="none" cap="none" strike="noStrike">
              <a:solidFill>
                <a:schemeClr val="dk1"/>
              </a:solidFill>
              <a:latin typeface="Calibri"/>
              <a:ea typeface="Calibri"/>
              <a:cs typeface="Calibri"/>
              <a:sym typeface="Calibri"/>
            </a:endParaRPr>
          </a:p>
        </p:txBody>
      </p:sp>
      <p:sp>
        <p:nvSpPr>
          <p:cNvPr id="496" name="Google Shape;496;p18"/>
          <p:cNvSpPr txBox="1"/>
          <p:nvPr/>
        </p:nvSpPr>
        <p:spPr>
          <a:xfrm>
            <a:off x="3928872" y="3182112"/>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Soğuk zincir</a:t>
            </a:r>
            <a:endParaRPr b="0" i="0" sz="1250" u="none" cap="none" strike="noStrike">
              <a:solidFill>
                <a:schemeClr val="dk1"/>
              </a:solidFill>
              <a:latin typeface="Calibri"/>
              <a:ea typeface="Calibri"/>
              <a:cs typeface="Calibri"/>
              <a:sym typeface="Calibri"/>
            </a:endParaRPr>
          </a:p>
        </p:txBody>
      </p:sp>
      <p:sp>
        <p:nvSpPr>
          <p:cNvPr id="497" name="Google Shape;497;p18"/>
          <p:cNvSpPr txBox="1"/>
          <p:nvPr/>
        </p:nvSpPr>
        <p:spPr>
          <a:xfrm>
            <a:off x="3508248" y="3566160"/>
            <a:ext cx="2127504" cy="74980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Aşı ve kan ürünlerinin sıcaklığı taşıma boyunca kaydedilir.</a:t>
            </a:r>
            <a:endParaRPr b="0" i="0" sz="1000" u="none" cap="none" strike="noStrike">
              <a:solidFill>
                <a:schemeClr val="dk1"/>
              </a:solidFill>
              <a:latin typeface="Calibri"/>
              <a:ea typeface="Calibri"/>
              <a:cs typeface="Calibri"/>
              <a:sym typeface="Calibri"/>
            </a:endParaRPr>
          </a:p>
        </p:txBody>
      </p:sp>
      <p:sp>
        <p:nvSpPr>
          <p:cNvPr id="498" name="Google Shape;498;p18"/>
          <p:cNvSpPr/>
          <p:nvPr/>
        </p:nvSpPr>
        <p:spPr>
          <a:xfrm>
            <a:off x="6111240" y="3017520"/>
            <a:ext cx="2529840" cy="1463040"/>
          </a:xfrm>
          <a:prstGeom prst="roundRect">
            <a:avLst>
              <a:gd fmla="val 5000"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18"/>
          <p:cNvSpPr/>
          <p:nvPr/>
        </p:nvSpPr>
        <p:spPr>
          <a:xfrm>
            <a:off x="6312408" y="3182112"/>
            <a:ext cx="329184" cy="329184"/>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18"/>
          <p:cNvSpPr txBox="1"/>
          <p:nvPr/>
        </p:nvSpPr>
        <p:spPr>
          <a:xfrm>
            <a:off x="6312408" y="3182112"/>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6</a:t>
            </a:r>
            <a:endParaRPr b="0" i="0" sz="1200" u="none" cap="none" strike="noStrike">
              <a:solidFill>
                <a:schemeClr val="dk1"/>
              </a:solidFill>
              <a:latin typeface="Calibri"/>
              <a:ea typeface="Calibri"/>
              <a:cs typeface="Calibri"/>
              <a:sym typeface="Calibri"/>
            </a:endParaRPr>
          </a:p>
        </p:txBody>
      </p:sp>
      <p:sp>
        <p:nvSpPr>
          <p:cNvPr id="501" name="Google Shape;501;p18"/>
          <p:cNvSpPr txBox="1"/>
          <p:nvPr/>
        </p:nvSpPr>
        <p:spPr>
          <a:xfrm>
            <a:off x="6733032" y="3182112"/>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Acil uyarı</a:t>
            </a:r>
            <a:endParaRPr b="0" i="0" sz="1250" u="none" cap="none" strike="noStrike">
              <a:solidFill>
                <a:schemeClr val="dk1"/>
              </a:solidFill>
              <a:latin typeface="Calibri"/>
              <a:ea typeface="Calibri"/>
              <a:cs typeface="Calibri"/>
              <a:sym typeface="Calibri"/>
            </a:endParaRPr>
          </a:p>
        </p:txBody>
      </p:sp>
      <p:sp>
        <p:nvSpPr>
          <p:cNvPr id="502" name="Google Shape;502;p18"/>
          <p:cNvSpPr txBox="1"/>
          <p:nvPr/>
        </p:nvSpPr>
        <p:spPr>
          <a:xfrm>
            <a:off x="6312408" y="3566160"/>
            <a:ext cx="2127504" cy="74980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Düşme algılayan cihaz, yaşlı bireyler için otomatik yardım çağırır.</a:t>
            </a:r>
            <a:endParaRPr b="0" i="0" sz="1000" u="none" cap="none" strike="noStrike">
              <a:solidFill>
                <a:schemeClr val="dk1"/>
              </a:solidFill>
              <a:latin typeface="Calibri"/>
              <a:ea typeface="Calibri"/>
              <a:cs typeface="Calibri"/>
              <a:sym typeface="Calibri"/>
            </a:endParaRPr>
          </a:p>
        </p:txBody>
      </p:sp>
      <p:sp>
        <p:nvSpPr>
          <p:cNvPr id="503" name="Google Shape;503;p18"/>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1 · Nesnelerin İnternetine Giriş</a:t>
            </a:r>
            <a:endParaRPr b="0" i="0" sz="850" u="none" cap="none" strike="noStrike">
              <a:solidFill>
                <a:schemeClr val="dk1"/>
              </a:solidFill>
              <a:latin typeface="Calibri"/>
              <a:ea typeface="Calibri"/>
              <a:cs typeface="Calibri"/>
              <a:sym typeface="Calibri"/>
            </a:endParaRPr>
          </a:p>
        </p:txBody>
      </p:sp>
      <p:sp>
        <p:nvSpPr>
          <p:cNvPr id="504" name="Google Shape;504;p18"/>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16</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09" name="Shape 509"/>
        <p:cNvGrpSpPr/>
        <p:nvPr/>
      </p:nvGrpSpPr>
      <p:grpSpPr>
        <a:xfrm>
          <a:off x="0" y="0"/>
          <a:ext cx="0" cy="0"/>
          <a:chOff x="0" y="0"/>
          <a:chExt cx="0" cy="0"/>
        </a:xfrm>
      </p:grpSpPr>
      <p:sp>
        <p:nvSpPr>
          <p:cNvPr id="510" name="Google Shape;510;p19"/>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UYGULAMA 6</a:t>
            </a:r>
            <a:endParaRPr b="0" i="0" sz="1000" u="none" cap="none" strike="noStrike">
              <a:solidFill>
                <a:schemeClr val="dk1"/>
              </a:solidFill>
              <a:latin typeface="Calibri"/>
              <a:ea typeface="Calibri"/>
              <a:cs typeface="Calibri"/>
              <a:sym typeface="Calibri"/>
            </a:endParaRPr>
          </a:p>
        </p:txBody>
      </p:sp>
      <p:sp>
        <p:nvSpPr>
          <p:cNvPr id="511" name="Google Shape;511;p19"/>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Ulaşım, lojistik ve bağlı araçlar</a:t>
            </a:r>
            <a:endParaRPr b="0" i="0" sz="2600" u="none" cap="none" strike="noStrike">
              <a:solidFill>
                <a:schemeClr val="dk1"/>
              </a:solidFill>
              <a:latin typeface="Calibri"/>
              <a:ea typeface="Calibri"/>
              <a:cs typeface="Calibri"/>
              <a:sym typeface="Calibri"/>
            </a:endParaRPr>
          </a:p>
        </p:txBody>
      </p:sp>
      <p:sp>
        <p:nvSpPr>
          <p:cNvPr id="512" name="Google Shape;512;p19"/>
          <p:cNvSpPr/>
          <p:nvPr/>
        </p:nvSpPr>
        <p:spPr>
          <a:xfrm>
            <a:off x="502920" y="1325880"/>
            <a:ext cx="3886200" cy="2971800"/>
          </a:xfrm>
          <a:prstGeom prst="roundRect">
            <a:avLst>
              <a:gd fmla="val 2462"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19"/>
          <p:cNvSpPr txBox="1"/>
          <p:nvPr/>
        </p:nvSpPr>
        <p:spPr>
          <a:xfrm>
            <a:off x="731520" y="1463040"/>
            <a:ext cx="3429000"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400"/>
              <a:buFont typeface="Calibri"/>
              <a:buNone/>
            </a:pPr>
            <a:r>
              <a:rPr b="1" i="0" lang="en-US" sz="1400" u="none" cap="none" strike="noStrike">
                <a:solidFill>
                  <a:srgbClr val="0E2A33"/>
                </a:solidFill>
                <a:latin typeface="Calibri"/>
                <a:ea typeface="Calibri"/>
                <a:cs typeface="Calibri"/>
                <a:sym typeface="Calibri"/>
              </a:rPr>
              <a:t>Araç içinde IoT</a:t>
            </a:r>
            <a:endParaRPr b="0" i="0" sz="1400" u="none" cap="none" strike="noStrike">
              <a:solidFill>
                <a:schemeClr val="dk1"/>
              </a:solidFill>
              <a:latin typeface="Calibri"/>
              <a:ea typeface="Calibri"/>
              <a:cs typeface="Calibri"/>
              <a:sym typeface="Calibri"/>
            </a:endParaRPr>
          </a:p>
        </p:txBody>
      </p:sp>
      <p:sp>
        <p:nvSpPr>
          <p:cNvPr id="514" name="Google Shape;514;p19"/>
          <p:cNvSpPr txBox="1"/>
          <p:nvPr/>
        </p:nvSpPr>
        <p:spPr>
          <a:xfrm>
            <a:off x="868680" y="1828800"/>
            <a:ext cx="3291840" cy="22860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36474F"/>
              </a:buClr>
              <a:buSzPts val="1100"/>
              <a:buFont typeface="Calibri"/>
              <a:buChar char="•"/>
            </a:pPr>
            <a:r>
              <a:rPr b="0" i="0" lang="en-US" sz="1100" u="none" cap="none" strike="noStrike">
                <a:solidFill>
                  <a:srgbClr val="36474F"/>
                </a:solidFill>
                <a:latin typeface="Calibri"/>
                <a:ea typeface="Calibri"/>
                <a:cs typeface="Calibri"/>
                <a:sym typeface="Calibri"/>
              </a:rPr>
              <a:t>Lastik basıncı ve motor sıcaklığı anlık izlenir</a:t>
            </a:r>
            <a:endParaRPr b="0" i="0" sz="1100" u="none" cap="none" strike="noStrike">
              <a:solidFill>
                <a:schemeClr val="dk1"/>
              </a:solidFill>
              <a:latin typeface="Calibri"/>
              <a:ea typeface="Calibri"/>
              <a:cs typeface="Calibri"/>
              <a:sym typeface="Calibri"/>
            </a:endParaRPr>
          </a:p>
          <a:p>
            <a:pPr indent="-342900" lvl="0" marL="342900" marR="0" rtl="0" algn="l">
              <a:spcBef>
                <a:spcPts val="800"/>
              </a:spcBef>
              <a:spcAft>
                <a:spcPts val="0"/>
              </a:spcAft>
              <a:buClr>
                <a:srgbClr val="36474F"/>
              </a:buClr>
              <a:buSzPts val="1100"/>
              <a:buFont typeface="Calibri"/>
              <a:buChar char="•"/>
            </a:pPr>
            <a:r>
              <a:rPr b="0" i="0" lang="en-US" sz="1100" u="none" cap="none" strike="noStrike">
                <a:solidFill>
                  <a:srgbClr val="36474F"/>
                </a:solidFill>
                <a:latin typeface="Calibri"/>
                <a:ea typeface="Calibri"/>
                <a:cs typeface="Calibri"/>
                <a:sym typeface="Calibri"/>
              </a:rPr>
              <a:t>Kaza anında acil çağrı otomatik başlatılır</a:t>
            </a:r>
            <a:endParaRPr b="0" i="0" sz="1100" u="none" cap="none" strike="noStrike">
              <a:solidFill>
                <a:schemeClr val="dk1"/>
              </a:solidFill>
              <a:latin typeface="Calibri"/>
              <a:ea typeface="Calibri"/>
              <a:cs typeface="Calibri"/>
              <a:sym typeface="Calibri"/>
            </a:endParaRPr>
          </a:p>
          <a:p>
            <a:pPr indent="-342900" lvl="0" marL="342900" marR="0" rtl="0" algn="l">
              <a:spcBef>
                <a:spcPts val="800"/>
              </a:spcBef>
              <a:spcAft>
                <a:spcPts val="0"/>
              </a:spcAft>
              <a:buClr>
                <a:srgbClr val="36474F"/>
              </a:buClr>
              <a:buSzPts val="1100"/>
              <a:buFont typeface="Calibri"/>
              <a:buChar char="•"/>
            </a:pPr>
            <a:r>
              <a:rPr b="0" i="0" lang="en-US" sz="1100" u="none" cap="none" strike="noStrike">
                <a:solidFill>
                  <a:srgbClr val="36474F"/>
                </a:solidFill>
                <a:latin typeface="Calibri"/>
                <a:ea typeface="Calibri"/>
                <a:cs typeface="Calibri"/>
                <a:sym typeface="Calibri"/>
              </a:rPr>
              <a:t>Yazılım güncellemeleri kablosuz (OTA) yapılır</a:t>
            </a:r>
            <a:endParaRPr b="0" i="0" sz="1100" u="none" cap="none" strike="noStrike">
              <a:solidFill>
                <a:schemeClr val="dk1"/>
              </a:solidFill>
              <a:latin typeface="Calibri"/>
              <a:ea typeface="Calibri"/>
              <a:cs typeface="Calibri"/>
              <a:sym typeface="Calibri"/>
            </a:endParaRPr>
          </a:p>
          <a:p>
            <a:pPr indent="-342900" lvl="0" marL="342900" marR="0" rtl="0" algn="l">
              <a:spcBef>
                <a:spcPts val="800"/>
              </a:spcBef>
              <a:spcAft>
                <a:spcPts val="0"/>
              </a:spcAft>
              <a:buClr>
                <a:srgbClr val="36474F"/>
              </a:buClr>
              <a:buSzPts val="1100"/>
              <a:buFont typeface="Calibri"/>
              <a:buChar char="•"/>
            </a:pPr>
            <a:r>
              <a:rPr b="0" i="0" lang="en-US" sz="1100" u="none" cap="none" strike="noStrike">
                <a:solidFill>
                  <a:srgbClr val="36474F"/>
                </a:solidFill>
                <a:latin typeface="Calibri"/>
                <a:ea typeface="Calibri"/>
                <a:cs typeface="Calibri"/>
                <a:sym typeface="Calibri"/>
              </a:rPr>
              <a:t>Sürüş verisi sigorta primini etkileyebilir</a:t>
            </a:r>
            <a:endParaRPr b="0" i="0" sz="1100" u="none" cap="none" strike="noStrike">
              <a:solidFill>
                <a:schemeClr val="dk1"/>
              </a:solidFill>
              <a:latin typeface="Calibri"/>
              <a:ea typeface="Calibri"/>
              <a:cs typeface="Calibri"/>
              <a:sym typeface="Calibri"/>
            </a:endParaRPr>
          </a:p>
          <a:p>
            <a:pPr indent="-342900" lvl="0" marL="342900" marR="0" rtl="0" algn="l">
              <a:spcBef>
                <a:spcPts val="800"/>
              </a:spcBef>
              <a:spcAft>
                <a:spcPts val="0"/>
              </a:spcAft>
              <a:buClr>
                <a:srgbClr val="36474F"/>
              </a:buClr>
              <a:buSzPts val="1100"/>
              <a:buFont typeface="Calibri"/>
              <a:buChar char="•"/>
            </a:pPr>
            <a:r>
              <a:rPr b="0" i="0" lang="en-US" sz="1100" u="none" cap="none" strike="noStrike">
                <a:solidFill>
                  <a:srgbClr val="36474F"/>
                </a:solidFill>
                <a:latin typeface="Calibri"/>
                <a:ea typeface="Calibri"/>
                <a:cs typeface="Calibri"/>
                <a:sym typeface="Calibri"/>
              </a:rPr>
              <a:t>Araçlar birbirleriyle ve trafik ışıklarıyla haberleşir (V2X)</a:t>
            </a:r>
            <a:endParaRPr b="0" i="0" sz="1100" u="none" cap="none" strike="noStrike">
              <a:solidFill>
                <a:schemeClr val="dk1"/>
              </a:solidFill>
              <a:latin typeface="Calibri"/>
              <a:ea typeface="Calibri"/>
              <a:cs typeface="Calibri"/>
              <a:sym typeface="Calibri"/>
            </a:endParaRPr>
          </a:p>
        </p:txBody>
      </p:sp>
      <p:sp>
        <p:nvSpPr>
          <p:cNvPr id="515" name="Google Shape;515;p19"/>
          <p:cNvSpPr/>
          <p:nvPr/>
        </p:nvSpPr>
        <p:spPr>
          <a:xfrm>
            <a:off x="4754880" y="1325880"/>
            <a:ext cx="3886200" cy="2971800"/>
          </a:xfrm>
          <a:prstGeom prst="roundRect">
            <a:avLst>
              <a:gd fmla="val 2462" name="adj"/>
            </a:avLst>
          </a:prstGeom>
          <a:solidFill>
            <a:srgbClr val="E4F4F1"/>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19"/>
          <p:cNvSpPr txBox="1"/>
          <p:nvPr/>
        </p:nvSpPr>
        <p:spPr>
          <a:xfrm>
            <a:off x="4983480" y="1463040"/>
            <a:ext cx="3429000"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C7A6E"/>
              </a:buClr>
              <a:buSzPts val="1400"/>
              <a:buFont typeface="Calibri"/>
              <a:buNone/>
            </a:pPr>
            <a:r>
              <a:rPr b="1" i="0" lang="en-US" sz="1400" u="none" cap="none" strike="noStrike">
                <a:solidFill>
                  <a:srgbClr val="0C7A6E"/>
                </a:solidFill>
                <a:latin typeface="Calibri"/>
                <a:ea typeface="Calibri"/>
                <a:cs typeface="Calibri"/>
                <a:sym typeface="Calibri"/>
              </a:rPr>
              <a:t>Lojistikte IoT</a:t>
            </a:r>
            <a:endParaRPr b="0" i="0" sz="1400" u="none" cap="none" strike="noStrike">
              <a:solidFill>
                <a:schemeClr val="dk1"/>
              </a:solidFill>
              <a:latin typeface="Calibri"/>
              <a:ea typeface="Calibri"/>
              <a:cs typeface="Calibri"/>
              <a:sym typeface="Calibri"/>
            </a:endParaRPr>
          </a:p>
        </p:txBody>
      </p:sp>
      <p:sp>
        <p:nvSpPr>
          <p:cNvPr id="517" name="Google Shape;517;p19"/>
          <p:cNvSpPr txBox="1"/>
          <p:nvPr/>
        </p:nvSpPr>
        <p:spPr>
          <a:xfrm>
            <a:off x="5120640" y="1828800"/>
            <a:ext cx="3291840" cy="22860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36474F"/>
              </a:buClr>
              <a:buSzPts val="1100"/>
              <a:buFont typeface="Calibri"/>
              <a:buChar char="•"/>
            </a:pPr>
            <a:r>
              <a:rPr b="0" i="0" lang="en-US" sz="1100" u="none" cap="none" strike="noStrike">
                <a:solidFill>
                  <a:srgbClr val="36474F"/>
                </a:solidFill>
                <a:latin typeface="Calibri"/>
                <a:ea typeface="Calibri"/>
                <a:cs typeface="Calibri"/>
                <a:sym typeface="Calibri"/>
              </a:rPr>
              <a:t>GPS ile filo konumu ve rota optimizasyonu</a:t>
            </a:r>
            <a:endParaRPr b="0" i="0" sz="1100" u="none" cap="none" strike="noStrike">
              <a:solidFill>
                <a:schemeClr val="dk1"/>
              </a:solidFill>
              <a:latin typeface="Calibri"/>
              <a:ea typeface="Calibri"/>
              <a:cs typeface="Calibri"/>
              <a:sym typeface="Calibri"/>
            </a:endParaRPr>
          </a:p>
          <a:p>
            <a:pPr indent="-342900" lvl="0" marL="342900" marR="0" rtl="0" algn="l">
              <a:spcBef>
                <a:spcPts val="800"/>
              </a:spcBef>
              <a:spcAft>
                <a:spcPts val="0"/>
              </a:spcAft>
              <a:buClr>
                <a:srgbClr val="36474F"/>
              </a:buClr>
              <a:buSzPts val="1100"/>
              <a:buFont typeface="Calibri"/>
              <a:buChar char="•"/>
            </a:pPr>
            <a:r>
              <a:rPr b="0" i="0" lang="en-US" sz="1100" u="none" cap="none" strike="noStrike">
                <a:solidFill>
                  <a:srgbClr val="36474F"/>
                </a:solidFill>
                <a:latin typeface="Calibri"/>
                <a:ea typeface="Calibri"/>
                <a:cs typeface="Calibri"/>
                <a:sym typeface="Calibri"/>
              </a:rPr>
              <a:t>Konteyner içi sıcaklık ve nem takibi</a:t>
            </a:r>
            <a:endParaRPr b="0" i="0" sz="1100" u="none" cap="none" strike="noStrike">
              <a:solidFill>
                <a:schemeClr val="dk1"/>
              </a:solidFill>
              <a:latin typeface="Calibri"/>
              <a:ea typeface="Calibri"/>
              <a:cs typeface="Calibri"/>
              <a:sym typeface="Calibri"/>
            </a:endParaRPr>
          </a:p>
          <a:p>
            <a:pPr indent="-342900" lvl="0" marL="342900" marR="0" rtl="0" algn="l">
              <a:spcBef>
                <a:spcPts val="800"/>
              </a:spcBef>
              <a:spcAft>
                <a:spcPts val="0"/>
              </a:spcAft>
              <a:buClr>
                <a:srgbClr val="36474F"/>
              </a:buClr>
              <a:buSzPts val="1100"/>
              <a:buFont typeface="Calibri"/>
              <a:buChar char="•"/>
            </a:pPr>
            <a:r>
              <a:rPr b="0" i="0" lang="en-US" sz="1100" u="none" cap="none" strike="noStrike">
                <a:solidFill>
                  <a:srgbClr val="36474F"/>
                </a:solidFill>
                <a:latin typeface="Calibri"/>
                <a:ea typeface="Calibri"/>
                <a:cs typeface="Calibri"/>
                <a:sym typeface="Calibri"/>
              </a:rPr>
              <a:t>Sarsıntı sensörüyle kırılan kargo tespiti</a:t>
            </a:r>
            <a:endParaRPr b="0" i="0" sz="1100" u="none" cap="none" strike="noStrike">
              <a:solidFill>
                <a:schemeClr val="dk1"/>
              </a:solidFill>
              <a:latin typeface="Calibri"/>
              <a:ea typeface="Calibri"/>
              <a:cs typeface="Calibri"/>
              <a:sym typeface="Calibri"/>
            </a:endParaRPr>
          </a:p>
          <a:p>
            <a:pPr indent="-342900" lvl="0" marL="342900" marR="0" rtl="0" algn="l">
              <a:spcBef>
                <a:spcPts val="800"/>
              </a:spcBef>
              <a:spcAft>
                <a:spcPts val="0"/>
              </a:spcAft>
              <a:buClr>
                <a:srgbClr val="36474F"/>
              </a:buClr>
              <a:buSzPts val="1100"/>
              <a:buFont typeface="Calibri"/>
              <a:buChar char="•"/>
            </a:pPr>
            <a:r>
              <a:rPr b="0" i="0" lang="en-US" sz="1100" u="none" cap="none" strike="noStrike">
                <a:solidFill>
                  <a:srgbClr val="36474F"/>
                </a:solidFill>
                <a:latin typeface="Calibri"/>
                <a:ea typeface="Calibri"/>
                <a:cs typeface="Calibri"/>
                <a:sym typeface="Calibri"/>
              </a:rPr>
              <a:t>Depoda RFID etiketli otomatik stok sayımı</a:t>
            </a:r>
            <a:endParaRPr b="0" i="0" sz="1100" u="none" cap="none" strike="noStrike">
              <a:solidFill>
                <a:schemeClr val="dk1"/>
              </a:solidFill>
              <a:latin typeface="Calibri"/>
              <a:ea typeface="Calibri"/>
              <a:cs typeface="Calibri"/>
              <a:sym typeface="Calibri"/>
            </a:endParaRPr>
          </a:p>
          <a:p>
            <a:pPr indent="-342900" lvl="0" marL="342900" marR="0" rtl="0" algn="l">
              <a:spcBef>
                <a:spcPts val="800"/>
              </a:spcBef>
              <a:spcAft>
                <a:spcPts val="0"/>
              </a:spcAft>
              <a:buClr>
                <a:srgbClr val="36474F"/>
              </a:buClr>
              <a:buSzPts val="1100"/>
              <a:buFont typeface="Calibri"/>
              <a:buChar char="•"/>
            </a:pPr>
            <a:r>
              <a:rPr b="0" i="0" lang="en-US" sz="1100" u="none" cap="none" strike="noStrike">
                <a:solidFill>
                  <a:srgbClr val="36474F"/>
                </a:solidFill>
                <a:latin typeface="Calibri"/>
                <a:ea typeface="Calibri"/>
                <a:cs typeface="Calibri"/>
                <a:sym typeface="Calibri"/>
              </a:rPr>
              <a:t>Tahmini teslim saatinin müşteriye bildirilmesi</a:t>
            </a:r>
            <a:endParaRPr b="0" i="0" sz="1100" u="none" cap="none" strike="noStrike">
              <a:solidFill>
                <a:schemeClr val="dk1"/>
              </a:solidFill>
              <a:latin typeface="Calibri"/>
              <a:ea typeface="Calibri"/>
              <a:cs typeface="Calibri"/>
              <a:sym typeface="Calibri"/>
            </a:endParaRPr>
          </a:p>
        </p:txBody>
      </p:sp>
      <p:sp>
        <p:nvSpPr>
          <p:cNvPr id="518" name="Google Shape;518;p19"/>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1 · Nesnelerin İnternetine Giriş</a:t>
            </a:r>
            <a:endParaRPr b="0" i="0" sz="850" u="none" cap="none" strike="noStrike">
              <a:solidFill>
                <a:schemeClr val="dk1"/>
              </a:solidFill>
              <a:latin typeface="Calibri"/>
              <a:ea typeface="Calibri"/>
              <a:cs typeface="Calibri"/>
              <a:sym typeface="Calibri"/>
            </a:endParaRPr>
          </a:p>
        </p:txBody>
      </p:sp>
      <p:sp>
        <p:nvSpPr>
          <p:cNvPr id="519" name="Google Shape;519;p19"/>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17</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24" name="Shape 524"/>
        <p:cNvGrpSpPr/>
        <p:nvPr/>
      </p:nvGrpSpPr>
      <p:grpSpPr>
        <a:xfrm>
          <a:off x="0" y="0"/>
          <a:ext cx="0" cy="0"/>
          <a:chOff x="0" y="0"/>
          <a:chExt cx="0" cy="0"/>
        </a:xfrm>
      </p:grpSpPr>
      <p:sp>
        <p:nvSpPr>
          <p:cNvPr id="525" name="Google Shape;525;p20"/>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DEĞERLENDİRME</a:t>
            </a:r>
            <a:endParaRPr b="0" i="0" sz="1000" u="none" cap="none" strike="noStrike">
              <a:solidFill>
                <a:schemeClr val="dk1"/>
              </a:solidFill>
              <a:latin typeface="Calibri"/>
              <a:ea typeface="Calibri"/>
              <a:cs typeface="Calibri"/>
              <a:sym typeface="Calibri"/>
            </a:endParaRPr>
          </a:p>
        </p:txBody>
      </p:sp>
      <p:sp>
        <p:nvSpPr>
          <p:cNvPr id="526" name="Google Shape;526;p20"/>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IoT'nin faydaları ve riskleri</a:t>
            </a:r>
            <a:endParaRPr b="0" i="0" sz="2600" u="none" cap="none" strike="noStrike">
              <a:solidFill>
                <a:schemeClr val="dk1"/>
              </a:solidFill>
              <a:latin typeface="Calibri"/>
              <a:ea typeface="Calibri"/>
              <a:cs typeface="Calibri"/>
              <a:sym typeface="Calibri"/>
            </a:endParaRPr>
          </a:p>
        </p:txBody>
      </p:sp>
      <p:sp>
        <p:nvSpPr>
          <p:cNvPr id="527" name="Google Shape;527;p20"/>
          <p:cNvSpPr/>
          <p:nvPr/>
        </p:nvSpPr>
        <p:spPr>
          <a:xfrm>
            <a:off x="502920" y="1325880"/>
            <a:ext cx="3886200" cy="2971800"/>
          </a:xfrm>
          <a:prstGeom prst="roundRect">
            <a:avLst>
              <a:gd fmla="val 2462" name="adj"/>
            </a:avLst>
          </a:prstGeom>
          <a:solidFill>
            <a:srgbClr val="FFFFFF"/>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20"/>
          <p:cNvSpPr/>
          <p:nvPr/>
        </p:nvSpPr>
        <p:spPr>
          <a:xfrm>
            <a:off x="502920" y="1325880"/>
            <a:ext cx="3886200" cy="475488"/>
          </a:xfrm>
          <a:prstGeom prst="roundRect">
            <a:avLst>
              <a:gd fmla="val 15385" name="adj"/>
            </a:avLst>
          </a:prstGeom>
          <a:solidFill>
            <a:srgbClr val="E4F4F1"/>
          </a:solidFill>
          <a:ln cap="flat" cmpd="sng" w="12700">
            <a:solidFill>
              <a:srgbClr val="E4F4F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20"/>
          <p:cNvSpPr txBox="1"/>
          <p:nvPr/>
        </p:nvSpPr>
        <p:spPr>
          <a:xfrm>
            <a:off x="731520" y="1362456"/>
            <a:ext cx="3429000" cy="4023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C7A6E"/>
              </a:buClr>
              <a:buSzPts val="1400"/>
              <a:buFont typeface="Calibri"/>
              <a:buNone/>
            </a:pPr>
            <a:r>
              <a:rPr b="1" i="0" lang="en-US" sz="1400" u="none" cap="none" strike="noStrike">
                <a:solidFill>
                  <a:srgbClr val="0C7A6E"/>
                </a:solidFill>
                <a:latin typeface="Calibri"/>
                <a:ea typeface="Calibri"/>
                <a:cs typeface="Calibri"/>
                <a:sym typeface="Calibri"/>
              </a:rPr>
              <a:t>Faydaları</a:t>
            </a:r>
            <a:endParaRPr b="0" i="0" sz="1400" u="none" cap="none" strike="noStrike">
              <a:solidFill>
                <a:schemeClr val="dk1"/>
              </a:solidFill>
              <a:latin typeface="Calibri"/>
              <a:ea typeface="Calibri"/>
              <a:cs typeface="Calibri"/>
              <a:sym typeface="Calibri"/>
            </a:endParaRPr>
          </a:p>
        </p:txBody>
      </p:sp>
      <p:sp>
        <p:nvSpPr>
          <p:cNvPr id="530" name="Google Shape;530;p20"/>
          <p:cNvSpPr txBox="1"/>
          <p:nvPr/>
        </p:nvSpPr>
        <p:spPr>
          <a:xfrm>
            <a:off x="777240" y="1929384"/>
            <a:ext cx="3337560" cy="2221992"/>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Zaman ve iş gücü tasarrufu sağlar</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Enerji, su ve malzeme israfını azaltır</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Kararlar tahmine değil ölçüme dayanır</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Tehlikeli işler uzaktan yapılabilir</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Arızalar oluşmadan önce fark edilir</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Engelli ve yaşlı bireylerin yaşamını kolaylaştırır</a:t>
            </a:r>
            <a:endParaRPr b="0" i="0" sz="1150" u="none" cap="none" strike="noStrike">
              <a:solidFill>
                <a:schemeClr val="dk1"/>
              </a:solidFill>
              <a:latin typeface="Calibri"/>
              <a:ea typeface="Calibri"/>
              <a:cs typeface="Calibri"/>
              <a:sym typeface="Calibri"/>
            </a:endParaRPr>
          </a:p>
        </p:txBody>
      </p:sp>
      <p:sp>
        <p:nvSpPr>
          <p:cNvPr id="531" name="Google Shape;531;p20"/>
          <p:cNvSpPr/>
          <p:nvPr/>
        </p:nvSpPr>
        <p:spPr>
          <a:xfrm>
            <a:off x="4754880" y="1325880"/>
            <a:ext cx="3886200" cy="2971800"/>
          </a:xfrm>
          <a:prstGeom prst="roundRect">
            <a:avLst>
              <a:gd fmla="val 2462" name="adj"/>
            </a:avLst>
          </a:prstGeom>
          <a:solidFill>
            <a:srgbClr val="FFFFFF"/>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20"/>
          <p:cNvSpPr/>
          <p:nvPr/>
        </p:nvSpPr>
        <p:spPr>
          <a:xfrm>
            <a:off x="4754880" y="1325880"/>
            <a:ext cx="3886200" cy="475488"/>
          </a:xfrm>
          <a:prstGeom prst="roundRect">
            <a:avLst>
              <a:gd fmla="val 15385" name="adj"/>
            </a:avLst>
          </a:prstGeom>
          <a:solidFill>
            <a:srgbClr val="FBEAE8"/>
          </a:solidFill>
          <a:ln cap="flat" cmpd="sng" w="12700">
            <a:solidFill>
              <a:srgbClr val="FBEA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20"/>
          <p:cNvSpPr txBox="1"/>
          <p:nvPr/>
        </p:nvSpPr>
        <p:spPr>
          <a:xfrm>
            <a:off x="4983480" y="1362456"/>
            <a:ext cx="3429000" cy="4023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C7A6E"/>
              </a:buClr>
              <a:buSzPts val="1400"/>
              <a:buFont typeface="Calibri"/>
              <a:buNone/>
            </a:pPr>
            <a:r>
              <a:rPr b="1" i="0" lang="en-US" sz="1400" u="none" cap="none" strike="noStrike">
                <a:solidFill>
                  <a:srgbClr val="0C7A6E"/>
                </a:solidFill>
                <a:latin typeface="Calibri"/>
                <a:ea typeface="Calibri"/>
                <a:cs typeface="Calibri"/>
                <a:sym typeface="Calibri"/>
              </a:rPr>
              <a:t>Riskleri</a:t>
            </a:r>
            <a:endParaRPr b="0" i="0" sz="1400" u="none" cap="none" strike="noStrike">
              <a:solidFill>
                <a:schemeClr val="dk1"/>
              </a:solidFill>
              <a:latin typeface="Calibri"/>
              <a:ea typeface="Calibri"/>
              <a:cs typeface="Calibri"/>
              <a:sym typeface="Calibri"/>
            </a:endParaRPr>
          </a:p>
        </p:txBody>
      </p:sp>
      <p:sp>
        <p:nvSpPr>
          <p:cNvPr id="534" name="Google Shape;534;p20"/>
          <p:cNvSpPr txBox="1"/>
          <p:nvPr/>
        </p:nvSpPr>
        <p:spPr>
          <a:xfrm>
            <a:off x="5029200" y="1929384"/>
            <a:ext cx="3337560" cy="2221992"/>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Siber saldırıya açık yeni kapılar oluşur</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Kişisel veri ve mahremiyet tehlikeye girer</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Sistem çökerse hayat felç olabilir (bağımlılık)</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Elektronik atık ve enerji tüketimi artar</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Bazı meslekler ortadan kalkabilir</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Cihazlar arasında uyumsuzluk sorunu yaşanır</a:t>
            </a:r>
            <a:endParaRPr b="0" i="0" sz="1150" u="none" cap="none" strike="noStrike">
              <a:solidFill>
                <a:schemeClr val="dk1"/>
              </a:solidFill>
              <a:latin typeface="Calibri"/>
              <a:ea typeface="Calibri"/>
              <a:cs typeface="Calibri"/>
              <a:sym typeface="Calibri"/>
            </a:endParaRPr>
          </a:p>
        </p:txBody>
      </p:sp>
      <p:sp>
        <p:nvSpPr>
          <p:cNvPr id="535" name="Google Shape;535;p20"/>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1 · Nesnelerin İnternetine Giriş</a:t>
            </a:r>
            <a:endParaRPr b="0" i="0" sz="850" u="none" cap="none" strike="noStrike">
              <a:solidFill>
                <a:schemeClr val="dk1"/>
              </a:solidFill>
              <a:latin typeface="Calibri"/>
              <a:ea typeface="Calibri"/>
              <a:cs typeface="Calibri"/>
              <a:sym typeface="Calibri"/>
            </a:endParaRPr>
          </a:p>
        </p:txBody>
      </p:sp>
      <p:sp>
        <p:nvSpPr>
          <p:cNvPr id="536" name="Google Shape;536;p20"/>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18</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41" name="Shape 541"/>
        <p:cNvGrpSpPr/>
        <p:nvPr/>
      </p:nvGrpSpPr>
      <p:grpSpPr>
        <a:xfrm>
          <a:off x="0" y="0"/>
          <a:ext cx="0" cy="0"/>
          <a:chOff x="0" y="0"/>
          <a:chExt cx="0" cy="0"/>
        </a:xfrm>
      </p:grpSpPr>
      <p:sp>
        <p:nvSpPr>
          <p:cNvPr id="542" name="Google Shape;542;p21"/>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ÜNİTE 1 ÖZETİ</a:t>
            </a:r>
            <a:endParaRPr b="0" i="0" sz="1000" u="none" cap="none" strike="noStrike">
              <a:solidFill>
                <a:schemeClr val="dk1"/>
              </a:solidFill>
              <a:latin typeface="Calibri"/>
              <a:ea typeface="Calibri"/>
              <a:cs typeface="Calibri"/>
              <a:sym typeface="Calibri"/>
            </a:endParaRPr>
          </a:p>
        </p:txBody>
      </p:sp>
      <p:sp>
        <p:nvSpPr>
          <p:cNvPr id="543" name="Google Shape;543;p21"/>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Öğrendiklerimizi kontrol edelim</a:t>
            </a:r>
            <a:endParaRPr b="0" i="0" sz="2600" u="none" cap="none" strike="noStrike">
              <a:solidFill>
                <a:schemeClr val="dk1"/>
              </a:solidFill>
              <a:latin typeface="Calibri"/>
              <a:ea typeface="Calibri"/>
              <a:cs typeface="Calibri"/>
              <a:sym typeface="Calibri"/>
            </a:endParaRPr>
          </a:p>
        </p:txBody>
      </p:sp>
      <p:sp>
        <p:nvSpPr>
          <p:cNvPr id="544" name="Google Shape;544;p21"/>
          <p:cNvSpPr/>
          <p:nvPr/>
        </p:nvSpPr>
        <p:spPr>
          <a:xfrm>
            <a:off x="502920" y="1325880"/>
            <a:ext cx="1828800" cy="1463040"/>
          </a:xfrm>
          <a:prstGeom prst="roundRect">
            <a:avLst>
              <a:gd fmla="val 5000"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 name="Google Shape;545;p21"/>
          <p:cNvSpPr/>
          <p:nvPr/>
        </p:nvSpPr>
        <p:spPr>
          <a:xfrm>
            <a:off x="704088" y="1490472"/>
            <a:ext cx="329184" cy="329184"/>
          </a:xfrm>
          <a:prstGeom prst="ellipse">
            <a:avLst/>
          </a:prstGeom>
          <a:solidFill>
            <a:srgbClr val="0C7A6E"/>
          </a:solidFill>
          <a:ln cap="flat" cmpd="sng" w="12700">
            <a:solidFill>
              <a:srgbClr val="0C7A6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 name="Google Shape;546;p21"/>
          <p:cNvSpPr txBox="1"/>
          <p:nvPr/>
        </p:nvSpPr>
        <p:spPr>
          <a:xfrm>
            <a:off x="704088" y="1490472"/>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a:t>
            </a:r>
            <a:endParaRPr b="0" i="0" sz="1200" u="none" cap="none" strike="noStrike">
              <a:solidFill>
                <a:schemeClr val="dk1"/>
              </a:solidFill>
              <a:latin typeface="Calibri"/>
              <a:ea typeface="Calibri"/>
              <a:cs typeface="Calibri"/>
              <a:sym typeface="Calibri"/>
            </a:endParaRPr>
          </a:p>
        </p:txBody>
      </p:sp>
      <p:sp>
        <p:nvSpPr>
          <p:cNvPr id="547" name="Google Shape;547;p21"/>
          <p:cNvSpPr txBox="1"/>
          <p:nvPr/>
        </p:nvSpPr>
        <p:spPr>
          <a:xfrm>
            <a:off x="1124712" y="1490472"/>
            <a:ext cx="100584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300"/>
              <a:buFont typeface="Calibri"/>
              <a:buNone/>
            </a:pPr>
            <a:r>
              <a:rPr b="1" i="0" lang="en-US" sz="1300" u="none" cap="none" strike="noStrike">
                <a:solidFill>
                  <a:srgbClr val="0E2A33"/>
                </a:solidFill>
                <a:latin typeface="Calibri"/>
                <a:ea typeface="Calibri"/>
                <a:cs typeface="Calibri"/>
                <a:sym typeface="Calibri"/>
              </a:rPr>
              <a:t>Tanım</a:t>
            </a:r>
            <a:endParaRPr b="0" i="0" sz="1300" u="none" cap="none" strike="noStrike">
              <a:solidFill>
                <a:schemeClr val="dk1"/>
              </a:solidFill>
              <a:latin typeface="Calibri"/>
              <a:ea typeface="Calibri"/>
              <a:cs typeface="Calibri"/>
              <a:sym typeface="Calibri"/>
            </a:endParaRPr>
          </a:p>
        </p:txBody>
      </p:sp>
      <p:sp>
        <p:nvSpPr>
          <p:cNvPr id="548" name="Google Shape;548;p21"/>
          <p:cNvSpPr txBox="1"/>
          <p:nvPr/>
        </p:nvSpPr>
        <p:spPr>
          <a:xfrm>
            <a:off x="704088" y="1874520"/>
            <a:ext cx="1426464" cy="74980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IoT, nesnelerin sensörlerle veri toplayıp ağ üzerinden paylaşarak birlikte iş yapmasıdır.</a:t>
            </a:r>
            <a:endParaRPr b="0" i="0" sz="1050" u="none" cap="none" strike="noStrike">
              <a:solidFill>
                <a:schemeClr val="dk1"/>
              </a:solidFill>
              <a:latin typeface="Calibri"/>
              <a:ea typeface="Calibri"/>
              <a:cs typeface="Calibri"/>
              <a:sym typeface="Calibri"/>
            </a:endParaRPr>
          </a:p>
        </p:txBody>
      </p:sp>
      <p:sp>
        <p:nvSpPr>
          <p:cNvPr id="549" name="Google Shape;549;p21"/>
          <p:cNvSpPr/>
          <p:nvPr/>
        </p:nvSpPr>
        <p:spPr>
          <a:xfrm>
            <a:off x="2606040" y="1325880"/>
            <a:ext cx="1828800" cy="1463040"/>
          </a:xfrm>
          <a:prstGeom prst="roundRect">
            <a:avLst>
              <a:gd fmla="val 5000"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21"/>
          <p:cNvSpPr/>
          <p:nvPr/>
        </p:nvSpPr>
        <p:spPr>
          <a:xfrm>
            <a:off x="2807208" y="1490472"/>
            <a:ext cx="329184" cy="329184"/>
          </a:xfrm>
          <a:prstGeom prst="ellipse">
            <a:avLst/>
          </a:prstGeom>
          <a:solidFill>
            <a:srgbClr val="0C7A6E"/>
          </a:solidFill>
          <a:ln cap="flat" cmpd="sng" w="12700">
            <a:solidFill>
              <a:srgbClr val="0C7A6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21"/>
          <p:cNvSpPr txBox="1"/>
          <p:nvPr/>
        </p:nvSpPr>
        <p:spPr>
          <a:xfrm>
            <a:off x="2807208" y="1490472"/>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a:t>
            </a:r>
            <a:endParaRPr b="0" i="0" sz="1200" u="none" cap="none" strike="noStrike">
              <a:solidFill>
                <a:schemeClr val="dk1"/>
              </a:solidFill>
              <a:latin typeface="Calibri"/>
              <a:ea typeface="Calibri"/>
              <a:cs typeface="Calibri"/>
              <a:sym typeface="Calibri"/>
            </a:endParaRPr>
          </a:p>
        </p:txBody>
      </p:sp>
      <p:sp>
        <p:nvSpPr>
          <p:cNvPr id="552" name="Google Shape;552;p21"/>
          <p:cNvSpPr txBox="1"/>
          <p:nvPr/>
        </p:nvSpPr>
        <p:spPr>
          <a:xfrm>
            <a:off x="3227832" y="1490472"/>
            <a:ext cx="100584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300"/>
              <a:buFont typeface="Calibri"/>
              <a:buNone/>
            </a:pPr>
            <a:r>
              <a:rPr b="1" i="0" lang="en-US" sz="1300" u="none" cap="none" strike="noStrike">
                <a:solidFill>
                  <a:srgbClr val="0E2A33"/>
                </a:solidFill>
                <a:latin typeface="Calibri"/>
                <a:ea typeface="Calibri"/>
                <a:cs typeface="Calibri"/>
                <a:sym typeface="Calibri"/>
              </a:rPr>
              <a:t>Beş adım</a:t>
            </a:r>
            <a:endParaRPr b="0" i="0" sz="1300" u="none" cap="none" strike="noStrike">
              <a:solidFill>
                <a:schemeClr val="dk1"/>
              </a:solidFill>
              <a:latin typeface="Calibri"/>
              <a:ea typeface="Calibri"/>
              <a:cs typeface="Calibri"/>
              <a:sym typeface="Calibri"/>
            </a:endParaRPr>
          </a:p>
        </p:txBody>
      </p:sp>
      <p:sp>
        <p:nvSpPr>
          <p:cNvPr id="553" name="Google Shape;553;p21"/>
          <p:cNvSpPr txBox="1"/>
          <p:nvPr/>
        </p:nvSpPr>
        <p:spPr>
          <a:xfrm>
            <a:off x="2807208" y="1874520"/>
            <a:ext cx="1426464" cy="74980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Algıla → Bağlan → İşle → Uygula → Öğren döngüsü her IoT sisteminde vardır.</a:t>
            </a:r>
            <a:endParaRPr b="0" i="0" sz="1050" u="none" cap="none" strike="noStrike">
              <a:solidFill>
                <a:schemeClr val="dk1"/>
              </a:solidFill>
              <a:latin typeface="Calibri"/>
              <a:ea typeface="Calibri"/>
              <a:cs typeface="Calibri"/>
              <a:sym typeface="Calibri"/>
            </a:endParaRPr>
          </a:p>
        </p:txBody>
      </p:sp>
      <p:sp>
        <p:nvSpPr>
          <p:cNvPr id="554" name="Google Shape;554;p21"/>
          <p:cNvSpPr/>
          <p:nvPr/>
        </p:nvSpPr>
        <p:spPr>
          <a:xfrm>
            <a:off x="4709160" y="1325880"/>
            <a:ext cx="1828800" cy="1463040"/>
          </a:xfrm>
          <a:prstGeom prst="roundRect">
            <a:avLst>
              <a:gd fmla="val 5000"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21"/>
          <p:cNvSpPr/>
          <p:nvPr/>
        </p:nvSpPr>
        <p:spPr>
          <a:xfrm>
            <a:off x="4910328" y="1490472"/>
            <a:ext cx="329184" cy="329184"/>
          </a:xfrm>
          <a:prstGeom prst="ellipse">
            <a:avLst/>
          </a:prstGeom>
          <a:solidFill>
            <a:srgbClr val="0C7A6E"/>
          </a:solidFill>
          <a:ln cap="flat" cmpd="sng" w="12700">
            <a:solidFill>
              <a:srgbClr val="0C7A6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 name="Google Shape;556;p21"/>
          <p:cNvSpPr txBox="1"/>
          <p:nvPr/>
        </p:nvSpPr>
        <p:spPr>
          <a:xfrm>
            <a:off x="4910328" y="1490472"/>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a:t>
            </a:r>
            <a:endParaRPr b="0" i="0" sz="1200" u="none" cap="none" strike="noStrike">
              <a:solidFill>
                <a:schemeClr val="dk1"/>
              </a:solidFill>
              <a:latin typeface="Calibri"/>
              <a:ea typeface="Calibri"/>
              <a:cs typeface="Calibri"/>
              <a:sym typeface="Calibri"/>
            </a:endParaRPr>
          </a:p>
        </p:txBody>
      </p:sp>
      <p:sp>
        <p:nvSpPr>
          <p:cNvPr id="557" name="Google Shape;557;p21"/>
          <p:cNvSpPr txBox="1"/>
          <p:nvPr/>
        </p:nvSpPr>
        <p:spPr>
          <a:xfrm>
            <a:off x="5330952" y="1490472"/>
            <a:ext cx="100584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300"/>
              <a:buFont typeface="Calibri"/>
              <a:buNone/>
            </a:pPr>
            <a:r>
              <a:rPr b="1" i="0" lang="en-US" sz="1300" u="none" cap="none" strike="noStrike">
                <a:solidFill>
                  <a:srgbClr val="0E2A33"/>
                </a:solidFill>
                <a:latin typeface="Calibri"/>
                <a:ea typeface="Calibri"/>
                <a:cs typeface="Calibri"/>
                <a:sym typeface="Calibri"/>
              </a:rPr>
              <a:t>Alanlar</a:t>
            </a:r>
            <a:endParaRPr b="0" i="0" sz="1300" u="none" cap="none" strike="noStrike">
              <a:solidFill>
                <a:schemeClr val="dk1"/>
              </a:solidFill>
              <a:latin typeface="Calibri"/>
              <a:ea typeface="Calibri"/>
              <a:cs typeface="Calibri"/>
              <a:sym typeface="Calibri"/>
            </a:endParaRPr>
          </a:p>
        </p:txBody>
      </p:sp>
      <p:sp>
        <p:nvSpPr>
          <p:cNvPr id="558" name="Google Shape;558;p21"/>
          <p:cNvSpPr txBox="1"/>
          <p:nvPr/>
        </p:nvSpPr>
        <p:spPr>
          <a:xfrm>
            <a:off x="4910328" y="1874520"/>
            <a:ext cx="1426464" cy="74980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Ev, şehir, tarım, sanayi, sağlık, ulaşım, enerji ve perakende.</a:t>
            </a:r>
            <a:endParaRPr b="0" i="0" sz="1050" u="none" cap="none" strike="noStrike">
              <a:solidFill>
                <a:schemeClr val="dk1"/>
              </a:solidFill>
              <a:latin typeface="Calibri"/>
              <a:ea typeface="Calibri"/>
              <a:cs typeface="Calibri"/>
              <a:sym typeface="Calibri"/>
            </a:endParaRPr>
          </a:p>
        </p:txBody>
      </p:sp>
      <p:sp>
        <p:nvSpPr>
          <p:cNvPr id="559" name="Google Shape;559;p21"/>
          <p:cNvSpPr/>
          <p:nvPr/>
        </p:nvSpPr>
        <p:spPr>
          <a:xfrm>
            <a:off x="6812280" y="1325880"/>
            <a:ext cx="1828800" cy="1463040"/>
          </a:xfrm>
          <a:prstGeom prst="roundRect">
            <a:avLst>
              <a:gd fmla="val 5000"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21"/>
          <p:cNvSpPr/>
          <p:nvPr/>
        </p:nvSpPr>
        <p:spPr>
          <a:xfrm>
            <a:off x="7013448" y="1490472"/>
            <a:ext cx="329184" cy="329184"/>
          </a:xfrm>
          <a:prstGeom prst="ellipse">
            <a:avLst/>
          </a:prstGeom>
          <a:solidFill>
            <a:srgbClr val="0C7A6E"/>
          </a:solidFill>
          <a:ln cap="flat" cmpd="sng" w="12700">
            <a:solidFill>
              <a:srgbClr val="0C7A6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21"/>
          <p:cNvSpPr txBox="1"/>
          <p:nvPr/>
        </p:nvSpPr>
        <p:spPr>
          <a:xfrm>
            <a:off x="7013448" y="1490472"/>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a:t>
            </a:r>
            <a:endParaRPr b="0" i="0" sz="1200" u="none" cap="none" strike="noStrike">
              <a:solidFill>
                <a:schemeClr val="dk1"/>
              </a:solidFill>
              <a:latin typeface="Calibri"/>
              <a:ea typeface="Calibri"/>
              <a:cs typeface="Calibri"/>
              <a:sym typeface="Calibri"/>
            </a:endParaRPr>
          </a:p>
        </p:txBody>
      </p:sp>
      <p:sp>
        <p:nvSpPr>
          <p:cNvPr id="562" name="Google Shape;562;p21"/>
          <p:cNvSpPr txBox="1"/>
          <p:nvPr/>
        </p:nvSpPr>
        <p:spPr>
          <a:xfrm>
            <a:off x="7434072" y="1490472"/>
            <a:ext cx="100584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300"/>
              <a:buFont typeface="Calibri"/>
              <a:buNone/>
            </a:pPr>
            <a:r>
              <a:rPr b="1" i="0" lang="en-US" sz="1300" u="none" cap="none" strike="noStrike">
                <a:solidFill>
                  <a:srgbClr val="0E2A33"/>
                </a:solidFill>
                <a:latin typeface="Calibri"/>
                <a:ea typeface="Calibri"/>
                <a:cs typeface="Calibri"/>
                <a:sym typeface="Calibri"/>
              </a:rPr>
              <a:t>İki yüz</a:t>
            </a:r>
            <a:endParaRPr b="0" i="0" sz="1300" u="none" cap="none" strike="noStrike">
              <a:solidFill>
                <a:schemeClr val="dk1"/>
              </a:solidFill>
              <a:latin typeface="Calibri"/>
              <a:ea typeface="Calibri"/>
              <a:cs typeface="Calibri"/>
              <a:sym typeface="Calibri"/>
            </a:endParaRPr>
          </a:p>
        </p:txBody>
      </p:sp>
      <p:sp>
        <p:nvSpPr>
          <p:cNvPr id="563" name="Google Shape;563;p21"/>
          <p:cNvSpPr txBox="1"/>
          <p:nvPr/>
        </p:nvSpPr>
        <p:spPr>
          <a:xfrm>
            <a:off x="7013448" y="1874520"/>
            <a:ext cx="1426464" cy="74980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Verimlilik ve konfor kazandırırken güvenlik ile mahremiyet riski doğurur.</a:t>
            </a:r>
            <a:endParaRPr b="0" i="0" sz="1050" u="none" cap="none" strike="noStrike">
              <a:solidFill>
                <a:schemeClr val="dk1"/>
              </a:solidFill>
              <a:latin typeface="Calibri"/>
              <a:ea typeface="Calibri"/>
              <a:cs typeface="Calibri"/>
              <a:sym typeface="Calibri"/>
            </a:endParaRPr>
          </a:p>
        </p:txBody>
      </p:sp>
      <p:sp>
        <p:nvSpPr>
          <p:cNvPr id="564" name="Google Shape;564;p21"/>
          <p:cNvSpPr/>
          <p:nvPr/>
        </p:nvSpPr>
        <p:spPr>
          <a:xfrm>
            <a:off x="502920" y="3017520"/>
            <a:ext cx="8138160" cy="1280160"/>
          </a:xfrm>
          <a:prstGeom prst="roundRect">
            <a:avLst>
              <a:gd fmla="val 5714" name="adj"/>
            </a:avLst>
          </a:prstGeom>
          <a:solidFill>
            <a:srgbClr val="0E2A33"/>
          </a:solidFill>
          <a:ln cap="flat" cmpd="sng" w="12700">
            <a:solidFill>
              <a:srgbClr val="0E2A3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21"/>
          <p:cNvSpPr txBox="1"/>
          <p:nvPr/>
        </p:nvSpPr>
        <p:spPr>
          <a:xfrm>
            <a:off x="731520" y="3127248"/>
            <a:ext cx="768096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B705"/>
              </a:buClr>
              <a:buSzPts val="1000"/>
              <a:buFont typeface="Calibri"/>
              <a:buNone/>
            </a:pPr>
            <a:r>
              <a:rPr b="1" i="0" lang="en-US" sz="1000" u="none" cap="none" strike="noStrike">
                <a:solidFill>
                  <a:srgbClr val="F2B705"/>
                </a:solidFill>
                <a:latin typeface="Calibri"/>
                <a:ea typeface="Calibri"/>
                <a:cs typeface="Calibri"/>
                <a:sym typeface="Calibri"/>
              </a:rPr>
              <a:t>Kendini sına</a:t>
            </a:r>
            <a:endParaRPr b="0" i="0" sz="1000" u="none" cap="none" strike="noStrike">
              <a:solidFill>
                <a:schemeClr val="dk1"/>
              </a:solidFill>
              <a:latin typeface="Calibri"/>
              <a:ea typeface="Calibri"/>
              <a:cs typeface="Calibri"/>
              <a:sym typeface="Calibri"/>
            </a:endParaRPr>
          </a:p>
        </p:txBody>
      </p:sp>
      <p:sp>
        <p:nvSpPr>
          <p:cNvPr id="566" name="Google Shape;566;p21"/>
          <p:cNvSpPr txBox="1"/>
          <p:nvPr/>
        </p:nvSpPr>
        <p:spPr>
          <a:xfrm>
            <a:off x="731520" y="3401568"/>
            <a:ext cx="7680960" cy="7772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2EFF0"/>
              </a:buClr>
              <a:buSzPts val="1150"/>
              <a:buFont typeface="Calibri"/>
              <a:buNone/>
            </a:pPr>
            <a:r>
              <a:rPr b="0" i="0" lang="en-US" sz="1150" u="none" cap="none" strike="noStrike">
                <a:solidFill>
                  <a:srgbClr val="E2EFF0"/>
                </a:solidFill>
                <a:latin typeface="Calibri"/>
                <a:ea typeface="Calibri"/>
                <a:cs typeface="Calibri"/>
                <a:sym typeface="Calibri"/>
              </a:rPr>
              <a:t>1) Zaman ayarlı bir sulama sistemi IoT sayılır mı? Neden?   </a:t>
            </a:r>
            <a:endParaRPr b="0" i="0" sz="115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2EFF0"/>
              </a:buClr>
              <a:buSzPts val="1150"/>
              <a:buFont typeface="Calibri"/>
              <a:buNone/>
            </a:pPr>
            <a:r>
              <a:rPr b="0" i="0" lang="en-US" sz="1150" u="none" cap="none" strike="noStrike">
                <a:solidFill>
                  <a:srgbClr val="E2EFF0"/>
                </a:solidFill>
                <a:latin typeface="Calibri"/>
                <a:ea typeface="Calibri"/>
                <a:cs typeface="Calibri"/>
                <a:sym typeface="Calibri"/>
              </a:rPr>
              <a:t>2) Kevin Ashton'ın çözmeye çalıştığı sorun neydi?   </a:t>
            </a:r>
            <a:endParaRPr b="0" i="0" sz="115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2EFF0"/>
              </a:buClr>
              <a:buSzPts val="1150"/>
              <a:buFont typeface="Calibri"/>
              <a:buNone/>
            </a:pPr>
            <a:r>
              <a:rPr b="0" i="0" lang="en-US" sz="1150" u="none" cap="none" strike="noStrike">
                <a:solidFill>
                  <a:srgbClr val="E2EFF0"/>
                </a:solidFill>
                <a:latin typeface="Calibri"/>
                <a:ea typeface="Calibri"/>
                <a:cs typeface="Calibri"/>
                <a:sym typeface="Calibri"/>
              </a:rPr>
              <a:t>3) Okulunuzda IoT ile çözülebilecek bir sorun söyleyin.</a:t>
            </a:r>
            <a:endParaRPr b="0" i="0" sz="1150" u="none" cap="none" strike="noStrike">
              <a:solidFill>
                <a:schemeClr val="dk1"/>
              </a:solidFill>
              <a:latin typeface="Calibri"/>
              <a:ea typeface="Calibri"/>
              <a:cs typeface="Calibri"/>
              <a:sym typeface="Calibri"/>
            </a:endParaRPr>
          </a:p>
        </p:txBody>
      </p:sp>
      <p:sp>
        <p:nvSpPr>
          <p:cNvPr id="567" name="Google Shape;567;p21"/>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1 · Nesnelerin İnternetine Giriş</a:t>
            </a:r>
            <a:endParaRPr b="0" i="0" sz="850" u="none" cap="none" strike="noStrike">
              <a:solidFill>
                <a:schemeClr val="dk1"/>
              </a:solidFill>
              <a:latin typeface="Calibri"/>
              <a:ea typeface="Calibri"/>
              <a:cs typeface="Calibri"/>
              <a:sym typeface="Calibri"/>
            </a:endParaRPr>
          </a:p>
        </p:txBody>
      </p:sp>
      <p:sp>
        <p:nvSpPr>
          <p:cNvPr id="568" name="Google Shape;568;p21"/>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19</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E2A33"/>
        </a:solidFill>
      </p:bgPr>
    </p:bg>
    <p:spTree>
      <p:nvGrpSpPr>
        <p:cNvPr id="573" name="Shape 573"/>
        <p:cNvGrpSpPr/>
        <p:nvPr/>
      </p:nvGrpSpPr>
      <p:grpSpPr>
        <a:xfrm>
          <a:off x="0" y="0"/>
          <a:ext cx="0" cy="0"/>
          <a:chOff x="0" y="0"/>
          <a:chExt cx="0" cy="0"/>
        </a:xfrm>
      </p:grpSpPr>
      <p:sp>
        <p:nvSpPr>
          <p:cNvPr id="574" name="Google Shape;574;p22"/>
          <p:cNvSpPr/>
          <p:nvPr/>
        </p:nvSpPr>
        <p:spPr>
          <a:xfrm>
            <a:off x="502920" y="292608"/>
            <a:ext cx="1417320" cy="310896"/>
          </a:xfrm>
          <a:prstGeom prst="roundRect">
            <a:avLst>
              <a:gd fmla="val 17647" name="adj"/>
            </a:avLst>
          </a:prstGeom>
          <a:solidFill>
            <a:srgbClr val="F2B705"/>
          </a:solidFill>
          <a:ln cap="flat" cmpd="sng" w="12700">
            <a:solidFill>
              <a:srgbClr val="F2B70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22"/>
          <p:cNvSpPr txBox="1"/>
          <p:nvPr/>
        </p:nvSpPr>
        <p:spPr>
          <a:xfrm>
            <a:off x="502920" y="292608"/>
            <a:ext cx="1417320" cy="310896"/>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E2A33"/>
              </a:buClr>
              <a:buSzPts val="1100"/>
              <a:buFont typeface="Calibri"/>
              <a:buNone/>
            </a:pPr>
            <a:r>
              <a:rPr b="1" i="0" lang="en-US" sz="1100" u="none" cap="none" strike="noStrike">
                <a:solidFill>
                  <a:srgbClr val="0E2A33"/>
                </a:solidFill>
                <a:latin typeface="Calibri"/>
                <a:ea typeface="Calibri"/>
                <a:cs typeface="Calibri"/>
                <a:sym typeface="Calibri"/>
              </a:rPr>
              <a:t>ÖDEV 1</a:t>
            </a:r>
            <a:endParaRPr b="0" i="0" sz="1100" u="none" cap="none" strike="noStrike">
              <a:solidFill>
                <a:schemeClr val="dk1"/>
              </a:solidFill>
              <a:latin typeface="Calibri"/>
              <a:ea typeface="Calibri"/>
              <a:cs typeface="Calibri"/>
              <a:sym typeface="Calibri"/>
            </a:endParaRPr>
          </a:p>
        </p:txBody>
      </p:sp>
      <p:sp>
        <p:nvSpPr>
          <p:cNvPr id="576" name="Google Shape;576;p22"/>
          <p:cNvSpPr txBox="1"/>
          <p:nvPr/>
        </p:nvSpPr>
        <p:spPr>
          <a:xfrm>
            <a:off x="2057400" y="256032"/>
            <a:ext cx="6583680" cy="38404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Calibri"/>
              <a:buNone/>
            </a:pPr>
            <a:r>
              <a:rPr b="1" i="0" lang="en-US" sz="2200" u="none" cap="none" strike="noStrike">
                <a:solidFill>
                  <a:srgbClr val="FFFFFF"/>
                </a:solidFill>
                <a:latin typeface="Calibri"/>
                <a:ea typeface="Calibri"/>
                <a:cs typeface="Calibri"/>
                <a:sym typeface="Calibri"/>
              </a:rPr>
              <a:t>Çevremdeki Nesnelerin İnterneti</a:t>
            </a:r>
            <a:endParaRPr b="0" i="0" sz="2200" u="none" cap="none" strike="noStrike">
              <a:solidFill>
                <a:schemeClr val="dk1"/>
              </a:solidFill>
              <a:latin typeface="Calibri"/>
              <a:ea typeface="Calibri"/>
              <a:cs typeface="Calibri"/>
              <a:sym typeface="Calibri"/>
            </a:endParaRPr>
          </a:p>
        </p:txBody>
      </p:sp>
      <p:sp>
        <p:nvSpPr>
          <p:cNvPr id="577" name="Google Shape;577;p22"/>
          <p:cNvSpPr txBox="1"/>
          <p:nvPr/>
        </p:nvSpPr>
        <p:spPr>
          <a:xfrm>
            <a:off x="502920" y="768096"/>
            <a:ext cx="8138160" cy="45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A9C4C9"/>
              </a:buClr>
              <a:buSzPts val="1150"/>
              <a:buFont typeface="Calibri"/>
              <a:buNone/>
            </a:pPr>
            <a:r>
              <a:rPr b="0" i="1" lang="en-US" sz="1150" u="none" cap="none" strike="noStrike">
                <a:solidFill>
                  <a:srgbClr val="A9C4C9"/>
                </a:solidFill>
                <a:latin typeface="Calibri"/>
                <a:ea typeface="Calibri"/>
                <a:cs typeface="Calibri"/>
                <a:sym typeface="Calibri"/>
              </a:rPr>
              <a:t>Amaç: IoT kavramını günlük hayatta tanımak ve "akıllı" olanı olmayandan ayırt edebilmek.</a:t>
            </a:r>
            <a:endParaRPr b="0" i="0" sz="1150" u="none" cap="none" strike="noStrike">
              <a:solidFill>
                <a:schemeClr val="dk1"/>
              </a:solidFill>
              <a:latin typeface="Calibri"/>
              <a:ea typeface="Calibri"/>
              <a:cs typeface="Calibri"/>
              <a:sym typeface="Calibri"/>
            </a:endParaRPr>
          </a:p>
        </p:txBody>
      </p:sp>
      <p:sp>
        <p:nvSpPr>
          <p:cNvPr id="578" name="Google Shape;578;p22"/>
          <p:cNvSpPr/>
          <p:nvPr/>
        </p:nvSpPr>
        <p:spPr>
          <a:xfrm>
            <a:off x="502920" y="1261872"/>
            <a:ext cx="4892040" cy="2743200"/>
          </a:xfrm>
          <a:prstGeom prst="roundRect">
            <a:avLst>
              <a:gd fmla="val 2667" name="adj"/>
            </a:avLst>
          </a:prstGeom>
          <a:solidFill>
            <a:srgbClr val="14404C"/>
          </a:solidFill>
          <a:ln cap="flat" cmpd="sng" w="12700">
            <a:solidFill>
              <a:srgbClr val="1E57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22"/>
          <p:cNvSpPr txBox="1"/>
          <p:nvPr/>
        </p:nvSpPr>
        <p:spPr>
          <a:xfrm>
            <a:off x="731520" y="1371600"/>
            <a:ext cx="443484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B705"/>
              </a:buClr>
              <a:buSzPts val="950"/>
              <a:buFont typeface="Calibri"/>
              <a:buNone/>
            </a:pPr>
            <a:r>
              <a:rPr b="1" i="0" lang="en-US" sz="950" u="none" cap="none" strike="noStrike">
                <a:solidFill>
                  <a:srgbClr val="F2B705"/>
                </a:solidFill>
                <a:latin typeface="Calibri"/>
                <a:ea typeface="Calibri"/>
                <a:cs typeface="Calibri"/>
                <a:sym typeface="Calibri"/>
              </a:rPr>
              <a:t>YAPILACAKLAR</a:t>
            </a:r>
            <a:endParaRPr b="0" i="0" sz="950" u="none" cap="none" strike="noStrike">
              <a:solidFill>
                <a:schemeClr val="dk1"/>
              </a:solidFill>
              <a:latin typeface="Calibri"/>
              <a:ea typeface="Calibri"/>
              <a:cs typeface="Calibri"/>
              <a:sym typeface="Calibri"/>
            </a:endParaRPr>
          </a:p>
        </p:txBody>
      </p:sp>
      <p:sp>
        <p:nvSpPr>
          <p:cNvPr id="580" name="Google Shape;580;p22"/>
          <p:cNvSpPr txBox="1"/>
          <p:nvPr/>
        </p:nvSpPr>
        <p:spPr>
          <a:xfrm>
            <a:off x="868680" y="1645920"/>
            <a:ext cx="4297680" cy="22860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E2EFF0"/>
              </a:buClr>
              <a:buSzPts val="1050"/>
              <a:buFont typeface="Calibri"/>
              <a:buAutoNum type="arabicPeriod"/>
            </a:pPr>
            <a:r>
              <a:rPr b="0" i="0" lang="en-US" sz="1050" u="none" cap="none" strike="noStrike">
                <a:solidFill>
                  <a:srgbClr val="E2EFF0"/>
                </a:solidFill>
                <a:latin typeface="Calibri"/>
                <a:ea typeface="Calibri"/>
                <a:cs typeface="Calibri"/>
                <a:sym typeface="Calibri"/>
              </a:rPr>
              <a:t>Kendi evinizde, okulunuzda veya mahallenizde gözlemlediğiniz 5 farklı IoT örneği belirleyin.</a:t>
            </a:r>
            <a:endParaRPr b="0" i="0" sz="1050" u="none" cap="none" strike="noStrike">
              <a:solidFill>
                <a:schemeClr val="dk1"/>
              </a:solidFill>
              <a:latin typeface="Calibri"/>
              <a:ea typeface="Calibri"/>
              <a:cs typeface="Calibri"/>
              <a:sym typeface="Calibri"/>
            </a:endParaRPr>
          </a:p>
          <a:p>
            <a:pPr indent="-342900" lvl="0" marL="342900" marR="0" rtl="0" algn="l">
              <a:spcBef>
                <a:spcPts val="500"/>
              </a:spcBef>
              <a:spcAft>
                <a:spcPts val="0"/>
              </a:spcAft>
              <a:buClr>
                <a:srgbClr val="E2EFF0"/>
              </a:buClr>
              <a:buSzPts val="1050"/>
              <a:buFont typeface="Calibri"/>
              <a:buAutoNum type="arabicPeriod"/>
            </a:pPr>
            <a:r>
              <a:rPr b="0" i="0" lang="en-US" sz="1050" u="none" cap="none" strike="noStrike">
                <a:solidFill>
                  <a:srgbClr val="E2EFF0"/>
                </a:solidFill>
                <a:latin typeface="Calibri"/>
                <a:ea typeface="Calibri"/>
                <a:cs typeface="Calibri"/>
                <a:sym typeface="Calibri"/>
              </a:rPr>
              <a:t>Her örnek için bir tablo satırı yazın: cihazın adı, hangi veriyi topluyor, veriyi nereye gönderiyor, hangi işi kolaylaştırıyor.</a:t>
            </a:r>
            <a:endParaRPr b="0" i="0" sz="1050" u="none" cap="none" strike="noStrike">
              <a:solidFill>
                <a:schemeClr val="dk1"/>
              </a:solidFill>
              <a:latin typeface="Calibri"/>
              <a:ea typeface="Calibri"/>
              <a:cs typeface="Calibri"/>
              <a:sym typeface="Calibri"/>
            </a:endParaRPr>
          </a:p>
          <a:p>
            <a:pPr indent="-342900" lvl="0" marL="342900" marR="0" rtl="0" algn="l">
              <a:spcBef>
                <a:spcPts val="500"/>
              </a:spcBef>
              <a:spcAft>
                <a:spcPts val="0"/>
              </a:spcAft>
              <a:buClr>
                <a:srgbClr val="E2EFF0"/>
              </a:buClr>
              <a:buSzPts val="1050"/>
              <a:buFont typeface="Calibri"/>
              <a:buAutoNum type="arabicPeriod"/>
            </a:pPr>
            <a:r>
              <a:rPr b="0" i="0" lang="en-US" sz="1050" u="none" cap="none" strike="noStrike">
                <a:solidFill>
                  <a:srgbClr val="E2EFF0"/>
                </a:solidFill>
                <a:latin typeface="Calibri"/>
                <a:ea typeface="Calibri"/>
                <a:cs typeface="Calibri"/>
                <a:sym typeface="Calibri"/>
              </a:rPr>
              <a:t>Bu 5 örnekten birini seçin; internet bağlantısı kesilirse ne olacağını 5-6 cümleyle anlatın.</a:t>
            </a:r>
            <a:endParaRPr b="0" i="0" sz="1050" u="none" cap="none" strike="noStrike">
              <a:solidFill>
                <a:schemeClr val="dk1"/>
              </a:solidFill>
              <a:latin typeface="Calibri"/>
              <a:ea typeface="Calibri"/>
              <a:cs typeface="Calibri"/>
              <a:sym typeface="Calibri"/>
            </a:endParaRPr>
          </a:p>
          <a:p>
            <a:pPr indent="-342900" lvl="0" marL="342900" marR="0" rtl="0" algn="l">
              <a:spcBef>
                <a:spcPts val="500"/>
              </a:spcBef>
              <a:spcAft>
                <a:spcPts val="0"/>
              </a:spcAft>
              <a:buClr>
                <a:srgbClr val="E2EFF0"/>
              </a:buClr>
              <a:buSzPts val="1050"/>
              <a:buFont typeface="Calibri"/>
              <a:buAutoNum type="arabicPeriod"/>
            </a:pPr>
            <a:r>
              <a:rPr b="0" i="0" lang="en-US" sz="1050" u="none" cap="none" strike="noStrike">
                <a:solidFill>
                  <a:srgbClr val="E2EFF0"/>
                </a:solidFill>
                <a:latin typeface="Calibri"/>
                <a:ea typeface="Calibri"/>
                <a:cs typeface="Calibri"/>
                <a:sym typeface="Calibri"/>
              </a:rPr>
              <a:t>Okulunuzda IoT ile çözülebilecek bir sorun bulun ve çözüm fikrinizi bir paragrafla açıklayın.</a:t>
            </a:r>
            <a:endParaRPr b="0" i="0" sz="1050" u="none" cap="none" strike="noStrike">
              <a:solidFill>
                <a:schemeClr val="dk1"/>
              </a:solidFill>
              <a:latin typeface="Calibri"/>
              <a:ea typeface="Calibri"/>
              <a:cs typeface="Calibri"/>
              <a:sym typeface="Calibri"/>
            </a:endParaRPr>
          </a:p>
        </p:txBody>
      </p:sp>
      <p:sp>
        <p:nvSpPr>
          <p:cNvPr id="581" name="Google Shape;581;p22"/>
          <p:cNvSpPr/>
          <p:nvPr/>
        </p:nvSpPr>
        <p:spPr>
          <a:xfrm>
            <a:off x="5623560" y="1261872"/>
            <a:ext cx="3017520" cy="1280160"/>
          </a:xfrm>
          <a:prstGeom prst="roundRect">
            <a:avLst>
              <a:gd fmla="val 5714" name="adj"/>
            </a:avLst>
          </a:prstGeom>
          <a:solidFill>
            <a:srgbClr val="14404C"/>
          </a:solidFill>
          <a:ln cap="flat" cmpd="sng" w="12700">
            <a:solidFill>
              <a:srgbClr val="1E57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22"/>
          <p:cNvSpPr txBox="1"/>
          <p:nvPr/>
        </p:nvSpPr>
        <p:spPr>
          <a:xfrm>
            <a:off x="5852160" y="1371600"/>
            <a:ext cx="256032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950"/>
              <a:buFont typeface="Calibri"/>
              <a:buNone/>
            </a:pPr>
            <a:r>
              <a:rPr b="1" i="0" lang="en-US" sz="950" u="none" cap="none" strike="noStrike">
                <a:solidFill>
                  <a:srgbClr val="12A594"/>
                </a:solidFill>
                <a:latin typeface="Calibri"/>
                <a:ea typeface="Calibri"/>
                <a:cs typeface="Calibri"/>
                <a:sym typeface="Calibri"/>
              </a:rPr>
              <a:t>TESLİM</a:t>
            </a:r>
            <a:endParaRPr b="0" i="0" sz="950" u="none" cap="none" strike="noStrike">
              <a:solidFill>
                <a:schemeClr val="dk1"/>
              </a:solidFill>
              <a:latin typeface="Calibri"/>
              <a:ea typeface="Calibri"/>
              <a:cs typeface="Calibri"/>
              <a:sym typeface="Calibri"/>
            </a:endParaRPr>
          </a:p>
        </p:txBody>
      </p:sp>
      <p:sp>
        <p:nvSpPr>
          <p:cNvPr id="583" name="Google Shape;583;p22"/>
          <p:cNvSpPr txBox="1"/>
          <p:nvPr/>
        </p:nvSpPr>
        <p:spPr>
          <a:xfrm>
            <a:off x="5852160" y="1627632"/>
            <a:ext cx="2560320" cy="8686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2EFF0"/>
              </a:buClr>
              <a:buSzPts val="1050"/>
              <a:buFont typeface="Calibri"/>
              <a:buNone/>
            </a:pPr>
            <a:r>
              <a:rPr b="0" i="0" lang="en-US" sz="1050" u="none" cap="none" strike="noStrike">
                <a:solidFill>
                  <a:srgbClr val="E2EFF0"/>
                </a:solidFill>
                <a:latin typeface="Calibri"/>
                <a:ea typeface="Calibri"/>
                <a:cs typeface="Calibri"/>
                <a:sym typeface="Calibri"/>
              </a:rPr>
              <a:t>1-2 sayfa rapor (el yazısı veya dijital) + belirlediğiniz cihazlardan birinin fotoğrafı.</a:t>
            </a:r>
            <a:endParaRPr b="0" i="0" sz="1050" u="none" cap="none" strike="noStrike">
              <a:solidFill>
                <a:schemeClr val="dk1"/>
              </a:solidFill>
              <a:latin typeface="Calibri"/>
              <a:ea typeface="Calibri"/>
              <a:cs typeface="Calibri"/>
              <a:sym typeface="Calibri"/>
            </a:endParaRPr>
          </a:p>
        </p:txBody>
      </p:sp>
      <p:sp>
        <p:nvSpPr>
          <p:cNvPr id="584" name="Google Shape;584;p22"/>
          <p:cNvSpPr/>
          <p:nvPr/>
        </p:nvSpPr>
        <p:spPr>
          <a:xfrm>
            <a:off x="5623560" y="2651760"/>
            <a:ext cx="3017520" cy="1353312"/>
          </a:xfrm>
          <a:prstGeom prst="roundRect">
            <a:avLst>
              <a:gd fmla="val 5405" name="adj"/>
            </a:avLst>
          </a:prstGeom>
          <a:solidFill>
            <a:srgbClr val="14404C"/>
          </a:solidFill>
          <a:ln cap="flat" cmpd="sng" w="12700">
            <a:solidFill>
              <a:srgbClr val="1E57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22"/>
          <p:cNvSpPr txBox="1"/>
          <p:nvPr/>
        </p:nvSpPr>
        <p:spPr>
          <a:xfrm>
            <a:off x="5852160" y="2743200"/>
            <a:ext cx="256032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950"/>
              <a:buFont typeface="Calibri"/>
              <a:buNone/>
            </a:pPr>
            <a:r>
              <a:rPr b="1" i="0" lang="en-US" sz="950" u="none" cap="none" strike="noStrike">
                <a:solidFill>
                  <a:srgbClr val="12A594"/>
                </a:solidFill>
                <a:latin typeface="Calibri"/>
                <a:ea typeface="Calibri"/>
                <a:cs typeface="Calibri"/>
                <a:sym typeface="Calibri"/>
              </a:rPr>
              <a:t>PUANLAMA (100)</a:t>
            </a:r>
            <a:endParaRPr b="0" i="0" sz="950" u="none" cap="none" strike="noStrike">
              <a:solidFill>
                <a:schemeClr val="dk1"/>
              </a:solidFill>
              <a:latin typeface="Calibri"/>
              <a:ea typeface="Calibri"/>
              <a:cs typeface="Calibri"/>
              <a:sym typeface="Calibri"/>
            </a:endParaRPr>
          </a:p>
        </p:txBody>
      </p:sp>
      <p:sp>
        <p:nvSpPr>
          <p:cNvPr id="586" name="Google Shape;586;p22"/>
          <p:cNvSpPr txBox="1"/>
          <p:nvPr/>
        </p:nvSpPr>
        <p:spPr>
          <a:xfrm>
            <a:off x="5852160" y="2999232"/>
            <a:ext cx="2560320" cy="914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2EFF0"/>
              </a:buClr>
              <a:buSzPts val="1000"/>
              <a:buFont typeface="Calibri"/>
              <a:buNone/>
            </a:pPr>
            <a:r>
              <a:rPr b="0" i="0" lang="en-US" sz="1000" u="none" cap="none" strike="noStrike">
                <a:solidFill>
                  <a:srgbClr val="E2EFF0"/>
                </a:solidFill>
                <a:latin typeface="Calibri"/>
                <a:ea typeface="Calibri"/>
                <a:cs typeface="Calibri"/>
                <a:sym typeface="Calibri"/>
              </a:rPr>
              <a:t>Örneklerin doğruluğu ve çeşitliliği — 40</a:t>
            </a:r>
            <a:endParaRPr b="0" i="0" sz="1000" u="none" cap="none" strike="noStrike">
              <a:solidFill>
                <a:schemeClr val="dk1"/>
              </a:solidFill>
              <a:latin typeface="Calibri"/>
              <a:ea typeface="Calibri"/>
              <a:cs typeface="Calibri"/>
              <a:sym typeface="Calibri"/>
            </a:endParaRPr>
          </a:p>
          <a:p>
            <a:pPr indent="0" lvl="0" marL="0" marR="0" rtl="0" algn="l">
              <a:spcBef>
                <a:spcPts val="200"/>
              </a:spcBef>
              <a:spcAft>
                <a:spcPts val="0"/>
              </a:spcAft>
              <a:buClr>
                <a:srgbClr val="E2EFF0"/>
              </a:buClr>
              <a:buSzPts val="1000"/>
              <a:buFont typeface="Calibri"/>
              <a:buNone/>
            </a:pPr>
            <a:r>
              <a:rPr b="0" i="0" lang="en-US" sz="1000" u="none" cap="none" strike="noStrike">
                <a:solidFill>
                  <a:srgbClr val="E2EFF0"/>
                </a:solidFill>
                <a:latin typeface="Calibri"/>
                <a:ea typeface="Calibri"/>
                <a:cs typeface="Calibri"/>
                <a:sym typeface="Calibri"/>
              </a:rPr>
              <a:t>Tablo bilgilerinin eksiksizliği — 25</a:t>
            </a:r>
            <a:endParaRPr b="0" i="0" sz="1000" u="none" cap="none" strike="noStrike">
              <a:solidFill>
                <a:schemeClr val="dk1"/>
              </a:solidFill>
              <a:latin typeface="Calibri"/>
              <a:ea typeface="Calibri"/>
              <a:cs typeface="Calibri"/>
              <a:sym typeface="Calibri"/>
            </a:endParaRPr>
          </a:p>
          <a:p>
            <a:pPr indent="0" lvl="0" marL="0" marR="0" rtl="0" algn="l">
              <a:spcBef>
                <a:spcPts val="200"/>
              </a:spcBef>
              <a:spcAft>
                <a:spcPts val="0"/>
              </a:spcAft>
              <a:buClr>
                <a:srgbClr val="E2EFF0"/>
              </a:buClr>
              <a:buSzPts val="1000"/>
              <a:buFont typeface="Calibri"/>
              <a:buNone/>
            </a:pPr>
            <a:r>
              <a:rPr b="0" i="0" lang="en-US" sz="1000" u="none" cap="none" strike="noStrike">
                <a:solidFill>
                  <a:srgbClr val="E2EFF0"/>
                </a:solidFill>
                <a:latin typeface="Calibri"/>
                <a:ea typeface="Calibri"/>
                <a:cs typeface="Calibri"/>
                <a:sym typeface="Calibri"/>
              </a:rPr>
              <a:t>Bağlantı kesintisi analizi — 20</a:t>
            </a:r>
            <a:endParaRPr b="0" i="0" sz="1000" u="none" cap="none" strike="noStrike">
              <a:solidFill>
                <a:schemeClr val="dk1"/>
              </a:solidFill>
              <a:latin typeface="Calibri"/>
              <a:ea typeface="Calibri"/>
              <a:cs typeface="Calibri"/>
              <a:sym typeface="Calibri"/>
            </a:endParaRPr>
          </a:p>
          <a:p>
            <a:pPr indent="0" lvl="0" marL="0" marR="0" rtl="0" algn="l">
              <a:spcBef>
                <a:spcPts val="200"/>
              </a:spcBef>
              <a:spcAft>
                <a:spcPts val="0"/>
              </a:spcAft>
              <a:buClr>
                <a:srgbClr val="E2EFF0"/>
              </a:buClr>
              <a:buSzPts val="1000"/>
              <a:buFont typeface="Calibri"/>
              <a:buNone/>
            </a:pPr>
            <a:r>
              <a:rPr b="0" i="0" lang="en-US" sz="1000" u="none" cap="none" strike="noStrike">
                <a:solidFill>
                  <a:srgbClr val="E2EFF0"/>
                </a:solidFill>
                <a:latin typeface="Calibri"/>
                <a:ea typeface="Calibri"/>
                <a:cs typeface="Calibri"/>
                <a:sym typeface="Calibri"/>
              </a:rPr>
              <a:t>Özgün çözüm fikri — 15</a:t>
            </a:r>
            <a:endParaRPr b="0" i="0" sz="1000" u="none" cap="none" strike="noStrike">
              <a:solidFill>
                <a:schemeClr val="dk1"/>
              </a:solidFill>
              <a:latin typeface="Calibri"/>
              <a:ea typeface="Calibri"/>
              <a:cs typeface="Calibri"/>
              <a:sym typeface="Calibri"/>
            </a:endParaRPr>
          </a:p>
        </p:txBody>
      </p:sp>
      <p:sp>
        <p:nvSpPr>
          <p:cNvPr id="587" name="Google Shape;587;p22"/>
          <p:cNvSpPr/>
          <p:nvPr/>
        </p:nvSpPr>
        <p:spPr>
          <a:xfrm>
            <a:off x="502920" y="4069080"/>
            <a:ext cx="8138160" cy="502920"/>
          </a:xfrm>
          <a:prstGeom prst="roundRect">
            <a:avLst>
              <a:gd fmla="val 14545" name="adj"/>
            </a:avLst>
          </a:prstGeom>
          <a:solidFill>
            <a:srgbClr val="1B3B44"/>
          </a:solidFill>
          <a:ln cap="flat" cmpd="sng" w="12700">
            <a:solidFill>
              <a:srgbClr val="2A5C6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22"/>
          <p:cNvSpPr txBox="1"/>
          <p:nvPr/>
        </p:nvSpPr>
        <p:spPr>
          <a:xfrm>
            <a:off x="731520" y="4069080"/>
            <a:ext cx="768096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B705"/>
              </a:buClr>
              <a:buSzPts val="1000"/>
              <a:buFont typeface="Calibri"/>
              <a:buNone/>
            </a:pPr>
            <a:r>
              <a:rPr b="1" i="0" lang="en-US" sz="1000" u="none" cap="none" strike="noStrike">
                <a:solidFill>
                  <a:srgbClr val="F2B705"/>
                </a:solidFill>
                <a:latin typeface="Calibri"/>
                <a:ea typeface="Calibri"/>
                <a:cs typeface="Calibri"/>
                <a:sym typeface="Calibri"/>
              </a:rPr>
              <a:t>İPUCU:  </a:t>
            </a:r>
            <a:r>
              <a:rPr b="0" i="0" lang="en-US" sz="1000" u="none" cap="none" strike="noStrike">
                <a:solidFill>
                  <a:srgbClr val="D6E7E9"/>
                </a:solidFill>
                <a:latin typeface="Calibri"/>
                <a:ea typeface="Calibri"/>
                <a:cs typeface="Calibri"/>
                <a:sym typeface="Calibri"/>
              </a:rPr>
              <a:t>Bir cihazın akıllı olup olmadığını anlamak için sorun: Veri topluyor mu? Bu veriyle bir karar değişiyor mu?</a:t>
            </a:r>
            <a:endParaRPr b="0" i="0" sz="1000" u="none" cap="none" strike="noStrike">
              <a:solidFill>
                <a:schemeClr val="dk1"/>
              </a:solidFill>
              <a:latin typeface="Calibri"/>
              <a:ea typeface="Calibri"/>
              <a:cs typeface="Calibri"/>
              <a:sym typeface="Calibri"/>
            </a:endParaRPr>
          </a:p>
        </p:txBody>
      </p:sp>
      <p:sp>
        <p:nvSpPr>
          <p:cNvPr id="589" name="Google Shape;589;p22"/>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E8A92"/>
              </a:buClr>
              <a:buSzPts val="850"/>
              <a:buFont typeface="Calibri"/>
              <a:buNone/>
            </a:pPr>
            <a:r>
              <a:rPr b="0" i="0" lang="en-US" sz="850" u="none" cap="none" strike="noStrike">
                <a:solidFill>
                  <a:srgbClr val="6E8A92"/>
                </a:solidFill>
                <a:latin typeface="Calibri"/>
                <a:ea typeface="Calibri"/>
                <a:cs typeface="Calibri"/>
                <a:sym typeface="Calibri"/>
              </a:rPr>
              <a:t>20</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E2A33"/>
        </a:solidFill>
      </p:bgPr>
    </p:bg>
    <p:spTree>
      <p:nvGrpSpPr>
        <p:cNvPr id="594" name="Shape 594"/>
        <p:cNvGrpSpPr/>
        <p:nvPr/>
      </p:nvGrpSpPr>
      <p:grpSpPr>
        <a:xfrm>
          <a:off x="0" y="0"/>
          <a:ext cx="0" cy="0"/>
          <a:chOff x="0" y="0"/>
          <a:chExt cx="0" cy="0"/>
        </a:xfrm>
      </p:grpSpPr>
      <p:sp>
        <p:nvSpPr>
          <p:cNvPr id="595" name="Google Shape;595;p23"/>
          <p:cNvSpPr/>
          <p:nvPr/>
        </p:nvSpPr>
        <p:spPr>
          <a:xfrm>
            <a:off x="502920" y="914400"/>
            <a:ext cx="1143000" cy="1143000"/>
          </a:xfrm>
          <a:prstGeom prst="roundRect">
            <a:avLst>
              <a:gd fmla="val 9600" name="adj"/>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23"/>
          <p:cNvSpPr txBox="1"/>
          <p:nvPr/>
        </p:nvSpPr>
        <p:spPr>
          <a:xfrm>
            <a:off x="502920" y="914400"/>
            <a:ext cx="1143000" cy="11430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4600"/>
              <a:buFont typeface="Calibri"/>
              <a:buNone/>
            </a:pPr>
            <a:r>
              <a:rPr b="1" i="0" lang="en-US" sz="4600" u="none" cap="none" strike="noStrike">
                <a:solidFill>
                  <a:srgbClr val="FFFFFF"/>
                </a:solidFill>
                <a:latin typeface="Calibri"/>
                <a:ea typeface="Calibri"/>
                <a:cs typeface="Calibri"/>
                <a:sym typeface="Calibri"/>
              </a:rPr>
              <a:t>2</a:t>
            </a:r>
            <a:endParaRPr b="0" i="0" sz="4600" u="none" cap="none" strike="noStrike">
              <a:solidFill>
                <a:schemeClr val="dk1"/>
              </a:solidFill>
              <a:latin typeface="Calibri"/>
              <a:ea typeface="Calibri"/>
              <a:cs typeface="Calibri"/>
              <a:sym typeface="Calibri"/>
            </a:endParaRPr>
          </a:p>
        </p:txBody>
      </p:sp>
      <p:sp>
        <p:nvSpPr>
          <p:cNvPr id="597" name="Google Shape;597;p23"/>
          <p:cNvSpPr txBox="1"/>
          <p:nvPr/>
        </p:nvSpPr>
        <p:spPr>
          <a:xfrm>
            <a:off x="1920240" y="960120"/>
            <a:ext cx="667512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B705"/>
              </a:buClr>
              <a:buSzPts val="1100"/>
              <a:buFont typeface="Calibri"/>
              <a:buNone/>
            </a:pPr>
            <a:r>
              <a:rPr b="1" i="0" lang="en-US" sz="1100" u="none" cap="none" strike="noStrike">
                <a:solidFill>
                  <a:srgbClr val="F2B705"/>
                </a:solidFill>
                <a:latin typeface="Calibri"/>
                <a:ea typeface="Calibri"/>
                <a:cs typeface="Calibri"/>
                <a:sym typeface="Calibri"/>
              </a:rPr>
              <a:t>ÜNİTE 2</a:t>
            </a:r>
            <a:endParaRPr b="0" i="0" sz="1100" u="none" cap="none" strike="noStrike">
              <a:solidFill>
                <a:schemeClr val="dk1"/>
              </a:solidFill>
              <a:latin typeface="Calibri"/>
              <a:ea typeface="Calibri"/>
              <a:cs typeface="Calibri"/>
              <a:sym typeface="Calibri"/>
            </a:endParaRPr>
          </a:p>
        </p:txBody>
      </p:sp>
      <p:sp>
        <p:nvSpPr>
          <p:cNvPr id="598" name="Google Shape;598;p23"/>
          <p:cNvSpPr txBox="1"/>
          <p:nvPr/>
        </p:nvSpPr>
        <p:spPr>
          <a:xfrm>
            <a:off x="1920240" y="1243584"/>
            <a:ext cx="6675120"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3000"/>
              <a:buFont typeface="Calibri"/>
              <a:buNone/>
            </a:pPr>
            <a:r>
              <a:rPr b="1" i="0" lang="en-US" sz="3000" u="none" cap="none" strike="noStrike">
                <a:solidFill>
                  <a:srgbClr val="FFFFFF"/>
                </a:solidFill>
                <a:latin typeface="Calibri"/>
                <a:ea typeface="Calibri"/>
                <a:cs typeface="Calibri"/>
                <a:sym typeface="Calibri"/>
              </a:rPr>
              <a:t>IoT Mimarisi ve Donanım</a:t>
            </a:r>
            <a:endParaRPr b="0" i="0" sz="3000" u="none" cap="none" strike="noStrike">
              <a:solidFill>
                <a:schemeClr val="dk1"/>
              </a:solidFill>
              <a:latin typeface="Calibri"/>
              <a:ea typeface="Calibri"/>
              <a:cs typeface="Calibri"/>
              <a:sym typeface="Calibri"/>
            </a:endParaRPr>
          </a:p>
        </p:txBody>
      </p:sp>
      <p:sp>
        <p:nvSpPr>
          <p:cNvPr id="599" name="Google Shape;599;p23"/>
          <p:cNvSpPr txBox="1"/>
          <p:nvPr/>
        </p:nvSpPr>
        <p:spPr>
          <a:xfrm>
            <a:off x="1920240" y="1810512"/>
            <a:ext cx="667512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A9C4C9"/>
              </a:buClr>
              <a:buSzPts val="1200"/>
              <a:buFont typeface="Calibri"/>
              <a:buNone/>
            </a:pPr>
            <a:r>
              <a:rPr b="0" i="1" lang="en-US" sz="1200" u="none" cap="none" strike="noStrike">
                <a:solidFill>
                  <a:srgbClr val="A9C4C9"/>
                </a:solidFill>
                <a:latin typeface="Calibri"/>
                <a:ea typeface="Calibri"/>
                <a:cs typeface="Calibri"/>
                <a:sym typeface="Calibri"/>
              </a:rPr>
              <a:t>Bir akıllı cihazın içini açıyoruz: katmanlar, sensörler, kartlar</a:t>
            </a:r>
            <a:endParaRPr b="0" i="0" sz="1200" u="none" cap="none" strike="noStrike">
              <a:solidFill>
                <a:schemeClr val="dk1"/>
              </a:solidFill>
              <a:latin typeface="Calibri"/>
              <a:ea typeface="Calibri"/>
              <a:cs typeface="Calibri"/>
              <a:sym typeface="Calibri"/>
            </a:endParaRPr>
          </a:p>
        </p:txBody>
      </p:sp>
      <p:sp>
        <p:nvSpPr>
          <p:cNvPr id="600" name="Google Shape;600;p23"/>
          <p:cNvSpPr/>
          <p:nvPr/>
        </p:nvSpPr>
        <p:spPr>
          <a:xfrm>
            <a:off x="502920" y="2606040"/>
            <a:ext cx="1863090" cy="1417320"/>
          </a:xfrm>
          <a:prstGeom prst="roundRect">
            <a:avLst>
              <a:gd fmla="val 5161" name="adj"/>
            </a:avLst>
          </a:prstGeom>
          <a:solidFill>
            <a:srgbClr val="14404C"/>
          </a:solidFill>
          <a:ln cap="flat" cmpd="sng" w="12700">
            <a:solidFill>
              <a:srgbClr val="1E57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p23"/>
          <p:cNvSpPr/>
          <p:nvPr/>
        </p:nvSpPr>
        <p:spPr>
          <a:xfrm>
            <a:off x="685800" y="2788920"/>
            <a:ext cx="109728" cy="109728"/>
          </a:xfrm>
          <a:prstGeom prst="ellipse">
            <a:avLst/>
          </a:prstGeom>
          <a:solidFill>
            <a:srgbClr val="F2B705"/>
          </a:solidFill>
          <a:ln cap="flat" cmpd="sng" w="12700">
            <a:solidFill>
              <a:srgbClr val="F2B70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23"/>
          <p:cNvSpPr txBox="1"/>
          <p:nvPr/>
        </p:nvSpPr>
        <p:spPr>
          <a:xfrm>
            <a:off x="685800" y="2962656"/>
            <a:ext cx="1497330"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250"/>
              <a:buFont typeface="Calibri"/>
              <a:buNone/>
            </a:pPr>
            <a:r>
              <a:rPr b="1" i="0" lang="en-US" sz="1250" u="none" cap="none" strike="noStrike">
                <a:solidFill>
                  <a:srgbClr val="FFFFFF"/>
                </a:solidFill>
                <a:latin typeface="Calibri"/>
                <a:ea typeface="Calibri"/>
                <a:cs typeface="Calibri"/>
                <a:sym typeface="Calibri"/>
              </a:rPr>
              <a:t>Dört Katman</a:t>
            </a:r>
            <a:endParaRPr b="0" i="0" sz="1250" u="none" cap="none" strike="noStrike">
              <a:solidFill>
                <a:schemeClr val="dk1"/>
              </a:solidFill>
              <a:latin typeface="Calibri"/>
              <a:ea typeface="Calibri"/>
              <a:cs typeface="Calibri"/>
              <a:sym typeface="Calibri"/>
            </a:endParaRPr>
          </a:p>
        </p:txBody>
      </p:sp>
      <p:sp>
        <p:nvSpPr>
          <p:cNvPr id="603" name="Google Shape;603;p23"/>
          <p:cNvSpPr txBox="1"/>
          <p:nvPr/>
        </p:nvSpPr>
        <p:spPr>
          <a:xfrm>
            <a:off x="685800" y="3273552"/>
            <a:ext cx="1497330" cy="65836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A9C4C9"/>
              </a:buClr>
              <a:buSzPts val="1000"/>
              <a:buFont typeface="Calibri"/>
              <a:buNone/>
            </a:pPr>
            <a:r>
              <a:rPr b="0" i="0" lang="en-US" sz="1000" u="none" cap="none" strike="noStrike">
                <a:solidFill>
                  <a:srgbClr val="A9C4C9"/>
                </a:solidFill>
                <a:latin typeface="Calibri"/>
                <a:ea typeface="Calibri"/>
                <a:cs typeface="Calibri"/>
                <a:sym typeface="Calibri"/>
              </a:rPr>
              <a:t>Algılama, ağ, işleme ve uygulama katmanları</a:t>
            </a:r>
            <a:endParaRPr b="0" i="0" sz="1000" u="none" cap="none" strike="noStrike">
              <a:solidFill>
                <a:schemeClr val="dk1"/>
              </a:solidFill>
              <a:latin typeface="Calibri"/>
              <a:ea typeface="Calibri"/>
              <a:cs typeface="Calibri"/>
              <a:sym typeface="Calibri"/>
            </a:endParaRPr>
          </a:p>
        </p:txBody>
      </p:sp>
      <p:sp>
        <p:nvSpPr>
          <p:cNvPr id="604" name="Google Shape;604;p23"/>
          <p:cNvSpPr/>
          <p:nvPr/>
        </p:nvSpPr>
        <p:spPr>
          <a:xfrm>
            <a:off x="2594610" y="2606040"/>
            <a:ext cx="1863090" cy="1417320"/>
          </a:xfrm>
          <a:prstGeom prst="roundRect">
            <a:avLst>
              <a:gd fmla="val 5161" name="adj"/>
            </a:avLst>
          </a:prstGeom>
          <a:solidFill>
            <a:srgbClr val="14404C"/>
          </a:solidFill>
          <a:ln cap="flat" cmpd="sng" w="12700">
            <a:solidFill>
              <a:srgbClr val="1E57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23"/>
          <p:cNvSpPr/>
          <p:nvPr/>
        </p:nvSpPr>
        <p:spPr>
          <a:xfrm>
            <a:off x="2777490" y="2788920"/>
            <a:ext cx="109728" cy="109728"/>
          </a:xfrm>
          <a:prstGeom prst="ellipse">
            <a:avLst/>
          </a:prstGeom>
          <a:solidFill>
            <a:srgbClr val="F2B705"/>
          </a:solidFill>
          <a:ln cap="flat" cmpd="sng" w="12700">
            <a:solidFill>
              <a:srgbClr val="F2B70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p23"/>
          <p:cNvSpPr txBox="1"/>
          <p:nvPr/>
        </p:nvSpPr>
        <p:spPr>
          <a:xfrm>
            <a:off x="2777490" y="2962656"/>
            <a:ext cx="1497330"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250"/>
              <a:buFont typeface="Calibri"/>
              <a:buNone/>
            </a:pPr>
            <a:r>
              <a:rPr b="1" i="0" lang="en-US" sz="1250" u="none" cap="none" strike="noStrike">
                <a:solidFill>
                  <a:srgbClr val="FFFFFF"/>
                </a:solidFill>
                <a:latin typeface="Calibri"/>
                <a:ea typeface="Calibri"/>
                <a:cs typeface="Calibri"/>
                <a:sym typeface="Calibri"/>
              </a:rPr>
              <a:t>Sensör &amp; Aktüatör</a:t>
            </a:r>
            <a:endParaRPr b="0" i="0" sz="1250" u="none" cap="none" strike="noStrike">
              <a:solidFill>
                <a:schemeClr val="dk1"/>
              </a:solidFill>
              <a:latin typeface="Calibri"/>
              <a:ea typeface="Calibri"/>
              <a:cs typeface="Calibri"/>
              <a:sym typeface="Calibri"/>
            </a:endParaRPr>
          </a:p>
        </p:txBody>
      </p:sp>
      <p:sp>
        <p:nvSpPr>
          <p:cNvPr id="607" name="Google Shape;607;p23"/>
          <p:cNvSpPr txBox="1"/>
          <p:nvPr/>
        </p:nvSpPr>
        <p:spPr>
          <a:xfrm>
            <a:off x="2777490" y="3273552"/>
            <a:ext cx="1497330" cy="65836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A9C4C9"/>
              </a:buClr>
              <a:buSzPts val="1000"/>
              <a:buFont typeface="Calibri"/>
              <a:buNone/>
            </a:pPr>
            <a:r>
              <a:rPr b="0" i="0" lang="en-US" sz="1000" u="none" cap="none" strike="noStrike">
                <a:solidFill>
                  <a:srgbClr val="A9C4C9"/>
                </a:solidFill>
                <a:latin typeface="Calibri"/>
                <a:ea typeface="Calibri"/>
                <a:cs typeface="Calibri"/>
                <a:sym typeface="Calibri"/>
              </a:rPr>
              <a:t>Veriyi toplayan ve harekete geçiren parçalar</a:t>
            </a:r>
            <a:endParaRPr b="0" i="0" sz="1000" u="none" cap="none" strike="noStrike">
              <a:solidFill>
                <a:schemeClr val="dk1"/>
              </a:solidFill>
              <a:latin typeface="Calibri"/>
              <a:ea typeface="Calibri"/>
              <a:cs typeface="Calibri"/>
              <a:sym typeface="Calibri"/>
            </a:endParaRPr>
          </a:p>
        </p:txBody>
      </p:sp>
      <p:sp>
        <p:nvSpPr>
          <p:cNvPr id="608" name="Google Shape;608;p23"/>
          <p:cNvSpPr/>
          <p:nvPr/>
        </p:nvSpPr>
        <p:spPr>
          <a:xfrm>
            <a:off x="4686300" y="2606040"/>
            <a:ext cx="1863090" cy="1417320"/>
          </a:xfrm>
          <a:prstGeom prst="roundRect">
            <a:avLst>
              <a:gd fmla="val 5161" name="adj"/>
            </a:avLst>
          </a:prstGeom>
          <a:solidFill>
            <a:srgbClr val="14404C"/>
          </a:solidFill>
          <a:ln cap="flat" cmpd="sng" w="12700">
            <a:solidFill>
              <a:srgbClr val="1E57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 name="Google Shape;609;p23"/>
          <p:cNvSpPr/>
          <p:nvPr/>
        </p:nvSpPr>
        <p:spPr>
          <a:xfrm>
            <a:off x="4869180" y="2788920"/>
            <a:ext cx="109728" cy="109728"/>
          </a:xfrm>
          <a:prstGeom prst="ellipse">
            <a:avLst/>
          </a:prstGeom>
          <a:solidFill>
            <a:srgbClr val="F2B705"/>
          </a:solidFill>
          <a:ln cap="flat" cmpd="sng" w="12700">
            <a:solidFill>
              <a:srgbClr val="F2B70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p23"/>
          <p:cNvSpPr txBox="1"/>
          <p:nvPr/>
        </p:nvSpPr>
        <p:spPr>
          <a:xfrm>
            <a:off x="4869180" y="2962656"/>
            <a:ext cx="1497330"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250"/>
              <a:buFont typeface="Calibri"/>
              <a:buNone/>
            </a:pPr>
            <a:r>
              <a:rPr b="1" i="0" lang="en-US" sz="1250" u="none" cap="none" strike="noStrike">
                <a:solidFill>
                  <a:srgbClr val="FFFFFF"/>
                </a:solidFill>
                <a:latin typeface="Calibri"/>
                <a:ea typeface="Calibri"/>
                <a:cs typeface="Calibri"/>
                <a:sym typeface="Calibri"/>
              </a:rPr>
              <a:t>Sinyal</a:t>
            </a:r>
            <a:endParaRPr b="0" i="0" sz="1250" u="none" cap="none" strike="noStrike">
              <a:solidFill>
                <a:schemeClr val="dk1"/>
              </a:solidFill>
              <a:latin typeface="Calibri"/>
              <a:ea typeface="Calibri"/>
              <a:cs typeface="Calibri"/>
              <a:sym typeface="Calibri"/>
            </a:endParaRPr>
          </a:p>
        </p:txBody>
      </p:sp>
      <p:sp>
        <p:nvSpPr>
          <p:cNvPr id="611" name="Google Shape;611;p23"/>
          <p:cNvSpPr txBox="1"/>
          <p:nvPr/>
        </p:nvSpPr>
        <p:spPr>
          <a:xfrm>
            <a:off x="4869180" y="3273552"/>
            <a:ext cx="1497330" cy="65836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A9C4C9"/>
              </a:buClr>
              <a:buSzPts val="1000"/>
              <a:buFont typeface="Calibri"/>
              <a:buNone/>
            </a:pPr>
            <a:r>
              <a:rPr b="0" i="0" lang="en-US" sz="1000" u="none" cap="none" strike="noStrike">
                <a:solidFill>
                  <a:srgbClr val="A9C4C9"/>
                </a:solidFill>
                <a:latin typeface="Calibri"/>
                <a:ea typeface="Calibri"/>
                <a:cs typeface="Calibri"/>
                <a:sym typeface="Calibri"/>
              </a:rPr>
              <a:t>Analog–dijital dönüşüm ve ölçüm mantığı</a:t>
            </a:r>
            <a:endParaRPr b="0" i="0" sz="1000" u="none" cap="none" strike="noStrike">
              <a:solidFill>
                <a:schemeClr val="dk1"/>
              </a:solidFill>
              <a:latin typeface="Calibri"/>
              <a:ea typeface="Calibri"/>
              <a:cs typeface="Calibri"/>
              <a:sym typeface="Calibri"/>
            </a:endParaRPr>
          </a:p>
        </p:txBody>
      </p:sp>
      <p:sp>
        <p:nvSpPr>
          <p:cNvPr id="612" name="Google Shape;612;p23"/>
          <p:cNvSpPr/>
          <p:nvPr/>
        </p:nvSpPr>
        <p:spPr>
          <a:xfrm>
            <a:off x="6777990" y="2606040"/>
            <a:ext cx="1863090" cy="1417320"/>
          </a:xfrm>
          <a:prstGeom prst="roundRect">
            <a:avLst>
              <a:gd fmla="val 5161" name="adj"/>
            </a:avLst>
          </a:prstGeom>
          <a:solidFill>
            <a:srgbClr val="14404C"/>
          </a:solidFill>
          <a:ln cap="flat" cmpd="sng" w="12700">
            <a:solidFill>
              <a:srgbClr val="1E57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23"/>
          <p:cNvSpPr/>
          <p:nvPr/>
        </p:nvSpPr>
        <p:spPr>
          <a:xfrm>
            <a:off x="6960870" y="2788920"/>
            <a:ext cx="109728" cy="109728"/>
          </a:xfrm>
          <a:prstGeom prst="ellipse">
            <a:avLst/>
          </a:prstGeom>
          <a:solidFill>
            <a:srgbClr val="F2B705"/>
          </a:solidFill>
          <a:ln cap="flat" cmpd="sng" w="12700">
            <a:solidFill>
              <a:srgbClr val="F2B70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23"/>
          <p:cNvSpPr txBox="1"/>
          <p:nvPr/>
        </p:nvSpPr>
        <p:spPr>
          <a:xfrm>
            <a:off x="6960870" y="2962656"/>
            <a:ext cx="1497330"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250"/>
              <a:buFont typeface="Calibri"/>
              <a:buNone/>
            </a:pPr>
            <a:r>
              <a:rPr b="1" i="0" lang="en-US" sz="1250" u="none" cap="none" strike="noStrike">
                <a:solidFill>
                  <a:srgbClr val="FFFFFF"/>
                </a:solidFill>
                <a:latin typeface="Calibri"/>
                <a:ea typeface="Calibri"/>
                <a:cs typeface="Calibri"/>
                <a:sym typeface="Calibri"/>
              </a:rPr>
              <a:t>Geliştirme Kartları</a:t>
            </a:r>
            <a:endParaRPr b="0" i="0" sz="1250" u="none" cap="none" strike="noStrike">
              <a:solidFill>
                <a:schemeClr val="dk1"/>
              </a:solidFill>
              <a:latin typeface="Calibri"/>
              <a:ea typeface="Calibri"/>
              <a:cs typeface="Calibri"/>
              <a:sym typeface="Calibri"/>
            </a:endParaRPr>
          </a:p>
        </p:txBody>
      </p:sp>
      <p:sp>
        <p:nvSpPr>
          <p:cNvPr id="615" name="Google Shape;615;p23"/>
          <p:cNvSpPr txBox="1"/>
          <p:nvPr/>
        </p:nvSpPr>
        <p:spPr>
          <a:xfrm>
            <a:off x="6960870" y="3273552"/>
            <a:ext cx="1497330" cy="65836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A9C4C9"/>
              </a:buClr>
              <a:buSzPts val="1000"/>
              <a:buFont typeface="Calibri"/>
              <a:buNone/>
            </a:pPr>
            <a:r>
              <a:rPr b="0" i="0" lang="en-US" sz="1000" u="none" cap="none" strike="noStrike">
                <a:solidFill>
                  <a:srgbClr val="A9C4C9"/>
                </a:solidFill>
                <a:latin typeface="Calibri"/>
                <a:ea typeface="Calibri"/>
                <a:cs typeface="Calibri"/>
                <a:sym typeface="Calibri"/>
              </a:rPr>
              <a:t>Arduino, ESP32 ve Raspberry Pi karşılaştırması</a:t>
            </a:r>
            <a:endParaRPr b="0" i="0" sz="1000" u="none" cap="none" strike="noStrike">
              <a:solidFill>
                <a:schemeClr val="dk1"/>
              </a:solidFill>
              <a:latin typeface="Calibri"/>
              <a:ea typeface="Calibri"/>
              <a:cs typeface="Calibri"/>
              <a:sym typeface="Calibri"/>
            </a:endParaRPr>
          </a:p>
        </p:txBody>
      </p:sp>
      <p:sp>
        <p:nvSpPr>
          <p:cNvPr id="616" name="Google Shape;616;p23"/>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E8A92"/>
              </a:buClr>
              <a:buSzPts val="850"/>
              <a:buFont typeface="Calibri"/>
              <a:buNone/>
            </a:pPr>
            <a:r>
              <a:rPr b="0" i="0" lang="en-US" sz="850" u="none" cap="none" strike="noStrike">
                <a:solidFill>
                  <a:srgbClr val="6E8A92"/>
                </a:solidFill>
                <a:latin typeface="Calibri"/>
                <a:ea typeface="Calibri"/>
                <a:cs typeface="Calibri"/>
                <a:sym typeface="Calibri"/>
              </a:rPr>
              <a:t>21</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621" name="Shape 621"/>
        <p:cNvGrpSpPr/>
        <p:nvPr/>
      </p:nvGrpSpPr>
      <p:grpSpPr>
        <a:xfrm>
          <a:off x="0" y="0"/>
          <a:ext cx="0" cy="0"/>
          <a:chOff x="0" y="0"/>
          <a:chExt cx="0" cy="0"/>
        </a:xfrm>
      </p:grpSpPr>
      <p:sp>
        <p:nvSpPr>
          <p:cNvPr id="622" name="Google Shape;622;p24"/>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MİMARİ</a:t>
            </a:r>
            <a:endParaRPr b="0" i="0" sz="1000" u="none" cap="none" strike="noStrike">
              <a:solidFill>
                <a:schemeClr val="dk1"/>
              </a:solidFill>
              <a:latin typeface="Calibri"/>
              <a:ea typeface="Calibri"/>
              <a:cs typeface="Calibri"/>
              <a:sym typeface="Calibri"/>
            </a:endParaRPr>
          </a:p>
        </p:txBody>
      </p:sp>
      <p:sp>
        <p:nvSpPr>
          <p:cNvPr id="623" name="Google Shape;623;p24"/>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Her IoT sistemi dört katmandan oluşur</a:t>
            </a:r>
            <a:endParaRPr b="0" i="0" sz="2600" u="none" cap="none" strike="noStrike">
              <a:solidFill>
                <a:schemeClr val="dk1"/>
              </a:solidFill>
              <a:latin typeface="Calibri"/>
              <a:ea typeface="Calibri"/>
              <a:cs typeface="Calibri"/>
              <a:sym typeface="Calibri"/>
            </a:endParaRPr>
          </a:p>
        </p:txBody>
      </p:sp>
      <p:sp>
        <p:nvSpPr>
          <p:cNvPr id="624" name="Google Shape;624;p24"/>
          <p:cNvSpPr/>
          <p:nvPr/>
        </p:nvSpPr>
        <p:spPr>
          <a:xfrm>
            <a:off x="502920" y="1298448"/>
            <a:ext cx="6035040" cy="658368"/>
          </a:xfrm>
          <a:prstGeom prst="roundRect">
            <a:avLst>
              <a:gd fmla="val 8333" name="adj"/>
            </a:avLst>
          </a:prstGeom>
          <a:solidFill>
            <a:srgbClr val="F2B705"/>
          </a:solidFill>
          <a:ln cap="flat" cmpd="sng" w="12700">
            <a:solidFill>
              <a:srgbClr val="F2B70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 name="Google Shape;625;p24"/>
          <p:cNvSpPr txBox="1"/>
          <p:nvPr/>
        </p:nvSpPr>
        <p:spPr>
          <a:xfrm>
            <a:off x="685800" y="1298448"/>
            <a:ext cx="365760" cy="65836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E2A33"/>
              </a:buClr>
              <a:buSzPts val="2000"/>
              <a:buFont typeface="Calibri"/>
              <a:buNone/>
            </a:pPr>
            <a:r>
              <a:rPr b="1" i="0" lang="en-US" sz="2000" u="none" cap="none" strike="noStrike">
                <a:solidFill>
                  <a:srgbClr val="0E2A33"/>
                </a:solidFill>
                <a:latin typeface="Calibri"/>
                <a:ea typeface="Calibri"/>
                <a:cs typeface="Calibri"/>
                <a:sym typeface="Calibri"/>
              </a:rPr>
              <a:t>4</a:t>
            </a:r>
            <a:endParaRPr b="0" i="0" sz="2000" u="none" cap="none" strike="noStrike">
              <a:solidFill>
                <a:schemeClr val="dk1"/>
              </a:solidFill>
              <a:latin typeface="Calibri"/>
              <a:ea typeface="Calibri"/>
              <a:cs typeface="Calibri"/>
              <a:sym typeface="Calibri"/>
            </a:endParaRPr>
          </a:p>
        </p:txBody>
      </p:sp>
      <p:sp>
        <p:nvSpPr>
          <p:cNvPr id="626" name="Google Shape;626;p24"/>
          <p:cNvSpPr txBox="1"/>
          <p:nvPr/>
        </p:nvSpPr>
        <p:spPr>
          <a:xfrm>
            <a:off x="1188720" y="1371600"/>
            <a:ext cx="512064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350"/>
              <a:buFont typeface="Calibri"/>
              <a:buNone/>
            </a:pPr>
            <a:r>
              <a:rPr b="1" i="0" lang="en-US" sz="1350" u="none" cap="none" strike="noStrike">
                <a:solidFill>
                  <a:srgbClr val="0E2A33"/>
                </a:solidFill>
                <a:latin typeface="Calibri"/>
                <a:ea typeface="Calibri"/>
                <a:cs typeface="Calibri"/>
                <a:sym typeface="Calibri"/>
              </a:rPr>
              <a:t>Uygulama Katmanı</a:t>
            </a:r>
            <a:endParaRPr b="0" i="0" sz="1350" u="none" cap="none" strike="noStrike">
              <a:solidFill>
                <a:schemeClr val="dk1"/>
              </a:solidFill>
              <a:latin typeface="Calibri"/>
              <a:ea typeface="Calibri"/>
              <a:cs typeface="Calibri"/>
              <a:sym typeface="Calibri"/>
            </a:endParaRPr>
          </a:p>
        </p:txBody>
      </p:sp>
      <p:sp>
        <p:nvSpPr>
          <p:cNvPr id="627" name="Google Shape;627;p24"/>
          <p:cNvSpPr txBox="1"/>
          <p:nvPr/>
        </p:nvSpPr>
        <p:spPr>
          <a:xfrm>
            <a:off x="1188720" y="1627632"/>
            <a:ext cx="516636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A4600"/>
              </a:buClr>
              <a:buSzPts val="1000"/>
              <a:buFont typeface="Calibri"/>
              <a:buNone/>
            </a:pPr>
            <a:r>
              <a:rPr b="0" i="0" lang="en-US" sz="1000" u="none" cap="none" strike="noStrike">
                <a:solidFill>
                  <a:srgbClr val="5A4600"/>
                </a:solidFill>
                <a:latin typeface="Calibri"/>
                <a:ea typeface="Calibri"/>
                <a:cs typeface="Calibri"/>
                <a:sym typeface="Calibri"/>
              </a:rPr>
              <a:t>Kullanıcının gördüğü yüz: mobil uygulama, panel, rapor, alarm</a:t>
            </a:r>
            <a:endParaRPr b="0" i="0" sz="1000" u="none" cap="none" strike="noStrike">
              <a:solidFill>
                <a:schemeClr val="dk1"/>
              </a:solidFill>
              <a:latin typeface="Calibri"/>
              <a:ea typeface="Calibri"/>
              <a:cs typeface="Calibri"/>
              <a:sym typeface="Calibri"/>
            </a:endParaRPr>
          </a:p>
        </p:txBody>
      </p:sp>
      <p:sp>
        <p:nvSpPr>
          <p:cNvPr id="628" name="Google Shape;628;p24"/>
          <p:cNvSpPr/>
          <p:nvPr/>
        </p:nvSpPr>
        <p:spPr>
          <a:xfrm>
            <a:off x="502920" y="2075688"/>
            <a:ext cx="6035040" cy="658368"/>
          </a:xfrm>
          <a:prstGeom prst="roundRect">
            <a:avLst>
              <a:gd fmla="val 8333" name="adj"/>
            </a:avLst>
          </a:prstGeom>
          <a:solidFill>
            <a:srgbClr val="0C7A6E"/>
          </a:solidFill>
          <a:ln cap="flat" cmpd="sng" w="12700">
            <a:solidFill>
              <a:srgbClr val="0C7A6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24"/>
          <p:cNvSpPr txBox="1"/>
          <p:nvPr/>
        </p:nvSpPr>
        <p:spPr>
          <a:xfrm>
            <a:off x="685800" y="2075688"/>
            <a:ext cx="365760" cy="65836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2000"/>
              <a:buFont typeface="Calibri"/>
              <a:buNone/>
            </a:pPr>
            <a:r>
              <a:rPr b="1" i="0" lang="en-US" sz="2000" u="none" cap="none" strike="noStrike">
                <a:solidFill>
                  <a:srgbClr val="FFFFFF"/>
                </a:solidFill>
                <a:latin typeface="Calibri"/>
                <a:ea typeface="Calibri"/>
                <a:cs typeface="Calibri"/>
                <a:sym typeface="Calibri"/>
              </a:rPr>
              <a:t>3</a:t>
            </a:r>
            <a:endParaRPr b="0" i="0" sz="2000" u="none" cap="none" strike="noStrike">
              <a:solidFill>
                <a:schemeClr val="dk1"/>
              </a:solidFill>
              <a:latin typeface="Calibri"/>
              <a:ea typeface="Calibri"/>
              <a:cs typeface="Calibri"/>
              <a:sym typeface="Calibri"/>
            </a:endParaRPr>
          </a:p>
        </p:txBody>
      </p:sp>
      <p:sp>
        <p:nvSpPr>
          <p:cNvPr id="630" name="Google Shape;630;p24"/>
          <p:cNvSpPr txBox="1"/>
          <p:nvPr/>
        </p:nvSpPr>
        <p:spPr>
          <a:xfrm>
            <a:off x="1188720" y="2148840"/>
            <a:ext cx="512064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350"/>
              <a:buFont typeface="Calibri"/>
              <a:buNone/>
            </a:pPr>
            <a:r>
              <a:rPr b="1" i="0" lang="en-US" sz="1350" u="none" cap="none" strike="noStrike">
                <a:solidFill>
                  <a:srgbClr val="FFFFFF"/>
                </a:solidFill>
                <a:latin typeface="Calibri"/>
                <a:ea typeface="Calibri"/>
                <a:cs typeface="Calibri"/>
                <a:sym typeface="Calibri"/>
              </a:rPr>
              <a:t>İşleme Katmanı</a:t>
            </a:r>
            <a:endParaRPr b="0" i="0" sz="1350" u="none" cap="none" strike="noStrike">
              <a:solidFill>
                <a:schemeClr val="dk1"/>
              </a:solidFill>
              <a:latin typeface="Calibri"/>
              <a:ea typeface="Calibri"/>
              <a:cs typeface="Calibri"/>
              <a:sym typeface="Calibri"/>
            </a:endParaRPr>
          </a:p>
        </p:txBody>
      </p:sp>
      <p:sp>
        <p:nvSpPr>
          <p:cNvPr id="631" name="Google Shape;631;p24"/>
          <p:cNvSpPr txBox="1"/>
          <p:nvPr/>
        </p:nvSpPr>
        <p:spPr>
          <a:xfrm>
            <a:off x="1188720" y="2404872"/>
            <a:ext cx="516636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FE1E4"/>
              </a:buClr>
              <a:buSzPts val="1000"/>
              <a:buFont typeface="Calibri"/>
              <a:buNone/>
            </a:pPr>
            <a:r>
              <a:rPr b="0" i="0" lang="en-US" sz="1000" u="none" cap="none" strike="noStrike">
                <a:solidFill>
                  <a:srgbClr val="CFE1E4"/>
                </a:solidFill>
                <a:latin typeface="Calibri"/>
                <a:ea typeface="Calibri"/>
                <a:cs typeface="Calibri"/>
                <a:sym typeface="Calibri"/>
              </a:rPr>
              <a:t>Verinin saklandığı ve anlamlandırıldığı yer: bulut, veri tabanı, yapay zekâ</a:t>
            </a:r>
            <a:endParaRPr b="0" i="0" sz="1000" u="none" cap="none" strike="noStrike">
              <a:solidFill>
                <a:schemeClr val="dk1"/>
              </a:solidFill>
              <a:latin typeface="Calibri"/>
              <a:ea typeface="Calibri"/>
              <a:cs typeface="Calibri"/>
              <a:sym typeface="Calibri"/>
            </a:endParaRPr>
          </a:p>
        </p:txBody>
      </p:sp>
      <p:sp>
        <p:nvSpPr>
          <p:cNvPr id="632" name="Google Shape;632;p24"/>
          <p:cNvSpPr/>
          <p:nvPr/>
        </p:nvSpPr>
        <p:spPr>
          <a:xfrm>
            <a:off x="502920" y="2852928"/>
            <a:ext cx="6035040" cy="658368"/>
          </a:xfrm>
          <a:prstGeom prst="roundRect">
            <a:avLst>
              <a:gd fmla="val 8333" name="adj"/>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3" name="Google Shape;633;p24"/>
          <p:cNvSpPr txBox="1"/>
          <p:nvPr/>
        </p:nvSpPr>
        <p:spPr>
          <a:xfrm>
            <a:off x="685800" y="2852928"/>
            <a:ext cx="365760" cy="65836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2000"/>
              <a:buFont typeface="Calibri"/>
              <a:buNone/>
            </a:pPr>
            <a:r>
              <a:rPr b="1" i="0" lang="en-US" sz="2000" u="none" cap="none" strike="noStrike">
                <a:solidFill>
                  <a:srgbClr val="FFFFFF"/>
                </a:solidFill>
                <a:latin typeface="Calibri"/>
                <a:ea typeface="Calibri"/>
                <a:cs typeface="Calibri"/>
                <a:sym typeface="Calibri"/>
              </a:rPr>
              <a:t>2</a:t>
            </a:r>
            <a:endParaRPr b="0" i="0" sz="2000" u="none" cap="none" strike="noStrike">
              <a:solidFill>
                <a:schemeClr val="dk1"/>
              </a:solidFill>
              <a:latin typeface="Calibri"/>
              <a:ea typeface="Calibri"/>
              <a:cs typeface="Calibri"/>
              <a:sym typeface="Calibri"/>
            </a:endParaRPr>
          </a:p>
        </p:txBody>
      </p:sp>
      <p:sp>
        <p:nvSpPr>
          <p:cNvPr id="634" name="Google Shape;634;p24"/>
          <p:cNvSpPr txBox="1"/>
          <p:nvPr/>
        </p:nvSpPr>
        <p:spPr>
          <a:xfrm>
            <a:off x="1188720" y="2926080"/>
            <a:ext cx="512064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350"/>
              <a:buFont typeface="Calibri"/>
              <a:buNone/>
            </a:pPr>
            <a:r>
              <a:rPr b="1" i="0" lang="en-US" sz="1350" u="none" cap="none" strike="noStrike">
                <a:solidFill>
                  <a:srgbClr val="FFFFFF"/>
                </a:solidFill>
                <a:latin typeface="Calibri"/>
                <a:ea typeface="Calibri"/>
                <a:cs typeface="Calibri"/>
                <a:sym typeface="Calibri"/>
              </a:rPr>
              <a:t>Ağ Katmanı</a:t>
            </a:r>
            <a:endParaRPr b="0" i="0" sz="1350" u="none" cap="none" strike="noStrike">
              <a:solidFill>
                <a:schemeClr val="dk1"/>
              </a:solidFill>
              <a:latin typeface="Calibri"/>
              <a:ea typeface="Calibri"/>
              <a:cs typeface="Calibri"/>
              <a:sym typeface="Calibri"/>
            </a:endParaRPr>
          </a:p>
        </p:txBody>
      </p:sp>
      <p:sp>
        <p:nvSpPr>
          <p:cNvPr id="635" name="Google Shape;635;p24"/>
          <p:cNvSpPr txBox="1"/>
          <p:nvPr/>
        </p:nvSpPr>
        <p:spPr>
          <a:xfrm>
            <a:off x="1188720" y="3182112"/>
            <a:ext cx="516636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FE1E4"/>
              </a:buClr>
              <a:buSzPts val="1000"/>
              <a:buFont typeface="Calibri"/>
              <a:buNone/>
            </a:pPr>
            <a:r>
              <a:rPr b="0" i="0" lang="en-US" sz="1000" u="none" cap="none" strike="noStrike">
                <a:solidFill>
                  <a:srgbClr val="CFE1E4"/>
                </a:solidFill>
                <a:latin typeface="Calibri"/>
                <a:ea typeface="Calibri"/>
                <a:cs typeface="Calibri"/>
                <a:sym typeface="Calibri"/>
              </a:rPr>
              <a:t>Veriyi taşıyan yol: Wi-Fi, Bluetooth, LoRa, 4G/5G ve protokoller</a:t>
            </a:r>
            <a:endParaRPr b="0" i="0" sz="1000" u="none" cap="none" strike="noStrike">
              <a:solidFill>
                <a:schemeClr val="dk1"/>
              </a:solidFill>
              <a:latin typeface="Calibri"/>
              <a:ea typeface="Calibri"/>
              <a:cs typeface="Calibri"/>
              <a:sym typeface="Calibri"/>
            </a:endParaRPr>
          </a:p>
        </p:txBody>
      </p:sp>
      <p:sp>
        <p:nvSpPr>
          <p:cNvPr id="636" name="Google Shape;636;p24"/>
          <p:cNvSpPr/>
          <p:nvPr/>
        </p:nvSpPr>
        <p:spPr>
          <a:xfrm>
            <a:off x="502920" y="3630168"/>
            <a:ext cx="6035040" cy="658368"/>
          </a:xfrm>
          <a:prstGeom prst="roundRect">
            <a:avLst>
              <a:gd fmla="val 8333" name="adj"/>
            </a:avLst>
          </a:prstGeom>
          <a:solidFill>
            <a:srgbClr val="1E5766"/>
          </a:solidFill>
          <a:ln cap="flat" cmpd="sng" w="12700">
            <a:solidFill>
              <a:srgbClr val="1E57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24"/>
          <p:cNvSpPr txBox="1"/>
          <p:nvPr/>
        </p:nvSpPr>
        <p:spPr>
          <a:xfrm>
            <a:off x="685800" y="3630168"/>
            <a:ext cx="365760" cy="65836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2000"/>
              <a:buFont typeface="Calibri"/>
              <a:buNone/>
            </a:pPr>
            <a:r>
              <a:rPr b="1" i="0" lang="en-US" sz="2000" u="none" cap="none" strike="noStrike">
                <a:solidFill>
                  <a:srgbClr val="FFFFFF"/>
                </a:solidFill>
                <a:latin typeface="Calibri"/>
                <a:ea typeface="Calibri"/>
                <a:cs typeface="Calibri"/>
                <a:sym typeface="Calibri"/>
              </a:rPr>
              <a:t>1</a:t>
            </a:r>
            <a:endParaRPr b="0" i="0" sz="2000" u="none" cap="none" strike="noStrike">
              <a:solidFill>
                <a:schemeClr val="dk1"/>
              </a:solidFill>
              <a:latin typeface="Calibri"/>
              <a:ea typeface="Calibri"/>
              <a:cs typeface="Calibri"/>
              <a:sym typeface="Calibri"/>
            </a:endParaRPr>
          </a:p>
        </p:txBody>
      </p:sp>
      <p:sp>
        <p:nvSpPr>
          <p:cNvPr id="638" name="Google Shape;638;p24"/>
          <p:cNvSpPr txBox="1"/>
          <p:nvPr/>
        </p:nvSpPr>
        <p:spPr>
          <a:xfrm>
            <a:off x="1188720" y="3703320"/>
            <a:ext cx="512064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350"/>
              <a:buFont typeface="Calibri"/>
              <a:buNone/>
            </a:pPr>
            <a:r>
              <a:rPr b="1" i="0" lang="en-US" sz="1350" u="none" cap="none" strike="noStrike">
                <a:solidFill>
                  <a:srgbClr val="FFFFFF"/>
                </a:solidFill>
                <a:latin typeface="Calibri"/>
                <a:ea typeface="Calibri"/>
                <a:cs typeface="Calibri"/>
                <a:sym typeface="Calibri"/>
              </a:rPr>
              <a:t>Algılama Katmanı</a:t>
            </a:r>
            <a:endParaRPr b="0" i="0" sz="1350" u="none" cap="none" strike="noStrike">
              <a:solidFill>
                <a:schemeClr val="dk1"/>
              </a:solidFill>
              <a:latin typeface="Calibri"/>
              <a:ea typeface="Calibri"/>
              <a:cs typeface="Calibri"/>
              <a:sym typeface="Calibri"/>
            </a:endParaRPr>
          </a:p>
        </p:txBody>
      </p:sp>
      <p:sp>
        <p:nvSpPr>
          <p:cNvPr id="639" name="Google Shape;639;p24"/>
          <p:cNvSpPr txBox="1"/>
          <p:nvPr/>
        </p:nvSpPr>
        <p:spPr>
          <a:xfrm>
            <a:off x="1188720" y="3959352"/>
            <a:ext cx="516636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FE1E4"/>
              </a:buClr>
              <a:buSzPts val="1000"/>
              <a:buFont typeface="Calibri"/>
              <a:buNone/>
            </a:pPr>
            <a:r>
              <a:rPr b="0" i="0" lang="en-US" sz="1000" u="none" cap="none" strike="noStrike">
                <a:solidFill>
                  <a:srgbClr val="CFE1E4"/>
                </a:solidFill>
                <a:latin typeface="Calibri"/>
                <a:ea typeface="Calibri"/>
                <a:cs typeface="Calibri"/>
                <a:sym typeface="Calibri"/>
              </a:rPr>
              <a:t>Fiziksel dünyayla temas: sensörler, aktüatörler, mikrodenetleyiciler</a:t>
            </a:r>
            <a:endParaRPr b="0" i="0" sz="1000" u="none" cap="none" strike="noStrike">
              <a:solidFill>
                <a:schemeClr val="dk1"/>
              </a:solidFill>
              <a:latin typeface="Calibri"/>
              <a:ea typeface="Calibri"/>
              <a:cs typeface="Calibri"/>
              <a:sym typeface="Calibri"/>
            </a:endParaRPr>
          </a:p>
        </p:txBody>
      </p:sp>
      <p:sp>
        <p:nvSpPr>
          <p:cNvPr id="640" name="Google Shape;640;p24"/>
          <p:cNvSpPr/>
          <p:nvPr/>
        </p:nvSpPr>
        <p:spPr>
          <a:xfrm>
            <a:off x="6720840" y="1371600"/>
            <a:ext cx="365760" cy="2926080"/>
          </a:xfrm>
          <a:prstGeom prst="upArrow">
            <a:avLst>
              <a:gd fmla="val 50000" name="adj1"/>
              <a:gd fmla="val 50000" name="adj2"/>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 name="Google Shape;641;p24"/>
          <p:cNvSpPr txBox="1"/>
          <p:nvPr/>
        </p:nvSpPr>
        <p:spPr>
          <a:xfrm>
            <a:off x="7178040" y="1371600"/>
            <a:ext cx="1463040" cy="640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2A33"/>
              </a:buClr>
              <a:buSzPts val="1050"/>
              <a:buFont typeface="Calibri"/>
              <a:buNone/>
            </a:pPr>
            <a:r>
              <a:rPr b="1" i="0" lang="en-US" sz="1050" u="none" cap="none" strike="noStrike">
                <a:solidFill>
                  <a:srgbClr val="0E2A33"/>
                </a:solidFill>
                <a:latin typeface="Calibri"/>
                <a:ea typeface="Calibri"/>
                <a:cs typeface="Calibri"/>
                <a:sym typeface="Calibri"/>
              </a:rPr>
              <a:t>Veri yukarı</a:t>
            </a:r>
            <a:endParaRPr b="0" i="0" sz="105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0E2A33"/>
              </a:buClr>
              <a:buSzPts val="1050"/>
              <a:buFont typeface="Calibri"/>
              <a:buNone/>
            </a:pPr>
            <a:r>
              <a:rPr b="1" i="0" lang="en-US" sz="1050" u="none" cap="none" strike="noStrike">
                <a:solidFill>
                  <a:srgbClr val="0E2A33"/>
                </a:solidFill>
                <a:latin typeface="Calibri"/>
                <a:ea typeface="Calibri"/>
                <a:cs typeface="Calibri"/>
                <a:sym typeface="Calibri"/>
              </a:rPr>
              <a:t>çıkar</a:t>
            </a:r>
            <a:endParaRPr b="0" i="0" sz="1050" u="none" cap="none" strike="noStrike">
              <a:solidFill>
                <a:schemeClr val="dk1"/>
              </a:solidFill>
              <a:latin typeface="Calibri"/>
              <a:ea typeface="Calibri"/>
              <a:cs typeface="Calibri"/>
              <a:sym typeface="Calibri"/>
            </a:endParaRPr>
          </a:p>
        </p:txBody>
      </p:sp>
      <p:sp>
        <p:nvSpPr>
          <p:cNvPr id="642" name="Google Shape;642;p24"/>
          <p:cNvSpPr txBox="1"/>
          <p:nvPr/>
        </p:nvSpPr>
        <p:spPr>
          <a:xfrm>
            <a:off x="7178040" y="3657600"/>
            <a:ext cx="1463040" cy="640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2A33"/>
              </a:buClr>
              <a:buSzPts val="1050"/>
              <a:buFont typeface="Calibri"/>
              <a:buNone/>
            </a:pPr>
            <a:r>
              <a:rPr b="1" i="0" lang="en-US" sz="1050" u="none" cap="none" strike="noStrike">
                <a:solidFill>
                  <a:srgbClr val="0E2A33"/>
                </a:solidFill>
                <a:latin typeface="Calibri"/>
                <a:ea typeface="Calibri"/>
                <a:cs typeface="Calibri"/>
                <a:sym typeface="Calibri"/>
              </a:rPr>
              <a:t>Komut aşağı</a:t>
            </a:r>
            <a:endParaRPr b="0" i="0" sz="105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0E2A33"/>
              </a:buClr>
              <a:buSzPts val="1050"/>
              <a:buFont typeface="Calibri"/>
              <a:buNone/>
            </a:pPr>
            <a:r>
              <a:rPr b="1" i="0" lang="en-US" sz="1050" u="none" cap="none" strike="noStrike">
                <a:solidFill>
                  <a:srgbClr val="0E2A33"/>
                </a:solidFill>
                <a:latin typeface="Calibri"/>
                <a:ea typeface="Calibri"/>
                <a:cs typeface="Calibri"/>
                <a:sym typeface="Calibri"/>
              </a:rPr>
              <a:t>iner</a:t>
            </a:r>
            <a:endParaRPr b="0" i="0" sz="1050" u="none" cap="none" strike="noStrike">
              <a:solidFill>
                <a:schemeClr val="dk1"/>
              </a:solidFill>
              <a:latin typeface="Calibri"/>
              <a:ea typeface="Calibri"/>
              <a:cs typeface="Calibri"/>
              <a:sym typeface="Calibri"/>
            </a:endParaRPr>
          </a:p>
        </p:txBody>
      </p:sp>
      <p:sp>
        <p:nvSpPr>
          <p:cNvPr id="643" name="Google Shape;643;p24"/>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2 · IoT Mimarisi ve Donanım</a:t>
            </a:r>
            <a:endParaRPr b="0" i="0" sz="850" u="none" cap="none" strike="noStrike">
              <a:solidFill>
                <a:schemeClr val="dk1"/>
              </a:solidFill>
              <a:latin typeface="Calibri"/>
              <a:ea typeface="Calibri"/>
              <a:cs typeface="Calibri"/>
              <a:sym typeface="Calibri"/>
            </a:endParaRPr>
          </a:p>
        </p:txBody>
      </p:sp>
      <p:sp>
        <p:nvSpPr>
          <p:cNvPr id="644" name="Google Shape;644;p24"/>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22</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649" name="Shape 649"/>
        <p:cNvGrpSpPr/>
        <p:nvPr/>
      </p:nvGrpSpPr>
      <p:grpSpPr>
        <a:xfrm>
          <a:off x="0" y="0"/>
          <a:ext cx="0" cy="0"/>
          <a:chOff x="0" y="0"/>
          <a:chExt cx="0" cy="0"/>
        </a:xfrm>
      </p:grpSpPr>
      <p:sp>
        <p:nvSpPr>
          <p:cNvPr id="650" name="Google Shape;650;p25"/>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KATMAN 1</a:t>
            </a:r>
            <a:endParaRPr b="0" i="0" sz="1000" u="none" cap="none" strike="noStrike">
              <a:solidFill>
                <a:schemeClr val="dk1"/>
              </a:solidFill>
              <a:latin typeface="Calibri"/>
              <a:ea typeface="Calibri"/>
              <a:cs typeface="Calibri"/>
              <a:sym typeface="Calibri"/>
            </a:endParaRPr>
          </a:p>
        </p:txBody>
      </p:sp>
      <p:sp>
        <p:nvSpPr>
          <p:cNvPr id="651" name="Google Shape;651;p25"/>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Algılama katmanı: fiziksel dünyanın kapısı</a:t>
            </a:r>
            <a:endParaRPr b="0" i="0" sz="2600" u="none" cap="none" strike="noStrike">
              <a:solidFill>
                <a:schemeClr val="dk1"/>
              </a:solidFill>
              <a:latin typeface="Calibri"/>
              <a:ea typeface="Calibri"/>
              <a:cs typeface="Calibri"/>
              <a:sym typeface="Calibri"/>
            </a:endParaRPr>
          </a:p>
        </p:txBody>
      </p:sp>
      <p:sp>
        <p:nvSpPr>
          <p:cNvPr id="652" name="Google Shape;652;p25"/>
          <p:cNvSpPr/>
          <p:nvPr/>
        </p:nvSpPr>
        <p:spPr>
          <a:xfrm>
            <a:off x="502920" y="1371600"/>
            <a:ext cx="2529840" cy="1600200"/>
          </a:xfrm>
          <a:prstGeom prst="roundRect">
            <a:avLst>
              <a:gd fmla="val 4571"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 name="Google Shape;653;p25"/>
          <p:cNvSpPr/>
          <p:nvPr/>
        </p:nvSpPr>
        <p:spPr>
          <a:xfrm>
            <a:off x="704088" y="1536192"/>
            <a:ext cx="329184" cy="329184"/>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25"/>
          <p:cNvSpPr txBox="1"/>
          <p:nvPr/>
        </p:nvSpPr>
        <p:spPr>
          <a:xfrm>
            <a:off x="704088" y="1536192"/>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1</a:t>
            </a:r>
            <a:endParaRPr b="0" i="0" sz="1200" u="none" cap="none" strike="noStrike">
              <a:solidFill>
                <a:schemeClr val="dk1"/>
              </a:solidFill>
              <a:latin typeface="Calibri"/>
              <a:ea typeface="Calibri"/>
              <a:cs typeface="Calibri"/>
              <a:sym typeface="Calibri"/>
            </a:endParaRPr>
          </a:p>
        </p:txBody>
      </p:sp>
      <p:sp>
        <p:nvSpPr>
          <p:cNvPr id="655" name="Google Shape;655;p25"/>
          <p:cNvSpPr txBox="1"/>
          <p:nvPr/>
        </p:nvSpPr>
        <p:spPr>
          <a:xfrm>
            <a:off x="1124712" y="1536192"/>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300"/>
              <a:buFont typeface="Calibri"/>
              <a:buNone/>
            </a:pPr>
            <a:r>
              <a:rPr b="1" i="0" lang="en-US" sz="1300" u="none" cap="none" strike="noStrike">
                <a:solidFill>
                  <a:srgbClr val="0E2A33"/>
                </a:solidFill>
                <a:latin typeface="Calibri"/>
                <a:ea typeface="Calibri"/>
                <a:cs typeface="Calibri"/>
                <a:sym typeface="Calibri"/>
              </a:rPr>
              <a:t>Sensörler</a:t>
            </a:r>
            <a:endParaRPr b="0" i="0" sz="1300" u="none" cap="none" strike="noStrike">
              <a:solidFill>
                <a:schemeClr val="dk1"/>
              </a:solidFill>
              <a:latin typeface="Calibri"/>
              <a:ea typeface="Calibri"/>
              <a:cs typeface="Calibri"/>
              <a:sym typeface="Calibri"/>
            </a:endParaRPr>
          </a:p>
        </p:txBody>
      </p:sp>
      <p:sp>
        <p:nvSpPr>
          <p:cNvPr id="656" name="Google Shape;656;p25"/>
          <p:cNvSpPr txBox="1"/>
          <p:nvPr/>
        </p:nvSpPr>
        <p:spPr>
          <a:xfrm>
            <a:off x="704088" y="1920240"/>
            <a:ext cx="2127504" cy="88696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100"/>
              <a:buFont typeface="Calibri"/>
              <a:buNone/>
            </a:pPr>
            <a:r>
              <a:rPr b="0" i="0" lang="en-US" sz="1100" u="none" cap="none" strike="noStrike">
                <a:solidFill>
                  <a:srgbClr val="36474F"/>
                </a:solidFill>
                <a:latin typeface="Calibri"/>
                <a:ea typeface="Calibri"/>
                <a:cs typeface="Calibri"/>
                <a:sym typeface="Calibri"/>
              </a:rPr>
              <a:t>Sıcaklık, nem, ışık, hareket gibi fiziksel büyüklükleri elektrik sinyaline çevirir.</a:t>
            </a:r>
            <a:endParaRPr b="0" i="0" sz="1100" u="none" cap="none" strike="noStrike">
              <a:solidFill>
                <a:schemeClr val="dk1"/>
              </a:solidFill>
              <a:latin typeface="Calibri"/>
              <a:ea typeface="Calibri"/>
              <a:cs typeface="Calibri"/>
              <a:sym typeface="Calibri"/>
            </a:endParaRPr>
          </a:p>
        </p:txBody>
      </p:sp>
      <p:sp>
        <p:nvSpPr>
          <p:cNvPr id="657" name="Google Shape;657;p25"/>
          <p:cNvSpPr/>
          <p:nvPr/>
        </p:nvSpPr>
        <p:spPr>
          <a:xfrm>
            <a:off x="3307080" y="1371600"/>
            <a:ext cx="2529840" cy="1600200"/>
          </a:xfrm>
          <a:prstGeom prst="roundRect">
            <a:avLst>
              <a:gd fmla="val 4571"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p25"/>
          <p:cNvSpPr/>
          <p:nvPr/>
        </p:nvSpPr>
        <p:spPr>
          <a:xfrm>
            <a:off x="3508248" y="1536192"/>
            <a:ext cx="329184" cy="329184"/>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25"/>
          <p:cNvSpPr txBox="1"/>
          <p:nvPr/>
        </p:nvSpPr>
        <p:spPr>
          <a:xfrm>
            <a:off x="3508248" y="1536192"/>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2</a:t>
            </a:r>
            <a:endParaRPr b="0" i="0" sz="1200" u="none" cap="none" strike="noStrike">
              <a:solidFill>
                <a:schemeClr val="dk1"/>
              </a:solidFill>
              <a:latin typeface="Calibri"/>
              <a:ea typeface="Calibri"/>
              <a:cs typeface="Calibri"/>
              <a:sym typeface="Calibri"/>
            </a:endParaRPr>
          </a:p>
        </p:txBody>
      </p:sp>
      <p:sp>
        <p:nvSpPr>
          <p:cNvPr id="660" name="Google Shape;660;p25"/>
          <p:cNvSpPr txBox="1"/>
          <p:nvPr/>
        </p:nvSpPr>
        <p:spPr>
          <a:xfrm>
            <a:off x="3928872" y="1536192"/>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300"/>
              <a:buFont typeface="Calibri"/>
              <a:buNone/>
            </a:pPr>
            <a:r>
              <a:rPr b="1" i="0" lang="en-US" sz="1300" u="none" cap="none" strike="noStrike">
                <a:solidFill>
                  <a:srgbClr val="0E2A33"/>
                </a:solidFill>
                <a:latin typeface="Calibri"/>
                <a:ea typeface="Calibri"/>
                <a:cs typeface="Calibri"/>
                <a:sym typeface="Calibri"/>
              </a:rPr>
              <a:t>Aktüatörler</a:t>
            </a:r>
            <a:endParaRPr b="0" i="0" sz="1300" u="none" cap="none" strike="noStrike">
              <a:solidFill>
                <a:schemeClr val="dk1"/>
              </a:solidFill>
              <a:latin typeface="Calibri"/>
              <a:ea typeface="Calibri"/>
              <a:cs typeface="Calibri"/>
              <a:sym typeface="Calibri"/>
            </a:endParaRPr>
          </a:p>
        </p:txBody>
      </p:sp>
      <p:sp>
        <p:nvSpPr>
          <p:cNvPr id="661" name="Google Shape;661;p25"/>
          <p:cNvSpPr txBox="1"/>
          <p:nvPr/>
        </p:nvSpPr>
        <p:spPr>
          <a:xfrm>
            <a:off x="3508248" y="1920240"/>
            <a:ext cx="2127504" cy="88696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100"/>
              <a:buFont typeface="Calibri"/>
              <a:buNone/>
            </a:pPr>
            <a:r>
              <a:rPr b="0" i="0" lang="en-US" sz="1100" u="none" cap="none" strike="noStrike">
                <a:solidFill>
                  <a:srgbClr val="36474F"/>
                </a:solidFill>
                <a:latin typeface="Calibri"/>
                <a:ea typeface="Calibri"/>
                <a:cs typeface="Calibri"/>
                <a:sym typeface="Calibri"/>
              </a:rPr>
              <a:t>Motor, röle, vana ve ısıtıcı gibi elemanlar elektrik sinyalini harekete çevirir.</a:t>
            </a:r>
            <a:endParaRPr b="0" i="0" sz="1100" u="none" cap="none" strike="noStrike">
              <a:solidFill>
                <a:schemeClr val="dk1"/>
              </a:solidFill>
              <a:latin typeface="Calibri"/>
              <a:ea typeface="Calibri"/>
              <a:cs typeface="Calibri"/>
              <a:sym typeface="Calibri"/>
            </a:endParaRPr>
          </a:p>
        </p:txBody>
      </p:sp>
      <p:sp>
        <p:nvSpPr>
          <p:cNvPr id="662" name="Google Shape;662;p25"/>
          <p:cNvSpPr/>
          <p:nvPr/>
        </p:nvSpPr>
        <p:spPr>
          <a:xfrm>
            <a:off x="6111240" y="1371600"/>
            <a:ext cx="2529840" cy="1600200"/>
          </a:xfrm>
          <a:prstGeom prst="roundRect">
            <a:avLst>
              <a:gd fmla="val 4571"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p25"/>
          <p:cNvSpPr/>
          <p:nvPr/>
        </p:nvSpPr>
        <p:spPr>
          <a:xfrm>
            <a:off x="6312408" y="1536192"/>
            <a:ext cx="329184" cy="329184"/>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25"/>
          <p:cNvSpPr txBox="1"/>
          <p:nvPr/>
        </p:nvSpPr>
        <p:spPr>
          <a:xfrm>
            <a:off x="6312408" y="1536192"/>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3</a:t>
            </a:r>
            <a:endParaRPr b="0" i="0" sz="1200" u="none" cap="none" strike="noStrike">
              <a:solidFill>
                <a:schemeClr val="dk1"/>
              </a:solidFill>
              <a:latin typeface="Calibri"/>
              <a:ea typeface="Calibri"/>
              <a:cs typeface="Calibri"/>
              <a:sym typeface="Calibri"/>
            </a:endParaRPr>
          </a:p>
        </p:txBody>
      </p:sp>
      <p:sp>
        <p:nvSpPr>
          <p:cNvPr id="665" name="Google Shape;665;p25"/>
          <p:cNvSpPr txBox="1"/>
          <p:nvPr/>
        </p:nvSpPr>
        <p:spPr>
          <a:xfrm>
            <a:off x="6733032" y="1536192"/>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300"/>
              <a:buFont typeface="Calibri"/>
              <a:buNone/>
            </a:pPr>
            <a:r>
              <a:rPr b="1" i="0" lang="en-US" sz="1300" u="none" cap="none" strike="noStrike">
                <a:solidFill>
                  <a:srgbClr val="0E2A33"/>
                </a:solidFill>
                <a:latin typeface="Calibri"/>
                <a:ea typeface="Calibri"/>
                <a:cs typeface="Calibri"/>
                <a:sym typeface="Calibri"/>
              </a:rPr>
              <a:t>Mikrodenetleyici</a:t>
            </a:r>
            <a:endParaRPr b="0" i="0" sz="1300" u="none" cap="none" strike="noStrike">
              <a:solidFill>
                <a:schemeClr val="dk1"/>
              </a:solidFill>
              <a:latin typeface="Calibri"/>
              <a:ea typeface="Calibri"/>
              <a:cs typeface="Calibri"/>
              <a:sym typeface="Calibri"/>
            </a:endParaRPr>
          </a:p>
        </p:txBody>
      </p:sp>
      <p:sp>
        <p:nvSpPr>
          <p:cNvPr id="666" name="Google Shape;666;p25"/>
          <p:cNvSpPr txBox="1"/>
          <p:nvPr/>
        </p:nvSpPr>
        <p:spPr>
          <a:xfrm>
            <a:off x="6312408" y="1920240"/>
            <a:ext cx="2127504" cy="88696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100"/>
              <a:buFont typeface="Calibri"/>
              <a:buNone/>
            </a:pPr>
            <a:r>
              <a:rPr b="0" i="0" lang="en-US" sz="1100" u="none" cap="none" strike="noStrike">
                <a:solidFill>
                  <a:srgbClr val="36474F"/>
                </a:solidFill>
                <a:latin typeface="Calibri"/>
                <a:ea typeface="Calibri"/>
                <a:cs typeface="Calibri"/>
                <a:sym typeface="Calibri"/>
              </a:rPr>
              <a:t>Sensörü okur, basit kararı yerinde verir ve veriyi ağa teslim eder.</a:t>
            </a:r>
            <a:endParaRPr b="0" i="0" sz="1100" u="none" cap="none" strike="noStrike">
              <a:solidFill>
                <a:schemeClr val="dk1"/>
              </a:solidFill>
              <a:latin typeface="Calibri"/>
              <a:ea typeface="Calibri"/>
              <a:cs typeface="Calibri"/>
              <a:sym typeface="Calibri"/>
            </a:endParaRPr>
          </a:p>
        </p:txBody>
      </p:sp>
      <p:sp>
        <p:nvSpPr>
          <p:cNvPr id="667" name="Google Shape;667;p25"/>
          <p:cNvSpPr/>
          <p:nvPr/>
        </p:nvSpPr>
        <p:spPr>
          <a:xfrm>
            <a:off x="502920" y="3200400"/>
            <a:ext cx="8138160" cy="1097280"/>
          </a:xfrm>
          <a:prstGeom prst="roundRect">
            <a:avLst>
              <a:gd fmla="val 6667" name="adj"/>
            </a:avLst>
          </a:prstGeom>
          <a:solidFill>
            <a:srgbClr val="E4F4F1"/>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25"/>
          <p:cNvSpPr txBox="1"/>
          <p:nvPr/>
        </p:nvSpPr>
        <p:spPr>
          <a:xfrm>
            <a:off x="704088" y="3346704"/>
            <a:ext cx="7735824"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C7A6E"/>
              </a:buClr>
              <a:buSzPts val="1250"/>
              <a:buFont typeface="Calibri"/>
              <a:buNone/>
            </a:pPr>
            <a:r>
              <a:rPr b="1" i="0" lang="en-US" sz="1250" u="none" cap="none" strike="noStrike">
                <a:solidFill>
                  <a:srgbClr val="0C7A6E"/>
                </a:solidFill>
                <a:latin typeface="Calibri"/>
                <a:ea typeface="Calibri"/>
                <a:cs typeface="Calibri"/>
                <a:sym typeface="Calibri"/>
              </a:rPr>
              <a:t>Dikkat: Bu katmanda hata yaparsanız üstteki her şey yanlış olur</a:t>
            </a:r>
            <a:endParaRPr b="0" i="0" sz="1250" u="none" cap="none" strike="noStrike">
              <a:solidFill>
                <a:schemeClr val="dk1"/>
              </a:solidFill>
              <a:latin typeface="Calibri"/>
              <a:ea typeface="Calibri"/>
              <a:cs typeface="Calibri"/>
              <a:sym typeface="Calibri"/>
            </a:endParaRPr>
          </a:p>
        </p:txBody>
      </p:sp>
      <p:sp>
        <p:nvSpPr>
          <p:cNvPr id="669" name="Google Shape;669;p25"/>
          <p:cNvSpPr txBox="1"/>
          <p:nvPr/>
        </p:nvSpPr>
        <p:spPr>
          <a:xfrm>
            <a:off x="704088" y="3657600"/>
            <a:ext cx="7735824" cy="4754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6474F"/>
              </a:buClr>
              <a:buSzPts val="1100"/>
              <a:buFont typeface="Calibri"/>
              <a:buNone/>
            </a:pPr>
            <a:r>
              <a:rPr b="0" i="0" lang="en-US" sz="1100" u="none" cap="none" strike="noStrike">
                <a:solidFill>
                  <a:srgbClr val="36474F"/>
                </a:solidFill>
                <a:latin typeface="Calibri"/>
                <a:ea typeface="Calibri"/>
                <a:cs typeface="Calibri"/>
                <a:sym typeface="Calibri"/>
              </a:rPr>
              <a:t>Yanlış yere takılmış bir sıcaklık sensörü (örneğin güneş gören bir duvarda) tüm sisteme yanlış veri gönderir. Bulut ne kadar güçlü olursa olsun, hatalı ölçümden doğru karar çıkmaz. Buna "çöp girer, çöp çıkar" ilkesi denir.</a:t>
            </a:r>
            <a:endParaRPr b="0" i="0" sz="1100" u="none" cap="none" strike="noStrike">
              <a:solidFill>
                <a:schemeClr val="dk1"/>
              </a:solidFill>
              <a:latin typeface="Calibri"/>
              <a:ea typeface="Calibri"/>
              <a:cs typeface="Calibri"/>
              <a:sym typeface="Calibri"/>
            </a:endParaRPr>
          </a:p>
        </p:txBody>
      </p:sp>
      <p:sp>
        <p:nvSpPr>
          <p:cNvPr id="670" name="Google Shape;670;p25"/>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2 · IoT Mimarisi ve Donanım</a:t>
            </a:r>
            <a:endParaRPr b="0" i="0" sz="850" u="none" cap="none" strike="noStrike">
              <a:solidFill>
                <a:schemeClr val="dk1"/>
              </a:solidFill>
              <a:latin typeface="Calibri"/>
              <a:ea typeface="Calibri"/>
              <a:cs typeface="Calibri"/>
              <a:sym typeface="Calibri"/>
            </a:endParaRPr>
          </a:p>
        </p:txBody>
      </p:sp>
      <p:sp>
        <p:nvSpPr>
          <p:cNvPr id="671" name="Google Shape;671;p25"/>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23</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676" name="Shape 676"/>
        <p:cNvGrpSpPr/>
        <p:nvPr/>
      </p:nvGrpSpPr>
      <p:grpSpPr>
        <a:xfrm>
          <a:off x="0" y="0"/>
          <a:ext cx="0" cy="0"/>
          <a:chOff x="0" y="0"/>
          <a:chExt cx="0" cy="0"/>
        </a:xfrm>
      </p:grpSpPr>
      <p:sp>
        <p:nvSpPr>
          <p:cNvPr id="677" name="Google Shape;677;p26"/>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KATMAN 2</a:t>
            </a:r>
            <a:endParaRPr b="0" i="0" sz="1000" u="none" cap="none" strike="noStrike">
              <a:solidFill>
                <a:schemeClr val="dk1"/>
              </a:solidFill>
              <a:latin typeface="Calibri"/>
              <a:ea typeface="Calibri"/>
              <a:cs typeface="Calibri"/>
              <a:sym typeface="Calibri"/>
            </a:endParaRPr>
          </a:p>
        </p:txBody>
      </p:sp>
      <p:sp>
        <p:nvSpPr>
          <p:cNvPr id="678" name="Google Shape;678;p26"/>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Ağ katmanı: veriyi taşıyan yol</a:t>
            </a:r>
            <a:endParaRPr b="0" i="0" sz="2600" u="none" cap="none" strike="noStrike">
              <a:solidFill>
                <a:schemeClr val="dk1"/>
              </a:solidFill>
              <a:latin typeface="Calibri"/>
              <a:ea typeface="Calibri"/>
              <a:cs typeface="Calibri"/>
              <a:sym typeface="Calibri"/>
            </a:endParaRPr>
          </a:p>
        </p:txBody>
      </p:sp>
      <p:sp>
        <p:nvSpPr>
          <p:cNvPr id="679" name="Google Shape;679;p26"/>
          <p:cNvSpPr/>
          <p:nvPr/>
        </p:nvSpPr>
        <p:spPr>
          <a:xfrm>
            <a:off x="502920" y="1371600"/>
            <a:ext cx="1828800" cy="1371600"/>
          </a:xfrm>
          <a:prstGeom prst="roundRect">
            <a:avLst>
              <a:gd fmla="val 5333"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26"/>
          <p:cNvSpPr txBox="1"/>
          <p:nvPr/>
        </p:nvSpPr>
        <p:spPr>
          <a:xfrm>
            <a:off x="704088" y="1536192"/>
            <a:ext cx="1426464"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300"/>
              <a:buFont typeface="Calibri"/>
              <a:buNone/>
            </a:pPr>
            <a:r>
              <a:rPr b="1" i="0" lang="en-US" sz="1300" u="none" cap="none" strike="noStrike">
                <a:solidFill>
                  <a:srgbClr val="0E2A33"/>
                </a:solidFill>
                <a:latin typeface="Calibri"/>
                <a:ea typeface="Calibri"/>
                <a:cs typeface="Calibri"/>
                <a:sym typeface="Calibri"/>
              </a:rPr>
              <a:t>Kısa menzil</a:t>
            </a:r>
            <a:endParaRPr b="0" i="0" sz="1300" u="none" cap="none" strike="noStrike">
              <a:solidFill>
                <a:schemeClr val="dk1"/>
              </a:solidFill>
              <a:latin typeface="Calibri"/>
              <a:ea typeface="Calibri"/>
              <a:cs typeface="Calibri"/>
              <a:sym typeface="Calibri"/>
            </a:endParaRPr>
          </a:p>
        </p:txBody>
      </p:sp>
      <p:sp>
        <p:nvSpPr>
          <p:cNvPr id="681" name="Google Shape;681;p26"/>
          <p:cNvSpPr txBox="1"/>
          <p:nvPr/>
        </p:nvSpPr>
        <p:spPr>
          <a:xfrm>
            <a:off x="704088" y="1920240"/>
            <a:ext cx="1426464" cy="65836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Wi-Fi, Bluetooth, Zigbee, NFC. Ev ve bina içi çözümler.</a:t>
            </a:r>
            <a:endParaRPr b="0" i="0" sz="1050" u="none" cap="none" strike="noStrike">
              <a:solidFill>
                <a:schemeClr val="dk1"/>
              </a:solidFill>
              <a:latin typeface="Calibri"/>
              <a:ea typeface="Calibri"/>
              <a:cs typeface="Calibri"/>
              <a:sym typeface="Calibri"/>
            </a:endParaRPr>
          </a:p>
        </p:txBody>
      </p:sp>
      <p:sp>
        <p:nvSpPr>
          <p:cNvPr id="682" name="Google Shape;682;p26"/>
          <p:cNvSpPr/>
          <p:nvPr/>
        </p:nvSpPr>
        <p:spPr>
          <a:xfrm>
            <a:off x="2606040" y="1371600"/>
            <a:ext cx="1828800" cy="1371600"/>
          </a:xfrm>
          <a:prstGeom prst="roundRect">
            <a:avLst>
              <a:gd fmla="val 5333"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26"/>
          <p:cNvSpPr txBox="1"/>
          <p:nvPr/>
        </p:nvSpPr>
        <p:spPr>
          <a:xfrm>
            <a:off x="2807208" y="1536192"/>
            <a:ext cx="1426464"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300"/>
              <a:buFont typeface="Calibri"/>
              <a:buNone/>
            </a:pPr>
            <a:r>
              <a:rPr b="1" i="0" lang="en-US" sz="1300" u="none" cap="none" strike="noStrike">
                <a:solidFill>
                  <a:srgbClr val="0E2A33"/>
                </a:solidFill>
                <a:latin typeface="Calibri"/>
                <a:ea typeface="Calibri"/>
                <a:cs typeface="Calibri"/>
                <a:sym typeface="Calibri"/>
              </a:rPr>
              <a:t>Uzun menzil</a:t>
            </a:r>
            <a:endParaRPr b="0" i="0" sz="1300" u="none" cap="none" strike="noStrike">
              <a:solidFill>
                <a:schemeClr val="dk1"/>
              </a:solidFill>
              <a:latin typeface="Calibri"/>
              <a:ea typeface="Calibri"/>
              <a:cs typeface="Calibri"/>
              <a:sym typeface="Calibri"/>
            </a:endParaRPr>
          </a:p>
        </p:txBody>
      </p:sp>
      <p:sp>
        <p:nvSpPr>
          <p:cNvPr id="684" name="Google Shape;684;p26"/>
          <p:cNvSpPr txBox="1"/>
          <p:nvPr/>
        </p:nvSpPr>
        <p:spPr>
          <a:xfrm>
            <a:off x="2807208" y="1920240"/>
            <a:ext cx="1426464" cy="65836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LoRaWAN, NB-IoT, 4G/5G. Şehir ve tarla ölçeği.</a:t>
            </a:r>
            <a:endParaRPr b="0" i="0" sz="1050" u="none" cap="none" strike="noStrike">
              <a:solidFill>
                <a:schemeClr val="dk1"/>
              </a:solidFill>
              <a:latin typeface="Calibri"/>
              <a:ea typeface="Calibri"/>
              <a:cs typeface="Calibri"/>
              <a:sym typeface="Calibri"/>
            </a:endParaRPr>
          </a:p>
        </p:txBody>
      </p:sp>
      <p:sp>
        <p:nvSpPr>
          <p:cNvPr id="685" name="Google Shape;685;p26"/>
          <p:cNvSpPr/>
          <p:nvPr/>
        </p:nvSpPr>
        <p:spPr>
          <a:xfrm>
            <a:off x="4709160" y="1371600"/>
            <a:ext cx="1828800" cy="1371600"/>
          </a:xfrm>
          <a:prstGeom prst="roundRect">
            <a:avLst>
              <a:gd fmla="val 5333"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 name="Google Shape;686;p26"/>
          <p:cNvSpPr txBox="1"/>
          <p:nvPr/>
        </p:nvSpPr>
        <p:spPr>
          <a:xfrm>
            <a:off x="4910328" y="1536192"/>
            <a:ext cx="1426464"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300"/>
              <a:buFont typeface="Calibri"/>
              <a:buNone/>
            </a:pPr>
            <a:r>
              <a:rPr b="1" i="0" lang="en-US" sz="1300" u="none" cap="none" strike="noStrike">
                <a:solidFill>
                  <a:srgbClr val="0E2A33"/>
                </a:solidFill>
                <a:latin typeface="Calibri"/>
                <a:ea typeface="Calibri"/>
                <a:cs typeface="Calibri"/>
                <a:sym typeface="Calibri"/>
              </a:rPr>
              <a:t>Ağ geçidi</a:t>
            </a:r>
            <a:endParaRPr b="0" i="0" sz="1300" u="none" cap="none" strike="noStrike">
              <a:solidFill>
                <a:schemeClr val="dk1"/>
              </a:solidFill>
              <a:latin typeface="Calibri"/>
              <a:ea typeface="Calibri"/>
              <a:cs typeface="Calibri"/>
              <a:sym typeface="Calibri"/>
            </a:endParaRPr>
          </a:p>
        </p:txBody>
      </p:sp>
      <p:sp>
        <p:nvSpPr>
          <p:cNvPr id="687" name="Google Shape;687;p26"/>
          <p:cNvSpPr txBox="1"/>
          <p:nvPr/>
        </p:nvSpPr>
        <p:spPr>
          <a:xfrm>
            <a:off x="4910328" y="1920240"/>
            <a:ext cx="1426464" cy="65836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Farklı protokolleri internete çeviren köprü cihazdır.</a:t>
            </a:r>
            <a:endParaRPr b="0" i="0" sz="1050" u="none" cap="none" strike="noStrike">
              <a:solidFill>
                <a:schemeClr val="dk1"/>
              </a:solidFill>
              <a:latin typeface="Calibri"/>
              <a:ea typeface="Calibri"/>
              <a:cs typeface="Calibri"/>
              <a:sym typeface="Calibri"/>
            </a:endParaRPr>
          </a:p>
        </p:txBody>
      </p:sp>
      <p:sp>
        <p:nvSpPr>
          <p:cNvPr id="688" name="Google Shape;688;p26"/>
          <p:cNvSpPr/>
          <p:nvPr/>
        </p:nvSpPr>
        <p:spPr>
          <a:xfrm>
            <a:off x="6812280" y="1371600"/>
            <a:ext cx="1828800" cy="1371600"/>
          </a:xfrm>
          <a:prstGeom prst="roundRect">
            <a:avLst>
              <a:gd fmla="val 5333"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26"/>
          <p:cNvSpPr txBox="1"/>
          <p:nvPr/>
        </p:nvSpPr>
        <p:spPr>
          <a:xfrm>
            <a:off x="7013448" y="1536192"/>
            <a:ext cx="1426464"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300"/>
              <a:buFont typeface="Calibri"/>
              <a:buNone/>
            </a:pPr>
            <a:r>
              <a:rPr b="1" i="0" lang="en-US" sz="1300" u="none" cap="none" strike="noStrike">
                <a:solidFill>
                  <a:srgbClr val="0E2A33"/>
                </a:solidFill>
                <a:latin typeface="Calibri"/>
                <a:ea typeface="Calibri"/>
                <a:cs typeface="Calibri"/>
                <a:sym typeface="Calibri"/>
              </a:rPr>
              <a:t>Protokol</a:t>
            </a:r>
            <a:endParaRPr b="0" i="0" sz="1300" u="none" cap="none" strike="noStrike">
              <a:solidFill>
                <a:schemeClr val="dk1"/>
              </a:solidFill>
              <a:latin typeface="Calibri"/>
              <a:ea typeface="Calibri"/>
              <a:cs typeface="Calibri"/>
              <a:sym typeface="Calibri"/>
            </a:endParaRPr>
          </a:p>
        </p:txBody>
      </p:sp>
      <p:sp>
        <p:nvSpPr>
          <p:cNvPr id="690" name="Google Shape;690;p26"/>
          <p:cNvSpPr txBox="1"/>
          <p:nvPr/>
        </p:nvSpPr>
        <p:spPr>
          <a:xfrm>
            <a:off x="7013448" y="1920240"/>
            <a:ext cx="1426464" cy="65836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MQTT, HTTP, CoAP: verinin konuşma kuralları.</a:t>
            </a:r>
            <a:endParaRPr b="0" i="0" sz="1050" u="none" cap="none" strike="noStrike">
              <a:solidFill>
                <a:schemeClr val="dk1"/>
              </a:solidFill>
              <a:latin typeface="Calibri"/>
              <a:ea typeface="Calibri"/>
              <a:cs typeface="Calibri"/>
              <a:sym typeface="Calibri"/>
            </a:endParaRPr>
          </a:p>
        </p:txBody>
      </p:sp>
      <p:sp>
        <p:nvSpPr>
          <p:cNvPr id="691" name="Google Shape;691;p26"/>
          <p:cNvSpPr/>
          <p:nvPr/>
        </p:nvSpPr>
        <p:spPr>
          <a:xfrm>
            <a:off x="502920" y="2971800"/>
            <a:ext cx="8138160" cy="1325880"/>
          </a:xfrm>
          <a:prstGeom prst="roundRect">
            <a:avLst>
              <a:gd fmla="val 5517"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26"/>
          <p:cNvSpPr txBox="1"/>
          <p:nvPr/>
        </p:nvSpPr>
        <p:spPr>
          <a:xfrm>
            <a:off x="731520" y="3090672"/>
            <a:ext cx="768096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300"/>
              <a:buFont typeface="Calibri"/>
              <a:buNone/>
            </a:pPr>
            <a:r>
              <a:rPr b="1" i="0" lang="en-US" sz="1300" u="none" cap="none" strike="noStrike">
                <a:solidFill>
                  <a:srgbClr val="0E2A33"/>
                </a:solidFill>
                <a:latin typeface="Calibri"/>
                <a:ea typeface="Calibri"/>
                <a:cs typeface="Calibri"/>
                <a:sym typeface="Calibri"/>
              </a:rPr>
              <a:t>Ağ katmanını seçerken sorulacak 4 soru</a:t>
            </a:r>
            <a:endParaRPr b="0" i="0" sz="1300" u="none" cap="none" strike="noStrike">
              <a:solidFill>
                <a:schemeClr val="dk1"/>
              </a:solidFill>
              <a:latin typeface="Calibri"/>
              <a:ea typeface="Calibri"/>
              <a:cs typeface="Calibri"/>
              <a:sym typeface="Calibri"/>
            </a:endParaRPr>
          </a:p>
        </p:txBody>
      </p:sp>
      <p:sp>
        <p:nvSpPr>
          <p:cNvPr id="693" name="Google Shape;693;p26"/>
          <p:cNvSpPr txBox="1"/>
          <p:nvPr/>
        </p:nvSpPr>
        <p:spPr>
          <a:xfrm>
            <a:off x="868680" y="3401568"/>
            <a:ext cx="7498080" cy="77724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36474F"/>
              </a:buClr>
              <a:buSzPts val="1100"/>
              <a:buFont typeface="Calibri"/>
              <a:buChar char="•"/>
            </a:pPr>
            <a:r>
              <a:rPr b="0" i="0" lang="en-US" sz="1100" u="none" cap="none" strike="noStrike">
                <a:solidFill>
                  <a:srgbClr val="36474F"/>
                </a:solidFill>
                <a:latin typeface="Calibri"/>
                <a:ea typeface="Calibri"/>
                <a:cs typeface="Calibri"/>
                <a:sym typeface="Calibri"/>
              </a:rPr>
              <a:t>Cihaz ne kadar uzakta? (menzil)</a:t>
            </a:r>
            <a:endParaRPr b="0" i="0" sz="1100" u="none" cap="none" strike="noStrike">
              <a:solidFill>
                <a:schemeClr val="dk1"/>
              </a:solidFill>
              <a:latin typeface="Calibri"/>
              <a:ea typeface="Calibri"/>
              <a:cs typeface="Calibri"/>
              <a:sym typeface="Calibri"/>
            </a:endParaRPr>
          </a:p>
          <a:p>
            <a:pPr indent="-342900" lvl="0" marL="342900" marR="0" rtl="0" algn="l">
              <a:spcBef>
                <a:spcPts val="300"/>
              </a:spcBef>
              <a:spcAft>
                <a:spcPts val="0"/>
              </a:spcAft>
              <a:buClr>
                <a:srgbClr val="36474F"/>
              </a:buClr>
              <a:buSzPts val="1100"/>
              <a:buFont typeface="Calibri"/>
              <a:buChar char="•"/>
            </a:pPr>
            <a:r>
              <a:rPr b="0" i="0" lang="en-US" sz="1100" u="none" cap="none" strike="noStrike">
                <a:solidFill>
                  <a:srgbClr val="36474F"/>
                </a:solidFill>
                <a:latin typeface="Calibri"/>
                <a:ea typeface="Calibri"/>
                <a:cs typeface="Calibri"/>
                <a:sym typeface="Calibri"/>
              </a:rPr>
              <a:t>Pil ile mi çalışacak? (enerji)</a:t>
            </a:r>
            <a:endParaRPr b="0" i="0" sz="1100" u="none" cap="none" strike="noStrike">
              <a:solidFill>
                <a:schemeClr val="dk1"/>
              </a:solidFill>
              <a:latin typeface="Calibri"/>
              <a:ea typeface="Calibri"/>
              <a:cs typeface="Calibri"/>
              <a:sym typeface="Calibri"/>
            </a:endParaRPr>
          </a:p>
          <a:p>
            <a:pPr indent="-342900" lvl="0" marL="342900" marR="0" rtl="0" algn="l">
              <a:spcBef>
                <a:spcPts val="300"/>
              </a:spcBef>
              <a:spcAft>
                <a:spcPts val="0"/>
              </a:spcAft>
              <a:buClr>
                <a:srgbClr val="36474F"/>
              </a:buClr>
              <a:buSzPts val="1100"/>
              <a:buFont typeface="Calibri"/>
              <a:buChar char="•"/>
            </a:pPr>
            <a:r>
              <a:rPr b="0" i="0" lang="en-US" sz="1100" u="none" cap="none" strike="noStrike">
                <a:solidFill>
                  <a:srgbClr val="36474F"/>
                </a:solidFill>
                <a:latin typeface="Calibri"/>
                <a:ea typeface="Calibri"/>
                <a:cs typeface="Calibri"/>
                <a:sym typeface="Calibri"/>
              </a:rPr>
              <a:t>Saniyede ne kadar veri gidecek? (hız)</a:t>
            </a:r>
            <a:endParaRPr b="0" i="0" sz="1100" u="none" cap="none" strike="noStrike">
              <a:solidFill>
                <a:schemeClr val="dk1"/>
              </a:solidFill>
              <a:latin typeface="Calibri"/>
              <a:ea typeface="Calibri"/>
              <a:cs typeface="Calibri"/>
              <a:sym typeface="Calibri"/>
            </a:endParaRPr>
          </a:p>
          <a:p>
            <a:pPr indent="-342900" lvl="0" marL="342900" marR="0" rtl="0" algn="l">
              <a:spcBef>
                <a:spcPts val="300"/>
              </a:spcBef>
              <a:spcAft>
                <a:spcPts val="0"/>
              </a:spcAft>
              <a:buClr>
                <a:srgbClr val="36474F"/>
              </a:buClr>
              <a:buSzPts val="1100"/>
              <a:buFont typeface="Calibri"/>
              <a:buChar char="•"/>
            </a:pPr>
            <a:r>
              <a:rPr b="0" i="0" lang="en-US" sz="1100" u="none" cap="none" strike="noStrike">
                <a:solidFill>
                  <a:srgbClr val="36474F"/>
                </a:solidFill>
                <a:latin typeface="Calibri"/>
                <a:ea typeface="Calibri"/>
                <a:cs typeface="Calibri"/>
                <a:sym typeface="Calibri"/>
              </a:rPr>
              <a:t>Maliyet ve abonelik sınırı nedir? (bütçe)</a:t>
            </a:r>
            <a:endParaRPr b="0" i="0" sz="1100" u="none" cap="none" strike="noStrike">
              <a:solidFill>
                <a:schemeClr val="dk1"/>
              </a:solidFill>
              <a:latin typeface="Calibri"/>
              <a:ea typeface="Calibri"/>
              <a:cs typeface="Calibri"/>
              <a:sym typeface="Calibri"/>
            </a:endParaRPr>
          </a:p>
        </p:txBody>
      </p:sp>
      <p:sp>
        <p:nvSpPr>
          <p:cNvPr id="694" name="Google Shape;694;p26"/>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2 · IoT Mimarisi ve Donanım</a:t>
            </a:r>
            <a:endParaRPr b="0" i="0" sz="850" u="none" cap="none" strike="noStrike">
              <a:solidFill>
                <a:schemeClr val="dk1"/>
              </a:solidFill>
              <a:latin typeface="Calibri"/>
              <a:ea typeface="Calibri"/>
              <a:cs typeface="Calibri"/>
              <a:sym typeface="Calibri"/>
            </a:endParaRPr>
          </a:p>
        </p:txBody>
      </p:sp>
      <p:sp>
        <p:nvSpPr>
          <p:cNvPr id="695" name="Google Shape;695;p26"/>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24</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700" name="Shape 700"/>
        <p:cNvGrpSpPr/>
        <p:nvPr/>
      </p:nvGrpSpPr>
      <p:grpSpPr>
        <a:xfrm>
          <a:off x="0" y="0"/>
          <a:ext cx="0" cy="0"/>
          <a:chOff x="0" y="0"/>
          <a:chExt cx="0" cy="0"/>
        </a:xfrm>
      </p:grpSpPr>
      <p:sp>
        <p:nvSpPr>
          <p:cNvPr id="701" name="Google Shape;701;p27"/>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KATMAN 3</a:t>
            </a:r>
            <a:endParaRPr b="0" i="0" sz="1000" u="none" cap="none" strike="noStrike">
              <a:solidFill>
                <a:schemeClr val="dk1"/>
              </a:solidFill>
              <a:latin typeface="Calibri"/>
              <a:ea typeface="Calibri"/>
              <a:cs typeface="Calibri"/>
              <a:sym typeface="Calibri"/>
            </a:endParaRPr>
          </a:p>
        </p:txBody>
      </p:sp>
      <p:sp>
        <p:nvSpPr>
          <p:cNvPr id="702" name="Google Shape;702;p27"/>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İşleme katmanı: veriden bilgiye</a:t>
            </a:r>
            <a:endParaRPr b="0" i="0" sz="2600" u="none" cap="none" strike="noStrike">
              <a:solidFill>
                <a:schemeClr val="dk1"/>
              </a:solidFill>
              <a:latin typeface="Calibri"/>
              <a:ea typeface="Calibri"/>
              <a:cs typeface="Calibri"/>
              <a:sym typeface="Calibri"/>
            </a:endParaRPr>
          </a:p>
        </p:txBody>
      </p:sp>
      <p:sp>
        <p:nvSpPr>
          <p:cNvPr id="703" name="Google Shape;703;p27"/>
          <p:cNvSpPr/>
          <p:nvPr/>
        </p:nvSpPr>
        <p:spPr>
          <a:xfrm>
            <a:off x="502920" y="1645920"/>
            <a:ext cx="1276502" cy="1463040"/>
          </a:xfrm>
          <a:prstGeom prst="roundRect">
            <a:avLst>
              <a:gd fmla="val 7163" name="adj"/>
            </a:avLst>
          </a:prstGeom>
          <a:solidFill>
            <a:srgbClr val="E4F4F1"/>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4" name="Google Shape;704;p27"/>
          <p:cNvSpPr txBox="1"/>
          <p:nvPr/>
        </p:nvSpPr>
        <p:spPr>
          <a:xfrm>
            <a:off x="612648" y="1737360"/>
            <a:ext cx="27432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C7A6E"/>
              </a:buClr>
              <a:buSzPts val="1100"/>
              <a:buFont typeface="Calibri"/>
              <a:buNone/>
            </a:pPr>
            <a:r>
              <a:rPr b="1" i="0" lang="en-US" sz="1100" u="none" cap="none" strike="noStrike">
                <a:solidFill>
                  <a:srgbClr val="0C7A6E"/>
                </a:solidFill>
                <a:latin typeface="Calibri"/>
                <a:ea typeface="Calibri"/>
                <a:cs typeface="Calibri"/>
                <a:sym typeface="Calibri"/>
              </a:rPr>
              <a:t>1</a:t>
            </a:r>
            <a:endParaRPr b="0" i="0" sz="1100" u="none" cap="none" strike="noStrike">
              <a:solidFill>
                <a:schemeClr val="dk1"/>
              </a:solidFill>
              <a:latin typeface="Calibri"/>
              <a:ea typeface="Calibri"/>
              <a:cs typeface="Calibri"/>
              <a:sym typeface="Calibri"/>
            </a:endParaRPr>
          </a:p>
        </p:txBody>
      </p:sp>
      <p:sp>
        <p:nvSpPr>
          <p:cNvPr id="705" name="Google Shape;705;p27"/>
          <p:cNvSpPr txBox="1"/>
          <p:nvPr/>
        </p:nvSpPr>
        <p:spPr>
          <a:xfrm>
            <a:off x="612648" y="1993392"/>
            <a:ext cx="1057046"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00"/>
              <a:buFont typeface="Calibri"/>
              <a:buNone/>
            </a:pPr>
            <a:r>
              <a:rPr b="1" i="0" lang="en-US" sz="1200" u="none" cap="none" strike="noStrike">
                <a:solidFill>
                  <a:srgbClr val="0E2A33"/>
                </a:solidFill>
                <a:latin typeface="Calibri"/>
                <a:ea typeface="Calibri"/>
                <a:cs typeface="Calibri"/>
                <a:sym typeface="Calibri"/>
              </a:rPr>
              <a:t>Topla</a:t>
            </a:r>
            <a:endParaRPr b="0" i="0" sz="1200" u="none" cap="none" strike="noStrike">
              <a:solidFill>
                <a:schemeClr val="dk1"/>
              </a:solidFill>
              <a:latin typeface="Calibri"/>
              <a:ea typeface="Calibri"/>
              <a:cs typeface="Calibri"/>
              <a:sym typeface="Calibri"/>
            </a:endParaRPr>
          </a:p>
        </p:txBody>
      </p:sp>
      <p:sp>
        <p:nvSpPr>
          <p:cNvPr id="706" name="Google Shape;706;p27"/>
          <p:cNvSpPr txBox="1"/>
          <p:nvPr/>
        </p:nvSpPr>
        <p:spPr>
          <a:xfrm>
            <a:off x="612648" y="2322576"/>
            <a:ext cx="1057046" cy="6766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6474F"/>
              </a:buClr>
              <a:buSzPts val="950"/>
              <a:buFont typeface="Calibri"/>
              <a:buNone/>
            </a:pPr>
            <a:r>
              <a:rPr b="0" i="0" lang="en-US" sz="950" u="none" cap="none" strike="noStrike">
                <a:solidFill>
                  <a:srgbClr val="36474F"/>
                </a:solidFill>
                <a:latin typeface="Calibri"/>
                <a:ea typeface="Calibri"/>
                <a:cs typeface="Calibri"/>
                <a:sym typeface="Calibri"/>
              </a:rPr>
              <a:t>Binlerce cihazdan gelen veri tek yerde birikir.</a:t>
            </a:r>
            <a:endParaRPr b="0" i="0" sz="950" u="none" cap="none" strike="noStrike">
              <a:solidFill>
                <a:schemeClr val="dk1"/>
              </a:solidFill>
              <a:latin typeface="Calibri"/>
              <a:ea typeface="Calibri"/>
              <a:cs typeface="Calibri"/>
              <a:sym typeface="Calibri"/>
            </a:endParaRPr>
          </a:p>
        </p:txBody>
      </p:sp>
      <p:sp>
        <p:nvSpPr>
          <p:cNvPr id="707" name="Google Shape;707;p27"/>
          <p:cNvSpPr/>
          <p:nvPr/>
        </p:nvSpPr>
        <p:spPr>
          <a:xfrm>
            <a:off x="1880006" y="2276856"/>
            <a:ext cx="237744" cy="201168"/>
          </a:xfrm>
          <a:prstGeom prst="rightArrow">
            <a:avLst>
              <a:gd fmla="val 50000" name="adj1"/>
              <a:gd fmla="val 50000" name="adj2"/>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27"/>
          <p:cNvSpPr/>
          <p:nvPr/>
        </p:nvSpPr>
        <p:spPr>
          <a:xfrm>
            <a:off x="2218334" y="1645920"/>
            <a:ext cx="1276502" cy="1463040"/>
          </a:xfrm>
          <a:prstGeom prst="roundRect">
            <a:avLst>
              <a:gd fmla="val 7163" name="adj"/>
            </a:avLst>
          </a:prstGeom>
          <a:solidFill>
            <a:srgbClr val="E4F4F1"/>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9" name="Google Shape;709;p27"/>
          <p:cNvSpPr txBox="1"/>
          <p:nvPr/>
        </p:nvSpPr>
        <p:spPr>
          <a:xfrm>
            <a:off x="2328062" y="1737360"/>
            <a:ext cx="27432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C7A6E"/>
              </a:buClr>
              <a:buSzPts val="1100"/>
              <a:buFont typeface="Calibri"/>
              <a:buNone/>
            </a:pPr>
            <a:r>
              <a:rPr b="1" i="0" lang="en-US" sz="1100" u="none" cap="none" strike="noStrike">
                <a:solidFill>
                  <a:srgbClr val="0C7A6E"/>
                </a:solidFill>
                <a:latin typeface="Calibri"/>
                <a:ea typeface="Calibri"/>
                <a:cs typeface="Calibri"/>
                <a:sym typeface="Calibri"/>
              </a:rPr>
              <a:t>2</a:t>
            </a:r>
            <a:endParaRPr b="0" i="0" sz="1100" u="none" cap="none" strike="noStrike">
              <a:solidFill>
                <a:schemeClr val="dk1"/>
              </a:solidFill>
              <a:latin typeface="Calibri"/>
              <a:ea typeface="Calibri"/>
              <a:cs typeface="Calibri"/>
              <a:sym typeface="Calibri"/>
            </a:endParaRPr>
          </a:p>
        </p:txBody>
      </p:sp>
      <p:sp>
        <p:nvSpPr>
          <p:cNvPr id="710" name="Google Shape;710;p27"/>
          <p:cNvSpPr txBox="1"/>
          <p:nvPr/>
        </p:nvSpPr>
        <p:spPr>
          <a:xfrm>
            <a:off x="2328062" y="1993392"/>
            <a:ext cx="1057046"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00"/>
              <a:buFont typeface="Calibri"/>
              <a:buNone/>
            </a:pPr>
            <a:r>
              <a:rPr b="1" i="0" lang="en-US" sz="1200" u="none" cap="none" strike="noStrike">
                <a:solidFill>
                  <a:srgbClr val="0E2A33"/>
                </a:solidFill>
                <a:latin typeface="Calibri"/>
                <a:ea typeface="Calibri"/>
                <a:cs typeface="Calibri"/>
                <a:sym typeface="Calibri"/>
              </a:rPr>
              <a:t>Temizle</a:t>
            </a:r>
            <a:endParaRPr b="0" i="0" sz="1200" u="none" cap="none" strike="noStrike">
              <a:solidFill>
                <a:schemeClr val="dk1"/>
              </a:solidFill>
              <a:latin typeface="Calibri"/>
              <a:ea typeface="Calibri"/>
              <a:cs typeface="Calibri"/>
              <a:sym typeface="Calibri"/>
            </a:endParaRPr>
          </a:p>
        </p:txBody>
      </p:sp>
      <p:sp>
        <p:nvSpPr>
          <p:cNvPr id="711" name="Google Shape;711;p27"/>
          <p:cNvSpPr txBox="1"/>
          <p:nvPr/>
        </p:nvSpPr>
        <p:spPr>
          <a:xfrm>
            <a:off x="2328062" y="2322576"/>
            <a:ext cx="1057046" cy="6766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6474F"/>
              </a:buClr>
              <a:buSzPts val="950"/>
              <a:buFont typeface="Calibri"/>
              <a:buNone/>
            </a:pPr>
            <a:r>
              <a:rPr b="0" i="0" lang="en-US" sz="950" u="none" cap="none" strike="noStrike">
                <a:solidFill>
                  <a:srgbClr val="36474F"/>
                </a:solidFill>
                <a:latin typeface="Calibri"/>
                <a:ea typeface="Calibri"/>
                <a:cs typeface="Calibri"/>
                <a:sym typeface="Calibri"/>
              </a:rPr>
              <a:t>Bozuk ve eksik ölçümler ayıklanır.</a:t>
            </a:r>
            <a:endParaRPr b="0" i="0" sz="950" u="none" cap="none" strike="noStrike">
              <a:solidFill>
                <a:schemeClr val="dk1"/>
              </a:solidFill>
              <a:latin typeface="Calibri"/>
              <a:ea typeface="Calibri"/>
              <a:cs typeface="Calibri"/>
              <a:sym typeface="Calibri"/>
            </a:endParaRPr>
          </a:p>
        </p:txBody>
      </p:sp>
      <p:sp>
        <p:nvSpPr>
          <p:cNvPr id="712" name="Google Shape;712;p27"/>
          <p:cNvSpPr/>
          <p:nvPr/>
        </p:nvSpPr>
        <p:spPr>
          <a:xfrm>
            <a:off x="3595421" y="2276856"/>
            <a:ext cx="237744" cy="201168"/>
          </a:xfrm>
          <a:prstGeom prst="rightArrow">
            <a:avLst>
              <a:gd fmla="val 50000" name="adj1"/>
              <a:gd fmla="val 50000" name="adj2"/>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3" name="Google Shape;713;p27"/>
          <p:cNvSpPr/>
          <p:nvPr/>
        </p:nvSpPr>
        <p:spPr>
          <a:xfrm>
            <a:off x="3933749" y="1645920"/>
            <a:ext cx="1276502" cy="1463040"/>
          </a:xfrm>
          <a:prstGeom prst="roundRect">
            <a:avLst>
              <a:gd fmla="val 7163" name="adj"/>
            </a:avLst>
          </a:prstGeom>
          <a:solidFill>
            <a:srgbClr val="E4F4F1"/>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 name="Google Shape;714;p27"/>
          <p:cNvSpPr txBox="1"/>
          <p:nvPr/>
        </p:nvSpPr>
        <p:spPr>
          <a:xfrm>
            <a:off x="4043477" y="1737360"/>
            <a:ext cx="27432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C7A6E"/>
              </a:buClr>
              <a:buSzPts val="1100"/>
              <a:buFont typeface="Calibri"/>
              <a:buNone/>
            </a:pPr>
            <a:r>
              <a:rPr b="1" i="0" lang="en-US" sz="1100" u="none" cap="none" strike="noStrike">
                <a:solidFill>
                  <a:srgbClr val="0C7A6E"/>
                </a:solidFill>
                <a:latin typeface="Calibri"/>
                <a:ea typeface="Calibri"/>
                <a:cs typeface="Calibri"/>
                <a:sym typeface="Calibri"/>
              </a:rPr>
              <a:t>3</a:t>
            </a:r>
            <a:endParaRPr b="0" i="0" sz="1100" u="none" cap="none" strike="noStrike">
              <a:solidFill>
                <a:schemeClr val="dk1"/>
              </a:solidFill>
              <a:latin typeface="Calibri"/>
              <a:ea typeface="Calibri"/>
              <a:cs typeface="Calibri"/>
              <a:sym typeface="Calibri"/>
            </a:endParaRPr>
          </a:p>
        </p:txBody>
      </p:sp>
      <p:sp>
        <p:nvSpPr>
          <p:cNvPr id="715" name="Google Shape;715;p27"/>
          <p:cNvSpPr txBox="1"/>
          <p:nvPr/>
        </p:nvSpPr>
        <p:spPr>
          <a:xfrm>
            <a:off x="4043477" y="1993392"/>
            <a:ext cx="1057046"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00"/>
              <a:buFont typeface="Calibri"/>
              <a:buNone/>
            </a:pPr>
            <a:r>
              <a:rPr b="1" i="0" lang="en-US" sz="1200" u="none" cap="none" strike="noStrike">
                <a:solidFill>
                  <a:srgbClr val="0E2A33"/>
                </a:solidFill>
                <a:latin typeface="Calibri"/>
                <a:ea typeface="Calibri"/>
                <a:cs typeface="Calibri"/>
                <a:sym typeface="Calibri"/>
              </a:rPr>
              <a:t>Sakla</a:t>
            </a:r>
            <a:endParaRPr b="0" i="0" sz="1200" u="none" cap="none" strike="noStrike">
              <a:solidFill>
                <a:schemeClr val="dk1"/>
              </a:solidFill>
              <a:latin typeface="Calibri"/>
              <a:ea typeface="Calibri"/>
              <a:cs typeface="Calibri"/>
              <a:sym typeface="Calibri"/>
            </a:endParaRPr>
          </a:p>
        </p:txBody>
      </p:sp>
      <p:sp>
        <p:nvSpPr>
          <p:cNvPr id="716" name="Google Shape;716;p27"/>
          <p:cNvSpPr txBox="1"/>
          <p:nvPr/>
        </p:nvSpPr>
        <p:spPr>
          <a:xfrm>
            <a:off x="4043477" y="2322576"/>
            <a:ext cx="1057046" cy="6766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6474F"/>
              </a:buClr>
              <a:buSzPts val="950"/>
              <a:buFont typeface="Calibri"/>
              <a:buNone/>
            </a:pPr>
            <a:r>
              <a:rPr b="0" i="0" lang="en-US" sz="950" u="none" cap="none" strike="noStrike">
                <a:solidFill>
                  <a:srgbClr val="36474F"/>
                </a:solidFill>
                <a:latin typeface="Calibri"/>
                <a:ea typeface="Calibri"/>
                <a:cs typeface="Calibri"/>
                <a:sym typeface="Calibri"/>
              </a:rPr>
              <a:t>Zaman damgalı olarak veri tabanına yazılır.</a:t>
            </a:r>
            <a:endParaRPr b="0" i="0" sz="950" u="none" cap="none" strike="noStrike">
              <a:solidFill>
                <a:schemeClr val="dk1"/>
              </a:solidFill>
              <a:latin typeface="Calibri"/>
              <a:ea typeface="Calibri"/>
              <a:cs typeface="Calibri"/>
              <a:sym typeface="Calibri"/>
            </a:endParaRPr>
          </a:p>
        </p:txBody>
      </p:sp>
      <p:sp>
        <p:nvSpPr>
          <p:cNvPr id="717" name="Google Shape;717;p27"/>
          <p:cNvSpPr/>
          <p:nvPr/>
        </p:nvSpPr>
        <p:spPr>
          <a:xfrm>
            <a:off x="5310835" y="2276856"/>
            <a:ext cx="237744" cy="201168"/>
          </a:xfrm>
          <a:prstGeom prst="rightArrow">
            <a:avLst>
              <a:gd fmla="val 50000" name="adj1"/>
              <a:gd fmla="val 50000" name="adj2"/>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 name="Google Shape;718;p27"/>
          <p:cNvSpPr/>
          <p:nvPr/>
        </p:nvSpPr>
        <p:spPr>
          <a:xfrm>
            <a:off x="5649163" y="1645920"/>
            <a:ext cx="1276502" cy="1463040"/>
          </a:xfrm>
          <a:prstGeom prst="roundRect">
            <a:avLst>
              <a:gd fmla="val 7163" name="adj"/>
            </a:avLst>
          </a:prstGeom>
          <a:solidFill>
            <a:srgbClr val="E4F4F1"/>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27"/>
          <p:cNvSpPr txBox="1"/>
          <p:nvPr/>
        </p:nvSpPr>
        <p:spPr>
          <a:xfrm>
            <a:off x="5758891" y="1737360"/>
            <a:ext cx="27432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C7A6E"/>
              </a:buClr>
              <a:buSzPts val="1100"/>
              <a:buFont typeface="Calibri"/>
              <a:buNone/>
            </a:pPr>
            <a:r>
              <a:rPr b="1" i="0" lang="en-US" sz="1100" u="none" cap="none" strike="noStrike">
                <a:solidFill>
                  <a:srgbClr val="0C7A6E"/>
                </a:solidFill>
                <a:latin typeface="Calibri"/>
                <a:ea typeface="Calibri"/>
                <a:cs typeface="Calibri"/>
                <a:sym typeface="Calibri"/>
              </a:rPr>
              <a:t>4</a:t>
            </a:r>
            <a:endParaRPr b="0" i="0" sz="1100" u="none" cap="none" strike="noStrike">
              <a:solidFill>
                <a:schemeClr val="dk1"/>
              </a:solidFill>
              <a:latin typeface="Calibri"/>
              <a:ea typeface="Calibri"/>
              <a:cs typeface="Calibri"/>
              <a:sym typeface="Calibri"/>
            </a:endParaRPr>
          </a:p>
        </p:txBody>
      </p:sp>
      <p:sp>
        <p:nvSpPr>
          <p:cNvPr id="720" name="Google Shape;720;p27"/>
          <p:cNvSpPr txBox="1"/>
          <p:nvPr/>
        </p:nvSpPr>
        <p:spPr>
          <a:xfrm>
            <a:off x="5758891" y="1993392"/>
            <a:ext cx="1057046"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00"/>
              <a:buFont typeface="Calibri"/>
              <a:buNone/>
            </a:pPr>
            <a:r>
              <a:rPr b="1" i="0" lang="en-US" sz="1200" u="none" cap="none" strike="noStrike">
                <a:solidFill>
                  <a:srgbClr val="0E2A33"/>
                </a:solidFill>
                <a:latin typeface="Calibri"/>
                <a:ea typeface="Calibri"/>
                <a:cs typeface="Calibri"/>
                <a:sym typeface="Calibri"/>
              </a:rPr>
              <a:t>Analiz et</a:t>
            </a:r>
            <a:endParaRPr b="0" i="0" sz="1200" u="none" cap="none" strike="noStrike">
              <a:solidFill>
                <a:schemeClr val="dk1"/>
              </a:solidFill>
              <a:latin typeface="Calibri"/>
              <a:ea typeface="Calibri"/>
              <a:cs typeface="Calibri"/>
              <a:sym typeface="Calibri"/>
            </a:endParaRPr>
          </a:p>
        </p:txBody>
      </p:sp>
      <p:sp>
        <p:nvSpPr>
          <p:cNvPr id="721" name="Google Shape;721;p27"/>
          <p:cNvSpPr txBox="1"/>
          <p:nvPr/>
        </p:nvSpPr>
        <p:spPr>
          <a:xfrm>
            <a:off x="5758891" y="2322576"/>
            <a:ext cx="1057046" cy="6766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6474F"/>
              </a:buClr>
              <a:buSzPts val="950"/>
              <a:buFont typeface="Calibri"/>
              <a:buNone/>
            </a:pPr>
            <a:r>
              <a:rPr b="0" i="0" lang="en-US" sz="950" u="none" cap="none" strike="noStrike">
                <a:solidFill>
                  <a:srgbClr val="36474F"/>
                </a:solidFill>
                <a:latin typeface="Calibri"/>
                <a:ea typeface="Calibri"/>
                <a:cs typeface="Calibri"/>
                <a:sym typeface="Calibri"/>
              </a:rPr>
              <a:t>Kural veya yapay zekâ ile anlam çıkarılır.</a:t>
            </a:r>
            <a:endParaRPr b="0" i="0" sz="950" u="none" cap="none" strike="noStrike">
              <a:solidFill>
                <a:schemeClr val="dk1"/>
              </a:solidFill>
              <a:latin typeface="Calibri"/>
              <a:ea typeface="Calibri"/>
              <a:cs typeface="Calibri"/>
              <a:sym typeface="Calibri"/>
            </a:endParaRPr>
          </a:p>
        </p:txBody>
      </p:sp>
      <p:sp>
        <p:nvSpPr>
          <p:cNvPr id="722" name="Google Shape;722;p27"/>
          <p:cNvSpPr/>
          <p:nvPr/>
        </p:nvSpPr>
        <p:spPr>
          <a:xfrm>
            <a:off x="7026250" y="2276856"/>
            <a:ext cx="237744" cy="201168"/>
          </a:xfrm>
          <a:prstGeom prst="rightArrow">
            <a:avLst>
              <a:gd fmla="val 50000" name="adj1"/>
              <a:gd fmla="val 50000" name="adj2"/>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 name="Google Shape;723;p27"/>
          <p:cNvSpPr/>
          <p:nvPr/>
        </p:nvSpPr>
        <p:spPr>
          <a:xfrm>
            <a:off x="7364578" y="1645920"/>
            <a:ext cx="1276502" cy="1463040"/>
          </a:xfrm>
          <a:prstGeom prst="roundRect">
            <a:avLst>
              <a:gd fmla="val 7163" name="adj"/>
            </a:avLst>
          </a:prstGeom>
          <a:solidFill>
            <a:srgbClr val="E4F4F1"/>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 name="Google Shape;724;p27"/>
          <p:cNvSpPr txBox="1"/>
          <p:nvPr/>
        </p:nvSpPr>
        <p:spPr>
          <a:xfrm>
            <a:off x="7474306" y="1737360"/>
            <a:ext cx="27432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C7A6E"/>
              </a:buClr>
              <a:buSzPts val="1100"/>
              <a:buFont typeface="Calibri"/>
              <a:buNone/>
            </a:pPr>
            <a:r>
              <a:rPr b="1" i="0" lang="en-US" sz="1100" u="none" cap="none" strike="noStrike">
                <a:solidFill>
                  <a:srgbClr val="0C7A6E"/>
                </a:solidFill>
                <a:latin typeface="Calibri"/>
                <a:ea typeface="Calibri"/>
                <a:cs typeface="Calibri"/>
                <a:sym typeface="Calibri"/>
              </a:rPr>
              <a:t>5</a:t>
            </a:r>
            <a:endParaRPr b="0" i="0" sz="1100" u="none" cap="none" strike="noStrike">
              <a:solidFill>
                <a:schemeClr val="dk1"/>
              </a:solidFill>
              <a:latin typeface="Calibri"/>
              <a:ea typeface="Calibri"/>
              <a:cs typeface="Calibri"/>
              <a:sym typeface="Calibri"/>
            </a:endParaRPr>
          </a:p>
        </p:txBody>
      </p:sp>
      <p:sp>
        <p:nvSpPr>
          <p:cNvPr id="725" name="Google Shape;725;p27"/>
          <p:cNvSpPr txBox="1"/>
          <p:nvPr/>
        </p:nvSpPr>
        <p:spPr>
          <a:xfrm>
            <a:off x="7474306" y="1993392"/>
            <a:ext cx="1057046"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00"/>
              <a:buFont typeface="Calibri"/>
              <a:buNone/>
            </a:pPr>
            <a:r>
              <a:rPr b="1" i="0" lang="en-US" sz="1200" u="none" cap="none" strike="noStrike">
                <a:solidFill>
                  <a:srgbClr val="0E2A33"/>
                </a:solidFill>
                <a:latin typeface="Calibri"/>
                <a:ea typeface="Calibri"/>
                <a:cs typeface="Calibri"/>
                <a:sym typeface="Calibri"/>
              </a:rPr>
              <a:t>Karar ver</a:t>
            </a:r>
            <a:endParaRPr b="0" i="0" sz="1200" u="none" cap="none" strike="noStrike">
              <a:solidFill>
                <a:schemeClr val="dk1"/>
              </a:solidFill>
              <a:latin typeface="Calibri"/>
              <a:ea typeface="Calibri"/>
              <a:cs typeface="Calibri"/>
              <a:sym typeface="Calibri"/>
            </a:endParaRPr>
          </a:p>
        </p:txBody>
      </p:sp>
      <p:sp>
        <p:nvSpPr>
          <p:cNvPr id="726" name="Google Shape;726;p27"/>
          <p:cNvSpPr txBox="1"/>
          <p:nvPr/>
        </p:nvSpPr>
        <p:spPr>
          <a:xfrm>
            <a:off x="7474306" y="2322576"/>
            <a:ext cx="1057046" cy="6766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6474F"/>
              </a:buClr>
              <a:buSzPts val="950"/>
              <a:buFont typeface="Calibri"/>
              <a:buNone/>
            </a:pPr>
            <a:r>
              <a:rPr b="0" i="0" lang="en-US" sz="950" u="none" cap="none" strike="noStrike">
                <a:solidFill>
                  <a:srgbClr val="36474F"/>
                </a:solidFill>
                <a:latin typeface="Calibri"/>
                <a:ea typeface="Calibri"/>
                <a:cs typeface="Calibri"/>
                <a:sym typeface="Calibri"/>
              </a:rPr>
              <a:t>Alarm üretilir ya da cihaza komut gönderilir.</a:t>
            </a:r>
            <a:endParaRPr b="0" i="0" sz="950" u="none" cap="none" strike="noStrike">
              <a:solidFill>
                <a:schemeClr val="dk1"/>
              </a:solidFill>
              <a:latin typeface="Calibri"/>
              <a:ea typeface="Calibri"/>
              <a:cs typeface="Calibri"/>
              <a:sym typeface="Calibri"/>
            </a:endParaRPr>
          </a:p>
        </p:txBody>
      </p:sp>
      <p:sp>
        <p:nvSpPr>
          <p:cNvPr id="727" name="Google Shape;727;p27"/>
          <p:cNvSpPr/>
          <p:nvPr/>
        </p:nvSpPr>
        <p:spPr>
          <a:xfrm>
            <a:off x="502920" y="3291840"/>
            <a:ext cx="3931920" cy="1005840"/>
          </a:xfrm>
          <a:prstGeom prst="roundRect">
            <a:avLst>
              <a:gd fmla="val 7273"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 name="Google Shape;728;p27"/>
          <p:cNvSpPr txBox="1"/>
          <p:nvPr/>
        </p:nvSpPr>
        <p:spPr>
          <a:xfrm>
            <a:off x="704088" y="3456432"/>
            <a:ext cx="3529584"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300"/>
              <a:buFont typeface="Calibri"/>
              <a:buNone/>
            </a:pPr>
            <a:r>
              <a:rPr b="1" i="0" lang="en-US" sz="1300" u="none" cap="none" strike="noStrike">
                <a:solidFill>
                  <a:srgbClr val="0E2A33"/>
                </a:solidFill>
                <a:latin typeface="Calibri"/>
                <a:ea typeface="Calibri"/>
                <a:cs typeface="Calibri"/>
                <a:sym typeface="Calibri"/>
              </a:rPr>
              <a:t>Nerede işlenir?</a:t>
            </a:r>
            <a:endParaRPr b="0" i="0" sz="1300" u="none" cap="none" strike="noStrike">
              <a:solidFill>
                <a:schemeClr val="dk1"/>
              </a:solidFill>
              <a:latin typeface="Calibri"/>
              <a:ea typeface="Calibri"/>
              <a:cs typeface="Calibri"/>
              <a:sym typeface="Calibri"/>
            </a:endParaRPr>
          </a:p>
        </p:txBody>
      </p:sp>
      <p:sp>
        <p:nvSpPr>
          <p:cNvPr id="729" name="Google Shape;729;p27"/>
          <p:cNvSpPr txBox="1"/>
          <p:nvPr/>
        </p:nvSpPr>
        <p:spPr>
          <a:xfrm>
            <a:off x="704088" y="3840480"/>
            <a:ext cx="3529584" cy="29260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Bulutta (güçlü ama uzak) veya cihazın yanında, yani uçta (hızlı ama sınırlı).</a:t>
            </a:r>
            <a:endParaRPr b="0" i="0" sz="1050" u="none" cap="none" strike="noStrike">
              <a:solidFill>
                <a:schemeClr val="dk1"/>
              </a:solidFill>
              <a:latin typeface="Calibri"/>
              <a:ea typeface="Calibri"/>
              <a:cs typeface="Calibri"/>
              <a:sym typeface="Calibri"/>
            </a:endParaRPr>
          </a:p>
        </p:txBody>
      </p:sp>
      <p:sp>
        <p:nvSpPr>
          <p:cNvPr id="730" name="Google Shape;730;p27"/>
          <p:cNvSpPr/>
          <p:nvPr/>
        </p:nvSpPr>
        <p:spPr>
          <a:xfrm>
            <a:off x="4709160" y="3291840"/>
            <a:ext cx="3931920" cy="1005840"/>
          </a:xfrm>
          <a:prstGeom prst="roundRect">
            <a:avLst>
              <a:gd fmla="val 7273"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 name="Google Shape;731;p27"/>
          <p:cNvSpPr txBox="1"/>
          <p:nvPr/>
        </p:nvSpPr>
        <p:spPr>
          <a:xfrm>
            <a:off x="4910328" y="3456432"/>
            <a:ext cx="3529584"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300"/>
              <a:buFont typeface="Calibri"/>
              <a:buNone/>
            </a:pPr>
            <a:r>
              <a:rPr b="1" i="0" lang="en-US" sz="1300" u="none" cap="none" strike="noStrike">
                <a:solidFill>
                  <a:srgbClr val="0E2A33"/>
                </a:solidFill>
                <a:latin typeface="Calibri"/>
                <a:ea typeface="Calibri"/>
                <a:cs typeface="Calibri"/>
                <a:sym typeface="Calibri"/>
              </a:rPr>
              <a:t>Ne kadar saklanır?</a:t>
            </a:r>
            <a:endParaRPr b="0" i="0" sz="1300" u="none" cap="none" strike="noStrike">
              <a:solidFill>
                <a:schemeClr val="dk1"/>
              </a:solidFill>
              <a:latin typeface="Calibri"/>
              <a:ea typeface="Calibri"/>
              <a:cs typeface="Calibri"/>
              <a:sym typeface="Calibri"/>
            </a:endParaRPr>
          </a:p>
        </p:txBody>
      </p:sp>
      <p:sp>
        <p:nvSpPr>
          <p:cNvPr id="732" name="Google Shape;732;p27"/>
          <p:cNvSpPr txBox="1"/>
          <p:nvPr/>
        </p:nvSpPr>
        <p:spPr>
          <a:xfrm>
            <a:off x="4910328" y="3840480"/>
            <a:ext cx="3529584" cy="29260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Ham veri genelde günlerce, özetlenmiş veri ise yıllarca tutulur.</a:t>
            </a:r>
            <a:endParaRPr b="0" i="0" sz="1050" u="none" cap="none" strike="noStrike">
              <a:solidFill>
                <a:schemeClr val="dk1"/>
              </a:solidFill>
              <a:latin typeface="Calibri"/>
              <a:ea typeface="Calibri"/>
              <a:cs typeface="Calibri"/>
              <a:sym typeface="Calibri"/>
            </a:endParaRPr>
          </a:p>
        </p:txBody>
      </p:sp>
      <p:sp>
        <p:nvSpPr>
          <p:cNvPr id="733" name="Google Shape;733;p27"/>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2 · IoT Mimarisi ve Donanım</a:t>
            </a:r>
            <a:endParaRPr b="0" i="0" sz="850" u="none" cap="none" strike="noStrike">
              <a:solidFill>
                <a:schemeClr val="dk1"/>
              </a:solidFill>
              <a:latin typeface="Calibri"/>
              <a:ea typeface="Calibri"/>
              <a:cs typeface="Calibri"/>
              <a:sym typeface="Calibri"/>
            </a:endParaRPr>
          </a:p>
        </p:txBody>
      </p:sp>
      <p:sp>
        <p:nvSpPr>
          <p:cNvPr id="734" name="Google Shape;734;p27"/>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25</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739" name="Shape 739"/>
        <p:cNvGrpSpPr/>
        <p:nvPr/>
      </p:nvGrpSpPr>
      <p:grpSpPr>
        <a:xfrm>
          <a:off x="0" y="0"/>
          <a:ext cx="0" cy="0"/>
          <a:chOff x="0" y="0"/>
          <a:chExt cx="0" cy="0"/>
        </a:xfrm>
      </p:grpSpPr>
      <p:sp>
        <p:nvSpPr>
          <p:cNvPr id="740" name="Google Shape;740;p28"/>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KATMAN 4</a:t>
            </a:r>
            <a:endParaRPr b="0" i="0" sz="1000" u="none" cap="none" strike="noStrike">
              <a:solidFill>
                <a:schemeClr val="dk1"/>
              </a:solidFill>
              <a:latin typeface="Calibri"/>
              <a:ea typeface="Calibri"/>
              <a:cs typeface="Calibri"/>
              <a:sym typeface="Calibri"/>
            </a:endParaRPr>
          </a:p>
        </p:txBody>
      </p:sp>
      <p:sp>
        <p:nvSpPr>
          <p:cNvPr id="741" name="Google Shape;741;p28"/>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Uygulama katmanı: kullanıcının gördüğü yüz</a:t>
            </a:r>
            <a:endParaRPr b="0" i="0" sz="2600" u="none" cap="none" strike="noStrike">
              <a:solidFill>
                <a:schemeClr val="dk1"/>
              </a:solidFill>
              <a:latin typeface="Calibri"/>
              <a:ea typeface="Calibri"/>
              <a:cs typeface="Calibri"/>
              <a:sym typeface="Calibri"/>
            </a:endParaRPr>
          </a:p>
        </p:txBody>
      </p:sp>
      <p:sp>
        <p:nvSpPr>
          <p:cNvPr id="742" name="Google Shape;742;p28"/>
          <p:cNvSpPr/>
          <p:nvPr/>
        </p:nvSpPr>
        <p:spPr>
          <a:xfrm>
            <a:off x="502920" y="1325880"/>
            <a:ext cx="3886200" cy="2971800"/>
          </a:xfrm>
          <a:prstGeom prst="roundRect">
            <a:avLst>
              <a:gd fmla="val 2462" name="adj"/>
            </a:avLst>
          </a:prstGeom>
          <a:solidFill>
            <a:srgbClr val="FFFFFF"/>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 name="Google Shape;743;p28"/>
          <p:cNvSpPr/>
          <p:nvPr/>
        </p:nvSpPr>
        <p:spPr>
          <a:xfrm>
            <a:off x="502920" y="1325880"/>
            <a:ext cx="3886200" cy="475488"/>
          </a:xfrm>
          <a:prstGeom prst="roundRect">
            <a:avLst>
              <a:gd fmla="val 15385" name="adj"/>
            </a:avLst>
          </a:prstGeom>
          <a:solidFill>
            <a:srgbClr val="E4F4F1"/>
          </a:solidFill>
          <a:ln cap="flat" cmpd="sng" w="12700">
            <a:solidFill>
              <a:srgbClr val="E4F4F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28"/>
          <p:cNvSpPr txBox="1"/>
          <p:nvPr/>
        </p:nvSpPr>
        <p:spPr>
          <a:xfrm>
            <a:off x="731520" y="1362456"/>
            <a:ext cx="3429000" cy="4023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C7A6E"/>
              </a:buClr>
              <a:buSzPts val="1400"/>
              <a:buFont typeface="Calibri"/>
              <a:buNone/>
            </a:pPr>
            <a:r>
              <a:rPr b="1" i="0" lang="en-US" sz="1400" u="none" cap="none" strike="noStrike">
                <a:solidFill>
                  <a:srgbClr val="0C7A6E"/>
                </a:solidFill>
                <a:latin typeface="Calibri"/>
                <a:ea typeface="Calibri"/>
                <a:cs typeface="Calibri"/>
                <a:sym typeface="Calibri"/>
              </a:rPr>
              <a:t>Neler sunar?</a:t>
            </a:r>
            <a:endParaRPr b="0" i="0" sz="1400" u="none" cap="none" strike="noStrike">
              <a:solidFill>
                <a:schemeClr val="dk1"/>
              </a:solidFill>
              <a:latin typeface="Calibri"/>
              <a:ea typeface="Calibri"/>
              <a:cs typeface="Calibri"/>
              <a:sym typeface="Calibri"/>
            </a:endParaRPr>
          </a:p>
        </p:txBody>
      </p:sp>
      <p:sp>
        <p:nvSpPr>
          <p:cNvPr id="745" name="Google Shape;745;p28"/>
          <p:cNvSpPr txBox="1"/>
          <p:nvPr/>
        </p:nvSpPr>
        <p:spPr>
          <a:xfrm>
            <a:off x="777240" y="1929384"/>
            <a:ext cx="3337560" cy="2221992"/>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Mobil uygulama ve web paneli (dashboard)</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Grafikler, haritalar ve anlık göstergeler</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Bildirim ve alarm (SMS, e-posta, uygulama)</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Uzaktan kontrol düğmeleri</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Geçmiş rapor ve dışa aktarma (CSV, PDF)</a:t>
            </a:r>
            <a:endParaRPr b="0" i="0" sz="1150" u="none" cap="none" strike="noStrike">
              <a:solidFill>
                <a:schemeClr val="dk1"/>
              </a:solidFill>
              <a:latin typeface="Calibri"/>
              <a:ea typeface="Calibri"/>
              <a:cs typeface="Calibri"/>
              <a:sym typeface="Calibri"/>
            </a:endParaRPr>
          </a:p>
        </p:txBody>
      </p:sp>
      <p:sp>
        <p:nvSpPr>
          <p:cNvPr id="746" name="Google Shape;746;p28"/>
          <p:cNvSpPr/>
          <p:nvPr/>
        </p:nvSpPr>
        <p:spPr>
          <a:xfrm>
            <a:off x="4754880" y="1325880"/>
            <a:ext cx="3886200" cy="2971800"/>
          </a:xfrm>
          <a:prstGeom prst="roundRect">
            <a:avLst>
              <a:gd fmla="val 2462" name="adj"/>
            </a:avLst>
          </a:prstGeom>
          <a:solidFill>
            <a:srgbClr val="FFFFFF"/>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7" name="Google Shape;747;p28"/>
          <p:cNvSpPr/>
          <p:nvPr/>
        </p:nvSpPr>
        <p:spPr>
          <a:xfrm>
            <a:off x="4754880" y="1325880"/>
            <a:ext cx="3886200" cy="475488"/>
          </a:xfrm>
          <a:prstGeom prst="roundRect">
            <a:avLst>
              <a:gd fmla="val 15385" name="adj"/>
            </a:avLst>
          </a:prstGeom>
          <a:solidFill>
            <a:srgbClr val="FDF3D7"/>
          </a:solidFill>
          <a:ln cap="flat" cmpd="sng" w="12700">
            <a:solidFill>
              <a:srgbClr val="FDF3D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28"/>
          <p:cNvSpPr txBox="1"/>
          <p:nvPr/>
        </p:nvSpPr>
        <p:spPr>
          <a:xfrm>
            <a:off x="4983480" y="1362456"/>
            <a:ext cx="3429000" cy="4023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6A00"/>
              </a:buClr>
              <a:buSzPts val="1400"/>
              <a:buFont typeface="Calibri"/>
              <a:buNone/>
            </a:pPr>
            <a:r>
              <a:rPr b="1" i="0" lang="en-US" sz="1400" u="none" cap="none" strike="noStrike">
                <a:solidFill>
                  <a:srgbClr val="8A6A00"/>
                </a:solidFill>
                <a:latin typeface="Calibri"/>
                <a:ea typeface="Calibri"/>
                <a:cs typeface="Calibri"/>
                <a:sym typeface="Calibri"/>
              </a:rPr>
              <a:t>İyi bir arayüzün kuralları</a:t>
            </a:r>
            <a:endParaRPr b="0" i="0" sz="1400" u="none" cap="none" strike="noStrike">
              <a:solidFill>
                <a:schemeClr val="dk1"/>
              </a:solidFill>
              <a:latin typeface="Calibri"/>
              <a:ea typeface="Calibri"/>
              <a:cs typeface="Calibri"/>
              <a:sym typeface="Calibri"/>
            </a:endParaRPr>
          </a:p>
        </p:txBody>
      </p:sp>
      <p:sp>
        <p:nvSpPr>
          <p:cNvPr id="749" name="Google Shape;749;p28"/>
          <p:cNvSpPr txBox="1"/>
          <p:nvPr/>
        </p:nvSpPr>
        <p:spPr>
          <a:xfrm>
            <a:off x="5029200" y="1929384"/>
            <a:ext cx="3337560" cy="2221992"/>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En kritik bilgi ekranın en üstünde olmalı</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Renk tek başına anlam taşımamalı (renk körlüğü)</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Sayı kadar birim de yazılmalı: 24 değil, 24 °C</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Kullanıcı "şimdi ne yapmalıyım?"ı anlamalı</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Yükleniyor, bağlantı yok gibi durumlar gösterilmeli</a:t>
            </a:r>
            <a:endParaRPr b="0" i="0" sz="1150" u="none" cap="none" strike="noStrike">
              <a:solidFill>
                <a:schemeClr val="dk1"/>
              </a:solidFill>
              <a:latin typeface="Calibri"/>
              <a:ea typeface="Calibri"/>
              <a:cs typeface="Calibri"/>
              <a:sym typeface="Calibri"/>
            </a:endParaRPr>
          </a:p>
        </p:txBody>
      </p:sp>
      <p:sp>
        <p:nvSpPr>
          <p:cNvPr id="750" name="Google Shape;750;p28"/>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2 · IoT Mimarisi ve Donanım</a:t>
            </a:r>
            <a:endParaRPr b="0" i="0" sz="850" u="none" cap="none" strike="noStrike">
              <a:solidFill>
                <a:schemeClr val="dk1"/>
              </a:solidFill>
              <a:latin typeface="Calibri"/>
              <a:ea typeface="Calibri"/>
              <a:cs typeface="Calibri"/>
              <a:sym typeface="Calibri"/>
            </a:endParaRPr>
          </a:p>
        </p:txBody>
      </p:sp>
      <p:sp>
        <p:nvSpPr>
          <p:cNvPr id="751" name="Google Shape;751;p28"/>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26</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756" name="Shape 756"/>
        <p:cNvGrpSpPr/>
        <p:nvPr/>
      </p:nvGrpSpPr>
      <p:grpSpPr>
        <a:xfrm>
          <a:off x="0" y="0"/>
          <a:ext cx="0" cy="0"/>
          <a:chOff x="0" y="0"/>
          <a:chExt cx="0" cy="0"/>
        </a:xfrm>
      </p:grpSpPr>
      <p:sp>
        <p:nvSpPr>
          <p:cNvPr id="757" name="Google Shape;757;p29"/>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BÜTÜNÜ GÖRELİM</a:t>
            </a:r>
            <a:endParaRPr b="0" i="0" sz="1000" u="none" cap="none" strike="noStrike">
              <a:solidFill>
                <a:schemeClr val="dk1"/>
              </a:solidFill>
              <a:latin typeface="Calibri"/>
              <a:ea typeface="Calibri"/>
              <a:cs typeface="Calibri"/>
              <a:sym typeface="Calibri"/>
            </a:endParaRPr>
          </a:p>
        </p:txBody>
      </p:sp>
      <p:sp>
        <p:nvSpPr>
          <p:cNvPr id="758" name="Google Shape;758;p29"/>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Bir verinin uçtan uca yolculuğu</a:t>
            </a:r>
            <a:endParaRPr b="0" i="0" sz="2600" u="none" cap="none" strike="noStrike">
              <a:solidFill>
                <a:schemeClr val="dk1"/>
              </a:solidFill>
              <a:latin typeface="Calibri"/>
              <a:ea typeface="Calibri"/>
              <a:cs typeface="Calibri"/>
              <a:sym typeface="Calibri"/>
            </a:endParaRPr>
          </a:p>
        </p:txBody>
      </p:sp>
      <p:sp>
        <p:nvSpPr>
          <p:cNvPr id="759" name="Google Shape;759;p29"/>
          <p:cNvSpPr txBox="1"/>
          <p:nvPr/>
        </p:nvSpPr>
        <p:spPr>
          <a:xfrm>
            <a:off x="502920" y="1078992"/>
            <a:ext cx="813816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1200"/>
              <a:buFont typeface="Calibri"/>
              <a:buNone/>
            </a:pPr>
            <a:r>
              <a:rPr b="0" i="1" lang="en-US" sz="1200" u="none" cap="none" strike="noStrike">
                <a:solidFill>
                  <a:srgbClr val="7B8C94"/>
                </a:solidFill>
                <a:latin typeface="Calibri"/>
                <a:ea typeface="Calibri"/>
                <a:cs typeface="Calibri"/>
                <a:sym typeface="Calibri"/>
              </a:rPr>
              <a:t>Senaryo: Evdeki su kaçağı algılayıcısı</a:t>
            </a:r>
            <a:endParaRPr b="0" i="0" sz="1200" u="none" cap="none" strike="noStrike">
              <a:solidFill>
                <a:schemeClr val="dk1"/>
              </a:solidFill>
              <a:latin typeface="Calibri"/>
              <a:ea typeface="Calibri"/>
              <a:cs typeface="Calibri"/>
              <a:sym typeface="Calibri"/>
            </a:endParaRPr>
          </a:p>
        </p:txBody>
      </p:sp>
      <p:sp>
        <p:nvSpPr>
          <p:cNvPr id="760" name="Google Shape;760;p29"/>
          <p:cNvSpPr/>
          <p:nvPr/>
        </p:nvSpPr>
        <p:spPr>
          <a:xfrm>
            <a:off x="502920" y="1508760"/>
            <a:ext cx="310896" cy="310896"/>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1" name="Google Shape;761;p29"/>
          <p:cNvSpPr txBox="1"/>
          <p:nvPr/>
        </p:nvSpPr>
        <p:spPr>
          <a:xfrm>
            <a:off x="502920" y="1508760"/>
            <a:ext cx="310896" cy="310896"/>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Calibri"/>
              <a:buNone/>
            </a:pPr>
            <a:r>
              <a:rPr b="1" i="0" lang="en-US" sz="1100" u="none" cap="none" strike="noStrike">
                <a:solidFill>
                  <a:srgbClr val="FFFFFF"/>
                </a:solidFill>
                <a:latin typeface="Calibri"/>
                <a:ea typeface="Calibri"/>
                <a:cs typeface="Calibri"/>
                <a:sym typeface="Calibri"/>
              </a:rPr>
              <a:t>1</a:t>
            </a:r>
            <a:endParaRPr b="0" i="0" sz="1100" u="none" cap="none" strike="noStrike">
              <a:solidFill>
                <a:schemeClr val="dk1"/>
              </a:solidFill>
              <a:latin typeface="Calibri"/>
              <a:ea typeface="Calibri"/>
              <a:cs typeface="Calibri"/>
              <a:sym typeface="Calibri"/>
            </a:endParaRPr>
          </a:p>
        </p:txBody>
      </p:sp>
      <p:sp>
        <p:nvSpPr>
          <p:cNvPr id="762" name="Google Shape;762;p29"/>
          <p:cNvSpPr txBox="1"/>
          <p:nvPr/>
        </p:nvSpPr>
        <p:spPr>
          <a:xfrm>
            <a:off x="960120" y="1481328"/>
            <a:ext cx="768096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36474F"/>
              </a:buClr>
              <a:buSzPts val="1200"/>
              <a:buFont typeface="Calibri"/>
              <a:buNone/>
            </a:pPr>
            <a:r>
              <a:rPr b="0" i="0" lang="en-US" sz="1200" u="none" cap="none" strike="noStrike">
                <a:solidFill>
                  <a:srgbClr val="36474F"/>
                </a:solidFill>
                <a:latin typeface="Calibri"/>
                <a:ea typeface="Calibri"/>
                <a:cs typeface="Calibri"/>
                <a:sym typeface="Calibri"/>
              </a:rPr>
              <a:t>Su sensörü zemindeki ıslaklığı algılar (algılama katmanı).</a:t>
            </a:r>
            <a:endParaRPr b="0" i="0" sz="1200" u="none" cap="none" strike="noStrike">
              <a:solidFill>
                <a:schemeClr val="dk1"/>
              </a:solidFill>
              <a:latin typeface="Calibri"/>
              <a:ea typeface="Calibri"/>
              <a:cs typeface="Calibri"/>
              <a:sym typeface="Calibri"/>
            </a:endParaRPr>
          </a:p>
        </p:txBody>
      </p:sp>
      <p:sp>
        <p:nvSpPr>
          <p:cNvPr id="763" name="Google Shape;763;p29"/>
          <p:cNvSpPr/>
          <p:nvPr/>
        </p:nvSpPr>
        <p:spPr>
          <a:xfrm>
            <a:off x="502920" y="2011680"/>
            <a:ext cx="310896" cy="310896"/>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29"/>
          <p:cNvSpPr txBox="1"/>
          <p:nvPr/>
        </p:nvSpPr>
        <p:spPr>
          <a:xfrm>
            <a:off x="502920" y="2011680"/>
            <a:ext cx="310896" cy="310896"/>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Calibri"/>
              <a:buNone/>
            </a:pPr>
            <a:r>
              <a:rPr b="1" i="0" lang="en-US" sz="1100" u="none" cap="none" strike="noStrike">
                <a:solidFill>
                  <a:srgbClr val="FFFFFF"/>
                </a:solidFill>
                <a:latin typeface="Calibri"/>
                <a:ea typeface="Calibri"/>
                <a:cs typeface="Calibri"/>
                <a:sym typeface="Calibri"/>
              </a:rPr>
              <a:t>2</a:t>
            </a:r>
            <a:endParaRPr b="0" i="0" sz="1100" u="none" cap="none" strike="noStrike">
              <a:solidFill>
                <a:schemeClr val="dk1"/>
              </a:solidFill>
              <a:latin typeface="Calibri"/>
              <a:ea typeface="Calibri"/>
              <a:cs typeface="Calibri"/>
              <a:sym typeface="Calibri"/>
            </a:endParaRPr>
          </a:p>
        </p:txBody>
      </p:sp>
      <p:sp>
        <p:nvSpPr>
          <p:cNvPr id="765" name="Google Shape;765;p29"/>
          <p:cNvSpPr txBox="1"/>
          <p:nvPr/>
        </p:nvSpPr>
        <p:spPr>
          <a:xfrm>
            <a:off x="960120" y="1984248"/>
            <a:ext cx="768096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36474F"/>
              </a:buClr>
              <a:buSzPts val="1200"/>
              <a:buFont typeface="Calibri"/>
              <a:buNone/>
            </a:pPr>
            <a:r>
              <a:rPr b="0" i="0" lang="en-US" sz="1200" u="none" cap="none" strike="noStrike">
                <a:solidFill>
                  <a:srgbClr val="36474F"/>
                </a:solidFill>
                <a:latin typeface="Calibri"/>
                <a:ea typeface="Calibri"/>
                <a:cs typeface="Calibri"/>
                <a:sym typeface="Calibri"/>
              </a:rPr>
              <a:t>ESP32 kartı sensörü okur ve değeri sayıya çevirir.</a:t>
            </a:r>
            <a:endParaRPr b="0" i="0" sz="1200" u="none" cap="none" strike="noStrike">
              <a:solidFill>
                <a:schemeClr val="dk1"/>
              </a:solidFill>
              <a:latin typeface="Calibri"/>
              <a:ea typeface="Calibri"/>
              <a:cs typeface="Calibri"/>
              <a:sym typeface="Calibri"/>
            </a:endParaRPr>
          </a:p>
        </p:txBody>
      </p:sp>
      <p:sp>
        <p:nvSpPr>
          <p:cNvPr id="766" name="Google Shape;766;p29"/>
          <p:cNvSpPr/>
          <p:nvPr/>
        </p:nvSpPr>
        <p:spPr>
          <a:xfrm>
            <a:off x="502920" y="2514600"/>
            <a:ext cx="310896" cy="310896"/>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 name="Google Shape;767;p29"/>
          <p:cNvSpPr txBox="1"/>
          <p:nvPr/>
        </p:nvSpPr>
        <p:spPr>
          <a:xfrm>
            <a:off x="502920" y="2514600"/>
            <a:ext cx="310896" cy="310896"/>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Calibri"/>
              <a:buNone/>
            </a:pPr>
            <a:r>
              <a:rPr b="1" i="0" lang="en-US" sz="1100" u="none" cap="none" strike="noStrike">
                <a:solidFill>
                  <a:srgbClr val="FFFFFF"/>
                </a:solidFill>
                <a:latin typeface="Calibri"/>
                <a:ea typeface="Calibri"/>
                <a:cs typeface="Calibri"/>
                <a:sym typeface="Calibri"/>
              </a:rPr>
              <a:t>3</a:t>
            </a:r>
            <a:endParaRPr b="0" i="0" sz="1100" u="none" cap="none" strike="noStrike">
              <a:solidFill>
                <a:schemeClr val="dk1"/>
              </a:solidFill>
              <a:latin typeface="Calibri"/>
              <a:ea typeface="Calibri"/>
              <a:cs typeface="Calibri"/>
              <a:sym typeface="Calibri"/>
            </a:endParaRPr>
          </a:p>
        </p:txBody>
      </p:sp>
      <p:sp>
        <p:nvSpPr>
          <p:cNvPr id="768" name="Google Shape;768;p29"/>
          <p:cNvSpPr txBox="1"/>
          <p:nvPr/>
        </p:nvSpPr>
        <p:spPr>
          <a:xfrm>
            <a:off x="960120" y="2487168"/>
            <a:ext cx="768096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36474F"/>
              </a:buClr>
              <a:buSzPts val="1200"/>
              <a:buFont typeface="Calibri"/>
              <a:buNone/>
            </a:pPr>
            <a:r>
              <a:rPr b="0" i="0" lang="en-US" sz="1200" u="none" cap="none" strike="noStrike">
                <a:solidFill>
                  <a:srgbClr val="36474F"/>
                </a:solidFill>
                <a:latin typeface="Calibri"/>
                <a:ea typeface="Calibri"/>
                <a:cs typeface="Calibri"/>
                <a:sym typeface="Calibri"/>
              </a:rPr>
              <a:t>Kart Wi-Fi ile MQTT mesajı gönderir (ağ katmanı).</a:t>
            </a:r>
            <a:endParaRPr b="0" i="0" sz="1200" u="none" cap="none" strike="noStrike">
              <a:solidFill>
                <a:schemeClr val="dk1"/>
              </a:solidFill>
              <a:latin typeface="Calibri"/>
              <a:ea typeface="Calibri"/>
              <a:cs typeface="Calibri"/>
              <a:sym typeface="Calibri"/>
            </a:endParaRPr>
          </a:p>
        </p:txBody>
      </p:sp>
      <p:sp>
        <p:nvSpPr>
          <p:cNvPr id="769" name="Google Shape;769;p29"/>
          <p:cNvSpPr/>
          <p:nvPr/>
        </p:nvSpPr>
        <p:spPr>
          <a:xfrm>
            <a:off x="502920" y="3017520"/>
            <a:ext cx="310896" cy="310896"/>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0" name="Google Shape;770;p29"/>
          <p:cNvSpPr txBox="1"/>
          <p:nvPr/>
        </p:nvSpPr>
        <p:spPr>
          <a:xfrm>
            <a:off x="502920" y="3017520"/>
            <a:ext cx="310896" cy="310896"/>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Calibri"/>
              <a:buNone/>
            </a:pPr>
            <a:r>
              <a:rPr b="1" i="0" lang="en-US" sz="1100" u="none" cap="none" strike="noStrike">
                <a:solidFill>
                  <a:srgbClr val="FFFFFF"/>
                </a:solidFill>
                <a:latin typeface="Calibri"/>
                <a:ea typeface="Calibri"/>
                <a:cs typeface="Calibri"/>
                <a:sym typeface="Calibri"/>
              </a:rPr>
              <a:t>4</a:t>
            </a:r>
            <a:endParaRPr b="0" i="0" sz="1100" u="none" cap="none" strike="noStrike">
              <a:solidFill>
                <a:schemeClr val="dk1"/>
              </a:solidFill>
              <a:latin typeface="Calibri"/>
              <a:ea typeface="Calibri"/>
              <a:cs typeface="Calibri"/>
              <a:sym typeface="Calibri"/>
            </a:endParaRPr>
          </a:p>
        </p:txBody>
      </p:sp>
      <p:sp>
        <p:nvSpPr>
          <p:cNvPr id="771" name="Google Shape;771;p29"/>
          <p:cNvSpPr txBox="1"/>
          <p:nvPr/>
        </p:nvSpPr>
        <p:spPr>
          <a:xfrm>
            <a:off x="960120" y="2990088"/>
            <a:ext cx="768096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36474F"/>
              </a:buClr>
              <a:buSzPts val="1200"/>
              <a:buFont typeface="Calibri"/>
              <a:buNone/>
            </a:pPr>
            <a:r>
              <a:rPr b="0" i="0" lang="en-US" sz="1200" u="none" cap="none" strike="noStrike">
                <a:solidFill>
                  <a:srgbClr val="36474F"/>
                </a:solidFill>
                <a:latin typeface="Calibri"/>
                <a:ea typeface="Calibri"/>
                <a:cs typeface="Calibri"/>
                <a:sym typeface="Calibri"/>
              </a:rPr>
              <a:t>Bulut sunucusu mesajı alır, veri tabanına yazar (işleme katmanı).</a:t>
            </a:r>
            <a:endParaRPr b="0" i="0" sz="1200" u="none" cap="none" strike="noStrike">
              <a:solidFill>
                <a:schemeClr val="dk1"/>
              </a:solidFill>
              <a:latin typeface="Calibri"/>
              <a:ea typeface="Calibri"/>
              <a:cs typeface="Calibri"/>
              <a:sym typeface="Calibri"/>
            </a:endParaRPr>
          </a:p>
        </p:txBody>
      </p:sp>
      <p:sp>
        <p:nvSpPr>
          <p:cNvPr id="772" name="Google Shape;772;p29"/>
          <p:cNvSpPr/>
          <p:nvPr/>
        </p:nvSpPr>
        <p:spPr>
          <a:xfrm>
            <a:off x="502920" y="3520440"/>
            <a:ext cx="310896" cy="310896"/>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3" name="Google Shape;773;p29"/>
          <p:cNvSpPr txBox="1"/>
          <p:nvPr/>
        </p:nvSpPr>
        <p:spPr>
          <a:xfrm>
            <a:off x="502920" y="3520440"/>
            <a:ext cx="310896" cy="310896"/>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Calibri"/>
              <a:buNone/>
            </a:pPr>
            <a:r>
              <a:rPr b="1" i="0" lang="en-US" sz="1100" u="none" cap="none" strike="noStrike">
                <a:solidFill>
                  <a:srgbClr val="FFFFFF"/>
                </a:solidFill>
                <a:latin typeface="Calibri"/>
                <a:ea typeface="Calibri"/>
                <a:cs typeface="Calibri"/>
                <a:sym typeface="Calibri"/>
              </a:rPr>
              <a:t>5</a:t>
            </a:r>
            <a:endParaRPr b="0" i="0" sz="1100" u="none" cap="none" strike="noStrike">
              <a:solidFill>
                <a:schemeClr val="dk1"/>
              </a:solidFill>
              <a:latin typeface="Calibri"/>
              <a:ea typeface="Calibri"/>
              <a:cs typeface="Calibri"/>
              <a:sym typeface="Calibri"/>
            </a:endParaRPr>
          </a:p>
        </p:txBody>
      </p:sp>
      <p:sp>
        <p:nvSpPr>
          <p:cNvPr id="774" name="Google Shape;774;p29"/>
          <p:cNvSpPr txBox="1"/>
          <p:nvPr/>
        </p:nvSpPr>
        <p:spPr>
          <a:xfrm>
            <a:off x="960120" y="3493008"/>
            <a:ext cx="768096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36474F"/>
              </a:buClr>
              <a:buSzPts val="1200"/>
              <a:buFont typeface="Calibri"/>
              <a:buNone/>
            </a:pPr>
            <a:r>
              <a:rPr b="0" i="0" lang="en-US" sz="1200" u="none" cap="none" strike="noStrike">
                <a:solidFill>
                  <a:srgbClr val="36474F"/>
                </a:solidFill>
                <a:latin typeface="Calibri"/>
                <a:ea typeface="Calibri"/>
                <a:cs typeface="Calibri"/>
                <a:sym typeface="Calibri"/>
              </a:rPr>
              <a:t>Kural devreye girer: "Islaklık &gt; 0 ise alarm üret."</a:t>
            </a:r>
            <a:endParaRPr b="0" i="0" sz="1200" u="none" cap="none" strike="noStrike">
              <a:solidFill>
                <a:schemeClr val="dk1"/>
              </a:solidFill>
              <a:latin typeface="Calibri"/>
              <a:ea typeface="Calibri"/>
              <a:cs typeface="Calibri"/>
              <a:sym typeface="Calibri"/>
            </a:endParaRPr>
          </a:p>
        </p:txBody>
      </p:sp>
      <p:sp>
        <p:nvSpPr>
          <p:cNvPr id="775" name="Google Shape;775;p29"/>
          <p:cNvSpPr/>
          <p:nvPr/>
        </p:nvSpPr>
        <p:spPr>
          <a:xfrm>
            <a:off x="502920" y="4023360"/>
            <a:ext cx="310896" cy="310896"/>
          </a:xfrm>
          <a:prstGeom prst="ellipse">
            <a:avLst/>
          </a:prstGeom>
          <a:solidFill>
            <a:srgbClr val="F2B705"/>
          </a:solidFill>
          <a:ln cap="flat" cmpd="sng" w="12700">
            <a:solidFill>
              <a:srgbClr val="F2B70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6" name="Google Shape;776;p29"/>
          <p:cNvSpPr txBox="1"/>
          <p:nvPr/>
        </p:nvSpPr>
        <p:spPr>
          <a:xfrm>
            <a:off x="502920" y="4023360"/>
            <a:ext cx="310896" cy="310896"/>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E2A33"/>
              </a:buClr>
              <a:buSzPts val="1100"/>
              <a:buFont typeface="Calibri"/>
              <a:buNone/>
            </a:pPr>
            <a:r>
              <a:rPr b="1" i="0" lang="en-US" sz="1100" u="none" cap="none" strike="noStrike">
                <a:solidFill>
                  <a:srgbClr val="0E2A33"/>
                </a:solidFill>
                <a:latin typeface="Calibri"/>
                <a:ea typeface="Calibri"/>
                <a:cs typeface="Calibri"/>
                <a:sym typeface="Calibri"/>
              </a:rPr>
              <a:t>6</a:t>
            </a:r>
            <a:endParaRPr b="0" i="0" sz="1100" u="none" cap="none" strike="noStrike">
              <a:solidFill>
                <a:schemeClr val="dk1"/>
              </a:solidFill>
              <a:latin typeface="Calibri"/>
              <a:ea typeface="Calibri"/>
              <a:cs typeface="Calibri"/>
              <a:sym typeface="Calibri"/>
            </a:endParaRPr>
          </a:p>
        </p:txBody>
      </p:sp>
      <p:sp>
        <p:nvSpPr>
          <p:cNvPr id="777" name="Google Shape;777;p29"/>
          <p:cNvSpPr txBox="1"/>
          <p:nvPr/>
        </p:nvSpPr>
        <p:spPr>
          <a:xfrm>
            <a:off x="960120" y="3995928"/>
            <a:ext cx="768096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36474F"/>
              </a:buClr>
              <a:buSzPts val="1200"/>
              <a:buFont typeface="Calibri"/>
              <a:buNone/>
            </a:pPr>
            <a:r>
              <a:rPr b="0" i="0" lang="en-US" sz="1200" u="none" cap="none" strike="noStrike">
                <a:solidFill>
                  <a:srgbClr val="36474F"/>
                </a:solidFill>
                <a:latin typeface="Calibri"/>
                <a:ea typeface="Calibri"/>
                <a:cs typeface="Calibri"/>
                <a:sym typeface="Calibri"/>
              </a:rPr>
              <a:t>Telefona bildirim düşer; kullanıcı ana vanayı uzaktan kapatır (uygulama katmanı).</a:t>
            </a:r>
            <a:endParaRPr b="0" i="0" sz="1200" u="none" cap="none" strike="noStrike">
              <a:solidFill>
                <a:schemeClr val="dk1"/>
              </a:solidFill>
              <a:latin typeface="Calibri"/>
              <a:ea typeface="Calibri"/>
              <a:cs typeface="Calibri"/>
              <a:sym typeface="Calibri"/>
            </a:endParaRPr>
          </a:p>
        </p:txBody>
      </p:sp>
      <p:sp>
        <p:nvSpPr>
          <p:cNvPr id="778" name="Google Shape;778;p29"/>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2 · IoT Mimarisi ve Donanım</a:t>
            </a:r>
            <a:endParaRPr b="0" i="0" sz="850" u="none" cap="none" strike="noStrike">
              <a:solidFill>
                <a:schemeClr val="dk1"/>
              </a:solidFill>
              <a:latin typeface="Calibri"/>
              <a:ea typeface="Calibri"/>
              <a:cs typeface="Calibri"/>
              <a:sym typeface="Calibri"/>
            </a:endParaRPr>
          </a:p>
        </p:txBody>
      </p:sp>
      <p:sp>
        <p:nvSpPr>
          <p:cNvPr id="779" name="Google Shape;779;p29"/>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27</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784" name="Shape 784"/>
        <p:cNvGrpSpPr/>
        <p:nvPr/>
      </p:nvGrpSpPr>
      <p:grpSpPr>
        <a:xfrm>
          <a:off x="0" y="0"/>
          <a:ext cx="0" cy="0"/>
          <a:chOff x="0" y="0"/>
          <a:chExt cx="0" cy="0"/>
        </a:xfrm>
      </p:grpSpPr>
      <p:sp>
        <p:nvSpPr>
          <p:cNvPr id="785" name="Google Shape;785;p30"/>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DONANIM</a:t>
            </a:r>
            <a:endParaRPr b="0" i="0" sz="1000" u="none" cap="none" strike="noStrike">
              <a:solidFill>
                <a:schemeClr val="dk1"/>
              </a:solidFill>
              <a:latin typeface="Calibri"/>
              <a:ea typeface="Calibri"/>
              <a:cs typeface="Calibri"/>
              <a:sym typeface="Calibri"/>
            </a:endParaRPr>
          </a:p>
        </p:txBody>
      </p:sp>
      <p:sp>
        <p:nvSpPr>
          <p:cNvPr id="786" name="Google Shape;786;p30"/>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Sensör nedir, nasıl çalışır?</a:t>
            </a:r>
            <a:endParaRPr b="0" i="0" sz="2600" u="none" cap="none" strike="noStrike">
              <a:solidFill>
                <a:schemeClr val="dk1"/>
              </a:solidFill>
              <a:latin typeface="Calibri"/>
              <a:ea typeface="Calibri"/>
              <a:cs typeface="Calibri"/>
              <a:sym typeface="Calibri"/>
            </a:endParaRPr>
          </a:p>
        </p:txBody>
      </p:sp>
      <p:sp>
        <p:nvSpPr>
          <p:cNvPr id="787" name="Google Shape;787;p30"/>
          <p:cNvSpPr/>
          <p:nvPr/>
        </p:nvSpPr>
        <p:spPr>
          <a:xfrm>
            <a:off x="502920" y="1325880"/>
            <a:ext cx="4892040" cy="1005840"/>
          </a:xfrm>
          <a:prstGeom prst="roundRect">
            <a:avLst>
              <a:gd fmla="val 7273" name="adj"/>
            </a:avLst>
          </a:prstGeom>
          <a:solidFill>
            <a:srgbClr val="E4F4F1"/>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30"/>
          <p:cNvSpPr txBox="1"/>
          <p:nvPr/>
        </p:nvSpPr>
        <p:spPr>
          <a:xfrm>
            <a:off x="731520" y="1444752"/>
            <a:ext cx="4434840" cy="7772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00"/>
              <a:buFont typeface="Calibri"/>
              <a:buNone/>
            </a:pPr>
            <a:r>
              <a:rPr b="0" i="0" lang="en-US" sz="1200" u="none" cap="none" strike="noStrike">
                <a:solidFill>
                  <a:srgbClr val="0E2A33"/>
                </a:solidFill>
                <a:latin typeface="Calibri"/>
                <a:ea typeface="Calibri"/>
                <a:cs typeface="Calibri"/>
                <a:sym typeface="Calibri"/>
              </a:rPr>
              <a:t>Sensör, fiziksel bir büyüklüğü (sıcaklık, ışık, basınç, hareket) ölçüp elektriksel bir sinyale çeviren elemandır. İnsandaki duyu organlarının karşılığıdır.</a:t>
            </a:r>
            <a:endParaRPr b="0" i="0" sz="1200" u="none" cap="none" strike="noStrike">
              <a:solidFill>
                <a:schemeClr val="dk1"/>
              </a:solidFill>
              <a:latin typeface="Calibri"/>
              <a:ea typeface="Calibri"/>
              <a:cs typeface="Calibri"/>
              <a:sym typeface="Calibri"/>
            </a:endParaRPr>
          </a:p>
        </p:txBody>
      </p:sp>
      <p:sp>
        <p:nvSpPr>
          <p:cNvPr id="789" name="Google Shape;789;p30"/>
          <p:cNvSpPr txBox="1"/>
          <p:nvPr/>
        </p:nvSpPr>
        <p:spPr>
          <a:xfrm>
            <a:off x="502920" y="2514600"/>
            <a:ext cx="1371600"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C7A6E"/>
              </a:buClr>
              <a:buSzPts val="1100"/>
              <a:buFont typeface="Calibri"/>
              <a:buNone/>
            </a:pPr>
            <a:r>
              <a:rPr b="1" i="0" lang="en-US" sz="1100" u="none" cap="none" strike="noStrike">
                <a:solidFill>
                  <a:srgbClr val="0C7A6E"/>
                </a:solidFill>
                <a:latin typeface="Calibri"/>
                <a:ea typeface="Calibri"/>
                <a:cs typeface="Calibri"/>
                <a:sym typeface="Calibri"/>
              </a:rPr>
              <a:t>Göz</a:t>
            </a:r>
            <a:endParaRPr b="0" i="0" sz="1100" u="none" cap="none" strike="noStrike">
              <a:solidFill>
                <a:schemeClr val="dk1"/>
              </a:solidFill>
              <a:latin typeface="Calibri"/>
              <a:ea typeface="Calibri"/>
              <a:cs typeface="Calibri"/>
              <a:sym typeface="Calibri"/>
            </a:endParaRPr>
          </a:p>
        </p:txBody>
      </p:sp>
      <p:sp>
        <p:nvSpPr>
          <p:cNvPr id="790" name="Google Shape;790;p30"/>
          <p:cNvSpPr/>
          <p:nvPr/>
        </p:nvSpPr>
        <p:spPr>
          <a:xfrm>
            <a:off x="1828800" y="2606040"/>
            <a:ext cx="219456" cy="128016"/>
          </a:xfrm>
          <a:prstGeom prst="rightArrow">
            <a:avLst>
              <a:gd fmla="val 50000" name="adj1"/>
              <a:gd fmla="val 50000" name="adj2"/>
            </a:avLst>
          </a:prstGeom>
          <a:solidFill>
            <a:srgbClr val="DCE7EA"/>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1" name="Google Shape;791;p30"/>
          <p:cNvSpPr txBox="1"/>
          <p:nvPr/>
        </p:nvSpPr>
        <p:spPr>
          <a:xfrm>
            <a:off x="2194560" y="2514600"/>
            <a:ext cx="3200400"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36474F"/>
              </a:buClr>
              <a:buSzPts val="1100"/>
              <a:buFont typeface="Calibri"/>
              <a:buNone/>
            </a:pPr>
            <a:r>
              <a:rPr b="0" i="0" lang="en-US" sz="1100" u="none" cap="none" strike="noStrike">
                <a:solidFill>
                  <a:srgbClr val="36474F"/>
                </a:solidFill>
                <a:latin typeface="Calibri"/>
                <a:ea typeface="Calibri"/>
                <a:cs typeface="Calibri"/>
                <a:sym typeface="Calibri"/>
              </a:rPr>
              <a:t>Işık sensörü (LDR)</a:t>
            </a:r>
            <a:endParaRPr b="0" i="0" sz="1100" u="none" cap="none" strike="noStrike">
              <a:solidFill>
                <a:schemeClr val="dk1"/>
              </a:solidFill>
              <a:latin typeface="Calibri"/>
              <a:ea typeface="Calibri"/>
              <a:cs typeface="Calibri"/>
              <a:sym typeface="Calibri"/>
            </a:endParaRPr>
          </a:p>
        </p:txBody>
      </p:sp>
      <p:sp>
        <p:nvSpPr>
          <p:cNvPr id="792" name="Google Shape;792;p30"/>
          <p:cNvSpPr txBox="1"/>
          <p:nvPr/>
        </p:nvSpPr>
        <p:spPr>
          <a:xfrm>
            <a:off x="502920" y="2880360"/>
            <a:ext cx="1371600"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C7A6E"/>
              </a:buClr>
              <a:buSzPts val="1100"/>
              <a:buFont typeface="Calibri"/>
              <a:buNone/>
            </a:pPr>
            <a:r>
              <a:rPr b="1" i="0" lang="en-US" sz="1100" u="none" cap="none" strike="noStrike">
                <a:solidFill>
                  <a:srgbClr val="0C7A6E"/>
                </a:solidFill>
                <a:latin typeface="Calibri"/>
                <a:ea typeface="Calibri"/>
                <a:cs typeface="Calibri"/>
                <a:sym typeface="Calibri"/>
              </a:rPr>
              <a:t>Kulak</a:t>
            </a:r>
            <a:endParaRPr b="0" i="0" sz="1100" u="none" cap="none" strike="noStrike">
              <a:solidFill>
                <a:schemeClr val="dk1"/>
              </a:solidFill>
              <a:latin typeface="Calibri"/>
              <a:ea typeface="Calibri"/>
              <a:cs typeface="Calibri"/>
              <a:sym typeface="Calibri"/>
            </a:endParaRPr>
          </a:p>
        </p:txBody>
      </p:sp>
      <p:sp>
        <p:nvSpPr>
          <p:cNvPr id="793" name="Google Shape;793;p30"/>
          <p:cNvSpPr/>
          <p:nvPr/>
        </p:nvSpPr>
        <p:spPr>
          <a:xfrm>
            <a:off x="1828800" y="2971800"/>
            <a:ext cx="219456" cy="128016"/>
          </a:xfrm>
          <a:prstGeom prst="rightArrow">
            <a:avLst>
              <a:gd fmla="val 50000" name="adj1"/>
              <a:gd fmla="val 50000" name="adj2"/>
            </a:avLst>
          </a:prstGeom>
          <a:solidFill>
            <a:srgbClr val="DCE7EA"/>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4" name="Google Shape;794;p30"/>
          <p:cNvSpPr txBox="1"/>
          <p:nvPr/>
        </p:nvSpPr>
        <p:spPr>
          <a:xfrm>
            <a:off x="2194560" y="2880360"/>
            <a:ext cx="3200400"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36474F"/>
              </a:buClr>
              <a:buSzPts val="1100"/>
              <a:buFont typeface="Calibri"/>
              <a:buNone/>
            </a:pPr>
            <a:r>
              <a:rPr b="0" i="0" lang="en-US" sz="1100" u="none" cap="none" strike="noStrike">
                <a:solidFill>
                  <a:srgbClr val="36474F"/>
                </a:solidFill>
                <a:latin typeface="Calibri"/>
                <a:ea typeface="Calibri"/>
                <a:cs typeface="Calibri"/>
                <a:sym typeface="Calibri"/>
              </a:rPr>
              <a:t>Ses sensörü / mikrofon</a:t>
            </a:r>
            <a:endParaRPr b="0" i="0" sz="1100" u="none" cap="none" strike="noStrike">
              <a:solidFill>
                <a:schemeClr val="dk1"/>
              </a:solidFill>
              <a:latin typeface="Calibri"/>
              <a:ea typeface="Calibri"/>
              <a:cs typeface="Calibri"/>
              <a:sym typeface="Calibri"/>
            </a:endParaRPr>
          </a:p>
        </p:txBody>
      </p:sp>
      <p:sp>
        <p:nvSpPr>
          <p:cNvPr id="795" name="Google Shape;795;p30"/>
          <p:cNvSpPr txBox="1"/>
          <p:nvPr/>
        </p:nvSpPr>
        <p:spPr>
          <a:xfrm>
            <a:off x="502920" y="3246120"/>
            <a:ext cx="1371600"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C7A6E"/>
              </a:buClr>
              <a:buSzPts val="1100"/>
              <a:buFont typeface="Calibri"/>
              <a:buNone/>
            </a:pPr>
            <a:r>
              <a:rPr b="1" i="0" lang="en-US" sz="1100" u="none" cap="none" strike="noStrike">
                <a:solidFill>
                  <a:srgbClr val="0C7A6E"/>
                </a:solidFill>
                <a:latin typeface="Calibri"/>
                <a:ea typeface="Calibri"/>
                <a:cs typeface="Calibri"/>
                <a:sym typeface="Calibri"/>
              </a:rPr>
              <a:t>Deri</a:t>
            </a:r>
            <a:endParaRPr b="0" i="0" sz="1100" u="none" cap="none" strike="noStrike">
              <a:solidFill>
                <a:schemeClr val="dk1"/>
              </a:solidFill>
              <a:latin typeface="Calibri"/>
              <a:ea typeface="Calibri"/>
              <a:cs typeface="Calibri"/>
              <a:sym typeface="Calibri"/>
            </a:endParaRPr>
          </a:p>
        </p:txBody>
      </p:sp>
      <p:sp>
        <p:nvSpPr>
          <p:cNvPr id="796" name="Google Shape;796;p30"/>
          <p:cNvSpPr/>
          <p:nvPr/>
        </p:nvSpPr>
        <p:spPr>
          <a:xfrm>
            <a:off x="1828800" y="3337560"/>
            <a:ext cx="219456" cy="128016"/>
          </a:xfrm>
          <a:prstGeom prst="rightArrow">
            <a:avLst>
              <a:gd fmla="val 50000" name="adj1"/>
              <a:gd fmla="val 50000" name="adj2"/>
            </a:avLst>
          </a:prstGeom>
          <a:solidFill>
            <a:srgbClr val="DCE7EA"/>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7" name="Google Shape;797;p30"/>
          <p:cNvSpPr txBox="1"/>
          <p:nvPr/>
        </p:nvSpPr>
        <p:spPr>
          <a:xfrm>
            <a:off x="2194560" y="3246120"/>
            <a:ext cx="3200400"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36474F"/>
              </a:buClr>
              <a:buSzPts val="1100"/>
              <a:buFont typeface="Calibri"/>
              <a:buNone/>
            </a:pPr>
            <a:r>
              <a:rPr b="0" i="0" lang="en-US" sz="1100" u="none" cap="none" strike="noStrike">
                <a:solidFill>
                  <a:srgbClr val="36474F"/>
                </a:solidFill>
                <a:latin typeface="Calibri"/>
                <a:ea typeface="Calibri"/>
                <a:cs typeface="Calibri"/>
                <a:sym typeface="Calibri"/>
              </a:rPr>
              <a:t>Sıcaklık ve nem sensörü</a:t>
            </a:r>
            <a:endParaRPr b="0" i="0" sz="1100" u="none" cap="none" strike="noStrike">
              <a:solidFill>
                <a:schemeClr val="dk1"/>
              </a:solidFill>
              <a:latin typeface="Calibri"/>
              <a:ea typeface="Calibri"/>
              <a:cs typeface="Calibri"/>
              <a:sym typeface="Calibri"/>
            </a:endParaRPr>
          </a:p>
        </p:txBody>
      </p:sp>
      <p:sp>
        <p:nvSpPr>
          <p:cNvPr id="798" name="Google Shape;798;p30"/>
          <p:cNvSpPr txBox="1"/>
          <p:nvPr/>
        </p:nvSpPr>
        <p:spPr>
          <a:xfrm>
            <a:off x="502920" y="3611880"/>
            <a:ext cx="1371600"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C7A6E"/>
              </a:buClr>
              <a:buSzPts val="1100"/>
              <a:buFont typeface="Calibri"/>
              <a:buNone/>
            </a:pPr>
            <a:r>
              <a:rPr b="1" i="0" lang="en-US" sz="1100" u="none" cap="none" strike="noStrike">
                <a:solidFill>
                  <a:srgbClr val="0C7A6E"/>
                </a:solidFill>
                <a:latin typeface="Calibri"/>
                <a:ea typeface="Calibri"/>
                <a:cs typeface="Calibri"/>
                <a:sym typeface="Calibri"/>
              </a:rPr>
              <a:t>Burun</a:t>
            </a:r>
            <a:endParaRPr b="0" i="0" sz="1100" u="none" cap="none" strike="noStrike">
              <a:solidFill>
                <a:schemeClr val="dk1"/>
              </a:solidFill>
              <a:latin typeface="Calibri"/>
              <a:ea typeface="Calibri"/>
              <a:cs typeface="Calibri"/>
              <a:sym typeface="Calibri"/>
            </a:endParaRPr>
          </a:p>
        </p:txBody>
      </p:sp>
      <p:sp>
        <p:nvSpPr>
          <p:cNvPr id="799" name="Google Shape;799;p30"/>
          <p:cNvSpPr/>
          <p:nvPr/>
        </p:nvSpPr>
        <p:spPr>
          <a:xfrm>
            <a:off x="1828800" y="3703320"/>
            <a:ext cx="219456" cy="128016"/>
          </a:xfrm>
          <a:prstGeom prst="rightArrow">
            <a:avLst>
              <a:gd fmla="val 50000" name="adj1"/>
              <a:gd fmla="val 50000" name="adj2"/>
            </a:avLst>
          </a:prstGeom>
          <a:solidFill>
            <a:srgbClr val="DCE7EA"/>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0" name="Google Shape;800;p30"/>
          <p:cNvSpPr txBox="1"/>
          <p:nvPr/>
        </p:nvSpPr>
        <p:spPr>
          <a:xfrm>
            <a:off x="2194560" y="3611880"/>
            <a:ext cx="3200400"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36474F"/>
              </a:buClr>
              <a:buSzPts val="1100"/>
              <a:buFont typeface="Calibri"/>
              <a:buNone/>
            </a:pPr>
            <a:r>
              <a:rPr b="0" i="0" lang="en-US" sz="1100" u="none" cap="none" strike="noStrike">
                <a:solidFill>
                  <a:srgbClr val="36474F"/>
                </a:solidFill>
                <a:latin typeface="Calibri"/>
                <a:ea typeface="Calibri"/>
                <a:cs typeface="Calibri"/>
                <a:sym typeface="Calibri"/>
              </a:rPr>
              <a:t>Gaz sensörü</a:t>
            </a:r>
            <a:endParaRPr b="0" i="0" sz="1100" u="none" cap="none" strike="noStrike">
              <a:solidFill>
                <a:schemeClr val="dk1"/>
              </a:solidFill>
              <a:latin typeface="Calibri"/>
              <a:ea typeface="Calibri"/>
              <a:cs typeface="Calibri"/>
              <a:sym typeface="Calibri"/>
            </a:endParaRPr>
          </a:p>
        </p:txBody>
      </p:sp>
      <p:sp>
        <p:nvSpPr>
          <p:cNvPr id="801" name="Google Shape;801;p30"/>
          <p:cNvSpPr txBox="1"/>
          <p:nvPr/>
        </p:nvSpPr>
        <p:spPr>
          <a:xfrm>
            <a:off x="502920" y="3977640"/>
            <a:ext cx="1371600"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C7A6E"/>
              </a:buClr>
              <a:buSzPts val="1100"/>
              <a:buFont typeface="Calibri"/>
              <a:buNone/>
            </a:pPr>
            <a:r>
              <a:rPr b="1" i="0" lang="en-US" sz="1100" u="none" cap="none" strike="noStrike">
                <a:solidFill>
                  <a:srgbClr val="0C7A6E"/>
                </a:solidFill>
                <a:latin typeface="Calibri"/>
                <a:ea typeface="Calibri"/>
                <a:cs typeface="Calibri"/>
                <a:sym typeface="Calibri"/>
              </a:rPr>
              <a:t>Denge</a:t>
            </a:r>
            <a:endParaRPr b="0" i="0" sz="1100" u="none" cap="none" strike="noStrike">
              <a:solidFill>
                <a:schemeClr val="dk1"/>
              </a:solidFill>
              <a:latin typeface="Calibri"/>
              <a:ea typeface="Calibri"/>
              <a:cs typeface="Calibri"/>
              <a:sym typeface="Calibri"/>
            </a:endParaRPr>
          </a:p>
        </p:txBody>
      </p:sp>
      <p:sp>
        <p:nvSpPr>
          <p:cNvPr id="802" name="Google Shape;802;p30"/>
          <p:cNvSpPr/>
          <p:nvPr/>
        </p:nvSpPr>
        <p:spPr>
          <a:xfrm>
            <a:off x="1828800" y="4069080"/>
            <a:ext cx="219456" cy="128016"/>
          </a:xfrm>
          <a:prstGeom prst="rightArrow">
            <a:avLst>
              <a:gd fmla="val 50000" name="adj1"/>
              <a:gd fmla="val 50000" name="adj2"/>
            </a:avLst>
          </a:prstGeom>
          <a:solidFill>
            <a:srgbClr val="DCE7EA"/>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3" name="Google Shape;803;p30"/>
          <p:cNvSpPr txBox="1"/>
          <p:nvPr/>
        </p:nvSpPr>
        <p:spPr>
          <a:xfrm>
            <a:off x="2194560" y="3977640"/>
            <a:ext cx="3200400"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36474F"/>
              </a:buClr>
              <a:buSzPts val="1100"/>
              <a:buFont typeface="Calibri"/>
              <a:buNone/>
            </a:pPr>
            <a:r>
              <a:rPr b="0" i="0" lang="en-US" sz="1100" u="none" cap="none" strike="noStrike">
                <a:solidFill>
                  <a:srgbClr val="36474F"/>
                </a:solidFill>
                <a:latin typeface="Calibri"/>
                <a:ea typeface="Calibri"/>
                <a:cs typeface="Calibri"/>
                <a:sym typeface="Calibri"/>
              </a:rPr>
              <a:t>İvmeölçer ve jiroskop</a:t>
            </a:r>
            <a:endParaRPr b="0" i="0" sz="1100" u="none" cap="none" strike="noStrike">
              <a:solidFill>
                <a:schemeClr val="dk1"/>
              </a:solidFill>
              <a:latin typeface="Calibri"/>
              <a:ea typeface="Calibri"/>
              <a:cs typeface="Calibri"/>
              <a:sym typeface="Calibri"/>
            </a:endParaRPr>
          </a:p>
        </p:txBody>
      </p:sp>
      <p:sp>
        <p:nvSpPr>
          <p:cNvPr id="804" name="Google Shape;804;p30"/>
          <p:cNvSpPr/>
          <p:nvPr/>
        </p:nvSpPr>
        <p:spPr>
          <a:xfrm>
            <a:off x="5623560" y="1325880"/>
            <a:ext cx="3017520" cy="2971800"/>
          </a:xfrm>
          <a:prstGeom prst="roundRect">
            <a:avLst>
              <a:gd fmla="val 2462" name="adj"/>
            </a:avLst>
          </a:prstGeom>
          <a:solidFill>
            <a:srgbClr val="FDF3D7"/>
          </a:solidFill>
          <a:ln cap="flat" cmpd="sng" w="12700">
            <a:solidFill>
              <a:srgbClr val="EBD59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5" name="Google Shape;805;p30"/>
          <p:cNvSpPr txBox="1"/>
          <p:nvPr/>
        </p:nvSpPr>
        <p:spPr>
          <a:xfrm>
            <a:off x="5824728" y="1472184"/>
            <a:ext cx="2615184"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A5B00"/>
              </a:buClr>
              <a:buSzPts val="1250"/>
              <a:buFont typeface="Calibri"/>
              <a:buNone/>
            </a:pPr>
            <a:r>
              <a:rPr b="1" i="0" lang="en-US" sz="1250" u="none" cap="none" strike="noStrike">
                <a:solidFill>
                  <a:srgbClr val="7A5B00"/>
                </a:solidFill>
                <a:latin typeface="Calibri"/>
                <a:ea typeface="Calibri"/>
                <a:cs typeface="Calibri"/>
                <a:sym typeface="Calibri"/>
              </a:rPr>
              <a:t>Her sensörün 3 özelliği</a:t>
            </a:r>
            <a:endParaRPr b="0" i="0" sz="1250" u="none" cap="none" strike="noStrike">
              <a:solidFill>
                <a:schemeClr val="dk1"/>
              </a:solidFill>
              <a:latin typeface="Calibri"/>
              <a:ea typeface="Calibri"/>
              <a:cs typeface="Calibri"/>
              <a:sym typeface="Calibri"/>
            </a:endParaRPr>
          </a:p>
        </p:txBody>
      </p:sp>
      <p:sp>
        <p:nvSpPr>
          <p:cNvPr id="806" name="Google Shape;806;p30"/>
          <p:cNvSpPr txBox="1"/>
          <p:nvPr/>
        </p:nvSpPr>
        <p:spPr>
          <a:xfrm>
            <a:off x="5824728" y="1783080"/>
            <a:ext cx="2615184" cy="235000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ÖLÇÜM ARALIĞI</a:t>
            </a:r>
            <a:endParaRPr b="0" i="0" sz="105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Sensör hangi en küçük ve en büyük değeri okuyabilir? (örn. −40 ile +80 °C)</a:t>
            </a:r>
            <a:endParaRPr b="0" i="0" sz="105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050"/>
              <a:buFont typeface="Calibri"/>
              <a:buNone/>
            </a:pPr>
            <a:r>
              <a:t/>
            </a:r>
            <a:endParaRPr b="0" i="0" sz="105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HASSASİYET</a:t>
            </a:r>
            <a:endParaRPr b="0" i="0" sz="105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En küçük kaç birimlik değişimi fark eder? (örn. 0,5 °C)</a:t>
            </a:r>
            <a:endParaRPr b="0" i="0" sz="105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050"/>
              <a:buFont typeface="Calibri"/>
              <a:buNone/>
            </a:pPr>
            <a:r>
              <a:t/>
            </a:r>
            <a:endParaRPr b="0" i="0" sz="105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DOĞRULUK</a:t>
            </a:r>
            <a:endParaRPr b="0" i="0" sz="105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Gerçek değerden sapma payı nedir? (örn. ±2 °C)</a:t>
            </a:r>
            <a:endParaRPr b="0" i="0" sz="1050" u="none" cap="none" strike="noStrike">
              <a:solidFill>
                <a:schemeClr val="dk1"/>
              </a:solidFill>
              <a:latin typeface="Calibri"/>
              <a:ea typeface="Calibri"/>
              <a:cs typeface="Calibri"/>
              <a:sym typeface="Calibri"/>
            </a:endParaRPr>
          </a:p>
        </p:txBody>
      </p:sp>
      <p:sp>
        <p:nvSpPr>
          <p:cNvPr id="807" name="Google Shape;807;p30"/>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2 · IoT Mimarisi ve Donanım</a:t>
            </a:r>
            <a:endParaRPr b="0" i="0" sz="850" u="none" cap="none" strike="noStrike">
              <a:solidFill>
                <a:schemeClr val="dk1"/>
              </a:solidFill>
              <a:latin typeface="Calibri"/>
              <a:ea typeface="Calibri"/>
              <a:cs typeface="Calibri"/>
              <a:sym typeface="Calibri"/>
            </a:endParaRPr>
          </a:p>
        </p:txBody>
      </p:sp>
      <p:sp>
        <p:nvSpPr>
          <p:cNvPr id="808" name="Google Shape;808;p30"/>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28</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813" name="Shape 813"/>
        <p:cNvGrpSpPr/>
        <p:nvPr/>
      </p:nvGrpSpPr>
      <p:grpSpPr>
        <a:xfrm>
          <a:off x="0" y="0"/>
          <a:ext cx="0" cy="0"/>
          <a:chOff x="0" y="0"/>
          <a:chExt cx="0" cy="0"/>
        </a:xfrm>
      </p:grpSpPr>
      <p:sp>
        <p:nvSpPr>
          <p:cNvPr id="814" name="Google Shape;814;p31"/>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SENSÖR ÇEŞİTLERİ 1</a:t>
            </a:r>
            <a:endParaRPr b="0" i="0" sz="1000" u="none" cap="none" strike="noStrike">
              <a:solidFill>
                <a:schemeClr val="dk1"/>
              </a:solidFill>
              <a:latin typeface="Calibri"/>
              <a:ea typeface="Calibri"/>
              <a:cs typeface="Calibri"/>
              <a:sym typeface="Calibri"/>
            </a:endParaRPr>
          </a:p>
        </p:txBody>
      </p:sp>
      <p:sp>
        <p:nvSpPr>
          <p:cNvPr id="815" name="Google Shape;815;p31"/>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Ortam ve çevre sensörleri</a:t>
            </a:r>
            <a:endParaRPr b="0" i="0" sz="2600" u="none" cap="none" strike="noStrike">
              <a:solidFill>
                <a:schemeClr val="dk1"/>
              </a:solidFill>
              <a:latin typeface="Calibri"/>
              <a:ea typeface="Calibri"/>
              <a:cs typeface="Calibri"/>
              <a:sym typeface="Calibri"/>
            </a:endParaRPr>
          </a:p>
        </p:txBody>
      </p:sp>
      <p:sp>
        <p:nvSpPr>
          <p:cNvPr id="816" name="Google Shape;816;p31"/>
          <p:cNvSpPr/>
          <p:nvPr/>
        </p:nvSpPr>
        <p:spPr>
          <a:xfrm>
            <a:off x="502920" y="1325880"/>
            <a:ext cx="2529840" cy="1463040"/>
          </a:xfrm>
          <a:prstGeom prst="roundRect">
            <a:avLst>
              <a:gd fmla="val 5000"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7" name="Google Shape;817;p31"/>
          <p:cNvSpPr/>
          <p:nvPr/>
        </p:nvSpPr>
        <p:spPr>
          <a:xfrm>
            <a:off x="704088" y="1490472"/>
            <a:ext cx="329184" cy="329184"/>
          </a:xfrm>
          <a:prstGeom prst="ellipse">
            <a:avLst/>
          </a:prstGeom>
          <a:solidFill>
            <a:srgbClr val="0C7A6E"/>
          </a:solidFill>
          <a:ln cap="flat" cmpd="sng" w="12700">
            <a:solidFill>
              <a:srgbClr val="0C7A6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8" name="Google Shape;818;p31"/>
          <p:cNvSpPr txBox="1"/>
          <p:nvPr/>
        </p:nvSpPr>
        <p:spPr>
          <a:xfrm>
            <a:off x="704088" y="1490472"/>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T</a:t>
            </a:r>
            <a:endParaRPr b="0" i="0" sz="1200" u="none" cap="none" strike="noStrike">
              <a:solidFill>
                <a:schemeClr val="dk1"/>
              </a:solidFill>
              <a:latin typeface="Calibri"/>
              <a:ea typeface="Calibri"/>
              <a:cs typeface="Calibri"/>
              <a:sym typeface="Calibri"/>
            </a:endParaRPr>
          </a:p>
        </p:txBody>
      </p:sp>
      <p:sp>
        <p:nvSpPr>
          <p:cNvPr id="819" name="Google Shape;819;p31"/>
          <p:cNvSpPr txBox="1"/>
          <p:nvPr/>
        </p:nvSpPr>
        <p:spPr>
          <a:xfrm>
            <a:off x="1124712" y="1490472"/>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150"/>
              <a:buFont typeface="Calibri"/>
              <a:buNone/>
            </a:pPr>
            <a:r>
              <a:rPr b="1" i="0" lang="en-US" sz="1150" u="none" cap="none" strike="noStrike">
                <a:solidFill>
                  <a:srgbClr val="0E2A33"/>
                </a:solidFill>
                <a:latin typeface="Calibri"/>
                <a:ea typeface="Calibri"/>
                <a:cs typeface="Calibri"/>
                <a:sym typeface="Calibri"/>
              </a:rPr>
              <a:t>Sıcaklık / Nem — DHT22</a:t>
            </a:r>
            <a:endParaRPr b="0" i="0" sz="1150" u="none" cap="none" strike="noStrike">
              <a:solidFill>
                <a:schemeClr val="dk1"/>
              </a:solidFill>
              <a:latin typeface="Calibri"/>
              <a:ea typeface="Calibri"/>
              <a:cs typeface="Calibri"/>
              <a:sym typeface="Calibri"/>
            </a:endParaRPr>
          </a:p>
        </p:txBody>
      </p:sp>
      <p:sp>
        <p:nvSpPr>
          <p:cNvPr id="820" name="Google Shape;820;p31"/>
          <p:cNvSpPr txBox="1"/>
          <p:nvPr/>
        </p:nvSpPr>
        <p:spPr>
          <a:xfrm>
            <a:off x="704088" y="1874520"/>
            <a:ext cx="2127504" cy="74980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Ortamın sıcaklığını ve bağıl nemini ölçer. Sera, kuluçka ve iklimlendirme projelerinin temelidir.</a:t>
            </a:r>
            <a:endParaRPr b="0" i="0" sz="1000" u="none" cap="none" strike="noStrike">
              <a:solidFill>
                <a:schemeClr val="dk1"/>
              </a:solidFill>
              <a:latin typeface="Calibri"/>
              <a:ea typeface="Calibri"/>
              <a:cs typeface="Calibri"/>
              <a:sym typeface="Calibri"/>
            </a:endParaRPr>
          </a:p>
        </p:txBody>
      </p:sp>
      <p:sp>
        <p:nvSpPr>
          <p:cNvPr id="821" name="Google Shape;821;p31"/>
          <p:cNvSpPr/>
          <p:nvPr/>
        </p:nvSpPr>
        <p:spPr>
          <a:xfrm>
            <a:off x="3307080" y="1325880"/>
            <a:ext cx="2529840" cy="1463040"/>
          </a:xfrm>
          <a:prstGeom prst="roundRect">
            <a:avLst>
              <a:gd fmla="val 5000"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2" name="Google Shape;822;p31"/>
          <p:cNvSpPr/>
          <p:nvPr/>
        </p:nvSpPr>
        <p:spPr>
          <a:xfrm>
            <a:off x="3508248" y="1490472"/>
            <a:ext cx="329184" cy="329184"/>
          </a:xfrm>
          <a:prstGeom prst="ellipse">
            <a:avLst/>
          </a:prstGeom>
          <a:solidFill>
            <a:srgbClr val="0C7A6E"/>
          </a:solidFill>
          <a:ln cap="flat" cmpd="sng" w="12700">
            <a:solidFill>
              <a:srgbClr val="0C7A6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3" name="Google Shape;823;p31"/>
          <p:cNvSpPr txBox="1"/>
          <p:nvPr/>
        </p:nvSpPr>
        <p:spPr>
          <a:xfrm>
            <a:off x="3508248" y="1490472"/>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L</a:t>
            </a:r>
            <a:endParaRPr b="0" i="0" sz="1200" u="none" cap="none" strike="noStrike">
              <a:solidFill>
                <a:schemeClr val="dk1"/>
              </a:solidFill>
              <a:latin typeface="Calibri"/>
              <a:ea typeface="Calibri"/>
              <a:cs typeface="Calibri"/>
              <a:sym typeface="Calibri"/>
            </a:endParaRPr>
          </a:p>
        </p:txBody>
      </p:sp>
      <p:sp>
        <p:nvSpPr>
          <p:cNvPr id="824" name="Google Shape;824;p31"/>
          <p:cNvSpPr txBox="1"/>
          <p:nvPr/>
        </p:nvSpPr>
        <p:spPr>
          <a:xfrm>
            <a:off x="3928872" y="1490472"/>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150"/>
              <a:buFont typeface="Calibri"/>
              <a:buNone/>
            </a:pPr>
            <a:r>
              <a:rPr b="1" i="0" lang="en-US" sz="1150" u="none" cap="none" strike="noStrike">
                <a:solidFill>
                  <a:srgbClr val="0E2A33"/>
                </a:solidFill>
                <a:latin typeface="Calibri"/>
                <a:ea typeface="Calibri"/>
                <a:cs typeface="Calibri"/>
                <a:sym typeface="Calibri"/>
              </a:rPr>
              <a:t>Işık — LDR, BH1750</a:t>
            </a:r>
            <a:endParaRPr b="0" i="0" sz="1150" u="none" cap="none" strike="noStrike">
              <a:solidFill>
                <a:schemeClr val="dk1"/>
              </a:solidFill>
              <a:latin typeface="Calibri"/>
              <a:ea typeface="Calibri"/>
              <a:cs typeface="Calibri"/>
              <a:sym typeface="Calibri"/>
            </a:endParaRPr>
          </a:p>
        </p:txBody>
      </p:sp>
      <p:sp>
        <p:nvSpPr>
          <p:cNvPr id="825" name="Google Shape;825;p31"/>
          <p:cNvSpPr txBox="1"/>
          <p:nvPr/>
        </p:nvSpPr>
        <p:spPr>
          <a:xfrm>
            <a:off x="3508248" y="1874520"/>
            <a:ext cx="2127504" cy="74980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Ortam aydınlık düzeyini ölçer. Otomatik perde, sokak lambası ve sera aydınlatmasında kullanılır.</a:t>
            </a:r>
            <a:endParaRPr b="0" i="0" sz="1000" u="none" cap="none" strike="noStrike">
              <a:solidFill>
                <a:schemeClr val="dk1"/>
              </a:solidFill>
              <a:latin typeface="Calibri"/>
              <a:ea typeface="Calibri"/>
              <a:cs typeface="Calibri"/>
              <a:sym typeface="Calibri"/>
            </a:endParaRPr>
          </a:p>
        </p:txBody>
      </p:sp>
      <p:sp>
        <p:nvSpPr>
          <p:cNvPr id="826" name="Google Shape;826;p31"/>
          <p:cNvSpPr/>
          <p:nvPr/>
        </p:nvSpPr>
        <p:spPr>
          <a:xfrm>
            <a:off x="6111240" y="1325880"/>
            <a:ext cx="2529840" cy="1463040"/>
          </a:xfrm>
          <a:prstGeom prst="roundRect">
            <a:avLst>
              <a:gd fmla="val 5000"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7" name="Google Shape;827;p31"/>
          <p:cNvSpPr/>
          <p:nvPr/>
        </p:nvSpPr>
        <p:spPr>
          <a:xfrm>
            <a:off x="6312408" y="1490472"/>
            <a:ext cx="329184" cy="329184"/>
          </a:xfrm>
          <a:prstGeom prst="ellipse">
            <a:avLst/>
          </a:prstGeom>
          <a:solidFill>
            <a:srgbClr val="0C7A6E"/>
          </a:solidFill>
          <a:ln cap="flat" cmpd="sng" w="12700">
            <a:solidFill>
              <a:srgbClr val="0C7A6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 name="Google Shape;828;p31"/>
          <p:cNvSpPr txBox="1"/>
          <p:nvPr/>
        </p:nvSpPr>
        <p:spPr>
          <a:xfrm>
            <a:off x="6312408" y="1490472"/>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G</a:t>
            </a:r>
            <a:endParaRPr b="0" i="0" sz="1200" u="none" cap="none" strike="noStrike">
              <a:solidFill>
                <a:schemeClr val="dk1"/>
              </a:solidFill>
              <a:latin typeface="Calibri"/>
              <a:ea typeface="Calibri"/>
              <a:cs typeface="Calibri"/>
              <a:sym typeface="Calibri"/>
            </a:endParaRPr>
          </a:p>
        </p:txBody>
      </p:sp>
      <p:sp>
        <p:nvSpPr>
          <p:cNvPr id="829" name="Google Shape;829;p31"/>
          <p:cNvSpPr txBox="1"/>
          <p:nvPr/>
        </p:nvSpPr>
        <p:spPr>
          <a:xfrm>
            <a:off x="6733032" y="1490472"/>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150"/>
              <a:buFont typeface="Calibri"/>
              <a:buNone/>
            </a:pPr>
            <a:r>
              <a:rPr b="1" i="0" lang="en-US" sz="1150" u="none" cap="none" strike="noStrike">
                <a:solidFill>
                  <a:srgbClr val="0E2A33"/>
                </a:solidFill>
                <a:latin typeface="Calibri"/>
                <a:ea typeface="Calibri"/>
                <a:cs typeface="Calibri"/>
                <a:sym typeface="Calibri"/>
              </a:rPr>
              <a:t>Gaz / Duman — MQ serisi</a:t>
            </a:r>
            <a:endParaRPr b="0" i="0" sz="1150" u="none" cap="none" strike="noStrike">
              <a:solidFill>
                <a:schemeClr val="dk1"/>
              </a:solidFill>
              <a:latin typeface="Calibri"/>
              <a:ea typeface="Calibri"/>
              <a:cs typeface="Calibri"/>
              <a:sym typeface="Calibri"/>
            </a:endParaRPr>
          </a:p>
        </p:txBody>
      </p:sp>
      <p:sp>
        <p:nvSpPr>
          <p:cNvPr id="830" name="Google Shape;830;p31"/>
          <p:cNvSpPr txBox="1"/>
          <p:nvPr/>
        </p:nvSpPr>
        <p:spPr>
          <a:xfrm>
            <a:off x="6312408" y="1874520"/>
            <a:ext cx="2127504" cy="74980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Duman, LPG, karbonmonoksit ve alkol gibi gazları algılar. Yangın ve güvenlik uyarılarında kullanılır.</a:t>
            </a:r>
            <a:endParaRPr b="0" i="0" sz="1000" u="none" cap="none" strike="noStrike">
              <a:solidFill>
                <a:schemeClr val="dk1"/>
              </a:solidFill>
              <a:latin typeface="Calibri"/>
              <a:ea typeface="Calibri"/>
              <a:cs typeface="Calibri"/>
              <a:sym typeface="Calibri"/>
            </a:endParaRPr>
          </a:p>
        </p:txBody>
      </p:sp>
      <p:sp>
        <p:nvSpPr>
          <p:cNvPr id="831" name="Google Shape;831;p31"/>
          <p:cNvSpPr/>
          <p:nvPr/>
        </p:nvSpPr>
        <p:spPr>
          <a:xfrm>
            <a:off x="502920" y="3017520"/>
            <a:ext cx="2529840" cy="1463040"/>
          </a:xfrm>
          <a:prstGeom prst="roundRect">
            <a:avLst>
              <a:gd fmla="val 5000"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2" name="Google Shape;832;p31"/>
          <p:cNvSpPr/>
          <p:nvPr/>
        </p:nvSpPr>
        <p:spPr>
          <a:xfrm>
            <a:off x="704088" y="3182112"/>
            <a:ext cx="329184" cy="329184"/>
          </a:xfrm>
          <a:prstGeom prst="ellipse">
            <a:avLst/>
          </a:prstGeom>
          <a:solidFill>
            <a:srgbClr val="0C7A6E"/>
          </a:solidFill>
          <a:ln cap="flat" cmpd="sng" w="12700">
            <a:solidFill>
              <a:srgbClr val="0C7A6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3" name="Google Shape;833;p31"/>
          <p:cNvSpPr txBox="1"/>
          <p:nvPr/>
        </p:nvSpPr>
        <p:spPr>
          <a:xfrm>
            <a:off x="704088" y="3182112"/>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P</a:t>
            </a:r>
            <a:endParaRPr b="0" i="0" sz="1200" u="none" cap="none" strike="noStrike">
              <a:solidFill>
                <a:schemeClr val="dk1"/>
              </a:solidFill>
              <a:latin typeface="Calibri"/>
              <a:ea typeface="Calibri"/>
              <a:cs typeface="Calibri"/>
              <a:sym typeface="Calibri"/>
            </a:endParaRPr>
          </a:p>
        </p:txBody>
      </p:sp>
      <p:sp>
        <p:nvSpPr>
          <p:cNvPr id="834" name="Google Shape;834;p31"/>
          <p:cNvSpPr txBox="1"/>
          <p:nvPr/>
        </p:nvSpPr>
        <p:spPr>
          <a:xfrm>
            <a:off x="1124712" y="3182112"/>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150"/>
              <a:buFont typeface="Calibri"/>
              <a:buNone/>
            </a:pPr>
            <a:r>
              <a:rPr b="1" i="0" lang="en-US" sz="1150" u="none" cap="none" strike="noStrike">
                <a:solidFill>
                  <a:srgbClr val="0E2A33"/>
                </a:solidFill>
                <a:latin typeface="Calibri"/>
                <a:ea typeface="Calibri"/>
                <a:cs typeface="Calibri"/>
                <a:sym typeface="Calibri"/>
              </a:rPr>
              <a:t>Basınç — BMP280</a:t>
            </a:r>
            <a:endParaRPr b="0" i="0" sz="1150" u="none" cap="none" strike="noStrike">
              <a:solidFill>
                <a:schemeClr val="dk1"/>
              </a:solidFill>
              <a:latin typeface="Calibri"/>
              <a:ea typeface="Calibri"/>
              <a:cs typeface="Calibri"/>
              <a:sym typeface="Calibri"/>
            </a:endParaRPr>
          </a:p>
        </p:txBody>
      </p:sp>
      <p:sp>
        <p:nvSpPr>
          <p:cNvPr id="835" name="Google Shape;835;p31"/>
          <p:cNvSpPr txBox="1"/>
          <p:nvPr/>
        </p:nvSpPr>
        <p:spPr>
          <a:xfrm>
            <a:off x="704088" y="3566160"/>
            <a:ext cx="2127504" cy="74980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Hava basıncını ölçer; yükseklik hesabı ve hava durumu tahmini yapılabilir.</a:t>
            </a:r>
            <a:endParaRPr b="0" i="0" sz="1000" u="none" cap="none" strike="noStrike">
              <a:solidFill>
                <a:schemeClr val="dk1"/>
              </a:solidFill>
              <a:latin typeface="Calibri"/>
              <a:ea typeface="Calibri"/>
              <a:cs typeface="Calibri"/>
              <a:sym typeface="Calibri"/>
            </a:endParaRPr>
          </a:p>
        </p:txBody>
      </p:sp>
      <p:sp>
        <p:nvSpPr>
          <p:cNvPr id="836" name="Google Shape;836;p31"/>
          <p:cNvSpPr/>
          <p:nvPr/>
        </p:nvSpPr>
        <p:spPr>
          <a:xfrm>
            <a:off x="3307080" y="3017520"/>
            <a:ext cx="2529840" cy="1463040"/>
          </a:xfrm>
          <a:prstGeom prst="roundRect">
            <a:avLst>
              <a:gd fmla="val 5000"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7" name="Google Shape;837;p31"/>
          <p:cNvSpPr/>
          <p:nvPr/>
        </p:nvSpPr>
        <p:spPr>
          <a:xfrm>
            <a:off x="3508248" y="3182112"/>
            <a:ext cx="329184" cy="329184"/>
          </a:xfrm>
          <a:prstGeom prst="ellipse">
            <a:avLst/>
          </a:prstGeom>
          <a:solidFill>
            <a:srgbClr val="0C7A6E"/>
          </a:solidFill>
          <a:ln cap="flat" cmpd="sng" w="12700">
            <a:solidFill>
              <a:srgbClr val="0C7A6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8" name="Google Shape;838;p31"/>
          <p:cNvSpPr txBox="1"/>
          <p:nvPr/>
        </p:nvSpPr>
        <p:spPr>
          <a:xfrm>
            <a:off x="3508248" y="3182112"/>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S</a:t>
            </a:r>
            <a:endParaRPr b="0" i="0" sz="1200" u="none" cap="none" strike="noStrike">
              <a:solidFill>
                <a:schemeClr val="dk1"/>
              </a:solidFill>
              <a:latin typeface="Calibri"/>
              <a:ea typeface="Calibri"/>
              <a:cs typeface="Calibri"/>
              <a:sym typeface="Calibri"/>
            </a:endParaRPr>
          </a:p>
        </p:txBody>
      </p:sp>
      <p:sp>
        <p:nvSpPr>
          <p:cNvPr id="839" name="Google Shape;839;p31"/>
          <p:cNvSpPr txBox="1"/>
          <p:nvPr/>
        </p:nvSpPr>
        <p:spPr>
          <a:xfrm>
            <a:off x="3928872" y="3182112"/>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150"/>
              <a:buFont typeface="Calibri"/>
              <a:buNone/>
            </a:pPr>
            <a:r>
              <a:rPr b="1" i="0" lang="en-US" sz="1150" u="none" cap="none" strike="noStrike">
                <a:solidFill>
                  <a:srgbClr val="0E2A33"/>
                </a:solidFill>
                <a:latin typeface="Calibri"/>
                <a:ea typeface="Calibri"/>
                <a:cs typeface="Calibri"/>
                <a:sym typeface="Calibri"/>
              </a:rPr>
              <a:t>Toprak Nemi</a:t>
            </a:r>
            <a:endParaRPr b="0" i="0" sz="1150" u="none" cap="none" strike="noStrike">
              <a:solidFill>
                <a:schemeClr val="dk1"/>
              </a:solidFill>
              <a:latin typeface="Calibri"/>
              <a:ea typeface="Calibri"/>
              <a:cs typeface="Calibri"/>
              <a:sym typeface="Calibri"/>
            </a:endParaRPr>
          </a:p>
        </p:txBody>
      </p:sp>
      <p:sp>
        <p:nvSpPr>
          <p:cNvPr id="840" name="Google Shape;840;p31"/>
          <p:cNvSpPr txBox="1"/>
          <p:nvPr/>
        </p:nvSpPr>
        <p:spPr>
          <a:xfrm>
            <a:off x="3508248" y="3566160"/>
            <a:ext cx="2127504" cy="74980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Toprağa batırılan iki uç arasındaki iletkenlikten nemi tahmin eder. Akıllı sulamanın kalbidir.</a:t>
            </a:r>
            <a:endParaRPr b="0" i="0" sz="1000" u="none" cap="none" strike="noStrike">
              <a:solidFill>
                <a:schemeClr val="dk1"/>
              </a:solidFill>
              <a:latin typeface="Calibri"/>
              <a:ea typeface="Calibri"/>
              <a:cs typeface="Calibri"/>
              <a:sym typeface="Calibri"/>
            </a:endParaRPr>
          </a:p>
        </p:txBody>
      </p:sp>
      <p:sp>
        <p:nvSpPr>
          <p:cNvPr id="841" name="Google Shape;841;p31"/>
          <p:cNvSpPr/>
          <p:nvPr/>
        </p:nvSpPr>
        <p:spPr>
          <a:xfrm>
            <a:off x="6111240" y="3017520"/>
            <a:ext cx="2529840" cy="1463040"/>
          </a:xfrm>
          <a:prstGeom prst="roundRect">
            <a:avLst>
              <a:gd fmla="val 5000"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2" name="Google Shape;842;p31"/>
          <p:cNvSpPr/>
          <p:nvPr/>
        </p:nvSpPr>
        <p:spPr>
          <a:xfrm>
            <a:off x="6312408" y="3182112"/>
            <a:ext cx="329184" cy="329184"/>
          </a:xfrm>
          <a:prstGeom prst="ellipse">
            <a:avLst/>
          </a:prstGeom>
          <a:solidFill>
            <a:srgbClr val="0C7A6E"/>
          </a:solidFill>
          <a:ln cap="flat" cmpd="sng" w="12700">
            <a:solidFill>
              <a:srgbClr val="0C7A6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3" name="Google Shape;843;p31"/>
          <p:cNvSpPr txBox="1"/>
          <p:nvPr/>
        </p:nvSpPr>
        <p:spPr>
          <a:xfrm>
            <a:off x="6312408" y="3182112"/>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W</a:t>
            </a:r>
            <a:endParaRPr b="0" i="0" sz="1200" u="none" cap="none" strike="noStrike">
              <a:solidFill>
                <a:schemeClr val="dk1"/>
              </a:solidFill>
              <a:latin typeface="Calibri"/>
              <a:ea typeface="Calibri"/>
              <a:cs typeface="Calibri"/>
              <a:sym typeface="Calibri"/>
            </a:endParaRPr>
          </a:p>
        </p:txBody>
      </p:sp>
      <p:sp>
        <p:nvSpPr>
          <p:cNvPr id="844" name="Google Shape;844;p31"/>
          <p:cNvSpPr txBox="1"/>
          <p:nvPr/>
        </p:nvSpPr>
        <p:spPr>
          <a:xfrm>
            <a:off x="6733032" y="3182112"/>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150"/>
              <a:buFont typeface="Calibri"/>
              <a:buNone/>
            </a:pPr>
            <a:r>
              <a:rPr b="1" i="0" lang="en-US" sz="1150" u="none" cap="none" strike="noStrike">
                <a:solidFill>
                  <a:srgbClr val="0E2A33"/>
                </a:solidFill>
                <a:latin typeface="Calibri"/>
                <a:ea typeface="Calibri"/>
                <a:cs typeface="Calibri"/>
                <a:sym typeface="Calibri"/>
              </a:rPr>
              <a:t>Su Seviyesi / Yağmur</a:t>
            </a:r>
            <a:endParaRPr b="0" i="0" sz="1150" u="none" cap="none" strike="noStrike">
              <a:solidFill>
                <a:schemeClr val="dk1"/>
              </a:solidFill>
              <a:latin typeface="Calibri"/>
              <a:ea typeface="Calibri"/>
              <a:cs typeface="Calibri"/>
              <a:sym typeface="Calibri"/>
            </a:endParaRPr>
          </a:p>
        </p:txBody>
      </p:sp>
      <p:sp>
        <p:nvSpPr>
          <p:cNvPr id="845" name="Google Shape;845;p31"/>
          <p:cNvSpPr txBox="1"/>
          <p:nvPr/>
        </p:nvSpPr>
        <p:spPr>
          <a:xfrm>
            <a:off x="6312408" y="3566160"/>
            <a:ext cx="2127504" cy="74980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Sıvı yüksekliğini veya yüzeydeki suyu algılar. Sel uyarısı ve depo takibi yapar.</a:t>
            </a:r>
            <a:endParaRPr b="0" i="0" sz="1000" u="none" cap="none" strike="noStrike">
              <a:solidFill>
                <a:schemeClr val="dk1"/>
              </a:solidFill>
              <a:latin typeface="Calibri"/>
              <a:ea typeface="Calibri"/>
              <a:cs typeface="Calibri"/>
              <a:sym typeface="Calibri"/>
            </a:endParaRPr>
          </a:p>
        </p:txBody>
      </p:sp>
      <p:sp>
        <p:nvSpPr>
          <p:cNvPr id="846" name="Google Shape;846;p31"/>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2 · IoT Mimarisi ve Donanım</a:t>
            </a:r>
            <a:endParaRPr b="0" i="0" sz="850" u="none" cap="none" strike="noStrike">
              <a:solidFill>
                <a:schemeClr val="dk1"/>
              </a:solidFill>
              <a:latin typeface="Calibri"/>
              <a:ea typeface="Calibri"/>
              <a:cs typeface="Calibri"/>
              <a:sym typeface="Calibri"/>
            </a:endParaRPr>
          </a:p>
        </p:txBody>
      </p:sp>
      <p:sp>
        <p:nvSpPr>
          <p:cNvPr id="847" name="Google Shape;847;p31"/>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29</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852" name="Shape 852"/>
        <p:cNvGrpSpPr/>
        <p:nvPr/>
      </p:nvGrpSpPr>
      <p:grpSpPr>
        <a:xfrm>
          <a:off x="0" y="0"/>
          <a:ext cx="0" cy="0"/>
          <a:chOff x="0" y="0"/>
          <a:chExt cx="0" cy="0"/>
        </a:xfrm>
      </p:grpSpPr>
      <p:sp>
        <p:nvSpPr>
          <p:cNvPr id="853" name="Google Shape;853;p32"/>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SENSÖR ÇEŞİTLERİ 2</a:t>
            </a:r>
            <a:endParaRPr b="0" i="0" sz="1000" u="none" cap="none" strike="noStrike">
              <a:solidFill>
                <a:schemeClr val="dk1"/>
              </a:solidFill>
              <a:latin typeface="Calibri"/>
              <a:ea typeface="Calibri"/>
              <a:cs typeface="Calibri"/>
              <a:sym typeface="Calibri"/>
            </a:endParaRPr>
          </a:p>
        </p:txBody>
      </p:sp>
      <p:sp>
        <p:nvSpPr>
          <p:cNvPr id="854" name="Google Shape;854;p32"/>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Hareket, konum ve mesafe sensörleri</a:t>
            </a:r>
            <a:endParaRPr b="0" i="0" sz="2600" u="none" cap="none" strike="noStrike">
              <a:solidFill>
                <a:schemeClr val="dk1"/>
              </a:solidFill>
              <a:latin typeface="Calibri"/>
              <a:ea typeface="Calibri"/>
              <a:cs typeface="Calibri"/>
              <a:sym typeface="Calibri"/>
            </a:endParaRPr>
          </a:p>
        </p:txBody>
      </p:sp>
      <p:sp>
        <p:nvSpPr>
          <p:cNvPr id="855" name="Google Shape;855;p32"/>
          <p:cNvSpPr/>
          <p:nvPr/>
        </p:nvSpPr>
        <p:spPr>
          <a:xfrm>
            <a:off x="502920" y="1325880"/>
            <a:ext cx="2529840" cy="1463040"/>
          </a:xfrm>
          <a:prstGeom prst="roundRect">
            <a:avLst>
              <a:gd fmla="val 5000"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6" name="Google Shape;856;p32"/>
          <p:cNvSpPr/>
          <p:nvPr/>
        </p:nvSpPr>
        <p:spPr>
          <a:xfrm>
            <a:off x="704088" y="1490472"/>
            <a:ext cx="329184" cy="329184"/>
          </a:xfrm>
          <a:prstGeom prst="ellipse">
            <a:avLst/>
          </a:prstGeom>
          <a:solidFill>
            <a:srgbClr val="0C7A6E"/>
          </a:solidFill>
          <a:ln cap="flat" cmpd="sng" w="12700">
            <a:solidFill>
              <a:srgbClr val="0C7A6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7" name="Google Shape;857;p32"/>
          <p:cNvSpPr txBox="1"/>
          <p:nvPr/>
        </p:nvSpPr>
        <p:spPr>
          <a:xfrm>
            <a:off x="704088" y="1490472"/>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M</a:t>
            </a:r>
            <a:endParaRPr b="0" i="0" sz="1200" u="none" cap="none" strike="noStrike">
              <a:solidFill>
                <a:schemeClr val="dk1"/>
              </a:solidFill>
              <a:latin typeface="Calibri"/>
              <a:ea typeface="Calibri"/>
              <a:cs typeface="Calibri"/>
              <a:sym typeface="Calibri"/>
            </a:endParaRPr>
          </a:p>
        </p:txBody>
      </p:sp>
      <p:sp>
        <p:nvSpPr>
          <p:cNvPr id="858" name="Google Shape;858;p32"/>
          <p:cNvSpPr txBox="1"/>
          <p:nvPr/>
        </p:nvSpPr>
        <p:spPr>
          <a:xfrm>
            <a:off x="1124712" y="1490472"/>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150"/>
              <a:buFont typeface="Calibri"/>
              <a:buNone/>
            </a:pPr>
            <a:r>
              <a:rPr b="1" i="0" lang="en-US" sz="1150" u="none" cap="none" strike="noStrike">
                <a:solidFill>
                  <a:srgbClr val="0E2A33"/>
                </a:solidFill>
                <a:latin typeface="Calibri"/>
                <a:ea typeface="Calibri"/>
                <a:cs typeface="Calibri"/>
                <a:sym typeface="Calibri"/>
              </a:rPr>
              <a:t>PIR Hareket Sensörü</a:t>
            </a:r>
            <a:endParaRPr b="0" i="0" sz="1150" u="none" cap="none" strike="noStrike">
              <a:solidFill>
                <a:schemeClr val="dk1"/>
              </a:solidFill>
              <a:latin typeface="Calibri"/>
              <a:ea typeface="Calibri"/>
              <a:cs typeface="Calibri"/>
              <a:sym typeface="Calibri"/>
            </a:endParaRPr>
          </a:p>
        </p:txBody>
      </p:sp>
      <p:sp>
        <p:nvSpPr>
          <p:cNvPr id="859" name="Google Shape;859;p32"/>
          <p:cNvSpPr txBox="1"/>
          <p:nvPr/>
        </p:nvSpPr>
        <p:spPr>
          <a:xfrm>
            <a:off x="704088" y="1874520"/>
            <a:ext cx="2127504" cy="74980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İnsan vücudunun yaydığı kızılötesi ışımadaki değişimi algılar. Alarm ve otomatik ışıkta kullanılır.</a:t>
            </a:r>
            <a:endParaRPr b="0" i="0" sz="1000" u="none" cap="none" strike="noStrike">
              <a:solidFill>
                <a:schemeClr val="dk1"/>
              </a:solidFill>
              <a:latin typeface="Calibri"/>
              <a:ea typeface="Calibri"/>
              <a:cs typeface="Calibri"/>
              <a:sym typeface="Calibri"/>
            </a:endParaRPr>
          </a:p>
        </p:txBody>
      </p:sp>
      <p:sp>
        <p:nvSpPr>
          <p:cNvPr id="860" name="Google Shape;860;p32"/>
          <p:cNvSpPr/>
          <p:nvPr/>
        </p:nvSpPr>
        <p:spPr>
          <a:xfrm>
            <a:off x="3307080" y="1325880"/>
            <a:ext cx="2529840" cy="1463040"/>
          </a:xfrm>
          <a:prstGeom prst="roundRect">
            <a:avLst>
              <a:gd fmla="val 5000"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1" name="Google Shape;861;p32"/>
          <p:cNvSpPr/>
          <p:nvPr/>
        </p:nvSpPr>
        <p:spPr>
          <a:xfrm>
            <a:off x="3508248" y="1490472"/>
            <a:ext cx="329184" cy="329184"/>
          </a:xfrm>
          <a:prstGeom prst="ellipse">
            <a:avLst/>
          </a:prstGeom>
          <a:solidFill>
            <a:srgbClr val="0C7A6E"/>
          </a:solidFill>
          <a:ln cap="flat" cmpd="sng" w="12700">
            <a:solidFill>
              <a:srgbClr val="0C7A6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2" name="Google Shape;862;p32"/>
          <p:cNvSpPr txBox="1"/>
          <p:nvPr/>
        </p:nvSpPr>
        <p:spPr>
          <a:xfrm>
            <a:off x="3508248" y="1490472"/>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U</a:t>
            </a:r>
            <a:endParaRPr b="0" i="0" sz="1200" u="none" cap="none" strike="noStrike">
              <a:solidFill>
                <a:schemeClr val="dk1"/>
              </a:solidFill>
              <a:latin typeface="Calibri"/>
              <a:ea typeface="Calibri"/>
              <a:cs typeface="Calibri"/>
              <a:sym typeface="Calibri"/>
            </a:endParaRPr>
          </a:p>
        </p:txBody>
      </p:sp>
      <p:sp>
        <p:nvSpPr>
          <p:cNvPr id="863" name="Google Shape;863;p32"/>
          <p:cNvSpPr txBox="1"/>
          <p:nvPr/>
        </p:nvSpPr>
        <p:spPr>
          <a:xfrm>
            <a:off x="3928872" y="1490472"/>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150"/>
              <a:buFont typeface="Calibri"/>
              <a:buNone/>
            </a:pPr>
            <a:r>
              <a:rPr b="1" i="0" lang="en-US" sz="1150" u="none" cap="none" strike="noStrike">
                <a:solidFill>
                  <a:srgbClr val="0E2A33"/>
                </a:solidFill>
                <a:latin typeface="Calibri"/>
                <a:ea typeface="Calibri"/>
                <a:cs typeface="Calibri"/>
                <a:sym typeface="Calibri"/>
              </a:rPr>
              <a:t>Ultrasonik — HC-SR04</a:t>
            </a:r>
            <a:endParaRPr b="0" i="0" sz="1150" u="none" cap="none" strike="noStrike">
              <a:solidFill>
                <a:schemeClr val="dk1"/>
              </a:solidFill>
              <a:latin typeface="Calibri"/>
              <a:ea typeface="Calibri"/>
              <a:cs typeface="Calibri"/>
              <a:sym typeface="Calibri"/>
            </a:endParaRPr>
          </a:p>
        </p:txBody>
      </p:sp>
      <p:sp>
        <p:nvSpPr>
          <p:cNvPr id="864" name="Google Shape;864;p32"/>
          <p:cNvSpPr txBox="1"/>
          <p:nvPr/>
        </p:nvSpPr>
        <p:spPr>
          <a:xfrm>
            <a:off x="3508248" y="1874520"/>
            <a:ext cx="2127504" cy="74980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Ses dalgası gönderip yankının dönüş süresinden mesafeyi hesaplar. Park sensörü ve robotlarda kullanılır.</a:t>
            </a:r>
            <a:endParaRPr b="0" i="0" sz="1000" u="none" cap="none" strike="noStrike">
              <a:solidFill>
                <a:schemeClr val="dk1"/>
              </a:solidFill>
              <a:latin typeface="Calibri"/>
              <a:ea typeface="Calibri"/>
              <a:cs typeface="Calibri"/>
              <a:sym typeface="Calibri"/>
            </a:endParaRPr>
          </a:p>
        </p:txBody>
      </p:sp>
      <p:sp>
        <p:nvSpPr>
          <p:cNvPr id="865" name="Google Shape;865;p32"/>
          <p:cNvSpPr/>
          <p:nvPr/>
        </p:nvSpPr>
        <p:spPr>
          <a:xfrm>
            <a:off x="6111240" y="1325880"/>
            <a:ext cx="2529840" cy="1463040"/>
          </a:xfrm>
          <a:prstGeom prst="roundRect">
            <a:avLst>
              <a:gd fmla="val 5000"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6" name="Google Shape;866;p32"/>
          <p:cNvSpPr/>
          <p:nvPr/>
        </p:nvSpPr>
        <p:spPr>
          <a:xfrm>
            <a:off x="6312408" y="1490472"/>
            <a:ext cx="329184" cy="329184"/>
          </a:xfrm>
          <a:prstGeom prst="ellipse">
            <a:avLst/>
          </a:prstGeom>
          <a:solidFill>
            <a:srgbClr val="0C7A6E"/>
          </a:solidFill>
          <a:ln cap="flat" cmpd="sng" w="12700">
            <a:solidFill>
              <a:srgbClr val="0C7A6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7" name="Google Shape;867;p32"/>
          <p:cNvSpPr txBox="1"/>
          <p:nvPr/>
        </p:nvSpPr>
        <p:spPr>
          <a:xfrm>
            <a:off x="6312408" y="1490472"/>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A</a:t>
            </a:r>
            <a:endParaRPr b="0" i="0" sz="1200" u="none" cap="none" strike="noStrike">
              <a:solidFill>
                <a:schemeClr val="dk1"/>
              </a:solidFill>
              <a:latin typeface="Calibri"/>
              <a:ea typeface="Calibri"/>
              <a:cs typeface="Calibri"/>
              <a:sym typeface="Calibri"/>
            </a:endParaRPr>
          </a:p>
        </p:txBody>
      </p:sp>
      <p:sp>
        <p:nvSpPr>
          <p:cNvPr id="868" name="Google Shape;868;p32"/>
          <p:cNvSpPr txBox="1"/>
          <p:nvPr/>
        </p:nvSpPr>
        <p:spPr>
          <a:xfrm>
            <a:off x="6733032" y="1490472"/>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150"/>
              <a:buFont typeface="Calibri"/>
              <a:buNone/>
            </a:pPr>
            <a:r>
              <a:rPr b="1" i="0" lang="en-US" sz="1150" u="none" cap="none" strike="noStrike">
                <a:solidFill>
                  <a:srgbClr val="0E2A33"/>
                </a:solidFill>
                <a:latin typeface="Calibri"/>
                <a:ea typeface="Calibri"/>
                <a:cs typeface="Calibri"/>
                <a:sym typeface="Calibri"/>
              </a:rPr>
              <a:t>İvmeölçer / Jiroskop</a:t>
            </a:r>
            <a:endParaRPr b="0" i="0" sz="1150" u="none" cap="none" strike="noStrike">
              <a:solidFill>
                <a:schemeClr val="dk1"/>
              </a:solidFill>
              <a:latin typeface="Calibri"/>
              <a:ea typeface="Calibri"/>
              <a:cs typeface="Calibri"/>
              <a:sym typeface="Calibri"/>
            </a:endParaRPr>
          </a:p>
        </p:txBody>
      </p:sp>
      <p:sp>
        <p:nvSpPr>
          <p:cNvPr id="869" name="Google Shape;869;p32"/>
          <p:cNvSpPr txBox="1"/>
          <p:nvPr/>
        </p:nvSpPr>
        <p:spPr>
          <a:xfrm>
            <a:off x="6312408" y="1874520"/>
            <a:ext cx="2127504" cy="74980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Hızlanmayı ve dönüşü ölçer. Adım sayar, düşme algılar, telefon ekranını döndürür.</a:t>
            </a:r>
            <a:endParaRPr b="0" i="0" sz="1000" u="none" cap="none" strike="noStrike">
              <a:solidFill>
                <a:schemeClr val="dk1"/>
              </a:solidFill>
              <a:latin typeface="Calibri"/>
              <a:ea typeface="Calibri"/>
              <a:cs typeface="Calibri"/>
              <a:sym typeface="Calibri"/>
            </a:endParaRPr>
          </a:p>
        </p:txBody>
      </p:sp>
      <p:sp>
        <p:nvSpPr>
          <p:cNvPr id="870" name="Google Shape;870;p32"/>
          <p:cNvSpPr/>
          <p:nvPr/>
        </p:nvSpPr>
        <p:spPr>
          <a:xfrm>
            <a:off x="502920" y="3017520"/>
            <a:ext cx="2529840" cy="1463040"/>
          </a:xfrm>
          <a:prstGeom prst="roundRect">
            <a:avLst>
              <a:gd fmla="val 5000"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1" name="Google Shape;871;p32"/>
          <p:cNvSpPr/>
          <p:nvPr/>
        </p:nvSpPr>
        <p:spPr>
          <a:xfrm>
            <a:off x="704088" y="3182112"/>
            <a:ext cx="329184" cy="329184"/>
          </a:xfrm>
          <a:prstGeom prst="ellipse">
            <a:avLst/>
          </a:prstGeom>
          <a:solidFill>
            <a:srgbClr val="0C7A6E"/>
          </a:solidFill>
          <a:ln cap="flat" cmpd="sng" w="12700">
            <a:solidFill>
              <a:srgbClr val="0C7A6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2" name="Google Shape;872;p32"/>
          <p:cNvSpPr txBox="1"/>
          <p:nvPr/>
        </p:nvSpPr>
        <p:spPr>
          <a:xfrm>
            <a:off x="704088" y="3182112"/>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a:t>
            </a:r>
            <a:endParaRPr b="0" i="0" sz="1200" u="none" cap="none" strike="noStrike">
              <a:solidFill>
                <a:schemeClr val="dk1"/>
              </a:solidFill>
              <a:latin typeface="Calibri"/>
              <a:ea typeface="Calibri"/>
              <a:cs typeface="Calibri"/>
              <a:sym typeface="Calibri"/>
            </a:endParaRPr>
          </a:p>
        </p:txBody>
      </p:sp>
      <p:sp>
        <p:nvSpPr>
          <p:cNvPr id="873" name="Google Shape;873;p32"/>
          <p:cNvSpPr txBox="1"/>
          <p:nvPr/>
        </p:nvSpPr>
        <p:spPr>
          <a:xfrm>
            <a:off x="1124712" y="3182112"/>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150"/>
              <a:buFont typeface="Calibri"/>
              <a:buNone/>
            </a:pPr>
            <a:r>
              <a:rPr b="1" i="0" lang="en-US" sz="1150" u="none" cap="none" strike="noStrike">
                <a:solidFill>
                  <a:srgbClr val="0E2A33"/>
                </a:solidFill>
                <a:latin typeface="Calibri"/>
                <a:ea typeface="Calibri"/>
                <a:cs typeface="Calibri"/>
                <a:sym typeface="Calibri"/>
              </a:rPr>
              <a:t>GPS Modülü</a:t>
            </a:r>
            <a:endParaRPr b="0" i="0" sz="1150" u="none" cap="none" strike="noStrike">
              <a:solidFill>
                <a:schemeClr val="dk1"/>
              </a:solidFill>
              <a:latin typeface="Calibri"/>
              <a:ea typeface="Calibri"/>
              <a:cs typeface="Calibri"/>
              <a:sym typeface="Calibri"/>
            </a:endParaRPr>
          </a:p>
        </p:txBody>
      </p:sp>
      <p:sp>
        <p:nvSpPr>
          <p:cNvPr id="874" name="Google Shape;874;p32"/>
          <p:cNvSpPr txBox="1"/>
          <p:nvPr/>
        </p:nvSpPr>
        <p:spPr>
          <a:xfrm>
            <a:off x="704088" y="3566160"/>
            <a:ext cx="2127504" cy="74980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Uydulardan aldığı sinyalle enlem-boylam bilgisini verir. Filo ve varlık takibinde kullanılır.</a:t>
            </a:r>
            <a:endParaRPr b="0" i="0" sz="1000" u="none" cap="none" strike="noStrike">
              <a:solidFill>
                <a:schemeClr val="dk1"/>
              </a:solidFill>
              <a:latin typeface="Calibri"/>
              <a:ea typeface="Calibri"/>
              <a:cs typeface="Calibri"/>
              <a:sym typeface="Calibri"/>
            </a:endParaRPr>
          </a:p>
        </p:txBody>
      </p:sp>
      <p:sp>
        <p:nvSpPr>
          <p:cNvPr id="875" name="Google Shape;875;p32"/>
          <p:cNvSpPr/>
          <p:nvPr/>
        </p:nvSpPr>
        <p:spPr>
          <a:xfrm>
            <a:off x="3307080" y="3017520"/>
            <a:ext cx="2529840" cy="1463040"/>
          </a:xfrm>
          <a:prstGeom prst="roundRect">
            <a:avLst>
              <a:gd fmla="val 5000"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6" name="Google Shape;876;p32"/>
          <p:cNvSpPr/>
          <p:nvPr/>
        </p:nvSpPr>
        <p:spPr>
          <a:xfrm>
            <a:off x="3508248" y="3182112"/>
            <a:ext cx="329184" cy="329184"/>
          </a:xfrm>
          <a:prstGeom prst="ellipse">
            <a:avLst/>
          </a:prstGeom>
          <a:solidFill>
            <a:srgbClr val="0C7A6E"/>
          </a:solidFill>
          <a:ln cap="flat" cmpd="sng" w="12700">
            <a:solidFill>
              <a:srgbClr val="0C7A6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7" name="Google Shape;877;p32"/>
          <p:cNvSpPr txBox="1"/>
          <p:nvPr/>
        </p:nvSpPr>
        <p:spPr>
          <a:xfrm>
            <a:off x="3508248" y="3182112"/>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a:t>
            </a:r>
            <a:endParaRPr b="0" i="0" sz="1200" u="none" cap="none" strike="noStrike">
              <a:solidFill>
                <a:schemeClr val="dk1"/>
              </a:solidFill>
              <a:latin typeface="Calibri"/>
              <a:ea typeface="Calibri"/>
              <a:cs typeface="Calibri"/>
              <a:sym typeface="Calibri"/>
            </a:endParaRPr>
          </a:p>
        </p:txBody>
      </p:sp>
      <p:sp>
        <p:nvSpPr>
          <p:cNvPr id="878" name="Google Shape;878;p32"/>
          <p:cNvSpPr txBox="1"/>
          <p:nvPr/>
        </p:nvSpPr>
        <p:spPr>
          <a:xfrm>
            <a:off x="3928872" y="3182112"/>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150"/>
              <a:buFont typeface="Calibri"/>
              <a:buNone/>
            </a:pPr>
            <a:r>
              <a:rPr b="1" i="0" lang="en-US" sz="1150" u="none" cap="none" strike="noStrike">
                <a:solidFill>
                  <a:srgbClr val="0E2A33"/>
                </a:solidFill>
                <a:latin typeface="Calibri"/>
                <a:ea typeface="Calibri"/>
                <a:cs typeface="Calibri"/>
                <a:sym typeface="Calibri"/>
              </a:rPr>
              <a:t>Manyetik Kapı Sensörü</a:t>
            </a:r>
            <a:endParaRPr b="0" i="0" sz="1150" u="none" cap="none" strike="noStrike">
              <a:solidFill>
                <a:schemeClr val="dk1"/>
              </a:solidFill>
              <a:latin typeface="Calibri"/>
              <a:ea typeface="Calibri"/>
              <a:cs typeface="Calibri"/>
              <a:sym typeface="Calibri"/>
            </a:endParaRPr>
          </a:p>
        </p:txBody>
      </p:sp>
      <p:sp>
        <p:nvSpPr>
          <p:cNvPr id="879" name="Google Shape;879;p32"/>
          <p:cNvSpPr txBox="1"/>
          <p:nvPr/>
        </p:nvSpPr>
        <p:spPr>
          <a:xfrm>
            <a:off x="3508248" y="3566160"/>
            <a:ext cx="2127504" cy="74980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Kapı veya pencere açıldığında manyetik temasın kesilmesini algılar.</a:t>
            </a:r>
            <a:endParaRPr b="0" i="0" sz="1000" u="none" cap="none" strike="noStrike">
              <a:solidFill>
                <a:schemeClr val="dk1"/>
              </a:solidFill>
              <a:latin typeface="Calibri"/>
              <a:ea typeface="Calibri"/>
              <a:cs typeface="Calibri"/>
              <a:sym typeface="Calibri"/>
            </a:endParaRPr>
          </a:p>
        </p:txBody>
      </p:sp>
      <p:sp>
        <p:nvSpPr>
          <p:cNvPr id="880" name="Google Shape;880;p32"/>
          <p:cNvSpPr/>
          <p:nvPr/>
        </p:nvSpPr>
        <p:spPr>
          <a:xfrm>
            <a:off x="6111240" y="3017520"/>
            <a:ext cx="2529840" cy="1463040"/>
          </a:xfrm>
          <a:prstGeom prst="roundRect">
            <a:avLst>
              <a:gd fmla="val 5000"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1" name="Google Shape;881;p32"/>
          <p:cNvSpPr/>
          <p:nvPr/>
        </p:nvSpPr>
        <p:spPr>
          <a:xfrm>
            <a:off x="6312408" y="3182112"/>
            <a:ext cx="329184" cy="329184"/>
          </a:xfrm>
          <a:prstGeom prst="ellipse">
            <a:avLst/>
          </a:prstGeom>
          <a:solidFill>
            <a:srgbClr val="0C7A6E"/>
          </a:solidFill>
          <a:ln cap="flat" cmpd="sng" w="12700">
            <a:solidFill>
              <a:srgbClr val="0C7A6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2" name="Google Shape;882;p32"/>
          <p:cNvSpPr txBox="1"/>
          <p:nvPr/>
        </p:nvSpPr>
        <p:spPr>
          <a:xfrm>
            <a:off x="6312408" y="3182112"/>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a:t>
            </a:r>
            <a:endParaRPr b="0" i="0" sz="1200" u="none" cap="none" strike="noStrike">
              <a:solidFill>
                <a:schemeClr val="dk1"/>
              </a:solidFill>
              <a:latin typeface="Calibri"/>
              <a:ea typeface="Calibri"/>
              <a:cs typeface="Calibri"/>
              <a:sym typeface="Calibri"/>
            </a:endParaRPr>
          </a:p>
        </p:txBody>
      </p:sp>
      <p:sp>
        <p:nvSpPr>
          <p:cNvPr id="883" name="Google Shape;883;p32"/>
          <p:cNvSpPr txBox="1"/>
          <p:nvPr/>
        </p:nvSpPr>
        <p:spPr>
          <a:xfrm>
            <a:off x="6733032" y="3182112"/>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150"/>
              <a:buFont typeface="Calibri"/>
              <a:buNone/>
            </a:pPr>
            <a:r>
              <a:rPr b="1" i="0" lang="en-US" sz="1150" u="none" cap="none" strike="noStrike">
                <a:solidFill>
                  <a:srgbClr val="0E2A33"/>
                </a:solidFill>
                <a:latin typeface="Calibri"/>
                <a:ea typeface="Calibri"/>
                <a:cs typeface="Calibri"/>
                <a:sym typeface="Calibri"/>
              </a:rPr>
              <a:t>RFID / NFC Okuyucu</a:t>
            </a:r>
            <a:endParaRPr b="0" i="0" sz="1150" u="none" cap="none" strike="noStrike">
              <a:solidFill>
                <a:schemeClr val="dk1"/>
              </a:solidFill>
              <a:latin typeface="Calibri"/>
              <a:ea typeface="Calibri"/>
              <a:cs typeface="Calibri"/>
              <a:sym typeface="Calibri"/>
            </a:endParaRPr>
          </a:p>
        </p:txBody>
      </p:sp>
      <p:sp>
        <p:nvSpPr>
          <p:cNvPr id="884" name="Google Shape;884;p32"/>
          <p:cNvSpPr txBox="1"/>
          <p:nvPr/>
        </p:nvSpPr>
        <p:spPr>
          <a:xfrm>
            <a:off x="6312408" y="3566160"/>
            <a:ext cx="2127504" cy="74980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Yakındaki etiketin kimlik numarasını temassız okur. Kart geçiş sistemlerinin temelidir.</a:t>
            </a:r>
            <a:endParaRPr b="0" i="0" sz="1000" u="none" cap="none" strike="noStrike">
              <a:solidFill>
                <a:schemeClr val="dk1"/>
              </a:solidFill>
              <a:latin typeface="Calibri"/>
              <a:ea typeface="Calibri"/>
              <a:cs typeface="Calibri"/>
              <a:sym typeface="Calibri"/>
            </a:endParaRPr>
          </a:p>
        </p:txBody>
      </p:sp>
      <p:sp>
        <p:nvSpPr>
          <p:cNvPr id="885" name="Google Shape;885;p32"/>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2 · IoT Mimarisi ve Donanım</a:t>
            </a:r>
            <a:endParaRPr b="0" i="0" sz="850" u="none" cap="none" strike="noStrike">
              <a:solidFill>
                <a:schemeClr val="dk1"/>
              </a:solidFill>
              <a:latin typeface="Calibri"/>
              <a:ea typeface="Calibri"/>
              <a:cs typeface="Calibri"/>
              <a:sym typeface="Calibri"/>
            </a:endParaRPr>
          </a:p>
        </p:txBody>
      </p:sp>
      <p:sp>
        <p:nvSpPr>
          <p:cNvPr id="886" name="Google Shape;886;p32"/>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30</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891" name="Shape 891"/>
        <p:cNvGrpSpPr/>
        <p:nvPr/>
      </p:nvGrpSpPr>
      <p:grpSpPr>
        <a:xfrm>
          <a:off x="0" y="0"/>
          <a:ext cx="0" cy="0"/>
          <a:chOff x="0" y="0"/>
          <a:chExt cx="0" cy="0"/>
        </a:xfrm>
      </p:grpSpPr>
      <p:sp>
        <p:nvSpPr>
          <p:cNvPr id="892" name="Google Shape;892;p33"/>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UYGULAMA</a:t>
            </a:r>
            <a:endParaRPr b="0" i="0" sz="1000" u="none" cap="none" strike="noStrike">
              <a:solidFill>
                <a:schemeClr val="dk1"/>
              </a:solidFill>
              <a:latin typeface="Calibri"/>
              <a:ea typeface="Calibri"/>
              <a:cs typeface="Calibri"/>
              <a:sym typeface="Calibri"/>
            </a:endParaRPr>
          </a:p>
        </p:txBody>
      </p:sp>
      <p:sp>
        <p:nvSpPr>
          <p:cNvPr id="893" name="Google Shape;893;p33"/>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Sensör verisini hesaplamak: ultrasonik örneği</a:t>
            </a:r>
            <a:endParaRPr b="0" i="0" sz="2600" u="none" cap="none" strike="noStrike">
              <a:solidFill>
                <a:schemeClr val="dk1"/>
              </a:solidFill>
              <a:latin typeface="Calibri"/>
              <a:ea typeface="Calibri"/>
              <a:cs typeface="Calibri"/>
              <a:sym typeface="Calibri"/>
            </a:endParaRPr>
          </a:p>
        </p:txBody>
      </p:sp>
      <p:sp>
        <p:nvSpPr>
          <p:cNvPr id="894" name="Google Shape;894;p33"/>
          <p:cNvSpPr/>
          <p:nvPr/>
        </p:nvSpPr>
        <p:spPr>
          <a:xfrm>
            <a:off x="502920" y="1325880"/>
            <a:ext cx="4892040" cy="1371600"/>
          </a:xfrm>
          <a:prstGeom prst="roundRect">
            <a:avLst>
              <a:gd fmla="val 5333" name="adj"/>
            </a:avLst>
          </a:prstGeom>
          <a:solidFill>
            <a:srgbClr val="0E2A33"/>
          </a:solidFill>
          <a:ln cap="flat" cmpd="sng" w="12700">
            <a:solidFill>
              <a:srgbClr val="0E2A3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5" name="Google Shape;895;p33"/>
          <p:cNvSpPr txBox="1"/>
          <p:nvPr/>
        </p:nvSpPr>
        <p:spPr>
          <a:xfrm>
            <a:off x="685800" y="1463040"/>
            <a:ext cx="452628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2B705"/>
              </a:buClr>
              <a:buSzPts val="1700"/>
              <a:buFont typeface="Courier New"/>
              <a:buNone/>
            </a:pPr>
            <a:r>
              <a:rPr b="1" i="0" lang="en-US" sz="1700" u="none" cap="none" strike="noStrike">
                <a:solidFill>
                  <a:srgbClr val="F2B705"/>
                </a:solidFill>
                <a:latin typeface="Courier New"/>
                <a:ea typeface="Courier New"/>
                <a:cs typeface="Courier New"/>
                <a:sym typeface="Courier New"/>
              </a:rPr>
              <a:t>mesafe (cm) = (süre × 0,034) / 2</a:t>
            </a:r>
            <a:endParaRPr b="0" i="0" sz="1700" u="none" cap="none" strike="noStrike">
              <a:solidFill>
                <a:schemeClr val="dk1"/>
              </a:solidFill>
              <a:latin typeface="Calibri"/>
              <a:ea typeface="Calibri"/>
              <a:cs typeface="Calibri"/>
              <a:sym typeface="Calibri"/>
            </a:endParaRPr>
          </a:p>
        </p:txBody>
      </p:sp>
      <p:sp>
        <p:nvSpPr>
          <p:cNvPr id="896" name="Google Shape;896;p33"/>
          <p:cNvSpPr txBox="1"/>
          <p:nvPr/>
        </p:nvSpPr>
        <p:spPr>
          <a:xfrm>
            <a:off x="685800" y="1965960"/>
            <a:ext cx="4526280" cy="59436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CFE1E4"/>
              </a:buClr>
              <a:buSzPts val="1050"/>
              <a:buFont typeface="Calibri"/>
              <a:buNone/>
            </a:pPr>
            <a:r>
              <a:rPr b="0" i="0" lang="en-US" sz="1050" u="none" cap="none" strike="noStrike">
                <a:solidFill>
                  <a:srgbClr val="CFE1E4"/>
                </a:solidFill>
                <a:latin typeface="Calibri"/>
                <a:ea typeface="Calibri"/>
                <a:cs typeface="Calibri"/>
                <a:sym typeface="Calibri"/>
              </a:rPr>
              <a:t>süre: sesin gidip dönme süresi (mikrosaniye)</a:t>
            </a:r>
            <a:endParaRPr b="0" i="0" sz="1050" u="none" cap="none" strike="noStrike">
              <a:solidFill>
                <a:schemeClr val="dk1"/>
              </a:solidFill>
              <a:latin typeface="Calibri"/>
              <a:ea typeface="Calibri"/>
              <a:cs typeface="Calibri"/>
              <a:sym typeface="Calibri"/>
            </a:endParaRPr>
          </a:p>
          <a:p>
            <a:pPr indent="0" lvl="0" marL="0" marR="0" rtl="0" algn="ctr">
              <a:spcBef>
                <a:spcPts val="0"/>
              </a:spcBef>
              <a:spcAft>
                <a:spcPts val="0"/>
              </a:spcAft>
              <a:buClr>
                <a:srgbClr val="CFE1E4"/>
              </a:buClr>
              <a:buSzPts val="1050"/>
              <a:buFont typeface="Calibri"/>
              <a:buNone/>
            </a:pPr>
            <a:r>
              <a:rPr b="0" i="0" lang="en-US" sz="1050" u="none" cap="none" strike="noStrike">
                <a:solidFill>
                  <a:srgbClr val="CFE1E4"/>
                </a:solidFill>
                <a:latin typeface="Calibri"/>
                <a:ea typeface="Calibri"/>
                <a:cs typeface="Calibri"/>
                <a:sym typeface="Calibri"/>
              </a:rPr>
              <a:t>0,034: sesin cm/µs cinsinden hızı  ·  2: gidiş-dönüş olduğu için</a:t>
            </a:r>
            <a:endParaRPr b="0" i="0" sz="1050" u="none" cap="none" strike="noStrike">
              <a:solidFill>
                <a:schemeClr val="dk1"/>
              </a:solidFill>
              <a:latin typeface="Calibri"/>
              <a:ea typeface="Calibri"/>
              <a:cs typeface="Calibri"/>
              <a:sym typeface="Calibri"/>
            </a:endParaRPr>
          </a:p>
        </p:txBody>
      </p:sp>
      <p:sp>
        <p:nvSpPr>
          <p:cNvPr id="897" name="Google Shape;897;p33"/>
          <p:cNvSpPr txBox="1"/>
          <p:nvPr/>
        </p:nvSpPr>
        <p:spPr>
          <a:xfrm>
            <a:off x="502920" y="2834640"/>
            <a:ext cx="489204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300"/>
              <a:buFont typeface="Calibri"/>
              <a:buNone/>
            </a:pPr>
            <a:r>
              <a:rPr b="1" i="0" lang="en-US" sz="1300" u="none" cap="none" strike="noStrike">
                <a:solidFill>
                  <a:srgbClr val="0E2A33"/>
                </a:solidFill>
                <a:latin typeface="Calibri"/>
                <a:ea typeface="Calibri"/>
                <a:cs typeface="Calibri"/>
                <a:sym typeface="Calibri"/>
              </a:rPr>
              <a:t>Örnek problem</a:t>
            </a:r>
            <a:endParaRPr b="0" i="0" sz="1300" u="none" cap="none" strike="noStrike">
              <a:solidFill>
                <a:schemeClr val="dk1"/>
              </a:solidFill>
              <a:latin typeface="Calibri"/>
              <a:ea typeface="Calibri"/>
              <a:cs typeface="Calibri"/>
              <a:sym typeface="Calibri"/>
            </a:endParaRPr>
          </a:p>
        </p:txBody>
      </p:sp>
      <p:sp>
        <p:nvSpPr>
          <p:cNvPr id="898" name="Google Shape;898;p33"/>
          <p:cNvSpPr txBox="1"/>
          <p:nvPr/>
        </p:nvSpPr>
        <p:spPr>
          <a:xfrm>
            <a:off x="502920" y="3127248"/>
            <a:ext cx="4892040" cy="914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6474F"/>
              </a:buClr>
              <a:buSzPts val="1150"/>
              <a:buFont typeface="Calibri"/>
              <a:buNone/>
            </a:pPr>
            <a:r>
              <a:rPr b="0" i="0" lang="en-US" sz="1150" u="none" cap="none" strike="noStrike">
                <a:solidFill>
                  <a:srgbClr val="36474F"/>
                </a:solidFill>
                <a:latin typeface="Calibri"/>
                <a:ea typeface="Calibri"/>
                <a:cs typeface="Calibri"/>
                <a:sym typeface="Calibri"/>
              </a:rPr>
              <a:t>Sensör yankıyı 1160 µs sonra alıyorsa engel kaç cm uzaktadır?</a:t>
            </a:r>
            <a:endParaRPr b="0" i="0" sz="115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150"/>
              <a:buFont typeface="Calibri"/>
              <a:buNone/>
            </a:pPr>
            <a:r>
              <a:t/>
            </a:r>
            <a:endParaRPr b="0" i="0" sz="115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36474F"/>
              </a:buClr>
              <a:buSzPts val="1150"/>
              <a:buFont typeface="Calibri"/>
              <a:buNone/>
            </a:pPr>
            <a:r>
              <a:rPr b="0" i="0" lang="en-US" sz="1150" u="none" cap="none" strike="noStrike">
                <a:solidFill>
                  <a:srgbClr val="36474F"/>
                </a:solidFill>
                <a:latin typeface="Calibri"/>
                <a:ea typeface="Calibri"/>
                <a:cs typeface="Calibri"/>
                <a:sym typeface="Calibri"/>
              </a:rPr>
              <a:t>Çözüm:  (1160 × 0,034) / 2 = 39,44 / 2 ≈ 19,7 cm</a:t>
            </a:r>
            <a:endParaRPr b="0" i="0" sz="1150" u="none" cap="none" strike="noStrike">
              <a:solidFill>
                <a:schemeClr val="dk1"/>
              </a:solidFill>
              <a:latin typeface="Calibri"/>
              <a:ea typeface="Calibri"/>
              <a:cs typeface="Calibri"/>
              <a:sym typeface="Calibri"/>
            </a:endParaRPr>
          </a:p>
        </p:txBody>
      </p:sp>
      <p:sp>
        <p:nvSpPr>
          <p:cNvPr id="899" name="Google Shape;899;p33"/>
          <p:cNvSpPr/>
          <p:nvPr/>
        </p:nvSpPr>
        <p:spPr>
          <a:xfrm>
            <a:off x="5623560" y="1325880"/>
            <a:ext cx="3017520" cy="2971800"/>
          </a:xfrm>
          <a:prstGeom prst="roundRect">
            <a:avLst>
              <a:gd fmla="val 2462" name="adj"/>
            </a:avLst>
          </a:prstGeom>
          <a:solidFill>
            <a:srgbClr val="FDF3D7"/>
          </a:solidFill>
          <a:ln cap="flat" cmpd="sng" w="12700">
            <a:solidFill>
              <a:srgbClr val="EBD59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0" name="Google Shape;900;p33"/>
          <p:cNvSpPr txBox="1"/>
          <p:nvPr/>
        </p:nvSpPr>
        <p:spPr>
          <a:xfrm>
            <a:off x="5824728" y="1472184"/>
            <a:ext cx="2615184"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A5B00"/>
              </a:buClr>
              <a:buSzPts val="1250"/>
              <a:buFont typeface="Calibri"/>
              <a:buNone/>
            </a:pPr>
            <a:r>
              <a:rPr b="1" i="0" lang="en-US" sz="1250" u="none" cap="none" strike="noStrike">
                <a:solidFill>
                  <a:srgbClr val="7A5B00"/>
                </a:solidFill>
                <a:latin typeface="Calibri"/>
                <a:ea typeface="Calibri"/>
                <a:cs typeface="Calibri"/>
                <a:sym typeface="Calibri"/>
              </a:rPr>
              <a:t>Neden ikiye bölüyoruz?</a:t>
            </a:r>
            <a:endParaRPr b="0" i="0" sz="1250" u="none" cap="none" strike="noStrike">
              <a:solidFill>
                <a:schemeClr val="dk1"/>
              </a:solidFill>
              <a:latin typeface="Calibri"/>
              <a:ea typeface="Calibri"/>
              <a:cs typeface="Calibri"/>
              <a:sym typeface="Calibri"/>
            </a:endParaRPr>
          </a:p>
        </p:txBody>
      </p:sp>
      <p:sp>
        <p:nvSpPr>
          <p:cNvPr id="901" name="Google Shape;901;p33"/>
          <p:cNvSpPr txBox="1"/>
          <p:nvPr/>
        </p:nvSpPr>
        <p:spPr>
          <a:xfrm>
            <a:off x="5824728" y="1783080"/>
            <a:ext cx="2615184" cy="235000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Ses dalgası önce engele gider, sonra geri döner. Ölçtüğümüz süre bu iki yolun toplamıdır. Bizi ilgilendiren tek yön olduğu için süreyi (veya sonucu) ikiye böleriz.</a:t>
            </a:r>
            <a:endParaRPr b="0" i="0" sz="105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050"/>
              <a:buFont typeface="Calibri"/>
              <a:buNone/>
            </a:pPr>
            <a:r>
              <a:t/>
            </a:r>
            <a:endParaRPr b="0" i="0" sz="105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Aynı mantık radar, sonar ve lazer mesafe ölçerlerde de geçerlidir.</a:t>
            </a:r>
            <a:endParaRPr b="0" i="0" sz="105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050"/>
              <a:buFont typeface="Calibri"/>
              <a:buNone/>
            </a:pPr>
            <a:r>
              <a:t/>
            </a:r>
            <a:endParaRPr b="0" i="0" sz="105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Deneyin: Sensörü yumuşak bir kumaşa doğrultun. Ses yutulduğu için ölçüm bozulur. Sensörün sınırlarını bilmek, veriyi doğru yorumlamanın ilk şartıdır.</a:t>
            </a:r>
            <a:endParaRPr b="0" i="0" sz="1050" u="none" cap="none" strike="noStrike">
              <a:solidFill>
                <a:schemeClr val="dk1"/>
              </a:solidFill>
              <a:latin typeface="Calibri"/>
              <a:ea typeface="Calibri"/>
              <a:cs typeface="Calibri"/>
              <a:sym typeface="Calibri"/>
            </a:endParaRPr>
          </a:p>
        </p:txBody>
      </p:sp>
      <p:sp>
        <p:nvSpPr>
          <p:cNvPr id="902" name="Google Shape;902;p33"/>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2 · IoT Mimarisi ve Donanım</a:t>
            </a:r>
            <a:endParaRPr b="0" i="0" sz="850" u="none" cap="none" strike="noStrike">
              <a:solidFill>
                <a:schemeClr val="dk1"/>
              </a:solidFill>
              <a:latin typeface="Calibri"/>
              <a:ea typeface="Calibri"/>
              <a:cs typeface="Calibri"/>
              <a:sym typeface="Calibri"/>
            </a:endParaRPr>
          </a:p>
        </p:txBody>
      </p:sp>
      <p:sp>
        <p:nvSpPr>
          <p:cNvPr id="903" name="Google Shape;903;p33"/>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31</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908" name="Shape 908"/>
        <p:cNvGrpSpPr/>
        <p:nvPr/>
      </p:nvGrpSpPr>
      <p:grpSpPr>
        <a:xfrm>
          <a:off x="0" y="0"/>
          <a:ext cx="0" cy="0"/>
          <a:chOff x="0" y="0"/>
          <a:chExt cx="0" cy="0"/>
        </a:xfrm>
      </p:grpSpPr>
      <p:sp>
        <p:nvSpPr>
          <p:cNvPr id="909" name="Google Shape;909;p34"/>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DONANIM</a:t>
            </a:r>
            <a:endParaRPr b="0" i="0" sz="1000" u="none" cap="none" strike="noStrike">
              <a:solidFill>
                <a:schemeClr val="dk1"/>
              </a:solidFill>
              <a:latin typeface="Calibri"/>
              <a:ea typeface="Calibri"/>
              <a:cs typeface="Calibri"/>
              <a:sym typeface="Calibri"/>
            </a:endParaRPr>
          </a:p>
        </p:txBody>
      </p:sp>
      <p:sp>
        <p:nvSpPr>
          <p:cNvPr id="910" name="Google Shape;910;p34"/>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Aktüatör: kararı harekete çeviren eleman</a:t>
            </a:r>
            <a:endParaRPr b="0" i="0" sz="2600" u="none" cap="none" strike="noStrike">
              <a:solidFill>
                <a:schemeClr val="dk1"/>
              </a:solidFill>
              <a:latin typeface="Calibri"/>
              <a:ea typeface="Calibri"/>
              <a:cs typeface="Calibri"/>
              <a:sym typeface="Calibri"/>
            </a:endParaRPr>
          </a:p>
        </p:txBody>
      </p:sp>
      <p:sp>
        <p:nvSpPr>
          <p:cNvPr id="911" name="Google Shape;911;p34"/>
          <p:cNvSpPr/>
          <p:nvPr/>
        </p:nvSpPr>
        <p:spPr>
          <a:xfrm>
            <a:off x="502920" y="1325880"/>
            <a:ext cx="2529840" cy="1463040"/>
          </a:xfrm>
          <a:prstGeom prst="roundRect">
            <a:avLst>
              <a:gd fmla="val 5000"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2" name="Google Shape;912;p34"/>
          <p:cNvSpPr txBox="1"/>
          <p:nvPr/>
        </p:nvSpPr>
        <p:spPr>
          <a:xfrm>
            <a:off x="704088" y="1490472"/>
            <a:ext cx="2127504"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Röle</a:t>
            </a:r>
            <a:endParaRPr b="0" i="0" sz="1250" u="none" cap="none" strike="noStrike">
              <a:solidFill>
                <a:schemeClr val="dk1"/>
              </a:solidFill>
              <a:latin typeface="Calibri"/>
              <a:ea typeface="Calibri"/>
              <a:cs typeface="Calibri"/>
              <a:sym typeface="Calibri"/>
            </a:endParaRPr>
          </a:p>
        </p:txBody>
      </p:sp>
      <p:sp>
        <p:nvSpPr>
          <p:cNvPr id="913" name="Google Shape;913;p34"/>
          <p:cNvSpPr txBox="1"/>
          <p:nvPr/>
        </p:nvSpPr>
        <p:spPr>
          <a:xfrm>
            <a:off x="704088" y="1874520"/>
            <a:ext cx="2127504" cy="74980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Küçük bir sinyalle yüksek gerilimli cihazı (lamba, pompa) açıp kapatan elektriksel anahtar.</a:t>
            </a:r>
            <a:endParaRPr b="0" i="0" sz="1050" u="none" cap="none" strike="noStrike">
              <a:solidFill>
                <a:schemeClr val="dk1"/>
              </a:solidFill>
              <a:latin typeface="Calibri"/>
              <a:ea typeface="Calibri"/>
              <a:cs typeface="Calibri"/>
              <a:sym typeface="Calibri"/>
            </a:endParaRPr>
          </a:p>
        </p:txBody>
      </p:sp>
      <p:sp>
        <p:nvSpPr>
          <p:cNvPr id="914" name="Google Shape;914;p34"/>
          <p:cNvSpPr/>
          <p:nvPr/>
        </p:nvSpPr>
        <p:spPr>
          <a:xfrm>
            <a:off x="3307080" y="1325880"/>
            <a:ext cx="2529840" cy="1463040"/>
          </a:xfrm>
          <a:prstGeom prst="roundRect">
            <a:avLst>
              <a:gd fmla="val 5000"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5" name="Google Shape;915;p34"/>
          <p:cNvSpPr txBox="1"/>
          <p:nvPr/>
        </p:nvSpPr>
        <p:spPr>
          <a:xfrm>
            <a:off x="3508248" y="1490472"/>
            <a:ext cx="2127504"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DC Motor</a:t>
            </a:r>
            <a:endParaRPr b="0" i="0" sz="1250" u="none" cap="none" strike="noStrike">
              <a:solidFill>
                <a:schemeClr val="dk1"/>
              </a:solidFill>
              <a:latin typeface="Calibri"/>
              <a:ea typeface="Calibri"/>
              <a:cs typeface="Calibri"/>
              <a:sym typeface="Calibri"/>
            </a:endParaRPr>
          </a:p>
        </p:txBody>
      </p:sp>
      <p:sp>
        <p:nvSpPr>
          <p:cNvPr id="916" name="Google Shape;916;p34"/>
          <p:cNvSpPr txBox="1"/>
          <p:nvPr/>
        </p:nvSpPr>
        <p:spPr>
          <a:xfrm>
            <a:off x="3508248" y="1874520"/>
            <a:ext cx="2127504" cy="74980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Sürekli döner. Fan, araç tekerleği ve karıştırıcı uygulamalarında kullanılır.</a:t>
            </a:r>
            <a:endParaRPr b="0" i="0" sz="1050" u="none" cap="none" strike="noStrike">
              <a:solidFill>
                <a:schemeClr val="dk1"/>
              </a:solidFill>
              <a:latin typeface="Calibri"/>
              <a:ea typeface="Calibri"/>
              <a:cs typeface="Calibri"/>
              <a:sym typeface="Calibri"/>
            </a:endParaRPr>
          </a:p>
        </p:txBody>
      </p:sp>
      <p:sp>
        <p:nvSpPr>
          <p:cNvPr id="917" name="Google Shape;917;p34"/>
          <p:cNvSpPr/>
          <p:nvPr/>
        </p:nvSpPr>
        <p:spPr>
          <a:xfrm>
            <a:off x="6111240" y="1325880"/>
            <a:ext cx="2529840" cy="1463040"/>
          </a:xfrm>
          <a:prstGeom prst="roundRect">
            <a:avLst>
              <a:gd fmla="val 5000"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8" name="Google Shape;918;p34"/>
          <p:cNvSpPr txBox="1"/>
          <p:nvPr/>
        </p:nvSpPr>
        <p:spPr>
          <a:xfrm>
            <a:off x="6312408" y="1490472"/>
            <a:ext cx="2127504"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Servo Motor</a:t>
            </a:r>
            <a:endParaRPr b="0" i="0" sz="1250" u="none" cap="none" strike="noStrike">
              <a:solidFill>
                <a:schemeClr val="dk1"/>
              </a:solidFill>
              <a:latin typeface="Calibri"/>
              <a:ea typeface="Calibri"/>
              <a:cs typeface="Calibri"/>
              <a:sym typeface="Calibri"/>
            </a:endParaRPr>
          </a:p>
        </p:txBody>
      </p:sp>
      <p:sp>
        <p:nvSpPr>
          <p:cNvPr id="919" name="Google Shape;919;p34"/>
          <p:cNvSpPr txBox="1"/>
          <p:nvPr/>
        </p:nvSpPr>
        <p:spPr>
          <a:xfrm>
            <a:off x="6312408" y="1874520"/>
            <a:ext cx="2127504" cy="74980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Belirli bir açıya döner (0-180°). Vana, kapı kilidi ve robot kolunda idealdir.</a:t>
            </a:r>
            <a:endParaRPr b="0" i="0" sz="1050" u="none" cap="none" strike="noStrike">
              <a:solidFill>
                <a:schemeClr val="dk1"/>
              </a:solidFill>
              <a:latin typeface="Calibri"/>
              <a:ea typeface="Calibri"/>
              <a:cs typeface="Calibri"/>
              <a:sym typeface="Calibri"/>
            </a:endParaRPr>
          </a:p>
        </p:txBody>
      </p:sp>
      <p:sp>
        <p:nvSpPr>
          <p:cNvPr id="920" name="Google Shape;920;p34"/>
          <p:cNvSpPr/>
          <p:nvPr/>
        </p:nvSpPr>
        <p:spPr>
          <a:xfrm>
            <a:off x="502920" y="3017520"/>
            <a:ext cx="2529840" cy="1463040"/>
          </a:xfrm>
          <a:prstGeom prst="roundRect">
            <a:avLst>
              <a:gd fmla="val 5000"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1" name="Google Shape;921;p34"/>
          <p:cNvSpPr txBox="1"/>
          <p:nvPr/>
        </p:nvSpPr>
        <p:spPr>
          <a:xfrm>
            <a:off x="704088" y="3182112"/>
            <a:ext cx="2127504"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Step Motor</a:t>
            </a:r>
            <a:endParaRPr b="0" i="0" sz="1250" u="none" cap="none" strike="noStrike">
              <a:solidFill>
                <a:schemeClr val="dk1"/>
              </a:solidFill>
              <a:latin typeface="Calibri"/>
              <a:ea typeface="Calibri"/>
              <a:cs typeface="Calibri"/>
              <a:sym typeface="Calibri"/>
            </a:endParaRPr>
          </a:p>
        </p:txBody>
      </p:sp>
      <p:sp>
        <p:nvSpPr>
          <p:cNvPr id="922" name="Google Shape;922;p34"/>
          <p:cNvSpPr txBox="1"/>
          <p:nvPr/>
        </p:nvSpPr>
        <p:spPr>
          <a:xfrm>
            <a:off x="704088" y="3566160"/>
            <a:ext cx="2127504" cy="74980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Adım adım ve hassas döner. Yazıcı ve 3B yazıcı gibi konum hassasiyeti gereken yerlerde.</a:t>
            </a:r>
            <a:endParaRPr b="0" i="0" sz="1050" u="none" cap="none" strike="noStrike">
              <a:solidFill>
                <a:schemeClr val="dk1"/>
              </a:solidFill>
              <a:latin typeface="Calibri"/>
              <a:ea typeface="Calibri"/>
              <a:cs typeface="Calibri"/>
              <a:sym typeface="Calibri"/>
            </a:endParaRPr>
          </a:p>
        </p:txBody>
      </p:sp>
      <p:sp>
        <p:nvSpPr>
          <p:cNvPr id="923" name="Google Shape;923;p34"/>
          <p:cNvSpPr/>
          <p:nvPr/>
        </p:nvSpPr>
        <p:spPr>
          <a:xfrm>
            <a:off x="3307080" y="3017520"/>
            <a:ext cx="2529840" cy="1463040"/>
          </a:xfrm>
          <a:prstGeom prst="roundRect">
            <a:avLst>
              <a:gd fmla="val 5000"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4" name="Google Shape;924;p34"/>
          <p:cNvSpPr txBox="1"/>
          <p:nvPr/>
        </p:nvSpPr>
        <p:spPr>
          <a:xfrm>
            <a:off x="3508248" y="3182112"/>
            <a:ext cx="2127504"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Selenoid Vana</a:t>
            </a:r>
            <a:endParaRPr b="0" i="0" sz="1250" u="none" cap="none" strike="noStrike">
              <a:solidFill>
                <a:schemeClr val="dk1"/>
              </a:solidFill>
              <a:latin typeface="Calibri"/>
              <a:ea typeface="Calibri"/>
              <a:cs typeface="Calibri"/>
              <a:sym typeface="Calibri"/>
            </a:endParaRPr>
          </a:p>
        </p:txBody>
      </p:sp>
      <p:sp>
        <p:nvSpPr>
          <p:cNvPr id="925" name="Google Shape;925;p34"/>
          <p:cNvSpPr txBox="1"/>
          <p:nvPr/>
        </p:nvSpPr>
        <p:spPr>
          <a:xfrm>
            <a:off x="3508248" y="3566160"/>
            <a:ext cx="2127504" cy="74980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Elektrik verilince sıvı veya gaz geçişini açar. Sulama sistemlerinin vazgeçilmezi.</a:t>
            </a:r>
            <a:endParaRPr b="0" i="0" sz="1050" u="none" cap="none" strike="noStrike">
              <a:solidFill>
                <a:schemeClr val="dk1"/>
              </a:solidFill>
              <a:latin typeface="Calibri"/>
              <a:ea typeface="Calibri"/>
              <a:cs typeface="Calibri"/>
              <a:sym typeface="Calibri"/>
            </a:endParaRPr>
          </a:p>
        </p:txBody>
      </p:sp>
      <p:sp>
        <p:nvSpPr>
          <p:cNvPr id="926" name="Google Shape;926;p34"/>
          <p:cNvSpPr/>
          <p:nvPr/>
        </p:nvSpPr>
        <p:spPr>
          <a:xfrm>
            <a:off x="6111240" y="3017520"/>
            <a:ext cx="2529840" cy="1463040"/>
          </a:xfrm>
          <a:prstGeom prst="roundRect">
            <a:avLst>
              <a:gd fmla="val 5000"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7" name="Google Shape;927;p34"/>
          <p:cNvSpPr txBox="1"/>
          <p:nvPr/>
        </p:nvSpPr>
        <p:spPr>
          <a:xfrm>
            <a:off x="6312408" y="3182112"/>
            <a:ext cx="2127504"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Buzzer / LED</a:t>
            </a:r>
            <a:endParaRPr b="0" i="0" sz="1250" u="none" cap="none" strike="noStrike">
              <a:solidFill>
                <a:schemeClr val="dk1"/>
              </a:solidFill>
              <a:latin typeface="Calibri"/>
              <a:ea typeface="Calibri"/>
              <a:cs typeface="Calibri"/>
              <a:sym typeface="Calibri"/>
            </a:endParaRPr>
          </a:p>
        </p:txBody>
      </p:sp>
      <p:sp>
        <p:nvSpPr>
          <p:cNvPr id="928" name="Google Shape;928;p34"/>
          <p:cNvSpPr txBox="1"/>
          <p:nvPr/>
        </p:nvSpPr>
        <p:spPr>
          <a:xfrm>
            <a:off x="6312408" y="3566160"/>
            <a:ext cx="2127504" cy="74980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Kullanıcıyı sesli veya görsel olarak uyarır. En basit ama en çok kullanılan çıkıştır.</a:t>
            </a:r>
            <a:endParaRPr b="0" i="0" sz="1050" u="none" cap="none" strike="noStrike">
              <a:solidFill>
                <a:schemeClr val="dk1"/>
              </a:solidFill>
              <a:latin typeface="Calibri"/>
              <a:ea typeface="Calibri"/>
              <a:cs typeface="Calibri"/>
              <a:sym typeface="Calibri"/>
            </a:endParaRPr>
          </a:p>
        </p:txBody>
      </p:sp>
      <p:sp>
        <p:nvSpPr>
          <p:cNvPr id="929" name="Google Shape;929;p34"/>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2 · IoT Mimarisi ve Donanım</a:t>
            </a:r>
            <a:endParaRPr b="0" i="0" sz="850" u="none" cap="none" strike="noStrike">
              <a:solidFill>
                <a:schemeClr val="dk1"/>
              </a:solidFill>
              <a:latin typeface="Calibri"/>
              <a:ea typeface="Calibri"/>
              <a:cs typeface="Calibri"/>
              <a:sym typeface="Calibri"/>
            </a:endParaRPr>
          </a:p>
        </p:txBody>
      </p:sp>
      <p:sp>
        <p:nvSpPr>
          <p:cNvPr id="930" name="Google Shape;930;p34"/>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32</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935" name="Shape 935"/>
        <p:cNvGrpSpPr/>
        <p:nvPr/>
      </p:nvGrpSpPr>
      <p:grpSpPr>
        <a:xfrm>
          <a:off x="0" y="0"/>
          <a:ext cx="0" cy="0"/>
          <a:chOff x="0" y="0"/>
          <a:chExt cx="0" cy="0"/>
        </a:xfrm>
      </p:grpSpPr>
      <p:sp>
        <p:nvSpPr>
          <p:cNvPr id="936" name="Google Shape;936;p35"/>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KARŞILAŞTIRMA</a:t>
            </a:r>
            <a:endParaRPr b="0" i="0" sz="1000" u="none" cap="none" strike="noStrike">
              <a:solidFill>
                <a:schemeClr val="dk1"/>
              </a:solidFill>
              <a:latin typeface="Calibri"/>
              <a:ea typeface="Calibri"/>
              <a:cs typeface="Calibri"/>
              <a:sym typeface="Calibri"/>
            </a:endParaRPr>
          </a:p>
        </p:txBody>
      </p:sp>
      <p:sp>
        <p:nvSpPr>
          <p:cNvPr id="937" name="Google Shape;937;p35"/>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Sensör mü, aktüatör mü?</a:t>
            </a:r>
            <a:endParaRPr b="0" i="0" sz="2600" u="none" cap="none" strike="noStrike">
              <a:solidFill>
                <a:schemeClr val="dk1"/>
              </a:solidFill>
              <a:latin typeface="Calibri"/>
              <a:ea typeface="Calibri"/>
              <a:cs typeface="Calibri"/>
              <a:sym typeface="Calibri"/>
            </a:endParaRPr>
          </a:p>
        </p:txBody>
      </p:sp>
      <p:sp>
        <p:nvSpPr>
          <p:cNvPr id="938" name="Google Shape;938;p35"/>
          <p:cNvSpPr/>
          <p:nvPr/>
        </p:nvSpPr>
        <p:spPr>
          <a:xfrm>
            <a:off x="502920" y="1325880"/>
            <a:ext cx="3886200" cy="2377440"/>
          </a:xfrm>
          <a:prstGeom prst="roundRect">
            <a:avLst>
              <a:gd fmla="val 3077" name="adj"/>
            </a:avLst>
          </a:prstGeom>
          <a:solidFill>
            <a:srgbClr val="FFFFFF"/>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9" name="Google Shape;939;p35"/>
          <p:cNvSpPr/>
          <p:nvPr/>
        </p:nvSpPr>
        <p:spPr>
          <a:xfrm>
            <a:off x="502920" y="1325880"/>
            <a:ext cx="3886200" cy="475488"/>
          </a:xfrm>
          <a:prstGeom prst="roundRect">
            <a:avLst>
              <a:gd fmla="val 15385" name="adj"/>
            </a:avLst>
          </a:prstGeom>
          <a:solidFill>
            <a:srgbClr val="E4F4F1"/>
          </a:solidFill>
          <a:ln cap="flat" cmpd="sng" w="12700">
            <a:solidFill>
              <a:srgbClr val="E4F4F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0" name="Google Shape;940;p35"/>
          <p:cNvSpPr txBox="1"/>
          <p:nvPr/>
        </p:nvSpPr>
        <p:spPr>
          <a:xfrm>
            <a:off x="731520" y="1362456"/>
            <a:ext cx="3429000" cy="4023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C7A6E"/>
              </a:buClr>
              <a:buSzPts val="1400"/>
              <a:buFont typeface="Calibri"/>
              <a:buNone/>
            </a:pPr>
            <a:r>
              <a:rPr b="1" i="0" lang="en-US" sz="1400" u="none" cap="none" strike="noStrike">
                <a:solidFill>
                  <a:srgbClr val="0C7A6E"/>
                </a:solidFill>
                <a:latin typeface="Calibri"/>
                <a:ea typeface="Calibri"/>
                <a:cs typeface="Calibri"/>
                <a:sym typeface="Calibri"/>
              </a:rPr>
              <a:t>SENSÖR — Girdi (Input)</a:t>
            </a:r>
            <a:endParaRPr b="0" i="0" sz="1400" u="none" cap="none" strike="noStrike">
              <a:solidFill>
                <a:schemeClr val="dk1"/>
              </a:solidFill>
              <a:latin typeface="Calibri"/>
              <a:ea typeface="Calibri"/>
              <a:cs typeface="Calibri"/>
              <a:sym typeface="Calibri"/>
            </a:endParaRPr>
          </a:p>
        </p:txBody>
      </p:sp>
      <p:sp>
        <p:nvSpPr>
          <p:cNvPr id="941" name="Google Shape;941;p35"/>
          <p:cNvSpPr txBox="1"/>
          <p:nvPr/>
        </p:nvSpPr>
        <p:spPr>
          <a:xfrm>
            <a:off x="777240" y="1929384"/>
            <a:ext cx="3337560" cy="1627632"/>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Fiziksel büyüklüğü elektrik sinyaline çevirir</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Sisteme veri sağlar, sistemi "okur"</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Örnek: DHT22, LDR, PIR, HC-SR04</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Kartta genellikle giriş (INPUT) pinine bağlanır</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Soru: Ne oluyor?</a:t>
            </a:r>
            <a:endParaRPr b="0" i="0" sz="1150" u="none" cap="none" strike="noStrike">
              <a:solidFill>
                <a:schemeClr val="dk1"/>
              </a:solidFill>
              <a:latin typeface="Calibri"/>
              <a:ea typeface="Calibri"/>
              <a:cs typeface="Calibri"/>
              <a:sym typeface="Calibri"/>
            </a:endParaRPr>
          </a:p>
        </p:txBody>
      </p:sp>
      <p:sp>
        <p:nvSpPr>
          <p:cNvPr id="942" name="Google Shape;942;p35"/>
          <p:cNvSpPr/>
          <p:nvPr/>
        </p:nvSpPr>
        <p:spPr>
          <a:xfrm>
            <a:off x="4754880" y="1325880"/>
            <a:ext cx="3886200" cy="2377440"/>
          </a:xfrm>
          <a:prstGeom prst="roundRect">
            <a:avLst>
              <a:gd fmla="val 3077" name="adj"/>
            </a:avLst>
          </a:prstGeom>
          <a:solidFill>
            <a:srgbClr val="FFFFFF"/>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3" name="Google Shape;943;p35"/>
          <p:cNvSpPr/>
          <p:nvPr/>
        </p:nvSpPr>
        <p:spPr>
          <a:xfrm>
            <a:off x="4754880" y="1325880"/>
            <a:ext cx="3886200" cy="475488"/>
          </a:xfrm>
          <a:prstGeom prst="roundRect">
            <a:avLst>
              <a:gd fmla="val 15385" name="adj"/>
            </a:avLst>
          </a:prstGeom>
          <a:solidFill>
            <a:srgbClr val="FDF3D7"/>
          </a:solidFill>
          <a:ln cap="flat" cmpd="sng" w="12700">
            <a:solidFill>
              <a:srgbClr val="FDF3D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4" name="Google Shape;944;p35"/>
          <p:cNvSpPr txBox="1"/>
          <p:nvPr/>
        </p:nvSpPr>
        <p:spPr>
          <a:xfrm>
            <a:off x="4983480" y="1362456"/>
            <a:ext cx="3429000" cy="4023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6A00"/>
              </a:buClr>
              <a:buSzPts val="1400"/>
              <a:buFont typeface="Calibri"/>
              <a:buNone/>
            </a:pPr>
            <a:r>
              <a:rPr b="1" i="0" lang="en-US" sz="1400" u="none" cap="none" strike="noStrike">
                <a:solidFill>
                  <a:srgbClr val="8A6A00"/>
                </a:solidFill>
                <a:latin typeface="Calibri"/>
                <a:ea typeface="Calibri"/>
                <a:cs typeface="Calibri"/>
                <a:sym typeface="Calibri"/>
              </a:rPr>
              <a:t>AKTÜATÖR — Çıktı (Output)</a:t>
            </a:r>
            <a:endParaRPr b="0" i="0" sz="1400" u="none" cap="none" strike="noStrike">
              <a:solidFill>
                <a:schemeClr val="dk1"/>
              </a:solidFill>
              <a:latin typeface="Calibri"/>
              <a:ea typeface="Calibri"/>
              <a:cs typeface="Calibri"/>
              <a:sym typeface="Calibri"/>
            </a:endParaRPr>
          </a:p>
        </p:txBody>
      </p:sp>
      <p:sp>
        <p:nvSpPr>
          <p:cNvPr id="945" name="Google Shape;945;p35"/>
          <p:cNvSpPr txBox="1"/>
          <p:nvPr/>
        </p:nvSpPr>
        <p:spPr>
          <a:xfrm>
            <a:off x="5029200" y="1929384"/>
            <a:ext cx="3337560" cy="1627632"/>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Elektrik sinyalini fiziksel harekete çevirir</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Sistemin kararını uygular, ortamı "değiştirir"</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Örnek: röle, servo, motor, buzzer, vana</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Kartta genellikle çıkış (OUTPUT) pinine bağlanır</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Soru: Ne yapmalıyım?</a:t>
            </a:r>
            <a:endParaRPr b="0" i="0" sz="1150" u="none" cap="none" strike="noStrike">
              <a:solidFill>
                <a:schemeClr val="dk1"/>
              </a:solidFill>
              <a:latin typeface="Calibri"/>
              <a:ea typeface="Calibri"/>
              <a:cs typeface="Calibri"/>
              <a:sym typeface="Calibri"/>
            </a:endParaRPr>
          </a:p>
        </p:txBody>
      </p:sp>
      <p:sp>
        <p:nvSpPr>
          <p:cNvPr id="946" name="Google Shape;946;p35"/>
          <p:cNvSpPr/>
          <p:nvPr/>
        </p:nvSpPr>
        <p:spPr>
          <a:xfrm>
            <a:off x="502920" y="3840480"/>
            <a:ext cx="8138160" cy="548640"/>
          </a:xfrm>
          <a:prstGeom prst="roundRect">
            <a:avLst>
              <a:gd fmla="val 13333"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7" name="Google Shape;947;p35"/>
          <p:cNvSpPr txBox="1"/>
          <p:nvPr/>
        </p:nvSpPr>
        <p:spPr>
          <a:xfrm>
            <a:off x="704088" y="3986784"/>
            <a:ext cx="7735824"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Hızlı test: Klima hem sensör hem aktüatör içerir — sıcaklığı ölçer (sensör), kompresörü çalıştırır (aktüatör).</a:t>
            </a:r>
            <a:endParaRPr b="0" i="0" sz="1250" u="none" cap="none" strike="noStrike">
              <a:solidFill>
                <a:schemeClr val="dk1"/>
              </a:solidFill>
              <a:latin typeface="Calibri"/>
              <a:ea typeface="Calibri"/>
              <a:cs typeface="Calibri"/>
              <a:sym typeface="Calibri"/>
            </a:endParaRPr>
          </a:p>
        </p:txBody>
      </p:sp>
      <p:sp>
        <p:nvSpPr>
          <p:cNvPr id="948" name="Google Shape;948;p35"/>
          <p:cNvSpPr txBox="1"/>
          <p:nvPr/>
        </p:nvSpPr>
        <p:spPr>
          <a:xfrm flipH="1" rot="10800000">
            <a:off x="704088" y="4224528"/>
            <a:ext cx="7735824" cy="7315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dk1"/>
              </a:buClr>
              <a:buSzPts val="1000"/>
              <a:buFont typeface="Calibri"/>
              <a:buNone/>
            </a:pPr>
            <a:r>
              <a:t/>
            </a:r>
            <a:endParaRPr b="0" i="0" sz="1000" u="none" cap="none" strike="noStrike">
              <a:solidFill>
                <a:schemeClr val="dk1"/>
              </a:solidFill>
              <a:latin typeface="Calibri"/>
              <a:ea typeface="Calibri"/>
              <a:cs typeface="Calibri"/>
              <a:sym typeface="Calibri"/>
            </a:endParaRPr>
          </a:p>
        </p:txBody>
      </p:sp>
      <p:sp>
        <p:nvSpPr>
          <p:cNvPr id="949" name="Google Shape;949;p35"/>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2 · IoT Mimarisi ve Donanım</a:t>
            </a:r>
            <a:endParaRPr b="0" i="0" sz="850" u="none" cap="none" strike="noStrike">
              <a:solidFill>
                <a:schemeClr val="dk1"/>
              </a:solidFill>
              <a:latin typeface="Calibri"/>
              <a:ea typeface="Calibri"/>
              <a:cs typeface="Calibri"/>
              <a:sym typeface="Calibri"/>
            </a:endParaRPr>
          </a:p>
        </p:txBody>
      </p:sp>
      <p:sp>
        <p:nvSpPr>
          <p:cNvPr id="950" name="Google Shape;950;p35"/>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33</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955" name="Shape 955"/>
        <p:cNvGrpSpPr/>
        <p:nvPr/>
      </p:nvGrpSpPr>
      <p:grpSpPr>
        <a:xfrm>
          <a:off x="0" y="0"/>
          <a:ext cx="0" cy="0"/>
          <a:chOff x="0" y="0"/>
          <a:chExt cx="0" cy="0"/>
        </a:xfrm>
      </p:grpSpPr>
      <p:sp>
        <p:nvSpPr>
          <p:cNvPr id="956" name="Google Shape;956;p36"/>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SİNYAL</a:t>
            </a:r>
            <a:endParaRPr b="0" i="0" sz="1000" u="none" cap="none" strike="noStrike">
              <a:solidFill>
                <a:schemeClr val="dk1"/>
              </a:solidFill>
              <a:latin typeface="Calibri"/>
              <a:ea typeface="Calibri"/>
              <a:cs typeface="Calibri"/>
              <a:sym typeface="Calibri"/>
            </a:endParaRPr>
          </a:p>
        </p:txBody>
      </p:sp>
      <p:sp>
        <p:nvSpPr>
          <p:cNvPr id="957" name="Google Shape;957;p36"/>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Analog ve dijital sinyal, ADC dönüşümü</a:t>
            </a:r>
            <a:endParaRPr b="0" i="0" sz="2600" u="none" cap="none" strike="noStrike">
              <a:solidFill>
                <a:schemeClr val="dk1"/>
              </a:solidFill>
              <a:latin typeface="Calibri"/>
              <a:ea typeface="Calibri"/>
              <a:cs typeface="Calibri"/>
              <a:sym typeface="Calibri"/>
            </a:endParaRPr>
          </a:p>
        </p:txBody>
      </p:sp>
      <p:sp>
        <p:nvSpPr>
          <p:cNvPr id="958" name="Google Shape;958;p36"/>
          <p:cNvSpPr/>
          <p:nvPr/>
        </p:nvSpPr>
        <p:spPr>
          <a:xfrm>
            <a:off x="502920" y="1325880"/>
            <a:ext cx="3886200" cy="1874520"/>
          </a:xfrm>
          <a:prstGeom prst="roundRect">
            <a:avLst>
              <a:gd fmla="val 3902" name="adj"/>
            </a:avLst>
          </a:prstGeom>
          <a:solidFill>
            <a:srgbClr val="FFFFFF"/>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9" name="Google Shape;959;p36"/>
          <p:cNvSpPr/>
          <p:nvPr/>
        </p:nvSpPr>
        <p:spPr>
          <a:xfrm>
            <a:off x="502920" y="1325880"/>
            <a:ext cx="3886200" cy="475488"/>
          </a:xfrm>
          <a:prstGeom prst="roundRect">
            <a:avLst>
              <a:gd fmla="val 15385" name="adj"/>
            </a:avLst>
          </a:prstGeom>
          <a:solidFill>
            <a:srgbClr val="E4F4F1"/>
          </a:solidFill>
          <a:ln cap="flat" cmpd="sng" w="12700">
            <a:solidFill>
              <a:srgbClr val="E4F4F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0" name="Google Shape;960;p36"/>
          <p:cNvSpPr txBox="1"/>
          <p:nvPr/>
        </p:nvSpPr>
        <p:spPr>
          <a:xfrm>
            <a:off x="731520" y="1362456"/>
            <a:ext cx="3429000" cy="4023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C7A6E"/>
              </a:buClr>
              <a:buSzPts val="1400"/>
              <a:buFont typeface="Calibri"/>
              <a:buNone/>
            </a:pPr>
            <a:r>
              <a:rPr b="1" i="0" lang="en-US" sz="1400" u="none" cap="none" strike="noStrike">
                <a:solidFill>
                  <a:srgbClr val="0C7A6E"/>
                </a:solidFill>
                <a:latin typeface="Calibri"/>
                <a:ea typeface="Calibri"/>
                <a:cs typeface="Calibri"/>
                <a:sym typeface="Calibri"/>
              </a:rPr>
              <a:t>Analog Sinyal</a:t>
            </a:r>
            <a:endParaRPr b="0" i="0" sz="1400" u="none" cap="none" strike="noStrike">
              <a:solidFill>
                <a:schemeClr val="dk1"/>
              </a:solidFill>
              <a:latin typeface="Calibri"/>
              <a:ea typeface="Calibri"/>
              <a:cs typeface="Calibri"/>
              <a:sym typeface="Calibri"/>
            </a:endParaRPr>
          </a:p>
        </p:txBody>
      </p:sp>
      <p:sp>
        <p:nvSpPr>
          <p:cNvPr id="961" name="Google Shape;961;p36"/>
          <p:cNvSpPr txBox="1"/>
          <p:nvPr/>
        </p:nvSpPr>
        <p:spPr>
          <a:xfrm>
            <a:off x="777240" y="1929384"/>
            <a:ext cx="3337560" cy="1124712"/>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36474F"/>
              </a:buClr>
              <a:buSzPts val="1100"/>
              <a:buFont typeface="Calibri"/>
              <a:buChar char="•"/>
            </a:pPr>
            <a:r>
              <a:rPr b="0" i="0" lang="en-US" sz="1100" u="none" cap="none" strike="noStrike">
                <a:solidFill>
                  <a:srgbClr val="36474F"/>
                </a:solidFill>
                <a:latin typeface="Calibri"/>
                <a:ea typeface="Calibri"/>
                <a:cs typeface="Calibri"/>
                <a:sym typeface="Calibri"/>
              </a:rPr>
              <a:t>Sürekli değişir, ara değerleri vardır</a:t>
            </a:r>
            <a:endParaRPr b="0" i="0" sz="11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00"/>
              <a:buFont typeface="Calibri"/>
              <a:buChar char="•"/>
            </a:pPr>
            <a:r>
              <a:rPr b="0" i="0" lang="en-US" sz="1100" u="none" cap="none" strike="noStrike">
                <a:solidFill>
                  <a:srgbClr val="36474F"/>
                </a:solidFill>
                <a:latin typeface="Calibri"/>
                <a:ea typeface="Calibri"/>
                <a:cs typeface="Calibri"/>
                <a:sym typeface="Calibri"/>
              </a:rPr>
              <a:t>Örnek: LDR'nin ışığa göre verdiği gerilim</a:t>
            </a:r>
            <a:endParaRPr b="0" i="0" sz="11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00"/>
              <a:buFont typeface="Calibri"/>
              <a:buChar char="•"/>
            </a:pPr>
            <a:r>
              <a:rPr b="0" i="0" lang="en-US" sz="1100" u="none" cap="none" strike="noStrike">
                <a:solidFill>
                  <a:srgbClr val="36474F"/>
                </a:solidFill>
                <a:latin typeface="Calibri"/>
                <a:ea typeface="Calibri"/>
                <a:cs typeface="Calibri"/>
                <a:sym typeface="Calibri"/>
              </a:rPr>
              <a:t>Arduino'da A0-A5 pinlerinden okunur</a:t>
            </a:r>
            <a:endParaRPr b="0" i="0" sz="11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00"/>
              <a:buFont typeface="Calibri"/>
              <a:buChar char="•"/>
            </a:pPr>
            <a:r>
              <a:rPr b="0" i="0" lang="en-US" sz="1100" u="none" cap="none" strike="noStrike">
                <a:solidFill>
                  <a:srgbClr val="36474F"/>
                </a:solidFill>
                <a:latin typeface="Calibri"/>
                <a:ea typeface="Calibri"/>
                <a:cs typeface="Calibri"/>
                <a:sym typeface="Calibri"/>
              </a:rPr>
              <a:t>Değer aralığı: 0 - 1023 (10 bit)</a:t>
            </a:r>
            <a:endParaRPr b="0" i="0" sz="1100" u="none" cap="none" strike="noStrike">
              <a:solidFill>
                <a:schemeClr val="dk1"/>
              </a:solidFill>
              <a:latin typeface="Calibri"/>
              <a:ea typeface="Calibri"/>
              <a:cs typeface="Calibri"/>
              <a:sym typeface="Calibri"/>
            </a:endParaRPr>
          </a:p>
        </p:txBody>
      </p:sp>
      <p:sp>
        <p:nvSpPr>
          <p:cNvPr id="962" name="Google Shape;962;p36"/>
          <p:cNvSpPr/>
          <p:nvPr/>
        </p:nvSpPr>
        <p:spPr>
          <a:xfrm>
            <a:off x="4754880" y="1325880"/>
            <a:ext cx="3886200" cy="1874520"/>
          </a:xfrm>
          <a:prstGeom prst="roundRect">
            <a:avLst>
              <a:gd fmla="val 3902" name="adj"/>
            </a:avLst>
          </a:prstGeom>
          <a:solidFill>
            <a:srgbClr val="FFFFFF"/>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3" name="Google Shape;963;p36"/>
          <p:cNvSpPr/>
          <p:nvPr/>
        </p:nvSpPr>
        <p:spPr>
          <a:xfrm>
            <a:off x="4754880" y="1325880"/>
            <a:ext cx="3886200" cy="475488"/>
          </a:xfrm>
          <a:prstGeom prst="roundRect">
            <a:avLst>
              <a:gd fmla="val 15385" name="adj"/>
            </a:avLst>
          </a:prstGeom>
          <a:solidFill>
            <a:srgbClr val="FDF3D7"/>
          </a:solidFill>
          <a:ln cap="flat" cmpd="sng" w="12700">
            <a:solidFill>
              <a:srgbClr val="FDF3D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4" name="Google Shape;964;p36"/>
          <p:cNvSpPr txBox="1"/>
          <p:nvPr/>
        </p:nvSpPr>
        <p:spPr>
          <a:xfrm>
            <a:off x="4983480" y="1362456"/>
            <a:ext cx="3429000" cy="4023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6A00"/>
              </a:buClr>
              <a:buSzPts val="1400"/>
              <a:buFont typeface="Calibri"/>
              <a:buNone/>
            </a:pPr>
            <a:r>
              <a:rPr b="1" i="0" lang="en-US" sz="1400" u="none" cap="none" strike="noStrike">
                <a:solidFill>
                  <a:srgbClr val="8A6A00"/>
                </a:solidFill>
                <a:latin typeface="Calibri"/>
                <a:ea typeface="Calibri"/>
                <a:cs typeface="Calibri"/>
                <a:sym typeface="Calibri"/>
              </a:rPr>
              <a:t>Dijital Sinyal</a:t>
            </a:r>
            <a:endParaRPr b="0" i="0" sz="1400" u="none" cap="none" strike="noStrike">
              <a:solidFill>
                <a:schemeClr val="dk1"/>
              </a:solidFill>
              <a:latin typeface="Calibri"/>
              <a:ea typeface="Calibri"/>
              <a:cs typeface="Calibri"/>
              <a:sym typeface="Calibri"/>
            </a:endParaRPr>
          </a:p>
        </p:txBody>
      </p:sp>
      <p:sp>
        <p:nvSpPr>
          <p:cNvPr id="965" name="Google Shape;965;p36"/>
          <p:cNvSpPr txBox="1"/>
          <p:nvPr/>
        </p:nvSpPr>
        <p:spPr>
          <a:xfrm>
            <a:off x="5029200" y="1929384"/>
            <a:ext cx="3337560" cy="1124712"/>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36474F"/>
              </a:buClr>
              <a:buSzPts val="1100"/>
              <a:buFont typeface="Calibri"/>
              <a:buChar char="•"/>
            </a:pPr>
            <a:r>
              <a:rPr b="0" i="0" lang="en-US" sz="1100" u="none" cap="none" strike="noStrike">
                <a:solidFill>
                  <a:srgbClr val="36474F"/>
                </a:solidFill>
                <a:latin typeface="Calibri"/>
                <a:ea typeface="Calibri"/>
                <a:cs typeface="Calibri"/>
                <a:sym typeface="Calibri"/>
              </a:rPr>
              <a:t>Sadece iki durum vardır: 0 veya 1</a:t>
            </a:r>
            <a:endParaRPr b="0" i="0" sz="11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00"/>
              <a:buFont typeface="Calibri"/>
              <a:buChar char="•"/>
            </a:pPr>
            <a:r>
              <a:rPr b="0" i="0" lang="en-US" sz="1100" u="none" cap="none" strike="noStrike">
                <a:solidFill>
                  <a:srgbClr val="36474F"/>
                </a:solidFill>
                <a:latin typeface="Calibri"/>
                <a:ea typeface="Calibri"/>
                <a:cs typeface="Calibri"/>
                <a:sym typeface="Calibri"/>
              </a:rPr>
              <a:t>Örnek: Butona basıldı / basılmadı</a:t>
            </a:r>
            <a:endParaRPr b="0" i="0" sz="11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00"/>
              <a:buFont typeface="Calibri"/>
              <a:buChar char="•"/>
            </a:pPr>
            <a:r>
              <a:rPr b="0" i="0" lang="en-US" sz="1100" u="none" cap="none" strike="noStrike">
                <a:solidFill>
                  <a:srgbClr val="36474F"/>
                </a:solidFill>
                <a:latin typeface="Calibri"/>
                <a:ea typeface="Calibri"/>
                <a:cs typeface="Calibri"/>
                <a:sym typeface="Calibri"/>
              </a:rPr>
              <a:t>Arduino'da D0-D13 pinlerinden okunur</a:t>
            </a:r>
            <a:endParaRPr b="0" i="0" sz="11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00"/>
              <a:buFont typeface="Calibri"/>
              <a:buChar char="•"/>
            </a:pPr>
            <a:r>
              <a:rPr b="0" i="0" lang="en-US" sz="1100" u="none" cap="none" strike="noStrike">
                <a:solidFill>
                  <a:srgbClr val="36474F"/>
                </a:solidFill>
                <a:latin typeface="Calibri"/>
                <a:ea typeface="Calibri"/>
                <a:cs typeface="Calibri"/>
                <a:sym typeface="Calibri"/>
              </a:rPr>
              <a:t>Değer: LOW (0 V) veya HIGH (5 V)</a:t>
            </a:r>
            <a:endParaRPr b="0" i="0" sz="1100" u="none" cap="none" strike="noStrike">
              <a:solidFill>
                <a:schemeClr val="dk1"/>
              </a:solidFill>
              <a:latin typeface="Calibri"/>
              <a:ea typeface="Calibri"/>
              <a:cs typeface="Calibri"/>
              <a:sym typeface="Calibri"/>
            </a:endParaRPr>
          </a:p>
        </p:txBody>
      </p:sp>
      <p:sp>
        <p:nvSpPr>
          <p:cNvPr id="966" name="Google Shape;966;p36"/>
          <p:cNvSpPr/>
          <p:nvPr/>
        </p:nvSpPr>
        <p:spPr>
          <a:xfrm>
            <a:off x="502920" y="3383280"/>
            <a:ext cx="8138160" cy="914400"/>
          </a:xfrm>
          <a:prstGeom prst="roundRect">
            <a:avLst>
              <a:gd fmla="val 8000" name="adj"/>
            </a:avLst>
          </a:prstGeom>
          <a:solidFill>
            <a:srgbClr val="0E2A33"/>
          </a:solidFill>
          <a:ln cap="flat" cmpd="sng" w="12700">
            <a:solidFill>
              <a:srgbClr val="0E2A3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7" name="Google Shape;967;p36"/>
          <p:cNvSpPr txBox="1"/>
          <p:nvPr/>
        </p:nvSpPr>
        <p:spPr>
          <a:xfrm>
            <a:off x="731520" y="3474720"/>
            <a:ext cx="768096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B705"/>
              </a:buClr>
              <a:buSzPts val="1250"/>
              <a:buFont typeface="Calibri"/>
              <a:buNone/>
            </a:pPr>
            <a:r>
              <a:rPr b="1" i="0" lang="en-US" sz="1250" u="none" cap="none" strike="noStrike">
                <a:solidFill>
                  <a:srgbClr val="F2B705"/>
                </a:solidFill>
                <a:latin typeface="Calibri"/>
                <a:ea typeface="Calibri"/>
                <a:cs typeface="Calibri"/>
                <a:sym typeface="Calibri"/>
              </a:rPr>
              <a:t>ADC (Analog-Dijital Dönüştürücü)</a:t>
            </a:r>
            <a:endParaRPr b="0" i="0" sz="1250" u="none" cap="none" strike="noStrike">
              <a:solidFill>
                <a:schemeClr val="dk1"/>
              </a:solidFill>
              <a:latin typeface="Calibri"/>
              <a:ea typeface="Calibri"/>
              <a:cs typeface="Calibri"/>
              <a:sym typeface="Calibri"/>
            </a:endParaRPr>
          </a:p>
        </p:txBody>
      </p:sp>
      <p:sp>
        <p:nvSpPr>
          <p:cNvPr id="968" name="Google Shape;968;p36"/>
          <p:cNvSpPr txBox="1"/>
          <p:nvPr/>
        </p:nvSpPr>
        <p:spPr>
          <a:xfrm>
            <a:off x="731520" y="3749040"/>
            <a:ext cx="7680960" cy="5029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CFE1E4"/>
              </a:buClr>
              <a:buSzPts val="1100"/>
              <a:buFont typeface="Calibri"/>
              <a:buNone/>
            </a:pPr>
            <a:r>
              <a:rPr b="0" i="0" lang="en-US" sz="1100" u="none" cap="none" strike="noStrike">
                <a:solidFill>
                  <a:srgbClr val="CFE1E4"/>
                </a:solidFill>
                <a:latin typeface="Calibri"/>
                <a:ea typeface="Calibri"/>
                <a:cs typeface="Calibri"/>
                <a:sym typeface="Calibri"/>
              </a:rPr>
              <a:t>Mikrodenetleyici analog gerilimi doğrudan anlayamaz; ADC devresi onu sayıya çevirir. 10 bitlik bir ADC, 0-5 V aralığını 1024 basamağa böler. Yani okunan her 1 birim ≈ 4,9 mV'tur.</a:t>
            </a:r>
            <a:endParaRPr b="0" i="0" sz="1100" u="none" cap="none" strike="noStrike">
              <a:solidFill>
                <a:schemeClr val="dk1"/>
              </a:solidFill>
              <a:latin typeface="Calibri"/>
              <a:ea typeface="Calibri"/>
              <a:cs typeface="Calibri"/>
              <a:sym typeface="Calibri"/>
            </a:endParaRPr>
          </a:p>
        </p:txBody>
      </p:sp>
      <p:sp>
        <p:nvSpPr>
          <p:cNvPr id="969" name="Google Shape;969;p36"/>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2 · IoT Mimarisi ve Donanım</a:t>
            </a:r>
            <a:endParaRPr b="0" i="0" sz="850" u="none" cap="none" strike="noStrike">
              <a:solidFill>
                <a:schemeClr val="dk1"/>
              </a:solidFill>
              <a:latin typeface="Calibri"/>
              <a:ea typeface="Calibri"/>
              <a:cs typeface="Calibri"/>
              <a:sym typeface="Calibri"/>
            </a:endParaRPr>
          </a:p>
        </p:txBody>
      </p:sp>
      <p:sp>
        <p:nvSpPr>
          <p:cNvPr id="970" name="Google Shape;970;p36"/>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34</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975" name="Shape 975"/>
        <p:cNvGrpSpPr/>
        <p:nvPr/>
      </p:nvGrpSpPr>
      <p:grpSpPr>
        <a:xfrm>
          <a:off x="0" y="0"/>
          <a:ext cx="0" cy="0"/>
          <a:chOff x="0" y="0"/>
          <a:chExt cx="0" cy="0"/>
        </a:xfrm>
      </p:grpSpPr>
      <p:sp>
        <p:nvSpPr>
          <p:cNvPr id="976" name="Google Shape;976;p37"/>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BEYİN</a:t>
            </a:r>
            <a:endParaRPr b="0" i="0" sz="1000" u="none" cap="none" strike="noStrike">
              <a:solidFill>
                <a:schemeClr val="dk1"/>
              </a:solidFill>
              <a:latin typeface="Calibri"/>
              <a:ea typeface="Calibri"/>
              <a:cs typeface="Calibri"/>
              <a:sym typeface="Calibri"/>
            </a:endParaRPr>
          </a:p>
        </p:txBody>
      </p:sp>
      <p:sp>
        <p:nvSpPr>
          <p:cNvPr id="977" name="Google Shape;977;p37"/>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Mikrodenetleyici nedir?</a:t>
            </a:r>
            <a:endParaRPr b="0" i="0" sz="2600" u="none" cap="none" strike="noStrike">
              <a:solidFill>
                <a:schemeClr val="dk1"/>
              </a:solidFill>
              <a:latin typeface="Calibri"/>
              <a:ea typeface="Calibri"/>
              <a:cs typeface="Calibri"/>
              <a:sym typeface="Calibri"/>
            </a:endParaRPr>
          </a:p>
        </p:txBody>
      </p:sp>
      <p:sp>
        <p:nvSpPr>
          <p:cNvPr id="978" name="Google Shape;978;p37"/>
          <p:cNvSpPr/>
          <p:nvPr/>
        </p:nvSpPr>
        <p:spPr>
          <a:xfrm>
            <a:off x="502920" y="1325880"/>
            <a:ext cx="8138160" cy="868680"/>
          </a:xfrm>
          <a:prstGeom prst="roundRect">
            <a:avLst>
              <a:gd fmla="val 8421" name="adj"/>
            </a:avLst>
          </a:prstGeom>
          <a:solidFill>
            <a:srgbClr val="E4F4F1"/>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9" name="Google Shape;979;p37"/>
          <p:cNvSpPr txBox="1"/>
          <p:nvPr/>
        </p:nvSpPr>
        <p:spPr>
          <a:xfrm>
            <a:off x="731520" y="1444752"/>
            <a:ext cx="768096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00"/>
              <a:buFont typeface="Calibri"/>
              <a:buNone/>
            </a:pPr>
            <a:r>
              <a:rPr b="0" i="0" lang="en-US" sz="1200" u="none" cap="none" strike="noStrike">
                <a:solidFill>
                  <a:srgbClr val="0E2A33"/>
                </a:solidFill>
                <a:latin typeface="Calibri"/>
                <a:ea typeface="Calibri"/>
                <a:cs typeface="Calibri"/>
                <a:sym typeface="Calibri"/>
              </a:rPr>
              <a:t>Mikrodenetleyici (MCU), işlemci + bellek + giriş/çıkış pinlerini tek bir çip üzerinde birleştiren küçük bir bilgisayardır. Tek bir görevi, çok az enerjiyle, yıllarca kesintisiz yapmak için tasarlanmıştır.</a:t>
            </a:r>
            <a:endParaRPr b="0" i="0" sz="1200" u="none" cap="none" strike="noStrike">
              <a:solidFill>
                <a:schemeClr val="dk1"/>
              </a:solidFill>
              <a:latin typeface="Calibri"/>
              <a:ea typeface="Calibri"/>
              <a:cs typeface="Calibri"/>
              <a:sym typeface="Calibri"/>
            </a:endParaRPr>
          </a:p>
        </p:txBody>
      </p:sp>
      <p:graphicFrame>
        <p:nvGraphicFramePr>
          <p:cNvPr id="980" name="Google Shape;980;p37"/>
          <p:cNvGraphicFramePr/>
          <p:nvPr/>
        </p:nvGraphicFramePr>
        <p:xfrm>
          <a:off x="502920" y="2377440"/>
          <a:ext cx="3000000" cy="3000000"/>
        </p:xfrm>
        <a:graphic>
          <a:graphicData uri="http://schemas.openxmlformats.org/drawingml/2006/table">
            <a:tbl>
              <a:tblPr>
                <a:noFill/>
                <a:tableStyleId>{171C6DA4-8F6A-4889-AE8C-7EABCD6D8F95}</a:tableStyleId>
              </a:tblPr>
              <a:tblGrid>
                <a:gridCol w="1920250"/>
                <a:gridCol w="3108950"/>
                <a:gridCol w="3108950"/>
              </a:tblGrid>
              <a:tr h="320050">
                <a:tc>
                  <a:txBody>
                    <a:bodyPr/>
                    <a:lstStyle/>
                    <a:p>
                      <a:pPr indent="0" lvl="0" marL="0" marR="0" rtl="0" algn="l">
                        <a:spcBef>
                          <a:spcPts val="0"/>
                        </a:spcBef>
                        <a:spcAft>
                          <a:spcPts val="0"/>
                        </a:spcAft>
                        <a:buClr>
                          <a:srgbClr val="FFFFFF"/>
                        </a:buClr>
                        <a:buSzPts val="1150"/>
                        <a:buFont typeface="Calibri"/>
                        <a:buNone/>
                      </a:pPr>
                      <a:r>
                        <a:rPr b="1" lang="en-US" sz="1150" u="none" cap="none" strike="noStrike">
                          <a:solidFill>
                            <a:srgbClr val="FFFFFF"/>
                          </a:solidFill>
                          <a:latin typeface="Calibri"/>
                          <a:ea typeface="Calibri"/>
                          <a:cs typeface="Calibri"/>
                          <a:sym typeface="Calibri"/>
                        </a:rPr>
                        <a:t>Özellik</a:t>
                      </a:r>
                      <a:endParaRPr sz="115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0E2A33"/>
                    </a:solidFill>
                  </a:tcPr>
                </a:tc>
                <a:tc>
                  <a:txBody>
                    <a:bodyPr/>
                    <a:lstStyle/>
                    <a:p>
                      <a:pPr indent="0" lvl="0" marL="0" marR="0" rtl="0" algn="l">
                        <a:spcBef>
                          <a:spcPts val="0"/>
                        </a:spcBef>
                        <a:spcAft>
                          <a:spcPts val="0"/>
                        </a:spcAft>
                        <a:buClr>
                          <a:srgbClr val="FFFFFF"/>
                        </a:buClr>
                        <a:buSzPts val="1150"/>
                        <a:buFont typeface="Calibri"/>
                        <a:buNone/>
                      </a:pPr>
                      <a:r>
                        <a:rPr b="1" lang="en-US" sz="1150" u="none" cap="none" strike="noStrike">
                          <a:solidFill>
                            <a:srgbClr val="FFFFFF"/>
                          </a:solidFill>
                          <a:latin typeface="Calibri"/>
                          <a:ea typeface="Calibri"/>
                          <a:cs typeface="Calibri"/>
                          <a:sym typeface="Calibri"/>
                        </a:rPr>
                        <a:t>Mikrodenetleyici (Arduino)</a:t>
                      </a:r>
                      <a:endParaRPr sz="115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0E2A33"/>
                    </a:solidFill>
                  </a:tcPr>
                </a:tc>
                <a:tc>
                  <a:txBody>
                    <a:bodyPr/>
                    <a:lstStyle/>
                    <a:p>
                      <a:pPr indent="0" lvl="0" marL="0" marR="0" rtl="0" algn="l">
                        <a:spcBef>
                          <a:spcPts val="0"/>
                        </a:spcBef>
                        <a:spcAft>
                          <a:spcPts val="0"/>
                        </a:spcAft>
                        <a:buClr>
                          <a:srgbClr val="FFFFFF"/>
                        </a:buClr>
                        <a:buSzPts val="1150"/>
                        <a:buFont typeface="Calibri"/>
                        <a:buNone/>
                      </a:pPr>
                      <a:r>
                        <a:rPr b="1" lang="en-US" sz="1150" u="none" cap="none" strike="noStrike">
                          <a:solidFill>
                            <a:srgbClr val="FFFFFF"/>
                          </a:solidFill>
                          <a:latin typeface="Calibri"/>
                          <a:ea typeface="Calibri"/>
                          <a:cs typeface="Calibri"/>
                          <a:sym typeface="Calibri"/>
                        </a:rPr>
                        <a:t>Bilgisayar (Raspberry Pi / PC)</a:t>
                      </a:r>
                      <a:endParaRPr sz="115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0E2A33"/>
                    </a:solidFill>
                  </a:tcPr>
                </a:tc>
              </a:tr>
              <a:tr h="320050">
                <a:tc>
                  <a:txBody>
                    <a:bodyPr/>
                    <a:lstStyle/>
                    <a:p>
                      <a:pPr indent="0" lvl="0" marL="0" marR="0" rtl="0" algn="l">
                        <a:spcBef>
                          <a:spcPts val="0"/>
                        </a:spcBef>
                        <a:spcAft>
                          <a:spcPts val="0"/>
                        </a:spcAft>
                        <a:buClr>
                          <a:srgbClr val="36474F"/>
                        </a:buClr>
                        <a:buSzPts val="1050"/>
                        <a:buFont typeface="Calibri"/>
                        <a:buNone/>
                      </a:pPr>
                      <a:r>
                        <a:rPr lang="en-US" sz="1050" u="none" cap="none" strike="noStrike">
                          <a:solidFill>
                            <a:srgbClr val="36474F"/>
                          </a:solidFill>
                          <a:latin typeface="Calibri"/>
                          <a:ea typeface="Calibri"/>
                          <a:cs typeface="Calibri"/>
                          <a:sym typeface="Calibri"/>
                        </a:rPr>
                        <a:t>İşletim sistemi</a:t>
                      </a:r>
                      <a:endParaRPr sz="105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c>
                  <a:txBody>
                    <a:bodyPr/>
                    <a:lstStyle/>
                    <a:p>
                      <a:pPr indent="0" lvl="0" marL="0" marR="0" rtl="0" algn="l">
                        <a:spcBef>
                          <a:spcPts val="0"/>
                        </a:spcBef>
                        <a:spcAft>
                          <a:spcPts val="0"/>
                        </a:spcAft>
                        <a:buClr>
                          <a:srgbClr val="36474F"/>
                        </a:buClr>
                        <a:buSzPts val="1050"/>
                        <a:buFont typeface="Calibri"/>
                        <a:buNone/>
                      </a:pPr>
                      <a:r>
                        <a:rPr lang="en-US" sz="1050" u="none" cap="none" strike="noStrike">
                          <a:solidFill>
                            <a:srgbClr val="36474F"/>
                          </a:solidFill>
                          <a:latin typeface="Calibri"/>
                          <a:ea typeface="Calibri"/>
                          <a:cs typeface="Calibri"/>
                          <a:sym typeface="Calibri"/>
                        </a:rPr>
                        <a:t>Yok, kod doğrudan çalışır</a:t>
                      </a:r>
                      <a:endParaRPr sz="105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c>
                  <a:txBody>
                    <a:bodyPr/>
                    <a:lstStyle/>
                    <a:p>
                      <a:pPr indent="0" lvl="0" marL="0" marR="0" rtl="0" algn="l">
                        <a:spcBef>
                          <a:spcPts val="0"/>
                        </a:spcBef>
                        <a:spcAft>
                          <a:spcPts val="0"/>
                        </a:spcAft>
                        <a:buClr>
                          <a:srgbClr val="36474F"/>
                        </a:buClr>
                        <a:buSzPts val="1050"/>
                        <a:buFont typeface="Calibri"/>
                        <a:buNone/>
                      </a:pPr>
                      <a:r>
                        <a:rPr lang="en-US" sz="1050" u="none" cap="none" strike="noStrike">
                          <a:solidFill>
                            <a:srgbClr val="36474F"/>
                          </a:solidFill>
                          <a:latin typeface="Calibri"/>
                          <a:ea typeface="Calibri"/>
                          <a:cs typeface="Calibri"/>
                          <a:sym typeface="Calibri"/>
                        </a:rPr>
                        <a:t>Var (Linux, Windows)</a:t>
                      </a:r>
                      <a:endParaRPr sz="105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r>
              <a:tr h="320050">
                <a:tc>
                  <a:txBody>
                    <a:bodyPr/>
                    <a:lstStyle/>
                    <a:p>
                      <a:pPr indent="0" lvl="0" marL="0" marR="0" rtl="0" algn="l">
                        <a:spcBef>
                          <a:spcPts val="0"/>
                        </a:spcBef>
                        <a:spcAft>
                          <a:spcPts val="0"/>
                        </a:spcAft>
                        <a:buClr>
                          <a:srgbClr val="36474F"/>
                        </a:buClr>
                        <a:buSzPts val="1050"/>
                        <a:buFont typeface="Calibri"/>
                        <a:buNone/>
                      </a:pPr>
                      <a:r>
                        <a:rPr lang="en-US" sz="1050" u="none" cap="none" strike="noStrike">
                          <a:solidFill>
                            <a:srgbClr val="36474F"/>
                          </a:solidFill>
                          <a:latin typeface="Calibri"/>
                          <a:ea typeface="Calibri"/>
                          <a:cs typeface="Calibri"/>
                          <a:sym typeface="Calibri"/>
                        </a:rPr>
                        <a:t>Açılış süresi</a:t>
                      </a:r>
                      <a:endParaRPr sz="105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36474F"/>
                        </a:buClr>
                        <a:buSzPts val="1050"/>
                        <a:buFont typeface="Calibri"/>
                        <a:buNone/>
                      </a:pPr>
                      <a:r>
                        <a:rPr lang="en-US" sz="1050" u="none" cap="none" strike="noStrike">
                          <a:solidFill>
                            <a:srgbClr val="36474F"/>
                          </a:solidFill>
                          <a:latin typeface="Calibri"/>
                          <a:ea typeface="Calibri"/>
                          <a:cs typeface="Calibri"/>
                          <a:sym typeface="Calibri"/>
                        </a:rPr>
                        <a:t>Anında</a:t>
                      </a:r>
                      <a:endParaRPr sz="105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36474F"/>
                        </a:buClr>
                        <a:buSzPts val="1050"/>
                        <a:buFont typeface="Calibri"/>
                        <a:buNone/>
                      </a:pPr>
                      <a:r>
                        <a:rPr lang="en-US" sz="1050" u="none" cap="none" strike="noStrike">
                          <a:solidFill>
                            <a:srgbClr val="36474F"/>
                          </a:solidFill>
                          <a:latin typeface="Calibri"/>
                          <a:ea typeface="Calibri"/>
                          <a:cs typeface="Calibri"/>
                          <a:sym typeface="Calibri"/>
                        </a:rPr>
                        <a:t>Saniyeler sürer</a:t>
                      </a:r>
                      <a:endParaRPr sz="105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r>
              <a:tr h="320050">
                <a:tc>
                  <a:txBody>
                    <a:bodyPr/>
                    <a:lstStyle/>
                    <a:p>
                      <a:pPr indent="0" lvl="0" marL="0" marR="0" rtl="0" algn="l">
                        <a:spcBef>
                          <a:spcPts val="0"/>
                        </a:spcBef>
                        <a:spcAft>
                          <a:spcPts val="0"/>
                        </a:spcAft>
                        <a:buClr>
                          <a:srgbClr val="36474F"/>
                        </a:buClr>
                        <a:buSzPts val="1050"/>
                        <a:buFont typeface="Calibri"/>
                        <a:buNone/>
                      </a:pPr>
                      <a:r>
                        <a:rPr lang="en-US" sz="1050" u="none" cap="none" strike="noStrike">
                          <a:solidFill>
                            <a:srgbClr val="36474F"/>
                          </a:solidFill>
                          <a:latin typeface="Calibri"/>
                          <a:ea typeface="Calibri"/>
                          <a:cs typeface="Calibri"/>
                          <a:sym typeface="Calibri"/>
                        </a:rPr>
                        <a:t>Enerji tüketimi</a:t>
                      </a:r>
                      <a:endParaRPr sz="105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c>
                  <a:txBody>
                    <a:bodyPr/>
                    <a:lstStyle/>
                    <a:p>
                      <a:pPr indent="0" lvl="0" marL="0" marR="0" rtl="0" algn="l">
                        <a:spcBef>
                          <a:spcPts val="0"/>
                        </a:spcBef>
                        <a:spcAft>
                          <a:spcPts val="0"/>
                        </a:spcAft>
                        <a:buClr>
                          <a:srgbClr val="36474F"/>
                        </a:buClr>
                        <a:buSzPts val="1050"/>
                        <a:buFont typeface="Calibri"/>
                        <a:buNone/>
                      </a:pPr>
                      <a:r>
                        <a:rPr lang="en-US" sz="1050" u="none" cap="none" strike="noStrike">
                          <a:solidFill>
                            <a:srgbClr val="36474F"/>
                          </a:solidFill>
                          <a:latin typeface="Calibri"/>
                          <a:ea typeface="Calibri"/>
                          <a:cs typeface="Calibri"/>
                          <a:sym typeface="Calibri"/>
                        </a:rPr>
                        <a:t>Çok düşük (mA seviyesi)</a:t>
                      </a:r>
                      <a:endParaRPr sz="105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c>
                  <a:txBody>
                    <a:bodyPr/>
                    <a:lstStyle/>
                    <a:p>
                      <a:pPr indent="0" lvl="0" marL="0" marR="0" rtl="0" algn="l">
                        <a:spcBef>
                          <a:spcPts val="0"/>
                        </a:spcBef>
                        <a:spcAft>
                          <a:spcPts val="0"/>
                        </a:spcAft>
                        <a:buClr>
                          <a:srgbClr val="36474F"/>
                        </a:buClr>
                        <a:buSzPts val="1050"/>
                        <a:buFont typeface="Calibri"/>
                        <a:buNone/>
                      </a:pPr>
                      <a:r>
                        <a:rPr lang="en-US" sz="1050" u="none" cap="none" strike="noStrike">
                          <a:solidFill>
                            <a:srgbClr val="36474F"/>
                          </a:solidFill>
                          <a:latin typeface="Calibri"/>
                          <a:ea typeface="Calibri"/>
                          <a:cs typeface="Calibri"/>
                          <a:sym typeface="Calibri"/>
                        </a:rPr>
                        <a:t>Yüksek (W seviyesi)</a:t>
                      </a:r>
                      <a:endParaRPr sz="105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r>
              <a:tr h="320050">
                <a:tc>
                  <a:txBody>
                    <a:bodyPr/>
                    <a:lstStyle/>
                    <a:p>
                      <a:pPr indent="0" lvl="0" marL="0" marR="0" rtl="0" algn="l">
                        <a:spcBef>
                          <a:spcPts val="0"/>
                        </a:spcBef>
                        <a:spcAft>
                          <a:spcPts val="0"/>
                        </a:spcAft>
                        <a:buClr>
                          <a:srgbClr val="36474F"/>
                        </a:buClr>
                        <a:buSzPts val="1050"/>
                        <a:buFont typeface="Calibri"/>
                        <a:buNone/>
                      </a:pPr>
                      <a:r>
                        <a:rPr lang="en-US" sz="1050" u="none" cap="none" strike="noStrike">
                          <a:solidFill>
                            <a:srgbClr val="36474F"/>
                          </a:solidFill>
                          <a:latin typeface="Calibri"/>
                          <a:ea typeface="Calibri"/>
                          <a:cs typeface="Calibri"/>
                          <a:sym typeface="Calibri"/>
                        </a:rPr>
                        <a:t>Güçlü yanı</a:t>
                      </a:r>
                      <a:endParaRPr sz="105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36474F"/>
                        </a:buClr>
                        <a:buSzPts val="1050"/>
                        <a:buFont typeface="Calibri"/>
                        <a:buNone/>
                      </a:pPr>
                      <a:r>
                        <a:rPr lang="en-US" sz="1050" u="none" cap="none" strike="noStrike">
                          <a:solidFill>
                            <a:srgbClr val="36474F"/>
                          </a:solidFill>
                          <a:latin typeface="Calibri"/>
                          <a:ea typeface="Calibri"/>
                          <a:cs typeface="Calibri"/>
                          <a:sym typeface="Calibri"/>
                        </a:rPr>
                        <a:t>Gerçek zamanlı sensör kontrolü</a:t>
                      </a:r>
                      <a:endParaRPr sz="105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36474F"/>
                        </a:buClr>
                        <a:buSzPts val="1050"/>
                        <a:buFont typeface="Calibri"/>
                        <a:buNone/>
                      </a:pPr>
                      <a:r>
                        <a:rPr lang="en-US" sz="1050" u="none" cap="none" strike="noStrike">
                          <a:solidFill>
                            <a:srgbClr val="36474F"/>
                          </a:solidFill>
                          <a:latin typeface="Calibri"/>
                          <a:ea typeface="Calibri"/>
                          <a:cs typeface="Calibri"/>
                          <a:sym typeface="Calibri"/>
                        </a:rPr>
                        <a:t>Görüntü işleme, veri tabanı</a:t>
                      </a:r>
                      <a:endParaRPr sz="105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r>
              <a:tr h="320050">
                <a:tc>
                  <a:txBody>
                    <a:bodyPr/>
                    <a:lstStyle/>
                    <a:p>
                      <a:pPr indent="0" lvl="0" marL="0" marR="0" rtl="0" algn="l">
                        <a:spcBef>
                          <a:spcPts val="0"/>
                        </a:spcBef>
                        <a:spcAft>
                          <a:spcPts val="0"/>
                        </a:spcAft>
                        <a:buClr>
                          <a:srgbClr val="36474F"/>
                        </a:buClr>
                        <a:buSzPts val="1050"/>
                        <a:buFont typeface="Calibri"/>
                        <a:buNone/>
                      </a:pPr>
                      <a:r>
                        <a:rPr lang="en-US" sz="1050" u="none" cap="none" strike="noStrike">
                          <a:solidFill>
                            <a:srgbClr val="36474F"/>
                          </a:solidFill>
                          <a:latin typeface="Calibri"/>
                          <a:ea typeface="Calibri"/>
                          <a:cs typeface="Calibri"/>
                          <a:sym typeface="Calibri"/>
                        </a:rPr>
                        <a:t>Fiyat</a:t>
                      </a:r>
                      <a:endParaRPr sz="105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c>
                  <a:txBody>
                    <a:bodyPr/>
                    <a:lstStyle/>
                    <a:p>
                      <a:pPr indent="0" lvl="0" marL="0" marR="0" rtl="0" algn="l">
                        <a:spcBef>
                          <a:spcPts val="0"/>
                        </a:spcBef>
                        <a:spcAft>
                          <a:spcPts val="0"/>
                        </a:spcAft>
                        <a:buClr>
                          <a:srgbClr val="36474F"/>
                        </a:buClr>
                        <a:buSzPts val="1050"/>
                        <a:buFont typeface="Calibri"/>
                        <a:buNone/>
                      </a:pPr>
                      <a:r>
                        <a:rPr lang="en-US" sz="1050" u="none" cap="none" strike="noStrike">
                          <a:solidFill>
                            <a:srgbClr val="36474F"/>
                          </a:solidFill>
                          <a:latin typeface="Calibri"/>
                          <a:ea typeface="Calibri"/>
                          <a:cs typeface="Calibri"/>
                          <a:sym typeface="Calibri"/>
                        </a:rPr>
                        <a:t>Düşük</a:t>
                      </a:r>
                      <a:endParaRPr sz="105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c>
                  <a:txBody>
                    <a:bodyPr/>
                    <a:lstStyle/>
                    <a:p>
                      <a:pPr indent="0" lvl="0" marL="0" marR="0" rtl="0" algn="l">
                        <a:spcBef>
                          <a:spcPts val="0"/>
                        </a:spcBef>
                        <a:spcAft>
                          <a:spcPts val="0"/>
                        </a:spcAft>
                        <a:buClr>
                          <a:srgbClr val="36474F"/>
                        </a:buClr>
                        <a:buSzPts val="1050"/>
                        <a:buFont typeface="Calibri"/>
                        <a:buNone/>
                      </a:pPr>
                      <a:r>
                        <a:rPr lang="en-US" sz="1050" u="none" cap="none" strike="noStrike">
                          <a:solidFill>
                            <a:srgbClr val="36474F"/>
                          </a:solidFill>
                          <a:latin typeface="Calibri"/>
                          <a:ea typeface="Calibri"/>
                          <a:cs typeface="Calibri"/>
                          <a:sym typeface="Calibri"/>
                        </a:rPr>
                        <a:t>Orta-yüksek</a:t>
                      </a:r>
                      <a:endParaRPr sz="105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r>
            </a:tbl>
          </a:graphicData>
        </a:graphic>
      </p:graphicFrame>
      <p:sp>
        <p:nvSpPr>
          <p:cNvPr id="981" name="Google Shape;981;p37"/>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2 · IoT Mimarisi ve Donanım</a:t>
            </a:r>
            <a:endParaRPr b="0" i="0" sz="850" u="none" cap="none" strike="noStrike">
              <a:solidFill>
                <a:schemeClr val="dk1"/>
              </a:solidFill>
              <a:latin typeface="Calibri"/>
              <a:ea typeface="Calibri"/>
              <a:cs typeface="Calibri"/>
              <a:sym typeface="Calibri"/>
            </a:endParaRPr>
          </a:p>
        </p:txBody>
      </p:sp>
      <p:sp>
        <p:nvSpPr>
          <p:cNvPr id="982" name="Google Shape;982;p37"/>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35</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987" name="Shape 987"/>
        <p:cNvGrpSpPr/>
        <p:nvPr/>
      </p:nvGrpSpPr>
      <p:grpSpPr>
        <a:xfrm>
          <a:off x="0" y="0"/>
          <a:ext cx="0" cy="0"/>
          <a:chOff x="0" y="0"/>
          <a:chExt cx="0" cy="0"/>
        </a:xfrm>
      </p:grpSpPr>
      <p:sp>
        <p:nvSpPr>
          <p:cNvPr id="988" name="Google Shape;988;p38"/>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KART 1</a:t>
            </a:r>
            <a:endParaRPr b="0" i="0" sz="1000" u="none" cap="none" strike="noStrike">
              <a:solidFill>
                <a:schemeClr val="dk1"/>
              </a:solidFill>
              <a:latin typeface="Calibri"/>
              <a:ea typeface="Calibri"/>
              <a:cs typeface="Calibri"/>
              <a:sym typeface="Calibri"/>
            </a:endParaRPr>
          </a:p>
        </p:txBody>
      </p:sp>
      <p:sp>
        <p:nvSpPr>
          <p:cNvPr id="989" name="Google Shape;989;p38"/>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Arduino: öğrenmenin başlangıç noktası</a:t>
            </a:r>
            <a:endParaRPr b="0" i="0" sz="2600" u="none" cap="none" strike="noStrike">
              <a:solidFill>
                <a:schemeClr val="dk1"/>
              </a:solidFill>
              <a:latin typeface="Calibri"/>
              <a:ea typeface="Calibri"/>
              <a:cs typeface="Calibri"/>
              <a:sym typeface="Calibri"/>
            </a:endParaRPr>
          </a:p>
        </p:txBody>
      </p:sp>
      <p:sp>
        <p:nvSpPr>
          <p:cNvPr id="990" name="Google Shape;990;p38"/>
          <p:cNvSpPr/>
          <p:nvPr/>
        </p:nvSpPr>
        <p:spPr>
          <a:xfrm>
            <a:off x="502920" y="1325880"/>
            <a:ext cx="4892040" cy="2971800"/>
          </a:xfrm>
          <a:prstGeom prst="roundRect">
            <a:avLst>
              <a:gd fmla="val 2462"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1" name="Google Shape;991;p38"/>
          <p:cNvSpPr txBox="1"/>
          <p:nvPr/>
        </p:nvSpPr>
        <p:spPr>
          <a:xfrm>
            <a:off x="731520" y="1444752"/>
            <a:ext cx="4434840"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400"/>
              <a:buFont typeface="Calibri"/>
              <a:buNone/>
            </a:pPr>
            <a:r>
              <a:rPr b="1" i="0" lang="en-US" sz="1400" u="none" cap="none" strike="noStrike">
                <a:solidFill>
                  <a:srgbClr val="0E2A33"/>
                </a:solidFill>
                <a:latin typeface="Calibri"/>
                <a:ea typeface="Calibri"/>
                <a:cs typeface="Calibri"/>
                <a:sym typeface="Calibri"/>
              </a:rPr>
              <a:t>Neden Arduino ile başlıyoruz?</a:t>
            </a:r>
            <a:endParaRPr b="0" i="0" sz="1400" u="none" cap="none" strike="noStrike">
              <a:solidFill>
                <a:schemeClr val="dk1"/>
              </a:solidFill>
              <a:latin typeface="Calibri"/>
              <a:ea typeface="Calibri"/>
              <a:cs typeface="Calibri"/>
              <a:sym typeface="Calibri"/>
            </a:endParaRPr>
          </a:p>
        </p:txBody>
      </p:sp>
      <p:sp>
        <p:nvSpPr>
          <p:cNvPr id="992" name="Google Shape;992;p38"/>
          <p:cNvSpPr txBox="1"/>
          <p:nvPr/>
        </p:nvSpPr>
        <p:spPr>
          <a:xfrm>
            <a:off x="868680" y="1810512"/>
            <a:ext cx="4206240" cy="146304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36474F"/>
              </a:buClr>
              <a:buSzPts val="1100"/>
              <a:buFont typeface="Calibri"/>
              <a:buChar char="•"/>
            </a:pPr>
            <a:r>
              <a:rPr b="0" i="0" lang="en-US" sz="1100" u="none" cap="none" strike="noStrike">
                <a:solidFill>
                  <a:srgbClr val="36474F"/>
                </a:solidFill>
                <a:latin typeface="Calibri"/>
                <a:ea typeface="Calibri"/>
                <a:cs typeface="Calibri"/>
                <a:sym typeface="Calibri"/>
              </a:rPr>
              <a:t>Açık kaynaklıdır: şeması ve yazılımı herkese açıktır</a:t>
            </a:r>
            <a:endParaRPr b="0" i="0" sz="1100" u="none" cap="none" strike="noStrike">
              <a:solidFill>
                <a:schemeClr val="dk1"/>
              </a:solidFill>
              <a:latin typeface="Calibri"/>
              <a:ea typeface="Calibri"/>
              <a:cs typeface="Calibri"/>
              <a:sym typeface="Calibri"/>
            </a:endParaRPr>
          </a:p>
          <a:p>
            <a:pPr indent="-342900" lvl="0" marL="342900" marR="0" rtl="0" algn="l">
              <a:spcBef>
                <a:spcPts val="600"/>
              </a:spcBef>
              <a:spcAft>
                <a:spcPts val="0"/>
              </a:spcAft>
              <a:buClr>
                <a:srgbClr val="36474F"/>
              </a:buClr>
              <a:buSzPts val="1100"/>
              <a:buFont typeface="Calibri"/>
              <a:buChar char="•"/>
            </a:pPr>
            <a:r>
              <a:rPr b="0" i="0" lang="en-US" sz="1100" u="none" cap="none" strike="noStrike">
                <a:solidFill>
                  <a:srgbClr val="36474F"/>
                </a:solidFill>
                <a:latin typeface="Calibri"/>
                <a:ea typeface="Calibri"/>
                <a:cs typeface="Calibri"/>
                <a:sym typeface="Calibri"/>
              </a:rPr>
              <a:t>Kart ucuzdur, yanlış bağlantı pahalıya patlamaz</a:t>
            </a:r>
            <a:endParaRPr b="0" i="0" sz="1100" u="none" cap="none" strike="noStrike">
              <a:solidFill>
                <a:schemeClr val="dk1"/>
              </a:solidFill>
              <a:latin typeface="Calibri"/>
              <a:ea typeface="Calibri"/>
              <a:cs typeface="Calibri"/>
              <a:sym typeface="Calibri"/>
            </a:endParaRPr>
          </a:p>
          <a:p>
            <a:pPr indent="-342900" lvl="0" marL="342900" marR="0" rtl="0" algn="l">
              <a:spcBef>
                <a:spcPts val="600"/>
              </a:spcBef>
              <a:spcAft>
                <a:spcPts val="0"/>
              </a:spcAft>
              <a:buClr>
                <a:srgbClr val="36474F"/>
              </a:buClr>
              <a:buSzPts val="1100"/>
              <a:buFont typeface="Calibri"/>
              <a:buChar char="•"/>
            </a:pPr>
            <a:r>
              <a:rPr b="0" i="0" lang="en-US" sz="1100" u="none" cap="none" strike="noStrike">
                <a:solidFill>
                  <a:srgbClr val="36474F"/>
                </a:solidFill>
                <a:latin typeface="Calibri"/>
                <a:ea typeface="Calibri"/>
                <a:cs typeface="Calibri"/>
                <a:sym typeface="Calibri"/>
              </a:rPr>
              <a:t>Kod yapısı basittir: setup() ve loop()</a:t>
            </a:r>
            <a:endParaRPr b="0" i="0" sz="1100" u="none" cap="none" strike="noStrike">
              <a:solidFill>
                <a:schemeClr val="dk1"/>
              </a:solidFill>
              <a:latin typeface="Calibri"/>
              <a:ea typeface="Calibri"/>
              <a:cs typeface="Calibri"/>
              <a:sym typeface="Calibri"/>
            </a:endParaRPr>
          </a:p>
          <a:p>
            <a:pPr indent="-342900" lvl="0" marL="342900" marR="0" rtl="0" algn="l">
              <a:spcBef>
                <a:spcPts val="600"/>
              </a:spcBef>
              <a:spcAft>
                <a:spcPts val="0"/>
              </a:spcAft>
              <a:buClr>
                <a:srgbClr val="36474F"/>
              </a:buClr>
              <a:buSzPts val="1100"/>
              <a:buFont typeface="Calibri"/>
              <a:buChar char="•"/>
            </a:pPr>
            <a:r>
              <a:rPr b="0" i="0" lang="en-US" sz="1100" u="none" cap="none" strike="noStrike">
                <a:solidFill>
                  <a:srgbClr val="36474F"/>
                </a:solidFill>
                <a:latin typeface="Calibri"/>
                <a:ea typeface="Calibri"/>
                <a:cs typeface="Calibri"/>
                <a:sym typeface="Calibri"/>
              </a:rPr>
              <a:t>Binlerce hazır kütüphane ve örnek proje vardır</a:t>
            </a:r>
            <a:endParaRPr b="0" i="0" sz="1100" u="none" cap="none" strike="noStrike">
              <a:solidFill>
                <a:schemeClr val="dk1"/>
              </a:solidFill>
              <a:latin typeface="Calibri"/>
              <a:ea typeface="Calibri"/>
              <a:cs typeface="Calibri"/>
              <a:sym typeface="Calibri"/>
            </a:endParaRPr>
          </a:p>
          <a:p>
            <a:pPr indent="-342900" lvl="0" marL="342900" marR="0" rtl="0" algn="l">
              <a:spcBef>
                <a:spcPts val="600"/>
              </a:spcBef>
              <a:spcAft>
                <a:spcPts val="0"/>
              </a:spcAft>
              <a:buClr>
                <a:srgbClr val="36474F"/>
              </a:buClr>
              <a:buSzPts val="1100"/>
              <a:buFont typeface="Calibri"/>
              <a:buChar char="•"/>
            </a:pPr>
            <a:r>
              <a:rPr b="0" i="0" lang="en-US" sz="1100" u="none" cap="none" strike="noStrike">
                <a:solidFill>
                  <a:srgbClr val="36474F"/>
                </a:solidFill>
                <a:latin typeface="Calibri"/>
                <a:ea typeface="Calibri"/>
                <a:cs typeface="Calibri"/>
                <a:sym typeface="Calibri"/>
              </a:rPr>
              <a:t>Tinkercad gibi araçlarla bilgisayarda simüle edilebilir</a:t>
            </a:r>
            <a:endParaRPr b="0" i="0" sz="1100" u="none" cap="none" strike="noStrike">
              <a:solidFill>
                <a:schemeClr val="dk1"/>
              </a:solidFill>
              <a:latin typeface="Calibri"/>
              <a:ea typeface="Calibri"/>
              <a:cs typeface="Calibri"/>
              <a:sym typeface="Calibri"/>
            </a:endParaRPr>
          </a:p>
        </p:txBody>
      </p:sp>
      <p:sp>
        <p:nvSpPr>
          <p:cNvPr id="993" name="Google Shape;993;p38"/>
          <p:cNvSpPr txBox="1"/>
          <p:nvPr/>
        </p:nvSpPr>
        <p:spPr>
          <a:xfrm>
            <a:off x="731520" y="3429000"/>
            <a:ext cx="4434840" cy="7315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7B8C94"/>
              </a:buClr>
              <a:buSzPts val="1050"/>
              <a:buFont typeface="Calibri"/>
              <a:buNone/>
            </a:pPr>
            <a:r>
              <a:rPr b="0" i="1" lang="en-US" sz="1050" u="none" cap="none" strike="noStrike">
                <a:solidFill>
                  <a:srgbClr val="7B8C94"/>
                </a:solidFill>
                <a:latin typeface="Calibri"/>
                <a:ea typeface="Calibri"/>
                <a:cs typeface="Calibri"/>
                <a:sym typeface="Calibri"/>
              </a:rPr>
              <a:t>Zayıf yanı: Arduino Uno'nun kendi başına Wi-Fi veya Bluetooth'u yoktur; internete çıkmak için ek modül gerekir.</a:t>
            </a:r>
            <a:endParaRPr b="0" i="0" sz="1050" u="none" cap="none" strike="noStrike">
              <a:solidFill>
                <a:schemeClr val="dk1"/>
              </a:solidFill>
              <a:latin typeface="Calibri"/>
              <a:ea typeface="Calibri"/>
              <a:cs typeface="Calibri"/>
              <a:sym typeface="Calibri"/>
            </a:endParaRPr>
          </a:p>
        </p:txBody>
      </p:sp>
      <p:sp>
        <p:nvSpPr>
          <p:cNvPr id="994" name="Google Shape;994;p38"/>
          <p:cNvSpPr/>
          <p:nvPr/>
        </p:nvSpPr>
        <p:spPr>
          <a:xfrm>
            <a:off x="5623560" y="1325880"/>
            <a:ext cx="3017520" cy="2971800"/>
          </a:xfrm>
          <a:prstGeom prst="roundRect">
            <a:avLst>
              <a:gd fmla="val 1846" name="adj"/>
            </a:avLst>
          </a:prstGeom>
          <a:solidFill>
            <a:srgbClr val="0E2A33"/>
          </a:solidFill>
          <a:ln cap="flat" cmpd="sng" w="12700">
            <a:solidFill>
              <a:srgbClr val="14404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5" name="Google Shape;995;p38"/>
          <p:cNvSpPr txBox="1"/>
          <p:nvPr/>
        </p:nvSpPr>
        <p:spPr>
          <a:xfrm>
            <a:off x="5824728" y="1472184"/>
            <a:ext cx="2615184" cy="2679192"/>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7FA6AE"/>
              </a:buClr>
              <a:buSzPts val="1000"/>
              <a:buFont typeface="Courier New"/>
              <a:buNone/>
            </a:pPr>
            <a:r>
              <a:rPr b="0" i="0" lang="en-US" sz="1000" u="none" cap="none" strike="noStrike">
                <a:solidFill>
                  <a:srgbClr val="7FA6AE"/>
                </a:solidFill>
                <a:latin typeface="Courier New"/>
                <a:ea typeface="Courier New"/>
                <a:cs typeface="Courier New"/>
                <a:sym typeface="Courier New"/>
              </a:rPr>
              <a:t>// Arduino programının iskeleti</a:t>
            </a:r>
            <a:endParaRPr b="0" i="0" sz="1000" u="none" cap="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rgbClr val="D8ECEA"/>
              </a:buClr>
              <a:buSzPts val="1000"/>
              <a:buFont typeface="Courier New"/>
              <a:buNone/>
            </a:pPr>
            <a:r>
              <a:rPr b="0" i="0" lang="en-US" sz="1000" u="none" cap="none" strike="noStrike">
                <a:solidFill>
                  <a:srgbClr val="D8ECEA"/>
                </a:solidFill>
                <a:latin typeface="Courier New"/>
                <a:ea typeface="Courier New"/>
                <a:cs typeface="Courier New"/>
                <a:sym typeface="Courier New"/>
              </a:rPr>
              <a:t>void setup() {</a:t>
            </a:r>
            <a:endParaRPr b="0" i="0" sz="1000" u="none" cap="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rgbClr val="7FA6AE"/>
              </a:buClr>
              <a:buSzPts val="1000"/>
              <a:buFont typeface="Courier New"/>
              <a:buNone/>
            </a:pPr>
            <a:r>
              <a:rPr b="0" i="0" lang="en-US" sz="1000" u="none" cap="none" strike="noStrike">
                <a:solidFill>
                  <a:srgbClr val="7FA6AE"/>
                </a:solidFill>
                <a:latin typeface="Courier New"/>
                <a:ea typeface="Courier New"/>
                <a:cs typeface="Courier New"/>
                <a:sym typeface="Courier New"/>
              </a:rPr>
              <a:t>  // Bir kez çalışır: ayarlar</a:t>
            </a:r>
            <a:endParaRPr b="0" i="0" sz="1000" u="none" cap="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rgbClr val="D8ECEA"/>
              </a:buClr>
              <a:buSzPts val="1000"/>
              <a:buFont typeface="Courier New"/>
              <a:buNone/>
            </a:pPr>
            <a:r>
              <a:rPr b="0" i="0" lang="en-US" sz="1000" u="none" cap="none" strike="noStrike">
                <a:solidFill>
                  <a:srgbClr val="D8ECEA"/>
                </a:solidFill>
                <a:latin typeface="Courier New"/>
                <a:ea typeface="Courier New"/>
                <a:cs typeface="Courier New"/>
                <a:sym typeface="Courier New"/>
              </a:rPr>
              <a:t>  pinMode(13, OUTPUT);</a:t>
            </a:r>
            <a:endParaRPr b="0" i="0" sz="1000" u="none" cap="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rgbClr val="D8ECEA"/>
              </a:buClr>
              <a:buSzPts val="1000"/>
              <a:buFont typeface="Courier New"/>
              <a:buNone/>
            </a:pPr>
            <a:r>
              <a:rPr b="0" i="0" lang="en-US" sz="1000" u="none" cap="none" strike="noStrike">
                <a:solidFill>
                  <a:srgbClr val="D8ECEA"/>
                </a:solidFill>
                <a:latin typeface="Courier New"/>
                <a:ea typeface="Courier New"/>
                <a:cs typeface="Courier New"/>
                <a:sym typeface="Courier New"/>
              </a:rPr>
              <a:t>  Serial.begin(9600);</a:t>
            </a:r>
            <a:endParaRPr b="0" i="0" sz="1000" u="none" cap="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rgbClr val="D8ECEA"/>
              </a:buClr>
              <a:buSzPts val="1000"/>
              <a:buFont typeface="Courier New"/>
              <a:buNone/>
            </a:pPr>
            <a:r>
              <a:rPr b="0" i="0" lang="en-US" sz="1000" u="none" cap="none" strike="noStrike">
                <a:solidFill>
                  <a:srgbClr val="D8ECEA"/>
                </a:solidFill>
                <a:latin typeface="Courier New"/>
                <a:ea typeface="Courier New"/>
                <a:cs typeface="Courier New"/>
                <a:sym typeface="Courier New"/>
              </a:rPr>
              <a:t>}</a:t>
            </a:r>
            <a:endParaRPr b="0" i="0" sz="1000" u="none" cap="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chemeClr val="dk1"/>
              </a:buClr>
              <a:buSzPts val="1000"/>
              <a:buFont typeface="Calibri"/>
              <a:buNone/>
            </a:pPr>
            <a:r>
              <a:t/>
            </a:r>
            <a:endParaRPr b="0" i="0" sz="1000" u="none" cap="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rgbClr val="D8ECEA"/>
              </a:buClr>
              <a:buSzPts val="1000"/>
              <a:buFont typeface="Courier New"/>
              <a:buNone/>
            </a:pPr>
            <a:r>
              <a:rPr b="0" i="0" lang="en-US" sz="1000" u="none" cap="none" strike="noStrike">
                <a:solidFill>
                  <a:srgbClr val="D8ECEA"/>
                </a:solidFill>
                <a:latin typeface="Courier New"/>
                <a:ea typeface="Courier New"/>
                <a:cs typeface="Courier New"/>
                <a:sym typeface="Courier New"/>
              </a:rPr>
              <a:t>void loop() {</a:t>
            </a:r>
            <a:endParaRPr b="0" i="0" sz="1000" u="none" cap="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rgbClr val="7FA6AE"/>
              </a:buClr>
              <a:buSzPts val="1000"/>
              <a:buFont typeface="Courier New"/>
              <a:buNone/>
            </a:pPr>
            <a:r>
              <a:rPr b="0" i="0" lang="en-US" sz="1000" u="none" cap="none" strike="noStrike">
                <a:solidFill>
                  <a:srgbClr val="7FA6AE"/>
                </a:solidFill>
                <a:latin typeface="Courier New"/>
                <a:ea typeface="Courier New"/>
                <a:cs typeface="Courier New"/>
                <a:sym typeface="Courier New"/>
              </a:rPr>
              <a:t>  // Sonsuza kadar tekrar eder</a:t>
            </a:r>
            <a:endParaRPr b="0" i="0" sz="1000" u="none" cap="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rgbClr val="D8ECEA"/>
              </a:buClr>
              <a:buSzPts val="1000"/>
              <a:buFont typeface="Courier New"/>
              <a:buNone/>
            </a:pPr>
            <a:r>
              <a:rPr b="0" i="0" lang="en-US" sz="1000" u="none" cap="none" strike="noStrike">
                <a:solidFill>
                  <a:srgbClr val="D8ECEA"/>
                </a:solidFill>
                <a:latin typeface="Courier New"/>
                <a:ea typeface="Courier New"/>
                <a:cs typeface="Courier New"/>
                <a:sym typeface="Courier New"/>
              </a:rPr>
              <a:t>  digitalWrite(13, HIGH);</a:t>
            </a:r>
            <a:endParaRPr b="0" i="0" sz="1000" u="none" cap="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rgbClr val="D8ECEA"/>
              </a:buClr>
              <a:buSzPts val="1000"/>
              <a:buFont typeface="Courier New"/>
              <a:buNone/>
            </a:pPr>
            <a:r>
              <a:rPr b="0" i="0" lang="en-US" sz="1000" u="none" cap="none" strike="noStrike">
                <a:solidFill>
                  <a:srgbClr val="D8ECEA"/>
                </a:solidFill>
                <a:latin typeface="Courier New"/>
                <a:ea typeface="Courier New"/>
                <a:cs typeface="Courier New"/>
                <a:sym typeface="Courier New"/>
              </a:rPr>
              <a:t>  delay(1000);</a:t>
            </a:r>
            <a:endParaRPr b="0" i="0" sz="1000" u="none" cap="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rgbClr val="D8ECEA"/>
              </a:buClr>
              <a:buSzPts val="1000"/>
              <a:buFont typeface="Courier New"/>
              <a:buNone/>
            </a:pPr>
            <a:r>
              <a:rPr b="0" i="0" lang="en-US" sz="1000" u="none" cap="none" strike="noStrike">
                <a:solidFill>
                  <a:srgbClr val="D8ECEA"/>
                </a:solidFill>
                <a:latin typeface="Courier New"/>
                <a:ea typeface="Courier New"/>
                <a:cs typeface="Courier New"/>
                <a:sym typeface="Courier New"/>
              </a:rPr>
              <a:t>  digitalWrite(13, LOW);</a:t>
            </a:r>
            <a:endParaRPr b="0" i="0" sz="1000" u="none" cap="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rgbClr val="D8ECEA"/>
              </a:buClr>
              <a:buSzPts val="1000"/>
              <a:buFont typeface="Courier New"/>
              <a:buNone/>
            </a:pPr>
            <a:r>
              <a:rPr b="0" i="0" lang="en-US" sz="1000" u="none" cap="none" strike="noStrike">
                <a:solidFill>
                  <a:srgbClr val="D8ECEA"/>
                </a:solidFill>
                <a:latin typeface="Courier New"/>
                <a:ea typeface="Courier New"/>
                <a:cs typeface="Courier New"/>
                <a:sym typeface="Courier New"/>
              </a:rPr>
              <a:t>  delay(1000);</a:t>
            </a:r>
            <a:endParaRPr b="0" i="0" sz="1000" u="none" cap="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rgbClr val="D8ECEA"/>
              </a:buClr>
              <a:buSzPts val="1000"/>
              <a:buFont typeface="Courier New"/>
              <a:buNone/>
            </a:pPr>
            <a:r>
              <a:rPr b="0" i="0" lang="en-US" sz="1000" u="none" cap="none" strike="noStrike">
                <a:solidFill>
                  <a:srgbClr val="D8ECEA"/>
                </a:solidFill>
                <a:latin typeface="Courier New"/>
                <a:ea typeface="Courier New"/>
                <a:cs typeface="Courier New"/>
                <a:sym typeface="Courier New"/>
              </a:rPr>
              <a:t>}</a:t>
            </a:r>
            <a:endParaRPr b="0" i="0" sz="1000" u="none" cap="none" strike="noStrike">
              <a:solidFill>
                <a:schemeClr val="dk1"/>
              </a:solidFill>
              <a:latin typeface="Calibri"/>
              <a:ea typeface="Calibri"/>
              <a:cs typeface="Calibri"/>
              <a:sym typeface="Calibri"/>
            </a:endParaRPr>
          </a:p>
        </p:txBody>
      </p:sp>
      <p:sp>
        <p:nvSpPr>
          <p:cNvPr id="996" name="Google Shape;996;p38"/>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2 · IoT Mimarisi ve Donanım</a:t>
            </a:r>
            <a:endParaRPr b="0" i="0" sz="850" u="none" cap="none" strike="noStrike">
              <a:solidFill>
                <a:schemeClr val="dk1"/>
              </a:solidFill>
              <a:latin typeface="Calibri"/>
              <a:ea typeface="Calibri"/>
              <a:cs typeface="Calibri"/>
              <a:sym typeface="Calibri"/>
            </a:endParaRPr>
          </a:p>
        </p:txBody>
      </p:sp>
      <p:sp>
        <p:nvSpPr>
          <p:cNvPr id="997" name="Google Shape;997;p38"/>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36</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002" name="Shape 1002"/>
        <p:cNvGrpSpPr/>
        <p:nvPr/>
      </p:nvGrpSpPr>
      <p:grpSpPr>
        <a:xfrm>
          <a:off x="0" y="0"/>
          <a:ext cx="0" cy="0"/>
          <a:chOff x="0" y="0"/>
          <a:chExt cx="0" cy="0"/>
        </a:xfrm>
      </p:grpSpPr>
      <p:sp>
        <p:nvSpPr>
          <p:cNvPr id="1003" name="Google Shape;1003;p39"/>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KART 2</a:t>
            </a:r>
            <a:endParaRPr b="0" i="0" sz="1000" u="none" cap="none" strike="noStrike">
              <a:solidFill>
                <a:schemeClr val="dk1"/>
              </a:solidFill>
              <a:latin typeface="Calibri"/>
              <a:ea typeface="Calibri"/>
              <a:cs typeface="Calibri"/>
              <a:sym typeface="Calibri"/>
            </a:endParaRPr>
          </a:p>
        </p:txBody>
      </p:sp>
      <p:sp>
        <p:nvSpPr>
          <p:cNvPr id="1004" name="Google Shape;1004;p39"/>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ESP8266 ve ESP32: IoT'nin en popüler kartları</a:t>
            </a:r>
            <a:endParaRPr b="0" i="0" sz="2600" u="none" cap="none" strike="noStrike">
              <a:solidFill>
                <a:schemeClr val="dk1"/>
              </a:solidFill>
              <a:latin typeface="Calibri"/>
              <a:ea typeface="Calibri"/>
              <a:cs typeface="Calibri"/>
              <a:sym typeface="Calibri"/>
            </a:endParaRPr>
          </a:p>
        </p:txBody>
      </p:sp>
      <p:sp>
        <p:nvSpPr>
          <p:cNvPr id="1005" name="Google Shape;1005;p39"/>
          <p:cNvSpPr/>
          <p:nvPr/>
        </p:nvSpPr>
        <p:spPr>
          <a:xfrm>
            <a:off x="502920" y="1298448"/>
            <a:ext cx="2529840" cy="1325880"/>
          </a:xfrm>
          <a:prstGeom prst="roundRect">
            <a:avLst>
              <a:gd fmla="val 5517"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6" name="Google Shape;1006;p39"/>
          <p:cNvSpPr/>
          <p:nvPr/>
        </p:nvSpPr>
        <p:spPr>
          <a:xfrm>
            <a:off x="704088" y="1463040"/>
            <a:ext cx="329184" cy="329184"/>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7" name="Google Shape;1007;p39"/>
          <p:cNvSpPr txBox="1"/>
          <p:nvPr/>
        </p:nvSpPr>
        <p:spPr>
          <a:xfrm>
            <a:off x="704088" y="1463040"/>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1</a:t>
            </a:r>
            <a:endParaRPr b="0" i="0" sz="1200" u="none" cap="none" strike="noStrike">
              <a:solidFill>
                <a:schemeClr val="dk1"/>
              </a:solidFill>
              <a:latin typeface="Calibri"/>
              <a:ea typeface="Calibri"/>
              <a:cs typeface="Calibri"/>
              <a:sym typeface="Calibri"/>
            </a:endParaRPr>
          </a:p>
        </p:txBody>
      </p:sp>
      <p:sp>
        <p:nvSpPr>
          <p:cNvPr id="1008" name="Google Shape;1008;p39"/>
          <p:cNvSpPr txBox="1"/>
          <p:nvPr/>
        </p:nvSpPr>
        <p:spPr>
          <a:xfrm>
            <a:off x="1124712" y="1463040"/>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Dahili Wi-Fi</a:t>
            </a:r>
            <a:endParaRPr b="0" i="0" sz="1250" u="none" cap="none" strike="noStrike">
              <a:solidFill>
                <a:schemeClr val="dk1"/>
              </a:solidFill>
              <a:latin typeface="Calibri"/>
              <a:ea typeface="Calibri"/>
              <a:cs typeface="Calibri"/>
              <a:sym typeface="Calibri"/>
            </a:endParaRPr>
          </a:p>
        </p:txBody>
      </p:sp>
      <p:sp>
        <p:nvSpPr>
          <p:cNvPr id="1009" name="Google Shape;1009;p39"/>
          <p:cNvSpPr txBox="1"/>
          <p:nvPr/>
        </p:nvSpPr>
        <p:spPr>
          <a:xfrm>
            <a:off x="704088" y="1847088"/>
            <a:ext cx="2127504" cy="61264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Kartın üzerinde Wi-Fi vardır; ek modül almadan doğrudan internete bağlanır.</a:t>
            </a:r>
            <a:endParaRPr b="0" i="0" sz="1050" u="none" cap="none" strike="noStrike">
              <a:solidFill>
                <a:schemeClr val="dk1"/>
              </a:solidFill>
              <a:latin typeface="Calibri"/>
              <a:ea typeface="Calibri"/>
              <a:cs typeface="Calibri"/>
              <a:sym typeface="Calibri"/>
            </a:endParaRPr>
          </a:p>
        </p:txBody>
      </p:sp>
      <p:sp>
        <p:nvSpPr>
          <p:cNvPr id="1010" name="Google Shape;1010;p39"/>
          <p:cNvSpPr/>
          <p:nvPr/>
        </p:nvSpPr>
        <p:spPr>
          <a:xfrm>
            <a:off x="3307080" y="1298448"/>
            <a:ext cx="2529840" cy="1325880"/>
          </a:xfrm>
          <a:prstGeom prst="roundRect">
            <a:avLst>
              <a:gd fmla="val 5517"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1" name="Google Shape;1011;p39"/>
          <p:cNvSpPr/>
          <p:nvPr/>
        </p:nvSpPr>
        <p:spPr>
          <a:xfrm>
            <a:off x="3508248" y="1463040"/>
            <a:ext cx="329184" cy="329184"/>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2" name="Google Shape;1012;p39"/>
          <p:cNvSpPr txBox="1"/>
          <p:nvPr/>
        </p:nvSpPr>
        <p:spPr>
          <a:xfrm>
            <a:off x="3508248" y="1463040"/>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2</a:t>
            </a:r>
            <a:endParaRPr b="0" i="0" sz="1200" u="none" cap="none" strike="noStrike">
              <a:solidFill>
                <a:schemeClr val="dk1"/>
              </a:solidFill>
              <a:latin typeface="Calibri"/>
              <a:ea typeface="Calibri"/>
              <a:cs typeface="Calibri"/>
              <a:sym typeface="Calibri"/>
            </a:endParaRPr>
          </a:p>
        </p:txBody>
      </p:sp>
      <p:sp>
        <p:nvSpPr>
          <p:cNvPr id="1013" name="Google Shape;1013;p39"/>
          <p:cNvSpPr txBox="1"/>
          <p:nvPr/>
        </p:nvSpPr>
        <p:spPr>
          <a:xfrm>
            <a:off x="3928872" y="1463040"/>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Dahili Bluetooth</a:t>
            </a:r>
            <a:endParaRPr b="0" i="0" sz="1250" u="none" cap="none" strike="noStrike">
              <a:solidFill>
                <a:schemeClr val="dk1"/>
              </a:solidFill>
              <a:latin typeface="Calibri"/>
              <a:ea typeface="Calibri"/>
              <a:cs typeface="Calibri"/>
              <a:sym typeface="Calibri"/>
            </a:endParaRPr>
          </a:p>
        </p:txBody>
      </p:sp>
      <p:sp>
        <p:nvSpPr>
          <p:cNvPr id="1014" name="Google Shape;1014;p39"/>
          <p:cNvSpPr txBox="1"/>
          <p:nvPr/>
        </p:nvSpPr>
        <p:spPr>
          <a:xfrm>
            <a:off x="3508248" y="1847088"/>
            <a:ext cx="2127504" cy="61264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ESP32'de BLE de bulunur; telefonla doğrudan haberleşebilir.</a:t>
            </a:r>
            <a:endParaRPr b="0" i="0" sz="1050" u="none" cap="none" strike="noStrike">
              <a:solidFill>
                <a:schemeClr val="dk1"/>
              </a:solidFill>
              <a:latin typeface="Calibri"/>
              <a:ea typeface="Calibri"/>
              <a:cs typeface="Calibri"/>
              <a:sym typeface="Calibri"/>
            </a:endParaRPr>
          </a:p>
        </p:txBody>
      </p:sp>
      <p:sp>
        <p:nvSpPr>
          <p:cNvPr id="1015" name="Google Shape;1015;p39"/>
          <p:cNvSpPr/>
          <p:nvPr/>
        </p:nvSpPr>
        <p:spPr>
          <a:xfrm>
            <a:off x="6111240" y="1298448"/>
            <a:ext cx="2529840" cy="1325880"/>
          </a:xfrm>
          <a:prstGeom prst="roundRect">
            <a:avLst>
              <a:gd fmla="val 5517"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6" name="Google Shape;1016;p39"/>
          <p:cNvSpPr/>
          <p:nvPr/>
        </p:nvSpPr>
        <p:spPr>
          <a:xfrm>
            <a:off x="6312408" y="1463040"/>
            <a:ext cx="329184" cy="329184"/>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7" name="Google Shape;1017;p39"/>
          <p:cNvSpPr txBox="1"/>
          <p:nvPr/>
        </p:nvSpPr>
        <p:spPr>
          <a:xfrm>
            <a:off x="6312408" y="1463040"/>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3</a:t>
            </a:r>
            <a:endParaRPr b="0" i="0" sz="1200" u="none" cap="none" strike="noStrike">
              <a:solidFill>
                <a:schemeClr val="dk1"/>
              </a:solidFill>
              <a:latin typeface="Calibri"/>
              <a:ea typeface="Calibri"/>
              <a:cs typeface="Calibri"/>
              <a:sym typeface="Calibri"/>
            </a:endParaRPr>
          </a:p>
        </p:txBody>
      </p:sp>
      <p:sp>
        <p:nvSpPr>
          <p:cNvPr id="1018" name="Google Shape;1018;p39"/>
          <p:cNvSpPr txBox="1"/>
          <p:nvPr/>
        </p:nvSpPr>
        <p:spPr>
          <a:xfrm>
            <a:off x="6733032" y="1463040"/>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Uyku modu</a:t>
            </a:r>
            <a:endParaRPr b="0" i="0" sz="1250" u="none" cap="none" strike="noStrike">
              <a:solidFill>
                <a:schemeClr val="dk1"/>
              </a:solidFill>
              <a:latin typeface="Calibri"/>
              <a:ea typeface="Calibri"/>
              <a:cs typeface="Calibri"/>
              <a:sym typeface="Calibri"/>
            </a:endParaRPr>
          </a:p>
        </p:txBody>
      </p:sp>
      <p:sp>
        <p:nvSpPr>
          <p:cNvPr id="1019" name="Google Shape;1019;p39"/>
          <p:cNvSpPr txBox="1"/>
          <p:nvPr/>
        </p:nvSpPr>
        <p:spPr>
          <a:xfrm>
            <a:off x="6312408" y="1847088"/>
            <a:ext cx="2127504" cy="61264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Derin uykuda mikroamper seviyesinde harcar; pille aylarca çalışabilir.</a:t>
            </a:r>
            <a:endParaRPr b="0" i="0" sz="1050" u="none" cap="none" strike="noStrike">
              <a:solidFill>
                <a:schemeClr val="dk1"/>
              </a:solidFill>
              <a:latin typeface="Calibri"/>
              <a:ea typeface="Calibri"/>
              <a:cs typeface="Calibri"/>
              <a:sym typeface="Calibri"/>
            </a:endParaRPr>
          </a:p>
        </p:txBody>
      </p:sp>
      <p:sp>
        <p:nvSpPr>
          <p:cNvPr id="1020" name="Google Shape;1020;p39"/>
          <p:cNvSpPr/>
          <p:nvPr/>
        </p:nvSpPr>
        <p:spPr>
          <a:xfrm>
            <a:off x="502920" y="2807208"/>
            <a:ext cx="2529840" cy="1325880"/>
          </a:xfrm>
          <a:prstGeom prst="roundRect">
            <a:avLst>
              <a:gd fmla="val 5517"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1" name="Google Shape;1021;p39"/>
          <p:cNvSpPr/>
          <p:nvPr/>
        </p:nvSpPr>
        <p:spPr>
          <a:xfrm>
            <a:off x="704088" y="2971800"/>
            <a:ext cx="329184" cy="329184"/>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2" name="Google Shape;1022;p39"/>
          <p:cNvSpPr txBox="1"/>
          <p:nvPr/>
        </p:nvSpPr>
        <p:spPr>
          <a:xfrm>
            <a:off x="704088" y="2971800"/>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4</a:t>
            </a:r>
            <a:endParaRPr b="0" i="0" sz="1200" u="none" cap="none" strike="noStrike">
              <a:solidFill>
                <a:schemeClr val="dk1"/>
              </a:solidFill>
              <a:latin typeface="Calibri"/>
              <a:ea typeface="Calibri"/>
              <a:cs typeface="Calibri"/>
              <a:sym typeface="Calibri"/>
            </a:endParaRPr>
          </a:p>
        </p:txBody>
      </p:sp>
      <p:sp>
        <p:nvSpPr>
          <p:cNvPr id="1023" name="Google Shape;1023;p39"/>
          <p:cNvSpPr txBox="1"/>
          <p:nvPr/>
        </p:nvSpPr>
        <p:spPr>
          <a:xfrm>
            <a:off x="1124712" y="2971800"/>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Aynı editör</a:t>
            </a:r>
            <a:endParaRPr b="0" i="0" sz="1250" u="none" cap="none" strike="noStrike">
              <a:solidFill>
                <a:schemeClr val="dk1"/>
              </a:solidFill>
              <a:latin typeface="Calibri"/>
              <a:ea typeface="Calibri"/>
              <a:cs typeface="Calibri"/>
              <a:sym typeface="Calibri"/>
            </a:endParaRPr>
          </a:p>
        </p:txBody>
      </p:sp>
      <p:sp>
        <p:nvSpPr>
          <p:cNvPr id="1024" name="Google Shape;1024;p39"/>
          <p:cNvSpPr txBox="1"/>
          <p:nvPr/>
        </p:nvSpPr>
        <p:spPr>
          <a:xfrm>
            <a:off x="704088" y="3355848"/>
            <a:ext cx="2127504" cy="61264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Arduino IDE ile programlanır; öğrendiğiniz kod yapısı değişmez.</a:t>
            </a:r>
            <a:endParaRPr b="0" i="0" sz="1050" u="none" cap="none" strike="noStrike">
              <a:solidFill>
                <a:schemeClr val="dk1"/>
              </a:solidFill>
              <a:latin typeface="Calibri"/>
              <a:ea typeface="Calibri"/>
              <a:cs typeface="Calibri"/>
              <a:sym typeface="Calibri"/>
            </a:endParaRPr>
          </a:p>
        </p:txBody>
      </p:sp>
      <p:sp>
        <p:nvSpPr>
          <p:cNvPr id="1025" name="Google Shape;1025;p39"/>
          <p:cNvSpPr/>
          <p:nvPr/>
        </p:nvSpPr>
        <p:spPr>
          <a:xfrm>
            <a:off x="3307080" y="2807208"/>
            <a:ext cx="2529840" cy="1325880"/>
          </a:xfrm>
          <a:prstGeom prst="roundRect">
            <a:avLst>
              <a:gd fmla="val 5517"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6" name="Google Shape;1026;p39"/>
          <p:cNvSpPr/>
          <p:nvPr/>
        </p:nvSpPr>
        <p:spPr>
          <a:xfrm>
            <a:off x="3508248" y="2971800"/>
            <a:ext cx="329184" cy="329184"/>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7" name="Google Shape;1027;p39"/>
          <p:cNvSpPr txBox="1"/>
          <p:nvPr/>
        </p:nvSpPr>
        <p:spPr>
          <a:xfrm>
            <a:off x="3508248" y="2971800"/>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5</a:t>
            </a:r>
            <a:endParaRPr b="0" i="0" sz="1200" u="none" cap="none" strike="noStrike">
              <a:solidFill>
                <a:schemeClr val="dk1"/>
              </a:solidFill>
              <a:latin typeface="Calibri"/>
              <a:ea typeface="Calibri"/>
              <a:cs typeface="Calibri"/>
              <a:sym typeface="Calibri"/>
            </a:endParaRPr>
          </a:p>
        </p:txBody>
      </p:sp>
      <p:sp>
        <p:nvSpPr>
          <p:cNvPr id="1028" name="Google Shape;1028;p39"/>
          <p:cNvSpPr txBox="1"/>
          <p:nvPr/>
        </p:nvSpPr>
        <p:spPr>
          <a:xfrm>
            <a:off x="3928872" y="2971800"/>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Güçlü işlemci</a:t>
            </a:r>
            <a:endParaRPr b="0" i="0" sz="1250" u="none" cap="none" strike="noStrike">
              <a:solidFill>
                <a:schemeClr val="dk1"/>
              </a:solidFill>
              <a:latin typeface="Calibri"/>
              <a:ea typeface="Calibri"/>
              <a:cs typeface="Calibri"/>
              <a:sym typeface="Calibri"/>
            </a:endParaRPr>
          </a:p>
        </p:txBody>
      </p:sp>
      <p:sp>
        <p:nvSpPr>
          <p:cNvPr id="1029" name="Google Shape;1029;p39"/>
          <p:cNvSpPr txBox="1"/>
          <p:nvPr/>
        </p:nvSpPr>
        <p:spPr>
          <a:xfrm>
            <a:off x="3508248" y="3355848"/>
            <a:ext cx="2127504" cy="61264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Çift çekirdek ve daha fazla bellek sunar; şifreleme yapabilir.</a:t>
            </a:r>
            <a:endParaRPr b="0" i="0" sz="1050" u="none" cap="none" strike="noStrike">
              <a:solidFill>
                <a:schemeClr val="dk1"/>
              </a:solidFill>
              <a:latin typeface="Calibri"/>
              <a:ea typeface="Calibri"/>
              <a:cs typeface="Calibri"/>
              <a:sym typeface="Calibri"/>
            </a:endParaRPr>
          </a:p>
        </p:txBody>
      </p:sp>
      <p:sp>
        <p:nvSpPr>
          <p:cNvPr id="1030" name="Google Shape;1030;p39"/>
          <p:cNvSpPr/>
          <p:nvPr/>
        </p:nvSpPr>
        <p:spPr>
          <a:xfrm>
            <a:off x="6111240" y="2807208"/>
            <a:ext cx="2529840" cy="1325880"/>
          </a:xfrm>
          <a:prstGeom prst="roundRect">
            <a:avLst>
              <a:gd fmla="val 5517"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1" name="Google Shape;1031;p39"/>
          <p:cNvSpPr/>
          <p:nvPr/>
        </p:nvSpPr>
        <p:spPr>
          <a:xfrm>
            <a:off x="6312408" y="2971800"/>
            <a:ext cx="329184" cy="329184"/>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2" name="Google Shape;1032;p39"/>
          <p:cNvSpPr txBox="1"/>
          <p:nvPr/>
        </p:nvSpPr>
        <p:spPr>
          <a:xfrm>
            <a:off x="6312408" y="2971800"/>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6</a:t>
            </a:r>
            <a:endParaRPr b="0" i="0" sz="1200" u="none" cap="none" strike="noStrike">
              <a:solidFill>
                <a:schemeClr val="dk1"/>
              </a:solidFill>
              <a:latin typeface="Calibri"/>
              <a:ea typeface="Calibri"/>
              <a:cs typeface="Calibri"/>
              <a:sym typeface="Calibri"/>
            </a:endParaRPr>
          </a:p>
        </p:txBody>
      </p:sp>
      <p:sp>
        <p:nvSpPr>
          <p:cNvPr id="1033" name="Google Shape;1033;p39"/>
          <p:cNvSpPr txBox="1"/>
          <p:nvPr/>
        </p:nvSpPr>
        <p:spPr>
          <a:xfrm>
            <a:off x="6733032" y="2971800"/>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Uygun fiyat</a:t>
            </a:r>
            <a:endParaRPr b="0" i="0" sz="1250" u="none" cap="none" strike="noStrike">
              <a:solidFill>
                <a:schemeClr val="dk1"/>
              </a:solidFill>
              <a:latin typeface="Calibri"/>
              <a:ea typeface="Calibri"/>
              <a:cs typeface="Calibri"/>
              <a:sym typeface="Calibri"/>
            </a:endParaRPr>
          </a:p>
        </p:txBody>
      </p:sp>
      <p:sp>
        <p:nvSpPr>
          <p:cNvPr id="1034" name="Google Shape;1034;p39"/>
          <p:cNvSpPr txBox="1"/>
          <p:nvPr/>
        </p:nvSpPr>
        <p:spPr>
          <a:xfrm>
            <a:off x="6312408" y="3355848"/>
            <a:ext cx="2127504" cy="61264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Fiyat/performans oranı sayesinde okul projelerinde ilk tercihtir.</a:t>
            </a:r>
            <a:endParaRPr b="0" i="0" sz="1050" u="none" cap="none" strike="noStrike">
              <a:solidFill>
                <a:schemeClr val="dk1"/>
              </a:solidFill>
              <a:latin typeface="Calibri"/>
              <a:ea typeface="Calibri"/>
              <a:cs typeface="Calibri"/>
              <a:sym typeface="Calibri"/>
            </a:endParaRPr>
          </a:p>
        </p:txBody>
      </p:sp>
      <p:sp>
        <p:nvSpPr>
          <p:cNvPr id="1035" name="Google Shape;1035;p39"/>
          <p:cNvSpPr txBox="1"/>
          <p:nvPr/>
        </p:nvSpPr>
        <p:spPr>
          <a:xfrm>
            <a:off x="502920" y="4206240"/>
            <a:ext cx="813816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C7A6E"/>
              </a:buClr>
              <a:buSzPts val="1050"/>
              <a:buFont typeface="Calibri"/>
              <a:buNone/>
            </a:pPr>
            <a:r>
              <a:rPr b="1" i="1" lang="en-US" sz="1050" u="none" cap="none" strike="noStrike">
                <a:solidFill>
                  <a:srgbClr val="0C7A6E"/>
                </a:solidFill>
                <a:latin typeface="Calibri"/>
                <a:ea typeface="Calibri"/>
                <a:cs typeface="Calibri"/>
                <a:sym typeface="Calibri"/>
              </a:rPr>
              <a:t>Seçim kuralı: Projeniz internete çıkacaksa ESP32, sadece yerel kontrol yapacaksa Arduino Uno yeterlidir.</a:t>
            </a:r>
            <a:endParaRPr b="0" i="0" sz="1050" u="none" cap="none" strike="noStrike">
              <a:solidFill>
                <a:schemeClr val="dk1"/>
              </a:solidFill>
              <a:latin typeface="Calibri"/>
              <a:ea typeface="Calibri"/>
              <a:cs typeface="Calibri"/>
              <a:sym typeface="Calibri"/>
            </a:endParaRPr>
          </a:p>
        </p:txBody>
      </p:sp>
      <p:sp>
        <p:nvSpPr>
          <p:cNvPr id="1036" name="Google Shape;1036;p39"/>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2 · IoT Mimarisi ve Donanım</a:t>
            </a:r>
            <a:endParaRPr b="0" i="0" sz="850" u="none" cap="none" strike="noStrike">
              <a:solidFill>
                <a:schemeClr val="dk1"/>
              </a:solidFill>
              <a:latin typeface="Calibri"/>
              <a:ea typeface="Calibri"/>
              <a:cs typeface="Calibri"/>
              <a:sym typeface="Calibri"/>
            </a:endParaRPr>
          </a:p>
        </p:txBody>
      </p:sp>
      <p:sp>
        <p:nvSpPr>
          <p:cNvPr id="1037" name="Google Shape;1037;p39"/>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37</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042" name="Shape 1042"/>
        <p:cNvGrpSpPr/>
        <p:nvPr/>
      </p:nvGrpSpPr>
      <p:grpSpPr>
        <a:xfrm>
          <a:off x="0" y="0"/>
          <a:ext cx="0" cy="0"/>
          <a:chOff x="0" y="0"/>
          <a:chExt cx="0" cy="0"/>
        </a:xfrm>
      </p:grpSpPr>
      <p:sp>
        <p:nvSpPr>
          <p:cNvPr id="1043" name="Google Shape;1043;p40"/>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KART 3</a:t>
            </a:r>
            <a:endParaRPr b="0" i="0" sz="1000" u="none" cap="none" strike="noStrike">
              <a:solidFill>
                <a:schemeClr val="dk1"/>
              </a:solidFill>
              <a:latin typeface="Calibri"/>
              <a:ea typeface="Calibri"/>
              <a:cs typeface="Calibri"/>
              <a:sym typeface="Calibri"/>
            </a:endParaRPr>
          </a:p>
        </p:txBody>
      </p:sp>
      <p:sp>
        <p:nvSpPr>
          <p:cNvPr id="1044" name="Google Shape;1044;p40"/>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Raspberry Pi: avuç içinde bilgisayar</a:t>
            </a:r>
            <a:endParaRPr b="0" i="0" sz="2600" u="none" cap="none" strike="noStrike">
              <a:solidFill>
                <a:schemeClr val="dk1"/>
              </a:solidFill>
              <a:latin typeface="Calibri"/>
              <a:ea typeface="Calibri"/>
              <a:cs typeface="Calibri"/>
              <a:sym typeface="Calibri"/>
            </a:endParaRPr>
          </a:p>
        </p:txBody>
      </p:sp>
      <p:sp>
        <p:nvSpPr>
          <p:cNvPr id="1045" name="Google Shape;1045;p40"/>
          <p:cNvSpPr/>
          <p:nvPr/>
        </p:nvSpPr>
        <p:spPr>
          <a:xfrm>
            <a:off x="502920" y="1325880"/>
            <a:ext cx="3886200" cy="2331720"/>
          </a:xfrm>
          <a:prstGeom prst="roundRect">
            <a:avLst>
              <a:gd fmla="val 3137" name="adj"/>
            </a:avLst>
          </a:prstGeom>
          <a:solidFill>
            <a:srgbClr val="FFFFFF"/>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6" name="Google Shape;1046;p40"/>
          <p:cNvSpPr/>
          <p:nvPr/>
        </p:nvSpPr>
        <p:spPr>
          <a:xfrm>
            <a:off x="502920" y="1325880"/>
            <a:ext cx="3886200" cy="475488"/>
          </a:xfrm>
          <a:prstGeom prst="roundRect">
            <a:avLst>
              <a:gd fmla="val 15385" name="adj"/>
            </a:avLst>
          </a:prstGeom>
          <a:solidFill>
            <a:srgbClr val="E4F4F1"/>
          </a:solidFill>
          <a:ln cap="flat" cmpd="sng" w="12700">
            <a:solidFill>
              <a:srgbClr val="E4F4F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7" name="Google Shape;1047;p40"/>
          <p:cNvSpPr txBox="1"/>
          <p:nvPr/>
        </p:nvSpPr>
        <p:spPr>
          <a:xfrm>
            <a:off x="731520" y="1362456"/>
            <a:ext cx="3429000" cy="4023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C7A6E"/>
              </a:buClr>
              <a:buSzPts val="1400"/>
              <a:buFont typeface="Calibri"/>
              <a:buNone/>
            </a:pPr>
            <a:r>
              <a:rPr b="1" i="0" lang="en-US" sz="1400" u="none" cap="none" strike="noStrike">
                <a:solidFill>
                  <a:srgbClr val="0C7A6E"/>
                </a:solidFill>
                <a:latin typeface="Calibri"/>
                <a:ea typeface="Calibri"/>
                <a:cs typeface="Calibri"/>
                <a:sym typeface="Calibri"/>
              </a:rPr>
              <a:t>Güçlü olduğu işler</a:t>
            </a:r>
            <a:endParaRPr b="0" i="0" sz="1400" u="none" cap="none" strike="noStrike">
              <a:solidFill>
                <a:schemeClr val="dk1"/>
              </a:solidFill>
              <a:latin typeface="Calibri"/>
              <a:ea typeface="Calibri"/>
              <a:cs typeface="Calibri"/>
              <a:sym typeface="Calibri"/>
            </a:endParaRPr>
          </a:p>
        </p:txBody>
      </p:sp>
      <p:sp>
        <p:nvSpPr>
          <p:cNvPr id="1048" name="Google Shape;1048;p40"/>
          <p:cNvSpPr txBox="1"/>
          <p:nvPr/>
        </p:nvSpPr>
        <p:spPr>
          <a:xfrm>
            <a:off x="777240" y="1929384"/>
            <a:ext cx="3337560" cy="1581912"/>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Kamera görüntüsü işleme ve yüz tanıma</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Yerel veri tabanı ve web sunucusu çalıştırma</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Python ile karmaşık analiz ve yapay zekâ</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Ekran, klavye ve fare ile masaüstü kullanımı</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Birden fazla işi aynı anda yürütme</a:t>
            </a:r>
            <a:endParaRPr b="0" i="0" sz="1150" u="none" cap="none" strike="noStrike">
              <a:solidFill>
                <a:schemeClr val="dk1"/>
              </a:solidFill>
              <a:latin typeface="Calibri"/>
              <a:ea typeface="Calibri"/>
              <a:cs typeface="Calibri"/>
              <a:sym typeface="Calibri"/>
            </a:endParaRPr>
          </a:p>
        </p:txBody>
      </p:sp>
      <p:sp>
        <p:nvSpPr>
          <p:cNvPr id="1049" name="Google Shape;1049;p40"/>
          <p:cNvSpPr/>
          <p:nvPr/>
        </p:nvSpPr>
        <p:spPr>
          <a:xfrm>
            <a:off x="4754880" y="1325880"/>
            <a:ext cx="3886200" cy="2331720"/>
          </a:xfrm>
          <a:prstGeom prst="roundRect">
            <a:avLst>
              <a:gd fmla="val 3137" name="adj"/>
            </a:avLst>
          </a:prstGeom>
          <a:solidFill>
            <a:srgbClr val="FFFFFF"/>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0" name="Google Shape;1050;p40"/>
          <p:cNvSpPr/>
          <p:nvPr/>
        </p:nvSpPr>
        <p:spPr>
          <a:xfrm>
            <a:off x="4754880" y="1325880"/>
            <a:ext cx="3886200" cy="475488"/>
          </a:xfrm>
          <a:prstGeom prst="roundRect">
            <a:avLst>
              <a:gd fmla="val 15385" name="adj"/>
            </a:avLst>
          </a:prstGeom>
          <a:solidFill>
            <a:srgbClr val="FBEAE8"/>
          </a:solidFill>
          <a:ln cap="flat" cmpd="sng" w="12700">
            <a:solidFill>
              <a:srgbClr val="FBEA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1" name="Google Shape;1051;p40"/>
          <p:cNvSpPr txBox="1"/>
          <p:nvPr/>
        </p:nvSpPr>
        <p:spPr>
          <a:xfrm>
            <a:off x="4983480" y="1362456"/>
            <a:ext cx="3429000" cy="4023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C7A6E"/>
              </a:buClr>
              <a:buSzPts val="1400"/>
              <a:buFont typeface="Calibri"/>
              <a:buNone/>
            </a:pPr>
            <a:r>
              <a:rPr b="1" i="0" lang="en-US" sz="1400" u="none" cap="none" strike="noStrike">
                <a:solidFill>
                  <a:srgbClr val="0C7A6E"/>
                </a:solidFill>
                <a:latin typeface="Calibri"/>
                <a:ea typeface="Calibri"/>
                <a:cs typeface="Calibri"/>
                <a:sym typeface="Calibri"/>
              </a:rPr>
              <a:t>Zayıf olduğu noktalar</a:t>
            </a:r>
            <a:endParaRPr b="0" i="0" sz="1400" u="none" cap="none" strike="noStrike">
              <a:solidFill>
                <a:schemeClr val="dk1"/>
              </a:solidFill>
              <a:latin typeface="Calibri"/>
              <a:ea typeface="Calibri"/>
              <a:cs typeface="Calibri"/>
              <a:sym typeface="Calibri"/>
            </a:endParaRPr>
          </a:p>
        </p:txBody>
      </p:sp>
      <p:sp>
        <p:nvSpPr>
          <p:cNvPr id="1052" name="Google Shape;1052;p40"/>
          <p:cNvSpPr txBox="1"/>
          <p:nvPr/>
        </p:nvSpPr>
        <p:spPr>
          <a:xfrm>
            <a:off x="5029200" y="1929384"/>
            <a:ext cx="3337560" cy="1581912"/>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Sürekli elektrik ister, pil ile uzun çalışamaz</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Açılışı saniyeler sürer, anlık tepki veremez</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Elektrik kesilirse SD kart bozulabilir</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Fiyatı mikrodenetleyicilerden yüksektir</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Basit bir sensör okuma işi için fazla güçlüdür</a:t>
            </a:r>
            <a:endParaRPr b="0" i="0" sz="1150" u="none" cap="none" strike="noStrike">
              <a:solidFill>
                <a:schemeClr val="dk1"/>
              </a:solidFill>
              <a:latin typeface="Calibri"/>
              <a:ea typeface="Calibri"/>
              <a:cs typeface="Calibri"/>
              <a:sym typeface="Calibri"/>
            </a:endParaRPr>
          </a:p>
        </p:txBody>
      </p:sp>
      <p:sp>
        <p:nvSpPr>
          <p:cNvPr id="1053" name="Google Shape;1053;p40"/>
          <p:cNvSpPr/>
          <p:nvPr/>
        </p:nvSpPr>
        <p:spPr>
          <a:xfrm>
            <a:off x="502920" y="3794760"/>
            <a:ext cx="8138160" cy="548640"/>
          </a:xfrm>
          <a:prstGeom prst="roundRect">
            <a:avLst>
              <a:gd fmla="val 13333"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4" name="Google Shape;1054;p40"/>
          <p:cNvSpPr txBox="1"/>
          <p:nvPr/>
        </p:nvSpPr>
        <p:spPr>
          <a:xfrm>
            <a:off x="704088" y="3941064"/>
            <a:ext cx="7735824"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Yaygın kullanım: Raspberry Pi, sahadaki onlarca ESP32'den veri toplayan "ağ geçidi" olarak görev yapar.</a:t>
            </a:r>
            <a:endParaRPr b="0" i="0" sz="1250" u="none" cap="none" strike="noStrike">
              <a:solidFill>
                <a:schemeClr val="dk1"/>
              </a:solidFill>
              <a:latin typeface="Calibri"/>
              <a:ea typeface="Calibri"/>
              <a:cs typeface="Calibri"/>
              <a:sym typeface="Calibri"/>
            </a:endParaRPr>
          </a:p>
        </p:txBody>
      </p:sp>
      <p:sp>
        <p:nvSpPr>
          <p:cNvPr id="1055" name="Google Shape;1055;p40"/>
          <p:cNvSpPr txBox="1"/>
          <p:nvPr/>
        </p:nvSpPr>
        <p:spPr>
          <a:xfrm flipH="1" rot="10800000">
            <a:off x="704088" y="4178808"/>
            <a:ext cx="7735824" cy="7315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dk1"/>
              </a:buClr>
              <a:buSzPts val="1000"/>
              <a:buFont typeface="Calibri"/>
              <a:buNone/>
            </a:pPr>
            <a:r>
              <a:t/>
            </a:r>
            <a:endParaRPr b="0" i="0" sz="1000" u="none" cap="none" strike="noStrike">
              <a:solidFill>
                <a:schemeClr val="dk1"/>
              </a:solidFill>
              <a:latin typeface="Calibri"/>
              <a:ea typeface="Calibri"/>
              <a:cs typeface="Calibri"/>
              <a:sym typeface="Calibri"/>
            </a:endParaRPr>
          </a:p>
        </p:txBody>
      </p:sp>
      <p:sp>
        <p:nvSpPr>
          <p:cNvPr id="1056" name="Google Shape;1056;p40"/>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2 · IoT Mimarisi ve Donanım</a:t>
            </a:r>
            <a:endParaRPr b="0" i="0" sz="850" u="none" cap="none" strike="noStrike">
              <a:solidFill>
                <a:schemeClr val="dk1"/>
              </a:solidFill>
              <a:latin typeface="Calibri"/>
              <a:ea typeface="Calibri"/>
              <a:cs typeface="Calibri"/>
              <a:sym typeface="Calibri"/>
            </a:endParaRPr>
          </a:p>
        </p:txBody>
      </p:sp>
      <p:sp>
        <p:nvSpPr>
          <p:cNvPr id="1057" name="Google Shape;1057;p40"/>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38</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062" name="Shape 1062"/>
        <p:cNvGrpSpPr/>
        <p:nvPr/>
      </p:nvGrpSpPr>
      <p:grpSpPr>
        <a:xfrm>
          <a:off x="0" y="0"/>
          <a:ext cx="0" cy="0"/>
          <a:chOff x="0" y="0"/>
          <a:chExt cx="0" cy="0"/>
        </a:xfrm>
      </p:grpSpPr>
      <p:sp>
        <p:nvSpPr>
          <p:cNvPr id="1063" name="Google Shape;1063;p41"/>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KARAR TABLOSU</a:t>
            </a:r>
            <a:endParaRPr b="0" i="0" sz="1000" u="none" cap="none" strike="noStrike">
              <a:solidFill>
                <a:schemeClr val="dk1"/>
              </a:solidFill>
              <a:latin typeface="Calibri"/>
              <a:ea typeface="Calibri"/>
              <a:cs typeface="Calibri"/>
              <a:sym typeface="Calibri"/>
            </a:endParaRPr>
          </a:p>
        </p:txBody>
      </p:sp>
      <p:sp>
        <p:nvSpPr>
          <p:cNvPr id="1064" name="Google Shape;1064;p41"/>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Hangi kartı seçmeliyim?</a:t>
            </a:r>
            <a:endParaRPr b="0" i="0" sz="2600" u="none" cap="none" strike="noStrike">
              <a:solidFill>
                <a:schemeClr val="dk1"/>
              </a:solidFill>
              <a:latin typeface="Calibri"/>
              <a:ea typeface="Calibri"/>
              <a:cs typeface="Calibri"/>
              <a:sym typeface="Calibri"/>
            </a:endParaRPr>
          </a:p>
        </p:txBody>
      </p:sp>
      <p:graphicFrame>
        <p:nvGraphicFramePr>
          <p:cNvPr id="1065" name="Google Shape;1065;p41"/>
          <p:cNvGraphicFramePr/>
          <p:nvPr/>
        </p:nvGraphicFramePr>
        <p:xfrm>
          <a:off x="502920" y="1371600"/>
          <a:ext cx="3000000" cy="3000000"/>
        </p:xfrm>
        <a:graphic>
          <a:graphicData uri="http://schemas.openxmlformats.org/drawingml/2006/table">
            <a:tbl>
              <a:tblPr>
                <a:noFill/>
                <a:tableStyleId>{171C6DA4-8F6A-4889-AE8C-7EABCD6D8F95}</a:tableStyleId>
              </a:tblPr>
              <a:tblGrid>
                <a:gridCol w="1737350"/>
                <a:gridCol w="1920250"/>
                <a:gridCol w="2103125"/>
                <a:gridCol w="2377450"/>
              </a:tblGrid>
              <a:tr h="301750">
                <a:tc>
                  <a:txBody>
                    <a:bodyPr/>
                    <a:lstStyle/>
                    <a:p>
                      <a:pPr indent="0" lvl="0" marL="0" marR="0" rtl="0" algn="l">
                        <a:spcBef>
                          <a:spcPts val="0"/>
                        </a:spcBef>
                        <a:spcAft>
                          <a:spcPts val="0"/>
                        </a:spcAft>
                        <a:buClr>
                          <a:srgbClr val="FFFFFF"/>
                        </a:buClr>
                        <a:buSzPts val="1150"/>
                        <a:buFont typeface="Calibri"/>
                        <a:buNone/>
                      </a:pPr>
                      <a:r>
                        <a:rPr b="1" lang="en-US" sz="1150" u="none" cap="none" strike="noStrike">
                          <a:solidFill>
                            <a:srgbClr val="FFFFFF"/>
                          </a:solidFill>
                          <a:latin typeface="Calibri"/>
                          <a:ea typeface="Calibri"/>
                          <a:cs typeface="Calibri"/>
                          <a:sym typeface="Calibri"/>
                        </a:rPr>
                        <a:t>Ölçüt</a:t>
                      </a:r>
                      <a:endParaRPr sz="115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0E2A33"/>
                    </a:solidFill>
                  </a:tcPr>
                </a:tc>
                <a:tc>
                  <a:txBody>
                    <a:bodyPr/>
                    <a:lstStyle/>
                    <a:p>
                      <a:pPr indent="0" lvl="0" marL="0" marR="0" rtl="0" algn="l">
                        <a:spcBef>
                          <a:spcPts val="0"/>
                        </a:spcBef>
                        <a:spcAft>
                          <a:spcPts val="0"/>
                        </a:spcAft>
                        <a:buClr>
                          <a:srgbClr val="FFFFFF"/>
                        </a:buClr>
                        <a:buSzPts val="1150"/>
                        <a:buFont typeface="Calibri"/>
                        <a:buNone/>
                      </a:pPr>
                      <a:r>
                        <a:rPr b="1" lang="en-US" sz="1150" u="none" cap="none" strike="noStrike">
                          <a:solidFill>
                            <a:srgbClr val="FFFFFF"/>
                          </a:solidFill>
                          <a:latin typeface="Calibri"/>
                          <a:ea typeface="Calibri"/>
                          <a:cs typeface="Calibri"/>
                          <a:sym typeface="Calibri"/>
                        </a:rPr>
                        <a:t>Arduino Uno</a:t>
                      </a:r>
                      <a:endParaRPr sz="115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0E2A33"/>
                    </a:solidFill>
                  </a:tcPr>
                </a:tc>
                <a:tc>
                  <a:txBody>
                    <a:bodyPr/>
                    <a:lstStyle/>
                    <a:p>
                      <a:pPr indent="0" lvl="0" marL="0" marR="0" rtl="0" algn="l">
                        <a:spcBef>
                          <a:spcPts val="0"/>
                        </a:spcBef>
                        <a:spcAft>
                          <a:spcPts val="0"/>
                        </a:spcAft>
                        <a:buClr>
                          <a:srgbClr val="FFFFFF"/>
                        </a:buClr>
                        <a:buSzPts val="1150"/>
                        <a:buFont typeface="Calibri"/>
                        <a:buNone/>
                      </a:pPr>
                      <a:r>
                        <a:rPr b="1" lang="en-US" sz="1150" u="none" cap="none" strike="noStrike">
                          <a:solidFill>
                            <a:srgbClr val="FFFFFF"/>
                          </a:solidFill>
                          <a:latin typeface="Calibri"/>
                          <a:ea typeface="Calibri"/>
                          <a:cs typeface="Calibri"/>
                          <a:sym typeface="Calibri"/>
                        </a:rPr>
                        <a:t>ESP32</a:t>
                      </a:r>
                      <a:endParaRPr sz="115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0E2A33"/>
                    </a:solidFill>
                  </a:tcPr>
                </a:tc>
                <a:tc>
                  <a:txBody>
                    <a:bodyPr/>
                    <a:lstStyle/>
                    <a:p>
                      <a:pPr indent="0" lvl="0" marL="0" marR="0" rtl="0" algn="l">
                        <a:spcBef>
                          <a:spcPts val="0"/>
                        </a:spcBef>
                        <a:spcAft>
                          <a:spcPts val="0"/>
                        </a:spcAft>
                        <a:buClr>
                          <a:srgbClr val="FFFFFF"/>
                        </a:buClr>
                        <a:buSzPts val="1150"/>
                        <a:buFont typeface="Calibri"/>
                        <a:buNone/>
                      </a:pPr>
                      <a:r>
                        <a:rPr b="1" lang="en-US" sz="1150" u="none" cap="none" strike="noStrike">
                          <a:solidFill>
                            <a:srgbClr val="FFFFFF"/>
                          </a:solidFill>
                          <a:latin typeface="Calibri"/>
                          <a:ea typeface="Calibri"/>
                          <a:cs typeface="Calibri"/>
                          <a:sym typeface="Calibri"/>
                        </a:rPr>
                        <a:t>Raspberry Pi</a:t>
                      </a:r>
                      <a:endParaRPr sz="115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0E2A33"/>
                    </a:solidFill>
                  </a:tcPr>
                </a:tc>
              </a:tr>
              <a:tr h="301750">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Tür</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Mikrodenetleyici</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Mikrodenetleyici</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Tek kartlı bilgisayar</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r>
              <a:tr h="301750">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Wi-Fi / Bluetooth</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Yok (modül gerekir)</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Dahili</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Dahili</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r>
              <a:tr h="301750">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İşletim sistemi</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Yok</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Yok</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Linux</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r>
              <a:tr h="301750">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Analog giriş</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6 adet (10 bit)</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Çok sayıda (12 bit)</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Yok (ek devre gerekir)</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r>
              <a:tr h="301750">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Enerji tüketimi</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Düşük</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Çok düşük (uyku modu)</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Yüksek</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r>
              <a:tr h="301750">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Programlama</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Arduino (C/C++)</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Arduino, MicroPython</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Python, C, Java...</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r>
              <a:tr h="301750">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En uygun iş</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Öğrenme, basit otomasyon</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İnternete bağlı sensör</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Kamera, sunucu, analiz</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r>
            </a:tbl>
          </a:graphicData>
        </a:graphic>
      </p:graphicFrame>
      <p:sp>
        <p:nvSpPr>
          <p:cNvPr id="1066" name="Google Shape;1066;p41"/>
          <p:cNvSpPr txBox="1"/>
          <p:nvPr/>
        </p:nvSpPr>
        <p:spPr>
          <a:xfrm>
            <a:off x="502920" y="4041648"/>
            <a:ext cx="813816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1000"/>
              <a:buFont typeface="Calibri"/>
              <a:buNone/>
            </a:pPr>
            <a:r>
              <a:rPr b="0" i="1" lang="en-US" sz="1000" u="none" cap="none" strike="noStrike">
                <a:solidFill>
                  <a:srgbClr val="7B8C94"/>
                </a:solidFill>
                <a:latin typeface="Calibri"/>
                <a:ea typeface="Calibri"/>
                <a:cs typeface="Calibri"/>
                <a:sym typeface="Calibri"/>
              </a:rPr>
              <a:t>Not: Projede pil ile çalışılacaksa enerji tüketimi, en az işlemci hızı kadar önemli bir ölçüttür.</a:t>
            </a:r>
            <a:endParaRPr b="0" i="0" sz="1000" u="none" cap="none" strike="noStrike">
              <a:solidFill>
                <a:schemeClr val="dk1"/>
              </a:solidFill>
              <a:latin typeface="Calibri"/>
              <a:ea typeface="Calibri"/>
              <a:cs typeface="Calibri"/>
              <a:sym typeface="Calibri"/>
            </a:endParaRPr>
          </a:p>
        </p:txBody>
      </p:sp>
      <p:sp>
        <p:nvSpPr>
          <p:cNvPr id="1067" name="Google Shape;1067;p41"/>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2 · IoT Mimarisi ve Donanım</a:t>
            </a:r>
            <a:endParaRPr b="0" i="0" sz="850" u="none" cap="none" strike="noStrike">
              <a:solidFill>
                <a:schemeClr val="dk1"/>
              </a:solidFill>
              <a:latin typeface="Calibri"/>
              <a:ea typeface="Calibri"/>
              <a:cs typeface="Calibri"/>
              <a:sym typeface="Calibri"/>
            </a:endParaRPr>
          </a:p>
        </p:txBody>
      </p:sp>
      <p:sp>
        <p:nvSpPr>
          <p:cNvPr id="1068" name="Google Shape;1068;p41"/>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39</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E2A33"/>
        </a:solidFill>
      </p:bgPr>
    </p:bg>
    <p:spTree>
      <p:nvGrpSpPr>
        <p:cNvPr id="1073" name="Shape 1073"/>
        <p:cNvGrpSpPr/>
        <p:nvPr/>
      </p:nvGrpSpPr>
      <p:grpSpPr>
        <a:xfrm>
          <a:off x="0" y="0"/>
          <a:ext cx="0" cy="0"/>
          <a:chOff x="0" y="0"/>
          <a:chExt cx="0" cy="0"/>
        </a:xfrm>
      </p:grpSpPr>
      <p:sp>
        <p:nvSpPr>
          <p:cNvPr id="1074" name="Google Shape;1074;p42"/>
          <p:cNvSpPr/>
          <p:nvPr/>
        </p:nvSpPr>
        <p:spPr>
          <a:xfrm>
            <a:off x="502920" y="292608"/>
            <a:ext cx="1417320" cy="310896"/>
          </a:xfrm>
          <a:prstGeom prst="roundRect">
            <a:avLst>
              <a:gd fmla="val 17647" name="adj"/>
            </a:avLst>
          </a:prstGeom>
          <a:solidFill>
            <a:srgbClr val="F2B705"/>
          </a:solidFill>
          <a:ln cap="flat" cmpd="sng" w="12700">
            <a:solidFill>
              <a:srgbClr val="F2B70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5" name="Google Shape;1075;p42"/>
          <p:cNvSpPr txBox="1"/>
          <p:nvPr/>
        </p:nvSpPr>
        <p:spPr>
          <a:xfrm>
            <a:off x="502920" y="292608"/>
            <a:ext cx="1417320" cy="310896"/>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E2A33"/>
              </a:buClr>
              <a:buSzPts val="1100"/>
              <a:buFont typeface="Calibri"/>
              <a:buNone/>
            </a:pPr>
            <a:r>
              <a:rPr b="1" i="0" lang="en-US" sz="1100" u="none" cap="none" strike="noStrike">
                <a:solidFill>
                  <a:srgbClr val="0E2A33"/>
                </a:solidFill>
                <a:latin typeface="Calibri"/>
                <a:ea typeface="Calibri"/>
                <a:cs typeface="Calibri"/>
                <a:sym typeface="Calibri"/>
              </a:rPr>
              <a:t>ÖDEV 2</a:t>
            </a:r>
            <a:endParaRPr b="0" i="0" sz="1100" u="none" cap="none" strike="noStrike">
              <a:solidFill>
                <a:schemeClr val="dk1"/>
              </a:solidFill>
              <a:latin typeface="Calibri"/>
              <a:ea typeface="Calibri"/>
              <a:cs typeface="Calibri"/>
              <a:sym typeface="Calibri"/>
            </a:endParaRPr>
          </a:p>
        </p:txBody>
      </p:sp>
      <p:sp>
        <p:nvSpPr>
          <p:cNvPr id="1076" name="Google Shape;1076;p42"/>
          <p:cNvSpPr txBox="1"/>
          <p:nvPr/>
        </p:nvSpPr>
        <p:spPr>
          <a:xfrm>
            <a:off x="2057400" y="256032"/>
            <a:ext cx="6583680" cy="38404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Calibri"/>
              <a:buNone/>
            </a:pPr>
            <a:r>
              <a:rPr b="1" i="0" lang="en-US" sz="2200" u="none" cap="none" strike="noStrike">
                <a:solidFill>
                  <a:srgbClr val="FFFFFF"/>
                </a:solidFill>
                <a:latin typeface="Calibri"/>
                <a:ea typeface="Calibri"/>
                <a:cs typeface="Calibri"/>
                <a:sym typeface="Calibri"/>
              </a:rPr>
              <a:t>Donanım Seçimi ve Sistem Şeması</a:t>
            </a:r>
            <a:endParaRPr b="0" i="0" sz="2200" u="none" cap="none" strike="noStrike">
              <a:solidFill>
                <a:schemeClr val="dk1"/>
              </a:solidFill>
              <a:latin typeface="Calibri"/>
              <a:ea typeface="Calibri"/>
              <a:cs typeface="Calibri"/>
              <a:sym typeface="Calibri"/>
            </a:endParaRPr>
          </a:p>
        </p:txBody>
      </p:sp>
      <p:sp>
        <p:nvSpPr>
          <p:cNvPr id="1077" name="Google Shape;1077;p42"/>
          <p:cNvSpPr txBox="1"/>
          <p:nvPr/>
        </p:nvSpPr>
        <p:spPr>
          <a:xfrm>
            <a:off x="502920" y="768096"/>
            <a:ext cx="8138160" cy="45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A9C4C9"/>
              </a:buClr>
              <a:buSzPts val="1150"/>
              <a:buFont typeface="Calibri"/>
              <a:buNone/>
            </a:pPr>
            <a:r>
              <a:rPr b="0" i="1" lang="en-US" sz="1150" u="none" cap="none" strike="noStrike">
                <a:solidFill>
                  <a:srgbClr val="A9C4C9"/>
                </a:solidFill>
                <a:latin typeface="Calibri"/>
                <a:ea typeface="Calibri"/>
                <a:cs typeface="Calibri"/>
                <a:sym typeface="Calibri"/>
              </a:rPr>
              <a:t>Amaç: Bir problem için doğru sensör, aktüatör ve geliştirme kartını gerekçelendirerek seçebilmek.</a:t>
            </a:r>
            <a:endParaRPr b="0" i="0" sz="1150" u="none" cap="none" strike="noStrike">
              <a:solidFill>
                <a:schemeClr val="dk1"/>
              </a:solidFill>
              <a:latin typeface="Calibri"/>
              <a:ea typeface="Calibri"/>
              <a:cs typeface="Calibri"/>
              <a:sym typeface="Calibri"/>
            </a:endParaRPr>
          </a:p>
        </p:txBody>
      </p:sp>
      <p:sp>
        <p:nvSpPr>
          <p:cNvPr id="1078" name="Google Shape;1078;p42"/>
          <p:cNvSpPr/>
          <p:nvPr/>
        </p:nvSpPr>
        <p:spPr>
          <a:xfrm>
            <a:off x="502920" y="1261872"/>
            <a:ext cx="4892040" cy="2743200"/>
          </a:xfrm>
          <a:prstGeom prst="roundRect">
            <a:avLst>
              <a:gd fmla="val 2667" name="adj"/>
            </a:avLst>
          </a:prstGeom>
          <a:solidFill>
            <a:srgbClr val="14404C"/>
          </a:solidFill>
          <a:ln cap="flat" cmpd="sng" w="12700">
            <a:solidFill>
              <a:srgbClr val="1E57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9" name="Google Shape;1079;p42"/>
          <p:cNvSpPr txBox="1"/>
          <p:nvPr/>
        </p:nvSpPr>
        <p:spPr>
          <a:xfrm>
            <a:off x="731520" y="1371600"/>
            <a:ext cx="443484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B705"/>
              </a:buClr>
              <a:buSzPts val="950"/>
              <a:buFont typeface="Calibri"/>
              <a:buNone/>
            </a:pPr>
            <a:r>
              <a:rPr b="1" i="0" lang="en-US" sz="950" u="none" cap="none" strike="noStrike">
                <a:solidFill>
                  <a:srgbClr val="F2B705"/>
                </a:solidFill>
                <a:latin typeface="Calibri"/>
                <a:ea typeface="Calibri"/>
                <a:cs typeface="Calibri"/>
                <a:sym typeface="Calibri"/>
              </a:rPr>
              <a:t>YAPILACAKLAR</a:t>
            </a:r>
            <a:endParaRPr b="0" i="0" sz="950" u="none" cap="none" strike="noStrike">
              <a:solidFill>
                <a:schemeClr val="dk1"/>
              </a:solidFill>
              <a:latin typeface="Calibri"/>
              <a:ea typeface="Calibri"/>
              <a:cs typeface="Calibri"/>
              <a:sym typeface="Calibri"/>
            </a:endParaRPr>
          </a:p>
        </p:txBody>
      </p:sp>
      <p:sp>
        <p:nvSpPr>
          <p:cNvPr id="1080" name="Google Shape;1080;p42"/>
          <p:cNvSpPr txBox="1"/>
          <p:nvPr/>
        </p:nvSpPr>
        <p:spPr>
          <a:xfrm>
            <a:off x="868680" y="1645920"/>
            <a:ext cx="4297680" cy="22860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E2EFF0"/>
              </a:buClr>
              <a:buSzPts val="1050"/>
              <a:buFont typeface="Calibri"/>
              <a:buAutoNum type="arabicPeriod"/>
            </a:pPr>
            <a:r>
              <a:rPr b="0" i="0" lang="en-US" sz="1050" u="none" cap="none" strike="noStrike">
                <a:solidFill>
                  <a:srgbClr val="E2EFF0"/>
                </a:solidFill>
                <a:latin typeface="Calibri"/>
                <a:ea typeface="Calibri"/>
                <a:cs typeface="Calibri"/>
                <a:sym typeface="Calibri"/>
              </a:rPr>
              <a:t>Şu üç senaryodan birini seçin: (a) okul kütüphanesinde nem takibi, (b) evde doğal gaz kaçağı uyarısı, (c) balkondaki bitkinin otomatik sulanması.</a:t>
            </a:r>
            <a:endParaRPr b="0" i="0" sz="1050" u="none" cap="none" strike="noStrike">
              <a:solidFill>
                <a:schemeClr val="dk1"/>
              </a:solidFill>
              <a:latin typeface="Calibri"/>
              <a:ea typeface="Calibri"/>
              <a:cs typeface="Calibri"/>
              <a:sym typeface="Calibri"/>
            </a:endParaRPr>
          </a:p>
          <a:p>
            <a:pPr indent="-342900" lvl="0" marL="342900" marR="0" rtl="0" algn="l">
              <a:spcBef>
                <a:spcPts val="500"/>
              </a:spcBef>
              <a:spcAft>
                <a:spcPts val="0"/>
              </a:spcAft>
              <a:buClr>
                <a:srgbClr val="E2EFF0"/>
              </a:buClr>
              <a:buSzPts val="1050"/>
              <a:buFont typeface="Calibri"/>
              <a:buAutoNum type="arabicPeriod"/>
            </a:pPr>
            <a:r>
              <a:rPr b="0" i="0" lang="en-US" sz="1050" u="none" cap="none" strike="noStrike">
                <a:solidFill>
                  <a:srgbClr val="E2EFF0"/>
                </a:solidFill>
                <a:latin typeface="Calibri"/>
                <a:ea typeface="Calibri"/>
                <a:cs typeface="Calibri"/>
                <a:sym typeface="Calibri"/>
              </a:rPr>
              <a:t>Seçtiğiniz senaryo için gereken sensör(leri) ve aktüatör(leri) belirleyin; her biri için neden onu seçtiğinizi bir cümleyle yazın.</a:t>
            </a:r>
            <a:endParaRPr b="0" i="0" sz="1050" u="none" cap="none" strike="noStrike">
              <a:solidFill>
                <a:schemeClr val="dk1"/>
              </a:solidFill>
              <a:latin typeface="Calibri"/>
              <a:ea typeface="Calibri"/>
              <a:cs typeface="Calibri"/>
              <a:sym typeface="Calibri"/>
            </a:endParaRPr>
          </a:p>
          <a:p>
            <a:pPr indent="-342900" lvl="0" marL="342900" marR="0" rtl="0" algn="l">
              <a:spcBef>
                <a:spcPts val="500"/>
              </a:spcBef>
              <a:spcAft>
                <a:spcPts val="0"/>
              </a:spcAft>
              <a:buClr>
                <a:srgbClr val="E2EFF0"/>
              </a:buClr>
              <a:buSzPts val="1050"/>
              <a:buFont typeface="Calibri"/>
              <a:buAutoNum type="arabicPeriod"/>
            </a:pPr>
            <a:r>
              <a:rPr b="0" i="0" lang="en-US" sz="1050" u="none" cap="none" strike="noStrike">
                <a:solidFill>
                  <a:srgbClr val="E2EFF0"/>
                </a:solidFill>
                <a:latin typeface="Calibri"/>
                <a:ea typeface="Calibri"/>
                <a:cs typeface="Calibri"/>
                <a:sym typeface="Calibri"/>
              </a:rPr>
              <a:t>Arduino Uno, ESP32 ve Raspberry Pi arasından kartınızı seçin ve 39. slayttaki tabloya atıf yaparak gerekçelendirin.</a:t>
            </a:r>
            <a:endParaRPr b="0" i="0" sz="1050" u="none" cap="none" strike="noStrike">
              <a:solidFill>
                <a:schemeClr val="dk1"/>
              </a:solidFill>
              <a:latin typeface="Calibri"/>
              <a:ea typeface="Calibri"/>
              <a:cs typeface="Calibri"/>
              <a:sym typeface="Calibri"/>
            </a:endParaRPr>
          </a:p>
          <a:p>
            <a:pPr indent="-342900" lvl="0" marL="342900" marR="0" rtl="0" algn="l">
              <a:spcBef>
                <a:spcPts val="500"/>
              </a:spcBef>
              <a:spcAft>
                <a:spcPts val="0"/>
              </a:spcAft>
              <a:buClr>
                <a:srgbClr val="E2EFF0"/>
              </a:buClr>
              <a:buSzPts val="1050"/>
              <a:buFont typeface="Calibri"/>
              <a:buAutoNum type="arabicPeriod"/>
            </a:pPr>
            <a:r>
              <a:rPr b="0" i="0" lang="en-US" sz="1050" u="none" cap="none" strike="noStrike">
                <a:solidFill>
                  <a:srgbClr val="E2EFF0"/>
                </a:solidFill>
                <a:latin typeface="Calibri"/>
                <a:ea typeface="Calibri"/>
                <a:cs typeface="Calibri"/>
                <a:sym typeface="Calibri"/>
              </a:rPr>
              <a:t>Sisteminizin dört katmanlı şemasını çizin: algılama, ağ, işleme, uygulama. Her katmanda hangi parça var, yazın.</a:t>
            </a:r>
            <a:endParaRPr b="0" i="0" sz="1050" u="none" cap="none" strike="noStrike">
              <a:solidFill>
                <a:schemeClr val="dk1"/>
              </a:solidFill>
              <a:latin typeface="Calibri"/>
              <a:ea typeface="Calibri"/>
              <a:cs typeface="Calibri"/>
              <a:sym typeface="Calibri"/>
            </a:endParaRPr>
          </a:p>
        </p:txBody>
      </p:sp>
      <p:sp>
        <p:nvSpPr>
          <p:cNvPr id="1081" name="Google Shape;1081;p42"/>
          <p:cNvSpPr/>
          <p:nvPr/>
        </p:nvSpPr>
        <p:spPr>
          <a:xfrm>
            <a:off x="5623560" y="1261872"/>
            <a:ext cx="3017520" cy="1280160"/>
          </a:xfrm>
          <a:prstGeom prst="roundRect">
            <a:avLst>
              <a:gd fmla="val 5714" name="adj"/>
            </a:avLst>
          </a:prstGeom>
          <a:solidFill>
            <a:srgbClr val="14404C"/>
          </a:solidFill>
          <a:ln cap="flat" cmpd="sng" w="12700">
            <a:solidFill>
              <a:srgbClr val="1E57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2" name="Google Shape;1082;p42"/>
          <p:cNvSpPr txBox="1"/>
          <p:nvPr/>
        </p:nvSpPr>
        <p:spPr>
          <a:xfrm>
            <a:off x="5852160" y="1371600"/>
            <a:ext cx="256032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950"/>
              <a:buFont typeface="Calibri"/>
              <a:buNone/>
            </a:pPr>
            <a:r>
              <a:rPr b="1" i="0" lang="en-US" sz="950" u="none" cap="none" strike="noStrike">
                <a:solidFill>
                  <a:srgbClr val="12A594"/>
                </a:solidFill>
                <a:latin typeface="Calibri"/>
                <a:ea typeface="Calibri"/>
                <a:cs typeface="Calibri"/>
                <a:sym typeface="Calibri"/>
              </a:rPr>
              <a:t>TESLİM</a:t>
            </a:r>
            <a:endParaRPr b="0" i="0" sz="950" u="none" cap="none" strike="noStrike">
              <a:solidFill>
                <a:schemeClr val="dk1"/>
              </a:solidFill>
              <a:latin typeface="Calibri"/>
              <a:ea typeface="Calibri"/>
              <a:cs typeface="Calibri"/>
              <a:sym typeface="Calibri"/>
            </a:endParaRPr>
          </a:p>
        </p:txBody>
      </p:sp>
      <p:sp>
        <p:nvSpPr>
          <p:cNvPr id="1083" name="Google Shape;1083;p42"/>
          <p:cNvSpPr txBox="1"/>
          <p:nvPr/>
        </p:nvSpPr>
        <p:spPr>
          <a:xfrm>
            <a:off x="5852160" y="1627632"/>
            <a:ext cx="2560320" cy="8686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2EFF0"/>
              </a:buClr>
              <a:buSzPts val="1050"/>
              <a:buFont typeface="Calibri"/>
              <a:buNone/>
            </a:pPr>
            <a:r>
              <a:rPr b="0" i="0" lang="en-US" sz="1050" u="none" cap="none" strike="noStrike">
                <a:solidFill>
                  <a:srgbClr val="E2EFF0"/>
                </a:solidFill>
                <a:latin typeface="Calibri"/>
                <a:ea typeface="Calibri"/>
                <a:cs typeface="Calibri"/>
                <a:sym typeface="Calibri"/>
              </a:rPr>
              <a:t>A4 boyutunda elle veya dijital çizilmiş sistem şeması + yarım sayfalık gerekçe metni.</a:t>
            </a:r>
            <a:endParaRPr b="0" i="0" sz="1050" u="none" cap="none" strike="noStrike">
              <a:solidFill>
                <a:schemeClr val="dk1"/>
              </a:solidFill>
              <a:latin typeface="Calibri"/>
              <a:ea typeface="Calibri"/>
              <a:cs typeface="Calibri"/>
              <a:sym typeface="Calibri"/>
            </a:endParaRPr>
          </a:p>
        </p:txBody>
      </p:sp>
      <p:sp>
        <p:nvSpPr>
          <p:cNvPr id="1084" name="Google Shape;1084;p42"/>
          <p:cNvSpPr/>
          <p:nvPr/>
        </p:nvSpPr>
        <p:spPr>
          <a:xfrm>
            <a:off x="5623560" y="2651760"/>
            <a:ext cx="3017520" cy="1353312"/>
          </a:xfrm>
          <a:prstGeom prst="roundRect">
            <a:avLst>
              <a:gd fmla="val 5405" name="adj"/>
            </a:avLst>
          </a:prstGeom>
          <a:solidFill>
            <a:srgbClr val="14404C"/>
          </a:solidFill>
          <a:ln cap="flat" cmpd="sng" w="12700">
            <a:solidFill>
              <a:srgbClr val="1E57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5" name="Google Shape;1085;p42"/>
          <p:cNvSpPr txBox="1"/>
          <p:nvPr/>
        </p:nvSpPr>
        <p:spPr>
          <a:xfrm>
            <a:off x="5852160" y="2743200"/>
            <a:ext cx="256032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950"/>
              <a:buFont typeface="Calibri"/>
              <a:buNone/>
            </a:pPr>
            <a:r>
              <a:rPr b="1" i="0" lang="en-US" sz="950" u="none" cap="none" strike="noStrike">
                <a:solidFill>
                  <a:srgbClr val="12A594"/>
                </a:solidFill>
                <a:latin typeface="Calibri"/>
                <a:ea typeface="Calibri"/>
                <a:cs typeface="Calibri"/>
                <a:sym typeface="Calibri"/>
              </a:rPr>
              <a:t>PUANLAMA (100)</a:t>
            </a:r>
            <a:endParaRPr b="0" i="0" sz="950" u="none" cap="none" strike="noStrike">
              <a:solidFill>
                <a:schemeClr val="dk1"/>
              </a:solidFill>
              <a:latin typeface="Calibri"/>
              <a:ea typeface="Calibri"/>
              <a:cs typeface="Calibri"/>
              <a:sym typeface="Calibri"/>
            </a:endParaRPr>
          </a:p>
        </p:txBody>
      </p:sp>
      <p:sp>
        <p:nvSpPr>
          <p:cNvPr id="1086" name="Google Shape;1086;p42"/>
          <p:cNvSpPr txBox="1"/>
          <p:nvPr/>
        </p:nvSpPr>
        <p:spPr>
          <a:xfrm>
            <a:off x="5852160" y="2999232"/>
            <a:ext cx="2560320" cy="914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2EFF0"/>
              </a:buClr>
              <a:buSzPts val="1000"/>
              <a:buFont typeface="Calibri"/>
              <a:buNone/>
            </a:pPr>
            <a:r>
              <a:rPr b="0" i="0" lang="en-US" sz="1000" u="none" cap="none" strike="noStrike">
                <a:solidFill>
                  <a:srgbClr val="E2EFF0"/>
                </a:solidFill>
                <a:latin typeface="Calibri"/>
                <a:ea typeface="Calibri"/>
                <a:cs typeface="Calibri"/>
                <a:sym typeface="Calibri"/>
              </a:rPr>
              <a:t>Sensör-aktüatör seçiminin uygunluğu — 30</a:t>
            </a:r>
            <a:endParaRPr b="0" i="0" sz="1000" u="none" cap="none" strike="noStrike">
              <a:solidFill>
                <a:schemeClr val="dk1"/>
              </a:solidFill>
              <a:latin typeface="Calibri"/>
              <a:ea typeface="Calibri"/>
              <a:cs typeface="Calibri"/>
              <a:sym typeface="Calibri"/>
            </a:endParaRPr>
          </a:p>
          <a:p>
            <a:pPr indent="0" lvl="0" marL="0" marR="0" rtl="0" algn="l">
              <a:spcBef>
                <a:spcPts val="200"/>
              </a:spcBef>
              <a:spcAft>
                <a:spcPts val="0"/>
              </a:spcAft>
              <a:buClr>
                <a:srgbClr val="E2EFF0"/>
              </a:buClr>
              <a:buSzPts val="1000"/>
              <a:buFont typeface="Calibri"/>
              <a:buNone/>
            </a:pPr>
            <a:r>
              <a:rPr b="0" i="0" lang="en-US" sz="1000" u="none" cap="none" strike="noStrike">
                <a:solidFill>
                  <a:srgbClr val="E2EFF0"/>
                </a:solidFill>
                <a:latin typeface="Calibri"/>
                <a:ea typeface="Calibri"/>
                <a:cs typeface="Calibri"/>
                <a:sym typeface="Calibri"/>
              </a:rPr>
              <a:t>Kart seçiminin gerekçelendirilmesi — 25</a:t>
            </a:r>
            <a:endParaRPr b="0" i="0" sz="1000" u="none" cap="none" strike="noStrike">
              <a:solidFill>
                <a:schemeClr val="dk1"/>
              </a:solidFill>
              <a:latin typeface="Calibri"/>
              <a:ea typeface="Calibri"/>
              <a:cs typeface="Calibri"/>
              <a:sym typeface="Calibri"/>
            </a:endParaRPr>
          </a:p>
          <a:p>
            <a:pPr indent="0" lvl="0" marL="0" marR="0" rtl="0" algn="l">
              <a:spcBef>
                <a:spcPts val="200"/>
              </a:spcBef>
              <a:spcAft>
                <a:spcPts val="0"/>
              </a:spcAft>
              <a:buClr>
                <a:srgbClr val="E2EFF0"/>
              </a:buClr>
              <a:buSzPts val="1000"/>
              <a:buFont typeface="Calibri"/>
              <a:buNone/>
            </a:pPr>
            <a:r>
              <a:rPr b="0" i="0" lang="en-US" sz="1000" u="none" cap="none" strike="noStrike">
                <a:solidFill>
                  <a:srgbClr val="E2EFF0"/>
                </a:solidFill>
                <a:latin typeface="Calibri"/>
                <a:ea typeface="Calibri"/>
                <a:cs typeface="Calibri"/>
                <a:sym typeface="Calibri"/>
              </a:rPr>
              <a:t>Katman şemasının doğruluğu — 30</a:t>
            </a:r>
            <a:endParaRPr b="0" i="0" sz="1000" u="none" cap="none" strike="noStrike">
              <a:solidFill>
                <a:schemeClr val="dk1"/>
              </a:solidFill>
              <a:latin typeface="Calibri"/>
              <a:ea typeface="Calibri"/>
              <a:cs typeface="Calibri"/>
              <a:sym typeface="Calibri"/>
            </a:endParaRPr>
          </a:p>
          <a:p>
            <a:pPr indent="0" lvl="0" marL="0" marR="0" rtl="0" algn="l">
              <a:spcBef>
                <a:spcPts val="200"/>
              </a:spcBef>
              <a:spcAft>
                <a:spcPts val="0"/>
              </a:spcAft>
              <a:buClr>
                <a:srgbClr val="E2EFF0"/>
              </a:buClr>
              <a:buSzPts val="1000"/>
              <a:buFont typeface="Calibri"/>
              <a:buNone/>
            </a:pPr>
            <a:r>
              <a:rPr b="0" i="0" lang="en-US" sz="1000" u="none" cap="none" strike="noStrike">
                <a:solidFill>
                  <a:srgbClr val="E2EFF0"/>
                </a:solidFill>
                <a:latin typeface="Calibri"/>
                <a:ea typeface="Calibri"/>
                <a:cs typeface="Calibri"/>
                <a:sym typeface="Calibri"/>
              </a:rPr>
              <a:t>Yazım ve sunum düzeni — 15</a:t>
            </a:r>
            <a:endParaRPr b="0" i="0" sz="1000" u="none" cap="none" strike="noStrike">
              <a:solidFill>
                <a:schemeClr val="dk1"/>
              </a:solidFill>
              <a:latin typeface="Calibri"/>
              <a:ea typeface="Calibri"/>
              <a:cs typeface="Calibri"/>
              <a:sym typeface="Calibri"/>
            </a:endParaRPr>
          </a:p>
        </p:txBody>
      </p:sp>
      <p:sp>
        <p:nvSpPr>
          <p:cNvPr id="1087" name="Google Shape;1087;p42"/>
          <p:cNvSpPr/>
          <p:nvPr/>
        </p:nvSpPr>
        <p:spPr>
          <a:xfrm>
            <a:off x="502920" y="4069080"/>
            <a:ext cx="8138160" cy="502920"/>
          </a:xfrm>
          <a:prstGeom prst="roundRect">
            <a:avLst>
              <a:gd fmla="val 14545" name="adj"/>
            </a:avLst>
          </a:prstGeom>
          <a:solidFill>
            <a:srgbClr val="1B3B44"/>
          </a:solidFill>
          <a:ln cap="flat" cmpd="sng" w="12700">
            <a:solidFill>
              <a:srgbClr val="2A5C6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8" name="Google Shape;1088;p42"/>
          <p:cNvSpPr txBox="1"/>
          <p:nvPr/>
        </p:nvSpPr>
        <p:spPr>
          <a:xfrm>
            <a:off x="731520" y="4069080"/>
            <a:ext cx="768096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B705"/>
              </a:buClr>
              <a:buSzPts val="1000"/>
              <a:buFont typeface="Calibri"/>
              <a:buNone/>
            </a:pPr>
            <a:r>
              <a:rPr b="1" i="0" lang="en-US" sz="1000" u="none" cap="none" strike="noStrike">
                <a:solidFill>
                  <a:srgbClr val="F2B705"/>
                </a:solidFill>
                <a:latin typeface="Calibri"/>
                <a:ea typeface="Calibri"/>
                <a:cs typeface="Calibri"/>
                <a:sym typeface="Calibri"/>
              </a:rPr>
              <a:t>İPUCU:  </a:t>
            </a:r>
            <a:r>
              <a:rPr b="0" i="0" lang="en-US" sz="1000" u="none" cap="none" strike="noStrike">
                <a:solidFill>
                  <a:srgbClr val="D6E7E9"/>
                </a:solidFill>
                <a:latin typeface="Calibri"/>
                <a:ea typeface="Calibri"/>
                <a:cs typeface="Calibri"/>
                <a:sym typeface="Calibri"/>
              </a:rPr>
              <a:t>Şemayı çizerken her okun üzerine hangi verinin taşındığını yazın: "nem = %38" gibi. Boş oklar puan kaybettirir.</a:t>
            </a:r>
            <a:endParaRPr b="0" i="0" sz="1000" u="none" cap="none" strike="noStrike">
              <a:solidFill>
                <a:schemeClr val="dk1"/>
              </a:solidFill>
              <a:latin typeface="Calibri"/>
              <a:ea typeface="Calibri"/>
              <a:cs typeface="Calibri"/>
              <a:sym typeface="Calibri"/>
            </a:endParaRPr>
          </a:p>
        </p:txBody>
      </p:sp>
      <p:sp>
        <p:nvSpPr>
          <p:cNvPr id="1089" name="Google Shape;1089;p42"/>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E8A92"/>
              </a:buClr>
              <a:buSzPts val="850"/>
              <a:buFont typeface="Calibri"/>
              <a:buNone/>
            </a:pPr>
            <a:r>
              <a:rPr b="0" i="0" lang="en-US" sz="850" u="none" cap="none" strike="noStrike">
                <a:solidFill>
                  <a:srgbClr val="6E8A92"/>
                </a:solidFill>
                <a:latin typeface="Calibri"/>
                <a:ea typeface="Calibri"/>
                <a:cs typeface="Calibri"/>
                <a:sym typeface="Calibri"/>
              </a:rPr>
              <a:t>40</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E2A33"/>
        </a:solidFill>
      </p:bgPr>
    </p:bg>
    <p:spTree>
      <p:nvGrpSpPr>
        <p:cNvPr id="1094" name="Shape 1094"/>
        <p:cNvGrpSpPr/>
        <p:nvPr/>
      </p:nvGrpSpPr>
      <p:grpSpPr>
        <a:xfrm>
          <a:off x="0" y="0"/>
          <a:ext cx="0" cy="0"/>
          <a:chOff x="0" y="0"/>
          <a:chExt cx="0" cy="0"/>
        </a:xfrm>
      </p:grpSpPr>
      <p:sp>
        <p:nvSpPr>
          <p:cNvPr id="1095" name="Google Shape;1095;p43"/>
          <p:cNvSpPr/>
          <p:nvPr/>
        </p:nvSpPr>
        <p:spPr>
          <a:xfrm>
            <a:off x="502920" y="914400"/>
            <a:ext cx="1143000" cy="1143000"/>
          </a:xfrm>
          <a:prstGeom prst="roundRect">
            <a:avLst>
              <a:gd fmla="val 9600" name="adj"/>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6" name="Google Shape;1096;p43"/>
          <p:cNvSpPr txBox="1"/>
          <p:nvPr/>
        </p:nvSpPr>
        <p:spPr>
          <a:xfrm>
            <a:off x="502920" y="914400"/>
            <a:ext cx="1143000" cy="11430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4600"/>
              <a:buFont typeface="Calibri"/>
              <a:buNone/>
            </a:pPr>
            <a:r>
              <a:rPr b="1" i="0" lang="en-US" sz="4600" u="none" cap="none" strike="noStrike">
                <a:solidFill>
                  <a:srgbClr val="FFFFFF"/>
                </a:solidFill>
                <a:latin typeface="Calibri"/>
                <a:ea typeface="Calibri"/>
                <a:cs typeface="Calibri"/>
                <a:sym typeface="Calibri"/>
              </a:rPr>
              <a:t>3</a:t>
            </a:r>
            <a:endParaRPr b="0" i="0" sz="4600" u="none" cap="none" strike="noStrike">
              <a:solidFill>
                <a:schemeClr val="dk1"/>
              </a:solidFill>
              <a:latin typeface="Calibri"/>
              <a:ea typeface="Calibri"/>
              <a:cs typeface="Calibri"/>
              <a:sym typeface="Calibri"/>
            </a:endParaRPr>
          </a:p>
        </p:txBody>
      </p:sp>
      <p:sp>
        <p:nvSpPr>
          <p:cNvPr id="1097" name="Google Shape;1097;p43"/>
          <p:cNvSpPr txBox="1"/>
          <p:nvPr/>
        </p:nvSpPr>
        <p:spPr>
          <a:xfrm>
            <a:off x="1920240" y="960120"/>
            <a:ext cx="667512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B705"/>
              </a:buClr>
              <a:buSzPts val="1100"/>
              <a:buFont typeface="Calibri"/>
              <a:buNone/>
            </a:pPr>
            <a:r>
              <a:rPr b="1" i="0" lang="en-US" sz="1100" u="none" cap="none" strike="noStrike">
                <a:solidFill>
                  <a:srgbClr val="F2B705"/>
                </a:solidFill>
                <a:latin typeface="Calibri"/>
                <a:ea typeface="Calibri"/>
                <a:cs typeface="Calibri"/>
                <a:sym typeface="Calibri"/>
              </a:rPr>
              <a:t>ÜNİTE 3</a:t>
            </a:r>
            <a:endParaRPr b="0" i="0" sz="1100" u="none" cap="none" strike="noStrike">
              <a:solidFill>
                <a:schemeClr val="dk1"/>
              </a:solidFill>
              <a:latin typeface="Calibri"/>
              <a:ea typeface="Calibri"/>
              <a:cs typeface="Calibri"/>
              <a:sym typeface="Calibri"/>
            </a:endParaRPr>
          </a:p>
        </p:txBody>
      </p:sp>
      <p:sp>
        <p:nvSpPr>
          <p:cNvPr id="1098" name="Google Shape;1098;p43"/>
          <p:cNvSpPr txBox="1"/>
          <p:nvPr/>
        </p:nvSpPr>
        <p:spPr>
          <a:xfrm>
            <a:off x="1920240" y="1243584"/>
            <a:ext cx="6675120"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3000"/>
              <a:buFont typeface="Calibri"/>
              <a:buNone/>
            </a:pPr>
            <a:r>
              <a:rPr b="1" i="0" lang="en-US" sz="3000" u="none" cap="none" strike="noStrike">
                <a:solidFill>
                  <a:srgbClr val="FFFFFF"/>
                </a:solidFill>
                <a:latin typeface="Calibri"/>
                <a:ea typeface="Calibri"/>
                <a:cs typeface="Calibri"/>
                <a:sym typeface="Calibri"/>
              </a:rPr>
              <a:t>Ağ ve Haberleşme Protokolleri</a:t>
            </a:r>
            <a:endParaRPr b="0" i="0" sz="3000" u="none" cap="none" strike="noStrike">
              <a:solidFill>
                <a:schemeClr val="dk1"/>
              </a:solidFill>
              <a:latin typeface="Calibri"/>
              <a:ea typeface="Calibri"/>
              <a:cs typeface="Calibri"/>
              <a:sym typeface="Calibri"/>
            </a:endParaRPr>
          </a:p>
        </p:txBody>
      </p:sp>
      <p:sp>
        <p:nvSpPr>
          <p:cNvPr id="1099" name="Google Shape;1099;p43"/>
          <p:cNvSpPr txBox="1"/>
          <p:nvPr/>
        </p:nvSpPr>
        <p:spPr>
          <a:xfrm>
            <a:off x="1920240" y="1810512"/>
            <a:ext cx="667512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A9C4C9"/>
              </a:buClr>
              <a:buSzPts val="1200"/>
              <a:buFont typeface="Calibri"/>
              <a:buNone/>
            </a:pPr>
            <a:r>
              <a:rPr b="0" i="1" lang="en-US" sz="1200" u="none" cap="none" strike="noStrike">
                <a:solidFill>
                  <a:srgbClr val="A9C4C9"/>
                </a:solidFill>
                <a:latin typeface="Calibri"/>
                <a:ea typeface="Calibri"/>
                <a:cs typeface="Calibri"/>
                <a:sym typeface="Calibri"/>
              </a:rPr>
              <a:t>Cihazlar birbiriyle nasıl konuşur? Veri hangi yoldan gider?</a:t>
            </a:r>
            <a:endParaRPr b="0" i="0" sz="1200" u="none" cap="none" strike="noStrike">
              <a:solidFill>
                <a:schemeClr val="dk1"/>
              </a:solidFill>
              <a:latin typeface="Calibri"/>
              <a:ea typeface="Calibri"/>
              <a:cs typeface="Calibri"/>
              <a:sym typeface="Calibri"/>
            </a:endParaRPr>
          </a:p>
        </p:txBody>
      </p:sp>
      <p:sp>
        <p:nvSpPr>
          <p:cNvPr id="1100" name="Google Shape;1100;p43"/>
          <p:cNvSpPr/>
          <p:nvPr/>
        </p:nvSpPr>
        <p:spPr>
          <a:xfrm>
            <a:off x="502920" y="2606040"/>
            <a:ext cx="1863090" cy="1417320"/>
          </a:xfrm>
          <a:prstGeom prst="roundRect">
            <a:avLst>
              <a:gd fmla="val 5161" name="adj"/>
            </a:avLst>
          </a:prstGeom>
          <a:solidFill>
            <a:srgbClr val="14404C"/>
          </a:solidFill>
          <a:ln cap="flat" cmpd="sng" w="12700">
            <a:solidFill>
              <a:srgbClr val="1E57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1" name="Google Shape;1101;p43"/>
          <p:cNvSpPr/>
          <p:nvPr/>
        </p:nvSpPr>
        <p:spPr>
          <a:xfrm>
            <a:off x="685800" y="2788920"/>
            <a:ext cx="109728" cy="109728"/>
          </a:xfrm>
          <a:prstGeom prst="ellipse">
            <a:avLst/>
          </a:prstGeom>
          <a:solidFill>
            <a:srgbClr val="F2B705"/>
          </a:solidFill>
          <a:ln cap="flat" cmpd="sng" w="12700">
            <a:solidFill>
              <a:srgbClr val="F2B70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2" name="Google Shape;1102;p43"/>
          <p:cNvSpPr txBox="1"/>
          <p:nvPr/>
        </p:nvSpPr>
        <p:spPr>
          <a:xfrm>
            <a:off x="685800" y="2962656"/>
            <a:ext cx="1497330"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250"/>
              <a:buFont typeface="Calibri"/>
              <a:buNone/>
            </a:pPr>
            <a:r>
              <a:rPr b="1" i="0" lang="en-US" sz="1250" u="none" cap="none" strike="noStrike">
                <a:solidFill>
                  <a:srgbClr val="FFFFFF"/>
                </a:solidFill>
                <a:latin typeface="Calibri"/>
                <a:ea typeface="Calibri"/>
                <a:cs typeface="Calibri"/>
                <a:sym typeface="Calibri"/>
              </a:rPr>
              <a:t>Adresleme</a:t>
            </a:r>
            <a:endParaRPr b="0" i="0" sz="1250" u="none" cap="none" strike="noStrike">
              <a:solidFill>
                <a:schemeClr val="dk1"/>
              </a:solidFill>
              <a:latin typeface="Calibri"/>
              <a:ea typeface="Calibri"/>
              <a:cs typeface="Calibri"/>
              <a:sym typeface="Calibri"/>
            </a:endParaRPr>
          </a:p>
        </p:txBody>
      </p:sp>
      <p:sp>
        <p:nvSpPr>
          <p:cNvPr id="1103" name="Google Shape;1103;p43"/>
          <p:cNvSpPr txBox="1"/>
          <p:nvPr/>
        </p:nvSpPr>
        <p:spPr>
          <a:xfrm>
            <a:off x="685800" y="3273552"/>
            <a:ext cx="1497330" cy="65836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A9C4C9"/>
              </a:buClr>
              <a:buSzPts val="1000"/>
              <a:buFont typeface="Calibri"/>
              <a:buNone/>
            </a:pPr>
            <a:r>
              <a:rPr b="0" i="0" lang="en-US" sz="1000" u="none" cap="none" strike="noStrike">
                <a:solidFill>
                  <a:srgbClr val="A9C4C9"/>
                </a:solidFill>
                <a:latin typeface="Calibri"/>
                <a:ea typeface="Calibri"/>
                <a:cs typeface="Calibri"/>
                <a:sym typeface="Calibri"/>
              </a:rPr>
              <a:t>IP adresi, IPv4 ve IPv6 farkı</a:t>
            </a:r>
            <a:endParaRPr b="0" i="0" sz="1000" u="none" cap="none" strike="noStrike">
              <a:solidFill>
                <a:schemeClr val="dk1"/>
              </a:solidFill>
              <a:latin typeface="Calibri"/>
              <a:ea typeface="Calibri"/>
              <a:cs typeface="Calibri"/>
              <a:sym typeface="Calibri"/>
            </a:endParaRPr>
          </a:p>
        </p:txBody>
      </p:sp>
      <p:sp>
        <p:nvSpPr>
          <p:cNvPr id="1104" name="Google Shape;1104;p43"/>
          <p:cNvSpPr/>
          <p:nvPr/>
        </p:nvSpPr>
        <p:spPr>
          <a:xfrm>
            <a:off x="2594610" y="2606040"/>
            <a:ext cx="1863090" cy="1417320"/>
          </a:xfrm>
          <a:prstGeom prst="roundRect">
            <a:avLst>
              <a:gd fmla="val 5161" name="adj"/>
            </a:avLst>
          </a:prstGeom>
          <a:solidFill>
            <a:srgbClr val="14404C"/>
          </a:solidFill>
          <a:ln cap="flat" cmpd="sng" w="12700">
            <a:solidFill>
              <a:srgbClr val="1E57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5" name="Google Shape;1105;p43"/>
          <p:cNvSpPr/>
          <p:nvPr/>
        </p:nvSpPr>
        <p:spPr>
          <a:xfrm>
            <a:off x="2777490" y="2788920"/>
            <a:ext cx="109728" cy="109728"/>
          </a:xfrm>
          <a:prstGeom prst="ellipse">
            <a:avLst/>
          </a:prstGeom>
          <a:solidFill>
            <a:srgbClr val="F2B705"/>
          </a:solidFill>
          <a:ln cap="flat" cmpd="sng" w="12700">
            <a:solidFill>
              <a:srgbClr val="F2B70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6" name="Google Shape;1106;p43"/>
          <p:cNvSpPr txBox="1"/>
          <p:nvPr/>
        </p:nvSpPr>
        <p:spPr>
          <a:xfrm>
            <a:off x="2777490" y="2962656"/>
            <a:ext cx="1497330"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250"/>
              <a:buFont typeface="Calibri"/>
              <a:buNone/>
            </a:pPr>
            <a:r>
              <a:rPr b="1" i="0" lang="en-US" sz="1250" u="none" cap="none" strike="noStrike">
                <a:solidFill>
                  <a:srgbClr val="FFFFFF"/>
                </a:solidFill>
                <a:latin typeface="Calibri"/>
                <a:ea typeface="Calibri"/>
                <a:cs typeface="Calibri"/>
                <a:sym typeface="Calibri"/>
              </a:rPr>
              <a:t>Kablosuz Teknolojiler</a:t>
            </a:r>
            <a:endParaRPr b="0" i="0" sz="1250" u="none" cap="none" strike="noStrike">
              <a:solidFill>
                <a:schemeClr val="dk1"/>
              </a:solidFill>
              <a:latin typeface="Calibri"/>
              <a:ea typeface="Calibri"/>
              <a:cs typeface="Calibri"/>
              <a:sym typeface="Calibri"/>
            </a:endParaRPr>
          </a:p>
        </p:txBody>
      </p:sp>
      <p:sp>
        <p:nvSpPr>
          <p:cNvPr id="1107" name="Google Shape;1107;p43"/>
          <p:cNvSpPr txBox="1"/>
          <p:nvPr/>
        </p:nvSpPr>
        <p:spPr>
          <a:xfrm>
            <a:off x="2777490" y="3273552"/>
            <a:ext cx="1497330" cy="65836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A9C4C9"/>
              </a:buClr>
              <a:buSzPts val="1000"/>
              <a:buFont typeface="Calibri"/>
              <a:buNone/>
            </a:pPr>
            <a:r>
              <a:rPr b="0" i="0" lang="en-US" sz="1000" u="none" cap="none" strike="noStrike">
                <a:solidFill>
                  <a:srgbClr val="A9C4C9"/>
                </a:solidFill>
                <a:latin typeface="Calibri"/>
                <a:ea typeface="Calibri"/>
                <a:cs typeface="Calibri"/>
                <a:sym typeface="Calibri"/>
              </a:rPr>
              <a:t>Wi-Fi, Bluetooth, Zigbee, LoRa, 5G</a:t>
            </a:r>
            <a:endParaRPr b="0" i="0" sz="1000" u="none" cap="none" strike="noStrike">
              <a:solidFill>
                <a:schemeClr val="dk1"/>
              </a:solidFill>
              <a:latin typeface="Calibri"/>
              <a:ea typeface="Calibri"/>
              <a:cs typeface="Calibri"/>
              <a:sym typeface="Calibri"/>
            </a:endParaRPr>
          </a:p>
        </p:txBody>
      </p:sp>
      <p:sp>
        <p:nvSpPr>
          <p:cNvPr id="1108" name="Google Shape;1108;p43"/>
          <p:cNvSpPr/>
          <p:nvPr/>
        </p:nvSpPr>
        <p:spPr>
          <a:xfrm>
            <a:off x="4686300" y="2606040"/>
            <a:ext cx="1863090" cy="1417320"/>
          </a:xfrm>
          <a:prstGeom prst="roundRect">
            <a:avLst>
              <a:gd fmla="val 5161" name="adj"/>
            </a:avLst>
          </a:prstGeom>
          <a:solidFill>
            <a:srgbClr val="14404C"/>
          </a:solidFill>
          <a:ln cap="flat" cmpd="sng" w="12700">
            <a:solidFill>
              <a:srgbClr val="1E57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9" name="Google Shape;1109;p43"/>
          <p:cNvSpPr/>
          <p:nvPr/>
        </p:nvSpPr>
        <p:spPr>
          <a:xfrm>
            <a:off x="4869180" y="2788920"/>
            <a:ext cx="109728" cy="109728"/>
          </a:xfrm>
          <a:prstGeom prst="ellipse">
            <a:avLst/>
          </a:prstGeom>
          <a:solidFill>
            <a:srgbClr val="F2B705"/>
          </a:solidFill>
          <a:ln cap="flat" cmpd="sng" w="12700">
            <a:solidFill>
              <a:srgbClr val="F2B70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0" name="Google Shape;1110;p43"/>
          <p:cNvSpPr txBox="1"/>
          <p:nvPr/>
        </p:nvSpPr>
        <p:spPr>
          <a:xfrm>
            <a:off x="4869180" y="2962656"/>
            <a:ext cx="1497330"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250"/>
              <a:buFont typeface="Calibri"/>
              <a:buNone/>
            </a:pPr>
            <a:r>
              <a:rPr b="1" i="0" lang="en-US" sz="1250" u="none" cap="none" strike="noStrike">
                <a:solidFill>
                  <a:srgbClr val="FFFFFF"/>
                </a:solidFill>
                <a:latin typeface="Calibri"/>
                <a:ea typeface="Calibri"/>
                <a:cs typeface="Calibri"/>
                <a:sym typeface="Calibri"/>
              </a:rPr>
              <a:t>Protokoller</a:t>
            </a:r>
            <a:endParaRPr b="0" i="0" sz="1250" u="none" cap="none" strike="noStrike">
              <a:solidFill>
                <a:schemeClr val="dk1"/>
              </a:solidFill>
              <a:latin typeface="Calibri"/>
              <a:ea typeface="Calibri"/>
              <a:cs typeface="Calibri"/>
              <a:sym typeface="Calibri"/>
            </a:endParaRPr>
          </a:p>
        </p:txBody>
      </p:sp>
      <p:sp>
        <p:nvSpPr>
          <p:cNvPr id="1111" name="Google Shape;1111;p43"/>
          <p:cNvSpPr txBox="1"/>
          <p:nvPr/>
        </p:nvSpPr>
        <p:spPr>
          <a:xfrm>
            <a:off x="4869180" y="3273552"/>
            <a:ext cx="1497330" cy="65836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A9C4C9"/>
              </a:buClr>
              <a:buSzPts val="1000"/>
              <a:buFont typeface="Calibri"/>
              <a:buNone/>
            </a:pPr>
            <a:r>
              <a:rPr b="0" i="0" lang="en-US" sz="1000" u="none" cap="none" strike="noStrike">
                <a:solidFill>
                  <a:srgbClr val="A9C4C9"/>
                </a:solidFill>
                <a:latin typeface="Calibri"/>
                <a:ea typeface="Calibri"/>
                <a:cs typeface="Calibri"/>
                <a:sym typeface="Calibri"/>
              </a:rPr>
              <a:t>HTTP, MQTT, CoAP ve kullanım yerleri</a:t>
            </a:r>
            <a:endParaRPr b="0" i="0" sz="1000" u="none" cap="none" strike="noStrike">
              <a:solidFill>
                <a:schemeClr val="dk1"/>
              </a:solidFill>
              <a:latin typeface="Calibri"/>
              <a:ea typeface="Calibri"/>
              <a:cs typeface="Calibri"/>
              <a:sym typeface="Calibri"/>
            </a:endParaRPr>
          </a:p>
        </p:txBody>
      </p:sp>
      <p:sp>
        <p:nvSpPr>
          <p:cNvPr id="1112" name="Google Shape;1112;p43"/>
          <p:cNvSpPr/>
          <p:nvPr/>
        </p:nvSpPr>
        <p:spPr>
          <a:xfrm>
            <a:off x="6777990" y="2606040"/>
            <a:ext cx="1863090" cy="1417320"/>
          </a:xfrm>
          <a:prstGeom prst="roundRect">
            <a:avLst>
              <a:gd fmla="val 5161" name="adj"/>
            </a:avLst>
          </a:prstGeom>
          <a:solidFill>
            <a:srgbClr val="14404C"/>
          </a:solidFill>
          <a:ln cap="flat" cmpd="sng" w="12700">
            <a:solidFill>
              <a:srgbClr val="1E57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3" name="Google Shape;1113;p43"/>
          <p:cNvSpPr/>
          <p:nvPr/>
        </p:nvSpPr>
        <p:spPr>
          <a:xfrm>
            <a:off x="6960870" y="2788920"/>
            <a:ext cx="109728" cy="109728"/>
          </a:xfrm>
          <a:prstGeom prst="ellipse">
            <a:avLst/>
          </a:prstGeom>
          <a:solidFill>
            <a:srgbClr val="F2B705"/>
          </a:solidFill>
          <a:ln cap="flat" cmpd="sng" w="12700">
            <a:solidFill>
              <a:srgbClr val="F2B70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4" name="Google Shape;1114;p43"/>
          <p:cNvSpPr txBox="1"/>
          <p:nvPr/>
        </p:nvSpPr>
        <p:spPr>
          <a:xfrm>
            <a:off x="6960870" y="2962656"/>
            <a:ext cx="1497330"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250"/>
              <a:buFont typeface="Calibri"/>
              <a:buNone/>
            </a:pPr>
            <a:r>
              <a:rPr b="1" i="0" lang="en-US" sz="1250" u="none" cap="none" strike="noStrike">
                <a:solidFill>
                  <a:srgbClr val="FFFFFF"/>
                </a:solidFill>
                <a:latin typeface="Calibri"/>
                <a:ea typeface="Calibri"/>
                <a:cs typeface="Calibri"/>
                <a:sym typeface="Calibri"/>
              </a:rPr>
              <a:t>Veri Formatı</a:t>
            </a:r>
            <a:endParaRPr b="0" i="0" sz="1250" u="none" cap="none" strike="noStrike">
              <a:solidFill>
                <a:schemeClr val="dk1"/>
              </a:solidFill>
              <a:latin typeface="Calibri"/>
              <a:ea typeface="Calibri"/>
              <a:cs typeface="Calibri"/>
              <a:sym typeface="Calibri"/>
            </a:endParaRPr>
          </a:p>
        </p:txBody>
      </p:sp>
      <p:sp>
        <p:nvSpPr>
          <p:cNvPr id="1115" name="Google Shape;1115;p43"/>
          <p:cNvSpPr txBox="1"/>
          <p:nvPr/>
        </p:nvSpPr>
        <p:spPr>
          <a:xfrm>
            <a:off x="6960870" y="3273552"/>
            <a:ext cx="1497330" cy="65836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A9C4C9"/>
              </a:buClr>
              <a:buSzPts val="1000"/>
              <a:buFont typeface="Calibri"/>
              <a:buNone/>
            </a:pPr>
            <a:r>
              <a:rPr b="0" i="0" lang="en-US" sz="1000" u="none" cap="none" strike="noStrike">
                <a:solidFill>
                  <a:srgbClr val="A9C4C9"/>
                </a:solidFill>
                <a:latin typeface="Calibri"/>
                <a:ea typeface="Calibri"/>
                <a:cs typeface="Calibri"/>
                <a:sym typeface="Calibri"/>
              </a:rPr>
              <a:t>JSON ile veriyi düzenli paketlemek</a:t>
            </a:r>
            <a:endParaRPr b="0" i="0" sz="1000" u="none" cap="none" strike="noStrike">
              <a:solidFill>
                <a:schemeClr val="dk1"/>
              </a:solidFill>
              <a:latin typeface="Calibri"/>
              <a:ea typeface="Calibri"/>
              <a:cs typeface="Calibri"/>
              <a:sym typeface="Calibri"/>
            </a:endParaRPr>
          </a:p>
        </p:txBody>
      </p:sp>
      <p:sp>
        <p:nvSpPr>
          <p:cNvPr id="1116" name="Google Shape;1116;p43"/>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E8A92"/>
              </a:buClr>
              <a:buSzPts val="850"/>
              <a:buFont typeface="Calibri"/>
              <a:buNone/>
            </a:pPr>
            <a:r>
              <a:rPr b="0" i="0" lang="en-US" sz="850" u="none" cap="none" strike="noStrike">
                <a:solidFill>
                  <a:srgbClr val="6E8A92"/>
                </a:solidFill>
                <a:latin typeface="Calibri"/>
                <a:ea typeface="Calibri"/>
                <a:cs typeface="Calibri"/>
                <a:sym typeface="Calibri"/>
              </a:rPr>
              <a:t>41</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121" name="Shape 1121"/>
        <p:cNvGrpSpPr/>
        <p:nvPr/>
      </p:nvGrpSpPr>
      <p:grpSpPr>
        <a:xfrm>
          <a:off x="0" y="0"/>
          <a:ext cx="0" cy="0"/>
          <a:chOff x="0" y="0"/>
          <a:chExt cx="0" cy="0"/>
        </a:xfrm>
      </p:grpSpPr>
      <p:sp>
        <p:nvSpPr>
          <p:cNvPr id="1122" name="Google Shape;1122;p44"/>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TEMEL SORU</a:t>
            </a:r>
            <a:endParaRPr b="0" i="0" sz="1000" u="none" cap="none" strike="noStrike">
              <a:solidFill>
                <a:schemeClr val="dk1"/>
              </a:solidFill>
              <a:latin typeface="Calibri"/>
              <a:ea typeface="Calibri"/>
              <a:cs typeface="Calibri"/>
              <a:sym typeface="Calibri"/>
            </a:endParaRPr>
          </a:p>
        </p:txBody>
      </p:sp>
      <p:sp>
        <p:nvSpPr>
          <p:cNvPr id="1123" name="Google Shape;1123;p44"/>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İki cihazın anlaşabilmesi için ne gerekir?</a:t>
            </a:r>
            <a:endParaRPr b="0" i="0" sz="2600" u="none" cap="none" strike="noStrike">
              <a:solidFill>
                <a:schemeClr val="dk1"/>
              </a:solidFill>
              <a:latin typeface="Calibri"/>
              <a:ea typeface="Calibri"/>
              <a:cs typeface="Calibri"/>
              <a:sym typeface="Calibri"/>
            </a:endParaRPr>
          </a:p>
        </p:txBody>
      </p:sp>
      <p:sp>
        <p:nvSpPr>
          <p:cNvPr id="1124" name="Google Shape;1124;p44"/>
          <p:cNvSpPr/>
          <p:nvPr/>
        </p:nvSpPr>
        <p:spPr>
          <a:xfrm>
            <a:off x="502920" y="1371600"/>
            <a:ext cx="2529840" cy="1508760"/>
          </a:xfrm>
          <a:prstGeom prst="roundRect">
            <a:avLst>
              <a:gd fmla="val 4848"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5" name="Google Shape;1125;p44"/>
          <p:cNvSpPr/>
          <p:nvPr/>
        </p:nvSpPr>
        <p:spPr>
          <a:xfrm>
            <a:off x="704088" y="1536192"/>
            <a:ext cx="329184" cy="329184"/>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6" name="Google Shape;1126;p44"/>
          <p:cNvSpPr txBox="1"/>
          <p:nvPr/>
        </p:nvSpPr>
        <p:spPr>
          <a:xfrm>
            <a:off x="704088" y="1536192"/>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1</a:t>
            </a:r>
            <a:endParaRPr b="0" i="0" sz="1200" u="none" cap="none" strike="noStrike">
              <a:solidFill>
                <a:schemeClr val="dk1"/>
              </a:solidFill>
              <a:latin typeface="Calibri"/>
              <a:ea typeface="Calibri"/>
              <a:cs typeface="Calibri"/>
              <a:sym typeface="Calibri"/>
            </a:endParaRPr>
          </a:p>
        </p:txBody>
      </p:sp>
      <p:sp>
        <p:nvSpPr>
          <p:cNvPr id="1127" name="Google Shape;1127;p44"/>
          <p:cNvSpPr txBox="1"/>
          <p:nvPr/>
        </p:nvSpPr>
        <p:spPr>
          <a:xfrm>
            <a:off x="1124712" y="1536192"/>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300"/>
              <a:buFont typeface="Calibri"/>
              <a:buNone/>
            </a:pPr>
            <a:r>
              <a:rPr b="1" i="0" lang="en-US" sz="1300" u="none" cap="none" strike="noStrike">
                <a:solidFill>
                  <a:srgbClr val="0E2A33"/>
                </a:solidFill>
                <a:latin typeface="Calibri"/>
                <a:ea typeface="Calibri"/>
                <a:cs typeface="Calibri"/>
                <a:sym typeface="Calibri"/>
              </a:rPr>
              <a:t>Ortak bir yol</a:t>
            </a:r>
            <a:endParaRPr b="0" i="0" sz="1300" u="none" cap="none" strike="noStrike">
              <a:solidFill>
                <a:schemeClr val="dk1"/>
              </a:solidFill>
              <a:latin typeface="Calibri"/>
              <a:ea typeface="Calibri"/>
              <a:cs typeface="Calibri"/>
              <a:sym typeface="Calibri"/>
            </a:endParaRPr>
          </a:p>
        </p:txBody>
      </p:sp>
      <p:sp>
        <p:nvSpPr>
          <p:cNvPr id="1128" name="Google Shape;1128;p44"/>
          <p:cNvSpPr txBox="1"/>
          <p:nvPr/>
        </p:nvSpPr>
        <p:spPr>
          <a:xfrm>
            <a:off x="704088" y="1920240"/>
            <a:ext cx="2127504" cy="79552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100"/>
              <a:buFont typeface="Calibri"/>
              <a:buNone/>
            </a:pPr>
            <a:r>
              <a:rPr b="0" i="0" lang="en-US" sz="1100" u="none" cap="none" strike="noStrike">
                <a:solidFill>
                  <a:srgbClr val="36474F"/>
                </a:solidFill>
                <a:latin typeface="Calibri"/>
                <a:ea typeface="Calibri"/>
                <a:cs typeface="Calibri"/>
                <a:sym typeface="Calibri"/>
              </a:rPr>
              <a:t>Kablo veya kablosuz bir bağlantı. Veri fiziksel olarak bir yerden bir yere taşınmalı.</a:t>
            </a:r>
            <a:endParaRPr b="0" i="0" sz="1100" u="none" cap="none" strike="noStrike">
              <a:solidFill>
                <a:schemeClr val="dk1"/>
              </a:solidFill>
              <a:latin typeface="Calibri"/>
              <a:ea typeface="Calibri"/>
              <a:cs typeface="Calibri"/>
              <a:sym typeface="Calibri"/>
            </a:endParaRPr>
          </a:p>
        </p:txBody>
      </p:sp>
      <p:sp>
        <p:nvSpPr>
          <p:cNvPr id="1129" name="Google Shape;1129;p44"/>
          <p:cNvSpPr/>
          <p:nvPr/>
        </p:nvSpPr>
        <p:spPr>
          <a:xfrm>
            <a:off x="3307080" y="1371600"/>
            <a:ext cx="2529840" cy="1508760"/>
          </a:xfrm>
          <a:prstGeom prst="roundRect">
            <a:avLst>
              <a:gd fmla="val 4848"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0" name="Google Shape;1130;p44"/>
          <p:cNvSpPr/>
          <p:nvPr/>
        </p:nvSpPr>
        <p:spPr>
          <a:xfrm>
            <a:off x="3508248" y="1536192"/>
            <a:ext cx="329184" cy="329184"/>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1" name="Google Shape;1131;p44"/>
          <p:cNvSpPr txBox="1"/>
          <p:nvPr/>
        </p:nvSpPr>
        <p:spPr>
          <a:xfrm>
            <a:off x="3508248" y="1536192"/>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2</a:t>
            </a:r>
            <a:endParaRPr b="0" i="0" sz="1200" u="none" cap="none" strike="noStrike">
              <a:solidFill>
                <a:schemeClr val="dk1"/>
              </a:solidFill>
              <a:latin typeface="Calibri"/>
              <a:ea typeface="Calibri"/>
              <a:cs typeface="Calibri"/>
              <a:sym typeface="Calibri"/>
            </a:endParaRPr>
          </a:p>
        </p:txBody>
      </p:sp>
      <p:sp>
        <p:nvSpPr>
          <p:cNvPr id="1132" name="Google Shape;1132;p44"/>
          <p:cNvSpPr txBox="1"/>
          <p:nvPr/>
        </p:nvSpPr>
        <p:spPr>
          <a:xfrm>
            <a:off x="3928872" y="1536192"/>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300"/>
              <a:buFont typeface="Calibri"/>
              <a:buNone/>
            </a:pPr>
            <a:r>
              <a:rPr b="1" i="0" lang="en-US" sz="1300" u="none" cap="none" strike="noStrike">
                <a:solidFill>
                  <a:srgbClr val="0E2A33"/>
                </a:solidFill>
                <a:latin typeface="Calibri"/>
                <a:ea typeface="Calibri"/>
                <a:cs typeface="Calibri"/>
                <a:sym typeface="Calibri"/>
              </a:rPr>
              <a:t>Bir adres</a:t>
            </a:r>
            <a:endParaRPr b="0" i="0" sz="1300" u="none" cap="none" strike="noStrike">
              <a:solidFill>
                <a:schemeClr val="dk1"/>
              </a:solidFill>
              <a:latin typeface="Calibri"/>
              <a:ea typeface="Calibri"/>
              <a:cs typeface="Calibri"/>
              <a:sym typeface="Calibri"/>
            </a:endParaRPr>
          </a:p>
        </p:txBody>
      </p:sp>
      <p:sp>
        <p:nvSpPr>
          <p:cNvPr id="1133" name="Google Shape;1133;p44"/>
          <p:cNvSpPr txBox="1"/>
          <p:nvPr/>
        </p:nvSpPr>
        <p:spPr>
          <a:xfrm>
            <a:off x="3508248" y="1920240"/>
            <a:ext cx="2127504" cy="79552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100"/>
              <a:buFont typeface="Calibri"/>
              <a:buNone/>
            </a:pPr>
            <a:r>
              <a:rPr b="0" i="0" lang="en-US" sz="1100" u="none" cap="none" strike="noStrike">
                <a:solidFill>
                  <a:srgbClr val="36474F"/>
                </a:solidFill>
                <a:latin typeface="Calibri"/>
                <a:ea typeface="Calibri"/>
                <a:cs typeface="Calibri"/>
                <a:sym typeface="Calibri"/>
              </a:rPr>
              <a:t>Mesajın kime gideceği belli olmalı. Bunu IP adresi ve port numarası sağlar.</a:t>
            </a:r>
            <a:endParaRPr b="0" i="0" sz="1100" u="none" cap="none" strike="noStrike">
              <a:solidFill>
                <a:schemeClr val="dk1"/>
              </a:solidFill>
              <a:latin typeface="Calibri"/>
              <a:ea typeface="Calibri"/>
              <a:cs typeface="Calibri"/>
              <a:sym typeface="Calibri"/>
            </a:endParaRPr>
          </a:p>
        </p:txBody>
      </p:sp>
      <p:sp>
        <p:nvSpPr>
          <p:cNvPr id="1134" name="Google Shape;1134;p44"/>
          <p:cNvSpPr/>
          <p:nvPr/>
        </p:nvSpPr>
        <p:spPr>
          <a:xfrm>
            <a:off x="6111240" y="1371600"/>
            <a:ext cx="2529840" cy="1508760"/>
          </a:xfrm>
          <a:prstGeom prst="roundRect">
            <a:avLst>
              <a:gd fmla="val 4848"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5" name="Google Shape;1135;p44"/>
          <p:cNvSpPr/>
          <p:nvPr/>
        </p:nvSpPr>
        <p:spPr>
          <a:xfrm>
            <a:off x="6312408" y="1536192"/>
            <a:ext cx="329184" cy="329184"/>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6" name="Google Shape;1136;p44"/>
          <p:cNvSpPr txBox="1"/>
          <p:nvPr/>
        </p:nvSpPr>
        <p:spPr>
          <a:xfrm>
            <a:off x="6312408" y="1536192"/>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3</a:t>
            </a:r>
            <a:endParaRPr b="0" i="0" sz="1200" u="none" cap="none" strike="noStrike">
              <a:solidFill>
                <a:schemeClr val="dk1"/>
              </a:solidFill>
              <a:latin typeface="Calibri"/>
              <a:ea typeface="Calibri"/>
              <a:cs typeface="Calibri"/>
              <a:sym typeface="Calibri"/>
            </a:endParaRPr>
          </a:p>
        </p:txBody>
      </p:sp>
      <p:sp>
        <p:nvSpPr>
          <p:cNvPr id="1137" name="Google Shape;1137;p44"/>
          <p:cNvSpPr txBox="1"/>
          <p:nvPr/>
        </p:nvSpPr>
        <p:spPr>
          <a:xfrm>
            <a:off x="6733032" y="1536192"/>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300"/>
              <a:buFont typeface="Calibri"/>
              <a:buNone/>
            </a:pPr>
            <a:r>
              <a:rPr b="1" i="0" lang="en-US" sz="1300" u="none" cap="none" strike="noStrike">
                <a:solidFill>
                  <a:srgbClr val="0E2A33"/>
                </a:solidFill>
                <a:latin typeface="Calibri"/>
                <a:ea typeface="Calibri"/>
                <a:cs typeface="Calibri"/>
                <a:sym typeface="Calibri"/>
              </a:rPr>
              <a:t>Ortak bir dil</a:t>
            </a:r>
            <a:endParaRPr b="0" i="0" sz="1300" u="none" cap="none" strike="noStrike">
              <a:solidFill>
                <a:schemeClr val="dk1"/>
              </a:solidFill>
              <a:latin typeface="Calibri"/>
              <a:ea typeface="Calibri"/>
              <a:cs typeface="Calibri"/>
              <a:sym typeface="Calibri"/>
            </a:endParaRPr>
          </a:p>
        </p:txBody>
      </p:sp>
      <p:sp>
        <p:nvSpPr>
          <p:cNvPr id="1138" name="Google Shape;1138;p44"/>
          <p:cNvSpPr txBox="1"/>
          <p:nvPr/>
        </p:nvSpPr>
        <p:spPr>
          <a:xfrm>
            <a:off x="6312408" y="1920240"/>
            <a:ext cx="2127504" cy="79552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100"/>
              <a:buFont typeface="Calibri"/>
              <a:buNone/>
            </a:pPr>
            <a:r>
              <a:rPr b="0" i="0" lang="en-US" sz="1100" u="none" cap="none" strike="noStrike">
                <a:solidFill>
                  <a:srgbClr val="36474F"/>
                </a:solidFill>
                <a:latin typeface="Calibri"/>
                <a:ea typeface="Calibri"/>
                <a:cs typeface="Calibri"/>
                <a:sym typeface="Calibri"/>
              </a:rPr>
              <a:t>Mesajın nasıl paketleneceği kurallara bağlanmalı. Buna protokol denir.</a:t>
            </a:r>
            <a:endParaRPr b="0" i="0" sz="1100" u="none" cap="none" strike="noStrike">
              <a:solidFill>
                <a:schemeClr val="dk1"/>
              </a:solidFill>
              <a:latin typeface="Calibri"/>
              <a:ea typeface="Calibri"/>
              <a:cs typeface="Calibri"/>
              <a:sym typeface="Calibri"/>
            </a:endParaRPr>
          </a:p>
        </p:txBody>
      </p:sp>
      <p:sp>
        <p:nvSpPr>
          <p:cNvPr id="1139" name="Google Shape;1139;p44"/>
          <p:cNvSpPr/>
          <p:nvPr/>
        </p:nvSpPr>
        <p:spPr>
          <a:xfrm>
            <a:off x="502920" y="3108960"/>
            <a:ext cx="8138160" cy="1188720"/>
          </a:xfrm>
          <a:prstGeom prst="roundRect">
            <a:avLst>
              <a:gd fmla="val 6154"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0" name="Google Shape;1140;p44"/>
          <p:cNvSpPr txBox="1"/>
          <p:nvPr/>
        </p:nvSpPr>
        <p:spPr>
          <a:xfrm>
            <a:off x="731520" y="3218688"/>
            <a:ext cx="768096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300"/>
              <a:buFont typeface="Calibri"/>
              <a:buNone/>
            </a:pPr>
            <a:r>
              <a:rPr b="1" i="0" lang="en-US" sz="1300" u="none" cap="none" strike="noStrike">
                <a:solidFill>
                  <a:srgbClr val="0E2A33"/>
                </a:solidFill>
                <a:latin typeface="Calibri"/>
                <a:ea typeface="Calibri"/>
                <a:cs typeface="Calibri"/>
                <a:sym typeface="Calibri"/>
              </a:rPr>
              <a:t>Benzetme: Mektup göndermek</a:t>
            </a:r>
            <a:endParaRPr b="0" i="0" sz="1300" u="none" cap="none" strike="noStrike">
              <a:solidFill>
                <a:schemeClr val="dk1"/>
              </a:solidFill>
              <a:latin typeface="Calibri"/>
              <a:ea typeface="Calibri"/>
              <a:cs typeface="Calibri"/>
              <a:sym typeface="Calibri"/>
            </a:endParaRPr>
          </a:p>
        </p:txBody>
      </p:sp>
      <p:sp>
        <p:nvSpPr>
          <p:cNvPr id="1141" name="Google Shape;1141;p44"/>
          <p:cNvSpPr txBox="1"/>
          <p:nvPr/>
        </p:nvSpPr>
        <p:spPr>
          <a:xfrm>
            <a:off x="731520" y="3520440"/>
            <a:ext cx="7680960" cy="640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6474F"/>
              </a:buClr>
              <a:buSzPts val="1150"/>
              <a:buFont typeface="Calibri"/>
              <a:buNone/>
            </a:pPr>
            <a:r>
              <a:rPr b="0" i="0" lang="en-US" sz="1150" u="none" cap="none" strike="noStrike">
                <a:solidFill>
                  <a:srgbClr val="36474F"/>
                </a:solidFill>
                <a:latin typeface="Calibri"/>
                <a:ea typeface="Calibri"/>
                <a:cs typeface="Calibri"/>
                <a:sym typeface="Calibri"/>
              </a:rPr>
              <a:t>Posta yolu = ağ (Wi-Fi, LoRa)   ·   Zarftaki adres = IP adresi   ·   Mektubun dili ve yazım kuralları = protokol (MQTT, HTTP)   ·   Zarfın içindeki düzenli metin = veri formatı (JSON)</a:t>
            </a:r>
            <a:endParaRPr b="0" i="0" sz="1150" u="none" cap="none" strike="noStrike">
              <a:solidFill>
                <a:schemeClr val="dk1"/>
              </a:solidFill>
              <a:latin typeface="Calibri"/>
              <a:ea typeface="Calibri"/>
              <a:cs typeface="Calibri"/>
              <a:sym typeface="Calibri"/>
            </a:endParaRPr>
          </a:p>
        </p:txBody>
      </p:sp>
      <p:sp>
        <p:nvSpPr>
          <p:cNvPr id="1142" name="Google Shape;1142;p44"/>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3 · Ağ ve Haberleşme Protokolleri</a:t>
            </a:r>
            <a:endParaRPr b="0" i="0" sz="850" u="none" cap="none" strike="noStrike">
              <a:solidFill>
                <a:schemeClr val="dk1"/>
              </a:solidFill>
              <a:latin typeface="Calibri"/>
              <a:ea typeface="Calibri"/>
              <a:cs typeface="Calibri"/>
              <a:sym typeface="Calibri"/>
            </a:endParaRPr>
          </a:p>
        </p:txBody>
      </p:sp>
      <p:sp>
        <p:nvSpPr>
          <p:cNvPr id="1143" name="Google Shape;1143;p44"/>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42</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148" name="Shape 1148"/>
        <p:cNvGrpSpPr/>
        <p:nvPr/>
      </p:nvGrpSpPr>
      <p:grpSpPr>
        <a:xfrm>
          <a:off x="0" y="0"/>
          <a:ext cx="0" cy="0"/>
          <a:chOff x="0" y="0"/>
          <a:chExt cx="0" cy="0"/>
        </a:xfrm>
      </p:grpSpPr>
      <p:sp>
        <p:nvSpPr>
          <p:cNvPr id="1149" name="Google Shape;1149;p45"/>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ADRESLEME</a:t>
            </a:r>
            <a:endParaRPr b="0" i="0" sz="1000" u="none" cap="none" strike="noStrike">
              <a:solidFill>
                <a:schemeClr val="dk1"/>
              </a:solidFill>
              <a:latin typeface="Calibri"/>
              <a:ea typeface="Calibri"/>
              <a:cs typeface="Calibri"/>
              <a:sym typeface="Calibri"/>
            </a:endParaRPr>
          </a:p>
        </p:txBody>
      </p:sp>
      <p:sp>
        <p:nvSpPr>
          <p:cNvPr id="1150" name="Google Shape;1150;p45"/>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IP adresi, IPv4 ve IPv6</a:t>
            </a:r>
            <a:endParaRPr b="0" i="0" sz="2600" u="none" cap="none" strike="noStrike">
              <a:solidFill>
                <a:schemeClr val="dk1"/>
              </a:solidFill>
              <a:latin typeface="Calibri"/>
              <a:ea typeface="Calibri"/>
              <a:cs typeface="Calibri"/>
              <a:sym typeface="Calibri"/>
            </a:endParaRPr>
          </a:p>
        </p:txBody>
      </p:sp>
      <p:sp>
        <p:nvSpPr>
          <p:cNvPr id="1151" name="Google Shape;1151;p45"/>
          <p:cNvSpPr/>
          <p:nvPr/>
        </p:nvSpPr>
        <p:spPr>
          <a:xfrm>
            <a:off x="502920" y="1325880"/>
            <a:ext cx="3886200" cy="2286000"/>
          </a:xfrm>
          <a:prstGeom prst="roundRect">
            <a:avLst>
              <a:gd fmla="val 3200" name="adj"/>
            </a:avLst>
          </a:prstGeom>
          <a:solidFill>
            <a:srgbClr val="FFFFFF"/>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2" name="Google Shape;1152;p45"/>
          <p:cNvSpPr/>
          <p:nvPr/>
        </p:nvSpPr>
        <p:spPr>
          <a:xfrm>
            <a:off x="502920" y="1325880"/>
            <a:ext cx="3886200" cy="475488"/>
          </a:xfrm>
          <a:prstGeom prst="roundRect">
            <a:avLst>
              <a:gd fmla="val 15385" name="adj"/>
            </a:avLst>
          </a:prstGeom>
          <a:solidFill>
            <a:srgbClr val="E4F4F1"/>
          </a:solidFill>
          <a:ln cap="flat" cmpd="sng" w="12700">
            <a:solidFill>
              <a:srgbClr val="E4F4F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3" name="Google Shape;1153;p45"/>
          <p:cNvSpPr txBox="1"/>
          <p:nvPr/>
        </p:nvSpPr>
        <p:spPr>
          <a:xfrm>
            <a:off x="731520" y="1362456"/>
            <a:ext cx="3429000" cy="4023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C7A6E"/>
              </a:buClr>
              <a:buSzPts val="1400"/>
              <a:buFont typeface="Calibri"/>
              <a:buNone/>
            </a:pPr>
            <a:r>
              <a:rPr b="1" i="0" lang="en-US" sz="1400" u="none" cap="none" strike="noStrike">
                <a:solidFill>
                  <a:srgbClr val="0C7A6E"/>
                </a:solidFill>
                <a:latin typeface="Calibri"/>
                <a:ea typeface="Calibri"/>
                <a:cs typeface="Calibri"/>
                <a:sym typeface="Calibri"/>
              </a:rPr>
              <a:t>IPv4</a:t>
            </a:r>
            <a:endParaRPr b="0" i="0" sz="1400" u="none" cap="none" strike="noStrike">
              <a:solidFill>
                <a:schemeClr val="dk1"/>
              </a:solidFill>
              <a:latin typeface="Calibri"/>
              <a:ea typeface="Calibri"/>
              <a:cs typeface="Calibri"/>
              <a:sym typeface="Calibri"/>
            </a:endParaRPr>
          </a:p>
        </p:txBody>
      </p:sp>
      <p:sp>
        <p:nvSpPr>
          <p:cNvPr id="1154" name="Google Shape;1154;p45"/>
          <p:cNvSpPr txBox="1"/>
          <p:nvPr/>
        </p:nvSpPr>
        <p:spPr>
          <a:xfrm>
            <a:off x="777240" y="1929384"/>
            <a:ext cx="3337560" cy="1536192"/>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Örnek: 192.168.1.24</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32 bit uzunluğunda, dört sayı grubundan oluşur</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Toplam adres sayısı yaklaşık 4,3 milyar</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Bu adresler tükendi; NAT ile paylaşım yapılıyor</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Milyarlarca IoT cihazı için yetersiz</a:t>
            </a:r>
            <a:endParaRPr b="0" i="0" sz="1150" u="none" cap="none" strike="noStrike">
              <a:solidFill>
                <a:schemeClr val="dk1"/>
              </a:solidFill>
              <a:latin typeface="Calibri"/>
              <a:ea typeface="Calibri"/>
              <a:cs typeface="Calibri"/>
              <a:sym typeface="Calibri"/>
            </a:endParaRPr>
          </a:p>
        </p:txBody>
      </p:sp>
      <p:sp>
        <p:nvSpPr>
          <p:cNvPr id="1155" name="Google Shape;1155;p45"/>
          <p:cNvSpPr/>
          <p:nvPr/>
        </p:nvSpPr>
        <p:spPr>
          <a:xfrm>
            <a:off x="4754880" y="1325880"/>
            <a:ext cx="3886200" cy="2286000"/>
          </a:xfrm>
          <a:prstGeom prst="roundRect">
            <a:avLst>
              <a:gd fmla="val 3200" name="adj"/>
            </a:avLst>
          </a:prstGeom>
          <a:solidFill>
            <a:srgbClr val="FFFFFF"/>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6" name="Google Shape;1156;p45"/>
          <p:cNvSpPr/>
          <p:nvPr/>
        </p:nvSpPr>
        <p:spPr>
          <a:xfrm>
            <a:off x="4754880" y="1325880"/>
            <a:ext cx="3886200" cy="475488"/>
          </a:xfrm>
          <a:prstGeom prst="roundRect">
            <a:avLst>
              <a:gd fmla="val 15385" name="adj"/>
            </a:avLst>
          </a:prstGeom>
          <a:solidFill>
            <a:srgbClr val="FDF3D7"/>
          </a:solidFill>
          <a:ln cap="flat" cmpd="sng" w="12700">
            <a:solidFill>
              <a:srgbClr val="FDF3D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7" name="Google Shape;1157;p45"/>
          <p:cNvSpPr txBox="1"/>
          <p:nvPr/>
        </p:nvSpPr>
        <p:spPr>
          <a:xfrm>
            <a:off x="4983480" y="1362456"/>
            <a:ext cx="3429000" cy="4023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6A00"/>
              </a:buClr>
              <a:buSzPts val="1400"/>
              <a:buFont typeface="Calibri"/>
              <a:buNone/>
            </a:pPr>
            <a:r>
              <a:rPr b="1" i="0" lang="en-US" sz="1400" u="none" cap="none" strike="noStrike">
                <a:solidFill>
                  <a:srgbClr val="8A6A00"/>
                </a:solidFill>
                <a:latin typeface="Calibri"/>
                <a:ea typeface="Calibri"/>
                <a:cs typeface="Calibri"/>
                <a:sym typeface="Calibri"/>
              </a:rPr>
              <a:t>IPv6</a:t>
            </a:r>
            <a:endParaRPr b="0" i="0" sz="1400" u="none" cap="none" strike="noStrike">
              <a:solidFill>
                <a:schemeClr val="dk1"/>
              </a:solidFill>
              <a:latin typeface="Calibri"/>
              <a:ea typeface="Calibri"/>
              <a:cs typeface="Calibri"/>
              <a:sym typeface="Calibri"/>
            </a:endParaRPr>
          </a:p>
        </p:txBody>
      </p:sp>
      <p:sp>
        <p:nvSpPr>
          <p:cNvPr id="1158" name="Google Shape;1158;p45"/>
          <p:cNvSpPr txBox="1"/>
          <p:nvPr/>
        </p:nvSpPr>
        <p:spPr>
          <a:xfrm>
            <a:off x="5029200" y="1929384"/>
            <a:ext cx="3337560" cy="1536192"/>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Örnek: 2001:0db8::7334</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128 bit uzunluğunda, onaltılık düzende yazılır</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Adres sayısı 340 undesilyon (3,4 × 10³⁸)</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Her cihaza ayrı adres verilebilir</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IoT'nin büyümesini mümkün kılan altyapı</a:t>
            </a:r>
            <a:endParaRPr b="0" i="0" sz="1150" u="none" cap="none" strike="noStrike">
              <a:solidFill>
                <a:schemeClr val="dk1"/>
              </a:solidFill>
              <a:latin typeface="Calibri"/>
              <a:ea typeface="Calibri"/>
              <a:cs typeface="Calibri"/>
              <a:sym typeface="Calibri"/>
            </a:endParaRPr>
          </a:p>
        </p:txBody>
      </p:sp>
      <p:sp>
        <p:nvSpPr>
          <p:cNvPr id="1159" name="Google Shape;1159;p45"/>
          <p:cNvSpPr/>
          <p:nvPr/>
        </p:nvSpPr>
        <p:spPr>
          <a:xfrm>
            <a:off x="502920" y="3749040"/>
            <a:ext cx="8138160" cy="594360"/>
          </a:xfrm>
          <a:prstGeom prst="roundRect">
            <a:avLst>
              <a:gd fmla="val 12308" name="adj"/>
            </a:avLst>
          </a:prstGeom>
          <a:solidFill>
            <a:srgbClr val="FDF3D7"/>
          </a:solidFill>
          <a:ln cap="flat" cmpd="sng" w="12700">
            <a:solidFill>
              <a:srgbClr val="EBD59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0" name="Google Shape;1160;p45"/>
          <p:cNvSpPr txBox="1"/>
          <p:nvPr/>
        </p:nvSpPr>
        <p:spPr>
          <a:xfrm>
            <a:off x="704088" y="3895344"/>
            <a:ext cx="7735824"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A5B00"/>
              </a:buClr>
              <a:buSzPts val="1250"/>
              <a:buFont typeface="Calibri"/>
              <a:buNone/>
            </a:pPr>
            <a:r>
              <a:rPr b="1" i="0" lang="en-US" sz="1250" u="none" cap="none" strike="noStrike">
                <a:solidFill>
                  <a:srgbClr val="7A5B00"/>
                </a:solidFill>
                <a:latin typeface="Calibri"/>
                <a:ea typeface="Calibri"/>
                <a:cs typeface="Calibri"/>
                <a:sym typeface="Calibri"/>
              </a:rPr>
              <a:t>Ölçek fikri: IPv6 ile dünyadaki her kum tanesine ayrı adres verilebileceği söylenir.</a:t>
            </a:r>
            <a:endParaRPr b="0" i="0" sz="1250" u="none" cap="none" strike="noStrike">
              <a:solidFill>
                <a:schemeClr val="dk1"/>
              </a:solidFill>
              <a:latin typeface="Calibri"/>
              <a:ea typeface="Calibri"/>
              <a:cs typeface="Calibri"/>
              <a:sym typeface="Calibri"/>
            </a:endParaRPr>
          </a:p>
        </p:txBody>
      </p:sp>
      <p:sp>
        <p:nvSpPr>
          <p:cNvPr id="1161" name="Google Shape;1161;p45"/>
          <p:cNvSpPr txBox="1"/>
          <p:nvPr/>
        </p:nvSpPr>
        <p:spPr>
          <a:xfrm flipH="1" rot="10800000">
            <a:off x="704088" y="4178808"/>
            <a:ext cx="7735824" cy="2743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dk1"/>
              </a:buClr>
              <a:buSzPts val="1000"/>
              <a:buFont typeface="Calibri"/>
              <a:buNone/>
            </a:pPr>
            <a:r>
              <a:t/>
            </a:r>
            <a:endParaRPr b="0" i="0" sz="1000" u="none" cap="none" strike="noStrike">
              <a:solidFill>
                <a:schemeClr val="dk1"/>
              </a:solidFill>
              <a:latin typeface="Calibri"/>
              <a:ea typeface="Calibri"/>
              <a:cs typeface="Calibri"/>
              <a:sym typeface="Calibri"/>
            </a:endParaRPr>
          </a:p>
        </p:txBody>
      </p:sp>
      <p:sp>
        <p:nvSpPr>
          <p:cNvPr id="1162" name="Google Shape;1162;p45"/>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3 · Ağ ve Haberleşme Protokolleri</a:t>
            </a:r>
            <a:endParaRPr b="0" i="0" sz="850" u="none" cap="none" strike="noStrike">
              <a:solidFill>
                <a:schemeClr val="dk1"/>
              </a:solidFill>
              <a:latin typeface="Calibri"/>
              <a:ea typeface="Calibri"/>
              <a:cs typeface="Calibri"/>
              <a:sym typeface="Calibri"/>
            </a:endParaRPr>
          </a:p>
        </p:txBody>
      </p:sp>
      <p:sp>
        <p:nvSpPr>
          <p:cNvPr id="1163" name="Google Shape;1163;p45"/>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43</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168" name="Shape 1168"/>
        <p:cNvGrpSpPr/>
        <p:nvPr/>
      </p:nvGrpSpPr>
      <p:grpSpPr>
        <a:xfrm>
          <a:off x="0" y="0"/>
          <a:ext cx="0" cy="0"/>
          <a:chOff x="0" y="0"/>
          <a:chExt cx="0" cy="0"/>
        </a:xfrm>
      </p:grpSpPr>
      <p:sp>
        <p:nvSpPr>
          <p:cNvPr id="1169" name="Google Shape;1169;p46"/>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GENEL BAKIŞ</a:t>
            </a:r>
            <a:endParaRPr b="0" i="0" sz="1000" u="none" cap="none" strike="noStrike">
              <a:solidFill>
                <a:schemeClr val="dk1"/>
              </a:solidFill>
              <a:latin typeface="Calibri"/>
              <a:ea typeface="Calibri"/>
              <a:cs typeface="Calibri"/>
              <a:sym typeface="Calibri"/>
            </a:endParaRPr>
          </a:p>
        </p:txBody>
      </p:sp>
      <p:sp>
        <p:nvSpPr>
          <p:cNvPr id="1170" name="Google Shape;1170;p46"/>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Kablosuz teknolojiler arasındaki denge</a:t>
            </a:r>
            <a:endParaRPr b="0" i="0" sz="2600" u="none" cap="none" strike="noStrike">
              <a:solidFill>
                <a:schemeClr val="dk1"/>
              </a:solidFill>
              <a:latin typeface="Calibri"/>
              <a:ea typeface="Calibri"/>
              <a:cs typeface="Calibri"/>
              <a:sym typeface="Calibri"/>
            </a:endParaRPr>
          </a:p>
        </p:txBody>
      </p:sp>
      <p:sp>
        <p:nvSpPr>
          <p:cNvPr id="1171" name="Google Shape;1171;p46"/>
          <p:cNvSpPr/>
          <p:nvPr/>
        </p:nvSpPr>
        <p:spPr>
          <a:xfrm>
            <a:off x="502920" y="1325880"/>
            <a:ext cx="8138160" cy="914400"/>
          </a:xfrm>
          <a:prstGeom prst="roundRect">
            <a:avLst>
              <a:gd fmla="val 8000" name="adj"/>
            </a:avLst>
          </a:prstGeom>
          <a:solidFill>
            <a:srgbClr val="0E2A33"/>
          </a:solidFill>
          <a:ln cap="flat" cmpd="sng" w="12700">
            <a:solidFill>
              <a:srgbClr val="0E2A3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2" name="Google Shape;1172;p46"/>
          <p:cNvSpPr txBox="1"/>
          <p:nvPr/>
        </p:nvSpPr>
        <p:spPr>
          <a:xfrm>
            <a:off x="731520" y="1426464"/>
            <a:ext cx="7680960"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B705"/>
              </a:buClr>
              <a:buSzPts val="1400"/>
              <a:buFont typeface="Calibri"/>
              <a:buNone/>
            </a:pPr>
            <a:r>
              <a:rPr b="1" i="0" lang="en-US" sz="1400" u="none" cap="none" strike="noStrike">
                <a:solidFill>
                  <a:srgbClr val="F2B705"/>
                </a:solidFill>
                <a:latin typeface="Calibri"/>
                <a:ea typeface="Calibri"/>
                <a:cs typeface="Calibri"/>
                <a:sym typeface="Calibri"/>
              </a:rPr>
              <a:t>Altın kural: Menzil, hız ve düşük enerji tüketimi — üçünü aynı anda alamazsınız.</a:t>
            </a:r>
            <a:endParaRPr b="0" i="0" sz="1400" u="none" cap="none" strike="noStrike">
              <a:solidFill>
                <a:schemeClr val="dk1"/>
              </a:solidFill>
              <a:latin typeface="Calibri"/>
              <a:ea typeface="Calibri"/>
              <a:cs typeface="Calibri"/>
              <a:sym typeface="Calibri"/>
            </a:endParaRPr>
          </a:p>
        </p:txBody>
      </p:sp>
      <p:sp>
        <p:nvSpPr>
          <p:cNvPr id="1173" name="Google Shape;1173;p46"/>
          <p:cNvSpPr txBox="1"/>
          <p:nvPr/>
        </p:nvSpPr>
        <p:spPr>
          <a:xfrm>
            <a:off x="731520" y="1737360"/>
            <a:ext cx="7680960" cy="45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CFE1E4"/>
              </a:buClr>
              <a:buSzPts val="1100"/>
              <a:buFont typeface="Calibri"/>
              <a:buNone/>
            </a:pPr>
            <a:r>
              <a:rPr b="0" i="0" lang="en-US" sz="1100" u="none" cap="none" strike="noStrike">
                <a:solidFill>
                  <a:srgbClr val="CFE1E4"/>
                </a:solidFill>
                <a:latin typeface="Calibri"/>
                <a:ea typeface="Calibri"/>
                <a:cs typeface="Calibri"/>
                <a:sym typeface="Calibri"/>
              </a:rPr>
              <a:t>Uzağa ve az enerjiyle veri göndermek isterseniz hızdan vazgeçersiniz (LoRa). Hızlı ve geniş bant isterseniz enerjiden vazgeçersiniz (Wi-Fi). Projeyi tasarlarken hangisinden ödün verebileceğinize karar vermelisiniz.</a:t>
            </a:r>
            <a:endParaRPr b="0" i="0" sz="1100" u="none" cap="none" strike="noStrike">
              <a:solidFill>
                <a:schemeClr val="dk1"/>
              </a:solidFill>
              <a:latin typeface="Calibri"/>
              <a:ea typeface="Calibri"/>
              <a:cs typeface="Calibri"/>
              <a:sym typeface="Calibri"/>
            </a:endParaRPr>
          </a:p>
        </p:txBody>
      </p:sp>
      <p:sp>
        <p:nvSpPr>
          <p:cNvPr id="1174" name="Google Shape;1174;p46"/>
          <p:cNvSpPr/>
          <p:nvPr/>
        </p:nvSpPr>
        <p:spPr>
          <a:xfrm>
            <a:off x="502920" y="2514600"/>
            <a:ext cx="1828800" cy="1417320"/>
          </a:xfrm>
          <a:prstGeom prst="roundRect">
            <a:avLst>
              <a:gd fmla="val 5161" name="adj"/>
            </a:avLst>
          </a:prstGeom>
          <a:solidFill>
            <a:srgbClr val="E4F4F1"/>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5" name="Google Shape;1175;p46"/>
          <p:cNvSpPr txBox="1"/>
          <p:nvPr/>
        </p:nvSpPr>
        <p:spPr>
          <a:xfrm>
            <a:off x="704088" y="2679192"/>
            <a:ext cx="1426464"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Kişisel alan</a:t>
            </a:r>
            <a:endParaRPr b="0" i="0" sz="1250" u="none" cap="none" strike="noStrike">
              <a:solidFill>
                <a:schemeClr val="dk1"/>
              </a:solidFill>
              <a:latin typeface="Calibri"/>
              <a:ea typeface="Calibri"/>
              <a:cs typeface="Calibri"/>
              <a:sym typeface="Calibri"/>
            </a:endParaRPr>
          </a:p>
        </p:txBody>
      </p:sp>
      <p:sp>
        <p:nvSpPr>
          <p:cNvPr id="1176" name="Google Shape;1176;p46"/>
          <p:cNvSpPr txBox="1"/>
          <p:nvPr/>
        </p:nvSpPr>
        <p:spPr>
          <a:xfrm>
            <a:off x="704088" y="3063240"/>
            <a:ext cx="1426464" cy="70408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100"/>
              <a:buFont typeface="Calibri"/>
              <a:buNone/>
            </a:pPr>
            <a:r>
              <a:rPr b="0" i="0" lang="en-US" sz="1100" u="none" cap="none" strike="noStrike">
                <a:solidFill>
                  <a:srgbClr val="36474F"/>
                </a:solidFill>
                <a:latin typeface="Calibri"/>
                <a:ea typeface="Calibri"/>
                <a:cs typeface="Calibri"/>
                <a:sym typeface="Calibri"/>
              </a:rPr>
              <a:t>0-10 m</a:t>
            </a:r>
            <a:endParaRPr b="0" i="0" sz="1100" u="none" cap="none" strike="noStrike">
              <a:solidFill>
                <a:schemeClr val="dk1"/>
              </a:solidFill>
              <a:latin typeface="Calibri"/>
              <a:ea typeface="Calibri"/>
              <a:cs typeface="Calibri"/>
              <a:sym typeface="Calibri"/>
            </a:endParaRPr>
          </a:p>
          <a:p>
            <a:pPr indent="0" lvl="0" marL="0" marR="0" rtl="0" algn="l">
              <a:lnSpc>
                <a:spcPct val="105000"/>
              </a:lnSpc>
              <a:spcBef>
                <a:spcPts val="0"/>
              </a:spcBef>
              <a:spcAft>
                <a:spcPts val="0"/>
              </a:spcAft>
              <a:buClr>
                <a:srgbClr val="36474F"/>
              </a:buClr>
              <a:buSzPts val="1100"/>
              <a:buFont typeface="Calibri"/>
              <a:buNone/>
            </a:pPr>
            <a:r>
              <a:rPr b="0" i="0" lang="en-US" sz="1100" u="none" cap="none" strike="noStrike">
                <a:solidFill>
                  <a:srgbClr val="36474F"/>
                </a:solidFill>
                <a:latin typeface="Calibri"/>
                <a:ea typeface="Calibri"/>
                <a:cs typeface="Calibri"/>
                <a:sym typeface="Calibri"/>
              </a:rPr>
              <a:t>NFC, Bluetooth BLE</a:t>
            </a:r>
            <a:endParaRPr b="0" i="0" sz="1100" u="none" cap="none" strike="noStrike">
              <a:solidFill>
                <a:schemeClr val="dk1"/>
              </a:solidFill>
              <a:latin typeface="Calibri"/>
              <a:ea typeface="Calibri"/>
              <a:cs typeface="Calibri"/>
              <a:sym typeface="Calibri"/>
            </a:endParaRPr>
          </a:p>
        </p:txBody>
      </p:sp>
      <p:sp>
        <p:nvSpPr>
          <p:cNvPr id="1177" name="Google Shape;1177;p46"/>
          <p:cNvSpPr/>
          <p:nvPr/>
        </p:nvSpPr>
        <p:spPr>
          <a:xfrm>
            <a:off x="2606040" y="2514600"/>
            <a:ext cx="1828800" cy="1417320"/>
          </a:xfrm>
          <a:prstGeom prst="roundRect">
            <a:avLst>
              <a:gd fmla="val 5161"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8" name="Google Shape;1178;p46"/>
          <p:cNvSpPr txBox="1"/>
          <p:nvPr/>
        </p:nvSpPr>
        <p:spPr>
          <a:xfrm>
            <a:off x="2807208" y="2679192"/>
            <a:ext cx="1426464"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Yerel alan</a:t>
            </a:r>
            <a:endParaRPr b="0" i="0" sz="1250" u="none" cap="none" strike="noStrike">
              <a:solidFill>
                <a:schemeClr val="dk1"/>
              </a:solidFill>
              <a:latin typeface="Calibri"/>
              <a:ea typeface="Calibri"/>
              <a:cs typeface="Calibri"/>
              <a:sym typeface="Calibri"/>
            </a:endParaRPr>
          </a:p>
        </p:txBody>
      </p:sp>
      <p:sp>
        <p:nvSpPr>
          <p:cNvPr id="1179" name="Google Shape;1179;p46"/>
          <p:cNvSpPr txBox="1"/>
          <p:nvPr/>
        </p:nvSpPr>
        <p:spPr>
          <a:xfrm>
            <a:off x="2807208" y="3063240"/>
            <a:ext cx="1426464" cy="70408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100"/>
              <a:buFont typeface="Calibri"/>
              <a:buNone/>
            </a:pPr>
            <a:r>
              <a:rPr b="0" i="0" lang="en-US" sz="1100" u="none" cap="none" strike="noStrike">
                <a:solidFill>
                  <a:srgbClr val="36474F"/>
                </a:solidFill>
                <a:latin typeface="Calibri"/>
                <a:ea typeface="Calibri"/>
                <a:cs typeface="Calibri"/>
                <a:sym typeface="Calibri"/>
              </a:rPr>
              <a:t>10-100 m</a:t>
            </a:r>
            <a:endParaRPr b="0" i="0" sz="1100" u="none" cap="none" strike="noStrike">
              <a:solidFill>
                <a:schemeClr val="dk1"/>
              </a:solidFill>
              <a:latin typeface="Calibri"/>
              <a:ea typeface="Calibri"/>
              <a:cs typeface="Calibri"/>
              <a:sym typeface="Calibri"/>
            </a:endParaRPr>
          </a:p>
          <a:p>
            <a:pPr indent="0" lvl="0" marL="0" marR="0" rtl="0" algn="l">
              <a:lnSpc>
                <a:spcPct val="105000"/>
              </a:lnSpc>
              <a:spcBef>
                <a:spcPts val="0"/>
              </a:spcBef>
              <a:spcAft>
                <a:spcPts val="0"/>
              </a:spcAft>
              <a:buClr>
                <a:srgbClr val="36474F"/>
              </a:buClr>
              <a:buSzPts val="1100"/>
              <a:buFont typeface="Calibri"/>
              <a:buNone/>
            </a:pPr>
            <a:r>
              <a:rPr b="0" i="0" lang="en-US" sz="1100" u="none" cap="none" strike="noStrike">
                <a:solidFill>
                  <a:srgbClr val="36474F"/>
                </a:solidFill>
                <a:latin typeface="Calibri"/>
                <a:ea typeface="Calibri"/>
                <a:cs typeface="Calibri"/>
                <a:sym typeface="Calibri"/>
              </a:rPr>
              <a:t>Wi-Fi, Zigbee, Z-Wave</a:t>
            </a:r>
            <a:endParaRPr b="0" i="0" sz="1100" u="none" cap="none" strike="noStrike">
              <a:solidFill>
                <a:schemeClr val="dk1"/>
              </a:solidFill>
              <a:latin typeface="Calibri"/>
              <a:ea typeface="Calibri"/>
              <a:cs typeface="Calibri"/>
              <a:sym typeface="Calibri"/>
            </a:endParaRPr>
          </a:p>
        </p:txBody>
      </p:sp>
      <p:sp>
        <p:nvSpPr>
          <p:cNvPr id="1180" name="Google Shape;1180;p46"/>
          <p:cNvSpPr/>
          <p:nvPr/>
        </p:nvSpPr>
        <p:spPr>
          <a:xfrm>
            <a:off x="4709160" y="2514600"/>
            <a:ext cx="1828800" cy="1417320"/>
          </a:xfrm>
          <a:prstGeom prst="roundRect">
            <a:avLst>
              <a:gd fmla="val 5161"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1" name="Google Shape;1181;p46"/>
          <p:cNvSpPr txBox="1"/>
          <p:nvPr/>
        </p:nvSpPr>
        <p:spPr>
          <a:xfrm>
            <a:off x="4910328" y="2679192"/>
            <a:ext cx="1426464"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Geniş alan</a:t>
            </a:r>
            <a:endParaRPr b="0" i="0" sz="1250" u="none" cap="none" strike="noStrike">
              <a:solidFill>
                <a:schemeClr val="dk1"/>
              </a:solidFill>
              <a:latin typeface="Calibri"/>
              <a:ea typeface="Calibri"/>
              <a:cs typeface="Calibri"/>
              <a:sym typeface="Calibri"/>
            </a:endParaRPr>
          </a:p>
        </p:txBody>
      </p:sp>
      <p:sp>
        <p:nvSpPr>
          <p:cNvPr id="1182" name="Google Shape;1182;p46"/>
          <p:cNvSpPr txBox="1"/>
          <p:nvPr/>
        </p:nvSpPr>
        <p:spPr>
          <a:xfrm>
            <a:off x="4910328" y="3063240"/>
            <a:ext cx="1426464" cy="70408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100"/>
              <a:buFont typeface="Calibri"/>
              <a:buNone/>
            </a:pPr>
            <a:r>
              <a:rPr b="0" i="0" lang="en-US" sz="1100" u="none" cap="none" strike="noStrike">
                <a:solidFill>
                  <a:srgbClr val="36474F"/>
                </a:solidFill>
                <a:latin typeface="Calibri"/>
                <a:ea typeface="Calibri"/>
                <a:cs typeface="Calibri"/>
                <a:sym typeface="Calibri"/>
              </a:rPr>
              <a:t>1-15 km</a:t>
            </a:r>
            <a:endParaRPr b="0" i="0" sz="1100" u="none" cap="none" strike="noStrike">
              <a:solidFill>
                <a:schemeClr val="dk1"/>
              </a:solidFill>
              <a:latin typeface="Calibri"/>
              <a:ea typeface="Calibri"/>
              <a:cs typeface="Calibri"/>
              <a:sym typeface="Calibri"/>
            </a:endParaRPr>
          </a:p>
          <a:p>
            <a:pPr indent="0" lvl="0" marL="0" marR="0" rtl="0" algn="l">
              <a:lnSpc>
                <a:spcPct val="105000"/>
              </a:lnSpc>
              <a:spcBef>
                <a:spcPts val="0"/>
              </a:spcBef>
              <a:spcAft>
                <a:spcPts val="0"/>
              </a:spcAft>
              <a:buClr>
                <a:srgbClr val="36474F"/>
              </a:buClr>
              <a:buSzPts val="1100"/>
              <a:buFont typeface="Calibri"/>
              <a:buNone/>
            </a:pPr>
            <a:r>
              <a:rPr b="0" i="0" lang="en-US" sz="1100" u="none" cap="none" strike="noStrike">
                <a:solidFill>
                  <a:srgbClr val="36474F"/>
                </a:solidFill>
                <a:latin typeface="Calibri"/>
                <a:ea typeface="Calibri"/>
                <a:cs typeface="Calibri"/>
                <a:sym typeface="Calibri"/>
              </a:rPr>
              <a:t>LoRaWAN, Sigfox</a:t>
            </a:r>
            <a:endParaRPr b="0" i="0" sz="1100" u="none" cap="none" strike="noStrike">
              <a:solidFill>
                <a:schemeClr val="dk1"/>
              </a:solidFill>
              <a:latin typeface="Calibri"/>
              <a:ea typeface="Calibri"/>
              <a:cs typeface="Calibri"/>
              <a:sym typeface="Calibri"/>
            </a:endParaRPr>
          </a:p>
        </p:txBody>
      </p:sp>
      <p:sp>
        <p:nvSpPr>
          <p:cNvPr id="1183" name="Google Shape;1183;p46"/>
          <p:cNvSpPr/>
          <p:nvPr/>
        </p:nvSpPr>
        <p:spPr>
          <a:xfrm>
            <a:off x="6812280" y="2514600"/>
            <a:ext cx="1828800" cy="1417320"/>
          </a:xfrm>
          <a:prstGeom prst="roundRect">
            <a:avLst>
              <a:gd fmla="val 5161"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4" name="Google Shape;1184;p46"/>
          <p:cNvSpPr txBox="1"/>
          <p:nvPr/>
        </p:nvSpPr>
        <p:spPr>
          <a:xfrm>
            <a:off x="7013448" y="2679192"/>
            <a:ext cx="1426464"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Hücresel</a:t>
            </a:r>
            <a:endParaRPr b="0" i="0" sz="1250" u="none" cap="none" strike="noStrike">
              <a:solidFill>
                <a:schemeClr val="dk1"/>
              </a:solidFill>
              <a:latin typeface="Calibri"/>
              <a:ea typeface="Calibri"/>
              <a:cs typeface="Calibri"/>
              <a:sym typeface="Calibri"/>
            </a:endParaRPr>
          </a:p>
        </p:txBody>
      </p:sp>
      <p:sp>
        <p:nvSpPr>
          <p:cNvPr id="1185" name="Google Shape;1185;p46"/>
          <p:cNvSpPr txBox="1"/>
          <p:nvPr/>
        </p:nvSpPr>
        <p:spPr>
          <a:xfrm>
            <a:off x="7013448" y="3063240"/>
            <a:ext cx="1426464" cy="70408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100"/>
              <a:buFont typeface="Calibri"/>
              <a:buNone/>
            </a:pPr>
            <a:r>
              <a:rPr b="0" i="0" lang="en-US" sz="1100" u="none" cap="none" strike="noStrike">
                <a:solidFill>
                  <a:srgbClr val="36474F"/>
                </a:solidFill>
                <a:latin typeface="Calibri"/>
                <a:ea typeface="Calibri"/>
                <a:cs typeface="Calibri"/>
                <a:sym typeface="Calibri"/>
              </a:rPr>
              <a:t>Ülke geneli</a:t>
            </a:r>
            <a:endParaRPr b="0" i="0" sz="1100" u="none" cap="none" strike="noStrike">
              <a:solidFill>
                <a:schemeClr val="dk1"/>
              </a:solidFill>
              <a:latin typeface="Calibri"/>
              <a:ea typeface="Calibri"/>
              <a:cs typeface="Calibri"/>
              <a:sym typeface="Calibri"/>
            </a:endParaRPr>
          </a:p>
          <a:p>
            <a:pPr indent="0" lvl="0" marL="0" marR="0" rtl="0" algn="l">
              <a:lnSpc>
                <a:spcPct val="105000"/>
              </a:lnSpc>
              <a:spcBef>
                <a:spcPts val="0"/>
              </a:spcBef>
              <a:spcAft>
                <a:spcPts val="0"/>
              </a:spcAft>
              <a:buClr>
                <a:srgbClr val="36474F"/>
              </a:buClr>
              <a:buSzPts val="1100"/>
              <a:buFont typeface="Calibri"/>
              <a:buNone/>
            </a:pPr>
            <a:r>
              <a:rPr b="0" i="0" lang="en-US" sz="1100" u="none" cap="none" strike="noStrike">
                <a:solidFill>
                  <a:srgbClr val="36474F"/>
                </a:solidFill>
                <a:latin typeface="Calibri"/>
                <a:ea typeface="Calibri"/>
                <a:cs typeface="Calibri"/>
                <a:sym typeface="Calibri"/>
              </a:rPr>
              <a:t>NB-IoT, LTE-M, 5G</a:t>
            </a:r>
            <a:endParaRPr b="0" i="0" sz="1100" u="none" cap="none" strike="noStrike">
              <a:solidFill>
                <a:schemeClr val="dk1"/>
              </a:solidFill>
              <a:latin typeface="Calibri"/>
              <a:ea typeface="Calibri"/>
              <a:cs typeface="Calibri"/>
              <a:sym typeface="Calibri"/>
            </a:endParaRPr>
          </a:p>
        </p:txBody>
      </p:sp>
      <p:sp>
        <p:nvSpPr>
          <p:cNvPr id="1186" name="Google Shape;1186;p46"/>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3 · Ağ ve Haberleşme Protokolleri</a:t>
            </a:r>
            <a:endParaRPr b="0" i="0" sz="850" u="none" cap="none" strike="noStrike">
              <a:solidFill>
                <a:schemeClr val="dk1"/>
              </a:solidFill>
              <a:latin typeface="Calibri"/>
              <a:ea typeface="Calibri"/>
              <a:cs typeface="Calibri"/>
              <a:sym typeface="Calibri"/>
            </a:endParaRPr>
          </a:p>
        </p:txBody>
      </p:sp>
      <p:sp>
        <p:nvSpPr>
          <p:cNvPr id="1187" name="Google Shape;1187;p46"/>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44</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192" name="Shape 1192"/>
        <p:cNvGrpSpPr/>
        <p:nvPr/>
      </p:nvGrpSpPr>
      <p:grpSpPr>
        <a:xfrm>
          <a:off x="0" y="0"/>
          <a:ext cx="0" cy="0"/>
          <a:chOff x="0" y="0"/>
          <a:chExt cx="0" cy="0"/>
        </a:xfrm>
      </p:grpSpPr>
      <p:sp>
        <p:nvSpPr>
          <p:cNvPr id="1193" name="Google Shape;1193;p47"/>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TEKNOLOJİ 1</a:t>
            </a:r>
            <a:endParaRPr b="0" i="0" sz="1000" u="none" cap="none" strike="noStrike">
              <a:solidFill>
                <a:schemeClr val="dk1"/>
              </a:solidFill>
              <a:latin typeface="Calibri"/>
              <a:ea typeface="Calibri"/>
              <a:cs typeface="Calibri"/>
              <a:sym typeface="Calibri"/>
            </a:endParaRPr>
          </a:p>
        </p:txBody>
      </p:sp>
      <p:sp>
        <p:nvSpPr>
          <p:cNvPr id="1194" name="Google Shape;1194;p47"/>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Wi-Fi</a:t>
            </a:r>
            <a:endParaRPr b="0" i="0" sz="2600" u="none" cap="none" strike="noStrike">
              <a:solidFill>
                <a:schemeClr val="dk1"/>
              </a:solidFill>
              <a:latin typeface="Calibri"/>
              <a:ea typeface="Calibri"/>
              <a:cs typeface="Calibri"/>
              <a:sym typeface="Calibri"/>
            </a:endParaRPr>
          </a:p>
        </p:txBody>
      </p:sp>
      <p:sp>
        <p:nvSpPr>
          <p:cNvPr id="1195" name="Google Shape;1195;p47"/>
          <p:cNvSpPr/>
          <p:nvPr/>
        </p:nvSpPr>
        <p:spPr>
          <a:xfrm>
            <a:off x="502920" y="1325880"/>
            <a:ext cx="4892040" cy="1051560"/>
          </a:xfrm>
          <a:prstGeom prst="roundRect">
            <a:avLst>
              <a:gd fmla="val 6957" name="adj"/>
            </a:avLst>
          </a:prstGeom>
          <a:solidFill>
            <a:srgbClr val="E4F4F1"/>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6" name="Google Shape;1196;p47"/>
          <p:cNvSpPr txBox="1"/>
          <p:nvPr/>
        </p:nvSpPr>
        <p:spPr>
          <a:xfrm>
            <a:off x="731520" y="1444752"/>
            <a:ext cx="4434840" cy="8229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00"/>
              <a:buFont typeface="Calibri"/>
              <a:buNone/>
            </a:pPr>
            <a:r>
              <a:rPr b="0" i="0" lang="en-US" sz="1200" u="none" cap="none" strike="noStrike">
                <a:solidFill>
                  <a:srgbClr val="0E2A33"/>
                </a:solidFill>
                <a:latin typeface="Calibri"/>
                <a:ea typeface="Calibri"/>
                <a:cs typeface="Calibri"/>
                <a:sym typeface="Calibri"/>
              </a:rPr>
              <a:t>Evde ve okulda zaten var olan altyapıyı kullanır. Yüksek hızda veri taşır, doğrudan internete çıkar. IoT'de en hızlı başlangıç yoludur.</a:t>
            </a:r>
            <a:endParaRPr b="0" i="0" sz="1200" u="none" cap="none" strike="noStrike">
              <a:solidFill>
                <a:schemeClr val="dk1"/>
              </a:solidFill>
              <a:latin typeface="Calibri"/>
              <a:ea typeface="Calibri"/>
              <a:cs typeface="Calibri"/>
              <a:sym typeface="Calibri"/>
            </a:endParaRPr>
          </a:p>
        </p:txBody>
      </p:sp>
      <p:sp>
        <p:nvSpPr>
          <p:cNvPr id="1197" name="Google Shape;1197;p47"/>
          <p:cNvSpPr/>
          <p:nvPr/>
        </p:nvSpPr>
        <p:spPr>
          <a:xfrm>
            <a:off x="502920" y="2542032"/>
            <a:ext cx="4892040" cy="502920"/>
          </a:xfrm>
          <a:prstGeom prst="roundRect">
            <a:avLst>
              <a:gd fmla="val 10909"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8" name="Google Shape;1198;p47"/>
          <p:cNvSpPr txBox="1"/>
          <p:nvPr/>
        </p:nvSpPr>
        <p:spPr>
          <a:xfrm>
            <a:off x="731520" y="2542032"/>
            <a:ext cx="91440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C7A6E"/>
              </a:buClr>
              <a:buSzPts val="1200"/>
              <a:buFont typeface="Calibri"/>
              <a:buNone/>
            </a:pPr>
            <a:r>
              <a:rPr b="1" i="0" lang="en-US" sz="1200" u="none" cap="none" strike="noStrike">
                <a:solidFill>
                  <a:srgbClr val="0C7A6E"/>
                </a:solidFill>
                <a:latin typeface="Calibri"/>
                <a:ea typeface="Calibri"/>
                <a:cs typeface="Calibri"/>
                <a:sym typeface="Calibri"/>
              </a:rPr>
              <a:t>Menzil</a:t>
            </a:r>
            <a:endParaRPr b="0" i="0" sz="1200" u="none" cap="none" strike="noStrike">
              <a:solidFill>
                <a:schemeClr val="dk1"/>
              </a:solidFill>
              <a:latin typeface="Calibri"/>
              <a:ea typeface="Calibri"/>
              <a:cs typeface="Calibri"/>
              <a:sym typeface="Calibri"/>
            </a:endParaRPr>
          </a:p>
        </p:txBody>
      </p:sp>
      <p:sp>
        <p:nvSpPr>
          <p:cNvPr id="1199" name="Google Shape;1199;p47"/>
          <p:cNvSpPr txBox="1"/>
          <p:nvPr/>
        </p:nvSpPr>
        <p:spPr>
          <a:xfrm>
            <a:off x="1691640" y="2542032"/>
            <a:ext cx="352044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Bina içinde 30-50 m, açık alanda 100 m'ye kadar</a:t>
            </a:r>
            <a:endParaRPr b="0" i="0" sz="1050" u="none" cap="none" strike="noStrike">
              <a:solidFill>
                <a:schemeClr val="dk1"/>
              </a:solidFill>
              <a:latin typeface="Calibri"/>
              <a:ea typeface="Calibri"/>
              <a:cs typeface="Calibri"/>
              <a:sym typeface="Calibri"/>
            </a:endParaRPr>
          </a:p>
        </p:txBody>
      </p:sp>
      <p:sp>
        <p:nvSpPr>
          <p:cNvPr id="1200" name="Google Shape;1200;p47"/>
          <p:cNvSpPr/>
          <p:nvPr/>
        </p:nvSpPr>
        <p:spPr>
          <a:xfrm>
            <a:off x="502920" y="3136392"/>
            <a:ext cx="4892040" cy="502920"/>
          </a:xfrm>
          <a:prstGeom prst="roundRect">
            <a:avLst>
              <a:gd fmla="val 10909"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1" name="Google Shape;1201;p47"/>
          <p:cNvSpPr txBox="1"/>
          <p:nvPr/>
        </p:nvSpPr>
        <p:spPr>
          <a:xfrm>
            <a:off x="731520" y="3136392"/>
            <a:ext cx="91440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C7A6E"/>
              </a:buClr>
              <a:buSzPts val="1200"/>
              <a:buFont typeface="Calibri"/>
              <a:buNone/>
            </a:pPr>
            <a:r>
              <a:rPr b="1" i="0" lang="en-US" sz="1200" u="none" cap="none" strike="noStrike">
                <a:solidFill>
                  <a:srgbClr val="0C7A6E"/>
                </a:solidFill>
                <a:latin typeface="Calibri"/>
                <a:ea typeface="Calibri"/>
                <a:cs typeface="Calibri"/>
                <a:sym typeface="Calibri"/>
              </a:rPr>
              <a:t>Hız</a:t>
            </a:r>
            <a:endParaRPr b="0" i="0" sz="1200" u="none" cap="none" strike="noStrike">
              <a:solidFill>
                <a:schemeClr val="dk1"/>
              </a:solidFill>
              <a:latin typeface="Calibri"/>
              <a:ea typeface="Calibri"/>
              <a:cs typeface="Calibri"/>
              <a:sym typeface="Calibri"/>
            </a:endParaRPr>
          </a:p>
        </p:txBody>
      </p:sp>
      <p:sp>
        <p:nvSpPr>
          <p:cNvPr id="1202" name="Google Shape;1202;p47"/>
          <p:cNvSpPr txBox="1"/>
          <p:nvPr/>
        </p:nvSpPr>
        <p:spPr>
          <a:xfrm>
            <a:off x="1691640" y="3136392"/>
            <a:ext cx="352044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Yüzlerce Mbps — kamera görüntüsü bile taşır</a:t>
            </a:r>
            <a:endParaRPr b="0" i="0" sz="1050" u="none" cap="none" strike="noStrike">
              <a:solidFill>
                <a:schemeClr val="dk1"/>
              </a:solidFill>
              <a:latin typeface="Calibri"/>
              <a:ea typeface="Calibri"/>
              <a:cs typeface="Calibri"/>
              <a:sym typeface="Calibri"/>
            </a:endParaRPr>
          </a:p>
        </p:txBody>
      </p:sp>
      <p:sp>
        <p:nvSpPr>
          <p:cNvPr id="1203" name="Google Shape;1203;p47"/>
          <p:cNvSpPr/>
          <p:nvPr/>
        </p:nvSpPr>
        <p:spPr>
          <a:xfrm>
            <a:off x="502920" y="3730752"/>
            <a:ext cx="4892040" cy="502920"/>
          </a:xfrm>
          <a:prstGeom prst="roundRect">
            <a:avLst>
              <a:gd fmla="val 10909"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4" name="Google Shape;1204;p47"/>
          <p:cNvSpPr txBox="1"/>
          <p:nvPr/>
        </p:nvSpPr>
        <p:spPr>
          <a:xfrm>
            <a:off x="731520" y="3730752"/>
            <a:ext cx="91440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C7A6E"/>
              </a:buClr>
              <a:buSzPts val="1200"/>
              <a:buFont typeface="Calibri"/>
              <a:buNone/>
            </a:pPr>
            <a:r>
              <a:rPr b="1" i="0" lang="en-US" sz="1200" u="none" cap="none" strike="noStrike">
                <a:solidFill>
                  <a:srgbClr val="0C7A6E"/>
                </a:solidFill>
                <a:latin typeface="Calibri"/>
                <a:ea typeface="Calibri"/>
                <a:cs typeface="Calibri"/>
                <a:sym typeface="Calibri"/>
              </a:rPr>
              <a:t>Enerji</a:t>
            </a:r>
            <a:endParaRPr b="0" i="0" sz="1200" u="none" cap="none" strike="noStrike">
              <a:solidFill>
                <a:schemeClr val="dk1"/>
              </a:solidFill>
              <a:latin typeface="Calibri"/>
              <a:ea typeface="Calibri"/>
              <a:cs typeface="Calibri"/>
              <a:sym typeface="Calibri"/>
            </a:endParaRPr>
          </a:p>
        </p:txBody>
      </p:sp>
      <p:sp>
        <p:nvSpPr>
          <p:cNvPr id="1205" name="Google Shape;1205;p47"/>
          <p:cNvSpPr txBox="1"/>
          <p:nvPr/>
        </p:nvSpPr>
        <p:spPr>
          <a:xfrm>
            <a:off x="1691640" y="3730752"/>
            <a:ext cx="352044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Yüksek tüketir; pille uzun süre çalışmaz</a:t>
            </a:r>
            <a:endParaRPr b="0" i="0" sz="1050" u="none" cap="none" strike="noStrike">
              <a:solidFill>
                <a:schemeClr val="dk1"/>
              </a:solidFill>
              <a:latin typeface="Calibri"/>
              <a:ea typeface="Calibri"/>
              <a:cs typeface="Calibri"/>
              <a:sym typeface="Calibri"/>
            </a:endParaRPr>
          </a:p>
        </p:txBody>
      </p:sp>
      <p:sp>
        <p:nvSpPr>
          <p:cNvPr id="1206" name="Google Shape;1206;p47"/>
          <p:cNvSpPr/>
          <p:nvPr/>
        </p:nvSpPr>
        <p:spPr>
          <a:xfrm>
            <a:off x="5623560" y="1325880"/>
            <a:ext cx="3017520" cy="2971800"/>
          </a:xfrm>
          <a:prstGeom prst="roundRect">
            <a:avLst>
              <a:gd fmla="val 2462"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7" name="Google Shape;1207;p47"/>
          <p:cNvSpPr txBox="1"/>
          <p:nvPr/>
        </p:nvSpPr>
        <p:spPr>
          <a:xfrm>
            <a:off x="5824728" y="1472184"/>
            <a:ext cx="2615184"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Nerede kullanılır?</a:t>
            </a:r>
            <a:endParaRPr b="0" i="0" sz="1250" u="none" cap="none" strike="noStrike">
              <a:solidFill>
                <a:schemeClr val="dk1"/>
              </a:solidFill>
              <a:latin typeface="Calibri"/>
              <a:ea typeface="Calibri"/>
              <a:cs typeface="Calibri"/>
              <a:sym typeface="Calibri"/>
            </a:endParaRPr>
          </a:p>
        </p:txBody>
      </p:sp>
      <p:sp>
        <p:nvSpPr>
          <p:cNvPr id="1208" name="Google Shape;1208;p47"/>
          <p:cNvSpPr txBox="1"/>
          <p:nvPr/>
        </p:nvSpPr>
        <p:spPr>
          <a:xfrm>
            <a:off x="5824728" y="1783080"/>
            <a:ext cx="2615184" cy="235000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 Akıllı ev cihazları (ampul, priz, kamera)</a:t>
            </a:r>
            <a:endParaRPr b="0" i="0" sz="105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 Güvenlik kameraları ve video akışı</a:t>
            </a:r>
            <a:endParaRPr b="0" i="0" sz="105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 Sesli asistanlar</a:t>
            </a:r>
            <a:endParaRPr b="0" i="0" sz="105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 Okul veya fabrika içi sabit sensörler</a:t>
            </a:r>
            <a:endParaRPr b="0" i="0" sz="105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050"/>
              <a:buFont typeface="Calibri"/>
              <a:buNone/>
            </a:pPr>
            <a:r>
              <a:t/>
            </a:r>
            <a:endParaRPr b="0" i="0" sz="105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Nerede kullanılmaz?</a:t>
            </a:r>
            <a:endParaRPr b="0" i="0" sz="105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 Pille aylarca çalışması gereken tarla sensörleri</a:t>
            </a:r>
            <a:endParaRPr b="0" i="0" sz="105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 Elektrik bulunmayan uzak noktalar</a:t>
            </a:r>
            <a:endParaRPr b="0" i="0" sz="105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 Şehir geneline yayılmış yüzlerce cihaz</a:t>
            </a:r>
            <a:endParaRPr b="0" i="0" sz="1050" u="none" cap="none" strike="noStrike">
              <a:solidFill>
                <a:schemeClr val="dk1"/>
              </a:solidFill>
              <a:latin typeface="Calibri"/>
              <a:ea typeface="Calibri"/>
              <a:cs typeface="Calibri"/>
              <a:sym typeface="Calibri"/>
            </a:endParaRPr>
          </a:p>
        </p:txBody>
      </p:sp>
      <p:sp>
        <p:nvSpPr>
          <p:cNvPr id="1209" name="Google Shape;1209;p47"/>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3 · Ağ ve Haberleşme Protokolleri</a:t>
            </a:r>
            <a:endParaRPr b="0" i="0" sz="850" u="none" cap="none" strike="noStrike">
              <a:solidFill>
                <a:schemeClr val="dk1"/>
              </a:solidFill>
              <a:latin typeface="Calibri"/>
              <a:ea typeface="Calibri"/>
              <a:cs typeface="Calibri"/>
              <a:sym typeface="Calibri"/>
            </a:endParaRPr>
          </a:p>
        </p:txBody>
      </p:sp>
      <p:sp>
        <p:nvSpPr>
          <p:cNvPr id="1210" name="Google Shape;1210;p47"/>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45</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215" name="Shape 1215"/>
        <p:cNvGrpSpPr/>
        <p:nvPr/>
      </p:nvGrpSpPr>
      <p:grpSpPr>
        <a:xfrm>
          <a:off x="0" y="0"/>
          <a:ext cx="0" cy="0"/>
          <a:chOff x="0" y="0"/>
          <a:chExt cx="0" cy="0"/>
        </a:xfrm>
      </p:grpSpPr>
      <p:sp>
        <p:nvSpPr>
          <p:cNvPr id="1216" name="Google Shape;1216;p48"/>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TEKNOLOJİ 2</a:t>
            </a:r>
            <a:endParaRPr b="0" i="0" sz="1000" u="none" cap="none" strike="noStrike">
              <a:solidFill>
                <a:schemeClr val="dk1"/>
              </a:solidFill>
              <a:latin typeface="Calibri"/>
              <a:ea typeface="Calibri"/>
              <a:cs typeface="Calibri"/>
              <a:sym typeface="Calibri"/>
            </a:endParaRPr>
          </a:p>
        </p:txBody>
      </p:sp>
      <p:sp>
        <p:nvSpPr>
          <p:cNvPr id="1217" name="Google Shape;1217;p48"/>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Bluetooth ve BLE (Bluetooth Low Energy)</a:t>
            </a:r>
            <a:endParaRPr b="0" i="0" sz="2600" u="none" cap="none" strike="noStrike">
              <a:solidFill>
                <a:schemeClr val="dk1"/>
              </a:solidFill>
              <a:latin typeface="Calibri"/>
              <a:ea typeface="Calibri"/>
              <a:cs typeface="Calibri"/>
              <a:sym typeface="Calibri"/>
            </a:endParaRPr>
          </a:p>
        </p:txBody>
      </p:sp>
      <p:sp>
        <p:nvSpPr>
          <p:cNvPr id="1218" name="Google Shape;1218;p48"/>
          <p:cNvSpPr/>
          <p:nvPr/>
        </p:nvSpPr>
        <p:spPr>
          <a:xfrm>
            <a:off x="502920" y="1325880"/>
            <a:ext cx="3886200" cy="1920240"/>
          </a:xfrm>
          <a:prstGeom prst="roundRect">
            <a:avLst>
              <a:gd fmla="val 3810" name="adj"/>
            </a:avLst>
          </a:prstGeom>
          <a:solidFill>
            <a:srgbClr val="FFFFFF"/>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9" name="Google Shape;1219;p48"/>
          <p:cNvSpPr/>
          <p:nvPr/>
        </p:nvSpPr>
        <p:spPr>
          <a:xfrm>
            <a:off x="502920" y="1325880"/>
            <a:ext cx="3886200" cy="475488"/>
          </a:xfrm>
          <a:prstGeom prst="roundRect">
            <a:avLst>
              <a:gd fmla="val 15385" name="adj"/>
            </a:avLst>
          </a:prstGeom>
          <a:solidFill>
            <a:srgbClr val="E4F4F1"/>
          </a:solidFill>
          <a:ln cap="flat" cmpd="sng" w="12700">
            <a:solidFill>
              <a:srgbClr val="E4F4F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0" name="Google Shape;1220;p48"/>
          <p:cNvSpPr txBox="1"/>
          <p:nvPr/>
        </p:nvSpPr>
        <p:spPr>
          <a:xfrm>
            <a:off x="731520" y="1362456"/>
            <a:ext cx="3429000" cy="4023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C7A6E"/>
              </a:buClr>
              <a:buSzPts val="1400"/>
              <a:buFont typeface="Calibri"/>
              <a:buNone/>
            </a:pPr>
            <a:r>
              <a:rPr b="1" i="0" lang="en-US" sz="1400" u="none" cap="none" strike="noStrike">
                <a:solidFill>
                  <a:srgbClr val="0C7A6E"/>
                </a:solidFill>
                <a:latin typeface="Calibri"/>
                <a:ea typeface="Calibri"/>
                <a:cs typeface="Calibri"/>
                <a:sym typeface="Calibri"/>
              </a:rPr>
              <a:t>Klasik Bluetooth</a:t>
            </a:r>
            <a:endParaRPr b="0" i="0" sz="1400" u="none" cap="none" strike="noStrike">
              <a:solidFill>
                <a:schemeClr val="dk1"/>
              </a:solidFill>
              <a:latin typeface="Calibri"/>
              <a:ea typeface="Calibri"/>
              <a:cs typeface="Calibri"/>
              <a:sym typeface="Calibri"/>
            </a:endParaRPr>
          </a:p>
        </p:txBody>
      </p:sp>
      <p:sp>
        <p:nvSpPr>
          <p:cNvPr id="1221" name="Google Shape;1221;p48"/>
          <p:cNvSpPr txBox="1"/>
          <p:nvPr/>
        </p:nvSpPr>
        <p:spPr>
          <a:xfrm>
            <a:off x="777240" y="1929384"/>
            <a:ext cx="3337560" cy="1170432"/>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36474F"/>
              </a:buClr>
              <a:buSzPts val="1100"/>
              <a:buFont typeface="Calibri"/>
              <a:buChar char="•"/>
            </a:pPr>
            <a:r>
              <a:rPr b="0" i="0" lang="en-US" sz="1100" u="none" cap="none" strike="noStrike">
                <a:solidFill>
                  <a:srgbClr val="36474F"/>
                </a:solidFill>
                <a:latin typeface="Calibri"/>
                <a:ea typeface="Calibri"/>
                <a:cs typeface="Calibri"/>
                <a:sym typeface="Calibri"/>
              </a:rPr>
              <a:t>Sürekli veri akışı için tasarlandı</a:t>
            </a:r>
            <a:endParaRPr b="0" i="0" sz="11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00"/>
              <a:buFont typeface="Calibri"/>
              <a:buChar char="•"/>
            </a:pPr>
            <a:r>
              <a:rPr b="0" i="0" lang="en-US" sz="1100" u="none" cap="none" strike="noStrike">
                <a:solidFill>
                  <a:srgbClr val="36474F"/>
                </a:solidFill>
                <a:latin typeface="Calibri"/>
                <a:ea typeface="Calibri"/>
                <a:cs typeface="Calibri"/>
                <a:sym typeface="Calibri"/>
              </a:rPr>
              <a:t>Kulaklık, hoparlör, araç bağlantısı</a:t>
            </a:r>
            <a:endParaRPr b="0" i="0" sz="11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00"/>
              <a:buFont typeface="Calibri"/>
              <a:buChar char="•"/>
            </a:pPr>
            <a:r>
              <a:rPr b="0" i="0" lang="en-US" sz="1100" u="none" cap="none" strike="noStrike">
                <a:solidFill>
                  <a:srgbClr val="36474F"/>
                </a:solidFill>
                <a:latin typeface="Calibri"/>
                <a:ea typeface="Calibri"/>
                <a:cs typeface="Calibri"/>
                <a:sym typeface="Calibri"/>
              </a:rPr>
              <a:t>Görece yüksek enerji tüketir</a:t>
            </a:r>
            <a:endParaRPr b="0" i="0" sz="11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00"/>
              <a:buFont typeface="Calibri"/>
              <a:buChar char="•"/>
            </a:pPr>
            <a:r>
              <a:rPr b="0" i="0" lang="en-US" sz="1100" u="none" cap="none" strike="noStrike">
                <a:solidFill>
                  <a:srgbClr val="36474F"/>
                </a:solidFill>
                <a:latin typeface="Calibri"/>
                <a:ea typeface="Calibri"/>
                <a:cs typeface="Calibri"/>
                <a:sym typeface="Calibri"/>
              </a:rPr>
              <a:t>Bağlantı kurulumu daha yavaştır</a:t>
            </a:r>
            <a:endParaRPr b="0" i="0" sz="1100" u="none" cap="none" strike="noStrike">
              <a:solidFill>
                <a:schemeClr val="dk1"/>
              </a:solidFill>
              <a:latin typeface="Calibri"/>
              <a:ea typeface="Calibri"/>
              <a:cs typeface="Calibri"/>
              <a:sym typeface="Calibri"/>
            </a:endParaRPr>
          </a:p>
        </p:txBody>
      </p:sp>
      <p:sp>
        <p:nvSpPr>
          <p:cNvPr id="1222" name="Google Shape;1222;p48"/>
          <p:cNvSpPr/>
          <p:nvPr/>
        </p:nvSpPr>
        <p:spPr>
          <a:xfrm>
            <a:off x="4754880" y="1325880"/>
            <a:ext cx="3886200" cy="1920240"/>
          </a:xfrm>
          <a:prstGeom prst="roundRect">
            <a:avLst>
              <a:gd fmla="val 3810" name="adj"/>
            </a:avLst>
          </a:prstGeom>
          <a:solidFill>
            <a:srgbClr val="FFFFFF"/>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3" name="Google Shape;1223;p48"/>
          <p:cNvSpPr/>
          <p:nvPr/>
        </p:nvSpPr>
        <p:spPr>
          <a:xfrm>
            <a:off x="4754880" y="1325880"/>
            <a:ext cx="3886200" cy="475488"/>
          </a:xfrm>
          <a:prstGeom prst="roundRect">
            <a:avLst>
              <a:gd fmla="val 15385" name="adj"/>
            </a:avLst>
          </a:prstGeom>
          <a:solidFill>
            <a:srgbClr val="FDF3D7"/>
          </a:solidFill>
          <a:ln cap="flat" cmpd="sng" w="12700">
            <a:solidFill>
              <a:srgbClr val="FDF3D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4" name="Google Shape;1224;p48"/>
          <p:cNvSpPr txBox="1"/>
          <p:nvPr/>
        </p:nvSpPr>
        <p:spPr>
          <a:xfrm>
            <a:off x="4983480" y="1362456"/>
            <a:ext cx="3429000" cy="4023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6A00"/>
              </a:buClr>
              <a:buSzPts val="1400"/>
              <a:buFont typeface="Calibri"/>
              <a:buNone/>
            </a:pPr>
            <a:r>
              <a:rPr b="1" i="0" lang="en-US" sz="1400" u="none" cap="none" strike="noStrike">
                <a:solidFill>
                  <a:srgbClr val="8A6A00"/>
                </a:solidFill>
                <a:latin typeface="Calibri"/>
                <a:ea typeface="Calibri"/>
                <a:cs typeface="Calibri"/>
                <a:sym typeface="Calibri"/>
              </a:rPr>
              <a:t>BLE — Düşük Enerjili</a:t>
            </a:r>
            <a:endParaRPr b="0" i="0" sz="1400" u="none" cap="none" strike="noStrike">
              <a:solidFill>
                <a:schemeClr val="dk1"/>
              </a:solidFill>
              <a:latin typeface="Calibri"/>
              <a:ea typeface="Calibri"/>
              <a:cs typeface="Calibri"/>
              <a:sym typeface="Calibri"/>
            </a:endParaRPr>
          </a:p>
        </p:txBody>
      </p:sp>
      <p:sp>
        <p:nvSpPr>
          <p:cNvPr id="1225" name="Google Shape;1225;p48"/>
          <p:cNvSpPr txBox="1"/>
          <p:nvPr/>
        </p:nvSpPr>
        <p:spPr>
          <a:xfrm>
            <a:off x="5029200" y="1929384"/>
            <a:ext cx="3337560" cy="1170432"/>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36474F"/>
              </a:buClr>
              <a:buSzPts val="1100"/>
              <a:buFont typeface="Calibri"/>
              <a:buChar char="•"/>
            </a:pPr>
            <a:r>
              <a:rPr b="0" i="0" lang="en-US" sz="1100" u="none" cap="none" strike="noStrike">
                <a:solidFill>
                  <a:srgbClr val="36474F"/>
                </a:solidFill>
                <a:latin typeface="Calibri"/>
                <a:ea typeface="Calibri"/>
                <a:cs typeface="Calibri"/>
                <a:sym typeface="Calibri"/>
              </a:rPr>
              <a:t>Kısa ve seyrek veri paketleri için tasarlandı</a:t>
            </a:r>
            <a:endParaRPr b="0" i="0" sz="11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00"/>
              <a:buFont typeface="Calibri"/>
              <a:buChar char="•"/>
            </a:pPr>
            <a:r>
              <a:rPr b="0" i="0" lang="en-US" sz="1100" u="none" cap="none" strike="noStrike">
                <a:solidFill>
                  <a:srgbClr val="36474F"/>
                </a:solidFill>
                <a:latin typeface="Calibri"/>
                <a:ea typeface="Calibri"/>
                <a:cs typeface="Calibri"/>
                <a:sym typeface="Calibri"/>
              </a:rPr>
              <a:t>Akıllı bileklik, sensör etiketi, kalp atış ölçer</a:t>
            </a:r>
            <a:endParaRPr b="0" i="0" sz="11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00"/>
              <a:buFont typeface="Calibri"/>
              <a:buChar char="•"/>
            </a:pPr>
            <a:r>
              <a:rPr b="0" i="0" lang="en-US" sz="1100" u="none" cap="none" strike="noStrike">
                <a:solidFill>
                  <a:srgbClr val="36474F"/>
                </a:solidFill>
                <a:latin typeface="Calibri"/>
                <a:ea typeface="Calibri"/>
                <a:cs typeface="Calibri"/>
                <a:sym typeface="Calibri"/>
              </a:rPr>
              <a:t>Düğme pille aylarca, hatta yıllarca çalışır</a:t>
            </a:r>
            <a:endParaRPr b="0" i="0" sz="11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00"/>
              <a:buFont typeface="Calibri"/>
              <a:buChar char="•"/>
            </a:pPr>
            <a:r>
              <a:rPr b="0" i="0" lang="en-US" sz="1100" u="none" cap="none" strike="noStrike">
                <a:solidFill>
                  <a:srgbClr val="36474F"/>
                </a:solidFill>
                <a:latin typeface="Calibri"/>
                <a:ea typeface="Calibri"/>
                <a:cs typeface="Calibri"/>
                <a:sym typeface="Calibri"/>
              </a:rPr>
              <a:t>IoT'de tercih edilen sürüm budur</a:t>
            </a:r>
            <a:endParaRPr b="0" i="0" sz="1100" u="none" cap="none" strike="noStrike">
              <a:solidFill>
                <a:schemeClr val="dk1"/>
              </a:solidFill>
              <a:latin typeface="Calibri"/>
              <a:ea typeface="Calibri"/>
              <a:cs typeface="Calibri"/>
              <a:sym typeface="Calibri"/>
            </a:endParaRPr>
          </a:p>
        </p:txBody>
      </p:sp>
      <p:sp>
        <p:nvSpPr>
          <p:cNvPr id="1226" name="Google Shape;1226;p48"/>
          <p:cNvSpPr/>
          <p:nvPr/>
        </p:nvSpPr>
        <p:spPr>
          <a:xfrm>
            <a:off x="502920" y="3383280"/>
            <a:ext cx="1828800" cy="914400"/>
          </a:xfrm>
          <a:prstGeom prst="roundRect">
            <a:avLst>
              <a:gd fmla="val 8000"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7" name="Google Shape;1227;p48"/>
          <p:cNvSpPr txBox="1"/>
          <p:nvPr/>
        </p:nvSpPr>
        <p:spPr>
          <a:xfrm>
            <a:off x="704088" y="3547872"/>
            <a:ext cx="1426464"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00"/>
              <a:buFont typeface="Calibri"/>
              <a:buNone/>
            </a:pPr>
            <a:r>
              <a:rPr b="1" i="0" lang="en-US" sz="1200" u="none" cap="none" strike="noStrike">
                <a:solidFill>
                  <a:srgbClr val="0E2A33"/>
                </a:solidFill>
                <a:latin typeface="Calibri"/>
                <a:ea typeface="Calibri"/>
                <a:cs typeface="Calibri"/>
                <a:sym typeface="Calibri"/>
              </a:rPr>
              <a:t>Menzil</a:t>
            </a:r>
            <a:endParaRPr b="0" i="0" sz="1200" u="none" cap="none" strike="noStrike">
              <a:solidFill>
                <a:schemeClr val="dk1"/>
              </a:solidFill>
              <a:latin typeface="Calibri"/>
              <a:ea typeface="Calibri"/>
              <a:cs typeface="Calibri"/>
              <a:sym typeface="Calibri"/>
            </a:endParaRPr>
          </a:p>
        </p:txBody>
      </p:sp>
      <p:sp>
        <p:nvSpPr>
          <p:cNvPr id="1228" name="Google Shape;1228;p48"/>
          <p:cNvSpPr txBox="1"/>
          <p:nvPr/>
        </p:nvSpPr>
        <p:spPr>
          <a:xfrm>
            <a:off x="704088" y="3931920"/>
            <a:ext cx="1426464" cy="20116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Genellikle 10-50 metre</a:t>
            </a:r>
            <a:endParaRPr b="0" i="0" sz="1050" u="none" cap="none" strike="noStrike">
              <a:solidFill>
                <a:schemeClr val="dk1"/>
              </a:solidFill>
              <a:latin typeface="Calibri"/>
              <a:ea typeface="Calibri"/>
              <a:cs typeface="Calibri"/>
              <a:sym typeface="Calibri"/>
            </a:endParaRPr>
          </a:p>
        </p:txBody>
      </p:sp>
      <p:sp>
        <p:nvSpPr>
          <p:cNvPr id="1229" name="Google Shape;1229;p48"/>
          <p:cNvSpPr/>
          <p:nvPr/>
        </p:nvSpPr>
        <p:spPr>
          <a:xfrm>
            <a:off x="2606040" y="3383280"/>
            <a:ext cx="1828800" cy="914400"/>
          </a:xfrm>
          <a:prstGeom prst="roundRect">
            <a:avLst>
              <a:gd fmla="val 8000"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0" name="Google Shape;1230;p48"/>
          <p:cNvSpPr txBox="1"/>
          <p:nvPr/>
        </p:nvSpPr>
        <p:spPr>
          <a:xfrm>
            <a:off x="2807208" y="3547872"/>
            <a:ext cx="1426464"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00"/>
              <a:buFont typeface="Calibri"/>
              <a:buNone/>
            </a:pPr>
            <a:r>
              <a:rPr b="1" i="0" lang="en-US" sz="1200" u="none" cap="none" strike="noStrike">
                <a:solidFill>
                  <a:srgbClr val="0E2A33"/>
                </a:solidFill>
                <a:latin typeface="Calibri"/>
                <a:ea typeface="Calibri"/>
                <a:cs typeface="Calibri"/>
                <a:sym typeface="Calibri"/>
              </a:rPr>
              <a:t>Tipik kullanım</a:t>
            </a:r>
            <a:endParaRPr b="0" i="0" sz="1200" u="none" cap="none" strike="noStrike">
              <a:solidFill>
                <a:schemeClr val="dk1"/>
              </a:solidFill>
              <a:latin typeface="Calibri"/>
              <a:ea typeface="Calibri"/>
              <a:cs typeface="Calibri"/>
              <a:sym typeface="Calibri"/>
            </a:endParaRPr>
          </a:p>
        </p:txBody>
      </p:sp>
      <p:sp>
        <p:nvSpPr>
          <p:cNvPr id="1231" name="Google Shape;1231;p48"/>
          <p:cNvSpPr txBox="1"/>
          <p:nvPr/>
        </p:nvSpPr>
        <p:spPr>
          <a:xfrm>
            <a:off x="2807208" y="3931920"/>
            <a:ext cx="1426464" cy="20116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Telefonla doğrudan eşleşen cihazlar</a:t>
            </a:r>
            <a:endParaRPr b="0" i="0" sz="1050" u="none" cap="none" strike="noStrike">
              <a:solidFill>
                <a:schemeClr val="dk1"/>
              </a:solidFill>
              <a:latin typeface="Calibri"/>
              <a:ea typeface="Calibri"/>
              <a:cs typeface="Calibri"/>
              <a:sym typeface="Calibri"/>
            </a:endParaRPr>
          </a:p>
        </p:txBody>
      </p:sp>
      <p:sp>
        <p:nvSpPr>
          <p:cNvPr id="1232" name="Google Shape;1232;p48"/>
          <p:cNvSpPr/>
          <p:nvPr/>
        </p:nvSpPr>
        <p:spPr>
          <a:xfrm>
            <a:off x="4709160" y="3383280"/>
            <a:ext cx="1828800" cy="914400"/>
          </a:xfrm>
          <a:prstGeom prst="roundRect">
            <a:avLst>
              <a:gd fmla="val 8000"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3" name="Google Shape;1233;p48"/>
          <p:cNvSpPr txBox="1"/>
          <p:nvPr/>
        </p:nvSpPr>
        <p:spPr>
          <a:xfrm>
            <a:off x="4910328" y="3547872"/>
            <a:ext cx="1426464"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00"/>
              <a:buFont typeface="Calibri"/>
              <a:buNone/>
            </a:pPr>
            <a:r>
              <a:rPr b="1" i="0" lang="en-US" sz="1200" u="none" cap="none" strike="noStrike">
                <a:solidFill>
                  <a:srgbClr val="0E2A33"/>
                </a:solidFill>
                <a:latin typeface="Calibri"/>
                <a:ea typeface="Calibri"/>
                <a:cs typeface="Calibri"/>
                <a:sym typeface="Calibri"/>
              </a:rPr>
              <a:t>Güçlü yanı</a:t>
            </a:r>
            <a:endParaRPr b="0" i="0" sz="1200" u="none" cap="none" strike="noStrike">
              <a:solidFill>
                <a:schemeClr val="dk1"/>
              </a:solidFill>
              <a:latin typeface="Calibri"/>
              <a:ea typeface="Calibri"/>
              <a:cs typeface="Calibri"/>
              <a:sym typeface="Calibri"/>
            </a:endParaRPr>
          </a:p>
        </p:txBody>
      </p:sp>
      <p:sp>
        <p:nvSpPr>
          <p:cNvPr id="1234" name="Google Shape;1234;p48"/>
          <p:cNvSpPr txBox="1"/>
          <p:nvPr/>
        </p:nvSpPr>
        <p:spPr>
          <a:xfrm>
            <a:off x="4910328" y="3931920"/>
            <a:ext cx="1426464" cy="20116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Kurulum kolay, internet gerekmez</a:t>
            </a:r>
            <a:endParaRPr b="0" i="0" sz="1050" u="none" cap="none" strike="noStrike">
              <a:solidFill>
                <a:schemeClr val="dk1"/>
              </a:solidFill>
              <a:latin typeface="Calibri"/>
              <a:ea typeface="Calibri"/>
              <a:cs typeface="Calibri"/>
              <a:sym typeface="Calibri"/>
            </a:endParaRPr>
          </a:p>
        </p:txBody>
      </p:sp>
      <p:sp>
        <p:nvSpPr>
          <p:cNvPr id="1235" name="Google Shape;1235;p48"/>
          <p:cNvSpPr/>
          <p:nvPr/>
        </p:nvSpPr>
        <p:spPr>
          <a:xfrm>
            <a:off x="6812280" y="3383280"/>
            <a:ext cx="1828800" cy="914400"/>
          </a:xfrm>
          <a:prstGeom prst="roundRect">
            <a:avLst>
              <a:gd fmla="val 8000"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6" name="Google Shape;1236;p48"/>
          <p:cNvSpPr txBox="1"/>
          <p:nvPr/>
        </p:nvSpPr>
        <p:spPr>
          <a:xfrm>
            <a:off x="7013448" y="3547872"/>
            <a:ext cx="1426464"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00"/>
              <a:buFont typeface="Calibri"/>
              <a:buNone/>
            </a:pPr>
            <a:r>
              <a:rPr b="1" i="0" lang="en-US" sz="1200" u="none" cap="none" strike="noStrike">
                <a:solidFill>
                  <a:srgbClr val="0E2A33"/>
                </a:solidFill>
                <a:latin typeface="Calibri"/>
                <a:ea typeface="Calibri"/>
                <a:cs typeface="Calibri"/>
                <a:sym typeface="Calibri"/>
              </a:rPr>
              <a:t>Sınırı</a:t>
            </a:r>
            <a:endParaRPr b="0" i="0" sz="1200" u="none" cap="none" strike="noStrike">
              <a:solidFill>
                <a:schemeClr val="dk1"/>
              </a:solidFill>
              <a:latin typeface="Calibri"/>
              <a:ea typeface="Calibri"/>
              <a:cs typeface="Calibri"/>
              <a:sym typeface="Calibri"/>
            </a:endParaRPr>
          </a:p>
        </p:txBody>
      </p:sp>
      <p:sp>
        <p:nvSpPr>
          <p:cNvPr id="1237" name="Google Shape;1237;p48"/>
          <p:cNvSpPr txBox="1"/>
          <p:nvPr/>
        </p:nvSpPr>
        <p:spPr>
          <a:xfrm>
            <a:off x="7013448" y="3931920"/>
            <a:ext cx="1426464" cy="20116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Uzak mesafe ve çok cihaz için uygun değil</a:t>
            </a:r>
            <a:endParaRPr b="0" i="0" sz="1050" u="none" cap="none" strike="noStrike">
              <a:solidFill>
                <a:schemeClr val="dk1"/>
              </a:solidFill>
              <a:latin typeface="Calibri"/>
              <a:ea typeface="Calibri"/>
              <a:cs typeface="Calibri"/>
              <a:sym typeface="Calibri"/>
            </a:endParaRPr>
          </a:p>
        </p:txBody>
      </p:sp>
      <p:sp>
        <p:nvSpPr>
          <p:cNvPr id="1238" name="Google Shape;1238;p48"/>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3 · Ağ ve Haberleşme Protokolleri</a:t>
            </a:r>
            <a:endParaRPr b="0" i="0" sz="850" u="none" cap="none" strike="noStrike">
              <a:solidFill>
                <a:schemeClr val="dk1"/>
              </a:solidFill>
              <a:latin typeface="Calibri"/>
              <a:ea typeface="Calibri"/>
              <a:cs typeface="Calibri"/>
              <a:sym typeface="Calibri"/>
            </a:endParaRPr>
          </a:p>
        </p:txBody>
      </p:sp>
      <p:sp>
        <p:nvSpPr>
          <p:cNvPr id="1239" name="Google Shape;1239;p48"/>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46</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244" name="Shape 1244"/>
        <p:cNvGrpSpPr/>
        <p:nvPr/>
      </p:nvGrpSpPr>
      <p:grpSpPr>
        <a:xfrm>
          <a:off x="0" y="0"/>
          <a:ext cx="0" cy="0"/>
          <a:chOff x="0" y="0"/>
          <a:chExt cx="0" cy="0"/>
        </a:xfrm>
      </p:grpSpPr>
      <p:sp>
        <p:nvSpPr>
          <p:cNvPr id="1245" name="Google Shape;1245;p49"/>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TEKNOLOJİ 3</a:t>
            </a:r>
            <a:endParaRPr b="0" i="0" sz="1000" u="none" cap="none" strike="noStrike">
              <a:solidFill>
                <a:schemeClr val="dk1"/>
              </a:solidFill>
              <a:latin typeface="Calibri"/>
              <a:ea typeface="Calibri"/>
              <a:cs typeface="Calibri"/>
              <a:sym typeface="Calibri"/>
            </a:endParaRPr>
          </a:p>
        </p:txBody>
      </p:sp>
      <p:sp>
        <p:nvSpPr>
          <p:cNvPr id="1246" name="Google Shape;1246;p49"/>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Zigbee ve Z-Wave: örgü (mesh) ağlar</a:t>
            </a:r>
            <a:endParaRPr b="0" i="0" sz="2600" u="none" cap="none" strike="noStrike">
              <a:solidFill>
                <a:schemeClr val="dk1"/>
              </a:solidFill>
              <a:latin typeface="Calibri"/>
              <a:ea typeface="Calibri"/>
              <a:cs typeface="Calibri"/>
              <a:sym typeface="Calibri"/>
            </a:endParaRPr>
          </a:p>
        </p:txBody>
      </p:sp>
      <p:sp>
        <p:nvSpPr>
          <p:cNvPr id="1247" name="Google Shape;1247;p49"/>
          <p:cNvSpPr/>
          <p:nvPr/>
        </p:nvSpPr>
        <p:spPr>
          <a:xfrm>
            <a:off x="502920" y="1325880"/>
            <a:ext cx="8138160" cy="822960"/>
          </a:xfrm>
          <a:prstGeom prst="roundRect">
            <a:avLst>
              <a:gd fmla="val 8889" name="adj"/>
            </a:avLst>
          </a:prstGeom>
          <a:solidFill>
            <a:srgbClr val="E4F4F1"/>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8" name="Google Shape;1248;p49"/>
          <p:cNvSpPr txBox="1"/>
          <p:nvPr/>
        </p:nvSpPr>
        <p:spPr>
          <a:xfrm>
            <a:off x="731520" y="1426464"/>
            <a:ext cx="7680960" cy="62179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150"/>
              <a:buFont typeface="Calibri"/>
              <a:buNone/>
            </a:pPr>
            <a:r>
              <a:rPr b="0" i="0" lang="en-US" sz="1150" u="none" cap="none" strike="noStrike">
                <a:solidFill>
                  <a:srgbClr val="0E2A33"/>
                </a:solidFill>
                <a:latin typeface="Calibri"/>
                <a:ea typeface="Calibri"/>
                <a:cs typeface="Calibri"/>
                <a:sym typeface="Calibri"/>
              </a:rPr>
              <a:t>Örgü ağda her cihaz aynı zamanda bir tekrarlayıcıdır. Uzaktaki bir sensörün mesajı, aradaki diğer cihazlar üzerinden sıçrayarak merkeze ulaşır. Böylece menzil, cihaz sayısı arttıkça büyür.</a:t>
            </a:r>
            <a:endParaRPr b="0" i="0" sz="1150" u="none" cap="none" strike="noStrike">
              <a:solidFill>
                <a:schemeClr val="dk1"/>
              </a:solidFill>
              <a:latin typeface="Calibri"/>
              <a:ea typeface="Calibri"/>
              <a:cs typeface="Calibri"/>
              <a:sym typeface="Calibri"/>
            </a:endParaRPr>
          </a:p>
        </p:txBody>
      </p:sp>
      <p:cxnSp>
        <p:nvCxnSpPr>
          <p:cNvPr id="1249" name="Google Shape;1249;p49"/>
          <p:cNvCxnSpPr/>
          <p:nvPr/>
        </p:nvCxnSpPr>
        <p:spPr>
          <a:xfrm flipH="1">
            <a:off x="1463040" y="2514600"/>
            <a:ext cx="1188720" cy="365760"/>
          </a:xfrm>
          <a:prstGeom prst="straightConnector1">
            <a:avLst/>
          </a:prstGeom>
          <a:noFill/>
          <a:ln cap="flat" cmpd="sng" w="15875">
            <a:solidFill>
              <a:srgbClr val="B9CED2"/>
            </a:solidFill>
            <a:prstDash val="solid"/>
            <a:round/>
            <a:headEnd len="sm" w="sm" type="none"/>
            <a:tailEnd len="sm" w="sm" type="none"/>
          </a:ln>
        </p:spPr>
      </p:cxnSp>
      <p:cxnSp>
        <p:nvCxnSpPr>
          <p:cNvPr id="1250" name="Google Shape;1250;p49"/>
          <p:cNvCxnSpPr/>
          <p:nvPr/>
        </p:nvCxnSpPr>
        <p:spPr>
          <a:xfrm>
            <a:off x="1463040" y="2880360"/>
            <a:ext cx="1188720" cy="411480"/>
          </a:xfrm>
          <a:prstGeom prst="straightConnector1">
            <a:avLst/>
          </a:prstGeom>
          <a:noFill/>
          <a:ln cap="flat" cmpd="sng" w="15875">
            <a:solidFill>
              <a:srgbClr val="B9CED2"/>
            </a:solidFill>
            <a:prstDash val="solid"/>
            <a:round/>
            <a:headEnd len="sm" w="sm" type="none"/>
            <a:tailEnd len="sm" w="sm" type="none"/>
          </a:ln>
        </p:spPr>
      </p:cxnSp>
      <p:cxnSp>
        <p:nvCxnSpPr>
          <p:cNvPr id="1251" name="Google Shape;1251;p49"/>
          <p:cNvCxnSpPr/>
          <p:nvPr/>
        </p:nvCxnSpPr>
        <p:spPr>
          <a:xfrm>
            <a:off x="2651760" y="2514600"/>
            <a:ext cx="1188720" cy="274320"/>
          </a:xfrm>
          <a:prstGeom prst="straightConnector1">
            <a:avLst/>
          </a:prstGeom>
          <a:noFill/>
          <a:ln cap="flat" cmpd="sng" w="15875">
            <a:solidFill>
              <a:srgbClr val="B9CED2"/>
            </a:solidFill>
            <a:prstDash val="solid"/>
            <a:round/>
            <a:headEnd len="sm" w="sm" type="none"/>
            <a:tailEnd len="sm" w="sm" type="none"/>
          </a:ln>
        </p:spPr>
      </p:cxnSp>
      <p:cxnSp>
        <p:nvCxnSpPr>
          <p:cNvPr id="1252" name="Google Shape;1252;p49"/>
          <p:cNvCxnSpPr/>
          <p:nvPr/>
        </p:nvCxnSpPr>
        <p:spPr>
          <a:xfrm flipH="1">
            <a:off x="2651760" y="2788920"/>
            <a:ext cx="1188720" cy="502920"/>
          </a:xfrm>
          <a:prstGeom prst="straightConnector1">
            <a:avLst/>
          </a:prstGeom>
          <a:noFill/>
          <a:ln cap="flat" cmpd="sng" w="15875">
            <a:solidFill>
              <a:srgbClr val="B9CED2"/>
            </a:solidFill>
            <a:prstDash val="solid"/>
            <a:round/>
            <a:headEnd len="sm" w="sm" type="none"/>
            <a:tailEnd len="sm" w="sm" type="none"/>
          </a:ln>
        </p:spPr>
      </p:cxnSp>
      <p:cxnSp>
        <p:nvCxnSpPr>
          <p:cNvPr id="1253" name="Google Shape;1253;p49"/>
          <p:cNvCxnSpPr/>
          <p:nvPr/>
        </p:nvCxnSpPr>
        <p:spPr>
          <a:xfrm>
            <a:off x="2651760" y="3291840"/>
            <a:ext cx="1188720" cy="320040"/>
          </a:xfrm>
          <a:prstGeom prst="straightConnector1">
            <a:avLst/>
          </a:prstGeom>
          <a:noFill/>
          <a:ln cap="flat" cmpd="sng" w="15875">
            <a:solidFill>
              <a:srgbClr val="B9CED2"/>
            </a:solidFill>
            <a:prstDash val="solid"/>
            <a:round/>
            <a:headEnd len="sm" w="sm" type="none"/>
            <a:tailEnd len="sm" w="sm" type="none"/>
          </a:ln>
        </p:spPr>
      </p:cxnSp>
      <p:cxnSp>
        <p:nvCxnSpPr>
          <p:cNvPr id="1254" name="Google Shape;1254;p49"/>
          <p:cNvCxnSpPr/>
          <p:nvPr/>
        </p:nvCxnSpPr>
        <p:spPr>
          <a:xfrm>
            <a:off x="3840480" y="2788920"/>
            <a:ext cx="1005840" cy="365760"/>
          </a:xfrm>
          <a:prstGeom prst="straightConnector1">
            <a:avLst/>
          </a:prstGeom>
          <a:noFill/>
          <a:ln cap="flat" cmpd="sng" w="15875">
            <a:solidFill>
              <a:srgbClr val="B9CED2"/>
            </a:solidFill>
            <a:prstDash val="solid"/>
            <a:round/>
            <a:headEnd len="sm" w="sm" type="none"/>
            <a:tailEnd len="sm" w="sm" type="none"/>
          </a:ln>
        </p:spPr>
      </p:cxnSp>
      <p:cxnSp>
        <p:nvCxnSpPr>
          <p:cNvPr id="1255" name="Google Shape;1255;p49"/>
          <p:cNvCxnSpPr/>
          <p:nvPr/>
        </p:nvCxnSpPr>
        <p:spPr>
          <a:xfrm flipH="1">
            <a:off x="3840480" y="3154680"/>
            <a:ext cx="1005840" cy="457200"/>
          </a:xfrm>
          <a:prstGeom prst="straightConnector1">
            <a:avLst/>
          </a:prstGeom>
          <a:noFill/>
          <a:ln cap="flat" cmpd="sng" w="15875">
            <a:solidFill>
              <a:srgbClr val="B9CED2"/>
            </a:solidFill>
            <a:prstDash val="solid"/>
            <a:round/>
            <a:headEnd len="sm" w="sm" type="none"/>
            <a:tailEnd len="sm" w="sm" type="none"/>
          </a:ln>
        </p:spPr>
      </p:cxnSp>
      <p:cxnSp>
        <p:nvCxnSpPr>
          <p:cNvPr id="1256" name="Google Shape;1256;p49"/>
          <p:cNvCxnSpPr/>
          <p:nvPr/>
        </p:nvCxnSpPr>
        <p:spPr>
          <a:xfrm>
            <a:off x="2651760" y="2514600"/>
            <a:ext cx="9144" cy="777240"/>
          </a:xfrm>
          <a:prstGeom prst="straightConnector1">
            <a:avLst/>
          </a:prstGeom>
          <a:noFill/>
          <a:ln cap="flat" cmpd="sng" w="15875">
            <a:solidFill>
              <a:srgbClr val="B9CED2"/>
            </a:solidFill>
            <a:prstDash val="solid"/>
            <a:round/>
            <a:headEnd len="sm" w="sm" type="none"/>
            <a:tailEnd len="sm" w="sm" type="none"/>
          </a:ln>
        </p:spPr>
      </p:cxnSp>
      <p:sp>
        <p:nvSpPr>
          <p:cNvPr id="1257" name="Google Shape;1257;p49"/>
          <p:cNvSpPr/>
          <p:nvPr/>
        </p:nvSpPr>
        <p:spPr>
          <a:xfrm>
            <a:off x="1344168" y="2761488"/>
            <a:ext cx="237744" cy="237744"/>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8" name="Google Shape;1258;p49"/>
          <p:cNvSpPr/>
          <p:nvPr/>
        </p:nvSpPr>
        <p:spPr>
          <a:xfrm>
            <a:off x="2532888" y="2395728"/>
            <a:ext cx="237744" cy="237744"/>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9" name="Google Shape;1259;p49"/>
          <p:cNvSpPr/>
          <p:nvPr/>
        </p:nvSpPr>
        <p:spPr>
          <a:xfrm>
            <a:off x="2532888" y="3172968"/>
            <a:ext cx="237744" cy="237744"/>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0" name="Google Shape;1260;p49"/>
          <p:cNvSpPr/>
          <p:nvPr/>
        </p:nvSpPr>
        <p:spPr>
          <a:xfrm>
            <a:off x="3721608" y="2670048"/>
            <a:ext cx="237744" cy="237744"/>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1" name="Google Shape;1261;p49"/>
          <p:cNvSpPr/>
          <p:nvPr/>
        </p:nvSpPr>
        <p:spPr>
          <a:xfrm>
            <a:off x="3721608" y="3493008"/>
            <a:ext cx="237744" cy="237744"/>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2" name="Google Shape;1262;p49"/>
          <p:cNvSpPr/>
          <p:nvPr/>
        </p:nvSpPr>
        <p:spPr>
          <a:xfrm>
            <a:off x="4663440" y="2971800"/>
            <a:ext cx="365760" cy="365760"/>
          </a:xfrm>
          <a:prstGeom prst="ellipse">
            <a:avLst/>
          </a:prstGeom>
          <a:solidFill>
            <a:srgbClr val="F2B705"/>
          </a:solidFill>
          <a:ln cap="flat" cmpd="sng" w="12700">
            <a:solidFill>
              <a:srgbClr val="F2B70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3" name="Google Shape;1263;p49"/>
          <p:cNvSpPr txBox="1"/>
          <p:nvPr/>
        </p:nvSpPr>
        <p:spPr>
          <a:xfrm>
            <a:off x="640080" y="3950208"/>
            <a:ext cx="475488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7B8C94"/>
              </a:buClr>
              <a:buSzPts val="1000"/>
              <a:buFont typeface="Calibri"/>
              <a:buNone/>
            </a:pPr>
            <a:r>
              <a:rPr b="0" i="1" lang="en-US" sz="1000" u="none" cap="none" strike="noStrike">
                <a:solidFill>
                  <a:srgbClr val="7B8C94"/>
                </a:solidFill>
                <a:latin typeface="Calibri"/>
                <a:ea typeface="Calibri"/>
                <a:cs typeface="Calibri"/>
                <a:sym typeface="Calibri"/>
              </a:rPr>
              <a:t>Sensörler birbirine sıçrayarak ağ geçidine ulaşır</a:t>
            </a:r>
            <a:endParaRPr b="0" i="0" sz="1000" u="none" cap="none" strike="noStrike">
              <a:solidFill>
                <a:schemeClr val="dk1"/>
              </a:solidFill>
              <a:latin typeface="Calibri"/>
              <a:ea typeface="Calibri"/>
              <a:cs typeface="Calibri"/>
              <a:sym typeface="Calibri"/>
            </a:endParaRPr>
          </a:p>
        </p:txBody>
      </p:sp>
      <p:sp>
        <p:nvSpPr>
          <p:cNvPr id="1264" name="Google Shape;1264;p49"/>
          <p:cNvSpPr/>
          <p:nvPr/>
        </p:nvSpPr>
        <p:spPr>
          <a:xfrm>
            <a:off x="5623560" y="2377440"/>
            <a:ext cx="3017520" cy="1920240"/>
          </a:xfrm>
          <a:prstGeom prst="roundRect">
            <a:avLst>
              <a:gd fmla="val 3810"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5" name="Google Shape;1265;p49"/>
          <p:cNvSpPr txBox="1"/>
          <p:nvPr/>
        </p:nvSpPr>
        <p:spPr>
          <a:xfrm>
            <a:off x="5824728" y="2523744"/>
            <a:ext cx="2615184"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Öne çıkan özellikleri</a:t>
            </a:r>
            <a:endParaRPr b="0" i="0" sz="1250" u="none" cap="none" strike="noStrike">
              <a:solidFill>
                <a:schemeClr val="dk1"/>
              </a:solidFill>
              <a:latin typeface="Calibri"/>
              <a:ea typeface="Calibri"/>
              <a:cs typeface="Calibri"/>
              <a:sym typeface="Calibri"/>
            </a:endParaRPr>
          </a:p>
        </p:txBody>
      </p:sp>
      <p:sp>
        <p:nvSpPr>
          <p:cNvPr id="1266" name="Google Shape;1266;p49"/>
          <p:cNvSpPr txBox="1"/>
          <p:nvPr/>
        </p:nvSpPr>
        <p:spPr>
          <a:xfrm>
            <a:off x="5824728" y="2834640"/>
            <a:ext cx="2615184" cy="129844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 Çok düşük enerji tüketimi</a:t>
            </a:r>
            <a:endParaRPr b="0" i="0" sz="105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 Yüzlerce cihaz aynı ağda</a:t>
            </a:r>
            <a:endParaRPr b="0" i="0" sz="105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 Bir cihaz bozulursa mesaj başka yoldan gider</a:t>
            </a:r>
            <a:endParaRPr b="0" i="0" sz="105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 Akıllı ev sistemlerinin standardıdır</a:t>
            </a:r>
            <a:endParaRPr b="0" i="0" sz="105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 Ağ geçidi (hub) cihazı gerektirir</a:t>
            </a:r>
            <a:endParaRPr b="0" i="0" sz="1050" u="none" cap="none" strike="noStrike">
              <a:solidFill>
                <a:schemeClr val="dk1"/>
              </a:solidFill>
              <a:latin typeface="Calibri"/>
              <a:ea typeface="Calibri"/>
              <a:cs typeface="Calibri"/>
              <a:sym typeface="Calibri"/>
            </a:endParaRPr>
          </a:p>
        </p:txBody>
      </p:sp>
      <p:sp>
        <p:nvSpPr>
          <p:cNvPr id="1267" name="Google Shape;1267;p49"/>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3 · Ağ ve Haberleşme Protokolleri</a:t>
            </a:r>
            <a:endParaRPr b="0" i="0" sz="850" u="none" cap="none" strike="noStrike">
              <a:solidFill>
                <a:schemeClr val="dk1"/>
              </a:solidFill>
              <a:latin typeface="Calibri"/>
              <a:ea typeface="Calibri"/>
              <a:cs typeface="Calibri"/>
              <a:sym typeface="Calibri"/>
            </a:endParaRPr>
          </a:p>
        </p:txBody>
      </p:sp>
      <p:sp>
        <p:nvSpPr>
          <p:cNvPr id="1268" name="Google Shape;1268;p49"/>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47</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273" name="Shape 1273"/>
        <p:cNvGrpSpPr/>
        <p:nvPr/>
      </p:nvGrpSpPr>
      <p:grpSpPr>
        <a:xfrm>
          <a:off x="0" y="0"/>
          <a:ext cx="0" cy="0"/>
          <a:chOff x="0" y="0"/>
          <a:chExt cx="0" cy="0"/>
        </a:xfrm>
      </p:grpSpPr>
      <p:sp>
        <p:nvSpPr>
          <p:cNvPr id="1274" name="Google Shape;1274;p50"/>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TEKNOLOJİ 4</a:t>
            </a:r>
            <a:endParaRPr b="0" i="0" sz="1000" u="none" cap="none" strike="noStrike">
              <a:solidFill>
                <a:schemeClr val="dk1"/>
              </a:solidFill>
              <a:latin typeface="Calibri"/>
              <a:ea typeface="Calibri"/>
              <a:cs typeface="Calibri"/>
              <a:sym typeface="Calibri"/>
            </a:endParaRPr>
          </a:p>
        </p:txBody>
      </p:sp>
      <p:sp>
        <p:nvSpPr>
          <p:cNvPr id="1275" name="Google Shape;1275;p50"/>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LoRaWAN: az veri, çok uzak, çok az enerji</a:t>
            </a:r>
            <a:endParaRPr b="0" i="0" sz="2600" u="none" cap="none" strike="noStrike">
              <a:solidFill>
                <a:schemeClr val="dk1"/>
              </a:solidFill>
              <a:latin typeface="Calibri"/>
              <a:ea typeface="Calibri"/>
              <a:cs typeface="Calibri"/>
              <a:sym typeface="Calibri"/>
            </a:endParaRPr>
          </a:p>
        </p:txBody>
      </p:sp>
      <p:sp>
        <p:nvSpPr>
          <p:cNvPr id="1276" name="Google Shape;1276;p50"/>
          <p:cNvSpPr/>
          <p:nvPr/>
        </p:nvSpPr>
        <p:spPr>
          <a:xfrm>
            <a:off x="502920" y="1325880"/>
            <a:ext cx="1828800" cy="1188720"/>
          </a:xfrm>
          <a:prstGeom prst="roundRect">
            <a:avLst>
              <a:gd fmla="val 7692" name="adj"/>
            </a:avLst>
          </a:prstGeom>
          <a:solidFill>
            <a:srgbClr val="0E2A33"/>
          </a:solidFill>
          <a:ln cap="flat" cmpd="sng" w="12700">
            <a:solidFill>
              <a:srgbClr val="0E2A3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7" name="Google Shape;1277;p50"/>
          <p:cNvSpPr txBox="1"/>
          <p:nvPr/>
        </p:nvSpPr>
        <p:spPr>
          <a:xfrm>
            <a:off x="594360" y="1490472"/>
            <a:ext cx="1645920" cy="56692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2B705"/>
              </a:buClr>
              <a:buSzPts val="2400"/>
              <a:buFont typeface="Calibri"/>
              <a:buNone/>
            </a:pPr>
            <a:r>
              <a:rPr b="1" i="0" lang="en-US" sz="2400" u="none" cap="none" strike="noStrike">
                <a:solidFill>
                  <a:srgbClr val="F2B705"/>
                </a:solidFill>
                <a:latin typeface="Calibri"/>
                <a:ea typeface="Calibri"/>
                <a:cs typeface="Calibri"/>
                <a:sym typeface="Calibri"/>
              </a:rPr>
              <a:t>15 km</a:t>
            </a:r>
            <a:endParaRPr b="0" i="0" sz="2400" u="none" cap="none" strike="noStrike">
              <a:solidFill>
                <a:schemeClr val="dk1"/>
              </a:solidFill>
              <a:latin typeface="Calibri"/>
              <a:ea typeface="Calibri"/>
              <a:cs typeface="Calibri"/>
              <a:sym typeface="Calibri"/>
            </a:endParaRPr>
          </a:p>
        </p:txBody>
      </p:sp>
      <p:sp>
        <p:nvSpPr>
          <p:cNvPr id="1278" name="Google Shape;1278;p50"/>
          <p:cNvSpPr txBox="1"/>
          <p:nvPr/>
        </p:nvSpPr>
        <p:spPr>
          <a:xfrm>
            <a:off x="630936" y="2075688"/>
            <a:ext cx="1572768" cy="329184"/>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CFE1E4"/>
              </a:buClr>
              <a:buSzPts val="1000"/>
              <a:buFont typeface="Calibri"/>
              <a:buNone/>
            </a:pPr>
            <a:r>
              <a:rPr b="0" i="0" lang="en-US" sz="1000" u="none" cap="none" strike="noStrike">
                <a:solidFill>
                  <a:srgbClr val="CFE1E4"/>
                </a:solidFill>
                <a:latin typeface="Calibri"/>
                <a:ea typeface="Calibri"/>
                <a:cs typeface="Calibri"/>
                <a:sym typeface="Calibri"/>
              </a:rPr>
              <a:t>Açık alanda menzil</a:t>
            </a:r>
            <a:endParaRPr b="0" i="0" sz="1000" u="none" cap="none" strike="noStrike">
              <a:solidFill>
                <a:schemeClr val="dk1"/>
              </a:solidFill>
              <a:latin typeface="Calibri"/>
              <a:ea typeface="Calibri"/>
              <a:cs typeface="Calibri"/>
              <a:sym typeface="Calibri"/>
            </a:endParaRPr>
          </a:p>
        </p:txBody>
      </p:sp>
      <p:sp>
        <p:nvSpPr>
          <p:cNvPr id="1279" name="Google Shape;1279;p50"/>
          <p:cNvSpPr/>
          <p:nvPr/>
        </p:nvSpPr>
        <p:spPr>
          <a:xfrm>
            <a:off x="2606040" y="1325880"/>
            <a:ext cx="1828800" cy="1188720"/>
          </a:xfrm>
          <a:prstGeom prst="roundRect">
            <a:avLst>
              <a:gd fmla="val 7692" name="adj"/>
            </a:avLst>
          </a:prstGeom>
          <a:solidFill>
            <a:srgbClr val="0E2A33"/>
          </a:solidFill>
          <a:ln cap="flat" cmpd="sng" w="12700">
            <a:solidFill>
              <a:srgbClr val="0E2A3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0" name="Google Shape;1280;p50"/>
          <p:cNvSpPr txBox="1"/>
          <p:nvPr/>
        </p:nvSpPr>
        <p:spPr>
          <a:xfrm>
            <a:off x="2697480" y="1490472"/>
            <a:ext cx="1645920" cy="56692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2B705"/>
              </a:buClr>
              <a:buSzPts val="2400"/>
              <a:buFont typeface="Calibri"/>
              <a:buNone/>
            </a:pPr>
            <a:r>
              <a:rPr b="1" i="0" lang="en-US" sz="2400" u="none" cap="none" strike="noStrike">
                <a:solidFill>
                  <a:srgbClr val="F2B705"/>
                </a:solidFill>
                <a:latin typeface="Calibri"/>
                <a:ea typeface="Calibri"/>
                <a:cs typeface="Calibri"/>
                <a:sym typeface="Calibri"/>
              </a:rPr>
              <a:t>10 yıl</a:t>
            </a:r>
            <a:endParaRPr b="0" i="0" sz="2400" u="none" cap="none" strike="noStrike">
              <a:solidFill>
                <a:schemeClr val="dk1"/>
              </a:solidFill>
              <a:latin typeface="Calibri"/>
              <a:ea typeface="Calibri"/>
              <a:cs typeface="Calibri"/>
              <a:sym typeface="Calibri"/>
            </a:endParaRPr>
          </a:p>
        </p:txBody>
      </p:sp>
      <p:sp>
        <p:nvSpPr>
          <p:cNvPr id="1281" name="Google Shape;1281;p50"/>
          <p:cNvSpPr txBox="1"/>
          <p:nvPr/>
        </p:nvSpPr>
        <p:spPr>
          <a:xfrm>
            <a:off x="2734056" y="2075688"/>
            <a:ext cx="1572768" cy="329184"/>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CFE1E4"/>
              </a:buClr>
              <a:buSzPts val="1000"/>
              <a:buFont typeface="Calibri"/>
              <a:buNone/>
            </a:pPr>
            <a:r>
              <a:rPr b="0" i="0" lang="en-US" sz="1000" u="none" cap="none" strike="noStrike">
                <a:solidFill>
                  <a:srgbClr val="CFE1E4"/>
                </a:solidFill>
                <a:latin typeface="Calibri"/>
                <a:ea typeface="Calibri"/>
                <a:cs typeface="Calibri"/>
                <a:sym typeface="Calibri"/>
              </a:rPr>
              <a:t>Tek pille çalışma süresi</a:t>
            </a:r>
            <a:endParaRPr b="0" i="0" sz="1000" u="none" cap="none" strike="noStrike">
              <a:solidFill>
                <a:schemeClr val="dk1"/>
              </a:solidFill>
              <a:latin typeface="Calibri"/>
              <a:ea typeface="Calibri"/>
              <a:cs typeface="Calibri"/>
              <a:sym typeface="Calibri"/>
            </a:endParaRPr>
          </a:p>
        </p:txBody>
      </p:sp>
      <p:sp>
        <p:nvSpPr>
          <p:cNvPr id="1282" name="Google Shape;1282;p50"/>
          <p:cNvSpPr/>
          <p:nvPr/>
        </p:nvSpPr>
        <p:spPr>
          <a:xfrm>
            <a:off x="4709160" y="1325880"/>
            <a:ext cx="1828800" cy="1188720"/>
          </a:xfrm>
          <a:prstGeom prst="roundRect">
            <a:avLst>
              <a:gd fmla="val 7692" name="adj"/>
            </a:avLst>
          </a:prstGeom>
          <a:solidFill>
            <a:srgbClr val="0E2A33"/>
          </a:solidFill>
          <a:ln cap="flat" cmpd="sng" w="12700">
            <a:solidFill>
              <a:srgbClr val="0E2A3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3" name="Google Shape;1283;p50"/>
          <p:cNvSpPr txBox="1"/>
          <p:nvPr/>
        </p:nvSpPr>
        <p:spPr>
          <a:xfrm>
            <a:off x="4800600" y="1490472"/>
            <a:ext cx="1645920" cy="56692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2B705"/>
              </a:buClr>
              <a:buSzPts val="2400"/>
              <a:buFont typeface="Calibri"/>
              <a:buNone/>
            </a:pPr>
            <a:r>
              <a:rPr b="1" i="0" lang="en-US" sz="2400" u="none" cap="none" strike="noStrike">
                <a:solidFill>
                  <a:srgbClr val="F2B705"/>
                </a:solidFill>
                <a:latin typeface="Calibri"/>
                <a:ea typeface="Calibri"/>
                <a:cs typeface="Calibri"/>
                <a:sym typeface="Calibri"/>
              </a:rPr>
              <a:t>~50 kbps</a:t>
            </a:r>
            <a:endParaRPr b="0" i="0" sz="2400" u="none" cap="none" strike="noStrike">
              <a:solidFill>
                <a:schemeClr val="dk1"/>
              </a:solidFill>
              <a:latin typeface="Calibri"/>
              <a:ea typeface="Calibri"/>
              <a:cs typeface="Calibri"/>
              <a:sym typeface="Calibri"/>
            </a:endParaRPr>
          </a:p>
        </p:txBody>
      </p:sp>
      <p:sp>
        <p:nvSpPr>
          <p:cNvPr id="1284" name="Google Shape;1284;p50"/>
          <p:cNvSpPr txBox="1"/>
          <p:nvPr/>
        </p:nvSpPr>
        <p:spPr>
          <a:xfrm>
            <a:off x="4837176" y="2075688"/>
            <a:ext cx="1572768" cy="329184"/>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CFE1E4"/>
              </a:buClr>
              <a:buSzPts val="1000"/>
              <a:buFont typeface="Calibri"/>
              <a:buNone/>
            </a:pPr>
            <a:r>
              <a:rPr b="0" i="0" lang="en-US" sz="1000" u="none" cap="none" strike="noStrike">
                <a:solidFill>
                  <a:srgbClr val="CFE1E4"/>
                </a:solidFill>
                <a:latin typeface="Calibri"/>
                <a:ea typeface="Calibri"/>
                <a:cs typeface="Calibri"/>
                <a:sym typeface="Calibri"/>
              </a:rPr>
              <a:t>Çok düşük veri hızı</a:t>
            </a:r>
            <a:endParaRPr b="0" i="0" sz="1000" u="none" cap="none" strike="noStrike">
              <a:solidFill>
                <a:schemeClr val="dk1"/>
              </a:solidFill>
              <a:latin typeface="Calibri"/>
              <a:ea typeface="Calibri"/>
              <a:cs typeface="Calibri"/>
              <a:sym typeface="Calibri"/>
            </a:endParaRPr>
          </a:p>
        </p:txBody>
      </p:sp>
      <p:sp>
        <p:nvSpPr>
          <p:cNvPr id="1285" name="Google Shape;1285;p50"/>
          <p:cNvSpPr/>
          <p:nvPr/>
        </p:nvSpPr>
        <p:spPr>
          <a:xfrm>
            <a:off x="6812280" y="1325880"/>
            <a:ext cx="1828800" cy="1188720"/>
          </a:xfrm>
          <a:prstGeom prst="roundRect">
            <a:avLst>
              <a:gd fmla="val 7692" name="adj"/>
            </a:avLst>
          </a:prstGeom>
          <a:solidFill>
            <a:srgbClr val="0E2A33"/>
          </a:solidFill>
          <a:ln cap="flat" cmpd="sng" w="12700">
            <a:solidFill>
              <a:srgbClr val="0E2A3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6" name="Google Shape;1286;p50"/>
          <p:cNvSpPr txBox="1"/>
          <p:nvPr/>
        </p:nvSpPr>
        <p:spPr>
          <a:xfrm>
            <a:off x="6903720" y="1490472"/>
            <a:ext cx="1645920" cy="56692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2B705"/>
              </a:buClr>
              <a:buSzPts val="2400"/>
              <a:buFont typeface="Calibri"/>
              <a:buNone/>
            </a:pPr>
            <a:r>
              <a:rPr b="1" i="0" lang="en-US" sz="2400" u="none" cap="none" strike="noStrike">
                <a:solidFill>
                  <a:srgbClr val="F2B705"/>
                </a:solidFill>
                <a:latin typeface="Calibri"/>
                <a:ea typeface="Calibri"/>
                <a:cs typeface="Calibri"/>
                <a:sym typeface="Calibri"/>
              </a:rPr>
              <a:t>Ücretsiz</a:t>
            </a:r>
            <a:endParaRPr b="0" i="0" sz="2400" u="none" cap="none" strike="noStrike">
              <a:solidFill>
                <a:schemeClr val="dk1"/>
              </a:solidFill>
              <a:latin typeface="Calibri"/>
              <a:ea typeface="Calibri"/>
              <a:cs typeface="Calibri"/>
              <a:sym typeface="Calibri"/>
            </a:endParaRPr>
          </a:p>
        </p:txBody>
      </p:sp>
      <p:sp>
        <p:nvSpPr>
          <p:cNvPr id="1287" name="Google Shape;1287;p50"/>
          <p:cNvSpPr txBox="1"/>
          <p:nvPr/>
        </p:nvSpPr>
        <p:spPr>
          <a:xfrm>
            <a:off x="6940296" y="2075688"/>
            <a:ext cx="1572768" cy="329184"/>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CFE1E4"/>
              </a:buClr>
              <a:buSzPts val="1000"/>
              <a:buFont typeface="Calibri"/>
              <a:buNone/>
            </a:pPr>
            <a:r>
              <a:rPr b="0" i="0" lang="en-US" sz="1000" u="none" cap="none" strike="noStrike">
                <a:solidFill>
                  <a:srgbClr val="CFE1E4"/>
                </a:solidFill>
                <a:latin typeface="Calibri"/>
                <a:ea typeface="Calibri"/>
                <a:cs typeface="Calibri"/>
                <a:sym typeface="Calibri"/>
              </a:rPr>
              <a:t>Lisanssız frekans bandı</a:t>
            </a:r>
            <a:endParaRPr b="0" i="0" sz="1000" u="none" cap="none" strike="noStrike">
              <a:solidFill>
                <a:schemeClr val="dk1"/>
              </a:solidFill>
              <a:latin typeface="Calibri"/>
              <a:ea typeface="Calibri"/>
              <a:cs typeface="Calibri"/>
              <a:sym typeface="Calibri"/>
            </a:endParaRPr>
          </a:p>
        </p:txBody>
      </p:sp>
      <p:sp>
        <p:nvSpPr>
          <p:cNvPr id="1288" name="Google Shape;1288;p50"/>
          <p:cNvSpPr/>
          <p:nvPr/>
        </p:nvSpPr>
        <p:spPr>
          <a:xfrm>
            <a:off x="502920" y="2697480"/>
            <a:ext cx="3886200" cy="1600200"/>
          </a:xfrm>
          <a:prstGeom prst="roundRect">
            <a:avLst>
              <a:gd fmla="val 4571" name="adj"/>
            </a:avLst>
          </a:prstGeom>
          <a:solidFill>
            <a:srgbClr val="FFFFFF"/>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9" name="Google Shape;1289;p50"/>
          <p:cNvSpPr/>
          <p:nvPr/>
        </p:nvSpPr>
        <p:spPr>
          <a:xfrm>
            <a:off x="502920" y="2697480"/>
            <a:ext cx="3886200" cy="475488"/>
          </a:xfrm>
          <a:prstGeom prst="roundRect">
            <a:avLst>
              <a:gd fmla="val 15385" name="adj"/>
            </a:avLst>
          </a:prstGeom>
          <a:solidFill>
            <a:srgbClr val="E4F4F1"/>
          </a:solidFill>
          <a:ln cap="flat" cmpd="sng" w="12700">
            <a:solidFill>
              <a:srgbClr val="E4F4F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0" name="Google Shape;1290;p50"/>
          <p:cNvSpPr txBox="1"/>
          <p:nvPr/>
        </p:nvSpPr>
        <p:spPr>
          <a:xfrm>
            <a:off x="731520" y="2734056"/>
            <a:ext cx="3429000" cy="4023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C7A6E"/>
              </a:buClr>
              <a:buSzPts val="1400"/>
              <a:buFont typeface="Calibri"/>
              <a:buNone/>
            </a:pPr>
            <a:r>
              <a:rPr b="1" i="0" lang="en-US" sz="1400" u="none" cap="none" strike="noStrike">
                <a:solidFill>
                  <a:srgbClr val="0C7A6E"/>
                </a:solidFill>
                <a:latin typeface="Calibri"/>
                <a:ea typeface="Calibri"/>
                <a:cs typeface="Calibri"/>
                <a:sym typeface="Calibri"/>
              </a:rPr>
              <a:t>Nerede kullanılır?</a:t>
            </a:r>
            <a:endParaRPr b="0" i="0" sz="1400" u="none" cap="none" strike="noStrike">
              <a:solidFill>
                <a:schemeClr val="dk1"/>
              </a:solidFill>
              <a:latin typeface="Calibri"/>
              <a:ea typeface="Calibri"/>
              <a:cs typeface="Calibri"/>
              <a:sym typeface="Calibri"/>
            </a:endParaRPr>
          </a:p>
        </p:txBody>
      </p:sp>
      <p:sp>
        <p:nvSpPr>
          <p:cNvPr id="1291" name="Google Shape;1291;p50"/>
          <p:cNvSpPr txBox="1"/>
          <p:nvPr/>
        </p:nvSpPr>
        <p:spPr>
          <a:xfrm>
            <a:off x="777240" y="3300984"/>
            <a:ext cx="3337560" cy="850392"/>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36474F"/>
              </a:buClr>
              <a:buSzPts val="1050"/>
              <a:buFont typeface="Calibri"/>
              <a:buChar char="•"/>
            </a:pPr>
            <a:r>
              <a:rPr b="0" i="0" lang="en-US" sz="1050" u="none" cap="none" strike="noStrike">
                <a:solidFill>
                  <a:srgbClr val="36474F"/>
                </a:solidFill>
                <a:latin typeface="Calibri"/>
                <a:ea typeface="Calibri"/>
                <a:cs typeface="Calibri"/>
                <a:sym typeface="Calibri"/>
              </a:rPr>
              <a:t>Tarlada toprak nemi ölçümü</a:t>
            </a:r>
            <a:endParaRPr b="0" i="0" sz="1050" u="none" cap="none" strike="noStrike">
              <a:solidFill>
                <a:schemeClr val="dk1"/>
              </a:solidFill>
              <a:latin typeface="Calibri"/>
              <a:ea typeface="Calibri"/>
              <a:cs typeface="Calibri"/>
              <a:sym typeface="Calibri"/>
            </a:endParaRPr>
          </a:p>
          <a:p>
            <a:pPr indent="-342900" lvl="0" marL="342900" marR="0" rtl="0" algn="l">
              <a:spcBef>
                <a:spcPts val="500"/>
              </a:spcBef>
              <a:spcAft>
                <a:spcPts val="0"/>
              </a:spcAft>
              <a:buClr>
                <a:srgbClr val="36474F"/>
              </a:buClr>
              <a:buSzPts val="1050"/>
              <a:buFont typeface="Calibri"/>
              <a:buChar char="•"/>
            </a:pPr>
            <a:r>
              <a:rPr b="0" i="0" lang="en-US" sz="1050" u="none" cap="none" strike="noStrike">
                <a:solidFill>
                  <a:srgbClr val="36474F"/>
                </a:solidFill>
                <a:latin typeface="Calibri"/>
                <a:ea typeface="Calibri"/>
                <a:cs typeface="Calibri"/>
                <a:sym typeface="Calibri"/>
              </a:rPr>
              <a:t>Şehirdeki su ve elektrik sayaçları</a:t>
            </a:r>
            <a:endParaRPr b="0" i="0" sz="1050" u="none" cap="none" strike="noStrike">
              <a:solidFill>
                <a:schemeClr val="dk1"/>
              </a:solidFill>
              <a:latin typeface="Calibri"/>
              <a:ea typeface="Calibri"/>
              <a:cs typeface="Calibri"/>
              <a:sym typeface="Calibri"/>
            </a:endParaRPr>
          </a:p>
          <a:p>
            <a:pPr indent="-342900" lvl="0" marL="342900" marR="0" rtl="0" algn="l">
              <a:spcBef>
                <a:spcPts val="500"/>
              </a:spcBef>
              <a:spcAft>
                <a:spcPts val="0"/>
              </a:spcAft>
              <a:buClr>
                <a:srgbClr val="36474F"/>
              </a:buClr>
              <a:buSzPts val="1050"/>
              <a:buFont typeface="Calibri"/>
              <a:buChar char="•"/>
            </a:pPr>
            <a:r>
              <a:rPr b="0" i="0" lang="en-US" sz="1050" u="none" cap="none" strike="noStrike">
                <a:solidFill>
                  <a:srgbClr val="36474F"/>
                </a:solidFill>
                <a:latin typeface="Calibri"/>
                <a:ea typeface="Calibri"/>
                <a:cs typeface="Calibri"/>
                <a:sym typeface="Calibri"/>
              </a:rPr>
              <a:t>Konteyner ve hayvan takibi</a:t>
            </a:r>
            <a:endParaRPr b="0" i="0" sz="1050" u="none" cap="none" strike="noStrike">
              <a:solidFill>
                <a:schemeClr val="dk1"/>
              </a:solidFill>
              <a:latin typeface="Calibri"/>
              <a:ea typeface="Calibri"/>
              <a:cs typeface="Calibri"/>
              <a:sym typeface="Calibri"/>
            </a:endParaRPr>
          </a:p>
          <a:p>
            <a:pPr indent="-342900" lvl="0" marL="342900" marR="0" rtl="0" algn="l">
              <a:spcBef>
                <a:spcPts val="500"/>
              </a:spcBef>
              <a:spcAft>
                <a:spcPts val="0"/>
              </a:spcAft>
              <a:buClr>
                <a:srgbClr val="36474F"/>
              </a:buClr>
              <a:buSzPts val="1050"/>
              <a:buFont typeface="Calibri"/>
              <a:buChar char="•"/>
            </a:pPr>
            <a:r>
              <a:rPr b="0" i="0" lang="en-US" sz="1050" u="none" cap="none" strike="noStrike">
                <a:solidFill>
                  <a:srgbClr val="36474F"/>
                </a:solidFill>
                <a:latin typeface="Calibri"/>
                <a:ea typeface="Calibri"/>
                <a:cs typeface="Calibri"/>
                <a:sym typeface="Calibri"/>
              </a:rPr>
              <a:t>Nehir seviyesi ve sel erken uyarısı</a:t>
            </a:r>
            <a:endParaRPr b="0" i="0" sz="1050" u="none" cap="none" strike="noStrike">
              <a:solidFill>
                <a:schemeClr val="dk1"/>
              </a:solidFill>
              <a:latin typeface="Calibri"/>
              <a:ea typeface="Calibri"/>
              <a:cs typeface="Calibri"/>
              <a:sym typeface="Calibri"/>
            </a:endParaRPr>
          </a:p>
        </p:txBody>
      </p:sp>
      <p:sp>
        <p:nvSpPr>
          <p:cNvPr id="1292" name="Google Shape;1292;p50"/>
          <p:cNvSpPr/>
          <p:nvPr/>
        </p:nvSpPr>
        <p:spPr>
          <a:xfrm>
            <a:off x="4754880" y="2697480"/>
            <a:ext cx="3886200" cy="1600200"/>
          </a:xfrm>
          <a:prstGeom prst="roundRect">
            <a:avLst>
              <a:gd fmla="val 4571" name="adj"/>
            </a:avLst>
          </a:prstGeom>
          <a:solidFill>
            <a:srgbClr val="FFFFFF"/>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3" name="Google Shape;1293;p50"/>
          <p:cNvSpPr/>
          <p:nvPr/>
        </p:nvSpPr>
        <p:spPr>
          <a:xfrm>
            <a:off x="4754880" y="2697480"/>
            <a:ext cx="3886200" cy="475488"/>
          </a:xfrm>
          <a:prstGeom prst="roundRect">
            <a:avLst>
              <a:gd fmla="val 15385" name="adj"/>
            </a:avLst>
          </a:prstGeom>
          <a:solidFill>
            <a:srgbClr val="FBEAE8"/>
          </a:solidFill>
          <a:ln cap="flat" cmpd="sng" w="12700">
            <a:solidFill>
              <a:srgbClr val="FBEA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4" name="Google Shape;1294;p50"/>
          <p:cNvSpPr txBox="1"/>
          <p:nvPr/>
        </p:nvSpPr>
        <p:spPr>
          <a:xfrm>
            <a:off x="4983480" y="2734056"/>
            <a:ext cx="3429000" cy="4023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C7A6E"/>
              </a:buClr>
              <a:buSzPts val="1400"/>
              <a:buFont typeface="Calibri"/>
              <a:buNone/>
            </a:pPr>
            <a:r>
              <a:rPr b="1" i="0" lang="en-US" sz="1400" u="none" cap="none" strike="noStrike">
                <a:solidFill>
                  <a:srgbClr val="0C7A6E"/>
                </a:solidFill>
                <a:latin typeface="Calibri"/>
                <a:ea typeface="Calibri"/>
                <a:cs typeface="Calibri"/>
                <a:sym typeface="Calibri"/>
              </a:rPr>
              <a:t>Sınırları nelerdir?</a:t>
            </a:r>
            <a:endParaRPr b="0" i="0" sz="1400" u="none" cap="none" strike="noStrike">
              <a:solidFill>
                <a:schemeClr val="dk1"/>
              </a:solidFill>
              <a:latin typeface="Calibri"/>
              <a:ea typeface="Calibri"/>
              <a:cs typeface="Calibri"/>
              <a:sym typeface="Calibri"/>
            </a:endParaRPr>
          </a:p>
        </p:txBody>
      </p:sp>
      <p:sp>
        <p:nvSpPr>
          <p:cNvPr id="1295" name="Google Shape;1295;p50"/>
          <p:cNvSpPr txBox="1"/>
          <p:nvPr/>
        </p:nvSpPr>
        <p:spPr>
          <a:xfrm>
            <a:off x="5029200" y="3300984"/>
            <a:ext cx="3337560" cy="850392"/>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36474F"/>
              </a:buClr>
              <a:buSzPts val="1050"/>
              <a:buFont typeface="Calibri"/>
              <a:buChar char="•"/>
            </a:pPr>
            <a:r>
              <a:rPr b="0" i="0" lang="en-US" sz="1050" u="none" cap="none" strike="noStrike">
                <a:solidFill>
                  <a:srgbClr val="36474F"/>
                </a:solidFill>
                <a:latin typeface="Calibri"/>
                <a:ea typeface="Calibri"/>
                <a:cs typeface="Calibri"/>
                <a:sym typeface="Calibri"/>
              </a:rPr>
              <a:t>Görüntü veya ses gönderilemez</a:t>
            </a:r>
            <a:endParaRPr b="0" i="0" sz="1050" u="none" cap="none" strike="noStrike">
              <a:solidFill>
                <a:schemeClr val="dk1"/>
              </a:solidFill>
              <a:latin typeface="Calibri"/>
              <a:ea typeface="Calibri"/>
              <a:cs typeface="Calibri"/>
              <a:sym typeface="Calibri"/>
            </a:endParaRPr>
          </a:p>
          <a:p>
            <a:pPr indent="-342900" lvl="0" marL="342900" marR="0" rtl="0" algn="l">
              <a:spcBef>
                <a:spcPts val="500"/>
              </a:spcBef>
              <a:spcAft>
                <a:spcPts val="0"/>
              </a:spcAft>
              <a:buClr>
                <a:srgbClr val="36474F"/>
              </a:buClr>
              <a:buSzPts val="1050"/>
              <a:buFont typeface="Calibri"/>
              <a:buChar char="•"/>
            </a:pPr>
            <a:r>
              <a:rPr b="0" i="0" lang="en-US" sz="1050" u="none" cap="none" strike="noStrike">
                <a:solidFill>
                  <a:srgbClr val="36474F"/>
                </a:solidFill>
                <a:latin typeface="Calibri"/>
                <a:ea typeface="Calibri"/>
                <a:cs typeface="Calibri"/>
                <a:sym typeface="Calibri"/>
              </a:rPr>
              <a:t>Gönderilebilecek mesaj sayısı sınırlıdır</a:t>
            </a:r>
            <a:endParaRPr b="0" i="0" sz="1050" u="none" cap="none" strike="noStrike">
              <a:solidFill>
                <a:schemeClr val="dk1"/>
              </a:solidFill>
              <a:latin typeface="Calibri"/>
              <a:ea typeface="Calibri"/>
              <a:cs typeface="Calibri"/>
              <a:sym typeface="Calibri"/>
            </a:endParaRPr>
          </a:p>
          <a:p>
            <a:pPr indent="-342900" lvl="0" marL="342900" marR="0" rtl="0" algn="l">
              <a:spcBef>
                <a:spcPts val="500"/>
              </a:spcBef>
              <a:spcAft>
                <a:spcPts val="0"/>
              </a:spcAft>
              <a:buClr>
                <a:srgbClr val="36474F"/>
              </a:buClr>
              <a:buSzPts val="1050"/>
              <a:buFont typeface="Calibri"/>
              <a:buChar char="•"/>
            </a:pPr>
            <a:r>
              <a:rPr b="0" i="0" lang="en-US" sz="1050" u="none" cap="none" strike="noStrike">
                <a:solidFill>
                  <a:srgbClr val="36474F"/>
                </a:solidFill>
                <a:latin typeface="Calibri"/>
                <a:ea typeface="Calibri"/>
                <a:cs typeface="Calibri"/>
                <a:sym typeface="Calibri"/>
              </a:rPr>
              <a:t>Anlık kontrol için uygun değildir</a:t>
            </a:r>
            <a:endParaRPr b="0" i="0" sz="1050" u="none" cap="none" strike="noStrike">
              <a:solidFill>
                <a:schemeClr val="dk1"/>
              </a:solidFill>
              <a:latin typeface="Calibri"/>
              <a:ea typeface="Calibri"/>
              <a:cs typeface="Calibri"/>
              <a:sym typeface="Calibri"/>
            </a:endParaRPr>
          </a:p>
          <a:p>
            <a:pPr indent="-342900" lvl="0" marL="342900" marR="0" rtl="0" algn="l">
              <a:spcBef>
                <a:spcPts val="500"/>
              </a:spcBef>
              <a:spcAft>
                <a:spcPts val="0"/>
              </a:spcAft>
              <a:buClr>
                <a:srgbClr val="36474F"/>
              </a:buClr>
              <a:buSzPts val="1050"/>
              <a:buFont typeface="Calibri"/>
              <a:buChar char="•"/>
            </a:pPr>
            <a:r>
              <a:rPr b="0" i="0" lang="en-US" sz="1050" u="none" cap="none" strike="noStrike">
                <a:solidFill>
                  <a:srgbClr val="36474F"/>
                </a:solidFill>
                <a:latin typeface="Calibri"/>
                <a:ea typeface="Calibri"/>
                <a:cs typeface="Calibri"/>
                <a:sym typeface="Calibri"/>
              </a:rPr>
              <a:t>Ağ geçidi kurulumu gerekir</a:t>
            </a:r>
            <a:endParaRPr b="0" i="0" sz="1050" u="none" cap="none" strike="noStrike">
              <a:solidFill>
                <a:schemeClr val="dk1"/>
              </a:solidFill>
              <a:latin typeface="Calibri"/>
              <a:ea typeface="Calibri"/>
              <a:cs typeface="Calibri"/>
              <a:sym typeface="Calibri"/>
            </a:endParaRPr>
          </a:p>
        </p:txBody>
      </p:sp>
      <p:sp>
        <p:nvSpPr>
          <p:cNvPr id="1296" name="Google Shape;1296;p50"/>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3 · Ağ ve Haberleşme Protokolleri</a:t>
            </a:r>
            <a:endParaRPr b="0" i="0" sz="850" u="none" cap="none" strike="noStrike">
              <a:solidFill>
                <a:schemeClr val="dk1"/>
              </a:solidFill>
              <a:latin typeface="Calibri"/>
              <a:ea typeface="Calibri"/>
              <a:cs typeface="Calibri"/>
              <a:sym typeface="Calibri"/>
            </a:endParaRPr>
          </a:p>
        </p:txBody>
      </p:sp>
      <p:sp>
        <p:nvSpPr>
          <p:cNvPr id="1297" name="Google Shape;1297;p50"/>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48</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302" name="Shape 1302"/>
        <p:cNvGrpSpPr/>
        <p:nvPr/>
      </p:nvGrpSpPr>
      <p:grpSpPr>
        <a:xfrm>
          <a:off x="0" y="0"/>
          <a:ext cx="0" cy="0"/>
          <a:chOff x="0" y="0"/>
          <a:chExt cx="0" cy="0"/>
        </a:xfrm>
      </p:grpSpPr>
      <p:sp>
        <p:nvSpPr>
          <p:cNvPr id="1303" name="Google Shape;1303;p51"/>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TEKNOLOJİ 5</a:t>
            </a:r>
            <a:endParaRPr b="0" i="0" sz="1000" u="none" cap="none" strike="noStrike">
              <a:solidFill>
                <a:schemeClr val="dk1"/>
              </a:solidFill>
              <a:latin typeface="Calibri"/>
              <a:ea typeface="Calibri"/>
              <a:cs typeface="Calibri"/>
              <a:sym typeface="Calibri"/>
            </a:endParaRPr>
          </a:p>
        </p:txBody>
      </p:sp>
      <p:sp>
        <p:nvSpPr>
          <p:cNvPr id="1304" name="Google Shape;1304;p51"/>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Hücresel ağlar: NB-IoT, LTE-M ve 5G</a:t>
            </a:r>
            <a:endParaRPr b="0" i="0" sz="2600" u="none" cap="none" strike="noStrike">
              <a:solidFill>
                <a:schemeClr val="dk1"/>
              </a:solidFill>
              <a:latin typeface="Calibri"/>
              <a:ea typeface="Calibri"/>
              <a:cs typeface="Calibri"/>
              <a:sym typeface="Calibri"/>
            </a:endParaRPr>
          </a:p>
        </p:txBody>
      </p:sp>
      <p:sp>
        <p:nvSpPr>
          <p:cNvPr id="1305" name="Google Shape;1305;p51"/>
          <p:cNvSpPr/>
          <p:nvPr/>
        </p:nvSpPr>
        <p:spPr>
          <a:xfrm>
            <a:off x="502920" y="1325880"/>
            <a:ext cx="2529840" cy="1371600"/>
          </a:xfrm>
          <a:prstGeom prst="roundRect">
            <a:avLst>
              <a:gd fmla="val 5333"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6" name="Google Shape;1306;p51"/>
          <p:cNvSpPr/>
          <p:nvPr/>
        </p:nvSpPr>
        <p:spPr>
          <a:xfrm>
            <a:off x="704088" y="1490472"/>
            <a:ext cx="329184" cy="329184"/>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7" name="Google Shape;1307;p51"/>
          <p:cNvSpPr txBox="1"/>
          <p:nvPr/>
        </p:nvSpPr>
        <p:spPr>
          <a:xfrm>
            <a:off x="704088" y="1490472"/>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1</a:t>
            </a:r>
            <a:endParaRPr b="0" i="0" sz="1200" u="none" cap="none" strike="noStrike">
              <a:solidFill>
                <a:schemeClr val="dk1"/>
              </a:solidFill>
              <a:latin typeface="Calibri"/>
              <a:ea typeface="Calibri"/>
              <a:cs typeface="Calibri"/>
              <a:sym typeface="Calibri"/>
            </a:endParaRPr>
          </a:p>
        </p:txBody>
      </p:sp>
      <p:sp>
        <p:nvSpPr>
          <p:cNvPr id="1308" name="Google Shape;1308;p51"/>
          <p:cNvSpPr txBox="1"/>
          <p:nvPr/>
        </p:nvSpPr>
        <p:spPr>
          <a:xfrm>
            <a:off x="1124712" y="1490472"/>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300"/>
              <a:buFont typeface="Calibri"/>
              <a:buNone/>
            </a:pPr>
            <a:r>
              <a:rPr b="1" i="0" lang="en-US" sz="1300" u="none" cap="none" strike="noStrike">
                <a:solidFill>
                  <a:srgbClr val="0E2A33"/>
                </a:solidFill>
                <a:latin typeface="Calibri"/>
                <a:ea typeface="Calibri"/>
                <a:cs typeface="Calibri"/>
                <a:sym typeface="Calibri"/>
              </a:rPr>
              <a:t>NB-IoT</a:t>
            </a:r>
            <a:endParaRPr b="0" i="0" sz="1300" u="none" cap="none" strike="noStrike">
              <a:solidFill>
                <a:schemeClr val="dk1"/>
              </a:solidFill>
              <a:latin typeface="Calibri"/>
              <a:ea typeface="Calibri"/>
              <a:cs typeface="Calibri"/>
              <a:sym typeface="Calibri"/>
            </a:endParaRPr>
          </a:p>
        </p:txBody>
      </p:sp>
      <p:sp>
        <p:nvSpPr>
          <p:cNvPr id="1309" name="Google Shape;1309;p51"/>
          <p:cNvSpPr txBox="1"/>
          <p:nvPr/>
        </p:nvSpPr>
        <p:spPr>
          <a:xfrm>
            <a:off x="704088" y="1874520"/>
            <a:ext cx="2127504" cy="65836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100"/>
              <a:buFont typeface="Calibri"/>
              <a:buNone/>
            </a:pPr>
            <a:r>
              <a:rPr b="0" i="0" lang="en-US" sz="1100" u="none" cap="none" strike="noStrike">
                <a:solidFill>
                  <a:srgbClr val="36474F"/>
                </a:solidFill>
                <a:latin typeface="Calibri"/>
                <a:ea typeface="Calibri"/>
                <a:cs typeface="Calibri"/>
                <a:sym typeface="Calibri"/>
              </a:rPr>
              <a:t>Dar bantlı, çok düşük enerjili. Bodrumdaki su sayacı gibi zor noktalara bile ulaşır. Sadece küçük veri taşır.</a:t>
            </a:r>
            <a:endParaRPr b="0" i="0" sz="1100" u="none" cap="none" strike="noStrike">
              <a:solidFill>
                <a:schemeClr val="dk1"/>
              </a:solidFill>
              <a:latin typeface="Calibri"/>
              <a:ea typeface="Calibri"/>
              <a:cs typeface="Calibri"/>
              <a:sym typeface="Calibri"/>
            </a:endParaRPr>
          </a:p>
        </p:txBody>
      </p:sp>
      <p:sp>
        <p:nvSpPr>
          <p:cNvPr id="1310" name="Google Shape;1310;p51"/>
          <p:cNvSpPr/>
          <p:nvPr/>
        </p:nvSpPr>
        <p:spPr>
          <a:xfrm>
            <a:off x="3307080" y="1325880"/>
            <a:ext cx="2529840" cy="1371600"/>
          </a:xfrm>
          <a:prstGeom prst="roundRect">
            <a:avLst>
              <a:gd fmla="val 5333"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1" name="Google Shape;1311;p51"/>
          <p:cNvSpPr/>
          <p:nvPr/>
        </p:nvSpPr>
        <p:spPr>
          <a:xfrm>
            <a:off x="3508248" y="1490472"/>
            <a:ext cx="329184" cy="329184"/>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2" name="Google Shape;1312;p51"/>
          <p:cNvSpPr txBox="1"/>
          <p:nvPr/>
        </p:nvSpPr>
        <p:spPr>
          <a:xfrm>
            <a:off x="3508248" y="1490472"/>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2</a:t>
            </a:r>
            <a:endParaRPr b="0" i="0" sz="1200" u="none" cap="none" strike="noStrike">
              <a:solidFill>
                <a:schemeClr val="dk1"/>
              </a:solidFill>
              <a:latin typeface="Calibri"/>
              <a:ea typeface="Calibri"/>
              <a:cs typeface="Calibri"/>
              <a:sym typeface="Calibri"/>
            </a:endParaRPr>
          </a:p>
        </p:txBody>
      </p:sp>
      <p:sp>
        <p:nvSpPr>
          <p:cNvPr id="1313" name="Google Shape;1313;p51"/>
          <p:cNvSpPr txBox="1"/>
          <p:nvPr/>
        </p:nvSpPr>
        <p:spPr>
          <a:xfrm>
            <a:off x="3928872" y="1490472"/>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300"/>
              <a:buFont typeface="Calibri"/>
              <a:buNone/>
            </a:pPr>
            <a:r>
              <a:rPr b="1" i="0" lang="en-US" sz="1300" u="none" cap="none" strike="noStrike">
                <a:solidFill>
                  <a:srgbClr val="0E2A33"/>
                </a:solidFill>
                <a:latin typeface="Calibri"/>
                <a:ea typeface="Calibri"/>
                <a:cs typeface="Calibri"/>
                <a:sym typeface="Calibri"/>
              </a:rPr>
              <a:t>LTE-M</a:t>
            </a:r>
            <a:endParaRPr b="0" i="0" sz="1300" u="none" cap="none" strike="noStrike">
              <a:solidFill>
                <a:schemeClr val="dk1"/>
              </a:solidFill>
              <a:latin typeface="Calibri"/>
              <a:ea typeface="Calibri"/>
              <a:cs typeface="Calibri"/>
              <a:sym typeface="Calibri"/>
            </a:endParaRPr>
          </a:p>
        </p:txBody>
      </p:sp>
      <p:sp>
        <p:nvSpPr>
          <p:cNvPr id="1314" name="Google Shape;1314;p51"/>
          <p:cNvSpPr txBox="1"/>
          <p:nvPr/>
        </p:nvSpPr>
        <p:spPr>
          <a:xfrm>
            <a:off x="3508248" y="1874520"/>
            <a:ext cx="2127504" cy="65836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100"/>
              <a:buFont typeface="Calibri"/>
              <a:buNone/>
            </a:pPr>
            <a:r>
              <a:rPr b="0" i="0" lang="en-US" sz="1100" u="none" cap="none" strike="noStrike">
                <a:solidFill>
                  <a:srgbClr val="36474F"/>
                </a:solidFill>
                <a:latin typeface="Calibri"/>
                <a:ea typeface="Calibri"/>
                <a:cs typeface="Calibri"/>
                <a:sym typeface="Calibri"/>
              </a:rPr>
              <a:t>NB-IoT'den hızlıdır ve hareket halinde bağlantıyı korur. Araç ve varlık takibi için uygundur.</a:t>
            </a:r>
            <a:endParaRPr b="0" i="0" sz="1100" u="none" cap="none" strike="noStrike">
              <a:solidFill>
                <a:schemeClr val="dk1"/>
              </a:solidFill>
              <a:latin typeface="Calibri"/>
              <a:ea typeface="Calibri"/>
              <a:cs typeface="Calibri"/>
              <a:sym typeface="Calibri"/>
            </a:endParaRPr>
          </a:p>
        </p:txBody>
      </p:sp>
      <p:sp>
        <p:nvSpPr>
          <p:cNvPr id="1315" name="Google Shape;1315;p51"/>
          <p:cNvSpPr/>
          <p:nvPr/>
        </p:nvSpPr>
        <p:spPr>
          <a:xfrm>
            <a:off x="6111240" y="1325880"/>
            <a:ext cx="2529840" cy="1371600"/>
          </a:xfrm>
          <a:prstGeom prst="roundRect">
            <a:avLst>
              <a:gd fmla="val 5333"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6" name="Google Shape;1316;p51"/>
          <p:cNvSpPr/>
          <p:nvPr/>
        </p:nvSpPr>
        <p:spPr>
          <a:xfrm>
            <a:off x="6312408" y="1490472"/>
            <a:ext cx="329184" cy="329184"/>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7" name="Google Shape;1317;p51"/>
          <p:cNvSpPr txBox="1"/>
          <p:nvPr/>
        </p:nvSpPr>
        <p:spPr>
          <a:xfrm>
            <a:off x="6312408" y="1490472"/>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3</a:t>
            </a:r>
            <a:endParaRPr b="0" i="0" sz="1200" u="none" cap="none" strike="noStrike">
              <a:solidFill>
                <a:schemeClr val="dk1"/>
              </a:solidFill>
              <a:latin typeface="Calibri"/>
              <a:ea typeface="Calibri"/>
              <a:cs typeface="Calibri"/>
              <a:sym typeface="Calibri"/>
            </a:endParaRPr>
          </a:p>
        </p:txBody>
      </p:sp>
      <p:sp>
        <p:nvSpPr>
          <p:cNvPr id="1318" name="Google Shape;1318;p51"/>
          <p:cNvSpPr txBox="1"/>
          <p:nvPr/>
        </p:nvSpPr>
        <p:spPr>
          <a:xfrm>
            <a:off x="6733032" y="1490472"/>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300"/>
              <a:buFont typeface="Calibri"/>
              <a:buNone/>
            </a:pPr>
            <a:r>
              <a:rPr b="1" i="0" lang="en-US" sz="1300" u="none" cap="none" strike="noStrike">
                <a:solidFill>
                  <a:srgbClr val="0E2A33"/>
                </a:solidFill>
                <a:latin typeface="Calibri"/>
                <a:ea typeface="Calibri"/>
                <a:cs typeface="Calibri"/>
                <a:sym typeface="Calibri"/>
              </a:rPr>
              <a:t>5G</a:t>
            </a:r>
            <a:endParaRPr b="0" i="0" sz="1300" u="none" cap="none" strike="noStrike">
              <a:solidFill>
                <a:schemeClr val="dk1"/>
              </a:solidFill>
              <a:latin typeface="Calibri"/>
              <a:ea typeface="Calibri"/>
              <a:cs typeface="Calibri"/>
              <a:sym typeface="Calibri"/>
            </a:endParaRPr>
          </a:p>
        </p:txBody>
      </p:sp>
      <p:sp>
        <p:nvSpPr>
          <p:cNvPr id="1319" name="Google Shape;1319;p51"/>
          <p:cNvSpPr txBox="1"/>
          <p:nvPr/>
        </p:nvSpPr>
        <p:spPr>
          <a:xfrm>
            <a:off x="6312408" y="1874520"/>
            <a:ext cx="2127504" cy="65836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100"/>
              <a:buFont typeface="Calibri"/>
              <a:buNone/>
            </a:pPr>
            <a:r>
              <a:rPr b="0" i="0" lang="en-US" sz="1100" u="none" cap="none" strike="noStrike">
                <a:solidFill>
                  <a:srgbClr val="36474F"/>
                </a:solidFill>
                <a:latin typeface="Calibri"/>
                <a:ea typeface="Calibri"/>
                <a:cs typeface="Calibri"/>
                <a:sym typeface="Calibri"/>
              </a:rPr>
              <a:t>Çok yüksek hız ve milisaniyelik gecikme. Otonom araç, uzaktan ameliyat ve fabrika robotları için.</a:t>
            </a:r>
            <a:endParaRPr b="0" i="0" sz="1100" u="none" cap="none" strike="noStrike">
              <a:solidFill>
                <a:schemeClr val="dk1"/>
              </a:solidFill>
              <a:latin typeface="Calibri"/>
              <a:ea typeface="Calibri"/>
              <a:cs typeface="Calibri"/>
              <a:sym typeface="Calibri"/>
            </a:endParaRPr>
          </a:p>
        </p:txBody>
      </p:sp>
      <p:sp>
        <p:nvSpPr>
          <p:cNvPr id="1320" name="Google Shape;1320;p51"/>
          <p:cNvSpPr/>
          <p:nvPr/>
        </p:nvSpPr>
        <p:spPr>
          <a:xfrm>
            <a:off x="502920" y="2834640"/>
            <a:ext cx="3886200" cy="1463040"/>
          </a:xfrm>
          <a:prstGeom prst="roundRect">
            <a:avLst>
              <a:gd fmla="val 5000" name="adj"/>
            </a:avLst>
          </a:prstGeom>
          <a:solidFill>
            <a:srgbClr val="FFFFFF"/>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1" name="Google Shape;1321;p51"/>
          <p:cNvSpPr/>
          <p:nvPr/>
        </p:nvSpPr>
        <p:spPr>
          <a:xfrm>
            <a:off x="502920" y="2834640"/>
            <a:ext cx="3886200" cy="475488"/>
          </a:xfrm>
          <a:prstGeom prst="roundRect">
            <a:avLst>
              <a:gd fmla="val 15385" name="adj"/>
            </a:avLst>
          </a:prstGeom>
          <a:solidFill>
            <a:srgbClr val="E4F4F1"/>
          </a:solidFill>
          <a:ln cap="flat" cmpd="sng" w="12700">
            <a:solidFill>
              <a:srgbClr val="E4F4F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2" name="Google Shape;1322;p51"/>
          <p:cNvSpPr txBox="1"/>
          <p:nvPr/>
        </p:nvSpPr>
        <p:spPr>
          <a:xfrm>
            <a:off x="731520" y="2871216"/>
            <a:ext cx="3429000" cy="4023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C7A6E"/>
              </a:buClr>
              <a:buSzPts val="1400"/>
              <a:buFont typeface="Calibri"/>
              <a:buNone/>
            </a:pPr>
            <a:r>
              <a:rPr b="1" i="0" lang="en-US" sz="1400" u="none" cap="none" strike="noStrike">
                <a:solidFill>
                  <a:srgbClr val="0C7A6E"/>
                </a:solidFill>
                <a:latin typeface="Calibri"/>
                <a:ea typeface="Calibri"/>
                <a:cs typeface="Calibri"/>
                <a:sym typeface="Calibri"/>
              </a:rPr>
              <a:t>Avantajları</a:t>
            </a:r>
            <a:endParaRPr b="0" i="0" sz="1400" u="none" cap="none" strike="noStrike">
              <a:solidFill>
                <a:schemeClr val="dk1"/>
              </a:solidFill>
              <a:latin typeface="Calibri"/>
              <a:ea typeface="Calibri"/>
              <a:cs typeface="Calibri"/>
              <a:sym typeface="Calibri"/>
            </a:endParaRPr>
          </a:p>
        </p:txBody>
      </p:sp>
      <p:sp>
        <p:nvSpPr>
          <p:cNvPr id="1323" name="Google Shape;1323;p51"/>
          <p:cNvSpPr txBox="1"/>
          <p:nvPr/>
        </p:nvSpPr>
        <p:spPr>
          <a:xfrm>
            <a:off x="777240" y="3438144"/>
            <a:ext cx="3337560" cy="713232"/>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36474F"/>
              </a:buClr>
              <a:buSzPts val="1050"/>
              <a:buFont typeface="Calibri"/>
              <a:buChar char="•"/>
            </a:pPr>
            <a:r>
              <a:rPr b="0" i="0" lang="en-US" sz="1050" u="none" cap="none" strike="noStrike">
                <a:solidFill>
                  <a:srgbClr val="36474F"/>
                </a:solidFill>
                <a:latin typeface="Calibri"/>
                <a:ea typeface="Calibri"/>
                <a:cs typeface="Calibri"/>
                <a:sym typeface="Calibri"/>
              </a:rPr>
              <a:t>Baz istasyonu altyapısı hazır, kapsama çok geniş</a:t>
            </a:r>
            <a:endParaRPr b="0" i="0" sz="10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050"/>
              <a:buFont typeface="Calibri"/>
              <a:buChar char="•"/>
            </a:pPr>
            <a:r>
              <a:rPr b="0" i="0" lang="en-US" sz="1050" u="none" cap="none" strike="noStrike">
                <a:solidFill>
                  <a:srgbClr val="36474F"/>
                </a:solidFill>
                <a:latin typeface="Calibri"/>
                <a:ea typeface="Calibri"/>
                <a:cs typeface="Calibri"/>
                <a:sym typeface="Calibri"/>
              </a:rPr>
              <a:t>Kendi ağ geçidinizi kurmanız gerekmez</a:t>
            </a:r>
            <a:endParaRPr b="0" i="0" sz="10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050"/>
              <a:buFont typeface="Calibri"/>
              <a:buChar char="•"/>
            </a:pPr>
            <a:r>
              <a:rPr b="0" i="0" lang="en-US" sz="1050" u="none" cap="none" strike="noStrike">
                <a:solidFill>
                  <a:srgbClr val="36474F"/>
                </a:solidFill>
                <a:latin typeface="Calibri"/>
                <a:ea typeface="Calibri"/>
                <a:cs typeface="Calibri"/>
                <a:sym typeface="Calibri"/>
              </a:rPr>
              <a:t>Operatör güvenlik ve kimlik doğrulama sağlar</a:t>
            </a:r>
            <a:endParaRPr b="0" i="0" sz="1050" u="none" cap="none" strike="noStrike">
              <a:solidFill>
                <a:schemeClr val="dk1"/>
              </a:solidFill>
              <a:latin typeface="Calibri"/>
              <a:ea typeface="Calibri"/>
              <a:cs typeface="Calibri"/>
              <a:sym typeface="Calibri"/>
            </a:endParaRPr>
          </a:p>
        </p:txBody>
      </p:sp>
      <p:sp>
        <p:nvSpPr>
          <p:cNvPr id="1324" name="Google Shape;1324;p51"/>
          <p:cNvSpPr/>
          <p:nvPr/>
        </p:nvSpPr>
        <p:spPr>
          <a:xfrm>
            <a:off x="4754880" y="2834640"/>
            <a:ext cx="3886200" cy="1463040"/>
          </a:xfrm>
          <a:prstGeom prst="roundRect">
            <a:avLst>
              <a:gd fmla="val 5000" name="adj"/>
            </a:avLst>
          </a:prstGeom>
          <a:solidFill>
            <a:srgbClr val="FFFFFF"/>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5" name="Google Shape;1325;p51"/>
          <p:cNvSpPr/>
          <p:nvPr/>
        </p:nvSpPr>
        <p:spPr>
          <a:xfrm>
            <a:off x="4754880" y="2834640"/>
            <a:ext cx="3886200" cy="475488"/>
          </a:xfrm>
          <a:prstGeom prst="roundRect">
            <a:avLst>
              <a:gd fmla="val 15385" name="adj"/>
            </a:avLst>
          </a:prstGeom>
          <a:solidFill>
            <a:srgbClr val="FBEAE8"/>
          </a:solidFill>
          <a:ln cap="flat" cmpd="sng" w="12700">
            <a:solidFill>
              <a:srgbClr val="FBEA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6" name="Google Shape;1326;p51"/>
          <p:cNvSpPr txBox="1"/>
          <p:nvPr/>
        </p:nvSpPr>
        <p:spPr>
          <a:xfrm>
            <a:off x="4983480" y="2871216"/>
            <a:ext cx="3429000" cy="4023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C7A6E"/>
              </a:buClr>
              <a:buSzPts val="1400"/>
              <a:buFont typeface="Calibri"/>
              <a:buNone/>
            </a:pPr>
            <a:r>
              <a:rPr b="1" i="0" lang="en-US" sz="1400" u="none" cap="none" strike="noStrike">
                <a:solidFill>
                  <a:srgbClr val="0C7A6E"/>
                </a:solidFill>
                <a:latin typeface="Calibri"/>
                <a:ea typeface="Calibri"/>
                <a:cs typeface="Calibri"/>
                <a:sym typeface="Calibri"/>
              </a:rPr>
              <a:t>Dezavantajları</a:t>
            </a:r>
            <a:endParaRPr b="0" i="0" sz="1400" u="none" cap="none" strike="noStrike">
              <a:solidFill>
                <a:schemeClr val="dk1"/>
              </a:solidFill>
              <a:latin typeface="Calibri"/>
              <a:ea typeface="Calibri"/>
              <a:cs typeface="Calibri"/>
              <a:sym typeface="Calibri"/>
            </a:endParaRPr>
          </a:p>
        </p:txBody>
      </p:sp>
      <p:sp>
        <p:nvSpPr>
          <p:cNvPr id="1327" name="Google Shape;1327;p51"/>
          <p:cNvSpPr txBox="1"/>
          <p:nvPr/>
        </p:nvSpPr>
        <p:spPr>
          <a:xfrm>
            <a:off x="5029200" y="3438144"/>
            <a:ext cx="3337560" cy="713232"/>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36474F"/>
              </a:buClr>
              <a:buSzPts val="1050"/>
              <a:buFont typeface="Calibri"/>
              <a:buChar char="•"/>
            </a:pPr>
            <a:r>
              <a:rPr b="0" i="0" lang="en-US" sz="1050" u="none" cap="none" strike="noStrike">
                <a:solidFill>
                  <a:srgbClr val="36474F"/>
                </a:solidFill>
                <a:latin typeface="Calibri"/>
                <a:ea typeface="Calibri"/>
                <a:cs typeface="Calibri"/>
                <a:sym typeface="Calibri"/>
              </a:rPr>
              <a:t>Her cihaz için SIM kart ve abonelik ücreti gerekir</a:t>
            </a:r>
            <a:endParaRPr b="0" i="0" sz="10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050"/>
              <a:buFont typeface="Calibri"/>
              <a:buChar char="•"/>
            </a:pPr>
            <a:r>
              <a:rPr b="0" i="0" lang="en-US" sz="1050" u="none" cap="none" strike="noStrike">
                <a:solidFill>
                  <a:srgbClr val="36474F"/>
                </a:solidFill>
                <a:latin typeface="Calibri"/>
                <a:ea typeface="Calibri"/>
                <a:cs typeface="Calibri"/>
                <a:sym typeface="Calibri"/>
              </a:rPr>
              <a:t>Kapsama alanı dışında çalışmaz</a:t>
            </a:r>
            <a:endParaRPr b="0" i="0" sz="10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050"/>
              <a:buFont typeface="Calibri"/>
              <a:buChar char="•"/>
            </a:pPr>
            <a:r>
              <a:rPr b="0" i="0" lang="en-US" sz="1050" u="none" cap="none" strike="noStrike">
                <a:solidFill>
                  <a:srgbClr val="36474F"/>
                </a:solidFill>
                <a:latin typeface="Calibri"/>
                <a:ea typeface="Calibri"/>
                <a:cs typeface="Calibri"/>
                <a:sym typeface="Calibri"/>
              </a:rPr>
              <a:t>Operatöre bağımlılık oluşur</a:t>
            </a:r>
            <a:endParaRPr b="0" i="0" sz="1050" u="none" cap="none" strike="noStrike">
              <a:solidFill>
                <a:schemeClr val="dk1"/>
              </a:solidFill>
              <a:latin typeface="Calibri"/>
              <a:ea typeface="Calibri"/>
              <a:cs typeface="Calibri"/>
              <a:sym typeface="Calibri"/>
            </a:endParaRPr>
          </a:p>
        </p:txBody>
      </p:sp>
      <p:sp>
        <p:nvSpPr>
          <p:cNvPr id="1328" name="Google Shape;1328;p51"/>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3 · Ağ ve Haberleşme Protokolleri</a:t>
            </a:r>
            <a:endParaRPr b="0" i="0" sz="850" u="none" cap="none" strike="noStrike">
              <a:solidFill>
                <a:schemeClr val="dk1"/>
              </a:solidFill>
              <a:latin typeface="Calibri"/>
              <a:ea typeface="Calibri"/>
              <a:cs typeface="Calibri"/>
              <a:sym typeface="Calibri"/>
            </a:endParaRPr>
          </a:p>
        </p:txBody>
      </p:sp>
      <p:sp>
        <p:nvSpPr>
          <p:cNvPr id="1329" name="Google Shape;1329;p51"/>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49</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334" name="Shape 1334"/>
        <p:cNvGrpSpPr/>
        <p:nvPr/>
      </p:nvGrpSpPr>
      <p:grpSpPr>
        <a:xfrm>
          <a:off x="0" y="0"/>
          <a:ext cx="0" cy="0"/>
          <a:chOff x="0" y="0"/>
          <a:chExt cx="0" cy="0"/>
        </a:xfrm>
      </p:grpSpPr>
      <p:sp>
        <p:nvSpPr>
          <p:cNvPr id="1335" name="Google Shape;1335;p52"/>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TEKNOLOJİ 6</a:t>
            </a:r>
            <a:endParaRPr b="0" i="0" sz="1000" u="none" cap="none" strike="noStrike">
              <a:solidFill>
                <a:schemeClr val="dk1"/>
              </a:solidFill>
              <a:latin typeface="Calibri"/>
              <a:ea typeface="Calibri"/>
              <a:cs typeface="Calibri"/>
              <a:sym typeface="Calibri"/>
            </a:endParaRPr>
          </a:p>
        </p:txBody>
      </p:sp>
      <p:sp>
        <p:nvSpPr>
          <p:cNvPr id="1336" name="Google Shape;1336;p52"/>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RFID ve NFC: temassız kimlik</a:t>
            </a:r>
            <a:endParaRPr b="0" i="0" sz="2600" u="none" cap="none" strike="noStrike">
              <a:solidFill>
                <a:schemeClr val="dk1"/>
              </a:solidFill>
              <a:latin typeface="Calibri"/>
              <a:ea typeface="Calibri"/>
              <a:cs typeface="Calibri"/>
              <a:sym typeface="Calibri"/>
            </a:endParaRPr>
          </a:p>
        </p:txBody>
      </p:sp>
      <p:sp>
        <p:nvSpPr>
          <p:cNvPr id="1337" name="Google Shape;1337;p52"/>
          <p:cNvSpPr/>
          <p:nvPr/>
        </p:nvSpPr>
        <p:spPr>
          <a:xfrm>
            <a:off x="502920" y="1481328"/>
            <a:ext cx="1705356" cy="1325880"/>
          </a:xfrm>
          <a:prstGeom prst="roundRect">
            <a:avLst>
              <a:gd fmla="val 6897" name="adj"/>
            </a:avLst>
          </a:prstGeom>
          <a:solidFill>
            <a:srgbClr val="E4F4F1"/>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8" name="Google Shape;1338;p52"/>
          <p:cNvSpPr txBox="1"/>
          <p:nvPr/>
        </p:nvSpPr>
        <p:spPr>
          <a:xfrm>
            <a:off x="612648" y="1572768"/>
            <a:ext cx="27432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C7A6E"/>
              </a:buClr>
              <a:buSzPts val="1100"/>
              <a:buFont typeface="Calibri"/>
              <a:buNone/>
            </a:pPr>
            <a:r>
              <a:rPr b="1" i="0" lang="en-US" sz="1100" u="none" cap="none" strike="noStrike">
                <a:solidFill>
                  <a:srgbClr val="0C7A6E"/>
                </a:solidFill>
                <a:latin typeface="Calibri"/>
                <a:ea typeface="Calibri"/>
                <a:cs typeface="Calibri"/>
                <a:sym typeface="Calibri"/>
              </a:rPr>
              <a:t>1</a:t>
            </a:r>
            <a:endParaRPr b="0" i="0" sz="1100" u="none" cap="none" strike="noStrike">
              <a:solidFill>
                <a:schemeClr val="dk1"/>
              </a:solidFill>
              <a:latin typeface="Calibri"/>
              <a:ea typeface="Calibri"/>
              <a:cs typeface="Calibri"/>
              <a:sym typeface="Calibri"/>
            </a:endParaRPr>
          </a:p>
        </p:txBody>
      </p:sp>
      <p:sp>
        <p:nvSpPr>
          <p:cNvPr id="1339" name="Google Shape;1339;p52"/>
          <p:cNvSpPr txBox="1"/>
          <p:nvPr/>
        </p:nvSpPr>
        <p:spPr>
          <a:xfrm>
            <a:off x="612648" y="1828800"/>
            <a:ext cx="148590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00"/>
              <a:buFont typeface="Calibri"/>
              <a:buNone/>
            </a:pPr>
            <a:r>
              <a:rPr b="1" i="0" lang="en-US" sz="1200" u="none" cap="none" strike="noStrike">
                <a:solidFill>
                  <a:srgbClr val="0E2A33"/>
                </a:solidFill>
                <a:latin typeface="Calibri"/>
                <a:ea typeface="Calibri"/>
                <a:cs typeface="Calibri"/>
                <a:sym typeface="Calibri"/>
              </a:rPr>
              <a:t>Okuyucu</a:t>
            </a:r>
            <a:endParaRPr b="0" i="0" sz="1200" u="none" cap="none" strike="noStrike">
              <a:solidFill>
                <a:schemeClr val="dk1"/>
              </a:solidFill>
              <a:latin typeface="Calibri"/>
              <a:ea typeface="Calibri"/>
              <a:cs typeface="Calibri"/>
              <a:sym typeface="Calibri"/>
            </a:endParaRPr>
          </a:p>
        </p:txBody>
      </p:sp>
      <p:sp>
        <p:nvSpPr>
          <p:cNvPr id="1340" name="Google Shape;1340;p52"/>
          <p:cNvSpPr txBox="1"/>
          <p:nvPr/>
        </p:nvSpPr>
        <p:spPr>
          <a:xfrm>
            <a:off x="612648" y="2157984"/>
            <a:ext cx="1485900" cy="53949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6474F"/>
              </a:buClr>
              <a:buSzPts val="950"/>
              <a:buFont typeface="Calibri"/>
              <a:buNone/>
            </a:pPr>
            <a:r>
              <a:rPr b="0" i="0" lang="en-US" sz="950" u="none" cap="none" strike="noStrike">
                <a:solidFill>
                  <a:srgbClr val="36474F"/>
                </a:solidFill>
                <a:latin typeface="Calibri"/>
                <a:ea typeface="Calibri"/>
                <a:cs typeface="Calibri"/>
                <a:sym typeface="Calibri"/>
              </a:rPr>
              <a:t>Radyo dalgası yayar ve alanı tarar.</a:t>
            </a:r>
            <a:endParaRPr b="0" i="0" sz="950" u="none" cap="none" strike="noStrike">
              <a:solidFill>
                <a:schemeClr val="dk1"/>
              </a:solidFill>
              <a:latin typeface="Calibri"/>
              <a:ea typeface="Calibri"/>
              <a:cs typeface="Calibri"/>
              <a:sym typeface="Calibri"/>
            </a:endParaRPr>
          </a:p>
        </p:txBody>
      </p:sp>
      <p:sp>
        <p:nvSpPr>
          <p:cNvPr id="1341" name="Google Shape;1341;p52"/>
          <p:cNvSpPr/>
          <p:nvPr/>
        </p:nvSpPr>
        <p:spPr>
          <a:xfrm>
            <a:off x="2308860" y="2043684"/>
            <a:ext cx="237744" cy="201168"/>
          </a:xfrm>
          <a:prstGeom prst="rightArrow">
            <a:avLst>
              <a:gd fmla="val 50000" name="adj1"/>
              <a:gd fmla="val 50000" name="adj2"/>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2" name="Google Shape;1342;p52"/>
          <p:cNvSpPr/>
          <p:nvPr/>
        </p:nvSpPr>
        <p:spPr>
          <a:xfrm>
            <a:off x="2647188" y="1481328"/>
            <a:ext cx="1705356" cy="1325880"/>
          </a:xfrm>
          <a:prstGeom prst="roundRect">
            <a:avLst>
              <a:gd fmla="val 6897" name="adj"/>
            </a:avLst>
          </a:prstGeom>
          <a:solidFill>
            <a:srgbClr val="E4F4F1"/>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3" name="Google Shape;1343;p52"/>
          <p:cNvSpPr txBox="1"/>
          <p:nvPr/>
        </p:nvSpPr>
        <p:spPr>
          <a:xfrm>
            <a:off x="2756916" y="1572768"/>
            <a:ext cx="27432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C7A6E"/>
              </a:buClr>
              <a:buSzPts val="1100"/>
              <a:buFont typeface="Calibri"/>
              <a:buNone/>
            </a:pPr>
            <a:r>
              <a:rPr b="1" i="0" lang="en-US" sz="1100" u="none" cap="none" strike="noStrike">
                <a:solidFill>
                  <a:srgbClr val="0C7A6E"/>
                </a:solidFill>
                <a:latin typeface="Calibri"/>
                <a:ea typeface="Calibri"/>
                <a:cs typeface="Calibri"/>
                <a:sym typeface="Calibri"/>
              </a:rPr>
              <a:t>2</a:t>
            </a:r>
            <a:endParaRPr b="0" i="0" sz="1100" u="none" cap="none" strike="noStrike">
              <a:solidFill>
                <a:schemeClr val="dk1"/>
              </a:solidFill>
              <a:latin typeface="Calibri"/>
              <a:ea typeface="Calibri"/>
              <a:cs typeface="Calibri"/>
              <a:sym typeface="Calibri"/>
            </a:endParaRPr>
          </a:p>
        </p:txBody>
      </p:sp>
      <p:sp>
        <p:nvSpPr>
          <p:cNvPr id="1344" name="Google Shape;1344;p52"/>
          <p:cNvSpPr txBox="1"/>
          <p:nvPr/>
        </p:nvSpPr>
        <p:spPr>
          <a:xfrm>
            <a:off x="2756916" y="1828800"/>
            <a:ext cx="148590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00"/>
              <a:buFont typeface="Calibri"/>
              <a:buNone/>
            </a:pPr>
            <a:r>
              <a:rPr b="1" i="0" lang="en-US" sz="1200" u="none" cap="none" strike="noStrike">
                <a:solidFill>
                  <a:srgbClr val="0E2A33"/>
                </a:solidFill>
                <a:latin typeface="Calibri"/>
                <a:ea typeface="Calibri"/>
                <a:cs typeface="Calibri"/>
                <a:sym typeface="Calibri"/>
              </a:rPr>
              <a:t>Etiket</a:t>
            </a:r>
            <a:endParaRPr b="0" i="0" sz="1200" u="none" cap="none" strike="noStrike">
              <a:solidFill>
                <a:schemeClr val="dk1"/>
              </a:solidFill>
              <a:latin typeface="Calibri"/>
              <a:ea typeface="Calibri"/>
              <a:cs typeface="Calibri"/>
              <a:sym typeface="Calibri"/>
            </a:endParaRPr>
          </a:p>
        </p:txBody>
      </p:sp>
      <p:sp>
        <p:nvSpPr>
          <p:cNvPr id="1345" name="Google Shape;1345;p52"/>
          <p:cNvSpPr txBox="1"/>
          <p:nvPr/>
        </p:nvSpPr>
        <p:spPr>
          <a:xfrm>
            <a:off x="2756916" y="2157984"/>
            <a:ext cx="1485900" cy="53949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6474F"/>
              </a:buClr>
              <a:buSzPts val="950"/>
              <a:buFont typeface="Calibri"/>
              <a:buNone/>
            </a:pPr>
            <a:r>
              <a:rPr b="0" i="0" lang="en-US" sz="950" u="none" cap="none" strike="noStrike">
                <a:solidFill>
                  <a:srgbClr val="36474F"/>
                </a:solidFill>
                <a:latin typeface="Calibri"/>
                <a:ea typeface="Calibri"/>
                <a:cs typeface="Calibri"/>
                <a:sym typeface="Calibri"/>
              </a:rPr>
              <a:t>Dalgadan aldığı enerjiyle uyanır (pil gerekmez).</a:t>
            </a:r>
            <a:endParaRPr b="0" i="0" sz="950" u="none" cap="none" strike="noStrike">
              <a:solidFill>
                <a:schemeClr val="dk1"/>
              </a:solidFill>
              <a:latin typeface="Calibri"/>
              <a:ea typeface="Calibri"/>
              <a:cs typeface="Calibri"/>
              <a:sym typeface="Calibri"/>
            </a:endParaRPr>
          </a:p>
        </p:txBody>
      </p:sp>
      <p:sp>
        <p:nvSpPr>
          <p:cNvPr id="1346" name="Google Shape;1346;p52"/>
          <p:cNvSpPr/>
          <p:nvPr/>
        </p:nvSpPr>
        <p:spPr>
          <a:xfrm>
            <a:off x="4453128" y="2043684"/>
            <a:ext cx="237744" cy="201168"/>
          </a:xfrm>
          <a:prstGeom prst="rightArrow">
            <a:avLst>
              <a:gd fmla="val 50000" name="adj1"/>
              <a:gd fmla="val 50000" name="adj2"/>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7" name="Google Shape;1347;p52"/>
          <p:cNvSpPr/>
          <p:nvPr/>
        </p:nvSpPr>
        <p:spPr>
          <a:xfrm>
            <a:off x="4791456" y="1481328"/>
            <a:ext cx="1705356" cy="1325880"/>
          </a:xfrm>
          <a:prstGeom prst="roundRect">
            <a:avLst>
              <a:gd fmla="val 6897" name="adj"/>
            </a:avLst>
          </a:prstGeom>
          <a:solidFill>
            <a:srgbClr val="E4F4F1"/>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8" name="Google Shape;1348;p52"/>
          <p:cNvSpPr txBox="1"/>
          <p:nvPr/>
        </p:nvSpPr>
        <p:spPr>
          <a:xfrm>
            <a:off x="4901184" y="1572768"/>
            <a:ext cx="27432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C7A6E"/>
              </a:buClr>
              <a:buSzPts val="1100"/>
              <a:buFont typeface="Calibri"/>
              <a:buNone/>
            </a:pPr>
            <a:r>
              <a:rPr b="1" i="0" lang="en-US" sz="1100" u="none" cap="none" strike="noStrike">
                <a:solidFill>
                  <a:srgbClr val="0C7A6E"/>
                </a:solidFill>
                <a:latin typeface="Calibri"/>
                <a:ea typeface="Calibri"/>
                <a:cs typeface="Calibri"/>
                <a:sym typeface="Calibri"/>
              </a:rPr>
              <a:t>3</a:t>
            </a:r>
            <a:endParaRPr b="0" i="0" sz="1100" u="none" cap="none" strike="noStrike">
              <a:solidFill>
                <a:schemeClr val="dk1"/>
              </a:solidFill>
              <a:latin typeface="Calibri"/>
              <a:ea typeface="Calibri"/>
              <a:cs typeface="Calibri"/>
              <a:sym typeface="Calibri"/>
            </a:endParaRPr>
          </a:p>
        </p:txBody>
      </p:sp>
      <p:sp>
        <p:nvSpPr>
          <p:cNvPr id="1349" name="Google Shape;1349;p52"/>
          <p:cNvSpPr txBox="1"/>
          <p:nvPr/>
        </p:nvSpPr>
        <p:spPr>
          <a:xfrm>
            <a:off x="4901184" y="1828800"/>
            <a:ext cx="148590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00"/>
              <a:buFont typeface="Calibri"/>
              <a:buNone/>
            </a:pPr>
            <a:r>
              <a:rPr b="1" i="0" lang="en-US" sz="1200" u="none" cap="none" strike="noStrike">
                <a:solidFill>
                  <a:srgbClr val="0E2A33"/>
                </a:solidFill>
                <a:latin typeface="Calibri"/>
                <a:ea typeface="Calibri"/>
                <a:cs typeface="Calibri"/>
                <a:sym typeface="Calibri"/>
              </a:rPr>
              <a:t>Kimlik</a:t>
            </a:r>
            <a:endParaRPr b="0" i="0" sz="1200" u="none" cap="none" strike="noStrike">
              <a:solidFill>
                <a:schemeClr val="dk1"/>
              </a:solidFill>
              <a:latin typeface="Calibri"/>
              <a:ea typeface="Calibri"/>
              <a:cs typeface="Calibri"/>
              <a:sym typeface="Calibri"/>
            </a:endParaRPr>
          </a:p>
        </p:txBody>
      </p:sp>
      <p:sp>
        <p:nvSpPr>
          <p:cNvPr id="1350" name="Google Shape;1350;p52"/>
          <p:cNvSpPr txBox="1"/>
          <p:nvPr/>
        </p:nvSpPr>
        <p:spPr>
          <a:xfrm>
            <a:off x="4901184" y="2157984"/>
            <a:ext cx="1485900" cy="53949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6474F"/>
              </a:buClr>
              <a:buSzPts val="950"/>
              <a:buFont typeface="Calibri"/>
              <a:buNone/>
            </a:pPr>
            <a:r>
              <a:rPr b="0" i="0" lang="en-US" sz="950" u="none" cap="none" strike="noStrike">
                <a:solidFill>
                  <a:srgbClr val="36474F"/>
                </a:solidFill>
                <a:latin typeface="Calibri"/>
                <a:ea typeface="Calibri"/>
                <a:cs typeface="Calibri"/>
                <a:sym typeface="Calibri"/>
              </a:rPr>
              <a:t>Etiket kendi numarasını geri gönderir.</a:t>
            </a:r>
            <a:endParaRPr b="0" i="0" sz="950" u="none" cap="none" strike="noStrike">
              <a:solidFill>
                <a:schemeClr val="dk1"/>
              </a:solidFill>
              <a:latin typeface="Calibri"/>
              <a:ea typeface="Calibri"/>
              <a:cs typeface="Calibri"/>
              <a:sym typeface="Calibri"/>
            </a:endParaRPr>
          </a:p>
        </p:txBody>
      </p:sp>
      <p:sp>
        <p:nvSpPr>
          <p:cNvPr id="1351" name="Google Shape;1351;p52"/>
          <p:cNvSpPr/>
          <p:nvPr/>
        </p:nvSpPr>
        <p:spPr>
          <a:xfrm>
            <a:off x="6597396" y="2043684"/>
            <a:ext cx="237744" cy="201168"/>
          </a:xfrm>
          <a:prstGeom prst="rightArrow">
            <a:avLst>
              <a:gd fmla="val 50000" name="adj1"/>
              <a:gd fmla="val 50000" name="adj2"/>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2" name="Google Shape;1352;p52"/>
          <p:cNvSpPr/>
          <p:nvPr/>
        </p:nvSpPr>
        <p:spPr>
          <a:xfrm>
            <a:off x="6935724" y="1481328"/>
            <a:ext cx="1705356" cy="1325880"/>
          </a:xfrm>
          <a:prstGeom prst="roundRect">
            <a:avLst>
              <a:gd fmla="val 6897" name="adj"/>
            </a:avLst>
          </a:prstGeom>
          <a:solidFill>
            <a:srgbClr val="E4F4F1"/>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3" name="Google Shape;1353;p52"/>
          <p:cNvSpPr txBox="1"/>
          <p:nvPr/>
        </p:nvSpPr>
        <p:spPr>
          <a:xfrm>
            <a:off x="7045452" y="1572768"/>
            <a:ext cx="27432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C7A6E"/>
              </a:buClr>
              <a:buSzPts val="1100"/>
              <a:buFont typeface="Calibri"/>
              <a:buNone/>
            </a:pPr>
            <a:r>
              <a:rPr b="1" i="0" lang="en-US" sz="1100" u="none" cap="none" strike="noStrike">
                <a:solidFill>
                  <a:srgbClr val="0C7A6E"/>
                </a:solidFill>
                <a:latin typeface="Calibri"/>
                <a:ea typeface="Calibri"/>
                <a:cs typeface="Calibri"/>
                <a:sym typeface="Calibri"/>
              </a:rPr>
              <a:t>4</a:t>
            </a:r>
            <a:endParaRPr b="0" i="0" sz="1100" u="none" cap="none" strike="noStrike">
              <a:solidFill>
                <a:schemeClr val="dk1"/>
              </a:solidFill>
              <a:latin typeface="Calibri"/>
              <a:ea typeface="Calibri"/>
              <a:cs typeface="Calibri"/>
              <a:sym typeface="Calibri"/>
            </a:endParaRPr>
          </a:p>
        </p:txBody>
      </p:sp>
      <p:sp>
        <p:nvSpPr>
          <p:cNvPr id="1354" name="Google Shape;1354;p52"/>
          <p:cNvSpPr txBox="1"/>
          <p:nvPr/>
        </p:nvSpPr>
        <p:spPr>
          <a:xfrm>
            <a:off x="7045452" y="1828800"/>
            <a:ext cx="148590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00"/>
              <a:buFont typeface="Calibri"/>
              <a:buNone/>
            </a:pPr>
            <a:r>
              <a:rPr b="1" i="0" lang="en-US" sz="1200" u="none" cap="none" strike="noStrike">
                <a:solidFill>
                  <a:srgbClr val="0E2A33"/>
                </a:solidFill>
                <a:latin typeface="Calibri"/>
                <a:ea typeface="Calibri"/>
                <a:cs typeface="Calibri"/>
                <a:sym typeface="Calibri"/>
              </a:rPr>
              <a:t>Sistem</a:t>
            </a:r>
            <a:endParaRPr b="0" i="0" sz="1200" u="none" cap="none" strike="noStrike">
              <a:solidFill>
                <a:schemeClr val="dk1"/>
              </a:solidFill>
              <a:latin typeface="Calibri"/>
              <a:ea typeface="Calibri"/>
              <a:cs typeface="Calibri"/>
              <a:sym typeface="Calibri"/>
            </a:endParaRPr>
          </a:p>
        </p:txBody>
      </p:sp>
      <p:sp>
        <p:nvSpPr>
          <p:cNvPr id="1355" name="Google Shape;1355;p52"/>
          <p:cNvSpPr txBox="1"/>
          <p:nvPr/>
        </p:nvSpPr>
        <p:spPr>
          <a:xfrm>
            <a:off x="7045452" y="2157984"/>
            <a:ext cx="1485900" cy="53949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6474F"/>
              </a:buClr>
              <a:buSzPts val="950"/>
              <a:buFont typeface="Calibri"/>
              <a:buNone/>
            </a:pPr>
            <a:r>
              <a:rPr b="0" i="0" lang="en-US" sz="950" u="none" cap="none" strike="noStrike">
                <a:solidFill>
                  <a:srgbClr val="36474F"/>
                </a:solidFill>
                <a:latin typeface="Calibri"/>
                <a:ea typeface="Calibri"/>
                <a:cs typeface="Calibri"/>
                <a:sym typeface="Calibri"/>
              </a:rPr>
              <a:t>Numara veri tabanında kime ait, bakılır.</a:t>
            </a:r>
            <a:endParaRPr b="0" i="0" sz="950" u="none" cap="none" strike="noStrike">
              <a:solidFill>
                <a:schemeClr val="dk1"/>
              </a:solidFill>
              <a:latin typeface="Calibri"/>
              <a:ea typeface="Calibri"/>
              <a:cs typeface="Calibri"/>
              <a:sym typeface="Calibri"/>
            </a:endParaRPr>
          </a:p>
        </p:txBody>
      </p:sp>
      <p:sp>
        <p:nvSpPr>
          <p:cNvPr id="1356" name="Google Shape;1356;p52"/>
          <p:cNvSpPr/>
          <p:nvPr/>
        </p:nvSpPr>
        <p:spPr>
          <a:xfrm>
            <a:off x="502920" y="2926080"/>
            <a:ext cx="3886200" cy="1371600"/>
          </a:xfrm>
          <a:prstGeom prst="roundRect">
            <a:avLst>
              <a:gd fmla="val 5333" name="adj"/>
            </a:avLst>
          </a:prstGeom>
          <a:solidFill>
            <a:srgbClr val="FFFFFF"/>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7" name="Google Shape;1357;p52"/>
          <p:cNvSpPr/>
          <p:nvPr/>
        </p:nvSpPr>
        <p:spPr>
          <a:xfrm>
            <a:off x="502920" y="2926080"/>
            <a:ext cx="3886200" cy="475488"/>
          </a:xfrm>
          <a:prstGeom prst="roundRect">
            <a:avLst>
              <a:gd fmla="val 15385" name="adj"/>
            </a:avLst>
          </a:prstGeom>
          <a:solidFill>
            <a:srgbClr val="E4F4F1"/>
          </a:solidFill>
          <a:ln cap="flat" cmpd="sng" w="12700">
            <a:solidFill>
              <a:srgbClr val="E4F4F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8" name="Google Shape;1358;p52"/>
          <p:cNvSpPr txBox="1"/>
          <p:nvPr/>
        </p:nvSpPr>
        <p:spPr>
          <a:xfrm>
            <a:off x="731520" y="2962656"/>
            <a:ext cx="3429000" cy="4023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C7A6E"/>
              </a:buClr>
              <a:buSzPts val="1400"/>
              <a:buFont typeface="Calibri"/>
              <a:buNone/>
            </a:pPr>
            <a:r>
              <a:rPr b="1" i="0" lang="en-US" sz="1400" u="none" cap="none" strike="noStrike">
                <a:solidFill>
                  <a:srgbClr val="0C7A6E"/>
                </a:solidFill>
                <a:latin typeface="Calibri"/>
                <a:ea typeface="Calibri"/>
                <a:cs typeface="Calibri"/>
                <a:sym typeface="Calibri"/>
              </a:rPr>
              <a:t>RFID</a:t>
            </a:r>
            <a:endParaRPr b="0" i="0" sz="1400" u="none" cap="none" strike="noStrike">
              <a:solidFill>
                <a:schemeClr val="dk1"/>
              </a:solidFill>
              <a:latin typeface="Calibri"/>
              <a:ea typeface="Calibri"/>
              <a:cs typeface="Calibri"/>
              <a:sym typeface="Calibri"/>
            </a:endParaRPr>
          </a:p>
        </p:txBody>
      </p:sp>
      <p:sp>
        <p:nvSpPr>
          <p:cNvPr id="1359" name="Google Shape;1359;p52"/>
          <p:cNvSpPr txBox="1"/>
          <p:nvPr/>
        </p:nvSpPr>
        <p:spPr>
          <a:xfrm>
            <a:off x="777240" y="3529584"/>
            <a:ext cx="3337560" cy="621792"/>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36474F"/>
              </a:buClr>
              <a:buSzPts val="1050"/>
              <a:buFont typeface="Calibri"/>
              <a:buChar char="•"/>
            </a:pPr>
            <a:r>
              <a:rPr b="0" i="0" lang="en-US" sz="1050" u="none" cap="none" strike="noStrike">
                <a:solidFill>
                  <a:srgbClr val="36474F"/>
                </a:solidFill>
                <a:latin typeface="Calibri"/>
                <a:ea typeface="Calibri"/>
                <a:cs typeface="Calibri"/>
                <a:sym typeface="Calibri"/>
              </a:rPr>
              <a:t>Menzil birkaç santimden metrelerceye çıkabilir</a:t>
            </a:r>
            <a:endParaRPr b="0" i="0" sz="10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050"/>
              <a:buFont typeface="Calibri"/>
              <a:buChar char="•"/>
            </a:pPr>
            <a:r>
              <a:rPr b="0" i="0" lang="en-US" sz="1050" u="none" cap="none" strike="noStrike">
                <a:solidFill>
                  <a:srgbClr val="36474F"/>
                </a:solidFill>
                <a:latin typeface="Calibri"/>
                <a:ea typeface="Calibri"/>
                <a:cs typeface="Calibri"/>
                <a:sym typeface="Calibri"/>
              </a:rPr>
              <a:t>Depoda yüzlerce etiket saniyede okunabilir</a:t>
            </a:r>
            <a:endParaRPr b="0" i="0" sz="10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050"/>
              <a:buFont typeface="Calibri"/>
              <a:buChar char="•"/>
            </a:pPr>
            <a:r>
              <a:rPr b="0" i="0" lang="en-US" sz="1050" u="none" cap="none" strike="noStrike">
                <a:solidFill>
                  <a:srgbClr val="36474F"/>
                </a:solidFill>
                <a:latin typeface="Calibri"/>
                <a:ea typeface="Calibri"/>
                <a:cs typeface="Calibri"/>
                <a:sym typeface="Calibri"/>
              </a:rPr>
              <a:t>Stok sayımı, kütüphane, hayvan küpesi</a:t>
            </a:r>
            <a:endParaRPr b="0" i="0" sz="1050" u="none" cap="none" strike="noStrike">
              <a:solidFill>
                <a:schemeClr val="dk1"/>
              </a:solidFill>
              <a:latin typeface="Calibri"/>
              <a:ea typeface="Calibri"/>
              <a:cs typeface="Calibri"/>
              <a:sym typeface="Calibri"/>
            </a:endParaRPr>
          </a:p>
        </p:txBody>
      </p:sp>
      <p:sp>
        <p:nvSpPr>
          <p:cNvPr id="1360" name="Google Shape;1360;p52"/>
          <p:cNvSpPr/>
          <p:nvPr/>
        </p:nvSpPr>
        <p:spPr>
          <a:xfrm>
            <a:off x="4754880" y="2926080"/>
            <a:ext cx="3886200" cy="1371600"/>
          </a:xfrm>
          <a:prstGeom prst="roundRect">
            <a:avLst>
              <a:gd fmla="val 5333" name="adj"/>
            </a:avLst>
          </a:prstGeom>
          <a:solidFill>
            <a:srgbClr val="FFFFFF"/>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1" name="Google Shape;1361;p52"/>
          <p:cNvSpPr/>
          <p:nvPr/>
        </p:nvSpPr>
        <p:spPr>
          <a:xfrm>
            <a:off x="4754880" y="2926080"/>
            <a:ext cx="3886200" cy="475488"/>
          </a:xfrm>
          <a:prstGeom prst="roundRect">
            <a:avLst>
              <a:gd fmla="val 15385" name="adj"/>
            </a:avLst>
          </a:prstGeom>
          <a:solidFill>
            <a:srgbClr val="FDF3D7"/>
          </a:solidFill>
          <a:ln cap="flat" cmpd="sng" w="12700">
            <a:solidFill>
              <a:srgbClr val="FDF3D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2" name="Google Shape;1362;p52"/>
          <p:cNvSpPr txBox="1"/>
          <p:nvPr/>
        </p:nvSpPr>
        <p:spPr>
          <a:xfrm>
            <a:off x="4983480" y="2962656"/>
            <a:ext cx="3429000" cy="4023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6A00"/>
              </a:buClr>
              <a:buSzPts val="1400"/>
              <a:buFont typeface="Calibri"/>
              <a:buNone/>
            </a:pPr>
            <a:r>
              <a:rPr b="1" i="0" lang="en-US" sz="1400" u="none" cap="none" strike="noStrike">
                <a:solidFill>
                  <a:srgbClr val="8A6A00"/>
                </a:solidFill>
                <a:latin typeface="Calibri"/>
                <a:ea typeface="Calibri"/>
                <a:cs typeface="Calibri"/>
                <a:sym typeface="Calibri"/>
              </a:rPr>
              <a:t>NFC</a:t>
            </a:r>
            <a:endParaRPr b="0" i="0" sz="1400" u="none" cap="none" strike="noStrike">
              <a:solidFill>
                <a:schemeClr val="dk1"/>
              </a:solidFill>
              <a:latin typeface="Calibri"/>
              <a:ea typeface="Calibri"/>
              <a:cs typeface="Calibri"/>
              <a:sym typeface="Calibri"/>
            </a:endParaRPr>
          </a:p>
        </p:txBody>
      </p:sp>
      <p:sp>
        <p:nvSpPr>
          <p:cNvPr id="1363" name="Google Shape;1363;p52"/>
          <p:cNvSpPr txBox="1"/>
          <p:nvPr/>
        </p:nvSpPr>
        <p:spPr>
          <a:xfrm>
            <a:off x="5029200" y="3529584"/>
            <a:ext cx="3337560" cy="621792"/>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36474F"/>
              </a:buClr>
              <a:buSzPts val="1050"/>
              <a:buFont typeface="Calibri"/>
              <a:buChar char="•"/>
            </a:pPr>
            <a:r>
              <a:rPr b="0" i="0" lang="en-US" sz="1050" u="none" cap="none" strike="noStrike">
                <a:solidFill>
                  <a:srgbClr val="36474F"/>
                </a:solidFill>
                <a:latin typeface="Calibri"/>
                <a:ea typeface="Calibri"/>
                <a:cs typeface="Calibri"/>
                <a:sym typeface="Calibri"/>
              </a:rPr>
              <a:t>Menzil yaklaşık 4 cm — bu bir güvenlik özelliğidir</a:t>
            </a:r>
            <a:endParaRPr b="0" i="0" sz="10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050"/>
              <a:buFont typeface="Calibri"/>
              <a:buChar char="•"/>
            </a:pPr>
            <a:r>
              <a:rPr b="0" i="0" lang="en-US" sz="1050" u="none" cap="none" strike="noStrike">
                <a:solidFill>
                  <a:srgbClr val="36474F"/>
                </a:solidFill>
                <a:latin typeface="Calibri"/>
                <a:ea typeface="Calibri"/>
                <a:cs typeface="Calibri"/>
                <a:sym typeface="Calibri"/>
              </a:rPr>
              <a:t>Çift yönlü haberleşir, telefonlarda dahili gelir</a:t>
            </a:r>
            <a:endParaRPr b="0" i="0" sz="10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050"/>
              <a:buFont typeface="Calibri"/>
              <a:buChar char="•"/>
            </a:pPr>
            <a:r>
              <a:rPr b="0" i="0" lang="en-US" sz="1050" u="none" cap="none" strike="noStrike">
                <a:solidFill>
                  <a:srgbClr val="36474F"/>
                </a:solidFill>
                <a:latin typeface="Calibri"/>
                <a:ea typeface="Calibri"/>
                <a:cs typeface="Calibri"/>
                <a:sym typeface="Calibri"/>
              </a:rPr>
              <a:t>Temassız ödeme, ulaşım kartı, kapı geçişi</a:t>
            </a:r>
            <a:endParaRPr b="0" i="0" sz="1050" u="none" cap="none" strike="noStrike">
              <a:solidFill>
                <a:schemeClr val="dk1"/>
              </a:solidFill>
              <a:latin typeface="Calibri"/>
              <a:ea typeface="Calibri"/>
              <a:cs typeface="Calibri"/>
              <a:sym typeface="Calibri"/>
            </a:endParaRPr>
          </a:p>
        </p:txBody>
      </p:sp>
      <p:sp>
        <p:nvSpPr>
          <p:cNvPr id="1364" name="Google Shape;1364;p52"/>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3 · Ağ ve Haberleşme Protokolleri</a:t>
            </a:r>
            <a:endParaRPr b="0" i="0" sz="850" u="none" cap="none" strike="noStrike">
              <a:solidFill>
                <a:schemeClr val="dk1"/>
              </a:solidFill>
              <a:latin typeface="Calibri"/>
              <a:ea typeface="Calibri"/>
              <a:cs typeface="Calibri"/>
              <a:sym typeface="Calibri"/>
            </a:endParaRPr>
          </a:p>
        </p:txBody>
      </p:sp>
      <p:sp>
        <p:nvSpPr>
          <p:cNvPr id="1365" name="Google Shape;1365;p52"/>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50</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370" name="Shape 1370"/>
        <p:cNvGrpSpPr/>
        <p:nvPr/>
      </p:nvGrpSpPr>
      <p:grpSpPr>
        <a:xfrm>
          <a:off x="0" y="0"/>
          <a:ext cx="0" cy="0"/>
          <a:chOff x="0" y="0"/>
          <a:chExt cx="0" cy="0"/>
        </a:xfrm>
      </p:grpSpPr>
      <p:sp>
        <p:nvSpPr>
          <p:cNvPr id="1371" name="Google Shape;1371;p53"/>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KARAR TABLOSU</a:t>
            </a:r>
            <a:endParaRPr b="0" i="0" sz="1000" u="none" cap="none" strike="noStrike">
              <a:solidFill>
                <a:schemeClr val="dk1"/>
              </a:solidFill>
              <a:latin typeface="Calibri"/>
              <a:ea typeface="Calibri"/>
              <a:cs typeface="Calibri"/>
              <a:sym typeface="Calibri"/>
            </a:endParaRPr>
          </a:p>
        </p:txBody>
      </p:sp>
      <p:sp>
        <p:nvSpPr>
          <p:cNvPr id="1372" name="Google Shape;1372;p53"/>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Kablosuz teknolojilerin karşılaştırması</a:t>
            </a:r>
            <a:endParaRPr b="0" i="0" sz="2600" u="none" cap="none" strike="noStrike">
              <a:solidFill>
                <a:schemeClr val="dk1"/>
              </a:solidFill>
              <a:latin typeface="Calibri"/>
              <a:ea typeface="Calibri"/>
              <a:cs typeface="Calibri"/>
              <a:sym typeface="Calibri"/>
            </a:endParaRPr>
          </a:p>
        </p:txBody>
      </p:sp>
      <p:graphicFrame>
        <p:nvGraphicFramePr>
          <p:cNvPr id="1373" name="Google Shape;1373;p53"/>
          <p:cNvGraphicFramePr/>
          <p:nvPr/>
        </p:nvGraphicFramePr>
        <p:xfrm>
          <a:off x="502920" y="1371600"/>
          <a:ext cx="3000000" cy="3000000"/>
        </p:xfrm>
        <a:graphic>
          <a:graphicData uri="http://schemas.openxmlformats.org/drawingml/2006/table">
            <a:tbl>
              <a:tblPr>
                <a:noFill/>
                <a:tableStyleId>{171C6DA4-8F6A-4889-AE8C-7EABCD6D8F95}</a:tableStyleId>
              </a:tblPr>
              <a:tblGrid>
                <a:gridCol w="1737350"/>
                <a:gridCol w="1554475"/>
                <a:gridCol w="1143000"/>
                <a:gridCol w="1234450"/>
                <a:gridCol w="2468875"/>
              </a:tblGrid>
              <a:tr h="301750">
                <a:tc>
                  <a:txBody>
                    <a:bodyPr/>
                    <a:lstStyle/>
                    <a:p>
                      <a:pPr indent="0" lvl="0" marL="0" marR="0" rtl="0" algn="l">
                        <a:spcBef>
                          <a:spcPts val="0"/>
                        </a:spcBef>
                        <a:spcAft>
                          <a:spcPts val="0"/>
                        </a:spcAft>
                        <a:buClr>
                          <a:srgbClr val="FFFFFF"/>
                        </a:buClr>
                        <a:buSzPts val="1150"/>
                        <a:buFont typeface="Calibri"/>
                        <a:buNone/>
                      </a:pPr>
                      <a:r>
                        <a:rPr b="1" lang="en-US" sz="1150" u="none" cap="none" strike="noStrike">
                          <a:solidFill>
                            <a:srgbClr val="FFFFFF"/>
                          </a:solidFill>
                          <a:latin typeface="Calibri"/>
                          <a:ea typeface="Calibri"/>
                          <a:cs typeface="Calibri"/>
                          <a:sym typeface="Calibri"/>
                        </a:rPr>
                        <a:t>Teknoloji</a:t>
                      </a:r>
                      <a:endParaRPr sz="115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0E2A33"/>
                    </a:solidFill>
                  </a:tcPr>
                </a:tc>
                <a:tc>
                  <a:txBody>
                    <a:bodyPr/>
                    <a:lstStyle/>
                    <a:p>
                      <a:pPr indent="0" lvl="0" marL="0" marR="0" rtl="0" algn="l">
                        <a:spcBef>
                          <a:spcPts val="0"/>
                        </a:spcBef>
                        <a:spcAft>
                          <a:spcPts val="0"/>
                        </a:spcAft>
                        <a:buClr>
                          <a:srgbClr val="FFFFFF"/>
                        </a:buClr>
                        <a:buSzPts val="1150"/>
                        <a:buFont typeface="Calibri"/>
                        <a:buNone/>
                      </a:pPr>
                      <a:r>
                        <a:rPr b="1" lang="en-US" sz="1150" u="none" cap="none" strike="noStrike">
                          <a:solidFill>
                            <a:srgbClr val="FFFFFF"/>
                          </a:solidFill>
                          <a:latin typeface="Calibri"/>
                          <a:ea typeface="Calibri"/>
                          <a:cs typeface="Calibri"/>
                          <a:sym typeface="Calibri"/>
                        </a:rPr>
                        <a:t>Menzil</a:t>
                      </a:r>
                      <a:endParaRPr sz="115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0E2A33"/>
                    </a:solidFill>
                  </a:tcPr>
                </a:tc>
                <a:tc>
                  <a:txBody>
                    <a:bodyPr/>
                    <a:lstStyle/>
                    <a:p>
                      <a:pPr indent="0" lvl="0" marL="0" marR="0" rtl="0" algn="l">
                        <a:spcBef>
                          <a:spcPts val="0"/>
                        </a:spcBef>
                        <a:spcAft>
                          <a:spcPts val="0"/>
                        </a:spcAft>
                        <a:buClr>
                          <a:srgbClr val="FFFFFF"/>
                        </a:buClr>
                        <a:buSzPts val="1150"/>
                        <a:buFont typeface="Calibri"/>
                        <a:buNone/>
                      </a:pPr>
                      <a:r>
                        <a:rPr b="1" lang="en-US" sz="1150" u="none" cap="none" strike="noStrike">
                          <a:solidFill>
                            <a:srgbClr val="FFFFFF"/>
                          </a:solidFill>
                          <a:latin typeface="Calibri"/>
                          <a:ea typeface="Calibri"/>
                          <a:cs typeface="Calibri"/>
                          <a:sym typeface="Calibri"/>
                        </a:rPr>
                        <a:t>Hız</a:t>
                      </a:r>
                      <a:endParaRPr sz="115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0E2A33"/>
                    </a:solidFill>
                  </a:tcPr>
                </a:tc>
                <a:tc>
                  <a:txBody>
                    <a:bodyPr/>
                    <a:lstStyle/>
                    <a:p>
                      <a:pPr indent="0" lvl="0" marL="0" marR="0" rtl="0" algn="l">
                        <a:spcBef>
                          <a:spcPts val="0"/>
                        </a:spcBef>
                        <a:spcAft>
                          <a:spcPts val="0"/>
                        </a:spcAft>
                        <a:buClr>
                          <a:srgbClr val="FFFFFF"/>
                        </a:buClr>
                        <a:buSzPts val="1150"/>
                        <a:buFont typeface="Calibri"/>
                        <a:buNone/>
                      </a:pPr>
                      <a:r>
                        <a:rPr b="1" lang="en-US" sz="1150" u="none" cap="none" strike="noStrike">
                          <a:solidFill>
                            <a:srgbClr val="FFFFFF"/>
                          </a:solidFill>
                          <a:latin typeface="Calibri"/>
                          <a:ea typeface="Calibri"/>
                          <a:cs typeface="Calibri"/>
                          <a:sym typeface="Calibri"/>
                        </a:rPr>
                        <a:t>Enerji</a:t>
                      </a:r>
                      <a:endParaRPr sz="115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0E2A33"/>
                    </a:solidFill>
                  </a:tcPr>
                </a:tc>
                <a:tc>
                  <a:txBody>
                    <a:bodyPr/>
                    <a:lstStyle/>
                    <a:p>
                      <a:pPr indent="0" lvl="0" marL="0" marR="0" rtl="0" algn="l">
                        <a:spcBef>
                          <a:spcPts val="0"/>
                        </a:spcBef>
                        <a:spcAft>
                          <a:spcPts val="0"/>
                        </a:spcAft>
                        <a:buClr>
                          <a:srgbClr val="FFFFFF"/>
                        </a:buClr>
                        <a:buSzPts val="1150"/>
                        <a:buFont typeface="Calibri"/>
                        <a:buNone/>
                      </a:pPr>
                      <a:r>
                        <a:rPr b="1" lang="en-US" sz="1150" u="none" cap="none" strike="noStrike">
                          <a:solidFill>
                            <a:srgbClr val="FFFFFF"/>
                          </a:solidFill>
                          <a:latin typeface="Calibri"/>
                          <a:ea typeface="Calibri"/>
                          <a:cs typeface="Calibri"/>
                          <a:sym typeface="Calibri"/>
                        </a:rPr>
                        <a:t>Tipik kullanım</a:t>
                      </a:r>
                      <a:endParaRPr sz="115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0E2A33"/>
                    </a:solidFill>
                  </a:tcPr>
                </a:tc>
              </a:tr>
              <a:tr h="301750">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NFC</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~4 cm</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Düşük</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Çok düşük</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Ödeme, kart geçiş</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r>
              <a:tr h="301750">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Bluetooth BLE</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10-50 m</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Orta</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Çok düşük</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Giyilebilir, telefon eşleşmesi</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r>
              <a:tr h="301750">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Zigbee / Z-Wave</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10-100 m (örgü)</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Düşük</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Çok düşük</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Akıllı ev sensörleri</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r>
              <a:tr h="301750">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Wi-Fi</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30-100 m</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Çok yüksek</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Yüksek</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Kamera, akıllı priz</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r>
              <a:tr h="301750">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LoRaWAN</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2-15 km</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Çok düşük</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Çok düşük</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Tarım, sayaç, sel uyarısı</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r>
              <a:tr h="301750">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NB-IoT</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Ülke geneli</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Düşük</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Düşük</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Sabit uzak sayaçlar</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r>
              <a:tr h="301750">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4G / 5G</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Ülke geneli</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Çok yüksek</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Yüksek</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Araç, video, otonom sistem</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r>
            </a:tbl>
          </a:graphicData>
        </a:graphic>
      </p:graphicFrame>
      <p:sp>
        <p:nvSpPr>
          <p:cNvPr id="1374" name="Google Shape;1374;p53"/>
          <p:cNvSpPr txBox="1"/>
          <p:nvPr/>
        </p:nvSpPr>
        <p:spPr>
          <a:xfrm>
            <a:off x="502920" y="4041648"/>
            <a:ext cx="813816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1000"/>
              <a:buFont typeface="Calibri"/>
              <a:buNone/>
            </a:pPr>
            <a:r>
              <a:rPr b="0" i="1" lang="en-US" sz="1000" u="none" cap="none" strike="noStrike">
                <a:solidFill>
                  <a:srgbClr val="7B8C94"/>
                </a:solidFill>
                <a:latin typeface="Calibri"/>
                <a:ea typeface="Calibri"/>
                <a:cs typeface="Calibri"/>
                <a:sym typeface="Calibri"/>
              </a:rPr>
              <a:t>Tabloyu okuma yöntemi: Önce menzil sütunundan uygun satırları seçin, sonra enerji sütununa göre eleyin.</a:t>
            </a:r>
            <a:endParaRPr b="0" i="0" sz="1000" u="none" cap="none" strike="noStrike">
              <a:solidFill>
                <a:schemeClr val="dk1"/>
              </a:solidFill>
              <a:latin typeface="Calibri"/>
              <a:ea typeface="Calibri"/>
              <a:cs typeface="Calibri"/>
              <a:sym typeface="Calibri"/>
            </a:endParaRPr>
          </a:p>
        </p:txBody>
      </p:sp>
      <p:sp>
        <p:nvSpPr>
          <p:cNvPr id="1375" name="Google Shape;1375;p53"/>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3 · Ağ ve Haberleşme Protokolleri</a:t>
            </a:r>
            <a:endParaRPr b="0" i="0" sz="850" u="none" cap="none" strike="noStrike">
              <a:solidFill>
                <a:schemeClr val="dk1"/>
              </a:solidFill>
              <a:latin typeface="Calibri"/>
              <a:ea typeface="Calibri"/>
              <a:cs typeface="Calibri"/>
              <a:sym typeface="Calibri"/>
            </a:endParaRPr>
          </a:p>
        </p:txBody>
      </p:sp>
      <p:sp>
        <p:nvSpPr>
          <p:cNvPr id="1376" name="Google Shape;1376;p53"/>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51</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381" name="Shape 1381"/>
        <p:cNvGrpSpPr/>
        <p:nvPr/>
      </p:nvGrpSpPr>
      <p:grpSpPr>
        <a:xfrm>
          <a:off x="0" y="0"/>
          <a:ext cx="0" cy="0"/>
          <a:chOff x="0" y="0"/>
          <a:chExt cx="0" cy="0"/>
        </a:xfrm>
      </p:grpSpPr>
      <p:sp>
        <p:nvSpPr>
          <p:cNvPr id="1382" name="Google Shape;1382;p54"/>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UYGULAMA</a:t>
            </a:r>
            <a:endParaRPr b="0" i="0" sz="1000" u="none" cap="none" strike="noStrike">
              <a:solidFill>
                <a:schemeClr val="dk1"/>
              </a:solidFill>
              <a:latin typeface="Calibri"/>
              <a:ea typeface="Calibri"/>
              <a:cs typeface="Calibri"/>
              <a:sym typeface="Calibri"/>
            </a:endParaRPr>
          </a:p>
        </p:txBody>
      </p:sp>
      <p:sp>
        <p:nvSpPr>
          <p:cNvPr id="1383" name="Google Shape;1383;p54"/>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Hangi teknolojiyi seçmeliyim?</a:t>
            </a:r>
            <a:endParaRPr b="0" i="0" sz="2600" u="none" cap="none" strike="noStrike">
              <a:solidFill>
                <a:schemeClr val="dk1"/>
              </a:solidFill>
              <a:latin typeface="Calibri"/>
              <a:ea typeface="Calibri"/>
              <a:cs typeface="Calibri"/>
              <a:sym typeface="Calibri"/>
            </a:endParaRPr>
          </a:p>
        </p:txBody>
      </p:sp>
      <p:sp>
        <p:nvSpPr>
          <p:cNvPr id="1384" name="Google Shape;1384;p54"/>
          <p:cNvSpPr/>
          <p:nvPr/>
        </p:nvSpPr>
        <p:spPr>
          <a:xfrm>
            <a:off x="502920" y="1371600"/>
            <a:ext cx="8138160" cy="502920"/>
          </a:xfrm>
          <a:prstGeom prst="roundRect">
            <a:avLst>
              <a:gd fmla="val 10909"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5" name="Google Shape;1385;p54"/>
          <p:cNvSpPr txBox="1"/>
          <p:nvPr/>
        </p:nvSpPr>
        <p:spPr>
          <a:xfrm>
            <a:off x="640080" y="1472184"/>
            <a:ext cx="301752" cy="30175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Calibri"/>
              <a:buNone/>
            </a:pPr>
            <a:r>
              <a:rPr b="1" i="0" lang="en-US" sz="1100" u="none" cap="none" strike="noStrike">
                <a:solidFill>
                  <a:srgbClr val="FFFFFF"/>
                </a:solidFill>
                <a:latin typeface="Calibri"/>
                <a:ea typeface="Calibri"/>
                <a:cs typeface="Calibri"/>
                <a:sym typeface="Calibri"/>
              </a:rPr>
              <a:t>1</a:t>
            </a:r>
            <a:endParaRPr b="0" i="0" sz="1100" u="none" cap="none" strike="noStrike">
              <a:solidFill>
                <a:schemeClr val="dk1"/>
              </a:solidFill>
              <a:latin typeface="Calibri"/>
              <a:ea typeface="Calibri"/>
              <a:cs typeface="Calibri"/>
              <a:sym typeface="Calibri"/>
            </a:endParaRPr>
          </a:p>
        </p:txBody>
      </p:sp>
      <p:sp>
        <p:nvSpPr>
          <p:cNvPr id="1386" name="Google Shape;1386;p54"/>
          <p:cNvSpPr/>
          <p:nvPr/>
        </p:nvSpPr>
        <p:spPr>
          <a:xfrm>
            <a:off x="640080" y="1472184"/>
            <a:ext cx="301752" cy="301752"/>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7" name="Google Shape;1387;p54"/>
          <p:cNvSpPr txBox="1"/>
          <p:nvPr/>
        </p:nvSpPr>
        <p:spPr>
          <a:xfrm>
            <a:off x="640080" y="1472184"/>
            <a:ext cx="301752" cy="30175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Calibri"/>
              <a:buNone/>
            </a:pPr>
            <a:r>
              <a:rPr b="1" i="0" lang="en-US" sz="1100" u="none" cap="none" strike="noStrike">
                <a:solidFill>
                  <a:srgbClr val="FFFFFF"/>
                </a:solidFill>
                <a:latin typeface="Calibri"/>
                <a:ea typeface="Calibri"/>
                <a:cs typeface="Calibri"/>
                <a:sym typeface="Calibri"/>
              </a:rPr>
              <a:t>1</a:t>
            </a:r>
            <a:endParaRPr b="0" i="0" sz="1100" u="none" cap="none" strike="noStrike">
              <a:solidFill>
                <a:schemeClr val="dk1"/>
              </a:solidFill>
              <a:latin typeface="Calibri"/>
              <a:ea typeface="Calibri"/>
              <a:cs typeface="Calibri"/>
              <a:sym typeface="Calibri"/>
            </a:endParaRPr>
          </a:p>
        </p:txBody>
      </p:sp>
      <p:sp>
        <p:nvSpPr>
          <p:cNvPr id="1388" name="Google Shape;1388;p54"/>
          <p:cNvSpPr txBox="1"/>
          <p:nvPr/>
        </p:nvSpPr>
        <p:spPr>
          <a:xfrm>
            <a:off x="1097280" y="1371600"/>
            <a:ext cx="228600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150"/>
              <a:buFont typeface="Calibri"/>
              <a:buNone/>
            </a:pPr>
            <a:r>
              <a:rPr b="1" i="0" lang="en-US" sz="1150" u="none" cap="none" strike="noStrike">
                <a:solidFill>
                  <a:srgbClr val="0E2A33"/>
                </a:solidFill>
                <a:latin typeface="Calibri"/>
                <a:ea typeface="Calibri"/>
                <a:cs typeface="Calibri"/>
                <a:sym typeface="Calibri"/>
              </a:rPr>
              <a:t>Cihaz kaç metre uzakta?</a:t>
            </a:r>
            <a:endParaRPr b="0" i="0" sz="1150" u="none" cap="none" strike="noStrike">
              <a:solidFill>
                <a:schemeClr val="dk1"/>
              </a:solidFill>
              <a:latin typeface="Calibri"/>
              <a:ea typeface="Calibri"/>
              <a:cs typeface="Calibri"/>
              <a:sym typeface="Calibri"/>
            </a:endParaRPr>
          </a:p>
        </p:txBody>
      </p:sp>
      <p:sp>
        <p:nvSpPr>
          <p:cNvPr id="1389" name="Google Shape;1389;p54"/>
          <p:cNvSpPr txBox="1"/>
          <p:nvPr/>
        </p:nvSpPr>
        <p:spPr>
          <a:xfrm>
            <a:off x="3474720" y="1371600"/>
            <a:ext cx="502920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100 m altı → Wi-Fi / Zigbee   ·   1 km üstü → LoRa / NB-IoT</a:t>
            </a:r>
            <a:endParaRPr b="0" i="0" sz="1050" u="none" cap="none" strike="noStrike">
              <a:solidFill>
                <a:schemeClr val="dk1"/>
              </a:solidFill>
              <a:latin typeface="Calibri"/>
              <a:ea typeface="Calibri"/>
              <a:cs typeface="Calibri"/>
              <a:sym typeface="Calibri"/>
            </a:endParaRPr>
          </a:p>
        </p:txBody>
      </p:sp>
      <p:sp>
        <p:nvSpPr>
          <p:cNvPr id="1390" name="Google Shape;1390;p54"/>
          <p:cNvSpPr/>
          <p:nvPr/>
        </p:nvSpPr>
        <p:spPr>
          <a:xfrm>
            <a:off x="502920" y="1965960"/>
            <a:ext cx="8138160" cy="502920"/>
          </a:xfrm>
          <a:prstGeom prst="roundRect">
            <a:avLst>
              <a:gd fmla="val 10909" name="adj"/>
            </a:avLst>
          </a:prstGeom>
          <a:solidFill>
            <a:srgbClr val="FFFFFF"/>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1" name="Google Shape;1391;p54"/>
          <p:cNvSpPr txBox="1"/>
          <p:nvPr/>
        </p:nvSpPr>
        <p:spPr>
          <a:xfrm>
            <a:off x="640080" y="2066544"/>
            <a:ext cx="301752" cy="30175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Calibri"/>
              <a:buNone/>
            </a:pPr>
            <a:r>
              <a:rPr b="1" i="0" lang="en-US" sz="1100" u="none" cap="none" strike="noStrike">
                <a:solidFill>
                  <a:srgbClr val="FFFFFF"/>
                </a:solidFill>
                <a:latin typeface="Calibri"/>
                <a:ea typeface="Calibri"/>
                <a:cs typeface="Calibri"/>
                <a:sym typeface="Calibri"/>
              </a:rPr>
              <a:t>2</a:t>
            </a:r>
            <a:endParaRPr b="0" i="0" sz="1100" u="none" cap="none" strike="noStrike">
              <a:solidFill>
                <a:schemeClr val="dk1"/>
              </a:solidFill>
              <a:latin typeface="Calibri"/>
              <a:ea typeface="Calibri"/>
              <a:cs typeface="Calibri"/>
              <a:sym typeface="Calibri"/>
            </a:endParaRPr>
          </a:p>
        </p:txBody>
      </p:sp>
      <p:sp>
        <p:nvSpPr>
          <p:cNvPr id="1392" name="Google Shape;1392;p54"/>
          <p:cNvSpPr/>
          <p:nvPr/>
        </p:nvSpPr>
        <p:spPr>
          <a:xfrm>
            <a:off x="640080" y="2066544"/>
            <a:ext cx="301752" cy="301752"/>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3" name="Google Shape;1393;p54"/>
          <p:cNvSpPr txBox="1"/>
          <p:nvPr/>
        </p:nvSpPr>
        <p:spPr>
          <a:xfrm>
            <a:off x="640080" y="2066544"/>
            <a:ext cx="301752" cy="30175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Calibri"/>
              <a:buNone/>
            </a:pPr>
            <a:r>
              <a:rPr b="1" i="0" lang="en-US" sz="1100" u="none" cap="none" strike="noStrike">
                <a:solidFill>
                  <a:srgbClr val="FFFFFF"/>
                </a:solidFill>
                <a:latin typeface="Calibri"/>
                <a:ea typeface="Calibri"/>
                <a:cs typeface="Calibri"/>
                <a:sym typeface="Calibri"/>
              </a:rPr>
              <a:t>2</a:t>
            </a:r>
            <a:endParaRPr b="0" i="0" sz="1100" u="none" cap="none" strike="noStrike">
              <a:solidFill>
                <a:schemeClr val="dk1"/>
              </a:solidFill>
              <a:latin typeface="Calibri"/>
              <a:ea typeface="Calibri"/>
              <a:cs typeface="Calibri"/>
              <a:sym typeface="Calibri"/>
            </a:endParaRPr>
          </a:p>
        </p:txBody>
      </p:sp>
      <p:sp>
        <p:nvSpPr>
          <p:cNvPr id="1394" name="Google Shape;1394;p54"/>
          <p:cNvSpPr txBox="1"/>
          <p:nvPr/>
        </p:nvSpPr>
        <p:spPr>
          <a:xfrm>
            <a:off x="1097280" y="1965960"/>
            <a:ext cx="228600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150"/>
              <a:buFont typeface="Calibri"/>
              <a:buNone/>
            </a:pPr>
            <a:r>
              <a:rPr b="1" i="0" lang="en-US" sz="1150" u="none" cap="none" strike="noStrike">
                <a:solidFill>
                  <a:srgbClr val="0E2A33"/>
                </a:solidFill>
                <a:latin typeface="Calibri"/>
                <a:ea typeface="Calibri"/>
                <a:cs typeface="Calibri"/>
                <a:sym typeface="Calibri"/>
              </a:rPr>
              <a:t>Enerji kaynağı nedir?</a:t>
            </a:r>
            <a:endParaRPr b="0" i="0" sz="1150" u="none" cap="none" strike="noStrike">
              <a:solidFill>
                <a:schemeClr val="dk1"/>
              </a:solidFill>
              <a:latin typeface="Calibri"/>
              <a:ea typeface="Calibri"/>
              <a:cs typeface="Calibri"/>
              <a:sym typeface="Calibri"/>
            </a:endParaRPr>
          </a:p>
        </p:txBody>
      </p:sp>
      <p:sp>
        <p:nvSpPr>
          <p:cNvPr id="1395" name="Google Shape;1395;p54"/>
          <p:cNvSpPr txBox="1"/>
          <p:nvPr/>
        </p:nvSpPr>
        <p:spPr>
          <a:xfrm>
            <a:off x="3474720" y="1965960"/>
            <a:ext cx="502920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Prize takılı → Wi-Fi olabilir   ·   Pil ile → BLE, Zigbee, LoRa</a:t>
            </a:r>
            <a:endParaRPr b="0" i="0" sz="1050" u="none" cap="none" strike="noStrike">
              <a:solidFill>
                <a:schemeClr val="dk1"/>
              </a:solidFill>
              <a:latin typeface="Calibri"/>
              <a:ea typeface="Calibri"/>
              <a:cs typeface="Calibri"/>
              <a:sym typeface="Calibri"/>
            </a:endParaRPr>
          </a:p>
        </p:txBody>
      </p:sp>
      <p:sp>
        <p:nvSpPr>
          <p:cNvPr id="1396" name="Google Shape;1396;p54"/>
          <p:cNvSpPr/>
          <p:nvPr/>
        </p:nvSpPr>
        <p:spPr>
          <a:xfrm>
            <a:off x="502920" y="2560320"/>
            <a:ext cx="8138160" cy="502920"/>
          </a:xfrm>
          <a:prstGeom prst="roundRect">
            <a:avLst>
              <a:gd fmla="val 10909"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7" name="Google Shape;1397;p54"/>
          <p:cNvSpPr txBox="1"/>
          <p:nvPr/>
        </p:nvSpPr>
        <p:spPr>
          <a:xfrm>
            <a:off x="640080" y="2660904"/>
            <a:ext cx="301752" cy="30175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Calibri"/>
              <a:buNone/>
            </a:pPr>
            <a:r>
              <a:rPr b="1" i="0" lang="en-US" sz="1100" u="none" cap="none" strike="noStrike">
                <a:solidFill>
                  <a:srgbClr val="FFFFFF"/>
                </a:solidFill>
                <a:latin typeface="Calibri"/>
                <a:ea typeface="Calibri"/>
                <a:cs typeface="Calibri"/>
                <a:sym typeface="Calibri"/>
              </a:rPr>
              <a:t>3</a:t>
            </a:r>
            <a:endParaRPr b="0" i="0" sz="1100" u="none" cap="none" strike="noStrike">
              <a:solidFill>
                <a:schemeClr val="dk1"/>
              </a:solidFill>
              <a:latin typeface="Calibri"/>
              <a:ea typeface="Calibri"/>
              <a:cs typeface="Calibri"/>
              <a:sym typeface="Calibri"/>
            </a:endParaRPr>
          </a:p>
        </p:txBody>
      </p:sp>
      <p:sp>
        <p:nvSpPr>
          <p:cNvPr id="1398" name="Google Shape;1398;p54"/>
          <p:cNvSpPr/>
          <p:nvPr/>
        </p:nvSpPr>
        <p:spPr>
          <a:xfrm>
            <a:off x="640080" y="2660904"/>
            <a:ext cx="301752" cy="301752"/>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9" name="Google Shape;1399;p54"/>
          <p:cNvSpPr txBox="1"/>
          <p:nvPr/>
        </p:nvSpPr>
        <p:spPr>
          <a:xfrm>
            <a:off x="640080" y="2660904"/>
            <a:ext cx="301752" cy="30175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Calibri"/>
              <a:buNone/>
            </a:pPr>
            <a:r>
              <a:rPr b="1" i="0" lang="en-US" sz="1100" u="none" cap="none" strike="noStrike">
                <a:solidFill>
                  <a:srgbClr val="FFFFFF"/>
                </a:solidFill>
                <a:latin typeface="Calibri"/>
                <a:ea typeface="Calibri"/>
                <a:cs typeface="Calibri"/>
                <a:sym typeface="Calibri"/>
              </a:rPr>
              <a:t>3</a:t>
            </a:r>
            <a:endParaRPr b="0" i="0" sz="1100" u="none" cap="none" strike="noStrike">
              <a:solidFill>
                <a:schemeClr val="dk1"/>
              </a:solidFill>
              <a:latin typeface="Calibri"/>
              <a:ea typeface="Calibri"/>
              <a:cs typeface="Calibri"/>
              <a:sym typeface="Calibri"/>
            </a:endParaRPr>
          </a:p>
        </p:txBody>
      </p:sp>
      <p:sp>
        <p:nvSpPr>
          <p:cNvPr id="1400" name="Google Shape;1400;p54"/>
          <p:cNvSpPr txBox="1"/>
          <p:nvPr/>
        </p:nvSpPr>
        <p:spPr>
          <a:xfrm>
            <a:off x="1097280" y="2560320"/>
            <a:ext cx="228600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150"/>
              <a:buFont typeface="Calibri"/>
              <a:buNone/>
            </a:pPr>
            <a:r>
              <a:rPr b="1" i="0" lang="en-US" sz="1150" u="none" cap="none" strike="noStrike">
                <a:solidFill>
                  <a:srgbClr val="0E2A33"/>
                </a:solidFill>
                <a:latin typeface="Calibri"/>
                <a:ea typeface="Calibri"/>
                <a:cs typeface="Calibri"/>
                <a:sym typeface="Calibri"/>
              </a:rPr>
              <a:t>Ne kadar veri gidecek?</a:t>
            </a:r>
            <a:endParaRPr b="0" i="0" sz="1150" u="none" cap="none" strike="noStrike">
              <a:solidFill>
                <a:schemeClr val="dk1"/>
              </a:solidFill>
              <a:latin typeface="Calibri"/>
              <a:ea typeface="Calibri"/>
              <a:cs typeface="Calibri"/>
              <a:sym typeface="Calibri"/>
            </a:endParaRPr>
          </a:p>
        </p:txBody>
      </p:sp>
      <p:sp>
        <p:nvSpPr>
          <p:cNvPr id="1401" name="Google Shape;1401;p54"/>
          <p:cNvSpPr txBox="1"/>
          <p:nvPr/>
        </p:nvSpPr>
        <p:spPr>
          <a:xfrm>
            <a:off x="3474720" y="2560320"/>
            <a:ext cx="502920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Görüntü/ses → Wi-Fi veya 5G   ·   Birkaç sayı → LoRa, NB-IoT</a:t>
            </a:r>
            <a:endParaRPr b="0" i="0" sz="1050" u="none" cap="none" strike="noStrike">
              <a:solidFill>
                <a:schemeClr val="dk1"/>
              </a:solidFill>
              <a:latin typeface="Calibri"/>
              <a:ea typeface="Calibri"/>
              <a:cs typeface="Calibri"/>
              <a:sym typeface="Calibri"/>
            </a:endParaRPr>
          </a:p>
        </p:txBody>
      </p:sp>
      <p:sp>
        <p:nvSpPr>
          <p:cNvPr id="1402" name="Google Shape;1402;p54"/>
          <p:cNvSpPr/>
          <p:nvPr/>
        </p:nvSpPr>
        <p:spPr>
          <a:xfrm>
            <a:off x="502920" y="3154680"/>
            <a:ext cx="8138160" cy="502920"/>
          </a:xfrm>
          <a:prstGeom prst="roundRect">
            <a:avLst>
              <a:gd fmla="val 10909" name="adj"/>
            </a:avLst>
          </a:prstGeom>
          <a:solidFill>
            <a:srgbClr val="FFFFFF"/>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3" name="Google Shape;1403;p54"/>
          <p:cNvSpPr txBox="1"/>
          <p:nvPr/>
        </p:nvSpPr>
        <p:spPr>
          <a:xfrm>
            <a:off x="640080" y="3255264"/>
            <a:ext cx="301752" cy="30175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Calibri"/>
              <a:buNone/>
            </a:pPr>
            <a:r>
              <a:rPr b="1" i="0" lang="en-US" sz="1100" u="none" cap="none" strike="noStrike">
                <a:solidFill>
                  <a:srgbClr val="FFFFFF"/>
                </a:solidFill>
                <a:latin typeface="Calibri"/>
                <a:ea typeface="Calibri"/>
                <a:cs typeface="Calibri"/>
                <a:sym typeface="Calibri"/>
              </a:rPr>
              <a:t>4</a:t>
            </a:r>
            <a:endParaRPr b="0" i="0" sz="1100" u="none" cap="none" strike="noStrike">
              <a:solidFill>
                <a:schemeClr val="dk1"/>
              </a:solidFill>
              <a:latin typeface="Calibri"/>
              <a:ea typeface="Calibri"/>
              <a:cs typeface="Calibri"/>
              <a:sym typeface="Calibri"/>
            </a:endParaRPr>
          </a:p>
        </p:txBody>
      </p:sp>
      <p:sp>
        <p:nvSpPr>
          <p:cNvPr id="1404" name="Google Shape;1404;p54"/>
          <p:cNvSpPr/>
          <p:nvPr/>
        </p:nvSpPr>
        <p:spPr>
          <a:xfrm>
            <a:off x="640080" y="3255264"/>
            <a:ext cx="301752" cy="301752"/>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5" name="Google Shape;1405;p54"/>
          <p:cNvSpPr txBox="1"/>
          <p:nvPr/>
        </p:nvSpPr>
        <p:spPr>
          <a:xfrm>
            <a:off x="640080" y="3255264"/>
            <a:ext cx="301752" cy="30175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Calibri"/>
              <a:buNone/>
            </a:pPr>
            <a:r>
              <a:rPr b="1" i="0" lang="en-US" sz="1100" u="none" cap="none" strike="noStrike">
                <a:solidFill>
                  <a:srgbClr val="FFFFFF"/>
                </a:solidFill>
                <a:latin typeface="Calibri"/>
                <a:ea typeface="Calibri"/>
                <a:cs typeface="Calibri"/>
                <a:sym typeface="Calibri"/>
              </a:rPr>
              <a:t>4</a:t>
            </a:r>
            <a:endParaRPr b="0" i="0" sz="1100" u="none" cap="none" strike="noStrike">
              <a:solidFill>
                <a:schemeClr val="dk1"/>
              </a:solidFill>
              <a:latin typeface="Calibri"/>
              <a:ea typeface="Calibri"/>
              <a:cs typeface="Calibri"/>
              <a:sym typeface="Calibri"/>
            </a:endParaRPr>
          </a:p>
        </p:txBody>
      </p:sp>
      <p:sp>
        <p:nvSpPr>
          <p:cNvPr id="1406" name="Google Shape;1406;p54"/>
          <p:cNvSpPr txBox="1"/>
          <p:nvPr/>
        </p:nvSpPr>
        <p:spPr>
          <a:xfrm>
            <a:off x="1097280" y="3154680"/>
            <a:ext cx="228600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150"/>
              <a:buFont typeface="Calibri"/>
              <a:buNone/>
            </a:pPr>
            <a:r>
              <a:rPr b="1" i="0" lang="en-US" sz="1150" u="none" cap="none" strike="noStrike">
                <a:solidFill>
                  <a:srgbClr val="0E2A33"/>
                </a:solidFill>
                <a:latin typeface="Calibri"/>
                <a:ea typeface="Calibri"/>
                <a:cs typeface="Calibri"/>
                <a:sym typeface="Calibri"/>
              </a:rPr>
              <a:t>Ne sıklıkla gönderilecek?</a:t>
            </a:r>
            <a:endParaRPr b="0" i="0" sz="1150" u="none" cap="none" strike="noStrike">
              <a:solidFill>
                <a:schemeClr val="dk1"/>
              </a:solidFill>
              <a:latin typeface="Calibri"/>
              <a:ea typeface="Calibri"/>
              <a:cs typeface="Calibri"/>
              <a:sym typeface="Calibri"/>
            </a:endParaRPr>
          </a:p>
        </p:txBody>
      </p:sp>
      <p:sp>
        <p:nvSpPr>
          <p:cNvPr id="1407" name="Google Shape;1407;p54"/>
          <p:cNvSpPr txBox="1"/>
          <p:nvPr/>
        </p:nvSpPr>
        <p:spPr>
          <a:xfrm>
            <a:off x="3474720" y="3154680"/>
            <a:ext cx="502920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Saniyede bir → Wi-Fi   ·   Saatte bir → LoRa, NB-IoT</a:t>
            </a:r>
            <a:endParaRPr b="0" i="0" sz="1050" u="none" cap="none" strike="noStrike">
              <a:solidFill>
                <a:schemeClr val="dk1"/>
              </a:solidFill>
              <a:latin typeface="Calibri"/>
              <a:ea typeface="Calibri"/>
              <a:cs typeface="Calibri"/>
              <a:sym typeface="Calibri"/>
            </a:endParaRPr>
          </a:p>
        </p:txBody>
      </p:sp>
      <p:sp>
        <p:nvSpPr>
          <p:cNvPr id="1408" name="Google Shape;1408;p54"/>
          <p:cNvSpPr/>
          <p:nvPr/>
        </p:nvSpPr>
        <p:spPr>
          <a:xfrm>
            <a:off x="502920" y="3749040"/>
            <a:ext cx="8138160" cy="502920"/>
          </a:xfrm>
          <a:prstGeom prst="roundRect">
            <a:avLst>
              <a:gd fmla="val 10909"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9" name="Google Shape;1409;p54"/>
          <p:cNvSpPr txBox="1"/>
          <p:nvPr/>
        </p:nvSpPr>
        <p:spPr>
          <a:xfrm>
            <a:off x="640080" y="3849624"/>
            <a:ext cx="301752" cy="30175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Calibri"/>
              <a:buNone/>
            </a:pPr>
            <a:r>
              <a:rPr b="1" i="0" lang="en-US" sz="1100" u="none" cap="none" strike="noStrike">
                <a:solidFill>
                  <a:srgbClr val="FFFFFF"/>
                </a:solidFill>
                <a:latin typeface="Calibri"/>
                <a:ea typeface="Calibri"/>
                <a:cs typeface="Calibri"/>
                <a:sym typeface="Calibri"/>
              </a:rPr>
              <a:t>5</a:t>
            </a:r>
            <a:endParaRPr b="0" i="0" sz="1100" u="none" cap="none" strike="noStrike">
              <a:solidFill>
                <a:schemeClr val="dk1"/>
              </a:solidFill>
              <a:latin typeface="Calibri"/>
              <a:ea typeface="Calibri"/>
              <a:cs typeface="Calibri"/>
              <a:sym typeface="Calibri"/>
            </a:endParaRPr>
          </a:p>
        </p:txBody>
      </p:sp>
      <p:sp>
        <p:nvSpPr>
          <p:cNvPr id="1410" name="Google Shape;1410;p54"/>
          <p:cNvSpPr/>
          <p:nvPr/>
        </p:nvSpPr>
        <p:spPr>
          <a:xfrm>
            <a:off x="640080" y="3849624"/>
            <a:ext cx="301752" cy="301752"/>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1" name="Google Shape;1411;p54"/>
          <p:cNvSpPr txBox="1"/>
          <p:nvPr/>
        </p:nvSpPr>
        <p:spPr>
          <a:xfrm>
            <a:off x="640080" y="3849624"/>
            <a:ext cx="301752" cy="30175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Calibri"/>
              <a:buNone/>
            </a:pPr>
            <a:r>
              <a:rPr b="1" i="0" lang="en-US" sz="1100" u="none" cap="none" strike="noStrike">
                <a:solidFill>
                  <a:srgbClr val="FFFFFF"/>
                </a:solidFill>
                <a:latin typeface="Calibri"/>
                <a:ea typeface="Calibri"/>
                <a:cs typeface="Calibri"/>
                <a:sym typeface="Calibri"/>
              </a:rPr>
              <a:t>5</a:t>
            </a:r>
            <a:endParaRPr b="0" i="0" sz="1100" u="none" cap="none" strike="noStrike">
              <a:solidFill>
                <a:schemeClr val="dk1"/>
              </a:solidFill>
              <a:latin typeface="Calibri"/>
              <a:ea typeface="Calibri"/>
              <a:cs typeface="Calibri"/>
              <a:sym typeface="Calibri"/>
            </a:endParaRPr>
          </a:p>
        </p:txBody>
      </p:sp>
      <p:sp>
        <p:nvSpPr>
          <p:cNvPr id="1412" name="Google Shape;1412;p54"/>
          <p:cNvSpPr txBox="1"/>
          <p:nvPr/>
        </p:nvSpPr>
        <p:spPr>
          <a:xfrm>
            <a:off x="1097280" y="3749040"/>
            <a:ext cx="228600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150"/>
              <a:buFont typeface="Calibri"/>
              <a:buNone/>
            </a:pPr>
            <a:r>
              <a:rPr b="1" i="0" lang="en-US" sz="1150" u="none" cap="none" strike="noStrike">
                <a:solidFill>
                  <a:srgbClr val="0E2A33"/>
                </a:solidFill>
                <a:latin typeface="Calibri"/>
                <a:ea typeface="Calibri"/>
                <a:cs typeface="Calibri"/>
                <a:sym typeface="Calibri"/>
              </a:rPr>
              <a:t>Bütçe ve abonelik?</a:t>
            </a:r>
            <a:endParaRPr b="0" i="0" sz="1150" u="none" cap="none" strike="noStrike">
              <a:solidFill>
                <a:schemeClr val="dk1"/>
              </a:solidFill>
              <a:latin typeface="Calibri"/>
              <a:ea typeface="Calibri"/>
              <a:cs typeface="Calibri"/>
              <a:sym typeface="Calibri"/>
            </a:endParaRPr>
          </a:p>
        </p:txBody>
      </p:sp>
      <p:sp>
        <p:nvSpPr>
          <p:cNvPr id="1413" name="Google Shape;1413;p54"/>
          <p:cNvSpPr txBox="1"/>
          <p:nvPr/>
        </p:nvSpPr>
        <p:spPr>
          <a:xfrm>
            <a:off x="3474720" y="3749040"/>
            <a:ext cx="502920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Aylık ödeme istemiyorsanız hücresel ağlardan kaçının.</a:t>
            </a:r>
            <a:endParaRPr b="0" i="0" sz="1050" u="none" cap="none" strike="noStrike">
              <a:solidFill>
                <a:schemeClr val="dk1"/>
              </a:solidFill>
              <a:latin typeface="Calibri"/>
              <a:ea typeface="Calibri"/>
              <a:cs typeface="Calibri"/>
              <a:sym typeface="Calibri"/>
            </a:endParaRPr>
          </a:p>
        </p:txBody>
      </p:sp>
      <p:sp>
        <p:nvSpPr>
          <p:cNvPr id="1414" name="Google Shape;1414;p54"/>
          <p:cNvSpPr txBox="1"/>
          <p:nvPr/>
        </p:nvSpPr>
        <p:spPr>
          <a:xfrm>
            <a:off x="502920" y="4389120"/>
            <a:ext cx="813816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1000"/>
              <a:buFont typeface="Calibri"/>
              <a:buNone/>
            </a:pPr>
            <a:r>
              <a:rPr b="0" i="1" lang="en-US" sz="1000" u="none" cap="none" strike="noStrike">
                <a:solidFill>
                  <a:srgbClr val="7B8C94"/>
                </a:solidFill>
                <a:latin typeface="Calibri"/>
                <a:ea typeface="Calibri"/>
                <a:cs typeface="Calibri"/>
                <a:sym typeface="Calibri"/>
              </a:rPr>
              <a:t>Beş sorunun cevabı çakışırsa önceliği enerji kaynağına verin: pili biten cihaz veri gönderemez.</a:t>
            </a:r>
            <a:endParaRPr b="0" i="0" sz="1000" u="none" cap="none" strike="noStrike">
              <a:solidFill>
                <a:schemeClr val="dk1"/>
              </a:solidFill>
              <a:latin typeface="Calibri"/>
              <a:ea typeface="Calibri"/>
              <a:cs typeface="Calibri"/>
              <a:sym typeface="Calibri"/>
            </a:endParaRPr>
          </a:p>
        </p:txBody>
      </p:sp>
      <p:sp>
        <p:nvSpPr>
          <p:cNvPr id="1415" name="Google Shape;1415;p54"/>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3 · Ağ ve Haberleşme Protokolleri</a:t>
            </a:r>
            <a:endParaRPr b="0" i="0" sz="850" u="none" cap="none" strike="noStrike">
              <a:solidFill>
                <a:schemeClr val="dk1"/>
              </a:solidFill>
              <a:latin typeface="Calibri"/>
              <a:ea typeface="Calibri"/>
              <a:cs typeface="Calibri"/>
              <a:sym typeface="Calibri"/>
            </a:endParaRPr>
          </a:p>
        </p:txBody>
      </p:sp>
      <p:sp>
        <p:nvSpPr>
          <p:cNvPr id="1416" name="Google Shape;1416;p54"/>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52</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421" name="Shape 1421"/>
        <p:cNvGrpSpPr/>
        <p:nvPr/>
      </p:nvGrpSpPr>
      <p:grpSpPr>
        <a:xfrm>
          <a:off x="0" y="0"/>
          <a:ext cx="0" cy="0"/>
          <a:chOff x="0" y="0"/>
          <a:chExt cx="0" cy="0"/>
        </a:xfrm>
      </p:grpSpPr>
      <p:sp>
        <p:nvSpPr>
          <p:cNvPr id="1422" name="Google Shape;1422;p55"/>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PROTOKOL</a:t>
            </a:r>
            <a:endParaRPr b="0" i="0" sz="1000" u="none" cap="none" strike="noStrike">
              <a:solidFill>
                <a:schemeClr val="dk1"/>
              </a:solidFill>
              <a:latin typeface="Calibri"/>
              <a:ea typeface="Calibri"/>
              <a:cs typeface="Calibri"/>
              <a:sym typeface="Calibri"/>
            </a:endParaRPr>
          </a:p>
        </p:txBody>
      </p:sp>
      <p:sp>
        <p:nvSpPr>
          <p:cNvPr id="1423" name="Google Shape;1423;p55"/>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İstemci–sunucu modeli ve istek/yanıt</a:t>
            </a:r>
            <a:endParaRPr b="0" i="0" sz="2600" u="none" cap="none" strike="noStrike">
              <a:solidFill>
                <a:schemeClr val="dk1"/>
              </a:solidFill>
              <a:latin typeface="Calibri"/>
              <a:ea typeface="Calibri"/>
              <a:cs typeface="Calibri"/>
              <a:sym typeface="Calibri"/>
            </a:endParaRPr>
          </a:p>
        </p:txBody>
      </p:sp>
      <p:sp>
        <p:nvSpPr>
          <p:cNvPr id="1424" name="Google Shape;1424;p55"/>
          <p:cNvSpPr/>
          <p:nvPr/>
        </p:nvSpPr>
        <p:spPr>
          <a:xfrm>
            <a:off x="731520" y="1554480"/>
            <a:ext cx="2194560" cy="1005840"/>
          </a:xfrm>
          <a:prstGeom prst="roundRect">
            <a:avLst>
              <a:gd fmla="val 7273" name="adj"/>
            </a:avLst>
          </a:prstGeom>
          <a:solidFill>
            <a:srgbClr val="E4F4F1"/>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5" name="Google Shape;1425;p55"/>
          <p:cNvSpPr txBox="1"/>
          <p:nvPr/>
        </p:nvSpPr>
        <p:spPr>
          <a:xfrm>
            <a:off x="731520" y="1554480"/>
            <a:ext cx="2194560" cy="100584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C7A6E"/>
              </a:buClr>
              <a:buSzPts val="1250"/>
              <a:buFont typeface="Calibri"/>
              <a:buNone/>
            </a:pPr>
            <a:r>
              <a:rPr b="1" i="0" lang="en-US" sz="1250" u="none" cap="none" strike="noStrike">
                <a:solidFill>
                  <a:srgbClr val="0C7A6E"/>
                </a:solidFill>
                <a:latin typeface="Calibri"/>
                <a:ea typeface="Calibri"/>
                <a:cs typeface="Calibri"/>
                <a:sym typeface="Calibri"/>
              </a:rPr>
              <a:t>İSTEMCİ</a:t>
            </a:r>
            <a:endParaRPr b="0" i="0" sz="1250" u="none" cap="none" strike="noStrike">
              <a:solidFill>
                <a:schemeClr val="dk1"/>
              </a:solidFill>
              <a:latin typeface="Calibri"/>
              <a:ea typeface="Calibri"/>
              <a:cs typeface="Calibri"/>
              <a:sym typeface="Calibri"/>
            </a:endParaRPr>
          </a:p>
          <a:p>
            <a:pPr indent="0" lvl="0" marL="0" marR="0" rtl="0" algn="ctr">
              <a:spcBef>
                <a:spcPts val="0"/>
              </a:spcBef>
              <a:spcAft>
                <a:spcPts val="0"/>
              </a:spcAft>
              <a:buClr>
                <a:srgbClr val="0C7A6E"/>
              </a:buClr>
              <a:buSzPts val="1250"/>
              <a:buFont typeface="Calibri"/>
              <a:buNone/>
            </a:pPr>
            <a:r>
              <a:rPr b="1" i="0" lang="en-US" sz="1250" u="none" cap="none" strike="noStrike">
                <a:solidFill>
                  <a:srgbClr val="0C7A6E"/>
                </a:solidFill>
                <a:latin typeface="Calibri"/>
                <a:ea typeface="Calibri"/>
                <a:cs typeface="Calibri"/>
                <a:sym typeface="Calibri"/>
              </a:rPr>
              <a:t>(sensör kartı)</a:t>
            </a:r>
            <a:endParaRPr b="0" i="0" sz="1250" u="none" cap="none" strike="noStrike">
              <a:solidFill>
                <a:schemeClr val="dk1"/>
              </a:solidFill>
              <a:latin typeface="Calibri"/>
              <a:ea typeface="Calibri"/>
              <a:cs typeface="Calibri"/>
              <a:sym typeface="Calibri"/>
            </a:endParaRPr>
          </a:p>
        </p:txBody>
      </p:sp>
      <p:sp>
        <p:nvSpPr>
          <p:cNvPr id="1426" name="Google Shape;1426;p55"/>
          <p:cNvSpPr/>
          <p:nvPr/>
        </p:nvSpPr>
        <p:spPr>
          <a:xfrm>
            <a:off x="5486400" y="1554480"/>
            <a:ext cx="2194560" cy="1005840"/>
          </a:xfrm>
          <a:prstGeom prst="roundRect">
            <a:avLst>
              <a:gd fmla="val 7273" name="adj"/>
            </a:avLst>
          </a:prstGeom>
          <a:solidFill>
            <a:srgbClr val="0E2A33"/>
          </a:solidFill>
          <a:ln cap="flat" cmpd="sng" w="12700">
            <a:solidFill>
              <a:srgbClr val="0E2A3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7" name="Google Shape;1427;p55"/>
          <p:cNvSpPr txBox="1"/>
          <p:nvPr/>
        </p:nvSpPr>
        <p:spPr>
          <a:xfrm>
            <a:off x="5486400" y="1554480"/>
            <a:ext cx="2194560" cy="100584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50"/>
              <a:buFont typeface="Calibri"/>
              <a:buNone/>
            </a:pPr>
            <a:r>
              <a:rPr b="1" i="0" lang="en-US" sz="1250" u="none" cap="none" strike="noStrike">
                <a:solidFill>
                  <a:srgbClr val="FFFFFF"/>
                </a:solidFill>
                <a:latin typeface="Calibri"/>
                <a:ea typeface="Calibri"/>
                <a:cs typeface="Calibri"/>
                <a:sym typeface="Calibri"/>
              </a:rPr>
              <a:t>SUNUCU</a:t>
            </a:r>
            <a:endParaRPr b="0" i="0" sz="1250" u="none" cap="none" strike="noStrike">
              <a:solidFill>
                <a:schemeClr val="dk1"/>
              </a:solidFill>
              <a:latin typeface="Calibri"/>
              <a:ea typeface="Calibri"/>
              <a:cs typeface="Calibri"/>
              <a:sym typeface="Calibri"/>
            </a:endParaRPr>
          </a:p>
          <a:p>
            <a:pPr indent="0" lvl="0" marL="0" marR="0" rtl="0" algn="ctr">
              <a:spcBef>
                <a:spcPts val="0"/>
              </a:spcBef>
              <a:spcAft>
                <a:spcPts val="0"/>
              </a:spcAft>
              <a:buClr>
                <a:srgbClr val="FFFFFF"/>
              </a:buClr>
              <a:buSzPts val="1250"/>
              <a:buFont typeface="Calibri"/>
              <a:buNone/>
            </a:pPr>
            <a:r>
              <a:rPr b="1" i="0" lang="en-US" sz="1250" u="none" cap="none" strike="noStrike">
                <a:solidFill>
                  <a:srgbClr val="FFFFFF"/>
                </a:solidFill>
                <a:latin typeface="Calibri"/>
                <a:ea typeface="Calibri"/>
                <a:cs typeface="Calibri"/>
                <a:sym typeface="Calibri"/>
              </a:rPr>
              <a:t>(bulut)</a:t>
            </a:r>
            <a:endParaRPr b="0" i="0" sz="1250" u="none" cap="none" strike="noStrike">
              <a:solidFill>
                <a:schemeClr val="dk1"/>
              </a:solidFill>
              <a:latin typeface="Calibri"/>
              <a:ea typeface="Calibri"/>
              <a:cs typeface="Calibri"/>
              <a:sym typeface="Calibri"/>
            </a:endParaRPr>
          </a:p>
        </p:txBody>
      </p:sp>
      <p:sp>
        <p:nvSpPr>
          <p:cNvPr id="1428" name="Google Shape;1428;p55"/>
          <p:cNvSpPr/>
          <p:nvPr/>
        </p:nvSpPr>
        <p:spPr>
          <a:xfrm>
            <a:off x="3154680" y="1691640"/>
            <a:ext cx="2103120" cy="274320"/>
          </a:xfrm>
          <a:prstGeom prst="rightArrow">
            <a:avLst>
              <a:gd fmla="val 50000" name="adj1"/>
              <a:gd fmla="val 50000" name="adj2"/>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9" name="Google Shape;1429;p55"/>
          <p:cNvSpPr txBox="1"/>
          <p:nvPr/>
        </p:nvSpPr>
        <p:spPr>
          <a:xfrm>
            <a:off x="3017520" y="1417320"/>
            <a:ext cx="2377440" cy="25603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36474F"/>
              </a:buClr>
              <a:buSzPts val="950"/>
              <a:buFont typeface="Calibri"/>
              <a:buNone/>
            </a:pPr>
            <a:r>
              <a:rPr b="0" i="0" lang="en-US" sz="950" u="none" cap="none" strike="noStrike">
                <a:solidFill>
                  <a:srgbClr val="36474F"/>
                </a:solidFill>
                <a:latin typeface="Calibri"/>
                <a:ea typeface="Calibri"/>
                <a:cs typeface="Calibri"/>
                <a:sym typeface="Calibri"/>
              </a:rPr>
              <a:t>İstek (request): "Bu veriyi kaydet"</a:t>
            </a:r>
            <a:endParaRPr b="0" i="0" sz="950" u="none" cap="none" strike="noStrike">
              <a:solidFill>
                <a:schemeClr val="dk1"/>
              </a:solidFill>
              <a:latin typeface="Calibri"/>
              <a:ea typeface="Calibri"/>
              <a:cs typeface="Calibri"/>
              <a:sym typeface="Calibri"/>
            </a:endParaRPr>
          </a:p>
        </p:txBody>
      </p:sp>
      <p:sp>
        <p:nvSpPr>
          <p:cNvPr id="1430" name="Google Shape;1430;p55"/>
          <p:cNvSpPr/>
          <p:nvPr/>
        </p:nvSpPr>
        <p:spPr>
          <a:xfrm>
            <a:off x="3154680" y="2194560"/>
            <a:ext cx="2103120" cy="274320"/>
          </a:xfrm>
          <a:prstGeom prst="leftArrow">
            <a:avLst>
              <a:gd fmla="val 50000" name="adj1"/>
              <a:gd fmla="val 50000" name="adj2"/>
            </a:avLst>
          </a:prstGeom>
          <a:solidFill>
            <a:srgbClr val="F2B705"/>
          </a:solidFill>
          <a:ln cap="flat" cmpd="sng" w="12700">
            <a:solidFill>
              <a:srgbClr val="F2B70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1" name="Google Shape;1431;p55"/>
          <p:cNvSpPr txBox="1"/>
          <p:nvPr/>
        </p:nvSpPr>
        <p:spPr>
          <a:xfrm>
            <a:off x="3017520" y="2487168"/>
            <a:ext cx="2377440" cy="25603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36474F"/>
              </a:buClr>
              <a:buSzPts val="950"/>
              <a:buFont typeface="Calibri"/>
              <a:buNone/>
            </a:pPr>
            <a:r>
              <a:rPr b="0" i="0" lang="en-US" sz="950" u="none" cap="none" strike="noStrike">
                <a:solidFill>
                  <a:srgbClr val="36474F"/>
                </a:solidFill>
                <a:latin typeface="Calibri"/>
                <a:ea typeface="Calibri"/>
                <a:cs typeface="Calibri"/>
                <a:sym typeface="Calibri"/>
              </a:rPr>
              <a:t>Yanıt (response): "Tamam, kaydettim"</a:t>
            </a:r>
            <a:endParaRPr b="0" i="0" sz="950" u="none" cap="none" strike="noStrike">
              <a:solidFill>
                <a:schemeClr val="dk1"/>
              </a:solidFill>
              <a:latin typeface="Calibri"/>
              <a:ea typeface="Calibri"/>
              <a:cs typeface="Calibri"/>
              <a:sym typeface="Calibri"/>
            </a:endParaRPr>
          </a:p>
        </p:txBody>
      </p:sp>
      <p:sp>
        <p:nvSpPr>
          <p:cNvPr id="1432" name="Google Shape;1432;p55"/>
          <p:cNvSpPr/>
          <p:nvPr/>
        </p:nvSpPr>
        <p:spPr>
          <a:xfrm>
            <a:off x="502920" y="3017520"/>
            <a:ext cx="2529840" cy="1280160"/>
          </a:xfrm>
          <a:prstGeom prst="roundRect">
            <a:avLst>
              <a:gd fmla="val 5714"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3" name="Google Shape;1433;p55"/>
          <p:cNvSpPr txBox="1"/>
          <p:nvPr/>
        </p:nvSpPr>
        <p:spPr>
          <a:xfrm>
            <a:off x="704088" y="3182112"/>
            <a:ext cx="2127504"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00"/>
              <a:buFont typeface="Calibri"/>
              <a:buNone/>
            </a:pPr>
            <a:r>
              <a:rPr b="1" i="0" lang="en-US" sz="1200" u="none" cap="none" strike="noStrike">
                <a:solidFill>
                  <a:srgbClr val="0E2A33"/>
                </a:solidFill>
                <a:latin typeface="Calibri"/>
                <a:ea typeface="Calibri"/>
                <a:cs typeface="Calibri"/>
                <a:sym typeface="Calibri"/>
              </a:rPr>
              <a:t>Protokol nedir?</a:t>
            </a:r>
            <a:endParaRPr b="0" i="0" sz="1200" u="none" cap="none" strike="noStrike">
              <a:solidFill>
                <a:schemeClr val="dk1"/>
              </a:solidFill>
              <a:latin typeface="Calibri"/>
              <a:ea typeface="Calibri"/>
              <a:cs typeface="Calibri"/>
              <a:sym typeface="Calibri"/>
            </a:endParaRPr>
          </a:p>
        </p:txBody>
      </p:sp>
      <p:sp>
        <p:nvSpPr>
          <p:cNvPr id="1434" name="Google Shape;1434;p55"/>
          <p:cNvSpPr txBox="1"/>
          <p:nvPr/>
        </p:nvSpPr>
        <p:spPr>
          <a:xfrm>
            <a:off x="704088" y="3566160"/>
            <a:ext cx="2127504" cy="56692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İki tarafın da bildiği kurallar bütünü: mesaj nasıl başlar, veri nerede durur, hata nasıl bildirilir.</a:t>
            </a:r>
            <a:endParaRPr b="0" i="0" sz="1050" u="none" cap="none" strike="noStrike">
              <a:solidFill>
                <a:schemeClr val="dk1"/>
              </a:solidFill>
              <a:latin typeface="Calibri"/>
              <a:ea typeface="Calibri"/>
              <a:cs typeface="Calibri"/>
              <a:sym typeface="Calibri"/>
            </a:endParaRPr>
          </a:p>
        </p:txBody>
      </p:sp>
      <p:sp>
        <p:nvSpPr>
          <p:cNvPr id="1435" name="Google Shape;1435;p55"/>
          <p:cNvSpPr/>
          <p:nvPr/>
        </p:nvSpPr>
        <p:spPr>
          <a:xfrm>
            <a:off x="3307080" y="3017520"/>
            <a:ext cx="2529840" cy="1280160"/>
          </a:xfrm>
          <a:prstGeom prst="roundRect">
            <a:avLst>
              <a:gd fmla="val 5714"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6" name="Google Shape;1436;p55"/>
          <p:cNvSpPr txBox="1"/>
          <p:nvPr/>
        </p:nvSpPr>
        <p:spPr>
          <a:xfrm>
            <a:off x="3508248" y="3182112"/>
            <a:ext cx="2127504"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00"/>
              <a:buFont typeface="Calibri"/>
              <a:buNone/>
            </a:pPr>
            <a:r>
              <a:rPr b="1" i="0" lang="en-US" sz="1200" u="none" cap="none" strike="noStrike">
                <a:solidFill>
                  <a:srgbClr val="0E2A33"/>
                </a:solidFill>
                <a:latin typeface="Calibri"/>
                <a:ea typeface="Calibri"/>
                <a:cs typeface="Calibri"/>
                <a:sym typeface="Calibri"/>
              </a:rPr>
              <a:t>Port numarası</a:t>
            </a:r>
            <a:endParaRPr b="0" i="0" sz="1200" u="none" cap="none" strike="noStrike">
              <a:solidFill>
                <a:schemeClr val="dk1"/>
              </a:solidFill>
              <a:latin typeface="Calibri"/>
              <a:ea typeface="Calibri"/>
              <a:cs typeface="Calibri"/>
              <a:sym typeface="Calibri"/>
            </a:endParaRPr>
          </a:p>
        </p:txBody>
      </p:sp>
      <p:sp>
        <p:nvSpPr>
          <p:cNvPr id="1437" name="Google Shape;1437;p55"/>
          <p:cNvSpPr txBox="1"/>
          <p:nvPr/>
        </p:nvSpPr>
        <p:spPr>
          <a:xfrm>
            <a:off x="3508248" y="3566160"/>
            <a:ext cx="2127504" cy="56692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Aynı adreste çalışan farklı hizmetleri ayırır. Örnek: HTTP 80, HTTPS 443, MQTT 1883.</a:t>
            </a:r>
            <a:endParaRPr b="0" i="0" sz="1050" u="none" cap="none" strike="noStrike">
              <a:solidFill>
                <a:schemeClr val="dk1"/>
              </a:solidFill>
              <a:latin typeface="Calibri"/>
              <a:ea typeface="Calibri"/>
              <a:cs typeface="Calibri"/>
              <a:sym typeface="Calibri"/>
            </a:endParaRPr>
          </a:p>
        </p:txBody>
      </p:sp>
      <p:sp>
        <p:nvSpPr>
          <p:cNvPr id="1438" name="Google Shape;1438;p55"/>
          <p:cNvSpPr/>
          <p:nvPr/>
        </p:nvSpPr>
        <p:spPr>
          <a:xfrm>
            <a:off x="6111240" y="3017520"/>
            <a:ext cx="2529840" cy="1280160"/>
          </a:xfrm>
          <a:prstGeom prst="roundRect">
            <a:avLst>
              <a:gd fmla="val 5714"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9" name="Google Shape;1439;p55"/>
          <p:cNvSpPr txBox="1"/>
          <p:nvPr/>
        </p:nvSpPr>
        <p:spPr>
          <a:xfrm>
            <a:off x="6312408" y="3182112"/>
            <a:ext cx="2127504"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00"/>
              <a:buFont typeface="Calibri"/>
              <a:buNone/>
            </a:pPr>
            <a:r>
              <a:rPr b="1" i="0" lang="en-US" sz="1200" u="none" cap="none" strike="noStrike">
                <a:solidFill>
                  <a:srgbClr val="0E2A33"/>
                </a:solidFill>
                <a:latin typeface="Calibri"/>
                <a:ea typeface="Calibri"/>
                <a:cs typeface="Calibri"/>
                <a:sym typeface="Calibri"/>
              </a:rPr>
              <a:t>Neden standart?</a:t>
            </a:r>
            <a:endParaRPr b="0" i="0" sz="1200" u="none" cap="none" strike="noStrike">
              <a:solidFill>
                <a:schemeClr val="dk1"/>
              </a:solidFill>
              <a:latin typeface="Calibri"/>
              <a:ea typeface="Calibri"/>
              <a:cs typeface="Calibri"/>
              <a:sym typeface="Calibri"/>
            </a:endParaRPr>
          </a:p>
        </p:txBody>
      </p:sp>
      <p:sp>
        <p:nvSpPr>
          <p:cNvPr id="1440" name="Google Shape;1440;p55"/>
          <p:cNvSpPr txBox="1"/>
          <p:nvPr/>
        </p:nvSpPr>
        <p:spPr>
          <a:xfrm>
            <a:off x="6312408" y="3566160"/>
            <a:ext cx="2127504" cy="56692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Farklı markaların cihazları ancak ortak protokolle anlaşabilir. Standart yoksa sistem büyümez.</a:t>
            </a:r>
            <a:endParaRPr b="0" i="0" sz="1050" u="none" cap="none" strike="noStrike">
              <a:solidFill>
                <a:schemeClr val="dk1"/>
              </a:solidFill>
              <a:latin typeface="Calibri"/>
              <a:ea typeface="Calibri"/>
              <a:cs typeface="Calibri"/>
              <a:sym typeface="Calibri"/>
            </a:endParaRPr>
          </a:p>
        </p:txBody>
      </p:sp>
      <p:sp>
        <p:nvSpPr>
          <p:cNvPr id="1441" name="Google Shape;1441;p55"/>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3 · Ağ ve Haberleşme Protokolleri</a:t>
            </a:r>
            <a:endParaRPr b="0" i="0" sz="850" u="none" cap="none" strike="noStrike">
              <a:solidFill>
                <a:schemeClr val="dk1"/>
              </a:solidFill>
              <a:latin typeface="Calibri"/>
              <a:ea typeface="Calibri"/>
              <a:cs typeface="Calibri"/>
              <a:sym typeface="Calibri"/>
            </a:endParaRPr>
          </a:p>
        </p:txBody>
      </p:sp>
      <p:sp>
        <p:nvSpPr>
          <p:cNvPr id="1442" name="Google Shape;1442;p55"/>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53</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447" name="Shape 1447"/>
        <p:cNvGrpSpPr/>
        <p:nvPr/>
      </p:nvGrpSpPr>
      <p:grpSpPr>
        <a:xfrm>
          <a:off x="0" y="0"/>
          <a:ext cx="0" cy="0"/>
          <a:chOff x="0" y="0"/>
          <a:chExt cx="0" cy="0"/>
        </a:xfrm>
      </p:grpSpPr>
      <p:sp>
        <p:nvSpPr>
          <p:cNvPr id="1448" name="Google Shape;1448;p56"/>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PROTOKOL 1</a:t>
            </a:r>
            <a:endParaRPr b="0" i="0" sz="1000" u="none" cap="none" strike="noStrike">
              <a:solidFill>
                <a:schemeClr val="dk1"/>
              </a:solidFill>
              <a:latin typeface="Calibri"/>
              <a:ea typeface="Calibri"/>
              <a:cs typeface="Calibri"/>
              <a:sym typeface="Calibri"/>
            </a:endParaRPr>
          </a:p>
        </p:txBody>
      </p:sp>
      <p:sp>
        <p:nvSpPr>
          <p:cNvPr id="1449" name="Google Shape;1449;p56"/>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HTTP ve REST API</a:t>
            </a:r>
            <a:endParaRPr b="0" i="0" sz="2600" u="none" cap="none" strike="noStrike">
              <a:solidFill>
                <a:schemeClr val="dk1"/>
              </a:solidFill>
              <a:latin typeface="Calibri"/>
              <a:ea typeface="Calibri"/>
              <a:cs typeface="Calibri"/>
              <a:sym typeface="Calibri"/>
            </a:endParaRPr>
          </a:p>
        </p:txBody>
      </p:sp>
      <p:sp>
        <p:nvSpPr>
          <p:cNvPr id="1450" name="Google Shape;1450;p56"/>
          <p:cNvSpPr/>
          <p:nvPr/>
        </p:nvSpPr>
        <p:spPr>
          <a:xfrm>
            <a:off x="502920" y="1325880"/>
            <a:ext cx="1828800" cy="1371600"/>
          </a:xfrm>
          <a:prstGeom prst="roundRect">
            <a:avLst>
              <a:gd fmla="val 5333"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1" name="Google Shape;1451;p56"/>
          <p:cNvSpPr/>
          <p:nvPr/>
        </p:nvSpPr>
        <p:spPr>
          <a:xfrm>
            <a:off x="704088" y="1490472"/>
            <a:ext cx="329184" cy="329184"/>
          </a:xfrm>
          <a:prstGeom prst="ellipse">
            <a:avLst/>
          </a:prstGeom>
          <a:solidFill>
            <a:srgbClr val="0C7A6E"/>
          </a:solidFill>
          <a:ln cap="flat" cmpd="sng" w="12700">
            <a:solidFill>
              <a:srgbClr val="0C7A6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2" name="Google Shape;1452;p56"/>
          <p:cNvSpPr txBox="1"/>
          <p:nvPr/>
        </p:nvSpPr>
        <p:spPr>
          <a:xfrm>
            <a:off x="704088" y="1490472"/>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GET</a:t>
            </a:r>
            <a:endParaRPr b="0" i="0" sz="1200" u="none" cap="none" strike="noStrike">
              <a:solidFill>
                <a:schemeClr val="dk1"/>
              </a:solidFill>
              <a:latin typeface="Calibri"/>
              <a:ea typeface="Calibri"/>
              <a:cs typeface="Calibri"/>
              <a:sym typeface="Calibri"/>
            </a:endParaRPr>
          </a:p>
        </p:txBody>
      </p:sp>
      <p:sp>
        <p:nvSpPr>
          <p:cNvPr id="1453" name="Google Shape;1453;p56"/>
          <p:cNvSpPr txBox="1"/>
          <p:nvPr/>
        </p:nvSpPr>
        <p:spPr>
          <a:xfrm>
            <a:off x="1124712" y="1490472"/>
            <a:ext cx="100584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00"/>
              <a:buFont typeface="Calibri"/>
              <a:buNone/>
            </a:pPr>
            <a:r>
              <a:rPr b="1" i="0" lang="en-US" sz="1200" u="none" cap="none" strike="noStrike">
                <a:solidFill>
                  <a:srgbClr val="0E2A33"/>
                </a:solidFill>
                <a:latin typeface="Calibri"/>
                <a:ea typeface="Calibri"/>
                <a:cs typeface="Calibri"/>
                <a:sym typeface="Calibri"/>
              </a:rPr>
              <a:t>Veri iste</a:t>
            </a:r>
            <a:endParaRPr b="0" i="0" sz="1200" u="none" cap="none" strike="noStrike">
              <a:solidFill>
                <a:schemeClr val="dk1"/>
              </a:solidFill>
              <a:latin typeface="Calibri"/>
              <a:ea typeface="Calibri"/>
              <a:cs typeface="Calibri"/>
              <a:sym typeface="Calibri"/>
            </a:endParaRPr>
          </a:p>
        </p:txBody>
      </p:sp>
      <p:sp>
        <p:nvSpPr>
          <p:cNvPr id="1454" name="Google Shape;1454;p56"/>
          <p:cNvSpPr txBox="1"/>
          <p:nvPr/>
        </p:nvSpPr>
        <p:spPr>
          <a:xfrm>
            <a:off x="704088" y="1874520"/>
            <a:ext cx="1426464" cy="65836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100"/>
              <a:buFont typeface="Calibri"/>
              <a:buNone/>
            </a:pPr>
            <a:r>
              <a:rPr b="0" i="0" lang="en-US" sz="1100" u="none" cap="none" strike="noStrike">
                <a:solidFill>
                  <a:srgbClr val="36474F"/>
                </a:solidFill>
                <a:latin typeface="Calibri"/>
                <a:ea typeface="Calibri"/>
                <a:cs typeface="Calibri"/>
                <a:sym typeface="Calibri"/>
              </a:rPr>
              <a:t>Sunucudan bilgi çeker. Örnek: son sıcaklık değerini oku.</a:t>
            </a:r>
            <a:endParaRPr b="0" i="0" sz="1100" u="none" cap="none" strike="noStrike">
              <a:solidFill>
                <a:schemeClr val="dk1"/>
              </a:solidFill>
              <a:latin typeface="Calibri"/>
              <a:ea typeface="Calibri"/>
              <a:cs typeface="Calibri"/>
              <a:sym typeface="Calibri"/>
            </a:endParaRPr>
          </a:p>
        </p:txBody>
      </p:sp>
      <p:sp>
        <p:nvSpPr>
          <p:cNvPr id="1455" name="Google Shape;1455;p56"/>
          <p:cNvSpPr/>
          <p:nvPr/>
        </p:nvSpPr>
        <p:spPr>
          <a:xfrm>
            <a:off x="2606040" y="1325880"/>
            <a:ext cx="1828800" cy="1371600"/>
          </a:xfrm>
          <a:prstGeom prst="roundRect">
            <a:avLst>
              <a:gd fmla="val 5333"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6" name="Google Shape;1456;p56"/>
          <p:cNvSpPr/>
          <p:nvPr/>
        </p:nvSpPr>
        <p:spPr>
          <a:xfrm>
            <a:off x="2807208" y="1490472"/>
            <a:ext cx="329184" cy="329184"/>
          </a:xfrm>
          <a:prstGeom prst="ellipse">
            <a:avLst/>
          </a:prstGeom>
          <a:solidFill>
            <a:srgbClr val="0C7A6E"/>
          </a:solidFill>
          <a:ln cap="flat" cmpd="sng" w="12700">
            <a:solidFill>
              <a:srgbClr val="0C7A6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7" name="Google Shape;1457;p56"/>
          <p:cNvSpPr txBox="1"/>
          <p:nvPr/>
        </p:nvSpPr>
        <p:spPr>
          <a:xfrm>
            <a:off x="2807208" y="1490472"/>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POST</a:t>
            </a:r>
            <a:endParaRPr b="0" i="0" sz="1200" u="none" cap="none" strike="noStrike">
              <a:solidFill>
                <a:schemeClr val="dk1"/>
              </a:solidFill>
              <a:latin typeface="Calibri"/>
              <a:ea typeface="Calibri"/>
              <a:cs typeface="Calibri"/>
              <a:sym typeface="Calibri"/>
            </a:endParaRPr>
          </a:p>
        </p:txBody>
      </p:sp>
      <p:sp>
        <p:nvSpPr>
          <p:cNvPr id="1458" name="Google Shape;1458;p56"/>
          <p:cNvSpPr txBox="1"/>
          <p:nvPr/>
        </p:nvSpPr>
        <p:spPr>
          <a:xfrm>
            <a:off x="3227832" y="1490472"/>
            <a:ext cx="100584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00"/>
              <a:buFont typeface="Calibri"/>
              <a:buNone/>
            </a:pPr>
            <a:r>
              <a:rPr b="1" i="0" lang="en-US" sz="1200" u="none" cap="none" strike="noStrike">
                <a:solidFill>
                  <a:srgbClr val="0E2A33"/>
                </a:solidFill>
                <a:latin typeface="Calibri"/>
                <a:ea typeface="Calibri"/>
                <a:cs typeface="Calibri"/>
                <a:sym typeface="Calibri"/>
              </a:rPr>
              <a:t>Yeni veri gönder</a:t>
            </a:r>
            <a:endParaRPr b="0" i="0" sz="1200" u="none" cap="none" strike="noStrike">
              <a:solidFill>
                <a:schemeClr val="dk1"/>
              </a:solidFill>
              <a:latin typeface="Calibri"/>
              <a:ea typeface="Calibri"/>
              <a:cs typeface="Calibri"/>
              <a:sym typeface="Calibri"/>
            </a:endParaRPr>
          </a:p>
        </p:txBody>
      </p:sp>
      <p:sp>
        <p:nvSpPr>
          <p:cNvPr id="1459" name="Google Shape;1459;p56"/>
          <p:cNvSpPr txBox="1"/>
          <p:nvPr/>
        </p:nvSpPr>
        <p:spPr>
          <a:xfrm>
            <a:off x="2807208" y="1874520"/>
            <a:ext cx="1426464" cy="65836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100"/>
              <a:buFont typeface="Calibri"/>
              <a:buNone/>
            </a:pPr>
            <a:r>
              <a:rPr b="0" i="0" lang="en-US" sz="1100" u="none" cap="none" strike="noStrike">
                <a:solidFill>
                  <a:srgbClr val="36474F"/>
                </a:solidFill>
                <a:latin typeface="Calibri"/>
                <a:ea typeface="Calibri"/>
                <a:cs typeface="Calibri"/>
                <a:sym typeface="Calibri"/>
              </a:rPr>
              <a:t>Sunucuya yeni kayıt ekler. Örnek: yeni ölçümü yaz.</a:t>
            </a:r>
            <a:endParaRPr b="0" i="0" sz="1100" u="none" cap="none" strike="noStrike">
              <a:solidFill>
                <a:schemeClr val="dk1"/>
              </a:solidFill>
              <a:latin typeface="Calibri"/>
              <a:ea typeface="Calibri"/>
              <a:cs typeface="Calibri"/>
              <a:sym typeface="Calibri"/>
            </a:endParaRPr>
          </a:p>
        </p:txBody>
      </p:sp>
      <p:sp>
        <p:nvSpPr>
          <p:cNvPr id="1460" name="Google Shape;1460;p56"/>
          <p:cNvSpPr/>
          <p:nvPr/>
        </p:nvSpPr>
        <p:spPr>
          <a:xfrm>
            <a:off x="4709160" y="1325880"/>
            <a:ext cx="1828800" cy="1371600"/>
          </a:xfrm>
          <a:prstGeom prst="roundRect">
            <a:avLst>
              <a:gd fmla="val 5333"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1" name="Google Shape;1461;p56"/>
          <p:cNvSpPr/>
          <p:nvPr/>
        </p:nvSpPr>
        <p:spPr>
          <a:xfrm>
            <a:off x="4910328" y="1490472"/>
            <a:ext cx="329184" cy="329184"/>
          </a:xfrm>
          <a:prstGeom prst="ellipse">
            <a:avLst/>
          </a:prstGeom>
          <a:solidFill>
            <a:srgbClr val="0C7A6E"/>
          </a:solidFill>
          <a:ln cap="flat" cmpd="sng" w="12700">
            <a:solidFill>
              <a:srgbClr val="0C7A6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2" name="Google Shape;1462;p56"/>
          <p:cNvSpPr txBox="1"/>
          <p:nvPr/>
        </p:nvSpPr>
        <p:spPr>
          <a:xfrm>
            <a:off x="4910328" y="1490472"/>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PUT</a:t>
            </a:r>
            <a:endParaRPr b="0" i="0" sz="1200" u="none" cap="none" strike="noStrike">
              <a:solidFill>
                <a:schemeClr val="dk1"/>
              </a:solidFill>
              <a:latin typeface="Calibri"/>
              <a:ea typeface="Calibri"/>
              <a:cs typeface="Calibri"/>
              <a:sym typeface="Calibri"/>
            </a:endParaRPr>
          </a:p>
        </p:txBody>
      </p:sp>
      <p:sp>
        <p:nvSpPr>
          <p:cNvPr id="1463" name="Google Shape;1463;p56"/>
          <p:cNvSpPr txBox="1"/>
          <p:nvPr/>
        </p:nvSpPr>
        <p:spPr>
          <a:xfrm>
            <a:off x="5330952" y="1490472"/>
            <a:ext cx="100584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00"/>
              <a:buFont typeface="Calibri"/>
              <a:buNone/>
            </a:pPr>
            <a:r>
              <a:rPr b="1" i="0" lang="en-US" sz="1200" u="none" cap="none" strike="noStrike">
                <a:solidFill>
                  <a:srgbClr val="0E2A33"/>
                </a:solidFill>
                <a:latin typeface="Calibri"/>
                <a:ea typeface="Calibri"/>
                <a:cs typeface="Calibri"/>
                <a:sym typeface="Calibri"/>
              </a:rPr>
              <a:t>Güncelle</a:t>
            </a:r>
            <a:endParaRPr b="0" i="0" sz="1200" u="none" cap="none" strike="noStrike">
              <a:solidFill>
                <a:schemeClr val="dk1"/>
              </a:solidFill>
              <a:latin typeface="Calibri"/>
              <a:ea typeface="Calibri"/>
              <a:cs typeface="Calibri"/>
              <a:sym typeface="Calibri"/>
            </a:endParaRPr>
          </a:p>
        </p:txBody>
      </p:sp>
      <p:sp>
        <p:nvSpPr>
          <p:cNvPr id="1464" name="Google Shape;1464;p56"/>
          <p:cNvSpPr txBox="1"/>
          <p:nvPr/>
        </p:nvSpPr>
        <p:spPr>
          <a:xfrm>
            <a:off x="4910328" y="1874520"/>
            <a:ext cx="1426464" cy="65836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100"/>
              <a:buFont typeface="Calibri"/>
              <a:buNone/>
            </a:pPr>
            <a:r>
              <a:rPr b="0" i="0" lang="en-US" sz="1100" u="none" cap="none" strike="noStrike">
                <a:solidFill>
                  <a:srgbClr val="36474F"/>
                </a:solidFill>
                <a:latin typeface="Calibri"/>
                <a:ea typeface="Calibri"/>
                <a:cs typeface="Calibri"/>
                <a:sym typeface="Calibri"/>
              </a:rPr>
              <a:t>Var olan kaydı değiştirir. Örnek: eşik değerini 25'e çek.</a:t>
            </a:r>
            <a:endParaRPr b="0" i="0" sz="1100" u="none" cap="none" strike="noStrike">
              <a:solidFill>
                <a:schemeClr val="dk1"/>
              </a:solidFill>
              <a:latin typeface="Calibri"/>
              <a:ea typeface="Calibri"/>
              <a:cs typeface="Calibri"/>
              <a:sym typeface="Calibri"/>
            </a:endParaRPr>
          </a:p>
        </p:txBody>
      </p:sp>
      <p:sp>
        <p:nvSpPr>
          <p:cNvPr id="1465" name="Google Shape;1465;p56"/>
          <p:cNvSpPr/>
          <p:nvPr/>
        </p:nvSpPr>
        <p:spPr>
          <a:xfrm>
            <a:off x="6812280" y="1325880"/>
            <a:ext cx="1828800" cy="1371600"/>
          </a:xfrm>
          <a:prstGeom prst="roundRect">
            <a:avLst>
              <a:gd fmla="val 5333"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6" name="Google Shape;1466;p56"/>
          <p:cNvSpPr/>
          <p:nvPr/>
        </p:nvSpPr>
        <p:spPr>
          <a:xfrm>
            <a:off x="7013448" y="1490472"/>
            <a:ext cx="329184" cy="329184"/>
          </a:xfrm>
          <a:prstGeom prst="ellipse">
            <a:avLst/>
          </a:prstGeom>
          <a:solidFill>
            <a:srgbClr val="0C7A6E"/>
          </a:solidFill>
          <a:ln cap="flat" cmpd="sng" w="12700">
            <a:solidFill>
              <a:srgbClr val="0C7A6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7" name="Google Shape;1467;p56"/>
          <p:cNvSpPr txBox="1"/>
          <p:nvPr/>
        </p:nvSpPr>
        <p:spPr>
          <a:xfrm>
            <a:off x="7013448" y="1490472"/>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DEL</a:t>
            </a:r>
            <a:endParaRPr b="0" i="0" sz="1200" u="none" cap="none" strike="noStrike">
              <a:solidFill>
                <a:schemeClr val="dk1"/>
              </a:solidFill>
              <a:latin typeface="Calibri"/>
              <a:ea typeface="Calibri"/>
              <a:cs typeface="Calibri"/>
              <a:sym typeface="Calibri"/>
            </a:endParaRPr>
          </a:p>
        </p:txBody>
      </p:sp>
      <p:sp>
        <p:nvSpPr>
          <p:cNvPr id="1468" name="Google Shape;1468;p56"/>
          <p:cNvSpPr txBox="1"/>
          <p:nvPr/>
        </p:nvSpPr>
        <p:spPr>
          <a:xfrm>
            <a:off x="7434072" y="1490472"/>
            <a:ext cx="100584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00"/>
              <a:buFont typeface="Calibri"/>
              <a:buNone/>
            </a:pPr>
            <a:r>
              <a:rPr b="1" i="0" lang="en-US" sz="1200" u="none" cap="none" strike="noStrike">
                <a:solidFill>
                  <a:srgbClr val="0E2A33"/>
                </a:solidFill>
                <a:latin typeface="Calibri"/>
                <a:ea typeface="Calibri"/>
                <a:cs typeface="Calibri"/>
                <a:sym typeface="Calibri"/>
              </a:rPr>
              <a:t>Sil</a:t>
            </a:r>
            <a:endParaRPr b="0" i="0" sz="1200" u="none" cap="none" strike="noStrike">
              <a:solidFill>
                <a:schemeClr val="dk1"/>
              </a:solidFill>
              <a:latin typeface="Calibri"/>
              <a:ea typeface="Calibri"/>
              <a:cs typeface="Calibri"/>
              <a:sym typeface="Calibri"/>
            </a:endParaRPr>
          </a:p>
        </p:txBody>
      </p:sp>
      <p:sp>
        <p:nvSpPr>
          <p:cNvPr id="1469" name="Google Shape;1469;p56"/>
          <p:cNvSpPr txBox="1"/>
          <p:nvPr/>
        </p:nvSpPr>
        <p:spPr>
          <a:xfrm>
            <a:off x="7013448" y="1874520"/>
            <a:ext cx="1426464" cy="65836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100"/>
              <a:buFont typeface="Calibri"/>
              <a:buNone/>
            </a:pPr>
            <a:r>
              <a:rPr b="0" i="0" lang="en-US" sz="1100" u="none" cap="none" strike="noStrike">
                <a:solidFill>
                  <a:srgbClr val="36474F"/>
                </a:solidFill>
                <a:latin typeface="Calibri"/>
                <a:ea typeface="Calibri"/>
                <a:cs typeface="Calibri"/>
                <a:sym typeface="Calibri"/>
              </a:rPr>
              <a:t>Kaydı kaldırır. Örnek: hatalı ölçümü sil.</a:t>
            </a:r>
            <a:endParaRPr b="0" i="0" sz="1100" u="none" cap="none" strike="noStrike">
              <a:solidFill>
                <a:schemeClr val="dk1"/>
              </a:solidFill>
              <a:latin typeface="Calibri"/>
              <a:ea typeface="Calibri"/>
              <a:cs typeface="Calibri"/>
              <a:sym typeface="Calibri"/>
            </a:endParaRPr>
          </a:p>
        </p:txBody>
      </p:sp>
      <p:sp>
        <p:nvSpPr>
          <p:cNvPr id="1470" name="Google Shape;1470;p56"/>
          <p:cNvSpPr/>
          <p:nvPr/>
        </p:nvSpPr>
        <p:spPr>
          <a:xfrm>
            <a:off x="502920" y="2788920"/>
            <a:ext cx="8138160" cy="1463040"/>
          </a:xfrm>
          <a:prstGeom prst="roundRect">
            <a:avLst>
              <a:gd fmla="val 3750" name="adj"/>
            </a:avLst>
          </a:prstGeom>
          <a:solidFill>
            <a:srgbClr val="0E2A33"/>
          </a:solidFill>
          <a:ln cap="flat" cmpd="sng" w="12700">
            <a:solidFill>
              <a:srgbClr val="14404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1" name="Google Shape;1471;p56"/>
          <p:cNvSpPr txBox="1"/>
          <p:nvPr/>
        </p:nvSpPr>
        <p:spPr>
          <a:xfrm>
            <a:off x="704088" y="2935224"/>
            <a:ext cx="7735824" cy="1170432"/>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D8ECEA"/>
              </a:buClr>
              <a:buSzPts val="1050"/>
              <a:buFont typeface="Courier New"/>
              <a:buNone/>
            </a:pPr>
            <a:r>
              <a:rPr b="0" i="0" lang="en-US" sz="1050" u="none" cap="none" strike="noStrike">
                <a:solidFill>
                  <a:srgbClr val="D8ECEA"/>
                </a:solidFill>
                <a:latin typeface="Courier New"/>
                <a:ea typeface="Courier New"/>
                <a:cs typeface="Courier New"/>
                <a:sym typeface="Courier New"/>
              </a:rPr>
              <a:t>POST /api/olcum  HTTP/1.1</a:t>
            </a:r>
            <a:endParaRPr b="0" i="0" sz="1050" u="none" cap="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rgbClr val="D8ECEA"/>
              </a:buClr>
              <a:buSzPts val="1050"/>
              <a:buFont typeface="Courier New"/>
              <a:buNone/>
            </a:pPr>
            <a:r>
              <a:rPr b="0" i="0" lang="en-US" sz="1050" u="none" cap="none" strike="noStrike">
                <a:solidFill>
                  <a:srgbClr val="D8ECEA"/>
                </a:solidFill>
                <a:latin typeface="Courier New"/>
                <a:ea typeface="Courier New"/>
                <a:cs typeface="Courier New"/>
                <a:sym typeface="Courier New"/>
              </a:rPr>
              <a:t>Host: sera.okulum.edu.tr</a:t>
            </a:r>
            <a:endParaRPr b="0" i="0" sz="1050" u="none" cap="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rgbClr val="D8ECEA"/>
              </a:buClr>
              <a:buSzPts val="1050"/>
              <a:buFont typeface="Courier New"/>
              <a:buNone/>
            </a:pPr>
            <a:r>
              <a:rPr b="0" i="0" lang="en-US" sz="1050" u="none" cap="none" strike="noStrike">
                <a:solidFill>
                  <a:srgbClr val="D8ECEA"/>
                </a:solidFill>
                <a:latin typeface="Courier New"/>
                <a:ea typeface="Courier New"/>
                <a:cs typeface="Courier New"/>
                <a:sym typeface="Courier New"/>
              </a:rPr>
              <a:t>Content-Type: application/json</a:t>
            </a:r>
            <a:endParaRPr b="0" i="0" sz="1050" u="none" cap="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rgbClr val="D8ECEA"/>
              </a:buClr>
              <a:buSzPts val="1050"/>
              <a:buFont typeface="Courier New"/>
              <a:buNone/>
            </a:pPr>
            <a:r>
              <a:rPr b="0" i="0" lang="en-US" sz="1050" u="none" cap="none" strike="noStrike">
                <a:solidFill>
                  <a:srgbClr val="D8ECEA"/>
                </a:solidFill>
                <a:latin typeface="Courier New"/>
                <a:ea typeface="Courier New"/>
                <a:cs typeface="Courier New"/>
                <a:sym typeface="Courier New"/>
              </a:rPr>
              <a:t>{ "cihaz": "sera-01", "sicaklik": 27.4, "nem": 61 }</a:t>
            </a:r>
            <a:endParaRPr b="0" i="0" sz="1050" u="none" cap="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chemeClr val="dk1"/>
              </a:buClr>
              <a:buSzPts val="1050"/>
              <a:buFont typeface="Calibri"/>
              <a:buNone/>
            </a:pPr>
            <a:r>
              <a:t/>
            </a:r>
            <a:endParaRPr b="0" i="0" sz="1050" u="none" cap="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rgbClr val="7FA6AE"/>
              </a:buClr>
              <a:buSzPts val="1050"/>
              <a:buFont typeface="Courier New"/>
              <a:buNone/>
            </a:pPr>
            <a:r>
              <a:rPr b="0" i="0" lang="en-US" sz="1050" u="none" cap="none" strike="noStrike">
                <a:solidFill>
                  <a:srgbClr val="7FA6AE"/>
                </a:solidFill>
                <a:latin typeface="Courier New"/>
                <a:ea typeface="Courier New"/>
                <a:cs typeface="Courier New"/>
                <a:sym typeface="Courier New"/>
              </a:rPr>
              <a:t># Sunucunun yanıtı:   HTTP/1.1 201 Created</a:t>
            </a:r>
            <a:endParaRPr b="0" i="0" sz="1050" u="none" cap="none" strike="noStrike">
              <a:solidFill>
                <a:schemeClr val="dk1"/>
              </a:solidFill>
              <a:latin typeface="Calibri"/>
              <a:ea typeface="Calibri"/>
              <a:cs typeface="Calibri"/>
              <a:sym typeface="Calibri"/>
            </a:endParaRPr>
          </a:p>
        </p:txBody>
      </p:sp>
      <p:sp>
        <p:nvSpPr>
          <p:cNvPr id="1472" name="Google Shape;1472;p56"/>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3 · Ağ ve Haberleşme Protokolleri</a:t>
            </a:r>
            <a:endParaRPr b="0" i="0" sz="850" u="none" cap="none" strike="noStrike">
              <a:solidFill>
                <a:schemeClr val="dk1"/>
              </a:solidFill>
              <a:latin typeface="Calibri"/>
              <a:ea typeface="Calibri"/>
              <a:cs typeface="Calibri"/>
              <a:sym typeface="Calibri"/>
            </a:endParaRPr>
          </a:p>
        </p:txBody>
      </p:sp>
      <p:sp>
        <p:nvSpPr>
          <p:cNvPr id="1473" name="Google Shape;1473;p56"/>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54</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478" name="Shape 1478"/>
        <p:cNvGrpSpPr/>
        <p:nvPr/>
      </p:nvGrpSpPr>
      <p:grpSpPr>
        <a:xfrm>
          <a:off x="0" y="0"/>
          <a:ext cx="0" cy="0"/>
          <a:chOff x="0" y="0"/>
          <a:chExt cx="0" cy="0"/>
        </a:xfrm>
      </p:grpSpPr>
      <p:sp>
        <p:nvSpPr>
          <p:cNvPr id="1479" name="Google Shape;1479;p57"/>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PROTOKOL 2</a:t>
            </a:r>
            <a:endParaRPr b="0" i="0" sz="1000" u="none" cap="none" strike="noStrike">
              <a:solidFill>
                <a:schemeClr val="dk1"/>
              </a:solidFill>
              <a:latin typeface="Calibri"/>
              <a:ea typeface="Calibri"/>
              <a:cs typeface="Calibri"/>
              <a:sym typeface="Calibri"/>
            </a:endParaRPr>
          </a:p>
        </p:txBody>
      </p:sp>
      <p:sp>
        <p:nvSpPr>
          <p:cNvPr id="1480" name="Google Shape;1480;p57"/>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MQTT: IoT'nin en sevilen protokolü</a:t>
            </a:r>
            <a:endParaRPr b="0" i="0" sz="2600" u="none" cap="none" strike="noStrike">
              <a:solidFill>
                <a:schemeClr val="dk1"/>
              </a:solidFill>
              <a:latin typeface="Calibri"/>
              <a:ea typeface="Calibri"/>
              <a:cs typeface="Calibri"/>
              <a:sym typeface="Calibri"/>
            </a:endParaRPr>
          </a:p>
        </p:txBody>
      </p:sp>
      <p:sp>
        <p:nvSpPr>
          <p:cNvPr id="1481" name="Google Shape;1481;p57"/>
          <p:cNvSpPr/>
          <p:nvPr/>
        </p:nvSpPr>
        <p:spPr>
          <a:xfrm>
            <a:off x="502920" y="1298448"/>
            <a:ext cx="8138160" cy="685800"/>
          </a:xfrm>
          <a:prstGeom prst="roundRect">
            <a:avLst>
              <a:gd fmla="val 10667" name="adj"/>
            </a:avLst>
          </a:prstGeom>
          <a:solidFill>
            <a:srgbClr val="E4F4F1"/>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2" name="Google Shape;1482;p57"/>
          <p:cNvSpPr txBox="1"/>
          <p:nvPr/>
        </p:nvSpPr>
        <p:spPr>
          <a:xfrm>
            <a:off x="731520" y="1371600"/>
            <a:ext cx="7680960"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00"/>
              <a:buFont typeface="Calibri"/>
              <a:buNone/>
            </a:pPr>
            <a:r>
              <a:rPr b="0" i="0" lang="en-US" sz="1200" u="none" cap="none" strike="noStrike">
                <a:solidFill>
                  <a:srgbClr val="0E2A33"/>
                </a:solidFill>
                <a:latin typeface="Calibri"/>
                <a:ea typeface="Calibri"/>
                <a:cs typeface="Calibri"/>
                <a:sym typeface="Calibri"/>
              </a:rPr>
              <a:t>MQTT, yayınla–abone ol (publish/subscribe) modeliyle çalışır. Cihazlar birbirini tanımaz; herkes ortadaki brokerla konuşur.</a:t>
            </a:r>
            <a:endParaRPr b="0" i="0" sz="1200" u="none" cap="none" strike="noStrike">
              <a:solidFill>
                <a:schemeClr val="dk1"/>
              </a:solidFill>
              <a:latin typeface="Calibri"/>
              <a:ea typeface="Calibri"/>
              <a:cs typeface="Calibri"/>
              <a:sym typeface="Calibri"/>
            </a:endParaRPr>
          </a:p>
        </p:txBody>
      </p:sp>
      <p:sp>
        <p:nvSpPr>
          <p:cNvPr id="1483" name="Google Shape;1483;p57"/>
          <p:cNvSpPr/>
          <p:nvPr/>
        </p:nvSpPr>
        <p:spPr>
          <a:xfrm>
            <a:off x="3566160" y="2606040"/>
            <a:ext cx="2011680" cy="777240"/>
          </a:xfrm>
          <a:prstGeom prst="roundRect">
            <a:avLst>
              <a:gd fmla="val 9412" name="adj"/>
            </a:avLst>
          </a:prstGeom>
          <a:solidFill>
            <a:srgbClr val="0E2A33"/>
          </a:solidFill>
          <a:ln cap="flat" cmpd="sng" w="12700">
            <a:solidFill>
              <a:srgbClr val="0E2A3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4" name="Google Shape;1484;p57"/>
          <p:cNvSpPr txBox="1"/>
          <p:nvPr/>
        </p:nvSpPr>
        <p:spPr>
          <a:xfrm>
            <a:off x="3566160" y="2606040"/>
            <a:ext cx="2011680" cy="77724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2B705"/>
              </a:buClr>
              <a:buSzPts val="1400"/>
              <a:buFont typeface="Calibri"/>
              <a:buNone/>
            </a:pPr>
            <a:r>
              <a:rPr b="1" i="0" lang="en-US" sz="1400" u="none" cap="none" strike="noStrike">
                <a:solidFill>
                  <a:srgbClr val="F2B705"/>
                </a:solidFill>
                <a:latin typeface="Calibri"/>
                <a:ea typeface="Calibri"/>
                <a:cs typeface="Calibri"/>
                <a:sym typeface="Calibri"/>
              </a:rPr>
              <a:t>BROKER</a:t>
            </a:r>
            <a:endParaRPr b="0" i="0" sz="1400" u="none" cap="none" strike="noStrike">
              <a:solidFill>
                <a:schemeClr val="dk1"/>
              </a:solidFill>
              <a:latin typeface="Calibri"/>
              <a:ea typeface="Calibri"/>
              <a:cs typeface="Calibri"/>
              <a:sym typeface="Calibri"/>
            </a:endParaRPr>
          </a:p>
        </p:txBody>
      </p:sp>
      <p:sp>
        <p:nvSpPr>
          <p:cNvPr id="1485" name="Google Shape;1485;p57"/>
          <p:cNvSpPr/>
          <p:nvPr/>
        </p:nvSpPr>
        <p:spPr>
          <a:xfrm>
            <a:off x="502920" y="2194560"/>
            <a:ext cx="2286000" cy="685800"/>
          </a:xfrm>
          <a:prstGeom prst="roundRect">
            <a:avLst>
              <a:gd fmla="val 10667"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6" name="Google Shape;1486;p57"/>
          <p:cNvSpPr txBox="1"/>
          <p:nvPr/>
        </p:nvSpPr>
        <p:spPr>
          <a:xfrm>
            <a:off x="502920" y="2249424"/>
            <a:ext cx="2286000" cy="310896"/>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E2A33"/>
              </a:buClr>
              <a:buSzPts val="1200"/>
              <a:buFont typeface="Calibri"/>
              <a:buNone/>
            </a:pPr>
            <a:r>
              <a:rPr b="1" i="0" lang="en-US" sz="1200" u="none" cap="none" strike="noStrike">
                <a:solidFill>
                  <a:srgbClr val="0E2A33"/>
                </a:solidFill>
                <a:latin typeface="Calibri"/>
                <a:ea typeface="Calibri"/>
                <a:cs typeface="Calibri"/>
                <a:sym typeface="Calibri"/>
              </a:rPr>
              <a:t>Sensör kartı</a:t>
            </a:r>
            <a:endParaRPr b="0" i="0" sz="1200" u="none" cap="none" strike="noStrike">
              <a:solidFill>
                <a:schemeClr val="dk1"/>
              </a:solidFill>
              <a:latin typeface="Calibri"/>
              <a:ea typeface="Calibri"/>
              <a:cs typeface="Calibri"/>
              <a:sym typeface="Calibri"/>
            </a:endParaRPr>
          </a:p>
        </p:txBody>
      </p:sp>
      <p:sp>
        <p:nvSpPr>
          <p:cNvPr id="1487" name="Google Shape;1487;p57"/>
          <p:cNvSpPr txBox="1"/>
          <p:nvPr/>
        </p:nvSpPr>
        <p:spPr>
          <a:xfrm>
            <a:off x="502920" y="2560320"/>
            <a:ext cx="2286000" cy="25603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7B8C94"/>
              </a:buClr>
              <a:buSzPts val="950"/>
              <a:buFont typeface="Calibri"/>
              <a:buNone/>
            </a:pPr>
            <a:r>
              <a:rPr b="0" i="0" lang="en-US" sz="950" u="none" cap="none" strike="noStrike">
                <a:solidFill>
                  <a:srgbClr val="7B8C94"/>
                </a:solidFill>
                <a:latin typeface="Calibri"/>
                <a:ea typeface="Calibri"/>
                <a:cs typeface="Calibri"/>
                <a:sym typeface="Calibri"/>
              </a:rPr>
              <a:t>Yayınlar (publish)</a:t>
            </a:r>
            <a:endParaRPr b="0" i="0" sz="950" u="none" cap="none" strike="noStrike">
              <a:solidFill>
                <a:schemeClr val="dk1"/>
              </a:solidFill>
              <a:latin typeface="Calibri"/>
              <a:ea typeface="Calibri"/>
              <a:cs typeface="Calibri"/>
              <a:sym typeface="Calibri"/>
            </a:endParaRPr>
          </a:p>
        </p:txBody>
      </p:sp>
      <p:sp>
        <p:nvSpPr>
          <p:cNvPr id="1488" name="Google Shape;1488;p57"/>
          <p:cNvSpPr/>
          <p:nvPr/>
        </p:nvSpPr>
        <p:spPr>
          <a:xfrm>
            <a:off x="2880360" y="2450592"/>
            <a:ext cx="548640" cy="182880"/>
          </a:xfrm>
          <a:prstGeom prst="rightArrow">
            <a:avLst>
              <a:gd fmla="val 50000" name="adj1"/>
              <a:gd fmla="val 50000" name="adj2"/>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9" name="Google Shape;1489;p57"/>
          <p:cNvSpPr/>
          <p:nvPr/>
        </p:nvSpPr>
        <p:spPr>
          <a:xfrm>
            <a:off x="502920" y="3246120"/>
            <a:ext cx="2286000" cy="685800"/>
          </a:xfrm>
          <a:prstGeom prst="roundRect">
            <a:avLst>
              <a:gd fmla="val 10667"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0" name="Google Shape;1490;p57"/>
          <p:cNvSpPr txBox="1"/>
          <p:nvPr/>
        </p:nvSpPr>
        <p:spPr>
          <a:xfrm>
            <a:off x="502920" y="3300984"/>
            <a:ext cx="2286000" cy="310896"/>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E2A33"/>
              </a:buClr>
              <a:buSzPts val="1200"/>
              <a:buFont typeface="Calibri"/>
              <a:buNone/>
            </a:pPr>
            <a:r>
              <a:rPr b="1" i="0" lang="en-US" sz="1200" u="none" cap="none" strike="noStrike">
                <a:solidFill>
                  <a:srgbClr val="0E2A33"/>
                </a:solidFill>
                <a:latin typeface="Calibri"/>
                <a:ea typeface="Calibri"/>
                <a:cs typeface="Calibri"/>
                <a:sym typeface="Calibri"/>
              </a:rPr>
              <a:t>Sıcaklık probu</a:t>
            </a:r>
            <a:endParaRPr b="0" i="0" sz="1200" u="none" cap="none" strike="noStrike">
              <a:solidFill>
                <a:schemeClr val="dk1"/>
              </a:solidFill>
              <a:latin typeface="Calibri"/>
              <a:ea typeface="Calibri"/>
              <a:cs typeface="Calibri"/>
              <a:sym typeface="Calibri"/>
            </a:endParaRPr>
          </a:p>
        </p:txBody>
      </p:sp>
      <p:sp>
        <p:nvSpPr>
          <p:cNvPr id="1491" name="Google Shape;1491;p57"/>
          <p:cNvSpPr txBox="1"/>
          <p:nvPr/>
        </p:nvSpPr>
        <p:spPr>
          <a:xfrm>
            <a:off x="502920" y="3611880"/>
            <a:ext cx="2286000" cy="25603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7B8C94"/>
              </a:buClr>
              <a:buSzPts val="950"/>
              <a:buFont typeface="Calibri"/>
              <a:buNone/>
            </a:pPr>
            <a:r>
              <a:rPr b="0" i="0" lang="en-US" sz="950" u="none" cap="none" strike="noStrike">
                <a:solidFill>
                  <a:srgbClr val="7B8C94"/>
                </a:solidFill>
                <a:latin typeface="Calibri"/>
                <a:ea typeface="Calibri"/>
                <a:cs typeface="Calibri"/>
                <a:sym typeface="Calibri"/>
              </a:rPr>
              <a:t>Yayınlar (publish)</a:t>
            </a:r>
            <a:endParaRPr b="0" i="0" sz="950" u="none" cap="none" strike="noStrike">
              <a:solidFill>
                <a:schemeClr val="dk1"/>
              </a:solidFill>
              <a:latin typeface="Calibri"/>
              <a:ea typeface="Calibri"/>
              <a:cs typeface="Calibri"/>
              <a:sym typeface="Calibri"/>
            </a:endParaRPr>
          </a:p>
        </p:txBody>
      </p:sp>
      <p:sp>
        <p:nvSpPr>
          <p:cNvPr id="1492" name="Google Shape;1492;p57"/>
          <p:cNvSpPr/>
          <p:nvPr/>
        </p:nvSpPr>
        <p:spPr>
          <a:xfrm>
            <a:off x="2880360" y="3502152"/>
            <a:ext cx="548640" cy="182880"/>
          </a:xfrm>
          <a:prstGeom prst="rightArrow">
            <a:avLst>
              <a:gd fmla="val 50000" name="adj1"/>
              <a:gd fmla="val 50000" name="adj2"/>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3" name="Google Shape;1493;p57"/>
          <p:cNvSpPr/>
          <p:nvPr/>
        </p:nvSpPr>
        <p:spPr>
          <a:xfrm>
            <a:off x="6355080" y="2194560"/>
            <a:ext cx="2286000" cy="685800"/>
          </a:xfrm>
          <a:prstGeom prst="roundRect">
            <a:avLst>
              <a:gd fmla="val 10667"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4" name="Google Shape;1494;p57"/>
          <p:cNvSpPr txBox="1"/>
          <p:nvPr/>
        </p:nvSpPr>
        <p:spPr>
          <a:xfrm>
            <a:off x="6355080" y="2249424"/>
            <a:ext cx="2286000" cy="310896"/>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E2A33"/>
              </a:buClr>
              <a:buSzPts val="1200"/>
              <a:buFont typeface="Calibri"/>
              <a:buNone/>
            </a:pPr>
            <a:r>
              <a:rPr b="1" i="0" lang="en-US" sz="1200" u="none" cap="none" strike="noStrike">
                <a:solidFill>
                  <a:srgbClr val="0E2A33"/>
                </a:solidFill>
                <a:latin typeface="Calibri"/>
                <a:ea typeface="Calibri"/>
                <a:cs typeface="Calibri"/>
                <a:sym typeface="Calibri"/>
              </a:rPr>
              <a:t>Mobil uygulama</a:t>
            </a:r>
            <a:endParaRPr b="0" i="0" sz="1200" u="none" cap="none" strike="noStrike">
              <a:solidFill>
                <a:schemeClr val="dk1"/>
              </a:solidFill>
              <a:latin typeface="Calibri"/>
              <a:ea typeface="Calibri"/>
              <a:cs typeface="Calibri"/>
              <a:sym typeface="Calibri"/>
            </a:endParaRPr>
          </a:p>
        </p:txBody>
      </p:sp>
      <p:sp>
        <p:nvSpPr>
          <p:cNvPr id="1495" name="Google Shape;1495;p57"/>
          <p:cNvSpPr txBox="1"/>
          <p:nvPr/>
        </p:nvSpPr>
        <p:spPr>
          <a:xfrm>
            <a:off x="6355080" y="2560320"/>
            <a:ext cx="2286000" cy="25603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7B8C94"/>
              </a:buClr>
              <a:buSzPts val="950"/>
              <a:buFont typeface="Calibri"/>
              <a:buNone/>
            </a:pPr>
            <a:r>
              <a:rPr b="0" i="0" lang="en-US" sz="950" u="none" cap="none" strike="noStrike">
                <a:solidFill>
                  <a:srgbClr val="7B8C94"/>
                </a:solidFill>
                <a:latin typeface="Calibri"/>
                <a:ea typeface="Calibri"/>
                <a:cs typeface="Calibri"/>
                <a:sym typeface="Calibri"/>
              </a:rPr>
              <a:t>Abone (subscribe)</a:t>
            </a:r>
            <a:endParaRPr b="0" i="0" sz="950" u="none" cap="none" strike="noStrike">
              <a:solidFill>
                <a:schemeClr val="dk1"/>
              </a:solidFill>
              <a:latin typeface="Calibri"/>
              <a:ea typeface="Calibri"/>
              <a:cs typeface="Calibri"/>
              <a:sym typeface="Calibri"/>
            </a:endParaRPr>
          </a:p>
        </p:txBody>
      </p:sp>
      <p:sp>
        <p:nvSpPr>
          <p:cNvPr id="1496" name="Google Shape;1496;p57"/>
          <p:cNvSpPr/>
          <p:nvPr/>
        </p:nvSpPr>
        <p:spPr>
          <a:xfrm>
            <a:off x="5715000" y="2450592"/>
            <a:ext cx="548640" cy="182880"/>
          </a:xfrm>
          <a:prstGeom prst="rightArrow">
            <a:avLst>
              <a:gd fmla="val 50000" name="adj1"/>
              <a:gd fmla="val 50000" name="adj2"/>
            </a:avLst>
          </a:prstGeom>
          <a:solidFill>
            <a:srgbClr val="F2B705"/>
          </a:solidFill>
          <a:ln cap="flat" cmpd="sng" w="12700">
            <a:solidFill>
              <a:srgbClr val="F2B70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7" name="Google Shape;1497;p57"/>
          <p:cNvSpPr/>
          <p:nvPr/>
        </p:nvSpPr>
        <p:spPr>
          <a:xfrm>
            <a:off x="6355080" y="3246120"/>
            <a:ext cx="2286000" cy="685800"/>
          </a:xfrm>
          <a:prstGeom prst="roundRect">
            <a:avLst>
              <a:gd fmla="val 10667"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8" name="Google Shape;1498;p57"/>
          <p:cNvSpPr txBox="1"/>
          <p:nvPr/>
        </p:nvSpPr>
        <p:spPr>
          <a:xfrm>
            <a:off x="6355080" y="3300984"/>
            <a:ext cx="2286000" cy="310896"/>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E2A33"/>
              </a:buClr>
              <a:buSzPts val="1200"/>
              <a:buFont typeface="Calibri"/>
              <a:buNone/>
            </a:pPr>
            <a:r>
              <a:rPr b="1" i="0" lang="en-US" sz="1200" u="none" cap="none" strike="noStrike">
                <a:solidFill>
                  <a:srgbClr val="0E2A33"/>
                </a:solidFill>
                <a:latin typeface="Calibri"/>
                <a:ea typeface="Calibri"/>
                <a:cs typeface="Calibri"/>
                <a:sym typeface="Calibri"/>
              </a:rPr>
              <a:t>Veri panosu</a:t>
            </a:r>
            <a:endParaRPr b="0" i="0" sz="1200" u="none" cap="none" strike="noStrike">
              <a:solidFill>
                <a:schemeClr val="dk1"/>
              </a:solidFill>
              <a:latin typeface="Calibri"/>
              <a:ea typeface="Calibri"/>
              <a:cs typeface="Calibri"/>
              <a:sym typeface="Calibri"/>
            </a:endParaRPr>
          </a:p>
        </p:txBody>
      </p:sp>
      <p:sp>
        <p:nvSpPr>
          <p:cNvPr id="1499" name="Google Shape;1499;p57"/>
          <p:cNvSpPr txBox="1"/>
          <p:nvPr/>
        </p:nvSpPr>
        <p:spPr>
          <a:xfrm>
            <a:off x="6355080" y="3611880"/>
            <a:ext cx="2286000" cy="25603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7B8C94"/>
              </a:buClr>
              <a:buSzPts val="950"/>
              <a:buFont typeface="Calibri"/>
              <a:buNone/>
            </a:pPr>
            <a:r>
              <a:rPr b="0" i="0" lang="en-US" sz="950" u="none" cap="none" strike="noStrike">
                <a:solidFill>
                  <a:srgbClr val="7B8C94"/>
                </a:solidFill>
                <a:latin typeface="Calibri"/>
                <a:ea typeface="Calibri"/>
                <a:cs typeface="Calibri"/>
                <a:sym typeface="Calibri"/>
              </a:rPr>
              <a:t>Abone (subscribe)</a:t>
            </a:r>
            <a:endParaRPr b="0" i="0" sz="950" u="none" cap="none" strike="noStrike">
              <a:solidFill>
                <a:schemeClr val="dk1"/>
              </a:solidFill>
              <a:latin typeface="Calibri"/>
              <a:ea typeface="Calibri"/>
              <a:cs typeface="Calibri"/>
              <a:sym typeface="Calibri"/>
            </a:endParaRPr>
          </a:p>
        </p:txBody>
      </p:sp>
      <p:sp>
        <p:nvSpPr>
          <p:cNvPr id="1500" name="Google Shape;1500;p57"/>
          <p:cNvSpPr/>
          <p:nvPr/>
        </p:nvSpPr>
        <p:spPr>
          <a:xfrm>
            <a:off x="5715000" y="3502152"/>
            <a:ext cx="548640" cy="182880"/>
          </a:xfrm>
          <a:prstGeom prst="rightArrow">
            <a:avLst>
              <a:gd fmla="val 50000" name="adj1"/>
              <a:gd fmla="val 50000" name="adj2"/>
            </a:avLst>
          </a:prstGeom>
          <a:solidFill>
            <a:srgbClr val="F2B705"/>
          </a:solidFill>
          <a:ln cap="flat" cmpd="sng" w="12700">
            <a:solidFill>
              <a:srgbClr val="F2B70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1" name="Google Shape;1501;p57"/>
          <p:cNvSpPr txBox="1"/>
          <p:nvPr/>
        </p:nvSpPr>
        <p:spPr>
          <a:xfrm>
            <a:off x="502920" y="4160520"/>
            <a:ext cx="813816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7B8C94"/>
              </a:buClr>
              <a:buSzPts val="1050"/>
              <a:buFont typeface="Calibri"/>
              <a:buNone/>
            </a:pPr>
            <a:r>
              <a:rPr b="0" i="1" lang="en-US" sz="1050" u="none" cap="none" strike="noStrike">
                <a:solidFill>
                  <a:srgbClr val="7B8C94"/>
                </a:solidFill>
                <a:latin typeface="Calibri"/>
                <a:ea typeface="Calibri"/>
                <a:cs typeface="Calibri"/>
                <a:sym typeface="Calibri"/>
              </a:rPr>
              <a:t>Avantaj: Çok hafiftir, kopan bağlantıyı tolere eder, tek mesaj birçok aboneye ulaşır.</a:t>
            </a:r>
            <a:endParaRPr b="0" i="0" sz="1050" u="none" cap="none" strike="noStrike">
              <a:solidFill>
                <a:schemeClr val="dk1"/>
              </a:solidFill>
              <a:latin typeface="Calibri"/>
              <a:ea typeface="Calibri"/>
              <a:cs typeface="Calibri"/>
              <a:sym typeface="Calibri"/>
            </a:endParaRPr>
          </a:p>
        </p:txBody>
      </p:sp>
      <p:sp>
        <p:nvSpPr>
          <p:cNvPr id="1502" name="Google Shape;1502;p57"/>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3 · Ağ ve Haberleşme Protokolleri</a:t>
            </a:r>
            <a:endParaRPr b="0" i="0" sz="850" u="none" cap="none" strike="noStrike">
              <a:solidFill>
                <a:schemeClr val="dk1"/>
              </a:solidFill>
              <a:latin typeface="Calibri"/>
              <a:ea typeface="Calibri"/>
              <a:cs typeface="Calibri"/>
              <a:sym typeface="Calibri"/>
            </a:endParaRPr>
          </a:p>
        </p:txBody>
      </p:sp>
      <p:sp>
        <p:nvSpPr>
          <p:cNvPr id="1503" name="Google Shape;1503;p57"/>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55</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508" name="Shape 1508"/>
        <p:cNvGrpSpPr/>
        <p:nvPr/>
      </p:nvGrpSpPr>
      <p:grpSpPr>
        <a:xfrm>
          <a:off x="0" y="0"/>
          <a:ext cx="0" cy="0"/>
          <a:chOff x="0" y="0"/>
          <a:chExt cx="0" cy="0"/>
        </a:xfrm>
      </p:grpSpPr>
      <p:sp>
        <p:nvSpPr>
          <p:cNvPr id="1509" name="Google Shape;1509;p58"/>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PROTOKOL 2 · DETAY</a:t>
            </a:r>
            <a:endParaRPr b="0" i="0" sz="1000" u="none" cap="none" strike="noStrike">
              <a:solidFill>
                <a:schemeClr val="dk1"/>
              </a:solidFill>
              <a:latin typeface="Calibri"/>
              <a:ea typeface="Calibri"/>
              <a:cs typeface="Calibri"/>
              <a:sym typeface="Calibri"/>
            </a:endParaRPr>
          </a:p>
        </p:txBody>
      </p:sp>
      <p:sp>
        <p:nvSpPr>
          <p:cNvPr id="1510" name="Google Shape;1510;p58"/>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Topic, mesaj ve hizmet kalitesi (QoS)</a:t>
            </a:r>
            <a:endParaRPr b="0" i="0" sz="2600" u="none" cap="none" strike="noStrike">
              <a:solidFill>
                <a:schemeClr val="dk1"/>
              </a:solidFill>
              <a:latin typeface="Calibri"/>
              <a:ea typeface="Calibri"/>
              <a:cs typeface="Calibri"/>
              <a:sym typeface="Calibri"/>
            </a:endParaRPr>
          </a:p>
        </p:txBody>
      </p:sp>
      <p:sp>
        <p:nvSpPr>
          <p:cNvPr id="1511" name="Google Shape;1511;p58"/>
          <p:cNvSpPr/>
          <p:nvPr/>
        </p:nvSpPr>
        <p:spPr>
          <a:xfrm>
            <a:off x="502920" y="1325880"/>
            <a:ext cx="4892040" cy="1234440"/>
          </a:xfrm>
          <a:prstGeom prst="roundRect">
            <a:avLst>
              <a:gd fmla="val 5926" name="adj"/>
            </a:avLst>
          </a:prstGeom>
          <a:solidFill>
            <a:srgbClr val="0E2A33"/>
          </a:solidFill>
          <a:ln cap="flat" cmpd="sng" w="12700">
            <a:solidFill>
              <a:srgbClr val="0E2A3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2" name="Google Shape;1512;p58"/>
          <p:cNvSpPr txBox="1"/>
          <p:nvPr/>
        </p:nvSpPr>
        <p:spPr>
          <a:xfrm>
            <a:off x="685800" y="1463040"/>
            <a:ext cx="4526280" cy="38404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2B705"/>
              </a:buClr>
              <a:buSzPts val="1500"/>
              <a:buFont typeface="Courier New"/>
              <a:buNone/>
            </a:pPr>
            <a:r>
              <a:rPr b="1" i="0" lang="en-US" sz="1500" u="none" cap="none" strike="noStrike">
                <a:solidFill>
                  <a:srgbClr val="F2B705"/>
                </a:solidFill>
                <a:latin typeface="Courier New"/>
                <a:ea typeface="Courier New"/>
                <a:cs typeface="Courier New"/>
                <a:sym typeface="Courier New"/>
              </a:rPr>
              <a:t>okul/serac/kat1/sicaklik</a:t>
            </a:r>
            <a:endParaRPr b="0" i="0" sz="1500" u="none" cap="none" strike="noStrike">
              <a:solidFill>
                <a:schemeClr val="dk1"/>
              </a:solidFill>
              <a:latin typeface="Calibri"/>
              <a:ea typeface="Calibri"/>
              <a:cs typeface="Calibri"/>
              <a:sym typeface="Calibri"/>
            </a:endParaRPr>
          </a:p>
        </p:txBody>
      </p:sp>
      <p:sp>
        <p:nvSpPr>
          <p:cNvPr id="1513" name="Google Shape;1513;p58"/>
          <p:cNvSpPr txBox="1"/>
          <p:nvPr/>
        </p:nvSpPr>
        <p:spPr>
          <a:xfrm>
            <a:off x="685800" y="1883664"/>
            <a:ext cx="4526280" cy="59436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CFE1E4"/>
              </a:buClr>
              <a:buSzPts val="1050"/>
              <a:buFont typeface="Calibri"/>
              <a:buNone/>
            </a:pPr>
            <a:r>
              <a:rPr b="0" i="0" lang="en-US" sz="1050" u="none" cap="none" strike="noStrike">
                <a:solidFill>
                  <a:srgbClr val="CFE1E4"/>
                </a:solidFill>
                <a:latin typeface="Calibri"/>
                <a:ea typeface="Calibri"/>
                <a:cs typeface="Calibri"/>
                <a:sym typeface="Calibri"/>
              </a:rPr>
              <a:t>Topic, verinin adresidir. Eğik çizgiyle katmanlanır: genelden özele doğru yazılır. Abone olurken joker karakter kullanılabilir: okul/sera/+/sicaklik</a:t>
            </a:r>
            <a:endParaRPr b="0" i="0" sz="1050" u="none" cap="none" strike="noStrike">
              <a:solidFill>
                <a:schemeClr val="dk1"/>
              </a:solidFill>
              <a:latin typeface="Calibri"/>
              <a:ea typeface="Calibri"/>
              <a:cs typeface="Calibri"/>
              <a:sym typeface="Calibri"/>
            </a:endParaRPr>
          </a:p>
        </p:txBody>
      </p:sp>
      <p:sp>
        <p:nvSpPr>
          <p:cNvPr id="1514" name="Google Shape;1514;p58"/>
          <p:cNvSpPr/>
          <p:nvPr/>
        </p:nvSpPr>
        <p:spPr>
          <a:xfrm>
            <a:off x="5623560" y="1325880"/>
            <a:ext cx="3017520" cy="960120"/>
          </a:xfrm>
          <a:prstGeom prst="roundRect">
            <a:avLst>
              <a:gd fmla="val 7619"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5" name="Google Shape;1515;p58"/>
          <p:cNvSpPr/>
          <p:nvPr/>
        </p:nvSpPr>
        <p:spPr>
          <a:xfrm>
            <a:off x="5824728" y="1435608"/>
            <a:ext cx="329184" cy="329184"/>
          </a:xfrm>
          <a:prstGeom prst="ellipse">
            <a:avLst/>
          </a:prstGeom>
          <a:solidFill>
            <a:srgbClr val="0C7A6E"/>
          </a:solidFill>
          <a:ln cap="flat" cmpd="sng" w="12700">
            <a:solidFill>
              <a:srgbClr val="0C7A6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6" name="Google Shape;1516;p58"/>
          <p:cNvSpPr txBox="1"/>
          <p:nvPr/>
        </p:nvSpPr>
        <p:spPr>
          <a:xfrm>
            <a:off x="5824728" y="1435608"/>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0</a:t>
            </a:r>
            <a:endParaRPr b="0" i="0" sz="1200" u="none" cap="none" strike="noStrike">
              <a:solidFill>
                <a:schemeClr val="dk1"/>
              </a:solidFill>
              <a:latin typeface="Calibri"/>
              <a:ea typeface="Calibri"/>
              <a:cs typeface="Calibri"/>
              <a:sym typeface="Calibri"/>
            </a:endParaRPr>
          </a:p>
        </p:txBody>
      </p:sp>
      <p:sp>
        <p:nvSpPr>
          <p:cNvPr id="1517" name="Google Shape;1517;p58"/>
          <p:cNvSpPr txBox="1"/>
          <p:nvPr/>
        </p:nvSpPr>
        <p:spPr>
          <a:xfrm>
            <a:off x="6245352" y="1435608"/>
            <a:ext cx="219456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150"/>
              <a:buFont typeface="Calibri"/>
              <a:buNone/>
            </a:pPr>
            <a:r>
              <a:rPr b="1" i="0" lang="en-US" sz="1150" u="none" cap="none" strike="noStrike">
                <a:solidFill>
                  <a:srgbClr val="0E2A33"/>
                </a:solidFill>
                <a:latin typeface="Calibri"/>
                <a:ea typeface="Calibri"/>
                <a:cs typeface="Calibri"/>
                <a:sym typeface="Calibri"/>
              </a:rPr>
              <a:t>En fazla bir kez</a:t>
            </a:r>
            <a:endParaRPr b="0" i="0" sz="1150" u="none" cap="none" strike="noStrike">
              <a:solidFill>
                <a:schemeClr val="dk1"/>
              </a:solidFill>
              <a:latin typeface="Calibri"/>
              <a:ea typeface="Calibri"/>
              <a:cs typeface="Calibri"/>
              <a:sym typeface="Calibri"/>
            </a:endParaRPr>
          </a:p>
        </p:txBody>
      </p:sp>
      <p:sp>
        <p:nvSpPr>
          <p:cNvPr id="1518" name="Google Shape;1518;p58"/>
          <p:cNvSpPr txBox="1"/>
          <p:nvPr/>
        </p:nvSpPr>
        <p:spPr>
          <a:xfrm>
            <a:off x="5824728" y="1709928"/>
            <a:ext cx="2615184" cy="41148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Gönder ve unut. Mesaj kaybolabilir. Sık gelen sıcaklık verisi için yeterlidir.</a:t>
            </a:r>
            <a:endParaRPr b="0" i="0" sz="1000" u="none" cap="none" strike="noStrike">
              <a:solidFill>
                <a:schemeClr val="dk1"/>
              </a:solidFill>
              <a:latin typeface="Calibri"/>
              <a:ea typeface="Calibri"/>
              <a:cs typeface="Calibri"/>
              <a:sym typeface="Calibri"/>
            </a:endParaRPr>
          </a:p>
        </p:txBody>
      </p:sp>
      <p:sp>
        <p:nvSpPr>
          <p:cNvPr id="1519" name="Google Shape;1519;p58"/>
          <p:cNvSpPr/>
          <p:nvPr/>
        </p:nvSpPr>
        <p:spPr>
          <a:xfrm>
            <a:off x="5623560" y="2423160"/>
            <a:ext cx="3017520" cy="960120"/>
          </a:xfrm>
          <a:prstGeom prst="roundRect">
            <a:avLst>
              <a:gd fmla="val 7619"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0" name="Google Shape;1520;p58"/>
          <p:cNvSpPr/>
          <p:nvPr/>
        </p:nvSpPr>
        <p:spPr>
          <a:xfrm>
            <a:off x="5824728" y="2532888"/>
            <a:ext cx="329184" cy="329184"/>
          </a:xfrm>
          <a:prstGeom prst="ellipse">
            <a:avLst/>
          </a:prstGeom>
          <a:solidFill>
            <a:srgbClr val="0C7A6E"/>
          </a:solidFill>
          <a:ln cap="flat" cmpd="sng" w="12700">
            <a:solidFill>
              <a:srgbClr val="0C7A6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1" name="Google Shape;1521;p58"/>
          <p:cNvSpPr txBox="1"/>
          <p:nvPr/>
        </p:nvSpPr>
        <p:spPr>
          <a:xfrm>
            <a:off x="5824728" y="2532888"/>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1</a:t>
            </a:r>
            <a:endParaRPr b="0" i="0" sz="1200" u="none" cap="none" strike="noStrike">
              <a:solidFill>
                <a:schemeClr val="dk1"/>
              </a:solidFill>
              <a:latin typeface="Calibri"/>
              <a:ea typeface="Calibri"/>
              <a:cs typeface="Calibri"/>
              <a:sym typeface="Calibri"/>
            </a:endParaRPr>
          </a:p>
        </p:txBody>
      </p:sp>
      <p:sp>
        <p:nvSpPr>
          <p:cNvPr id="1522" name="Google Shape;1522;p58"/>
          <p:cNvSpPr txBox="1"/>
          <p:nvPr/>
        </p:nvSpPr>
        <p:spPr>
          <a:xfrm>
            <a:off x="6245352" y="2532888"/>
            <a:ext cx="219456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150"/>
              <a:buFont typeface="Calibri"/>
              <a:buNone/>
            </a:pPr>
            <a:r>
              <a:rPr b="1" i="0" lang="en-US" sz="1150" u="none" cap="none" strike="noStrike">
                <a:solidFill>
                  <a:srgbClr val="0E2A33"/>
                </a:solidFill>
                <a:latin typeface="Calibri"/>
                <a:ea typeface="Calibri"/>
                <a:cs typeface="Calibri"/>
                <a:sym typeface="Calibri"/>
              </a:rPr>
              <a:t>En az bir kez</a:t>
            </a:r>
            <a:endParaRPr b="0" i="0" sz="1150" u="none" cap="none" strike="noStrike">
              <a:solidFill>
                <a:schemeClr val="dk1"/>
              </a:solidFill>
              <a:latin typeface="Calibri"/>
              <a:ea typeface="Calibri"/>
              <a:cs typeface="Calibri"/>
              <a:sym typeface="Calibri"/>
            </a:endParaRPr>
          </a:p>
        </p:txBody>
      </p:sp>
      <p:sp>
        <p:nvSpPr>
          <p:cNvPr id="1523" name="Google Shape;1523;p58"/>
          <p:cNvSpPr txBox="1"/>
          <p:nvPr/>
        </p:nvSpPr>
        <p:spPr>
          <a:xfrm>
            <a:off x="5824728" y="2807208"/>
            <a:ext cx="2615184" cy="41148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Teslim garantilidir ama mesaj tekrarlanabilir. En yaygın kullanılan seviyedir.</a:t>
            </a:r>
            <a:endParaRPr b="0" i="0" sz="1000" u="none" cap="none" strike="noStrike">
              <a:solidFill>
                <a:schemeClr val="dk1"/>
              </a:solidFill>
              <a:latin typeface="Calibri"/>
              <a:ea typeface="Calibri"/>
              <a:cs typeface="Calibri"/>
              <a:sym typeface="Calibri"/>
            </a:endParaRPr>
          </a:p>
        </p:txBody>
      </p:sp>
      <p:sp>
        <p:nvSpPr>
          <p:cNvPr id="1524" name="Google Shape;1524;p58"/>
          <p:cNvSpPr/>
          <p:nvPr/>
        </p:nvSpPr>
        <p:spPr>
          <a:xfrm>
            <a:off x="5623560" y="3520440"/>
            <a:ext cx="3017520" cy="960120"/>
          </a:xfrm>
          <a:prstGeom prst="roundRect">
            <a:avLst>
              <a:gd fmla="val 7619"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5" name="Google Shape;1525;p58"/>
          <p:cNvSpPr/>
          <p:nvPr/>
        </p:nvSpPr>
        <p:spPr>
          <a:xfrm>
            <a:off x="5824728" y="3630168"/>
            <a:ext cx="329184" cy="329184"/>
          </a:xfrm>
          <a:prstGeom prst="ellipse">
            <a:avLst/>
          </a:prstGeom>
          <a:solidFill>
            <a:srgbClr val="0C7A6E"/>
          </a:solidFill>
          <a:ln cap="flat" cmpd="sng" w="12700">
            <a:solidFill>
              <a:srgbClr val="0C7A6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6" name="Google Shape;1526;p58"/>
          <p:cNvSpPr txBox="1"/>
          <p:nvPr/>
        </p:nvSpPr>
        <p:spPr>
          <a:xfrm>
            <a:off x="5824728" y="3630168"/>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2</a:t>
            </a:r>
            <a:endParaRPr b="0" i="0" sz="1200" u="none" cap="none" strike="noStrike">
              <a:solidFill>
                <a:schemeClr val="dk1"/>
              </a:solidFill>
              <a:latin typeface="Calibri"/>
              <a:ea typeface="Calibri"/>
              <a:cs typeface="Calibri"/>
              <a:sym typeface="Calibri"/>
            </a:endParaRPr>
          </a:p>
        </p:txBody>
      </p:sp>
      <p:sp>
        <p:nvSpPr>
          <p:cNvPr id="1527" name="Google Shape;1527;p58"/>
          <p:cNvSpPr txBox="1"/>
          <p:nvPr/>
        </p:nvSpPr>
        <p:spPr>
          <a:xfrm>
            <a:off x="6245352" y="3630168"/>
            <a:ext cx="219456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150"/>
              <a:buFont typeface="Calibri"/>
              <a:buNone/>
            </a:pPr>
            <a:r>
              <a:rPr b="1" i="0" lang="en-US" sz="1150" u="none" cap="none" strike="noStrike">
                <a:solidFill>
                  <a:srgbClr val="0E2A33"/>
                </a:solidFill>
                <a:latin typeface="Calibri"/>
                <a:ea typeface="Calibri"/>
                <a:cs typeface="Calibri"/>
                <a:sym typeface="Calibri"/>
              </a:rPr>
              <a:t>Tam olarak bir kez</a:t>
            </a:r>
            <a:endParaRPr b="0" i="0" sz="1150" u="none" cap="none" strike="noStrike">
              <a:solidFill>
                <a:schemeClr val="dk1"/>
              </a:solidFill>
              <a:latin typeface="Calibri"/>
              <a:ea typeface="Calibri"/>
              <a:cs typeface="Calibri"/>
              <a:sym typeface="Calibri"/>
            </a:endParaRPr>
          </a:p>
        </p:txBody>
      </p:sp>
      <p:sp>
        <p:nvSpPr>
          <p:cNvPr id="1528" name="Google Shape;1528;p58"/>
          <p:cNvSpPr txBox="1"/>
          <p:nvPr/>
        </p:nvSpPr>
        <p:spPr>
          <a:xfrm>
            <a:off x="5824728" y="3904488"/>
            <a:ext cx="2615184" cy="41148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Kesin ve tek teslim. En yavaş ve en maliyetli seçenek; ödeme ve alarm için.</a:t>
            </a:r>
            <a:endParaRPr b="0" i="0" sz="1000" u="none" cap="none" strike="noStrike">
              <a:solidFill>
                <a:schemeClr val="dk1"/>
              </a:solidFill>
              <a:latin typeface="Calibri"/>
              <a:ea typeface="Calibri"/>
              <a:cs typeface="Calibri"/>
              <a:sym typeface="Calibri"/>
            </a:endParaRPr>
          </a:p>
        </p:txBody>
      </p:sp>
      <p:sp>
        <p:nvSpPr>
          <p:cNvPr id="1529" name="Google Shape;1529;p58"/>
          <p:cNvSpPr/>
          <p:nvPr/>
        </p:nvSpPr>
        <p:spPr>
          <a:xfrm>
            <a:off x="502920" y="2743200"/>
            <a:ext cx="4892040" cy="1554480"/>
          </a:xfrm>
          <a:prstGeom prst="roundRect">
            <a:avLst>
              <a:gd fmla="val 4706"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0" name="Google Shape;1530;p58"/>
          <p:cNvSpPr txBox="1"/>
          <p:nvPr/>
        </p:nvSpPr>
        <p:spPr>
          <a:xfrm>
            <a:off x="731520" y="2852928"/>
            <a:ext cx="443484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İyi bir topic tasarımı</a:t>
            </a:r>
            <a:endParaRPr b="0" i="0" sz="1250" u="none" cap="none" strike="noStrike">
              <a:solidFill>
                <a:schemeClr val="dk1"/>
              </a:solidFill>
              <a:latin typeface="Calibri"/>
              <a:ea typeface="Calibri"/>
              <a:cs typeface="Calibri"/>
              <a:sym typeface="Calibri"/>
            </a:endParaRPr>
          </a:p>
        </p:txBody>
      </p:sp>
      <p:sp>
        <p:nvSpPr>
          <p:cNvPr id="1531" name="Google Shape;1531;p58"/>
          <p:cNvSpPr txBox="1"/>
          <p:nvPr/>
        </p:nvSpPr>
        <p:spPr>
          <a:xfrm>
            <a:off x="868680" y="3163824"/>
            <a:ext cx="4206240" cy="105156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36474F"/>
              </a:buClr>
              <a:buSzPts val="1050"/>
              <a:buFont typeface="Calibri"/>
              <a:buChar char="•"/>
            </a:pPr>
            <a:r>
              <a:rPr b="0" i="0" lang="en-US" sz="1050" u="none" cap="none" strike="noStrike">
                <a:solidFill>
                  <a:srgbClr val="36474F"/>
                </a:solidFill>
                <a:latin typeface="Calibri"/>
                <a:ea typeface="Calibri"/>
                <a:cs typeface="Calibri"/>
                <a:sym typeface="Calibri"/>
              </a:rPr>
              <a:t>Türkçe karakter ve boşluk kullanmayın</a:t>
            </a:r>
            <a:endParaRPr b="0" i="0" sz="1050" u="none" cap="none" strike="noStrike">
              <a:solidFill>
                <a:schemeClr val="dk1"/>
              </a:solidFill>
              <a:latin typeface="Calibri"/>
              <a:ea typeface="Calibri"/>
              <a:cs typeface="Calibri"/>
              <a:sym typeface="Calibri"/>
            </a:endParaRPr>
          </a:p>
          <a:p>
            <a:pPr indent="-342900" lvl="0" marL="342900" marR="0" rtl="0" algn="l">
              <a:spcBef>
                <a:spcPts val="400"/>
              </a:spcBef>
              <a:spcAft>
                <a:spcPts val="0"/>
              </a:spcAft>
              <a:buClr>
                <a:srgbClr val="36474F"/>
              </a:buClr>
              <a:buSzPts val="1050"/>
              <a:buFont typeface="Calibri"/>
              <a:buChar char="•"/>
            </a:pPr>
            <a:r>
              <a:rPr b="0" i="0" lang="en-US" sz="1050" u="none" cap="none" strike="noStrike">
                <a:solidFill>
                  <a:srgbClr val="36474F"/>
                </a:solidFill>
                <a:latin typeface="Calibri"/>
                <a:ea typeface="Calibri"/>
                <a:cs typeface="Calibri"/>
                <a:sym typeface="Calibri"/>
              </a:rPr>
              <a:t>Genelden özele sıralayın: bina/kat/oda/ölçüm</a:t>
            </a:r>
            <a:endParaRPr b="0" i="0" sz="1050" u="none" cap="none" strike="noStrike">
              <a:solidFill>
                <a:schemeClr val="dk1"/>
              </a:solidFill>
              <a:latin typeface="Calibri"/>
              <a:ea typeface="Calibri"/>
              <a:cs typeface="Calibri"/>
              <a:sym typeface="Calibri"/>
            </a:endParaRPr>
          </a:p>
          <a:p>
            <a:pPr indent="-342900" lvl="0" marL="342900" marR="0" rtl="0" algn="l">
              <a:spcBef>
                <a:spcPts val="400"/>
              </a:spcBef>
              <a:spcAft>
                <a:spcPts val="0"/>
              </a:spcAft>
              <a:buClr>
                <a:srgbClr val="36474F"/>
              </a:buClr>
              <a:buSzPts val="1050"/>
              <a:buFont typeface="Calibri"/>
              <a:buChar char="•"/>
            </a:pPr>
            <a:r>
              <a:rPr b="0" i="0" lang="en-US" sz="1050" u="none" cap="none" strike="noStrike">
                <a:solidFill>
                  <a:srgbClr val="36474F"/>
                </a:solidFill>
                <a:latin typeface="Calibri"/>
                <a:ea typeface="Calibri"/>
                <a:cs typeface="Calibri"/>
                <a:sym typeface="Calibri"/>
              </a:rPr>
              <a:t>Her ölçüm türü için ayrı topic açın</a:t>
            </a:r>
            <a:endParaRPr b="0" i="0" sz="1050" u="none" cap="none" strike="noStrike">
              <a:solidFill>
                <a:schemeClr val="dk1"/>
              </a:solidFill>
              <a:latin typeface="Calibri"/>
              <a:ea typeface="Calibri"/>
              <a:cs typeface="Calibri"/>
              <a:sym typeface="Calibri"/>
            </a:endParaRPr>
          </a:p>
          <a:p>
            <a:pPr indent="-342900" lvl="0" marL="342900" marR="0" rtl="0" algn="l">
              <a:spcBef>
                <a:spcPts val="400"/>
              </a:spcBef>
              <a:spcAft>
                <a:spcPts val="0"/>
              </a:spcAft>
              <a:buClr>
                <a:srgbClr val="36474F"/>
              </a:buClr>
              <a:buSzPts val="1050"/>
              <a:buFont typeface="Calibri"/>
              <a:buChar char="•"/>
            </a:pPr>
            <a:r>
              <a:rPr b="0" i="0" lang="en-US" sz="1050" u="none" cap="none" strike="noStrike">
                <a:solidFill>
                  <a:srgbClr val="36474F"/>
                </a:solidFill>
                <a:latin typeface="Calibri"/>
                <a:ea typeface="Calibri"/>
                <a:cs typeface="Calibri"/>
                <a:sym typeface="Calibri"/>
              </a:rPr>
              <a:t>Topic isimlerini bir belgede listeleyin</a:t>
            </a:r>
            <a:endParaRPr b="0" i="0" sz="1050" u="none" cap="none" strike="noStrike">
              <a:solidFill>
                <a:schemeClr val="dk1"/>
              </a:solidFill>
              <a:latin typeface="Calibri"/>
              <a:ea typeface="Calibri"/>
              <a:cs typeface="Calibri"/>
              <a:sym typeface="Calibri"/>
            </a:endParaRPr>
          </a:p>
        </p:txBody>
      </p:sp>
      <p:sp>
        <p:nvSpPr>
          <p:cNvPr id="1532" name="Google Shape;1532;p58"/>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3 · Ağ ve Haberleşme Protokolleri</a:t>
            </a:r>
            <a:endParaRPr b="0" i="0" sz="850" u="none" cap="none" strike="noStrike">
              <a:solidFill>
                <a:schemeClr val="dk1"/>
              </a:solidFill>
              <a:latin typeface="Calibri"/>
              <a:ea typeface="Calibri"/>
              <a:cs typeface="Calibri"/>
              <a:sym typeface="Calibri"/>
            </a:endParaRPr>
          </a:p>
        </p:txBody>
      </p:sp>
      <p:sp>
        <p:nvSpPr>
          <p:cNvPr id="1533" name="Google Shape;1533;p58"/>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56</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538" name="Shape 1538"/>
        <p:cNvGrpSpPr/>
        <p:nvPr/>
      </p:nvGrpSpPr>
      <p:grpSpPr>
        <a:xfrm>
          <a:off x="0" y="0"/>
          <a:ext cx="0" cy="0"/>
          <a:chOff x="0" y="0"/>
          <a:chExt cx="0" cy="0"/>
        </a:xfrm>
      </p:grpSpPr>
      <p:sp>
        <p:nvSpPr>
          <p:cNvPr id="1539" name="Google Shape;1539;p59"/>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KARŞILAŞTIRMA</a:t>
            </a:r>
            <a:endParaRPr b="0" i="0" sz="1000" u="none" cap="none" strike="noStrike">
              <a:solidFill>
                <a:schemeClr val="dk1"/>
              </a:solidFill>
              <a:latin typeface="Calibri"/>
              <a:ea typeface="Calibri"/>
              <a:cs typeface="Calibri"/>
              <a:sym typeface="Calibri"/>
            </a:endParaRPr>
          </a:p>
        </p:txBody>
      </p:sp>
      <p:sp>
        <p:nvSpPr>
          <p:cNvPr id="1540" name="Google Shape;1540;p59"/>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HTTP mi, MQTT mi? Diğer protokoller</a:t>
            </a:r>
            <a:endParaRPr b="0" i="0" sz="2600" u="none" cap="none" strike="noStrike">
              <a:solidFill>
                <a:schemeClr val="dk1"/>
              </a:solidFill>
              <a:latin typeface="Calibri"/>
              <a:ea typeface="Calibri"/>
              <a:cs typeface="Calibri"/>
              <a:sym typeface="Calibri"/>
            </a:endParaRPr>
          </a:p>
        </p:txBody>
      </p:sp>
      <p:graphicFrame>
        <p:nvGraphicFramePr>
          <p:cNvPr id="1541" name="Google Shape;1541;p59"/>
          <p:cNvGraphicFramePr/>
          <p:nvPr/>
        </p:nvGraphicFramePr>
        <p:xfrm>
          <a:off x="502920" y="1371600"/>
          <a:ext cx="3000000" cy="3000000"/>
        </p:xfrm>
        <a:graphic>
          <a:graphicData uri="http://schemas.openxmlformats.org/drawingml/2006/table">
            <a:tbl>
              <a:tblPr>
                <a:noFill/>
                <a:tableStyleId>{171C6DA4-8F6A-4889-AE8C-7EABCD6D8F95}</a:tableStyleId>
              </a:tblPr>
              <a:tblGrid>
                <a:gridCol w="1828800"/>
                <a:gridCol w="2103125"/>
                <a:gridCol w="2194550"/>
                <a:gridCol w="2011675"/>
              </a:tblGrid>
              <a:tr h="310900">
                <a:tc>
                  <a:txBody>
                    <a:bodyPr/>
                    <a:lstStyle/>
                    <a:p>
                      <a:pPr indent="0" lvl="0" marL="0" marR="0" rtl="0" algn="l">
                        <a:spcBef>
                          <a:spcPts val="0"/>
                        </a:spcBef>
                        <a:spcAft>
                          <a:spcPts val="0"/>
                        </a:spcAft>
                        <a:buClr>
                          <a:srgbClr val="FFFFFF"/>
                        </a:buClr>
                        <a:buSzPts val="1150"/>
                        <a:buFont typeface="Calibri"/>
                        <a:buNone/>
                      </a:pPr>
                      <a:r>
                        <a:rPr b="1" lang="en-US" sz="1150" u="none" cap="none" strike="noStrike">
                          <a:solidFill>
                            <a:srgbClr val="FFFFFF"/>
                          </a:solidFill>
                          <a:latin typeface="Calibri"/>
                          <a:ea typeface="Calibri"/>
                          <a:cs typeface="Calibri"/>
                          <a:sym typeface="Calibri"/>
                        </a:rPr>
                        <a:t>Ölçüt</a:t>
                      </a:r>
                      <a:endParaRPr sz="115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0E2A33"/>
                    </a:solidFill>
                  </a:tcPr>
                </a:tc>
                <a:tc>
                  <a:txBody>
                    <a:bodyPr/>
                    <a:lstStyle/>
                    <a:p>
                      <a:pPr indent="0" lvl="0" marL="0" marR="0" rtl="0" algn="l">
                        <a:spcBef>
                          <a:spcPts val="0"/>
                        </a:spcBef>
                        <a:spcAft>
                          <a:spcPts val="0"/>
                        </a:spcAft>
                        <a:buClr>
                          <a:srgbClr val="FFFFFF"/>
                        </a:buClr>
                        <a:buSzPts val="1150"/>
                        <a:buFont typeface="Calibri"/>
                        <a:buNone/>
                      </a:pPr>
                      <a:r>
                        <a:rPr b="1" lang="en-US" sz="1150" u="none" cap="none" strike="noStrike">
                          <a:solidFill>
                            <a:srgbClr val="FFFFFF"/>
                          </a:solidFill>
                          <a:latin typeface="Calibri"/>
                          <a:ea typeface="Calibri"/>
                          <a:cs typeface="Calibri"/>
                          <a:sym typeface="Calibri"/>
                        </a:rPr>
                        <a:t>HTTP</a:t>
                      </a:r>
                      <a:endParaRPr sz="115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0E2A33"/>
                    </a:solidFill>
                  </a:tcPr>
                </a:tc>
                <a:tc>
                  <a:txBody>
                    <a:bodyPr/>
                    <a:lstStyle/>
                    <a:p>
                      <a:pPr indent="0" lvl="0" marL="0" marR="0" rtl="0" algn="l">
                        <a:spcBef>
                          <a:spcPts val="0"/>
                        </a:spcBef>
                        <a:spcAft>
                          <a:spcPts val="0"/>
                        </a:spcAft>
                        <a:buClr>
                          <a:srgbClr val="FFFFFF"/>
                        </a:buClr>
                        <a:buSzPts val="1150"/>
                        <a:buFont typeface="Calibri"/>
                        <a:buNone/>
                      </a:pPr>
                      <a:r>
                        <a:rPr b="1" lang="en-US" sz="1150" u="none" cap="none" strike="noStrike">
                          <a:solidFill>
                            <a:srgbClr val="FFFFFF"/>
                          </a:solidFill>
                          <a:latin typeface="Calibri"/>
                          <a:ea typeface="Calibri"/>
                          <a:cs typeface="Calibri"/>
                          <a:sym typeface="Calibri"/>
                        </a:rPr>
                        <a:t>MQTT</a:t>
                      </a:r>
                      <a:endParaRPr sz="115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0E2A33"/>
                    </a:solidFill>
                  </a:tcPr>
                </a:tc>
                <a:tc>
                  <a:txBody>
                    <a:bodyPr/>
                    <a:lstStyle/>
                    <a:p>
                      <a:pPr indent="0" lvl="0" marL="0" marR="0" rtl="0" algn="l">
                        <a:spcBef>
                          <a:spcPts val="0"/>
                        </a:spcBef>
                        <a:spcAft>
                          <a:spcPts val="0"/>
                        </a:spcAft>
                        <a:buClr>
                          <a:srgbClr val="FFFFFF"/>
                        </a:buClr>
                        <a:buSzPts val="1150"/>
                        <a:buFont typeface="Calibri"/>
                        <a:buNone/>
                      </a:pPr>
                      <a:r>
                        <a:rPr b="1" lang="en-US" sz="1150" u="none" cap="none" strike="noStrike">
                          <a:solidFill>
                            <a:srgbClr val="FFFFFF"/>
                          </a:solidFill>
                          <a:latin typeface="Calibri"/>
                          <a:ea typeface="Calibri"/>
                          <a:cs typeface="Calibri"/>
                          <a:sym typeface="Calibri"/>
                        </a:rPr>
                        <a:t>CoAP</a:t>
                      </a:r>
                      <a:endParaRPr sz="115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0E2A33"/>
                    </a:solidFill>
                  </a:tcPr>
                </a:tc>
              </a:tr>
              <a:tr h="310900">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Model</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İstek / yanıt</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Yayınla / abone ol</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İstek / yanıt</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r>
              <a:tr h="310900">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Mesaj boyutu</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Büyük (metin başlıklar)</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Çok küçük (2 bayt başlık)</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Küçük</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r>
              <a:tr h="310900">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Enerji tüketimi</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Yüksek</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Düşük</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Çok düşük</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r>
              <a:tr h="310900">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Bağlantı koparsa</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İstek başarısız olur</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Broker mesajı saklayabilir</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Yeniden denenir</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r>
              <a:tr h="310900">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Çok alıcıya gönderim</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Zor</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Doğal olarak destekler</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Sınırlı</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r>
              <a:tr h="310900">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En uygun yer</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Web arayüzü, API</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Sensör ağları</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Çok kısıtlı cihazlar</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r>
            </a:tbl>
          </a:graphicData>
        </a:graphic>
      </p:graphicFrame>
      <p:sp>
        <p:nvSpPr>
          <p:cNvPr id="1542" name="Google Shape;1542;p59"/>
          <p:cNvSpPr/>
          <p:nvPr/>
        </p:nvSpPr>
        <p:spPr>
          <a:xfrm>
            <a:off x="502920" y="3703320"/>
            <a:ext cx="8138160" cy="621792"/>
          </a:xfrm>
          <a:prstGeom prst="roundRect">
            <a:avLst>
              <a:gd fmla="val 11765" name="adj"/>
            </a:avLst>
          </a:prstGeom>
          <a:solidFill>
            <a:srgbClr val="E4F4F1"/>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3" name="Google Shape;1543;p59"/>
          <p:cNvSpPr txBox="1"/>
          <p:nvPr/>
        </p:nvSpPr>
        <p:spPr>
          <a:xfrm>
            <a:off x="704088" y="3849624"/>
            <a:ext cx="7735824"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C7A6E"/>
              </a:buClr>
              <a:buSzPts val="1250"/>
              <a:buFont typeface="Calibri"/>
              <a:buNone/>
            </a:pPr>
            <a:r>
              <a:rPr b="1" i="0" lang="en-US" sz="1250" u="none" cap="none" strike="noStrike">
                <a:solidFill>
                  <a:srgbClr val="0C7A6E"/>
                </a:solidFill>
                <a:latin typeface="Calibri"/>
                <a:ea typeface="Calibri"/>
                <a:cs typeface="Calibri"/>
                <a:sym typeface="Calibri"/>
              </a:rPr>
              <a:t>WebSocket</a:t>
            </a:r>
            <a:endParaRPr b="0" i="0" sz="1250" u="none" cap="none" strike="noStrike">
              <a:solidFill>
                <a:schemeClr val="dk1"/>
              </a:solidFill>
              <a:latin typeface="Calibri"/>
              <a:ea typeface="Calibri"/>
              <a:cs typeface="Calibri"/>
              <a:sym typeface="Calibri"/>
            </a:endParaRPr>
          </a:p>
        </p:txBody>
      </p:sp>
      <p:sp>
        <p:nvSpPr>
          <p:cNvPr id="1544" name="Google Shape;1544;p59"/>
          <p:cNvSpPr txBox="1"/>
          <p:nvPr/>
        </p:nvSpPr>
        <p:spPr>
          <a:xfrm>
            <a:off x="704088" y="4160520"/>
            <a:ext cx="7735824" cy="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Tarayıcı ile sunucu arasında sürekli açık, çift yönlü bir hat kurar. Web panolarında verinin sayfa yenilenmeden anlık güncellenmesini sağlar.</a:t>
            </a:r>
            <a:endParaRPr b="0" i="0" sz="1050" u="none" cap="none" strike="noStrike">
              <a:solidFill>
                <a:schemeClr val="dk1"/>
              </a:solidFill>
              <a:latin typeface="Calibri"/>
              <a:ea typeface="Calibri"/>
              <a:cs typeface="Calibri"/>
              <a:sym typeface="Calibri"/>
            </a:endParaRPr>
          </a:p>
        </p:txBody>
      </p:sp>
      <p:sp>
        <p:nvSpPr>
          <p:cNvPr id="1545" name="Google Shape;1545;p59"/>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3 · Ağ ve Haberleşme Protokolleri</a:t>
            </a:r>
            <a:endParaRPr b="0" i="0" sz="850" u="none" cap="none" strike="noStrike">
              <a:solidFill>
                <a:schemeClr val="dk1"/>
              </a:solidFill>
              <a:latin typeface="Calibri"/>
              <a:ea typeface="Calibri"/>
              <a:cs typeface="Calibri"/>
              <a:sym typeface="Calibri"/>
            </a:endParaRPr>
          </a:p>
        </p:txBody>
      </p:sp>
      <p:sp>
        <p:nvSpPr>
          <p:cNvPr id="1546" name="Google Shape;1546;p59"/>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57</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551" name="Shape 1551"/>
        <p:cNvGrpSpPr/>
        <p:nvPr/>
      </p:nvGrpSpPr>
      <p:grpSpPr>
        <a:xfrm>
          <a:off x="0" y="0"/>
          <a:ext cx="0" cy="0"/>
          <a:chOff x="0" y="0"/>
          <a:chExt cx="0" cy="0"/>
        </a:xfrm>
      </p:grpSpPr>
      <p:sp>
        <p:nvSpPr>
          <p:cNvPr id="1552" name="Google Shape;1552;p60"/>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VERİ FORMATI</a:t>
            </a:r>
            <a:endParaRPr b="0" i="0" sz="1000" u="none" cap="none" strike="noStrike">
              <a:solidFill>
                <a:schemeClr val="dk1"/>
              </a:solidFill>
              <a:latin typeface="Calibri"/>
              <a:ea typeface="Calibri"/>
              <a:cs typeface="Calibri"/>
              <a:sym typeface="Calibri"/>
            </a:endParaRPr>
          </a:p>
        </p:txBody>
      </p:sp>
      <p:sp>
        <p:nvSpPr>
          <p:cNvPr id="1553" name="Google Shape;1553;p60"/>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JSON: verinin ortak yazım dili</a:t>
            </a:r>
            <a:endParaRPr b="0" i="0" sz="2600" u="none" cap="none" strike="noStrike">
              <a:solidFill>
                <a:schemeClr val="dk1"/>
              </a:solidFill>
              <a:latin typeface="Calibri"/>
              <a:ea typeface="Calibri"/>
              <a:cs typeface="Calibri"/>
              <a:sym typeface="Calibri"/>
            </a:endParaRPr>
          </a:p>
        </p:txBody>
      </p:sp>
      <p:sp>
        <p:nvSpPr>
          <p:cNvPr id="1554" name="Google Shape;1554;p60"/>
          <p:cNvSpPr/>
          <p:nvPr/>
        </p:nvSpPr>
        <p:spPr>
          <a:xfrm>
            <a:off x="502920" y="1325880"/>
            <a:ext cx="4206240" cy="2971800"/>
          </a:xfrm>
          <a:prstGeom prst="roundRect">
            <a:avLst>
              <a:gd fmla="val 1846" name="adj"/>
            </a:avLst>
          </a:prstGeom>
          <a:solidFill>
            <a:srgbClr val="0E2A33"/>
          </a:solidFill>
          <a:ln cap="flat" cmpd="sng" w="12700">
            <a:solidFill>
              <a:srgbClr val="14404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5" name="Google Shape;1555;p60"/>
          <p:cNvSpPr txBox="1"/>
          <p:nvPr/>
        </p:nvSpPr>
        <p:spPr>
          <a:xfrm>
            <a:off x="704088" y="1472184"/>
            <a:ext cx="3803904" cy="2679192"/>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D8ECEA"/>
              </a:buClr>
              <a:buSzPts val="1100"/>
              <a:buFont typeface="Courier New"/>
              <a:buNone/>
            </a:pPr>
            <a:r>
              <a:rPr b="0" i="0" lang="en-US" sz="1100" u="none" cap="none" strike="noStrike">
                <a:solidFill>
                  <a:srgbClr val="D8ECEA"/>
                </a:solidFill>
                <a:latin typeface="Courier New"/>
                <a:ea typeface="Courier New"/>
                <a:cs typeface="Courier New"/>
                <a:sym typeface="Courier New"/>
              </a:rPr>
              <a:t>{</a:t>
            </a:r>
            <a:endParaRPr b="0" i="0" sz="1100" u="none" cap="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rgbClr val="D8ECEA"/>
              </a:buClr>
              <a:buSzPts val="1100"/>
              <a:buFont typeface="Courier New"/>
              <a:buNone/>
            </a:pPr>
            <a:r>
              <a:rPr b="0" i="0" lang="en-US" sz="1100" u="none" cap="none" strike="noStrike">
                <a:solidFill>
                  <a:srgbClr val="D8ECEA"/>
                </a:solidFill>
                <a:latin typeface="Courier New"/>
                <a:ea typeface="Courier New"/>
                <a:cs typeface="Courier New"/>
                <a:sym typeface="Courier New"/>
              </a:rPr>
              <a:t>  "cihaz": "sera-01",</a:t>
            </a:r>
            <a:endParaRPr b="0" i="0" sz="1100" u="none" cap="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rgbClr val="D8ECEA"/>
              </a:buClr>
              <a:buSzPts val="1100"/>
              <a:buFont typeface="Courier New"/>
              <a:buNone/>
            </a:pPr>
            <a:r>
              <a:rPr b="0" i="0" lang="en-US" sz="1100" u="none" cap="none" strike="noStrike">
                <a:solidFill>
                  <a:srgbClr val="D8ECEA"/>
                </a:solidFill>
                <a:latin typeface="Courier New"/>
                <a:ea typeface="Courier New"/>
                <a:cs typeface="Courier New"/>
                <a:sym typeface="Courier New"/>
              </a:rPr>
              <a:t>  "zaman": "2026-05-14T09:30:00",</a:t>
            </a:r>
            <a:endParaRPr b="0" i="0" sz="1100" u="none" cap="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rgbClr val="D8ECEA"/>
              </a:buClr>
              <a:buSzPts val="1100"/>
              <a:buFont typeface="Courier New"/>
              <a:buNone/>
            </a:pPr>
            <a:r>
              <a:rPr b="0" i="0" lang="en-US" sz="1100" u="none" cap="none" strike="noStrike">
                <a:solidFill>
                  <a:srgbClr val="D8ECEA"/>
                </a:solidFill>
                <a:latin typeface="Courier New"/>
                <a:ea typeface="Courier New"/>
                <a:cs typeface="Courier New"/>
                <a:sym typeface="Courier New"/>
              </a:rPr>
              <a:t>  "olcumler": {</a:t>
            </a:r>
            <a:endParaRPr b="0" i="0" sz="1100" u="none" cap="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rgbClr val="D8ECEA"/>
              </a:buClr>
              <a:buSzPts val="1100"/>
              <a:buFont typeface="Courier New"/>
              <a:buNone/>
            </a:pPr>
            <a:r>
              <a:rPr b="0" i="0" lang="en-US" sz="1100" u="none" cap="none" strike="noStrike">
                <a:solidFill>
                  <a:srgbClr val="D8ECEA"/>
                </a:solidFill>
                <a:latin typeface="Courier New"/>
                <a:ea typeface="Courier New"/>
                <a:cs typeface="Courier New"/>
                <a:sym typeface="Courier New"/>
              </a:rPr>
              <a:t>    "sicaklik": 27.4,</a:t>
            </a:r>
            <a:endParaRPr b="0" i="0" sz="1100" u="none" cap="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rgbClr val="D8ECEA"/>
              </a:buClr>
              <a:buSzPts val="1100"/>
              <a:buFont typeface="Courier New"/>
              <a:buNone/>
            </a:pPr>
            <a:r>
              <a:rPr b="0" i="0" lang="en-US" sz="1100" u="none" cap="none" strike="noStrike">
                <a:solidFill>
                  <a:srgbClr val="D8ECEA"/>
                </a:solidFill>
                <a:latin typeface="Courier New"/>
                <a:ea typeface="Courier New"/>
                <a:cs typeface="Courier New"/>
                <a:sym typeface="Courier New"/>
              </a:rPr>
              <a:t>    "nem": 61,</a:t>
            </a:r>
            <a:endParaRPr b="0" i="0" sz="1100" u="none" cap="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rgbClr val="D8ECEA"/>
              </a:buClr>
              <a:buSzPts val="1100"/>
              <a:buFont typeface="Courier New"/>
              <a:buNone/>
            </a:pPr>
            <a:r>
              <a:rPr b="0" i="0" lang="en-US" sz="1100" u="none" cap="none" strike="noStrike">
                <a:solidFill>
                  <a:srgbClr val="D8ECEA"/>
                </a:solidFill>
                <a:latin typeface="Courier New"/>
                <a:ea typeface="Courier New"/>
                <a:cs typeface="Courier New"/>
                <a:sym typeface="Courier New"/>
              </a:rPr>
              <a:t>    "toprakNemi": 38</a:t>
            </a:r>
            <a:endParaRPr b="0" i="0" sz="1100" u="none" cap="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rgbClr val="D8ECEA"/>
              </a:buClr>
              <a:buSzPts val="1100"/>
              <a:buFont typeface="Courier New"/>
              <a:buNone/>
            </a:pPr>
            <a:r>
              <a:rPr b="0" i="0" lang="en-US" sz="1100" u="none" cap="none" strike="noStrike">
                <a:solidFill>
                  <a:srgbClr val="D8ECEA"/>
                </a:solidFill>
                <a:latin typeface="Courier New"/>
                <a:ea typeface="Courier New"/>
                <a:cs typeface="Courier New"/>
                <a:sym typeface="Courier New"/>
              </a:rPr>
              <a:t>  },</a:t>
            </a:r>
            <a:endParaRPr b="0" i="0" sz="1100" u="none" cap="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rgbClr val="D8ECEA"/>
              </a:buClr>
              <a:buSzPts val="1100"/>
              <a:buFont typeface="Courier New"/>
              <a:buNone/>
            </a:pPr>
            <a:r>
              <a:rPr b="0" i="0" lang="en-US" sz="1100" u="none" cap="none" strike="noStrike">
                <a:solidFill>
                  <a:srgbClr val="D8ECEA"/>
                </a:solidFill>
                <a:latin typeface="Courier New"/>
                <a:ea typeface="Courier New"/>
                <a:cs typeface="Courier New"/>
                <a:sym typeface="Courier New"/>
              </a:rPr>
              <a:t>  "pilDurumu": 72,</a:t>
            </a:r>
            <a:endParaRPr b="0" i="0" sz="1100" u="none" cap="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rgbClr val="D8ECEA"/>
              </a:buClr>
              <a:buSzPts val="1100"/>
              <a:buFont typeface="Courier New"/>
              <a:buNone/>
            </a:pPr>
            <a:r>
              <a:rPr b="0" i="0" lang="en-US" sz="1100" u="none" cap="none" strike="noStrike">
                <a:solidFill>
                  <a:srgbClr val="D8ECEA"/>
                </a:solidFill>
                <a:latin typeface="Courier New"/>
                <a:ea typeface="Courier New"/>
                <a:cs typeface="Courier New"/>
                <a:sym typeface="Courier New"/>
              </a:rPr>
              <a:t>  "alarm": false</a:t>
            </a:r>
            <a:endParaRPr b="0" i="0" sz="1100" u="none" cap="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rgbClr val="D8ECEA"/>
              </a:buClr>
              <a:buSzPts val="1100"/>
              <a:buFont typeface="Courier New"/>
              <a:buNone/>
            </a:pPr>
            <a:r>
              <a:rPr b="0" i="0" lang="en-US" sz="1100" u="none" cap="none" strike="noStrike">
                <a:solidFill>
                  <a:srgbClr val="D8ECEA"/>
                </a:solidFill>
                <a:latin typeface="Courier New"/>
                <a:ea typeface="Courier New"/>
                <a:cs typeface="Courier New"/>
                <a:sym typeface="Courier New"/>
              </a:rPr>
              <a:t>}</a:t>
            </a:r>
            <a:endParaRPr b="0" i="0" sz="1100" u="none" cap="none" strike="noStrike">
              <a:solidFill>
                <a:schemeClr val="dk1"/>
              </a:solidFill>
              <a:latin typeface="Calibri"/>
              <a:ea typeface="Calibri"/>
              <a:cs typeface="Calibri"/>
              <a:sym typeface="Calibri"/>
            </a:endParaRPr>
          </a:p>
        </p:txBody>
      </p:sp>
      <p:sp>
        <p:nvSpPr>
          <p:cNvPr id="1556" name="Google Shape;1556;p60"/>
          <p:cNvSpPr/>
          <p:nvPr/>
        </p:nvSpPr>
        <p:spPr>
          <a:xfrm>
            <a:off x="4983480" y="1325880"/>
            <a:ext cx="3657600" cy="713232"/>
          </a:xfrm>
          <a:prstGeom prst="roundRect">
            <a:avLst>
              <a:gd fmla="val 10256"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7" name="Google Shape;1557;p60"/>
          <p:cNvSpPr txBox="1"/>
          <p:nvPr/>
        </p:nvSpPr>
        <p:spPr>
          <a:xfrm>
            <a:off x="5184648" y="1435608"/>
            <a:ext cx="3255264"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00"/>
              <a:buFont typeface="Calibri"/>
              <a:buNone/>
            </a:pPr>
            <a:r>
              <a:rPr b="1" i="0" lang="en-US" sz="1200" u="none" cap="none" strike="noStrike">
                <a:solidFill>
                  <a:srgbClr val="0E2A33"/>
                </a:solidFill>
                <a:latin typeface="Calibri"/>
                <a:ea typeface="Calibri"/>
                <a:cs typeface="Calibri"/>
                <a:sym typeface="Calibri"/>
              </a:rPr>
              <a:t>Anahtar : Değer</a:t>
            </a:r>
            <a:endParaRPr b="0" i="0" sz="1200" u="none" cap="none" strike="noStrike">
              <a:solidFill>
                <a:schemeClr val="dk1"/>
              </a:solidFill>
              <a:latin typeface="Calibri"/>
              <a:ea typeface="Calibri"/>
              <a:cs typeface="Calibri"/>
              <a:sym typeface="Calibri"/>
            </a:endParaRPr>
          </a:p>
        </p:txBody>
      </p:sp>
      <p:sp>
        <p:nvSpPr>
          <p:cNvPr id="1558" name="Google Shape;1558;p60"/>
          <p:cNvSpPr txBox="1"/>
          <p:nvPr/>
        </p:nvSpPr>
        <p:spPr>
          <a:xfrm>
            <a:off x="5184648" y="1709928"/>
            <a:ext cx="3255264" cy="164592"/>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Her bilgi bir ad ve bir değerden oluşur; ad tırnak içinde yazılır.</a:t>
            </a:r>
            <a:endParaRPr b="0" i="0" sz="1050" u="none" cap="none" strike="noStrike">
              <a:solidFill>
                <a:schemeClr val="dk1"/>
              </a:solidFill>
              <a:latin typeface="Calibri"/>
              <a:ea typeface="Calibri"/>
              <a:cs typeface="Calibri"/>
              <a:sym typeface="Calibri"/>
            </a:endParaRPr>
          </a:p>
        </p:txBody>
      </p:sp>
      <p:sp>
        <p:nvSpPr>
          <p:cNvPr id="1559" name="Google Shape;1559;p60"/>
          <p:cNvSpPr/>
          <p:nvPr/>
        </p:nvSpPr>
        <p:spPr>
          <a:xfrm>
            <a:off x="4983480" y="2075688"/>
            <a:ext cx="3657600" cy="713232"/>
          </a:xfrm>
          <a:prstGeom prst="roundRect">
            <a:avLst>
              <a:gd fmla="val 10256"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0" name="Google Shape;1560;p60"/>
          <p:cNvSpPr txBox="1"/>
          <p:nvPr/>
        </p:nvSpPr>
        <p:spPr>
          <a:xfrm>
            <a:off x="5184648" y="2185416"/>
            <a:ext cx="3255264"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00"/>
              <a:buFont typeface="Calibri"/>
              <a:buNone/>
            </a:pPr>
            <a:r>
              <a:rPr b="1" i="0" lang="en-US" sz="1200" u="none" cap="none" strike="noStrike">
                <a:solidFill>
                  <a:srgbClr val="0E2A33"/>
                </a:solidFill>
                <a:latin typeface="Calibri"/>
                <a:ea typeface="Calibri"/>
                <a:cs typeface="Calibri"/>
                <a:sym typeface="Calibri"/>
              </a:rPr>
              <a:t>Veri türleri</a:t>
            </a:r>
            <a:endParaRPr b="0" i="0" sz="1200" u="none" cap="none" strike="noStrike">
              <a:solidFill>
                <a:schemeClr val="dk1"/>
              </a:solidFill>
              <a:latin typeface="Calibri"/>
              <a:ea typeface="Calibri"/>
              <a:cs typeface="Calibri"/>
              <a:sym typeface="Calibri"/>
            </a:endParaRPr>
          </a:p>
        </p:txBody>
      </p:sp>
      <p:sp>
        <p:nvSpPr>
          <p:cNvPr id="1561" name="Google Shape;1561;p60"/>
          <p:cNvSpPr txBox="1"/>
          <p:nvPr/>
        </p:nvSpPr>
        <p:spPr>
          <a:xfrm>
            <a:off x="5184648" y="2459736"/>
            <a:ext cx="3255264" cy="164592"/>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Metin, sayı, mantıksal (true/false), liste ve iç içe nesne kullanılabilir.</a:t>
            </a:r>
            <a:endParaRPr b="0" i="0" sz="1050" u="none" cap="none" strike="noStrike">
              <a:solidFill>
                <a:schemeClr val="dk1"/>
              </a:solidFill>
              <a:latin typeface="Calibri"/>
              <a:ea typeface="Calibri"/>
              <a:cs typeface="Calibri"/>
              <a:sym typeface="Calibri"/>
            </a:endParaRPr>
          </a:p>
        </p:txBody>
      </p:sp>
      <p:sp>
        <p:nvSpPr>
          <p:cNvPr id="1562" name="Google Shape;1562;p60"/>
          <p:cNvSpPr/>
          <p:nvPr/>
        </p:nvSpPr>
        <p:spPr>
          <a:xfrm>
            <a:off x="4983480" y="2825496"/>
            <a:ext cx="3657600" cy="713232"/>
          </a:xfrm>
          <a:prstGeom prst="roundRect">
            <a:avLst>
              <a:gd fmla="val 10256"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3" name="Google Shape;1563;p60"/>
          <p:cNvSpPr txBox="1"/>
          <p:nvPr/>
        </p:nvSpPr>
        <p:spPr>
          <a:xfrm>
            <a:off x="5184648" y="2935224"/>
            <a:ext cx="3255264"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00"/>
              <a:buFont typeface="Calibri"/>
              <a:buNone/>
            </a:pPr>
            <a:r>
              <a:rPr b="1" i="0" lang="en-US" sz="1200" u="none" cap="none" strike="noStrike">
                <a:solidFill>
                  <a:srgbClr val="0E2A33"/>
                </a:solidFill>
                <a:latin typeface="Calibri"/>
                <a:ea typeface="Calibri"/>
                <a:cs typeface="Calibri"/>
                <a:sym typeface="Calibri"/>
              </a:rPr>
              <a:t>Neden JSON?</a:t>
            </a:r>
            <a:endParaRPr b="0" i="0" sz="1200" u="none" cap="none" strike="noStrike">
              <a:solidFill>
                <a:schemeClr val="dk1"/>
              </a:solidFill>
              <a:latin typeface="Calibri"/>
              <a:ea typeface="Calibri"/>
              <a:cs typeface="Calibri"/>
              <a:sym typeface="Calibri"/>
            </a:endParaRPr>
          </a:p>
        </p:txBody>
      </p:sp>
      <p:sp>
        <p:nvSpPr>
          <p:cNvPr id="1564" name="Google Shape;1564;p60"/>
          <p:cNvSpPr txBox="1"/>
          <p:nvPr/>
        </p:nvSpPr>
        <p:spPr>
          <a:xfrm>
            <a:off x="5184648" y="3209544"/>
            <a:ext cx="3255264" cy="164592"/>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Hem insan okuyabilir hem makine ayrıştırabilir; her dil destekler.</a:t>
            </a:r>
            <a:endParaRPr b="0" i="0" sz="1050" u="none" cap="none" strike="noStrike">
              <a:solidFill>
                <a:schemeClr val="dk1"/>
              </a:solidFill>
              <a:latin typeface="Calibri"/>
              <a:ea typeface="Calibri"/>
              <a:cs typeface="Calibri"/>
              <a:sym typeface="Calibri"/>
            </a:endParaRPr>
          </a:p>
        </p:txBody>
      </p:sp>
      <p:sp>
        <p:nvSpPr>
          <p:cNvPr id="1565" name="Google Shape;1565;p60"/>
          <p:cNvSpPr/>
          <p:nvPr/>
        </p:nvSpPr>
        <p:spPr>
          <a:xfrm>
            <a:off x="4983480" y="3575304"/>
            <a:ext cx="3657600" cy="713232"/>
          </a:xfrm>
          <a:prstGeom prst="roundRect">
            <a:avLst>
              <a:gd fmla="val 10256"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6" name="Google Shape;1566;p60"/>
          <p:cNvSpPr txBox="1"/>
          <p:nvPr/>
        </p:nvSpPr>
        <p:spPr>
          <a:xfrm>
            <a:off x="5184648" y="3685032"/>
            <a:ext cx="3255264"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00"/>
              <a:buFont typeface="Calibri"/>
              <a:buNone/>
            </a:pPr>
            <a:r>
              <a:rPr b="1" i="0" lang="en-US" sz="1200" u="none" cap="none" strike="noStrike">
                <a:solidFill>
                  <a:srgbClr val="0E2A33"/>
                </a:solidFill>
                <a:latin typeface="Calibri"/>
                <a:ea typeface="Calibri"/>
                <a:cs typeface="Calibri"/>
                <a:sym typeface="Calibri"/>
              </a:rPr>
              <a:t>Dikkat</a:t>
            </a:r>
            <a:endParaRPr b="0" i="0" sz="1200" u="none" cap="none" strike="noStrike">
              <a:solidFill>
                <a:schemeClr val="dk1"/>
              </a:solidFill>
              <a:latin typeface="Calibri"/>
              <a:ea typeface="Calibri"/>
              <a:cs typeface="Calibri"/>
              <a:sym typeface="Calibri"/>
            </a:endParaRPr>
          </a:p>
        </p:txBody>
      </p:sp>
      <p:sp>
        <p:nvSpPr>
          <p:cNvPr id="1567" name="Google Shape;1567;p60"/>
          <p:cNvSpPr txBox="1"/>
          <p:nvPr/>
        </p:nvSpPr>
        <p:spPr>
          <a:xfrm>
            <a:off x="5184648" y="3959352"/>
            <a:ext cx="3255264" cy="164592"/>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Ondalık ayırıcı noktadır, son elemandan sonra virgül konmaz.</a:t>
            </a:r>
            <a:endParaRPr b="0" i="0" sz="1050" u="none" cap="none" strike="noStrike">
              <a:solidFill>
                <a:schemeClr val="dk1"/>
              </a:solidFill>
              <a:latin typeface="Calibri"/>
              <a:ea typeface="Calibri"/>
              <a:cs typeface="Calibri"/>
              <a:sym typeface="Calibri"/>
            </a:endParaRPr>
          </a:p>
        </p:txBody>
      </p:sp>
      <p:sp>
        <p:nvSpPr>
          <p:cNvPr id="1568" name="Google Shape;1568;p60"/>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3 · Ağ ve Haberleşme Protokolleri</a:t>
            </a:r>
            <a:endParaRPr b="0" i="0" sz="850" u="none" cap="none" strike="noStrike">
              <a:solidFill>
                <a:schemeClr val="dk1"/>
              </a:solidFill>
              <a:latin typeface="Calibri"/>
              <a:ea typeface="Calibri"/>
              <a:cs typeface="Calibri"/>
              <a:sym typeface="Calibri"/>
            </a:endParaRPr>
          </a:p>
        </p:txBody>
      </p:sp>
      <p:sp>
        <p:nvSpPr>
          <p:cNvPr id="1569" name="Google Shape;1569;p60"/>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58</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574" name="Shape 1574"/>
        <p:cNvGrpSpPr/>
        <p:nvPr/>
      </p:nvGrpSpPr>
      <p:grpSpPr>
        <a:xfrm>
          <a:off x="0" y="0"/>
          <a:ext cx="0" cy="0"/>
          <a:chOff x="0" y="0"/>
          <a:chExt cx="0" cy="0"/>
        </a:xfrm>
      </p:grpSpPr>
      <p:sp>
        <p:nvSpPr>
          <p:cNvPr id="1575" name="Google Shape;1575;p61"/>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ÜNİTE 3 ÖZETİ</a:t>
            </a:r>
            <a:endParaRPr b="0" i="0" sz="1000" u="none" cap="none" strike="noStrike">
              <a:solidFill>
                <a:schemeClr val="dk1"/>
              </a:solidFill>
              <a:latin typeface="Calibri"/>
              <a:ea typeface="Calibri"/>
              <a:cs typeface="Calibri"/>
              <a:sym typeface="Calibri"/>
            </a:endParaRPr>
          </a:p>
        </p:txBody>
      </p:sp>
      <p:sp>
        <p:nvSpPr>
          <p:cNvPr id="1576" name="Google Shape;1576;p61"/>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Ağ katmanında öğrendiklerimiz</a:t>
            </a:r>
            <a:endParaRPr b="0" i="0" sz="2600" u="none" cap="none" strike="noStrike">
              <a:solidFill>
                <a:schemeClr val="dk1"/>
              </a:solidFill>
              <a:latin typeface="Calibri"/>
              <a:ea typeface="Calibri"/>
              <a:cs typeface="Calibri"/>
              <a:sym typeface="Calibri"/>
            </a:endParaRPr>
          </a:p>
        </p:txBody>
      </p:sp>
      <p:sp>
        <p:nvSpPr>
          <p:cNvPr id="1577" name="Google Shape;1577;p61"/>
          <p:cNvSpPr/>
          <p:nvPr/>
        </p:nvSpPr>
        <p:spPr>
          <a:xfrm>
            <a:off x="502920" y="1325880"/>
            <a:ext cx="1828800" cy="1463040"/>
          </a:xfrm>
          <a:prstGeom prst="roundRect">
            <a:avLst>
              <a:gd fmla="val 5000"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8" name="Google Shape;1578;p61"/>
          <p:cNvSpPr/>
          <p:nvPr/>
        </p:nvSpPr>
        <p:spPr>
          <a:xfrm>
            <a:off x="704088" y="1490472"/>
            <a:ext cx="329184" cy="329184"/>
          </a:xfrm>
          <a:prstGeom prst="ellipse">
            <a:avLst/>
          </a:prstGeom>
          <a:solidFill>
            <a:srgbClr val="0C7A6E"/>
          </a:solidFill>
          <a:ln cap="flat" cmpd="sng" w="12700">
            <a:solidFill>
              <a:srgbClr val="0C7A6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9" name="Google Shape;1579;p61"/>
          <p:cNvSpPr txBox="1"/>
          <p:nvPr/>
        </p:nvSpPr>
        <p:spPr>
          <a:xfrm>
            <a:off x="704088" y="1490472"/>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a:t>
            </a:r>
            <a:endParaRPr b="0" i="0" sz="1200" u="none" cap="none" strike="noStrike">
              <a:solidFill>
                <a:schemeClr val="dk1"/>
              </a:solidFill>
              <a:latin typeface="Calibri"/>
              <a:ea typeface="Calibri"/>
              <a:cs typeface="Calibri"/>
              <a:sym typeface="Calibri"/>
            </a:endParaRPr>
          </a:p>
        </p:txBody>
      </p:sp>
      <p:sp>
        <p:nvSpPr>
          <p:cNvPr id="1580" name="Google Shape;1580;p61"/>
          <p:cNvSpPr txBox="1"/>
          <p:nvPr/>
        </p:nvSpPr>
        <p:spPr>
          <a:xfrm>
            <a:off x="1124712" y="1490472"/>
            <a:ext cx="100584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300"/>
              <a:buFont typeface="Calibri"/>
              <a:buNone/>
            </a:pPr>
            <a:r>
              <a:rPr b="1" i="0" lang="en-US" sz="1300" u="none" cap="none" strike="noStrike">
                <a:solidFill>
                  <a:srgbClr val="0E2A33"/>
                </a:solidFill>
                <a:latin typeface="Calibri"/>
                <a:ea typeface="Calibri"/>
                <a:cs typeface="Calibri"/>
                <a:sym typeface="Calibri"/>
              </a:rPr>
              <a:t>Üçlü denge</a:t>
            </a:r>
            <a:endParaRPr b="0" i="0" sz="1300" u="none" cap="none" strike="noStrike">
              <a:solidFill>
                <a:schemeClr val="dk1"/>
              </a:solidFill>
              <a:latin typeface="Calibri"/>
              <a:ea typeface="Calibri"/>
              <a:cs typeface="Calibri"/>
              <a:sym typeface="Calibri"/>
            </a:endParaRPr>
          </a:p>
        </p:txBody>
      </p:sp>
      <p:sp>
        <p:nvSpPr>
          <p:cNvPr id="1581" name="Google Shape;1581;p61"/>
          <p:cNvSpPr txBox="1"/>
          <p:nvPr/>
        </p:nvSpPr>
        <p:spPr>
          <a:xfrm>
            <a:off x="704088" y="1874520"/>
            <a:ext cx="1426464" cy="74980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Menzil, hız ve enerji arasında her zaman bir ödünleşim vardır.</a:t>
            </a:r>
            <a:endParaRPr b="0" i="0" sz="1050" u="none" cap="none" strike="noStrike">
              <a:solidFill>
                <a:schemeClr val="dk1"/>
              </a:solidFill>
              <a:latin typeface="Calibri"/>
              <a:ea typeface="Calibri"/>
              <a:cs typeface="Calibri"/>
              <a:sym typeface="Calibri"/>
            </a:endParaRPr>
          </a:p>
        </p:txBody>
      </p:sp>
      <p:sp>
        <p:nvSpPr>
          <p:cNvPr id="1582" name="Google Shape;1582;p61"/>
          <p:cNvSpPr/>
          <p:nvPr/>
        </p:nvSpPr>
        <p:spPr>
          <a:xfrm>
            <a:off x="2606040" y="1325880"/>
            <a:ext cx="1828800" cy="1463040"/>
          </a:xfrm>
          <a:prstGeom prst="roundRect">
            <a:avLst>
              <a:gd fmla="val 5000"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3" name="Google Shape;1583;p61"/>
          <p:cNvSpPr/>
          <p:nvPr/>
        </p:nvSpPr>
        <p:spPr>
          <a:xfrm>
            <a:off x="2807208" y="1490472"/>
            <a:ext cx="329184" cy="329184"/>
          </a:xfrm>
          <a:prstGeom prst="ellipse">
            <a:avLst/>
          </a:prstGeom>
          <a:solidFill>
            <a:srgbClr val="0C7A6E"/>
          </a:solidFill>
          <a:ln cap="flat" cmpd="sng" w="12700">
            <a:solidFill>
              <a:srgbClr val="0C7A6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4" name="Google Shape;1584;p61"/>
          <p:cNvSpPr txBox="1"/>
          <p:nvPr/>
        </p:nvSpPr>
        <p:spPr>
          <a:xfrm>
            <a:off x="2807208" y="1490472"/>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a:t>
            </a:r>
            <a:endParaRPr b="0" i="0" sz="1200" u="none" cap="none" strike="noStrike">
              <a:solidFill>
                <a:schemeClr val="dk1"/>
              </a:solidFill>
              <a:latin typeface="Calibri"/>
              <a:ea typeface="Calibri"/>
              <a:cs typeface="Calibri"/>
              <a:sym typeface="Calibri"/>
            </a:endParaRPr>
          </a:p>
        </p:txBody>
      </p:sp>
      <p:sp>
        <p:nvSpPr>
          <p:cNvPr id="1585" name="Google Shape;1585;p61"/>
          <p:cNvSpPr txBox="1"/>
          <p:nvPr/>
        </p:nvSpPr>
        <p:spPr>
          <a:xfrm>
            <a:off x="3227832" y="1490472"/>
            <a:ext cx="100584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300"/>
              <a:buFont typeface="Calibri"/>
              <a:buNone/>
            </a:pPr>
            <a:r>
              <a:rPr b="1" i="0" lang="en-US" sz="1300" u="none" cap="none" strike="noStrike">
                <a:solidFill>
                  <a:srgbClr val="0E2A33"/>
                </a:solidFill>
                <a:latin typeface="Calibri"/>
                <a:ea typeface="Calibri"/>
                <a:cs typeface="Calibri"/>
                <a:sym typeface="Calibri"/>
              </a:rPr>
              <a:t>Doğru teknoloji</a:t>
            </a:r>
            <a:endParaRPr b="0" i="0" sz="1300" u="none" cap="none" strike="noStrike">
              <a:solidFill>
                <a:schemeClr val="dk1"/>
              </a:solidFill>
              <a:latin typeface="Calibri"/>
              <a:ea typeface="Calibri"/>
              <a:cs typeface="Calibri"/>
              <a:sym typeface="Calibri"/>
            </a:endParaRPr>
          </a:p>
        </p:txBody>
      </p:sp>
      <p:sp>
        <p:nvSpPr>
          <p:cNvPr id="1586" name="Google Shape;1586;p61"/>
          <p:cNvSpPr txBox="1"/>
          <p:nvPr/>
        </p:nvSpPr>
        <p:spPr>
          <a:xfrm>
            <a:off x="2807208" y="1874520"/>
            <a:ext cx="1426464" cy="74980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Yakın ve hızlı için Wi-Fi/BLE, uzak ve az veri için LoRa/NB-IoT.</a:t>
            </a:r>
            <a:endParaRPr b="0" i="0" sz="1050" u="none" cap="none" strike="noStrike">
              <a:solidFill>
                <a:schemeClr val="dk1"/>
              </a:solidFill>
              <a:latin typeface="Calibri"/>
              <a:ea typeface="Calibri"/>
              <a:cs typeface="Calibri"/>
              <a:sym typeface="Calibri"/>
            </a:endParaRPr>
          </a:p>
        </p:txBody>
      </p:sp>
      <p:sp>
        <p:nvSpPr>
          <p:cNvPr id="1587" name="Google Shape;1587;p61"/>
          <p:cNvSpPr/>
          <p:nvPr/>
        </p:nvSpPr>
        <p:spPr>
          <a:xfrm>
            <a:off x="4709160" y="1325880"/>
            <a:ext cx="1828800" cy="1463040"/>
          </a:xfrm>
          <a:prstGeom prst="roundRect">
            <a:avLst>
              <a:gd fmla="val 5000"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8" name="Google Shape;1588;p61"/>
          <p:cNvSpPr/>
          <p:nvPr/>
        </p:nvSpPr>
        <p:spPr>
          <a:xfrm>
            <a:off x="4910328" y="1490472"/>
            <a:ext cx="329184" cy="329184"/>
          </a:xfrm>
          <a:prstGeom prst="ellipse">
            <a:avLst/>
          </a:prstGeom>
          <a:solidFill>
            <a:srgbClr val="0C7A6E"/>
          </a:solidFill>
          <a:ln cap="flat" cmpd="sng" w="12700">
            <a:solidFill>
              <a:srgbClr val="0C7A6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9" name="Google Shape;1589;p61"/>
          <p:cNvSpPr txBox="1"/>
          <p:nvPr/>
        </p:nvSpPr>
        <p:spPr>
          <a:xfrm>
            <a:off x="4910328" y="1490472"/>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a:t>
            </a:r>
            <a:endParaRPr b="0" i="0" sz="1200" u="none" cap="none" strike="noStrike">
              <a:solidFill>
                <a:schemeClr val="dk1"/>
              </a:solidFill>
              <a:latin typeface="Calibri"/>
              <a:ea typeface="Calibri"/>
              <a:cs typeface="Calibri"/>
              <a:sym typeface="Calibri"/>
            </a:endParaRPr>
          </a:p>
        </p:txBody>
      </p:sp>
      <p:sp>
        <p:nvSpPr>
          <p:cNvPr id="1590" name="Google Shape;1590;p61"/>
          <p:cNvSpPr txBox="1"/>
          <p:nvPr/>
        </p:nvSpPr>
        <p:spPr>
          <a:xfrm>
            <a:off x="5330952" y="1490472"/>
            <a:ext cx="100584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300"/>
              <a:buFont typeface="Calibri"/>
              <a:buNone/>
            </a:pPr>
            <a:r>
              <a:rPr b="1" i="0" lang="en-US" sz="1300" u="none" cap="none" strike="noStrike">
                <a:solidFill>
                  <a:srgbClr val="0E2A33"/>
                </a:solidFill>
                <a:latin typeface="Calibri"/>
                <a:ea typeface="Calibri"/>
                <a:cs typeface="Calibri"/>
                <a:sym typeface="Calibri"/>
              </a:rPr>
              <a:t>Doğru protokol</a:t>
            </a:r>
            <a:endParaRPr b="0" i="0" sz="1300" u="none" cap="none" strike="noStrike">
              <a:solidFill>
                <a:schemeClr val="dk1"/>
              </a:solidFill>
              <a:latin typeface="Calibri"/>
              <a:ea typeface="Calibri"/>
              <a:cs typeface="Calibri"/>
              <a:sym typeface="Calibri"/>
            </a:endParaRPr>
          </a:p>
        </p:txBody>
      </p:sp>
      <p:sp>
        <p:nvSpPr>
          <p:cNvPr id="1591" name="Google Shape;1591;p61"/>
          <p:cNvSpPr txBox="1"/>
          <p:nvPr/>
        </p:nvSpPr>
        <p:spPr>
          <a:xfrm>
            <a:off x="4910328" y="1874520"/>
            <a:ext cx="1426464" cy="74980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Sensör ağlarında MQTT, web arayüzünde HTTP kullanılır.</a:t>
            </a:r>
            <a:endParaRPr b="0" i="0" sz="1050" u="none" cap="none" strike="noStrike">
              <a:solidFill>
                <a:schemeClr val="dk1"/>
              </a:solidFill>
              <a:latin typeface="Calibri"/>
              <a:ea typeface="Calibri"/>
              <a:cs typeface="Calibri"/>
              <a:sym typeface="Calibri"/>
            </a:endParaRPr>
          </a:p>
        </p:txBody>
      </p:sp>
      <p:sp>
        <p:nvSpPr>
          <p:cNvPr id="1592" name="Google Shape;1592;p61"/>
          <p:cNvSpPr/>
          <p:nvPr/>
        </p:nvSpPr>
        <p:spPr>
          <a:xfrm>
            <a:off x="6812280" y="1325880"/>
            <a:ext cx="1828800" cy="1463040"/>
          </a:xfrm>
          <a:prstGeom prst="roundRect">
            <a:avLst>
              <a:gd fmla="val 5000"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3" name="Google Shape;1593;p61"/>
          <p:cNvSpPr/>
          <p:nvPr/>
        </p:nvSpPr>
        <p:spPr>
          <a:xfrm>
            <a:off x="7013448" y="1490472"/>
            <a:ext cx="329184" cy="329184"/>
          </a:xfrm>
          <a:prstGeom prst="ellipse">
            <a:avLst/>
          </a:prstGeom>
          <a:solidFill>
            <a:srgbClr val="0C7A6E"/>
          </a:solidFill>
          <a:ln cap="flat" cmpd="sng" w="12700">
            <a:solidFill>
              <a:srgbClr val="0C7A6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4" name="Google Shape;1594;p61"/>
          <p:cNvSpPr txBox="1"/>
          <p:nvPr/>
        </p:nvSpPr>
        <p:spPr>
          <a:xfrm>
            <a:off x="7013448" y="1490472"/>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a:t>
            </a:r>
            <a:endParaRPr b="0" i="0" sz="1200" u="none" cap="none" strike="noStrike">
              <a:solidFill>
                <a:schemeClr val="dk1"/>
              </a:solidFill>
              <a:latin typeface="Calibri"/>
              <a:ea typeface="Calibri"/>
              <a:cs typeface="Calibri"/>
              <a:sym typeface="Calibri"/>
            </a:endParaRPr>
          </a:p>
        </p:txBody>
      </p:sp>
      <p:sp>
        <p:nvSpPr>
          <p:cNvPr id="1595" name="Google Shape;1595;p61"/>
          <p:cNvSpPr txBox="1"/>
          <p:nvPr/>
        </p:nvSpPr>
        <p:spPr>
          <a:xfrm>
            <a:off x="7434072" y="1490472"/>
            <a:ext cx="100584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300"/>
              <a:buFont typeface="Calibri"/>
              <a:buNone/>
            </a:pPr>
            <a:r>
              <a:rPr b="1" i="0" lang="en-US" sz="1300" u="none" cap="none" strike="noStrike">
                <a:solidFill>
                  <a:srgbClr val="0E2A33"/>
                </a:solidFill>
                <a:latin typeface="Calibri"/>
                <a:ea typeface="Calibri"/>
                <a:cs typeface="Calibri"/>
                <a:sym typeface="Calibri"/>
              </a:rPr>
              <a:t>Doğru format</a:t>
            </a:r>
            <a:endParaRPr b="0" i="0" sz="1300" u="none" cap="none" strike="noStrike">
              <a:solidFill>
                <a:schemeClr val="dk1"/>
              </a:solidFill>
              <a:latin typeface="Calibri"/>
              <a:ea typeface="Calibri"/>
              <a:cs typeface="Calibri"/>
              <a:sym typeface="Calibri"/>
            </a:endParaRPr>
          </a:p>
        </p:txBody>
      </p:sp>
      <p:sp>
        <p:nvSpPr>
          <p:cNvPr id="1596" name="Google Shape;1596;p61"/>
          <p:cNvSpPr txBox="1"/>
          <p:nvPr/>
        </p:nvSpPr>
        <p:spPr>
          <a:xfrm>
            <a:off x="7013448" y="1874520"/>
            <a:ext cx="1426464" cy="74980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Veri JSON ile paketlenir; anahtar-değer düzeni herkesin anladığı dildir.</a:t>
            </a:r>
            <a:endParaRPr b="0" i="0" sz="1050" u="none" cap="none" strike="noStrike">
              <a:solidFill>
                <a:schemeClr val="dk1"/>
              </a:solidFill>
              <a:latin typeface="Calibri"/>
              <a:ea typeface="Calibri"/>
              <a:cs typeface="Calibri"/>
              <a:sym typeface="Calibri"/>
            </a:endParaRPr>
          </a:p>
        </p:txBody>
      </p:sp>
      <p:sp>
        <p:nvSpPr>
          <p:cNvPr id="1597" name="Google Shape;1597;p61"/>
          <p:cNvSpPr/>
          <p:nvPr/>
        </p:nvSpPr>
        <p:spPr>
          <a:xfrm>
            <a:off x="502920" y="3017520"/>
            <a:ext cx="8138160" cy="1280160"/>
          </a:xfrm>
          <a:prstGeom prst="roundRect">
            <a:avLst>
              <a:gd fmla="val 5714" name="adj"/>
            </a:avLst>
          </a:prstGeom>
          <a:solidFill>
            <a:srgbClr val="0E2A33"/>
          </a:solidFill>
          <a:ln cap="flat" cmpd="sng" w="12700">
            <a:solidFill>
              <a:srgbClr val="0E2A3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8" name="Google Shape;1598;p61"/>
          <p:cNvSpPr txBox="1"/>
          <p:nvPr/>
        </p:nvSpPr>
        <p:spPr>
          <a:xfrm>
            <a:off x="731520" y="3127248"/>
            <a:ext cx="768096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B705"/>
              </a:buClr>
              <a:buSzPts val="1000"/>
              <a:buFont typeface="Calibri"/>
              <a:buNone/>
            </a:pPr>
            <a:r>
              <a:rPr b="1" i="0" lang="en-US" sz="1000" u="none" cap="none" strike="noStrike">
                <a:solidFill>
                  <a:srgbClr val="F2B705"/>
                </a:solidFill>
                <a:latin typeface="Calibri"/>
                <a:ea typeface="Calibri"/>
                <a:cs typeface="Calibri"/>
                <a:sym typeface="Calibri"/>
              </a:rPr>
              <a:t>Kendini sına</a:t>
            </a:r>
            <a:endParaRPr b="0" i="0" sz="1000" u="none" cap="none" strike="noStrike">
              <a:solidFill>
                <a:schemeClr val="dk1"/>
              </a:solidFill>
              <a:latin typeface="Calibri"/>
              <a:ea typeface="Calibri"/>
              <a:cs typeface="Calibri"/>
              <a:sym typeface="Calibri"/>
            </a:endParaRPr>
          </a:p>
        </p:txBody>
      </p:sp>
      <p:sp>
        <p:nvSpPr>
          <p:cNvPr id="1599" name="Google Shape;1599;p61"/>
          <p:cNvSpPr txBox="1"/>
          <p:nvPr/>
        </p:nvSpPr>
        <p:spPr>
          <a:xfrm>
            <a:off x="731520" y="3401568"/>
            <a:ext cx="7680960" cy="7772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2EFF0"/>
              </a:buClr>
              <a:buSzPts val="1100"/>
              <a:buFont typeface="Calibri"/>
              <a:buNone/>
            </a:pPr>
            <a:r>
              <a:rPr b="0" i="0" lang="en-US" sz="1100" u="none" cap="none" strike="noStrike">
                <a:solidFill>
                  <a:srgbClr val="E2EFF0"/>
                </a:solidFill>
                <a:latin typeface="Calibri"/>
                <a:ea typeface="Calibri"/>
                <a:cs typeface="Calibri"/>
                <a:sym typeface="Calibri"/>
              </a:rPr>
              <a:t>1) Tarlada 8 km uzaklıkta, pille çalışan bir nem sensörü için hangi teknolojiyi seçersiniz?</a:t>
            </a:r>
            <a:endParaRPr b="0" i="0" sz="11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2EFF0"/>
              </a:buClr>
              <a:buSzPts val="1100"/>
              <a:buFont typeface="Calibri"/>
              <a:buNone/>
            </a:pPr>
            <a:r>
              <a:rPr b="0" i="0" lang="en-US" sz="1100" u="none" cap="none" strike="noStrike">
                <a:solidFill>
                  <a:srgbClr val="E2EFF0"/>
                </a:solidFill>
                <a:latin typeface="Calibri"/>
                <a:ea typeface="Calibri"/>
                <a:cs typeface="Calibri"/>
                <a:sym typeface="Calibri"/>
              </a:rPr>
              <a:t>2) MQTT'de broker ne işe yarar? Yayıncı ile abone birbirini tanır mı?</a:t>
            </a:r>
            <a:endParaRPr b="0" i="0" sz="11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2EFF0"/>
              </a:buClr>
              <a:buSzPts val="1100"/>
              <a:buFont typeface="Calibri"/>
              <a:buNone/>
            </a:pPr>
            <a:r>
              <a:rPr b="0" i="0" lang="en-US" sz="1100" u="none" cap="none" strike="noStrike">
                <a:solidFill>
                  <a:srgbClr val="E2EFF0"/>
                </a:solidFill>
                <a:latin typeface="Calibri"/>
                <a:ea typeface="Calibri"/>
                <a:cs typeface="Calibri"/>
                <a:sym typeface="Calibri"/>
              </a:rPr>
              <a:t>3) QoS 2'yi her mesajda kullanmak neden iyi bir fikir değildir?</a:t>
            </a:r>
            <a:endParaRPr b="0" i="0" sz="1100" u="none" cap="none" strike="noStrike">
              <a:solidFill>
                <a:schemeClr val="dk1"/>
              </a:solidFill>
              <a:latin typeface="Calibri"/>
              <a:ea typeface="Calibri"/>
              <a:cs typeface="Calibri"/>
              <a:sym typeface="Calibri"/>
            </a:endParaRPr>
          </a:p>
        </p:txBody>
      </p:sp>
      <p:sp>
        <p:nvSpPr>
          <p:cNvPr id="1600" name="Google Shape;1600;p61"/>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3 · Ağ ve Haberleşme Protokolleri</a:t>
            </a:r>
            <a:endParaRPr b="0" i="0" sz="850" u="none" cap="none" strike="noStrike">
              <a:solidFill>
                <a:schemeClr val="dk1"/>
              </a:solidFill>
              <a:latin typeface="Calibri"/>
              <a:ea typeface="Calibri"/>
              <a:cs typeface="Calibri"/>
              <a:sym typeface="Calibri"/>
            </a:endParaRPr>
          </a:p>
        </p:txBody>
      </p:sp>
      <p:sp>
        <p:nvSpPr>
          <p:cNvPr id="1601" name="Google Shape;1601;p61"/>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59</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E2A33"/>
        </a:solidFill>
      </p:bgPr>
    </p:bg>
    <p:spTree>
      <p:nvGrpSpPr>
        <p:cNvPr id="1606" name="Shape 1606"/>
        <p:cNvGrpSpPr/>
        <p:nvPr/>
      </p:nvGrpSpPr>
      <p:grpSpPr>
        <a:xfrm>
          <a:off x="0" y="0"/>
          <a:ext cx="0" cy="0"/>
          <a:chOff x="0" y="0"/>
          <a:chExt cx="0" cy="0"/>
        </a:xfrm>
      </p:grpSpPr>
      <p:sp>
        <p:nvSpPr>
          <p:cNvPr id="1607" name="Google Shape;1607;p62"/>
          <p:cNvSpPr/>
          <p:nvPr/>
        </p:nvSpPr>
        <p:spPr>
          <a:xfrm>
            <a:off x="502920" y="292608"/>
            <a:ext cx="1417320" cy="310896"/>
          </a:xfrm>
          <a:prstGeom prst="roundRect">
            <a:avLst>
              <a:gd fmla="val 17647" name="adj"/>
            </a:avLst>
          </a:prstGeom>
          <a:solidFill>
            <a:srgbClr val="F2B705"/>
          </a:solidFill>
          <a:ln cap="flat" cmpd="sng" w="12700">
            <a:solidFill>
              <a:srgbClr val="F2B70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8" name="Google Shape;1608;p62"/>
          <p:cNvSpPr txBox="1"/>
          <p:nvPr/>
        </p:nvSpPr>
        <p:spPr>
          <a:xfrm>
            <a:off x="502920" y="292608"/>
            <a:ext cx="1417320" cy="310896"/>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E2A33"/>
              </a:buClr>
              <a:buSzPts val="1100"/>
              <a:buFont typeface="Calibri"/>
              <a:buNone/>
            </a:pPr>
            <a:r>
              <a:rPr b="1" i="0" lang="en-US" sz="1100" u="none" cap="none" strike="noStrike">
                <a:solidFill>
                  <a:srgbClr val="0E2A33"/>
                </a:solidFill>
                <a:latin typeface="Calibri"/>
                <a:ea typeface="Calibri"/>
                <a:cs typeface="Calibri"/>
                <a:sym typeface="Calibri"/>
              </a:rPr>
              <a:t>ÖDEV 3</a:t>
            </a:r>
            <a:endParaRPr b="0" i="0" sz="1100" u="none" cap="none" strike="noStrike">
              <a:solidFill>
                <a:schemeClr val="dk1"/>
              </a:solidFill>
              <a:latin typeface="Calibri"/>
              <a:ea typeface="Calibri"/>
              <a:cs typeface="Calibri"/>
              <a:sym typeface="Calibri"/>
            </a:endParaRPr>
          </a:p>
        </p:txBody>
      </p:sp>
      <p:sp>
        <p:nvSpPr>
          <p:cNvPr id="1609" name="Google Shape;1609;p62"/>
          <p:cNvSpPr txBox="1"/>
          <p:nvPr/>
        </p:nvSpPr>
        <p:spPr>
          <a:xfrm>
            <a:off x="2057400" y="256032"/>
            <a:ext cx="6583680" cy="38404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Calibri"/>
              <a:buNone/>
            </a:pPr>
            <a:r>
              <a:rPr b="1" i="0" lang="en-US" sz="2200" u="none" cap="none" strike="noStrike">
                <a:solidFill>
                  <a:srgbClr val="FFFFFF"/>
                </a:solidFill>
                <a:latin typeface="Calibri"/>
                <a:ea typeface="Calibri"/>
                <a:cs typeface="Calibri"/>
                <a:sym typeface="Calibri"/>
              </a:rPr>
              <a:t>Ağ Teknolojisi Seçimi ve JSON Tasarımı</a:t>
            </a:r>
            <a:endParaRPr b="0" i="0" sz="2200" u="none" cap="none" strike="noStrike">
              <a:solidFill>
                <a:schemeClr val="dk1"/>
              </a:solidFill>
              <a:latin typeface="Calibri"/>
              <a:ea typeface="Calibri"/>
              <a:cs typeface="Calibri"/>
              <a:sym typeface="Calibri"/>
            </a:endParaRPr>
          </a:p>
        </p:txBody>
      </p:sp>
      <p:sp>
        <p:nvSpPr>
          <p:cNvPr id="1610" name="Google Shape;1610;p62"/>
          <p:cNvSpPr txBox="1"/>
          <p:nvPr/>
        </p:nvSpPr>
        <p:spPr>
          <a:xfrm>
            <a:off x="502920" y="768096"/>
            <a:ext cx="8138160" cy="45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A9C4C9"/>
              </a:buClr>
              <a:buSzPts val="1150"/>
              <a:buFont typeface="Calibri"/>
              <a:buNone/>
            </a:pPr>
            <a:r>
              <a:rPr b="0" i="1" lang="en-US" sz="1150" u="none" cap="none" strike="noStrike">
                <a:solidFill>
                  <a:srgbClr val="A9C4C9"/>
                </a:solidFill>
                <a:latin typeface="Calibri"/>
                <a:ea typeface="Calibri"/>
                <a:cs typeface="Calibri"/>
                <a:sym typeface="Calibri"/>
              </a:rPr>
              <a:t>Amaç: Farklı senaryolar için doğru kablosuz teknolojiyi seçmek ve sensör verisini JSON biçiminde yazabilmek.</a:t>
            </a:r>
            <a:endParaRPr b="0" i="0" sz="1150" u="none" cap="none" strike="noStrike">
              <a:solidFill>
                <a:schemeClr val="dk1"/>
              </a:solidFill>
              <a:latin typeface="Calibri"/>
              <a:ea typeface="Calibri"/>
              <a:cs typeface="Calibri"/>
              <a:sym typeface="Calibri"/>
            </a:endParaRPr>
          </a:p>
        </p:txBody>
      </p:sp>
      <p:sp>
        <p:nvSpPr>
          <p:cNvPr id="1611" name="Google Shape;1611;p62"/>
          <p:cNvSpPr/>
          <p:nvPr/>
        </p:nvSpPr>
        <p:spPr>
          <a:xfrm>
            <a:off x="502920" y="1261872"/>
            <a:ext cx="4892040" cy="2743200"/>
          </a:xfrm>
          <a:prstGeom prst="roundRect">
            <a:avLst>
              <a:gd fmla="val 2667" name="adj"/>
            </a:avLst>
          </a:prstGeom>
          <a:solidFill>
            <a:srgbClr val="14404C"/>
          </a:solidFill>
          <a:ln cap="flat" cmpd="sng" w="12700">
            <a:solidFill>
              <a:srgbClr val="1E57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2" name="Google Shape;1612;p62"/>
          <p:cNvSpPr txBox="1"/>
          <p:nvPr/>
        </p:nvSpPr>
        <p:spPr>
          <a:xfrm>
            <a:off x="731520" y="1371600"/>
            <a:ext cx="443484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B705"/>
              </a:buClr>
              <a:buSzPts val="950"/>
              <a:buFont typeface="Calibri"/>
              <a:buNone/>
            </a:pPr>
            <a:r>
              <a:rPr b="1" i="0" lang="en-US" sz="950" u="none" cap="none" strike="noStrike">
                <a:solidFill>
                  <a:srgbClr val="F2B705"/>
                </a:solidFill>
                <a:latin typeface="Calibri"/>
                <a:ea typeface="Calibri"/>
                <a:cs typeface="Calibri"/>
                <a:sym typeface="Calibri"/>
              </a:rPr>
              <a:t>YAPILACAKLAR</a:t>
            </a:r>
            <a:endParaRPr b="0" i="0" sz="950" u="none" cap="none" strike="noStrike">
              <a:solidFill>
                <a:schemeClr val="dk1"/>
              </a:solidFill>
              <a:latin typeface="Calibri"/>
              <a:ea typeface="Calibri"/>
              <a:cs typeface="Calibri"/>
              <a:sym typeface="Calibri"/>
            </a:endParaRPr>
          </a:p>
        </p:txBody>
      </p:sp>
      <p:sp>
        <p:nvSpPr>
          <p:cNvPr id="1613" name="Google Shape;1613;p62"/>
          <p:cNvSpPr txBox="1"/>
          <p:nvPr/>
        </p:nvSpPr>
        <p:spPr>
          <a:xfrm>
            <a:off x="868680" y="1645920"/>
            <a:ext cx="4297680" cy="22860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E2EFF0"/>
              </a:buClr>
              <a:buSzPts val="1050"/>
              <a:buFont typeface="Calibri"/>
              <a:buAutoNum type="arabicPeriod"/>
            </a:pPr>
            <a:r>
              <a:rPr b="0" i="0" lang="en-US" sz="1050" u="none" cap="none" strike="noStrike">
                <a:solidFill>
                  <a:srgbClr val="E2EFF0"/>
                </a:solidFill>
                <a:latin typeface="Calibri"/>
                <a:ea typeface="Calibri"/>
                <a:cs typeface="Calibri"/>
                <a:sym typeface="Calibri"/>
              </a:rPr>
              <a:t>Şu üç senaryo için teknoloji seçin ve her birini 2-3 cümleyle gerekçelendirin: (a) 12 km uzaklıktaki nehir seviyesi sensörü, (b) okul koridorundaki güvenlik kamerası, (c) bilekte taşınan nabız ölçer.</a:t>
            </a:r>
            <a:endParaRPr b="0" i="0" sz="1050" u="none" cap="none" strike="noStrike">
              <a:solidFill>
                <a:schemeClr val="dk1"/>
              </a:solidFill>
              <a:latin typeface="Calibri"/>
              <a:ea typeface="Calibri"/>
              <a:cs typeface="Calibri"/>
              <a:sym typeface="Calibri"/>
            </a:endParaRPr>
          </a:p>
          <a:p>
            <a:pPr indent="-342900" lvl="0" marL="342900" marR="0" rtl="0" algn="l">
              <a:spcBef>
                <a:spcPts val="500"/>
              </a:spcBef>
              <a:spcAft>
                <a:spcPts val="0"/>
              </a:spcAft>
              <a:buClr>
                <a:srgbClr val="E2EFF0"/>
              </a:buClr>
              <a:buSzPts val="1050"/>
              <a:buFont typeface="Calibri"/>
              <a:buAutoNum type="arabicPeriod"/>
            </a:pPr>
            <a:r>
              <a:rPr b="0" i="0" lang="en-US" sz="1050" u="none" cap="none" strike="noStrike">
                <a:solidFill>
                  <a:srgbClr val="E2EFF0"/>
                </a:solidFill>
                <a:latin typeface="Calibri"/>
                <a:ea typeface="Calibri"/>
                <a:cs typeface="Calibri"/>
                <a:sym typeface="Calibri"/>
              </a:rPr>
              <a:t>Ödev 2'de tasarladığınız sistemin ürettiği veriyi JSON biçiminde yazın. En az 5 anahtar ve bir iç içe nesne bulunsun.</a:t>
            </a:r>
            <a:endParaRPr b="0" i="0" sz="1050" u="none" cap="none" strike="noStrike">
              <a:solidFill>
                <a:schemeClr val="dk1"/>
              </a:solidFill>
              <a:latin typeface="Calibri"/>
              <a:ea typeface="Calibri"/>
              <a:cs typeface="Calibri"/>
              <a:sym typeface="Calibri"/>
            </a:endParaRPr>
          </a:p>
          <a:p>
            <a:pPr indent="-342900" lvl="0" marL="342900" marR="0" rtl="0" algn="l">
              <a:spcBef>
                <a:spcPts val="500"/>
              </a:spcBef>
              <a:spcAft>
                <a:spcPts val="0"/>
              </a:spcAft>
              <a:buClr>
                <a:srgbClr val="E2EFF0"/>
              </a:buClr>
              <a:buSzPts val="1050"/>
              <a:buFont typeface="Calibri"/>
              <a:buAutoNum type="arabicPeriod"/>
            </a:pPr>
            <a:r>
              <a:rPr b="0" i="0" lang="en-US" sz="1050" u="none" cap="none" strike="noStrike">
                <a:solidFill>
                  <a:srgbClr val="E2EFF0"/>
                </a:solidFill>
                <a:latin typeface="Calibri"/>
                <a:ea typeface="Calibri"/>
                <a:cs typeface="Calibri"/>
                <a:sym typeface="Calibri"/>
              </a:rPr>
              <a:t>Sisteminiz için üç katmanlı bir MQTT topic ismi tasarlayın ve bu ismi neden böyle seçtiğinizi açıklayın.</a:t>
            </a:r>
            <a:endParaRPr b="0" i="0" sz="1050" u="none" cap="none" strike="noStrike">
              <a:solidFill>
                <a:schemeClr val="dk1"/>
              </a:solidFill>
              <a:latin typeface="Calibri"/>
              <a:ea typeface="Calibri"/>
              <a:cs typeface="Calibri"/>
              <a:sym typeface="Calibri"/>
            </a:endParaRPr>
          </a:p>
          <a:p>
            <a:pPr indent="-342900" lvl="0" marL="342900" marR="0" rtl="0" algn="l">
              <a:spcBef>
                <a:spcPts val="500"/>
              </a:spcBef>
              <a:spcAft>
                <a:spcPts val="0"/>
              </a:spcAft>
              <a:buClr>
                <a:srgbClr val="E2EFF0"/>
              </a:buClr>
              <a:buSzPts val="1050"/>
              <a:buFont typeface="Calibri"/>
              <a:buAutoNum type="arabicPeriod"/>
            </a:pPr>
            <a:r>
              <a:rPr b="0" i="0" lang="en-US" sz="1050" u="none" cap="none" strike="noStrike">
                <a:solidFill>
                  <a:srgbClr val="E2EFF0"/>
                </a:solidFill>
                <a:latin typeface="Calibri"/>
                <a:ea typeface="Calibri"/>
                <a:cs typeface="Calibri"/>
                <a:sym typeface="Calibri"/>
              </a:rPr>
              <a:t>HTTP yerine MQTT kullanmanın sizin senaryonuzdaki iki somut avantajını yazın.</a:t>
            </a:r>
            <a:endParaRPr b="0" i="0" sz="1050" u="none" cap="none" strike="noStrike">
              <a:solidFill>
                <a:schemeClr val="dk1"/>
              </a:solidFill>
              <a:latin typeface="Calibri"/>
              <a:ea typeface="Calibri"/>
              <a:cs typeface="Calibri"/>
              <a:sym typeface="Calibri"/>
            </a:endParaRPr>
          </a:p>
        </p:txBody>
      </p:sp>
      <p:sp>
        <p:nvSpPr>
          <p:cNvPr id="1614" name="Google Shape;1614;p62"/>
          <p:cNvSpPr/>
          <p:nvPr/>
        </p:nvSpPr>
        <p:spPr>
          <a:xfrm>
            <a:off x="5623560" y="1261872"/>
            <a:ext cx="3017520" cy="1280160"/>
          </a:xfrm>
          <a:prstGeom prst="roundRect">
            <a:avLst>
              <a:gd fmla="val 5714" name="adj"/>
            </a:avLst>
          </a:prstGeom>
          <a:solidFill>
            <a:srgbClr val="14404C"/>
          </a:solidFill>
          <a:ln cap="flat" cmpd="sng" w="12700">
            <a:solidFill>
              <a:srgbClr val="1E57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5" name="Google Shape;1615;p62"/>
          <p:cNvSpPr txBox="1"/>
          <p:nvPr/>
        </p:nvSpPr>
        <p:spPr>
          <a:xfrm>
            <a:off x="5852160" y="1371600"/>
            <a:ext cx="256032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950"/>
              <a:buFont typeface="Calibri"/>
              <a:buNone/>
            </a:pPr>
            <a:r>
              <a:rPr b="1" i="0" lang="en-US" sz="950" u="none" cap="none" strike="noStrike">
                <a:solidFill>
                  <a:srgbClr val="12A594"/>
                </a:solidFill>
                <a:latin typeface="Calibri"/>
                <a:ea typeface="Calibri"/>
                <a:cs typeface="Calibri"/>
                <a:sym typeface="Calibri"/>
              </a:rPr>
              <a:t>TESLİM</a:t>
            </a:r>
            <a:endParaRPr b="0" i="0" sz="950" u="none" cap="none" strike="noStrike">
              <a:solidFill>
                <a:schemeClr val="dk1"/>
              </a:solidFill>
              <a:latin typeface="Calibri"/>
              <a:ea typeface="Calibri"/>
              <a:cs typeface="Calibri"/>
              <a:sym typeface="Calibri"/>
            </a:endParaRPr>
          </a:p>
        </p:txBody>
      </p:sp>
      <p:sp>
        <p:nvSpPr>
          <p:cNvPr id="1616" name="Google Shape;1616;p62"/>
          <p:cNvSpPr txBox="1"/>
          <p:nvPr/>
        </p:nvSpPr>
        <p:spPr>
          <a:xfrm>
            <a:off x="5852160" y="1627632"/>
            <a:ext cx="2560320" cy="8686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2EFF0"/>
              </a:buClr>
              <a:buSzPts val="1050"/>
              <a:buFont typeface="Calibri"/>
              <a:buNone/>
            </a:pPr>
            <a:r>
              <a:rPr b="0" i="0" lang="en-US" sz="1050" u="none" cap="none" strike="noStrike">
                <a:solidFill>
                  <a:srgbClr val="E2EFF0"/>
                </a:solidFill>
                <a:latin typeface="Calibri"/>
                <a:ea typeface="Calibri"/>
                <a:cs typeface="Calibri"/>
                <a:sym typeface="Calibri"/>
              </a:rPr>
              <a:t>1-2 sayfalık rapor. JSON bölümü kod olarak, düzgün girintilenmiş şekilde yazılmalı.</a:t>
            </a:r>
            <a:endParaRPr b="0" i="0" sz="1050" u="none" cap="none" strike="noStrike">
              <a:solidFill>
                <a:schemeClr val="dk1"/>
              </a:solidFill>
              <a:latin typeface="Calibri"/>
              <a:ea typeface="Calibri"/>
              <a:cs typeface="Calibri"/>
              <a:sym typeface="Calibri"/>
            </a:endParaRPr>
          </a:p>
        </p:txBody>
      </p:sp>
      <p:sp>
        <p:nvSpPr>
          <p:cNvPr id="1617" name="Google Shape;1617;p62"/>
          <p:cNvSpPr/>
          <p:nvPr/>
        </p:nvSpPr>
        <p:spPr>
          <a:xfrm>
            <a:off x="5623560" y="2651760"/>
            <a:ext cx="3017520" cy="1353312"/>
          </a:xfrm>
          <a:prstGeom prst="roundRect">
            <a:avLst>
              <a:gd fmla="val 5405" name="adj"/>
            </a:avLst>
          </a:prstGeom>
          <a:solidFill>
            <a:srgbClr val="14404C"/>
          </a:solidFill>
          <a:ln cap="flat" cmpd="sng" w="12700">
            <a:solidFill>
              <a:srgbClr val="1E57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8" name="Google Shape;1618;p62"/>
          <p:cNvSpPr txBox="1"/>
          <p:nvPr/>
        </p:nvSpPr>
        <p:spPr>
          <a:xfrm>
            <a:off x="5852160" y="2743200"/>
            <a:ext cx="256032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950"/>
              <a:buFont typeface="Calibri"/>
              <a:buNone/>
            </a:pPr>
            <a:r>
              <a:rPr b="1" i="0" lang="en-US" sz="950" u="none" cap="none" strike="noStrike">
                <a:solidFill>
                  <a:srgbClr val="12A594"/>
                </a:solidFill>
                <a:latin typeface="Calibri"/>
                <a:ea typeface="Calibri"/>
                <a:cs typeface="Calibri"/>
                <a:sym typeface="Calibri"/>
              </a:rPr>
              <a:t>PUANLAMA (100)</a:t>
            </a:r>
            <a:endParaRPr b="0" i="0" sz="950" u="none" cap="none" strike="noStrike">
              <a:solidFill>
                <a:schemeClr val="dk1"/>
              </a:solidFill>
              <a:latin typeface="Calibri"/>
              <a:ea typeface="Calibri"/>
              <a:cs typeface="Calibri"/>
              <a:sym typeface="Calibri"/>
            </a:endParaRPr>
          </a:p>
        </p:txBody>
      </p:sp>
      <p:sp>
        <p:nvSpPr>
          <p:cNvPr id="1619" name="Google Shape;1619;p62"/>
          <p:cNvSpPr txBox="1"/>
          <p:nvPr/>
        </p:nvSpPr>
        <p:spPr>
          <a:xfrm>
            <a:off x="5852160" y="2999232"/>
            <a:ext cx="2560320" cy="914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2EFF0"/>
              </a:buClr>
              <a:buSzPts val="1000"/>
              <a:buFont typeface="Calibri"/>
              <a:buNone/>
            </a:pPr>
            <a:r>
              <a:rPr b="0" i="0" lang="en-US" sz="1000" u="none" cap="none" strike="noStrike">
                <a:solidFill>
                  <a:srgbClr val="E2EFF0"/>
                </a:solidFill>
                <a:latin typeface="Calibri"/>
                <a:ea typeface="Calibri"/>
                <a:cs typeface="Calibri"/>
                <a:sym typeface="Calibri"/>
              </a:rPr>
              <a:t>Teknoloji seçimlerinin doğruluğu — 30</a:t>
            </a:r>
            <a:endParaRPr b="0" i="0" sz="1000" u="none" cap="none" strike="noStrike">
              <a:solidFill>
                <a:schemeClr val="dk1"/>
              </a:solidFill>
              <a:latin typeface="Calibri"/>
              <a:ea typeface="Calibri"/>
              <a:cs typeface="Calibri"/>
              <a:sym typeface="Calibri"/>
            </a:endParaRPr>
          </a:p>
          <a:p>
            <a:pPr indent="0" lvl="0" marL="0" marR="0" rtl="0" algn="l">
              <a:spcBef>
                <a:spcPts val="200"/>
              </a:spcBef>
              <a:spcAft>
                <a:spcPts val="0"/>
              </a:spcAft>
              <a:buClr>
                <a:srgbClr val="E2EFF0"/>
              </a:buClr>
              <a:buSzPts val="1000"/>
              <a:buFont typeface="Calibri"/>
              <a:buNone/>
            </a:pPr>
            <a:r>
              <a:rPr b="0" i="0" lang="en-US" sz="1000" u="none" cap="none" strike="noStrike">
                <a:solidFill>
                  <a:srgbClr val="E2EFF0"/>
                </a:solidFill>
                <a:latin typeface="Calibri"/>
                <a:ea typeface="Calibri"/>
                <a:cs typeface="Calibri"/>
                <a:sym typeface="Calibri"/>
              </a:rPr>
              <a:t>Gerekçelerin niteliği — 20</a:t>
            </a:r>
            <a:endParaRPr b="0" i="0" sz="1000" u="none" cap="none" strike="noStrike">
              <a:solidFill>
                <a:schemeClr val="dk1"/>
              </a:solidFill>
              <a:latin typeface="Calibri"/>
              <a:ea typeface="Calibri"/>
              <a:cs typeface="Calibri"/>
              <a:sym typeface="Calibri"/>
            </a:endParaRPr>
          </a:p>
          <a:p>
            <a:pPr indent="0" lvl="0" marL="0" marR="0" rtl="0" algn="l">
              <a:spcBef>
                <a:spcPts val="200"/>
              </a:spcBef>
              <a:spcAft>
                <a:spcPts val="0"/>
              </a:spcAft>
              <a:buClr>
                <a:srgbClr val="E2EFF0"/>
              </a:buClr>
              <a:buSzPts val="1000"/>
              <a:buFont typeface="Calibri"/>
              <a:buNone/>
            </a:pPr>
            <a:r>
              <a:rPr b="0" i="0" lang="en-US" sz="1000" u="none" cap="none" strike="noStrike">
                <a:solidFill>
                  <a:srgbClr val="E2EFF0"/>
                </a:solidFill>
                <a:latin typeface="Calibri"/>
                <a:ea typeface="Calibri"/>
                <a:cs typeface="Calibri"/>
                <a:sym typeface="Calibri"/>
              </a:rPr>
              <a:t>JSON'un sözdizimsel doğruluğu — 30</a:t>
            </a:r>
            <a:endParaRPr b="0" i="0" sz="1000" u="none" cap="none" strike="noStrike">
              <a:solidFill>
                <a:schemeClr val="dk1"/>
              </a:solidFill>
              <a:latin typeface="Calibri"/>
              <a:ea typeface="Calibri"/>
              <a:cs typeface="Calibri"/>
              <a:sym typeface="Calibri"/>
            </a:endParaRPr>
          </a:p>
          <a:p>
            <a:pPr indent="0" lvl="0" marL="0" marR="0" rtl="0" algn="l">
              <a:spcBef>
                <a:spcPts val="200"/>
              </a:spcBef>
              <a:spcAft>
                <a:spcPts val="0"/>
              </a:spcAft>
              <a:buClr>
                <a:srgbClr val="E2EFF0"/>
              </a:buClr>
              <a:buSzPts val="1000"/>
              <a:buFont typeface="Calibri"/>
              <a:buNone/>
            </a:pPr>
            <a:r>
              <a:rPr b="0" i="0" lang="en-US" sz="1000" u="none" cap="none" strike="noStrike">
                <a:solidFill>
                  <a:srgbClr val="E2EFF0"/>
                </a:solidFill>
                <a:latin typeface="Calibri"/>
                <a:ea typeface="Calibri"/>
                <a:cs typeface="Calibri"/>
                <a:sym typeface="Calibri"/>
              </a:rPr>
              <a:t>Topic tasarımı ve MQTT gerekçesi — 20</a:t>
            </a:r>
            <a:endParaRPr b="0" i="0" sz="1000" u="none" cap="none" strike="noStrike">
              <a:solidFill>
                <a:schemeClr val="dk1"/>
              </a:solidFill>
              <a:latin typeface="Calibri"/>
              <a:ea typeface="Calibri"/>
              <a:cs typeface="Calibri"/>
              <a:sym typeface="Calibri"/>
            </a:endParaRPr>
          </a:p>
        </p:txBody>
      </p:sp>
      <p:sp>
        <p:nvSpPr>
          <p:cNvPr id="1620" name="Google Shape;1620;p62"/>
          <p:cNvSpPr/>
          <p:nvPr/>
        </p:nvSpPr>
        <p:spPr>
          <a:xfrm>
            <a:off x="502920" y="4069080"/>
            <a:ext cx="8138160" cy="502920"/>
          </a:xfrm>
          <a:prstGeom prst="roundRect">
            <a:avLst>
              <a:gd fmla="val 14545" name="adj"/>
            </a:avLst>
          </a:prstGeom>
          <a:solidFill>
            <a:srgbClr val="1B3B44"/>
          </a:solidFill>
          <a:ln cap="flat" cmpd="sng" w="12700">
            <a:solidFill>
              <a:srgbClr val="2A5C6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1" name="Google Shape;1621;p62"/>
          <p:cNvSpPr txBox="1"/>
          <p:nvPr/>
        </p:nvSpPr>
        <p:spPr>
          <a:xfrm>
            <a:off x="731520" y="4069080"/>
            <a:ext cx="768096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B705"/>
              </a:buClr>
              <a:buSzPts val="1000"/>
              <a:buFont typeface="Calibri"/>
              <a:buNone/>
            </a:pPr>
            <a:r>
              <a:rPr b="1" i="0" lang="en-US" sz="1000" u="none" cap="none" strike="noStrike">
                <a:solidFill>
                  <a:srgbClr val="F2B705"/>
                </a:solidFill>
                <a:latin typeface="Calibri"/>
                <a:ea typeface="Calibri"/>
                <a:cs typeface="Calibri"/>
                <a:sym typeface="Calibri"/>
              </a:rPr>
              <a:t>İPUCU:  </a:t>
            </a:r>
            <a:r>
              <a:rPr b="0" i="0" lang="en-US" sz="1000" u="none" cap="none" strike="noStrike">
                <a:solidFill>
                  <a:srgbClr val="D6E7E9"/>
                </a:solidFill>
                <a:latin typeface="Calibri"/>
                <a:ea typeface="Calibri"/>
                <a:cs typeface="Calibri"/>
                <a:sym typeface="Calibri"/>
              </a:rPr>
              <a:t>JSON'unuzu teslimden önce ücretsiz bir çevrimiçi doğrulayıcıdan geçirin; tek bir eksik virgül tüm veriyi bozar.</a:t>
            </a:r>
            <a:endParaRPr b="0" i="0" sz="1000" u="none" cap="none" strike="noStrike">
              <a:solidFill>
                <a:schemeClr val="dk1"/>
              </a:solidFill>
              <a:latin typeface="Calibri"/>
              <a:ea typeface="Calibri"/>
              <a:cs typeface="Calibri"/>
              <a:sym typeface="Calibri"/>
            </a:endParaRPr>
          </a:p>
        </p:txBody>
      </p:sp>
      <p:sp>
        <p:nvSpPr>
          <p:cNvPr id="1622" name="Google Shape;1622;p62"/>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E8A92"/>
              </a:buClr>
              <a:buSzPts val="850"/>
              <a:buFont typeface="Calibri"/>
              <a:buNone/>
            </a:pPr>
            <a:r>
              <a:rPr b="0" i="0" lang="en-US" sz="850" u="none" cap="none" strike="noStrike">
                <a:solidFill>
                  <a:srgbClr val="6E8A92"/>
                </a:solidFill>
                <a:latin typeface="Calibri"/>
                <a:ea typeface="Calibri"/>
                <a:cs typeface="Calibri"/>
                <a:sym typeface="Calibri"/>
              </a:rPr>
              <a:t>60</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E2A33"/>
        </a:solidFill>
      </p:bgPr>
    </p:bg>
    <p:spTree>
      <p:nvGrpSpPr>
        <p:cNvPr id="1627" name="Shape 1627"/>
        <p:cNvGrpSpPr/>
        <p:nvPr/>
      </p:nvGrpSpPr>
      <p:grpSpPr>
        <a:xfrm>
          <a:off x="0" y="0"/>
          <a:ext cx="0" cy="0"/>
          <a:chOff x="0" y="0"/>
          <a:chExt cx="0" cy="0"/>
        </a:xfrm>
      </p:grpSpPr>
      <p:sp>
        <p:nvSpPr>
          <p:cNvPr id="1628" name="Google Shape;1628;p63"/>
          <p:cNvSpPr/>
          <p:nvPr/>
        </p:nvSpPr>
        <p:spPr>
          <a:xfrm>
            <a:off x="502920" y="914400"/>
            <a:ext cx="1143000" cy="1143000"/>
          </a:xfrm>
          <a:prstGeom prst="roundRect">
            <a:avLst>
              <a:gd fmla="val 9600" name="adj"/>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9" name="Google Shape;1629;p63"/>
          <p:cNvSpPr txBox="1"/>
          <p:nvPr/>
        </p:nvSpPr>
        <p:spPr>
          <a:xfrm>
            <a:off x="502920" y="914400"/>
            <a:ext cx="1143000" cy="11430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4600"/>
              <a:buFont typeface="Calibri"/>
              <a:buNone/>
            </a:pPr>
            <a:r>
              <a:rPr b="1" i="0" lang="en-US" sz="4600" u="none" cap="none" strike="noStrike">
                <a:solidFill>
                  <a:srgbClr val="FFFFFF"/>
                </a:solidFill>
                <a:latin typeface="Calibri"/>
                <a:ea typeface="Calibri"/>
                <a:cs typeface="Calibri"/>
                <a:sym typeface="Calibri"/>
              </a:rPr>
              <a:t>4</a:t>
            </a:r>
            <a:endParaRPr b="0" i="0" sz="4600" u="none" cap="none" strike="noStrike">
              <a:solidFill>
                <a:schemeClr val="dk1"/>
              </a:solidFill>
              <a:latin typeface="Calibri"/>
              <a:ea typeface="Calibri"/>
              <a:cs typeface="Calibri"/>
              <a:sym typeface="Calibri"/>
            </a:endParaRPr>
          </a:p>
        </p:txBody>
      </p:sp>
      <p:sp>
        <p:nvSpPr>
          <p:cNvPr id="1630" name="Google Shape;1630;p63"/>
          <p:cNvSpPr txBox="1"/>
          <p:nvPr/>
        </p:nvSpPr>
        <p:spPr>
          <a:xfrm>
            <a:off x="1920240" y="960120"/>
            <a:ext cx="667512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B705"/>
              </a:buClr>
              <a:buSzPts val="1100"/>
              <a:buFont typeface="Calibri"/>
              <a:buNone/>
            </a:pPr>
            <a:r>
              <a:rPr b="1" i="0" lang="en-US" sz="1100" u="none" cap="none" strike="noStrike">
                <a:solidFill>
                  <a:srgbClr val="F2B705"/>
                </a:solidFill>
                <a:latin typeface="Calibri"/>
                <a:ea typeface="Calibri"/>
                <a:cs typeface="Calibri"/>
                <a:sym typeface="Calibri"/>
              </a:rPr>
              <a:t>ÜNİTE 4</a:t>
            </a:r>
            <a:endParaRPr b="0" i="0" sz="1100" u="none" cap="none" strike="noStrike">
              <a:solidFill>
                <a:schemeClr val="dk1"/>
              </a:solidFill>
              <a:latin typeface="Calibri"/>
              <a:ea typeface="Calibri"/>
              <a:cs typeface="Calibri"/>
              <a:sym typeface="Calibri"/>
            </a:endParaRPr>
          </a:p>
        </p:txBody>
      </p:sp>
      <p:sp>
        <p:nvSpPr>
          <p:cNvPr id="1631" name="Google Shape;1631;p63"/>
          <p:cNvSpPr txBox="1"/>
          <p:nvPr/>
        </p:nvSpPr>
        <p:spPr>
          <a:xfrm>
            <a:off x="1920240" y="1243584"/>
            <a:ext cx="6675120"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3000"/>
              <a:buFont typeface="Calibri"/>
              <a:buNone/>
            </a:pPr>
            <a:r>
              <a:rPr b="1" i="0" lang="en-US" sz="3000" u="none" cap="none" strike="noStrike">
                <a:solidFill>
                  <a:srgbClr val="FFFFFF"/>
                </a:solidFill>
                <a:latin typeface="Calibri"/>
                <a:ea typeface="Calibri"/>
                <a:cs typeface="Calibri"/>
                <a:sym typeface="Calibri"/>
              </a:rPr>
              <a:t>Veri, Bulut ve Yapay Zekâ</a:t>
            </a:r>
            <a:endParaRPr b="0" i="0" sz="3000" u="none" cap="none" strike="noStrike">
              <a:solidFill>
                <a:schemeClr val="dk1"/>
              </a:solidFill>
              <a:latin typeface="Calibri"/>
              <a:ea typeface="Calibri"/>
              <a:cs typeface="Calibri"/>
              <a:sym typeface="Calibri"/>
            </a:endParaRPr>
          </a:p>
        </p:txBody>
      </p:sp>
      <p:sp>
        <p:nvSpPr>
          <p:cNvPr id="1632" name="Google Shape;1632;p63"/>
          <p:cNvSpPr txBox="1"/>
          <p:nvPr/>
        </p:nvSpPr>
        <p:spPr>
          <a:xfrm>
            <a:off x="1920240" y="1810512"/>
            <a:ext cx="667512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A9C4C9"/>
              </a:buClr>
              <a:buSzPts val="1200"/>
              <a:buFont typeface="Calibri"/>
              <a:buNone/>
            </a:pPr>
            <a:r>
              <a:rPr b="0" i="1" lang="en-US" sz="1200" u="none" cap="none" strike="noStrike">
                <a:solidFill>
                  <a:srgbClr val="A9C4C9"/>
                </a:solidFill>
                <a:latin typeface="Calibri"/>
                <a:ea typeface="Calibri"/>
                <a:cs typeface="Calibri"/>
                <a:sym typeface="Calibri"/>
              </a:rPr>
              <a:t>Toplanan veri nereye gider, nasıl anlam kazanır?</a:t>
            </a:r>
            <a:endParaRPr b="0" i="0" sz="1200" u="none" cap="none" strike="noStrike">
              <a:solidFill>
                <a:schemeClr val="dk1"/>
              </a:solidFill>
              <a:latin typeface="Calibri"/>
              <a:ea typeface="Calibri"/>
              <a:cs typeface="Calibri"/>
              <a:sym typeface="Calibri"/>
            </a:endParaRPr>
          </a:p>
        </p:txBody>
      </p:sp>
      <p:sp>
        <p:nvSpPr>
          <p:cNvPr id="1633" name="Google Shape;1633;p63"/>
          <p:cNvSpPr/>
          <p:nvPr/>
        </p:nvSpPr>
        <p:spPr>
          <a:xfrm>
            <a:off x="502920" y="2606040"/>
            <a:ext cx="1863090" cy="1417320"/>
          </a:xfrm>
          <a:prstGeom prst="roundRect">
            <a:avLst>
              <a:gd fmla="val 5161" name="adj"/>
            </a:avLst>
          </a:prstGeom>
          <a:solidFill>
            <a:srgbClr val="14404C"/>
          </a:solidFill>
          <a:ln cap="flat" cmpd="sng" w="12700">
            <a:solidFill>
              <a:srgbClr val="1E57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4" name="Google Shape;1634;p63"/>
          <p:cNvSpPr/>
          <p:nvPr/>
        </p:nvSpPr>
        <p:spPr>
          <a:xfrm>
            <a:off x="685800" y="2788920"/>
            <a:ext cx="109728" cy="109728"/>
          </a:xfrm>
          <a:prstGeom prst="ellipse">
            <a:avLst/>
          </a:prstGeom>
          <a:solidFill>
            <a:srgbClr val="F2B705"/>
          </a:solidFill>
          <a:ln cap="flat" cmpd="sng" w="12700">
            <a:solidFill>
              <a:srgbClr val="F2B70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5" name="Google Shape;1635;p63"/>
          <p:cNvSpPr txBox="1"/>
          <p:nvPr/>
        </p:nvSpPr>
        <p:spPr>
          <a:xfrm>
            <a:off x="685800" y="2962656"/>
            <a:ext cx="1497330"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250"/>
              <a:buFont typeface="Calibri"/>
              <a:buNone/>
            </a:pPr>
            <a:r>
              <a:rPr b="1" i="0" lang="en-US" sz="1250" u="none" cap="none" strike="noStrike">
                <a:solidFill>
                  <a:srgbClr val="FFFFFF"/>
                </a:solidFill>
                <a:latin typeface="Calibri"/>
                <a:ea typeface="Calibri"/>
                <a:cs typeface="Calibri"/>
                <a:sym typeface="Calibri"/>
              </a:rPr>
              <a:t>Büyük Veri</a:t>
            </a:r>
            <a:endParaRPr b="0" i="0" sz="1250" u="none" cap="none" strike="noStrike">
              <a:solidFill>
                <a:schemeClr val="dk1"/>
              </a:solidFill>
              <a:latin typeface="Calibri"/>
              <a:ea typeface="Calibri"/>
              <a:cs typeface="Calibri"/>
              <a:sym typeface="Calibri"/>
            </a:endParaRPr>
          </a:p>
        </p:txBody>
      </p:sp>
      <p:sp>
        <p:nvSpPr>
          <p:cNvPr id="1636" name="Google Shape;1636;p63"/>
          <p:cNvSpPr txBox="1"/>
          <p:nvPr/>
        </p:nvSpPr>
        <p:spPr>
          <a:xfrm>
            <a:off x="685800" y="3273552"/>
            <a:ext cx="1497330" cy="65836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A9C4C9"/>
              </a:buClr>
              <a:buSzPts val="1000"/>
              <a:buFont typeface="Calibri"/>
              <a:buNone/>
            </a:pPr>
            <a:r>
              <a:rPr b="0" i="0" lang="en-US" sz="1000" u="none" cap="none" strike="noStrike">
                <a:solidFill>
                  <a:srgbClr val="A9C4C9"/>
                </a:solidFill>
                <a:latin typeface="Calibri"/>
                <a:ea typeface="Calibri"/>
                <a:cs typeface="Calibri"/>
                <a:sym typeface="Calibri"/>
              </a:rPr>
              <a:t>IoT verisinin hacmi, hızı ve çeşitliliği</a:t>
            </a:r>
            <a:endParaRPr b="0" i="0" sz="1000" u="none" cap="none" strike="noStrike">
              <a:solidFill>
                <a:schemeClr val="dk1"/>
              </a:solidFill>
              <a:latin typeface="Calibri"/>
              <a:ea typeface="Calibri"/>
              <a:cs typeface="Calibri"/>
              <a:sym typeface="Calibri"/>
            </a:endParaRPr>
          </a:p>
        </p:txBody>
      </p:sp>
      <p:sp>
        <p:nvSpPr>
          <p:cNvPr id="1637" name="Google Shape;1637;p63"/>
          <p:cNvSpPr/>
          <p:nvPr/>
        </p:nvSpPr>
        <p:spPr>
          <a:xfrm>
            <a:off x="2594610" y="2606040"/>
            <a:ext cx="1863090" cy="1417320"/>
          </a:xfrm>
          <a:prstGeom prst="roundRect">
            <a:avLst>
              <a:gd fmla="val 5161" name="adj"/>
            </a:avLst>
          </a:prstGeom>
          <a:solidFill>
            <a:srgbClr val="14404C"/>
          </a:solidFill>
          <a:ln cap="flat" cmpd="sng" w="12700">
            <a:solidFill>
              <a:srgbClr val="1E57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8" name="Google Shape;1638;p63"/>
          <p:cNvSpPr/>
          <p:nvPr/>
        </p:nvSpPr>
        <p:spPr>
          <a:xfrm>
            <a:off x="2777490" y="2788920"/>
            <a:ext cx="109728" cy="109728"/>
          </a:xfrm>
          <a:prstGeom prst="ellipse">
            <a:avLst/>
          </a:prstGeom>
          <a:solidFill>
            <a:srgbClr val="F2B705"/>
          </a:solidFill>
          <a:ln cap="flat" cmpd="sng" w="12700">
            <a:solidFill>
              <a:srgbClr val="F2B70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9" name="Google Shape;1639;p63"/>
          <p:cNvSpPr txBox="1"/>
          <p:nvPr/>
        </p:nvSpPr>
        <p:spPr>
          <a:xfrm>
            <a:off x="2777490" y="2962656"/>
            <a:ext cx="1497330"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250"/>
              <a:buFont typeface="Calibri"/>
              <a:buNone/>
            </a:pPr>
            <a:r>
              <a:rPr b="1" i="0" lang="en-US" sz="1250" u="none" cap="none" strike="noStrike">
                <a:solidFill>
                  <a:srgbClr val="FFFFFF"/>
                </a:solidFill>
                <a:latin typeface="Calibri"/>
                <a:ea typeface="Calibri"/>
                <a:cs typeface="Calibri"/>
                <a:sym typeface="Calibri"/>
              </a:rPr>
              <a:t>Bulut ve Uç</a:t>
            </a:r>
            <a:endParaRPr b="0" i="0" sz="1250" u="none" cap="none" strike="noStrike">
              <a:solidFill>
                <a:schemeClr val="dk1"/>
              </a:solidFill>
              <a:latin typeface="Calibri"/>
              <a:ea typeface="Calibri"/>
              <a:cs typeface="Calibri"/>
              <a:sym typeface="Calibri"/>
            </a:endParaRPr>
          </a:p>
        </p:txBody>
      </p:sp>
      <p:sp>
        <p:nvSpPr>
          <p:cNvPr id="1640" name="Google Shape;1640;p63"/>
          <p:cNvSpPr txBox="1"/>
          <p:nvPr/>
        </p:nvSpPr>
        <p:spPr>
          <a:xfrm>
            <a:off x="2777490" y="3273552"/>
            <a:ext cx="1497330" cy="65836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A9C4C9"/>
              </a:buClr>
              <a:buSzPts val="1000"/>
              <a:buFont typeface="Calibri"/>
              <a:buNone/>
            </a:pPr>
            <a:r>
              <a:rPr b="0" i="0" lang="en-US" sz="1000" u="none" cap="none" strike="noStrike">
                <a:solidFill>
                  <a:srgbClr val="A9C4C9"/>
                </a:solidFill>
                <a:latin typeface="Calibri"/>
                <a:ea typeface="Calibri"/>
                <a:cs typeface="Calibri"/>
                <a:sym typeface="Calibri"/>
              </a:rPr>
              <a:t>Veriyi nerede işlemeli? Platformlar</a:t>
            </a:r>
            <a:endParaRPr b="0" i="0" sz="1000" u="none" cap="none" strike="noStrike">
              <a:solidFill>
                <a:schemeClr val="dk1"/>
              </a:solidFill>
              <a:latin typeface="Calibri"/>
              <a:ea typeface="Calibri"/>
              <a:cs typeface="Calibri"/>
              <a:sym typeface="Calibri"/>
            </a:endParaRPr>
          </a:p>
        </p:txBody>
      </p:sp>
      <p:sp>
        <p:nvSpPr>
          <p:cNvPr id="1641" name="Google Shape;1641;p63"/>
          <p:cNvSpPr/>
          <p:nvPr/>
        </p:nvSpPr>
        <p:spPr>
          <a:xfrm>
            <a:off x="4686300" y="2606040"/>
            <a:ext cx="1863090" cy="1417320"/>
          </a:xfrm>
          <a:prstGeom prst="roundRect">
            <a:avLst>
              <a:gd fmla="val 5161" name="adj"/>
            </a:avLst>
          </a:prstGeom>
          <a:solidFill>
            <a:srgbClr val="14404C"/>
          </a:solidFill>
          <a:ln cap="flat" cmpd="sng" w="12700">
            <a:solidFill>
              <a:srgbClr val="1E57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2" name="Google Shape;1642;p63"/>
          <p:cNvSpPr/>
          <p:nvPr/>
        </p:nvSpPr>
        <p:spPr>
          <a:xfrm>
            <a:off x="4869180" y="2788920"/>
            <a:ext cx="109728" cy="109728"/>
          </a:xfrm>
          <a:prstGeom prst="ellipse">
            <a:avLst/>
          </a:prstGeom>
          <a:solidFill>
            <a:srgbClr val="F2B705"/>
          </a:solidFill>
          <a:ln cap="flat" cmpd="sng" w="12700">
            <a:solidFill>
              <a:srgbClr val="F2B70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3" name="Google Shape;1643;p63"/>
          <p:cNvSpPr txBox="1"/>
          <p:nvPr/>
        </p:nvSpPr>
        <p:spPr>
          <a:xfrm>
            <a:off x="4869180" y="2962656"/>
            <a:ext cx="1497330"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250"/>
              <a:buFont typeface="Calibri"/>
              <a:buNone/>
            </a:pPr>
            <a:r>
              <a:rPr b="1" i="0" lang="en-US" sz="1250" u="none" cap="none" strike="noStrike">
                <a:solidFill>
                  <a:srgbClr val="FFFFFF"/>
                </a:solidFill>
                <a:latin typeface="Calibri"/>
                <a:ea typeface="Calibri"/>
                <a:cs typeface="Calibri"/>
                <a:sym typeface="Calibri"/>
              </a:rPr>
              <a:t>Kural ve Kod</a:t>
            </a:r>
            <a:endParaRPr b="0" i="0" sz="1250" u="none" cap="none" strike="noStrike">
              <a:solidFill>
                <a:schemeClr val="dk1"/>
              </a:solidFill>
              <a:latin typeface="Calibri"/>
              <a:ea typeface="Calibri"/>
              <a:cs typeface="Calibri"/>
              <a:sym typeface="Calibri"/>
            </a:endParaRPr>
          </a:p>
        </p:txBody>
      </p:sp>
      <p:sp>
        <p:nvSpPr>
          <p:cNvPr id="1644" name="Google Shape;1644;p63"/>
          <p:cNvSpPr txBox="1"/>
          <p:nvPr/>
        </p:nvSpPr>
        <p:spPr>
          <a:xfrm>
            <a:off x="4869180" y="3273552"/>
            <a:ext cx="1497330" cy="65836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A9C4C9"/>
              </a:buClr>
              <a:buSzPts val="1000"/>
              <a:buFont typeface="Calibri"/>
              <a:buNone/>
            </a:pPr>
            <a:r>
              <a:rPr b="0" i="0" lang="en-US" sz="1000" u="none" cap="none" strike="noStrike">
                <a:solidFill>
                  <a:srgbClr val="A9C4C9"/>
                </a:solidFill>
                <a:latin typeface="Calibri"/>
                <a:ea typeface="Calibri"/>
                <a:cs typeface="Calibri"/>
                <a:sym typeface="Calibri"/>
              </a:rPr>
              <a:t>Eşik, alarm ve örnek programlar</a:t>
            </a:r>
            <a:endParaRPr b="0" i="0" sz="1000" u="none" cap="none" strike="noStrike">
              <a:solidFill>
                <a:schemeClr val="dk1"/>
              </a:solidFill>
              <a:latin typeface="Calibri"/>
              <a:ea typeface="Calibri"/>
              <a:cs typeface="Calibri"/>
              <a:sym typeface="Calibri"/>
            </a:endParaRPr>
          </a:p>
        </p:txBody>
      </p:sp>
      <p:sp>
        <p:nvSpPr>
          <p:cNvPr id="1645" name="Google Shape;1645;p63"/>
          <p:cNvSpPr/>
          <p:nvPr/>
        </p:nvSpPr>
        <p:spPr>
          <a:xfrm>
            <a:off x="6777990" y="2606040"/>
            <a:ext cx="1863090" cy="1417320"/>
          </a:xfrm>
          <a:prstGeom prst="roundRect">
            <a:avLst>
              <a:gd fmla="val 5161" name="adj"/>
            </a:avLst>
          </a:prstGeom>
          <a:solidFill>
            <a:srgbClr val="14404C"/>
          </a:solidFill>
          <a:ln cap="flat" cmpd="sng" w="12700">
            <a:solidFill>
              <a:srgbClr val="1E57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6" name="Google Shape;1646;p63"/>
          <p:cNvSpPr/>
          <p:nvPr/>
        </p:nvSpPr>
        <p:spPr>
          <a:xfrm>
            <a:off x="6960870" y="2788920"/>
            <a:ext cx="109728" cy="109728"/>
          </a:xfrm>
          <a:prstGeom prst="ellipse">
            <a:avLst/>
          </a:prstGeom>
          <a:solidFill>
            <a:srgbClr val="F2B705"/>
          </a:solidFill>
          <a:ln cap="flat" cmpd="sng" w="12700">
            <a:solidFill>
              <a:srgbClr val="F2B70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7" name="Google Shape;1647;p63"/>
          <p:cNvSpPr txBox="1"/>
          <p:nvPr/>
        </p:nvSpPr>
        <p:spPr>
          <a:xfrm>
            <a:off x="6960870" y="2962656"/>
            <a:ext cx="1497330"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250"/>
              <a:buFont typeface="Calibri"/>
              <a:buNone/>
            </a:pPr>
            <a:r>
              <a:rPr b="1" i="0" lang="en-US" sz="1250" u="none" cap="none" strike="noStrike">
                <a:solidFill>
                  <a:srgbClr val="FFFFFF"/>
                </a:solidFill>
                <a:latin typeface="Calibri"/>
                <a:ea typeface="Calibri"/>
                <a:cs typeface="Calibri"/>
                <a:sym typeface="Calibri"/>
              </a:rPr>
              <a:t>Yapay Zekâ</a:t>
            </a:r>
            <a:endParaRPr b="0" i="0" sz="1250" u="none" cap="none" strike="noStrike">
              <a:solidFill>
                <a:schemeClr val="dk1"/>
              </a:solidFill>
              <a:latin typeface="Calibri"/>
              <a:ea typeface="Calibri"/>
              <a:cs typeface="Calibri"/>
              <a:sym typeface="Calibri"/>
            </a:endParaRPr>
          </a:p>
        </p:txBody>
      </p:sp>
      <p:sp>
        <p:nvSpPr>
          <p:cNvPr id="1648" name="Google Shape;1648;p63"/>
          <p:cNvSpPr txBox="1"/>
          <p:nvPr/>
        </p:nvSpPr>
        <p:spPr>
          <a:xfrm>
            <a:off x="6960870" y="3273552"/>
            <a:ext cx="1497330" cy="65836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A9C4C9"/>
              </a:buClr>
              <a:buSzPts val="1000"/>
              <a:buFont typeface="Calibri"/>
              <a:buNone/>
            </a:pPr>
            <a:r>
              <a:rPr b="0" i="0" lang="en-US" sz="1000" u="none" cap="none" strike="noStrike">
                <a:solidFill>
                  <a:srgbClr val="A9C4C9"/>
                </a:solidFill>
                <a:latin typeface="Calibri"/>
                <a:ea typeface="Calibri"/>
                <a:cs typeface="Calibri"/>
                <a:sym typeface="Calibri"/>
              </a:rPr>
              <a:t>Kestirimci bakım ve dijital ikiz</a:t>
            </a:r>
            <a:endParaRPr b="0" i="0" sz="1000" u="none" cap="none" strike="noStrike">
              <a:solidFill>
                <a:schemeClr val="dk1"/>
              </a:solidFill>
              <a:latin typeface="Calibri"/>
              <a:ea typeface="Calibri"/>
              <a:cs typeface="Calibri"/>
              <a:sym typeface="Calibri"/>
            </a:endParaRPr>
          </a:p>
        </p:txBody>
      </p:sp>
      <p:sp>
        <p:nvSpPr>
          <p:cNvPr id="1649" name="Google Shape;1649;p63"/>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E8A92"/>
              </a:buClr>
              <a:buSzPts val="850"/>
              <a:buFont typeface="Calibri"/>
              <a:buNone/>
            </a:pPr>
            <a:r>
              <a:rPr b="0" i="0" lang="en-US" sz="850" u="none" cap="none" strike="noStrike">
                <a:solidFill>
                  <a:srgbClr val="6E8A92"/>
                </a:solidFill>
                <a:latin typeface="Calibri"/>
                <a:ea typeface="Calibri"/>
                <a:cs typeface="Calibri"/>
                <a:sym typeface="Calibri"/>
              </a:rPr>
              <a:t>61</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654" name="Shape 1654"/>
        <p:cNvGrpSpPr/>
        <p:nvPr/>
      </p:nvGrpSpPr>
      <p:grpSpPr>
        <a:xfrm>
          <a:off x="0" y="0"/>
          <a:ext cx="0" cy="0"/>
          <a:chOff x="0" y="0"/>
          <a:chExt cx="0" cy="0"/>
        </a:xfrm>
      </p:grpSpPr>
      <p:sp>
        <p:nvSpPr>
          <p:cNvPr id="1655" name="Google Shape;1655;p64"/>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BÜYÜK VERİ</a:t>
            </a:r>
            <a:endParaRPr b="0" i="0" sz="1000" u="none" cap="none" strike="noStrike">
              <a:solidFill>
                <a:schemeClr val="dk1"/>
              </a:solidFill>
              <a:latin typeface="Calibri"/>
              <a:ea typeface="Calibri"/>
              <a:cs typeface="Calibri"/>
              <a:sym typeface="Calibri"/>
            </a:endParaRPr>
          </a:p>
        </p:txBody>
      </p:sp>
      <p:sp>
        <p:nvSpPr>
          <p:cNvPr id="1656" name="Google Shape;1656;p64"/>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IoT verisini büyük veri yapan üç özellik</a:t>
            </a:r>
            <a:endParaRPr b="0" i="0" sz="2600" u="none" cap="none" strike="noStrike">
              <a:solidFill>
                <a:schemeClr val="dk1"/>
              </a:solidFill>
              <a:latin typeface="Calibri"/>
              <a:ea typeface="Calibri"/>
              <a:cs typeface="Calibri"/>
              <a:sym typeface="Calibri"/>
            </a:endParaRPr>
          </a:p>
        </p:txBody>
      </p:sp>
      <p:sp>
        <p:nvSpPr>
          <p:cNvPr id="1657" name="Google Shape;1657;p64"/>
          <p:cNvSpPr/>
          <p:nvPr/>
        </p:nvSpPr>
        <p:spPr>
          <a:xfrm>
            <a:off x="502920" y="1325880"/>
            <a:ext cx="2529840" cy="1371600"/>
          </a:xfrm>
          <a:prstGeom prst="roundRect">
            <a:avLst>
              <a:gd fmla="val 5333"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8" name="Google Shape;1658;p64"/>
          <p:cNvSpPr/>
          <p:nvPr/>
        </p:nvSpPr>
        <p:spPr>
          <a:xfrm>
            <a:off x="704088" y="1490472"/>
            <a:ext cx="329184" cy="329184"/>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9" name="Google Shape;1659;p64"/>
          <p:cNvSpPr txBox="1"/>
          <p:nvPr/>
        </p:nvSpPr>
        <p:spPr>
          <a:xfrm>
            <a:off x="704088" y="1490472"/>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1</a:t>
            </a:r>
            <a:endParaRPr b="0" i="0" sz="1200" u="none" cap="none" strike="noStrike">
              <a:solidFill>
                <a:schemeClr val="dk1"/>
              </a:solidFill>
              <a:latin typeface="Calibri"/>
              <a:ea typeface="Calibri"/>
              <a:cs typeface="Calibri"/>
              <a:sym typeface="Calibri"/>
            </a:endParaRPr>
          </a:p>
        </p:txBody>
      </p:sp>
      <p:sp>
        <p:nvSpPr>
          <p:cNvPr id="1660" name="Google Shape;1660;p64"/>
          <p:cNvSpPr txBox="1"/>
          <p:nvPr/>
        </p:nvSpPr>
        <p:spPr>
          <a:xfrm>
            <a:off x="1124712" y="1490472"/>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300"/>
              <a:buFont typeface="Calibri"/>
              <a:buNone/>
            </a:pPr>
            <a:r>
              <a:rPr b="1" i="0" lang="en-US" sz="1300" u="none" cap="none" strike="noStrike">
                <a:solidFill>
                  <a:srgbClr val="0E2A33"/>
                </a:solidFill>
                <a:latin typeface="Calibri"/>
                <a:ea typeface="Calibri"/>
                <a:cs typeface="Calibri"/>
                <a:sym typeface="Calibri"/>
              </a:rPr>
              <a:t>Hacim (Volume)</a:t>
            </a:r>
            <a:endParaRPr b="0" i="0" sz="1300" u="none" cap="none" strike="noStrike">
              <a:solidFill>
                <a:schemeClr val="dk1"/>
              </a:solidFill>
              <a:latin typeface="Calibri"/>
              <a:ea typeface="Calibri"/>
              <a:cs typeface="Calibri"/>
              <a:sym typeface="Calibri"/>
            </a:endParaRPr>
          </a:p>
        </p:txBody>
      </p:sp>
      <p:sp>
        <p:nvSpPr>
          <p:cNvPr id="1661" name="Google Shape;1661;p64"/>
          <p:cNvSpPr txBox="1"/>
          <p:nvPr/>
        </p:nvSpPr>
        <p:spPr>
          <a:xfrm>
            <a:off x="704088" y="1874520"/>
            <a:ext cx="2127504" cy="65836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100"/>
              <a:buFont typeface="Calibri"/>
              <a:buNone/>
            </a:pPr>
            <a:r>
              <a:rPr b="0" i="0" lang="en-US" sz="1100" u="none" cap="none" strike="noStrike">
                <a:solidFill>
                  <a:srgbClr val="36474F"/>
                </a:solidFill>
                <a:latin typeface="Calibri"/>
                <a:ea typeface="Calibri"/>
                <a:cs typeface="Calibri"/>
                <a:sym typeface="Calibri"/>
              </a:rPr>
              <a:t>Tek bir sensör bile günde binlerce ölçüm üretir. Binlerce cihaz düşünüldüğünde veri terabaytlara ulaşır.</a:t>
            </a:r>
            <a:endParaRPr b="0" i="0" sz="1100" u="none" cap="none" strike="noStrike">
              <a:solidFill>
                <a:schemeClr val="dk1"/>
              </a:solidFill>
              <a:latin typeface="Calibri"/>
              <a:ea typeface="Calibri"/>
              <a:cs typeface="Calibri"/>
              <a:sym typeface="Calibri"/>
            </a:endParaRPr>
          </a:p>
        </p:txBody>
      </p:sp>
      <p:sp>
        <p:nvSpPr>
          <p:cNvPr id="1662" name="Google Shape;1662;p64"/>
          <p:cNvSpPr/>
          <p:nvPr/>
        </p:nvSpPr>
        <p:spPr>
          <a:xfrm>
            <a:off x="3307080" y="1325880"/>
            <a:ext cx="2529840" cy="1371600"/>
          </a:xfrm>
          <a:prstGeom prst="roundRect">
            <a:avLst>
              <a:gd fmla="val 5333"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3" name="Google Shape;1663;p64"/>
          <p:cNvSpPr/>
          <p:nvPr/>
        </p:nvSpPr>
        <p:spPr>
          <a:xfrm>
            <a:off x="3508248" y="1490472"/>
            <a:ext cx="329184" cy="329184"/>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4" name="Google Shape;1664;p64"/>
          <p:cNvSpPr txBox="1"/>
          <p:nvPr/>
        </p:nvSpPr>
        <p:spPr>
          <a:xfrm>
            <a:off x="3508248" y="1490472"/>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2</a:t>
            </a:r>
            <a:endParaRPr b="0" i="0" sz="1200" u="none" cap="none" strike="noStrike">
              <a:solidFill>
                <a:schemeClr val="dk1"/>
              </a:solidFill>
              <a:latin typeface="Calibri"/>
              <a:ea typeface="Calibri"/>
              <a:cs typeface="Calibri"/>
              <a:sym typeface="Calibri"/>
            </a:endParaRPr>
          </a:p>
        </p:txBody>
      </p:sp>
      <p:sp>
        <p:nvSpPr>
          <p:cNvPr id="1665" name="Google Shape;1665;p64"/>
          <p:cNvSpPr txBox="1"/>
          <p:nvPr/>
        </p:nvSpPr>
        <p:spPr>
          <a:xfrm>
            <a:off x="3928872" y="1490472"/>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300"/>
              <a:buFont typeface="Calibri"/>
              <a:buNone/>
            </a:pPr>
            <a:r>
              <a:rPr b="1" i="0" lang="en-US" sz="1300" u="none" cap="none" strike="noStrike">
                <a:solidFill>
                  <a:srgbClr val="0E2A33"/>
                </a:solidFill>
                <a:latin typeface="Calibri"/>
                <a:ea typeface="Calibri"/>
                <a:cs typeface="Calibri"/>
                <a:sym typeface="Calibri"/>
              </a:rPr>
              <a:t>Hız (Velocity)</a:t>
            </a:r>
            <a:endParaRPr b="0" i="0" sz="1300" u="none" cap="none" strike="noStrike">
              <a:solidFill>
                <a:schemeClr val="dk1"/>
              </a:solidFill>
              <a:latin typeface="Calibri"/>
              <a:ea typeface="Calibri"/>
              <a:cs typeface="Calibri"/>
              <a:sym typeface="Calibri"/>
            </a:endParaRPr>
          </a:p>
        </p:txBody>
      </p:sp>
      <p:sp>
        <p:nvSpPr>
          <p:cNvPr id="1666" name="Google Shape;1666;p64"/>
          <p:cNvSpPr txBox="1"/>
          <p:nvPr/>
        </p:nvSpPr>
        <p:spPr>
          <a:xfrm>
            <a:off x="3508248" y="1874520"/>
            <a:ext cx="2127504" cy="65836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100"/>
              <a:buFont typeface="Calibri"/>
              <a:buNone/>
            </a:pPr>
            <a:r>
              <a:rPr b="0" i="0" lang="en-US" sz="1100" u="none" cap="none" strike="noStrike">
                <a:solidFill>
                  <a:srgbClr val="36474F"/>
                </a:solidFill>
                <a:latin typeface="Calibri"/>
                <a:ea typeface="Calibri"/>
                <a:cs typeface="Calibri"/>
                <a:sym typeface="Calibri"/>
              </a:rPr>
              <a:t>Veri saniyeler içinde gelir ve çoğu zaman anında işlenmesi gerekir. Dünkü alarmın değeri yoktur.</a:t>
            </a:r>
            <a:endParaRPr b="0" i="0" sz="1100" u="none" cap="none" strike="noStrike">
              <a:solidFill>
                <a:schemeClr val="dk1"/>
              </a:solidFill>
              <a:latin typeface="Calibri"/>
              <a:ea typeface="Calibri"/>
              <a:cs typeface="Calibri"/>
              <a:sym typeface="Calibri"/>
            </a:endParaRPr>
          </a:p>
        </p:txBody>
      </p:sp>
      <p:sp>
        <p:nvSpPr>
          <p:cNvPr id="1667" name="Google Shape;1667;p64"/>
          <p:cNvSpPr/>
          <p:nvPr/>
        </p:nvSpPr>
        <p:spPr>
          <a:xfrm>
            <a:off x="6111240" y="1325880"/>
            <a:ext cx="2529840" cy="1371600"/>
          </a:xfrm>
          <a:prstGeom prst="roundRect">
            <a:avLst>
              <a:gd fmla="val 5333"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8" name="Google Shape;1668;p64"/>
          <p:cNvSpPr/>
          <p:nvPr/>
        </p:nvSpPr>
        <p:spPr>
          <a:xfrm>
            <a:off x="6312408" y="1490472"/>
            <a:ext cx="329184" cy="329184"/>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9" name="Google Shape;1669;p64"/>
          <p:cNvSpPr txBox="1"/>
          <p:nvPr/>
        </p:nvSpPr>
        <p:spPr>
          <a:xfrm>
            <a:off x="6312408" y="1490472"/>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3</a:t>
            </a:r>
            <a:endParaRPr b="0" i="0" sz="1200" u="none" cap="none" strike="noStrike">
              <a:solidFill>
                <a:schemeClr val="dk1"/>
              </a:solidFill>
              <a:latin typeface="Calibri"/>
              <a:ea typeface="Calibri"/>
              <a:cs typeface="Calibri"/>
              <a:sym typeface="Calibri"/>
            </a:endParaRPr>
          </a:p>
        </p:txBody>
      </p:sp>
      <p:sp>
        <p:nvSpPr>
          <p:cNvPr id="1670" name="Google Shape;1670;p64"/>
          <p:cNvSpPr txBox="1"/>
          <p:nvPr/>
        </p:nvSpPr>
        <p:spPr>
          <a:xfrm>
            <a:off x="6733032" y="1490472"/>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300"/>
              <a:buFont typeface="Calibri"/>
              <a:buNone/>
            </a:pPr>
            <a:r>
              <a:rPr b="1" i="0" lang="en-US" sz="1300" u="none" cap="none" strike="noStrike">
                <a:solidFill>
                  <a:srgbClr val="0E2A33"/>
                </a:solidFill>
                <a:latin typeface="Calibri"/>
                <a:ea typeface="Calibri"/>
                <a:cs typeface="Calibri"/>
                <a:sym typeface="Calibri"/>
              </a:rPr>
              <a:t>Çeşitlilik (Variety)</a:t>
            </a:r>
            <a:endParaRPr b="0" i="0" sz="1300" u="none" cap="none" strike="noStrike">
              <a:solidFill>
                <a:schemeClr val="dk1"/>
              </a:solidFill>
              <a:latin typeface="Calibri"/>
              <a:ea typeface="Calibri"/>
              <a:cs typeface="Calibri"/>
              <a:sym typeface="Calibri"/>
            </a:endParaRPr>
          </a:p>
        </p:txBody>
      </p:sp>
      <p:sp>
        <p:nvSpPr>
          <p:cNvPr id="1671" name="Google Shape;1671;p64"/>
          <p:cNvSpPr txBox="1"/>
          <p:nvPr/>
        </p:nvSpPr>
        <p:spPr>
          <a:xfrm>
            <a:off x="6312408" y="1874520"/>
            <a:ext cx="2127504" cy="65836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100"/>
              <a:buFont typeface="Calibri"/>
              <a:buNone/>
            </a:pPr>
            <a:r>
              <a:rPr b="0" i="0" lang="en-US" sz="1100" u="none" cap="none" strike="noStrike">
                <a:solidFill>
                  <a:srgbClr val="36474F"/>
                </a:solidFill>
                <a:latin typeface="Calibri"/>
                <a:ea typeface="Calibri"/>
                <a:cs typeface="Calibri"/>
                <a:sym typeface="Calibri"/>
              </a:rPr>
              <a:t>Sayı, metin, konum, görüntü ve ses aynı sistemde bir arada bulunur.</a:t>
            </a:r>
            <a:endParaRPr b="0" i="0" sz="1100" u="none" cap="none" strike="noStrike">
              <a:solidFill>
                <a:schemeClr val="dk1"/>
              </a:solidFill>
              <a:latin typeface="Calibri"/>
              <a:ea typeface="Calibri"/>
              <a:cs typeface="Calibri"/>
              <a:sym typeface="Calibri"/>
            </a:endParaRPr>
          </a:p>
        </p:txBody>
      </p:sp>
      <p:sp>
        <p:nvSpPr>
          <p:cNvPr id="1672" name="Google Shape;1672;p64"/>
          <p:cNvSpPr/>
          <p:nvPr/>
        </p:nvSpPr>
        <p:spPr>
          <a:xfrm>
            <a:off x="502920" y="2834640"/>
            <a:ext cx="3886200" cy="1463040"/>
          </a:xfrm>
          <a:prstGeom prst="roundRect">
            <a:avLst>
              <a:gd fmla="val 5000" name="adj"/>
            </a:avLst>
          </a:prstGeom>
          <a:solidFill>
            <a:srgbClr val="FFFFFF"/>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3" name="Google Shape;1673;p64"/>
          <p:cNvSpPr/>
          <p:nvPr/>
        </p:nvSpPr>
        <p:spPr>
          <a:xfrm>
            <a:off x="502920" y="2834640"/>
            <a:ext cx="3886200" cy="475488"/>
          </a:xfrm>
          <a:prstGeom prst="roundRect">
            <a:avLst>
              <a:gd fmla="val 15385" name="adj"/>
            </a:avLst>
          </a:prstGeom>
          <a:solidFill>
            <a:srgbClr val="E4F4F1"/>
          </a:solidFill>
          <a:ln cap="flat" cmpd="sng" w="12700">
            <a:solidFill>
              <a:srgbClr val="E4F4F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4" name="Google Shape;1674;p64"/>
          <p:cNvSpPr txBox="1"/>
          <p:nvPr/>
        </p:nvSpPr>
        <p:spPr>
          <a:xfrm>
            <a:off x="731520" y="2871216"/>
            <a:ext cx="3429000" cy="4023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C7A6E"/>
              </a:buClr>
              <a:buSzPts val="1400"/>
              <a:buFont typeface="Calibri"/>
              <a:buNone/>
            </a:pPr>
            <a:r>
              <a:rPr b="1" i="0" lang="en-US" sz="1400" u="none" cap="none" strike="noStrike">
                <a:solidFill>
                  <a:srgbClr val="0C7A6E"/>
                </a:solidFill>
                <a:latin typeface="Calibri"/>
                <a:ea typeface="Calibri"/>
                <a:cs typeface="Calibri"/>
                <a:sym typeface="Calibri"/>
              </a:rPr>
              <a:t>Doğruluk (Veracity)</a:t>
            </a:r>
            <a:endParaRPr b="0" i="0" sz="1400" u="none" cap="none" strike="noStrike">
              <a:solidFill>
                <a:schemeClr val="dk1"/>
              </a:solidFill>
              <a:latin typeface="Calibri"/>
              <a:ea typeface="Calibri"/>
              <a:cs typeface="Calibri"/>
              <a:sym typeface="Calibri"/>
            </a:endParaRPr>
          </a:p>
        </p:txBody>
      </p:sp>
      <p:sp>
        <p:nvSpPr>
          <p:cNvPr id="1675" name="Google Shape;1675;p64"/>
          <p:cNvSpPr txBox="1"/>
          <p:nvPr/>
        </p:nvSpPr>
        <p:spPr>
          <a:xfrm>
            <a:off x="777240" y="3438144"/>
            <a:ext cx="3337560" cy="713232"/>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36474F"/>
              </a:buClr>
              <a:buSzPts val="1050"/>
              <a:buFont typeface="Calibri"/>
              <a:buChar char="•"/>
            </a:pPr>
            <a:r>
              <a:rPr b="0" i="0" lang="en-US" sz="1050" u="none" cap="none" strike="noStrike">
                <a:solidFill>
                  <a:srgbClr val="36474F"/>
                </a:solidFill>
                <a:latin typeface="Calibri"/>
                <a:ea typeface="Calibri"/>
                <a:cs typeface="Calibri"/>
                <a:sym typeface="Calibri"/>
              </a:rPr>
              <a:t>Bozuk sensör yanlış veri üretir</a:t>
            </a:r>
            <a:endParaRPr b="0" i="0" sz="10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050"/>
              <a:buFont typeface="Calibri"/>
              <a:buChar char="•"/>
            </a:pPr>
            <a:r>
              <a:rPr b="0" i="0" lang="en-US" sz="1050" u="none" cap="none" strike="noStrike">
                <a:solidFill>
                  <a:srgbClr val="36474F"/>
                </a:solidFill>
                <a:latin typeface="Calibri"/>
                <a:ea typeface="Calibri"/>
                <a:cs typeface="Calibri"/>
                <a:sym typeface="Calibri"/>
              </a:rPr>
              <a:t>Bağlantı kopunca kayıtlarda boşluk oluşur</a:t>
            </a:r>
            <a:endParaRPr b="0" i="0" sz="10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050"/>
              <a:buFont typeface="Calibri"/>
              <a:buChar char="•"/>
            </a:pPr>
            <a:r>
              <a:rPr b="0" i="0" lang="en-US" sz="1050" u="none" cap="none" strike="noStrike">
                <a:solidFill>
                  <a:srgbClr val="36474F"/>
                </a:solidFill>
                <a:latin typeface="Calibri"/>
                <a:ea typeface="Calibri"/>
                <a:cs typeface="Calibri"/>
                <a:sym typeface="Calibri"/>
              </a:rPr>
              <a:t>Ölçüm doğrulanmadan karar verilmemeli</a:t>
            </a:r>
            <a:endParaRPr b="0" i="0" sz="1050" u="none" cap="none" strike="noStrike">
              <a:solidFill>
                <a:schemeClr val="dk1"/>
              </a:solidFill>
              <a:latin typeface="Calibri"/>
              <a:ea typeface="Calibri"/>
              <a:cs typeface="Calibri"/>
              <a:sym typeface="Calibri"/>
            </a:endParaRPr>
          </a:p>
        </p:txBody>
      </p:sp>
      <p:sp>
        <p:nvSpPr>
          <p:cNvPr id="1676" name="Google Shape;1676;p64"/>
          <p:cNvSpPr/>
          <p:nvPr/>
        </p:nvSpPr>
        <p:spPr>
          <a:xfrm>
            <a:off x="4754880" y="2834640"/>
            <a:ext cx="3886200" cy="1463040"/>
          </a:xfrm>
          <a:prstGeom prst="roundRect">
            <a:avLst>
              <a:gd fmla="val 5000" name="adj"/>
            </a:avLst>
          </a:prstGeom>
          <a:solidFill>
            <a:srgbClr val="FFFFFF"/>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7" name="Google Shape;1677;p64"/>
          <p:cNvSpPr/>
          <p:nvPr/>
        </p:nvSpPr>
        <p:spPr>
          <a:xfrm>
            <a:off x="4754880" y="2834640"/>
            <a:ext cx="3886200" cy="475488"/>
          </a:xfrm>
          <a:prstGeom prst="roundRect">
            <a:avLst>
              <a:gd fmla="val 15385" name="adj"/>
            </a:avLst>
          </a:prstGeom>
          <a:solidFill>
            <a:srgbClr val="FDF3D7"/>
          </a:solidFill>
          <a:ln cap="flat" cmpd="sng" w="12700">
            <a:solidFill>
              <a:srgbClr val="FDF3D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8" name="Google Shape;1678;p64"/>
          <p:cNvSpPr txBox="1"/>
          <p:nvPr/>
        </p:nvSpPr>
        <p:spPr>
          <a:xfrm>
            <a:off x="4983480" y="2871216"/>
            <a:ext cx="3429000" cy="4023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6A00"/>
              </a:buClr>
              <a:buSzPts val="1400"/>
              <a:buFont typeface="Calibri"/>
              <a:buNone/>
            </a:pPr>
            <a:r>
              <a:rPr b="1" i="0" lang="en-US" sz="1400" u="none" cap="none" strike="noStrike">
                <a:solidFill>
                  <a:srgbClr val="8A6A00"/>
                </a:solidFill>
                <a:latin typeface="Calibri"/>
                <a:ea typeface="Calibri"/>
                <a:cs typeface="Calibri"/>
                <a:sym typeface="Calibri"/>
              </a:rPr>
              <a:t>Değer (Value)</a:t>
            </a:r>
            <a:endParaRPr b="0" i="0" sz="1400" u="none" cap="none" strike="noStrike">
              <a:solidFill>
                <a:schemeClr val="dk1"/>
              </a:solidFill>
              <a:latin typeface="Calibri"/>
              <a:ea typeface="Calibri"/>
              <a:cs typeface="Calibri"/>
              <a:sym typeface="Calibri"/>
            </a:endParaRPr>
          </a:p>
        </p:txBody>
      </p:sp>
      <p:sp>
        <p:nvSpPr>
          <p:cNvPr id="1679" name="Google Shape;1679;p64"/>
          <p:cNvSpPr txBox="1"/>
          <p:nvPr/>
        </p:nvSpPr>
        <p:spPr>
          <a:xfrm>
            <a:off x="5029200" y="3438144"/>
            <a:ext cx="3337560" cy="713232"/>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36474F"/>
              </a:buClr>
              <a:buSzPts val="1050"/>
              <a:buFont typeface="Calibri"/>
              <a:buChar char="•"/>
            </a:pPr>
            <a:r>
              <a:rPr b="0" i="0" lang="en-US" sz="1050" u="none" cap="none" strike="noStrike">
                <a:solidFill>
                  <a:srgbClr val="36474F"/>
                </a:solidFill>
                <a:latin typeface="Calibri"/>
                <a:ea typeface="Calibri"/>
                <a:cs typeface="Calibri"/>
                <a:sym typeface="Calibri"/>
              </a:rPr>
              <a:t>Saklanan veri tek başına bir maliyettir</a:t>
            </a:r>
            <a:endParaRPr b="0" i="0" sz="10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050"/>
              <a:buFont typeface="Calibri"/>
              <a:buChar char="•"/>
            </a:pPr>
            <a:r>
              <a:rPr b="0" i="0" lang="en-US" sz="1050" u="none" cap="none" strike="noStrike">
                <a:solidFill>
                  <a:srgbClr val="36474F"/>
                </a:solidFill>
                <a:latin typeface="Calibri"/>
                <a:ea typeface="Calibri"/>
                <a:cs typeface="Calibri"/>
                <a:sym typeface="Calibri"/>
              </a:rPr>
              <a:t>Değer, veriden çıkarılan karardan doğar</a:t>
            </a:r>
            <a:endParaRPr b="0" i="0" sz="10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050"/>
              <a:buFont typeface="Calibri"/>
              <a:buChar char="•"/>
            </a:pPr>
            <a:r>
              <a:rPr b="0" i="0" lang="en-US" sz="1050" u="none" cap="none" strike="noStrike">
                <a:solidFill>
                  <a:srgbClr val="36474F"/>
                </a:solidFill>
                <a:latin typeface="Calibri"/>
                <a:ea typeface="Calibri"/>
                <a:cs typeface="Calibri"/>
                <a:sym typeface="Calibri"/>
              </a:rPr>
              <a:t>Kullanılmayan veriyi toplamak israftır</a:t>
            </a:r>
            <a:endParaRPr b="0" i="0" sz="1050" u="none" cap="none" strike="noStrike">
              <a:solidFill>
                <a:schemeClr val="dk1"/>
              </a:solidFill>
              <a:latin typeface="Calibri"/>
              <a:ea typeface="Calibri"/>
              <a:cs typeface="Calibri"/>
              <a:sym typeface="Calibri"/>
            </a:endParaRPr>
          </a:p>
        </p:txBody>
      </p:sp>
      <p:sp>
        <p:nvSpPr>
          <p:cNvPr id="1680" name="Google Shape;1680;p64"/>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4 · Veri, Bulut ve Yapay Zekâ</a:t>
            </a:r>
            <a:endParaRPr b="0" i="0" sz="850" u="none" cap="none" strike="noStrike">
              <a:solidFill>
                <a:schemeClr val="dk1"/>
              </a:solidFill>
              <a:latin typeface="Calibri"/>
              <a:ea typeface="Calibri"/>
              <a:cs typeface="Calibri"/>
              <a:sym typeface="Calibri"/>
            </a:endParaRPr>
          </a:p>
        </p:txBody>
      </p:sp>
      <p:sp>
        <p:nvSpPr>
          <p:cNvPr id="1681" name="Google Shape;1681;p64"/>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62</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686" name="Shape 1686"/>
        <p:cNvGrpSpPr/>
        <p:nvPr/>
      </p:nvGrpSpPr>
      <p:grpSpPr>
        <a:xfrm>
          <a:off x="0" y="0"/>
          <a:ext cx="0" cy="0"/>
          <a:chOff x="0" y="0"/>
          <a:chExt cx="0" cy="0"/>
        </a:xfrm>
      </p:grpSpPr>
      <p:sp>
        <p:nvSpPr>
          <p:cNvPr id="1687" name="Google Shape;1687;p65"/>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KAVRAM</a:t>
            </a:r>
            <a:endParaRPr b="0" i="0" sz="1000" u="none" cap="none" strike="noStrike">
              <a:solidFill>
                <a:schemeClr val="dk1"/>
              </a:solidFill>
              <a:latin typeface="Calibri"/>
              <a:ea typeface="Calibri"/>
              <a:cs typeface="Calibri"/>
              <a:sym typeface="Calibri"/>
            </a:endParaRPr>
          </a:p>
        </p:txBody>
      </p:sp>
      <p:sp>
        <p:nvSpPr>
          <p:cNvPr id="1688" name="Google Shape;1688;p65"/>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Veriden bilgeliğe: DIKW piramidi</a:t>
            </a:r>
            <a:endParaRPr b="0" i="0" sz="2600" u="none" cap="none" strike="noStrike">
              <a:solidFill>
                <a:schemeClr val="dk1"/>
              </a:solidFill>
              <a:latin typeface="Calibri"/>
              <a:ea typeface="Calibri"/>
              <a:cs typeface="Calibri"/>
              <a:sym typeface="Calibri"/>
            </a:endParaRPr>
          </a:p>
        </p:txBody>
      </p:sp>
      <p:sp>
        <p:nvSpPr>
          <p:cNvPr id="1689" name="Google Shape;1689;p65"/>
          <p:cNvSpPr/>
          <p:nvPr/>
        </p:nvSpPr>
        <p:spPr>
          <a:xfrm>
            <a:off x="3200400" y="1325880"/>
            <a:ext cx="2743200" cy="640080"/>
          </a:xfrm>
          <a:prstGeom prst="roundRect">
            <a:avLst>
              <a:gd fmla="val 8571" name="adj"/>
            </a:avLst>
          </a:prstGeom>
          <a:solidFill>
            <a:srgbClr val="F2B705"/>
          </a:solidFill>
          <a:ln cap="flat" cmpd="sng" w="12700">
            <a:solidFill>
              <a:srgbClr val="F2B70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0" name="Google Shape;1690;p65"/>
          <p:cNvSpPr txBox="1"/>
          <p:nvPr/>
        </p:nvSpPr>
        <p:spPr>
          <a:xfrm>
            <a:off x="3383280" y="1362456"/>
            <a:ext cx="237744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E2A33"/>
              </a:buClr>
              <a:buSzPts val="1300"/>
              <a:buFont typeface="Calibri"/>
              <a:buNone/>
            </a:pPr>
            <a:r>
              <a:rPr b="1" i="0" lang="en-US" sz="1300" u="none" cap="none" strike="noStrike">
                <a:solidFill>
                  <a:srgbClr val="0E2A33"/>
                </a:solidFill>
                <a:latin typeface="Calibri"/>
                <a:ea typeface="Calibri"/>
                <a:cs typeface="Calibri"/>
                <a:sym typeface="Calibri"/>
              </a:rPr>
              <a:t>Bilgelik</a:t>
            </a:r>
            <a:endParaRPr b="0" i="0" sz="1300" u="none" cap="none" strike="noStrike">
              <a:solidFill>
                <a:schemeClr val="dk1"/>
              </a:solidFill>
              <a:latin typeface="Calibri"/>
              <a:ea typeface="Calibri"/>
              <a:cs typeface="Calibri"/>
              <a:sym typeface="Calibri"/>
            </a:endParaRPr>
          </a:p>
        </p:txBody>
      </p:sp>
      <p:sp>
        <p:nvSpPr>
          <p:cNvPr id="1691" name="Google Shape;1691;p65"/>
          <p:cNvSpPr txBox="1"/>
          <p:nvPr/>
        </p:nvSpPr>
        <p:spPr>
          <a:xfrm>
            <a:off x="3383280" y="1636776"/>
            <a:ext cx="237744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5A4600"/>
              </a:buClr>
              <a:buSzPts val="1000"/>
              <a:buFont typeface="Calibri"/>
              <a:buNone/>
            </a:pPr>
            <a:r>
              <a:rPr b="0" i="0" lang="en-US" sz="1000" u="none" cap="none" strike="noStrike">
                <a:solidFill>
                  <a:srgbClr val="5A4600"/>
                </a:solidFill>
                <a:latin typeface="Calibri"/>
                <a:ea typeface="Calibri"/>
                <a:cs typeface="Calibri"/>
                <a:sym typeface="Calibri"/>
              </a:rPr>
              <a:t>Seranın sulama planını mevsime göre baştan tasarlarım.</a:t>
            </a:r>
            <a:endParaRPr b="0" i="0" sz="1000" u="none" cap="none" strike="noStrike">
              <a:solidFill>
                <a:schemeClr val="dk1"/>
              </a:solidFill>
              <a:latin typeface="Calibri"/>
              <a:ea typeface="Calibri"/>
              <a:cs typeface="Calibri"/>
              <a:sym typeface="Calibri"/>
            </a:endParaRPr>
          </a:p>
        </p:txBody>
      </p:sp>
      <p:sp>
        <p:nvSpPr>
          <p:cNvPr id="1692" name="Google Shape;1692;p65"/>
          <p:cNvSpPr/>
          <p:nvPr/>
        </p:nvSpPr>
        <p:spPr>
          <a:xfrm>
            <a:off x="2560320" y="2075688"/>
            <a:ext cx="4023360" cy="640080"/>
          </a:xfrm>
          <a:prstGeom prst="roundRect">
            <a:avLst>
              <a:gd fmla="val 8571" name="adj"/>
            </a:avLst>
          </a:prstGeom>
          <a:solidFill>
            <a:srgbClr val="0C7A6E"/>
          </a:solidFill>
          <a:ln cap="flat" cmpd="sng" w="12700">
            <a:solidFill>
              <a:srgbClr val="0C7A6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3" name="Google Shape;1693;p65"/>
          <p:cNvSpPr txBox="1"/>
          <p:nvPr/>
        </p:nvSpPr>
        <p:spPr>
          <a:xfrm>
            <a:off x="2743200" y="2112264"/>
            <a:ext cx="365760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300"/>
              <a:buFont typeface="Calibri"/>
              <a:buNone/>
            </a:pPr>
            <a:r>
              <a:rPr b="1" i="0" lang="en-US" sz="1300" u="none" cap="none" strike="noStrike">
                <a:solidFill>
                  <a:srgbClr val="FFFFFF"/>
                </a:solidFill>
                <a:latin typeface="Calibri"/>
                <a:ea typeface="Calibri"/>
                <a:cs typeface="Calibri"/>
                <a:sym typeface="Calibri"/>
              </a:rPr>
              <a:t>Bilgi (Knowledge)</a:t>
            </a:r>
            <a:endParaRPr b="0" i="0" sz="1300" u="none" cap="none" strike="noStrike">
              <a:solidFill>
                <a:schemeClr val="dk1"/>
              </a:solidFill>
              <a:latin typeface="Calibri"/>
              <a:ea typeface="Calibri"/>
              <a:cs typeface="Calibri"/>
              <a:sym typeface="Calibri"/>
            </a:endParaRPr>
          </a:p>
        </p:txBody>
      </p:sp>
      <p:sp>
        <p:nvSpPr>
          <p:cNvPr id="1694" name="Google Shape;1694;p65"/>
          <p:cNvSpPr txBox="1"/>
          <p:nvPr/>
        </p:nvSpPr>
        <p:spPr>
          <a:xfrm>
            <a:off x="2743200" y="2386584"/>
            <a:ext cx="365760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CFE1E4"/>
              </a:buClr>
              <a:buSzPts val="1000"/>
              <a:buFont typeface="Calibri"/>
              <a:buNone/>
            </a:pPr>
            <a:r>
              <a:rPr b="0" i="0" lang="en-US" sz="1000" u="none" cap="none" strike="noStrike">
                <a:solidFill>
                  <a:srgbClr val="CFE1E4"/>
                </a:solidFill>
                <a:latin typeface="Calibri"/>
                <a:ea typeface="Calibri"/>
                <a:cs typeface="Calibri"/>
                <a:sym typeface="Calibri"/>
              </a:rPr>
              <a:t>Bu sera her öğleden sonra kuruyor; sulama saatini değiştirmeliyim.</a:t>
            </a:r>
            <a:endParaRPr b="0" i="0" sz="1000" u="none" cap="none" strike="noStrike">
              <a:solidFill>
                <a:schemeClr val="dk1"/>
              </a:solidFill>
              <a:latin typeface="Calibri"/>
              <a:ea typeface="Calibri"/>
              <a:cs typeface="Calibri"/>
              <a:sym typeface="Calibri"/>
            </a:endParaRPr>
          </a:p>
        </p:txBody>
      </p:sp>
      <p:sp>
        <p:nvSpPr>
          <p:cNvPr id="1695" name="Google Shape;1695;p65"/>
          <p:cNvSpPr/>
          <p:nvPr/>
        </p:nvSpPr>
        <p:spPr>
          <a:xfrm>
            <a:off x="1920240" y="2825496"/>
            <a:ext cx="5303520" cy="640080"/>
          </a:xfrm>
          <a:prstGeom prst="roundRect">
            <a:avLst>
              <a:gd fmla="val 8571" name="adj"/>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6" name="Google Shape;1696;p65"/>
          <p:cNvSpPr txBox="1"/>
          <p:nvPr/>
        </p:nvSpPr>
        <p:spPr>
          <a:xfrm>
            <a:off x="2103120" y="2862072"/>
            <a:ext cx="493776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300"/>
              <a:buFont typeface="Calibri"/>
              <a:buNone/>
            </a:pPr>
            <a:r>
              <a:rPr b="1" i="0" lang="en-US" sz="1300" u="none" cap="none" strike="noStrike">
                <a:solidFill>
                  <a:srgbClr val="FFFFFF"/>
                </a:solidFill>
                <a:latin typeface="Calibri"/>
                <a:ea typeface="Calibri"/>
                <a:cs typeface="Calibri"/>
                <a:sym typeface="Calibri"/>
              </a:rPr>
              <a:t>Enformasyon</a:t>
            </a:r>
            <a:endParaRPr b="0" i="0" sz="1300" u="none" cap="none" strike="noStrike">
              <a:solidFill>
                <a:schemeClr val="dk1"/>
              </a:solidFill>
              <a:latin typeface="Calibri"/>
              <a:ea typeface="Calibri"/>
              <a:cs typeface="Calibri"/>
              <a:sym typeface="Calibri"/>
            </a:endParaRPr>
          </a:p>
        </p:txBody>
      </p:sp>
      <p:sp>
        <p:nvSpPr>
          <p:cNvPr id="1697" name="Google Shape;1697;p65"/>
          <p:cNvSpPr txBox="1"/>
          <p:nvPr/>
        </p:nvSpPr>
        <p:spPr>
          <a:xfrm>
            <a:off x="2103120" y="3136392"/>
            <a:ext cx="493776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CFE1E4"/>
              </a:buClr>
              <a:buSzPts val="1000"/>
              <a:buFont typeface="Calibri"/>
              <a:buNone/>
            </a:pPr>
            <a:r>
              <a:rPr b="0" i="0" lang="en-US" sz="1000" u="none" cap="none" strike="noStrike">
                <a:solidFill>
                  <a:srgbClr val="CFE1E4"/>
                </a:solidFill>
                <a:latin typeface="Calibri"/>
                <a:ea typeface="Calibri"/>
                <a:cs typeface="Calibri"/>
                <a:sym typeface="Calibri"/>
              </a:rPr>
              <a:t>Toprak nemi üç gündür öğleden sonra %30'un altına düşüyor.</a:t>
            </a:r>
            <a:endParaRPr b="0" i="0" sz="1000" u="none" cap="none" strike="noStrike">
              <a:solidFill>
                <a:schemeClr val="dk1"/>
              </a:solidFill>
              <a:latin typeface="Calibri"/>
              <a:ea typeface="Calibri"/>
              <a:cs typeface="Calibri"/>
              <a:sym typeface="Calibri"/>
            </a:endParaRPr>
          </a:p>
        </p:txBody>
      </p:sp>
      <p:sp>
        <p:nvSpPr>
          <p:cNvPr id="1698" name="Google Shape;1698;p65"/>
          <p:cNvSpPr/>
          <p:nvPr/>
        </p:nvSpPr>
        <p:spPr>
          <a:xfrm>
            <a:off x="1280160" y="3575304"/>
            <a:ext cx="6583680" cy="640080"/>
          </a:xfrm>
          <a:prstGeom prst="roundRect">
            <a:avLst>
              <a:gd fmla="val 8571" name="adj"/>
            </a:avLst>
          </a:prstGeom>
          <a:solidFill>
            <a:srgbClr val="1E5766"/>
          </a:solidFill>
          <a:ln cap="flat" cmpd="sng" w="12700">
            <a:solidFill>
              <a:srgbClr val="1E57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9" name="Google Shape;1699;p65"/>
          <p:cNvSpPr txBox="1"/>
          <p:nvPr/>
        </p:nvSpPr>
        <p:spPr>
          <a:xfrm>
            <a:off x="1463040" y="3611880"/>
            <a:ext cx="621792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300"/>
              <a:buFont typeface="Calibri"/>
              <a:buNone/>
            </a:pPr>
            <a:r>
              <a:rPr b="1" i="0" lang="en-US" sz="1300" u="none" cap="none" strike="noStrike">
                <a:solidFill>
                  <a:srgbClr val="FFFFFF"/>
                </a:solidFill>
                <a:latin typeface="Calibri"/>
                <a:ea typeface="Calibri"/>
                <a:cs typeface="Calibri"/>
                <a:sym typeface="Calibri"/>
              </a:rPr>
              <a:t>Veri (Data)</a:t>
            </a:r>
            <a:endParaRPr b="0" i="0" sz="1300" u="none" cap="none" strike="noStrike">
              <a:solidFill>
                <a:schemeClr val="dk1"/>
              </a:solidFill>
              <a:latin typeface="Calibri"/>
              <a:ea typeface="Calibri"/>
              <a:cs typeface="Calibri"/>
              <a:sym typeface="Calibri"/>
            </a:endParaRPr>
          </a:p>
        </p:txBody>
      </p:sp>
      <p:sp>
        <p:nvSpPr>
          <p:cNvPr id="1700" name="Google Shape;1700;p65"/>
          <p:cNvSpPr txBox="1"/>
          <p:nvPr/>
        </p:nvSpPr>
        <p:spPr>
          <a:xfrm>
            <a:off x="1463040" y="3886200"/>
            <a:ext cx="621792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CFE1E4"/>
              </a:buClr>
              <a:buSzPts val="1000"/>
              <a:buFont typeface="Calibri"/>
              <a:buNone/>
            </a:pPr>
            <a:r>
              <a:rPr b="0" i="0" lang="en-US" sz="1000" u="none" cap="none" strike="noStrike">
                <a:solidFill>
                  <a:srgbClr val="CFE1E4"/>
                </a:solidFill>
                <a:latin typeface="Calibri"/>
                <a:ea typeface="Calibri"/>
                <a:cs typeface="Calibri"/>
                <a:sym typeface="Calibri"/>
              </a:rPr>
              <a:t>38, 34, 29, 27, 31, 36 ...  (anlamı henüz belirsiz sayılar)</a:t>
            </a:r>
            <a:endParaRPr b="0" i="0" sz="1000" u="none" cap="none" strike="noStrike">
              <a:solidFill>
                <a:schemeClr val="dk1"/>
              </a:solidFill>
              <a:latin typeface="Calibri"/>
              <a:ea typeface="Calibri"/>
              <a:cs typeface="Calibri"/>
              <a:sym typeface="Calibri"/>
            </a:endParaRPr>
          </a:p>
        </p:txBody>
      </p:sp>
      <p:sp>
        <p:nvSpPr>
          <p:cNvPr id="1701" name="Google Shape;1701;p65"/>
          <p:cNvSpPr txBox="1"/>
          <p:nvPr/>
        </p:nvSpPr>
        <p:spPr>
          <a:xfrm>
            <a:off x="502920" y="4370832"/>
            <a:ext cx="813816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7B8C94"/>
              </a:buClr>
              <a:buSzPts val="1000"/>
              <a:buFont typeface="Calibri"/>
              <a:buNone/>
            </a:pPr>
            <a:r>
              <a:rPr b="0" i="1" lang="en-US" sz="1000" u="none" cap="none" strike="noStrike">
                <a:solidFill>
                  <a:srgbClr val="7B8C94"/>
                </a:solidFill>
                <a:latin typeface="Calibri"/>
                <a:ea typeface="Calibri"/>
                <a:cs typeface="Calibri"/>
                <a:sym typeface="Calibri"/>
              </a:rPr>
              <a:t>IoT sistemlerinin başarısı, en alttaki sayıları en üstteki karara kaç adımda çevirebildikleriyle ölçülür.</a:t>
            </a:r>
            <a:endParaRPr b="0" i="0" sz="1000" u="none" cap="none" strike="noStrike">
              <a:solidFill>
                <a:schemeClr val="dk1"/>
              </a:solidFill>
              <a:latin typeface="Calibri"/>
              <a:ea typeface="Calibri"/>
              <a:cs typeface="Calibri"/>
              <a:sym typeface="Calibri"/>
            </a:endParaRPr>
          </a:p>
        </p:txBody>
      </p:sp>
      <p:sp>
        <p:nvSpPr>
          <p:cNvPr id="1702" name="Google Shape;1702;p65"/>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4 · Veri, Bulut ve Yapay Zekâ</a:t>
            </a:r>
            <a:endParaRPr b="0" i="0" sz="850" u="none" cap="none" strike="noStrike">
              <a:solidFill>
                <a:schemeClr val="dk1"/>
              </a:solidFill>
              <a:latin typeface="Calibri"/>
              <a:ea typeface="Calibri"/>
              <a:cs typeface="Calibri"/>
              <a:sym typeface="Calibri"/>
            </a:endParaRPr>
          </a:p>
        </p:txBody>
      </p:sp>
      <p:sp>
        <p:nvSpPr>
          <p:cNvPr id="1703" name="Google Shape;1703;p65"/>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63</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708" name="Shape 1708"/>
        <p:cNvGrpSpPr/>
        <p:nvPr/>
      </p:nvGrpSpPr>
      <p:grpSpPr>
        <a:xfrm>
          <a:off x="0" y="0"/>
          <a:ext cx="0" cy="0"/>
          <a:chOff x="0" y="0"/>
          <a:chExt cx="0" cy="0"/>
        </a:xfrm>
      </p:grpSpPr>
      <p:sp>
        <p:nvSpPr>
          <p:cNvPr id="1709" name="Google Shape;1709;p66"/>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ALTYAPI</a:t>
            </a:r>
            <a:endParaRPr b="0" i="0" sz="1000" u="none" cap="none" strike="noStrike">
              <a:solidFill>
                <a:schemeClr val="dk1"/>
              </a:solidFill>
              <a:latin typeface="Calibri"/>
              <a:ea typeface="Calibri"/>
              <a:cs typeface="Calibri"/>
              <a:sym typeface="Calibri"/>
            </a:endParaRPr>
          </a:p>
        </p:txBody>
      </p:sp>
      <p:sp>
        <p:nvSpPr>
          <p:cNvPr id="1710" name="Google Shape;1710;p66"/>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Bulut bilişim nedir?</a:t>
            </a:r>
            <a:endParaRPr b="0" i="0" sz="2600" u="none" cap="none" strike="noStrike">
              <a:solidFill>
                <a:schemeClr val="dk1"/>
              </a:solidFill>
              <a:latin typeface="Calibri"/>
              <a:ea typeface="Calibri"/>
              <a:cs typeface="Calibri"/>
              <a:sym typeface="Calibri"/>
            </a:endParaRPr>
          </a:p>
        </p:txBody>
      </p:sp>
      <p:sp>
        <p:nvSpPr>
          <p:cNvPr id="1711" name="Google Shape;1711;p66"/>
          <p:cNvSpPr/>
          <p:nvPr/>
        </p:nvSpPr>
        <p:spPr>
          <a:xfrm>
            <a:off x="502920" y="1325880"/>
            <a:ext cx="8138160" cy="777240"/>
          </a:xfrm>
          <a:prstGeom prst="roundRect">
            <a:avLst>
              <a:gd fmla="val 9412" name="adj"/>
            </a:avLst>
          </a:prstGeom>
          <a:solidFill>
            <a:srgbClr val="E4F4F1"/>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2" name="Google Shape;1712;p66"/>
          <p:cNvSpPr txBox="1"/>
          <p:nvPr/>
        </p:nvSpPr>
        <p:spPr>
          <a:xfrm>
            <a:off x="731520" y="1417320"/>
            <a:ext cx="7680960" cy="60350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00"/>
              <a:buFont typeface="Calibri"/>
              <a:buNone/>
            </a:pPr>
            <a:r>
              <a:rPr b="0" i="0" lang="en-US" sz="1200" u="none" cap="none" strike="noStrike">
                <a:solidFill>
                  <a:srgbClr val="0E2A33"/>
                </a:solidFill>
                <a:latin typeface="Calibri"/>
                <a:ea typeface="Calibri"/>
                <a:cs typeface="Calibri"/>
                <a:sym typeface="Calibri"/>
              </a:rPr>
              <a:t>Bulut bilişim, sunucu ve depolama gibi kaynakları satın almak yerine internet üzerinden kiralamaktır. Elektriği kendi jeneratörünüzle üretmek yerine şebekeden almaya benzer.</a:t>
            </a:r>
            <a:endParaRPr b="0" i="0" sz="1200" u="none" cap="none" strike="noStrike">
              <a:solidFill>
                <a:schemeClr val="dk1"/>
              </a:solidFill>
              <a:latin typeface="Calibri"/>
              <a:ea typeface="Calibri"/>
              <a:cs typeface="Calibri"/>
              <a:sym typeface="Calibri"/>
            </a:endParaRPr>
          </a:p>
        </p:txBody>
      </p:sp>
      <p:sp>
        <p:nvSpPr>
          <p:cNvPr id="1713" name="Google Shape;1713;p66"/>
          <p:cNvSpPr/>
          <p:nvPr/>
        </p:nvSpPr>
        <p:spPr>
          <a:xfrm>
            <a:off x="502920" y="2286000"/>
            <a:ext cx="1828800" cy="1417320"/>
          </a:xfrm>
          <a:prstGeom prst="roundRect">
            <a:avLst>
              <a:gd fmla="val 5161"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4" name="Google Shape;1714;p66"/>
          <p:cNvSpPr txBox="1"/>
          <p:nvPr/>
        </p:nvSpPr>
        <p:spPr>
          <a:xfrm>
            <a:off x="704088" y="2450592"/>
            <a:ext cx="1426464"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00"/>
              <a:buFont typeface="Calibri"/>
              <a:buNone/>
            </a:pPr>
            <a:r>
              <a:rPr b="1" i="0" lang="en-US" sz="1200" u="none" cap="none" strike="noStrike">
                <a:solidFill>
                  <a:srgbClr val="0E2A33"/>
                </a:solidFill>
                <a:latin typeface="Calibri"/>
                <a:ea typeface="Calibri"/>
                <a:cs typeface="Calibri"/>
                <a:sym typeface="Calibri"/>
              </a:rPr>
              <a:t>Ölçeklenebilirlik</a:t>
            </a:r>
            <a:endParaRPr b="0" i="0" sz="1200" u="none" cap="none" strike="noStrike">
              <a:solidFill>
                <a:schemeClr val="dk1"/>
              </a:solidFill>
              <a:latin typeface="Calibri"/>
              <a:ea typeface="Calibri"/>
              <a:cs typeface="Calibri"/>
              <a:sym typeface="Calibri"/>
            </a:endParaRPr>
          </a:p>
        </p:txBody>
      </p:sp>
      <p:sp>
        <p:nvSpPr>
          <p:cNvPr id="1715" name="Google Shape;1715;p66"/>
          <p:cNvSpPr txBox="1"/>
          <p:nvPr/>
        </p:nvSpPr>
        <p:spPr>
          <a:xfrm>
            <a:off x="704088" y="2834640"/>
            <a:ext cx="1426464" cy="70408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10 cihazla başlayıp 10.000 cihaza çıkarsınız; altyapıyı bulut büyütür.</a:t>
            </a:r>
            <a:endParaRPr b="0" i="0" sz="1050" u="none" cap="none" strike="noStrike">
              <a:solidFill>
                <a:schemeClr val="dk1"/>
              </a:solidFill>
              <a:latin typeface="Calibri"/>
              <a:ea typeface="Calibri"/>
              <a:cs typeface="Calibri"/>
              <a:sym typeface="Calibri"/>
            </a:endParaRPr>
          </a:p>
        </p:txBody>
      </p:sp>
      <p:sp>
        <p:nvSpPr>
          <p:cNvPr id="1716" name="Google Shape;1716;p66"/>
          <p:cNvSpPr/>
          <p:nvPr/>
        </p:nvSpPr>
        <p:spPr>
          <a:xfrm>
            <a:off x="2606040" y="2286000"/>
            <a:ext cx="1828800" cy="1417320"/>
          </a:xfrm>
          <a:prstGeom prst="roundRect">
            <a:avLst>
              <a:gd fmla="val 5161"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7" name="Google Shape;1717;p66"/>
          <p:cNvSpPr txBox="1"/>
          <p:nvPr/>
        </p:nvSpPr>
        <p:spPr>
          <a:xfrm>
            <a:off x="2807208" y="2450592"/>
            <a:ext cx="1426464"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00"/>
              <a:buFont typeface="Calibri"/>
              <a:buNone/>
            </a:pPr>
            <a:r>
              <a:rPr b="1" i="0" lang="en-US" sz="1200" u="none" cap="none" strike="noStrike">
                <a:solidFill>
                  <a:srgbClr val="0E2A33"/>
                </a:solidFill>
                <a:latin typeface="Calibri"/>
                <a:ea typeface="Calibri"/>
                <a:cs typeface="Calibri"/>
                <a:sym typeface="Calibri"/>
              </a:rPr>
              <a:t>Her yerden erişim</a:t>
            </a:r>
            <a:endParaRPr b="0" i="0" sz="1200" u="none" cap="none" strike="noStrike">
              <a:solidFill>
                <a:schemeClr val="dk1"/>
              </a:solidFill>
              <a:latin typeface="Calibri"/>
              <a:ea typeface="Calibri"/>
              <a:cs typeface="Calibri"/>
              <a:sym typeface="Calibri"/>
            </a:endParaRPr>
          </a:p>
        </p:txBody>
      </p:sp>
      <p:sp>
        <p:nvSpPr>
          <p:cNvPr id="1718" name="Google Shape;1718;p66"/>
          <p:cNvSpPr txBox="1"/>
          <p:nvPr/>
        </p:nvSpPr>
        <p:spPr>
          <a:xfrm>
            <a:off x="2807208" y="2834640"/>
            <a:ext cx="1426464" cy="70408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Veriye telefondan, okuldan veya evden aynı hesapla ulaşırsınız.</a:t>
            </a:r>
            <a:endParaRPr b="0" i="0" sz="1050" u="none" cap="none" strike="noStrike">
              <a:solidFill>
                <a:schemeClr val="dk1"/>
              </a:solidFill>
              <a:latin typeface="Calibri"/>
              <a:ea typeface="Calibri"/>
              <a:cs typeface="Calibri"/>
              <a:sym typeface="Calibri"/>
            </a:endParaRPr>
          </a:p>
        </p:txBody>
      </p:sp>
      <p:sp>
        <p:nvSpPr>
          <p:cNvPr id="1719" name="Google Shape;1719;p66"/>
          <p:cNvSpPr/>
          <p:nvPr/>
        </p:nvSpPr>
        <p:spPr>
          <a:xfrm>
            <a:off x="4709160" y="2286000"/>
            <a:ext cx="1828800" cy="1417320"/>
          </a:xfrm>
          <a:prstGeom prst="roundRect">
            <a:avLst>
              <a:gd fmla="val 5161"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0" name="Google Shape;1720;p66"/>
          <p:cNvSpPr txBox="1"/>
          <p:nvPr/>
        </p:nvSpPr>
        <p:spPr>
          <a:xfrm>
            <a:off x="4910328" y="2450592"/>
            <a:ext cx="1426464"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00"/>
              <a:buFont typeface="Calibri"/>
              <a:buNone/>
            </a:pPr>
            <a:r>
              <a:rPr b="1" i="0" lang="en-US" sz="1200" u="none" cap="none" strike="noStrike">
                <a:solidFill>
                  <a:srgbClr val="0E2A33"/>
                </a:solidFill>
                <a:latin typeface="Calibri"/>
                <a:ea typeface="Calibri"/>
                <a:cs typeface="Calibri"/>
                <a:sym typeface="Calibri"/>
              </a:rPr>
              <a:t>Yedeklilik</a:t>
            </a:r>
            <a:endParaRPr b="0" i="0" sz="1200" u="none" cap="none" strike="noStrike">
              <a:solidFill>
                <a:schemeClr val="dk1"/>
              </a:solidFill>
              <a:latin typeface="Calibri"/>
              <a:ea typeface="Calibri"/>
              <a:cs typeface="Calibri"/>
              <a:sym typeface="Calibri"/>
            </a:endParaRPr>
          </a:p>
        </p:txBody>
      </p:sp>
      <p:sp>
        <p:nvSpPr>
          <p:cNvPr id="1721" name="Google Shape;1721;p66"/>
          <p:cNvSpPr txBox="1"/>
          <p:nvPr/>
        </p:nvSpPr>
        <p:spPr>
          <a:xfrm>
            <a:off x="4910328" y="2834640"/>
            <a:ext cx="1426464" cy="70408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Veri birden fazla merkezde kopyalanır; tek arıza kaybı getirmez.</a:t>
            </a:r>
            <a:endParaRPr b="0" i="0" sz="1050" u="none" cap="none" strike="noStrike">
              <a:solidFill>
                <a:schemeClr val="dk1"/>
              </a:solidFill>
              <a:latin typeface="Calibri"/>
              <a:ea typeface="Calibri"/>
              <a:cs typeface="Calibri"/>
              <a:sym typeface="Calibri"/>
            </a:endParaRPr>
          </a:p>
        </p:txBody>
      </p:sp>
      <p:sp>
        <p:nvSpPr>
          <p:cNvPr id="1722" name="Google Shape;1722;p66"/>
          <p:cNvSpPr/>
          <p:nvPr/>
        </p:nvSpPr>
        <p:spPr>
          <a:xfrm>
            <a:off x="6812280" y="2286000"/>
            <a:ext cx="1828800" cy="1417320"/>
          </a:xfrm>
          <a:prstGeom prst="roundRect">
            <a:avLst>
              <a:gd fmla="val 5161"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3" name="Google Shape;1723;p66"/>
          <p:cNvSpPr txBox="1"/>
          <p:nvPr/>
        </p:nvSpPr>
        <p:spPr>
          <a:xfrm>
            <a:off x="7013448" y="2450592"/>
            <a:ext cx="1426464"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00"/>
              <a:buFont typeface="Calibri"/>
              <a:buNone/>
            </a:pPr>
            <a:r>
              <a:rPr b="1" i="0" lang="en-US" sz="1200" u="none" cap="none" strike="noStrike">
                <a:solidFill>
                  <a:srgbClr val="0E2A33"/>
                </a:solidFill>
                <a:latin typeface="Calibri"/>
                <a:ea typeface="Calibri"/>
                <a:cs typeface="Calibri"/>
                <a:sym typeface="Calibri"/>
              </a:rPr>
              <a:t>Kullandığın kadar öde</a:t>
            </a:r>
            <a:endParaRPr b="0" i="0" sz="1200" u="none" cap="none" strike="noStrike">
              <a:solidFill>
                <a:schemeClr val="dk1"/>
              </a:solidFill>
              <a:latin typeface="Calibri"/>
              <a:ea typeface="Calibri"/>
              <a:cs typeface="Calibri"/>
              <a:sym typeface="Calibri"/>
            </a:endParaRPr>
          </a:p>
        </p:txBody>
      </p:sp>
      <p:sp>
        <p:nvSpPr>
          <p:cNvPr id="1724" name="Google Shape;1724;p66"/>
          <p:cNvSpPr txBox="1"/>
          <p:nvPr/>
        </p:nvSpPr>
        <p:spPr>
          <a:xfrm>
            <a:off x="7013448" y="2834640"/>
            <a:ext cx="1426464" cy="70408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Sunucu almak yerine aylık kullanımınız kadar ücret ödersiniz.</a:t>
            </a:r>
            <a:endParaRPr b="0" i="0" sz="1050" u="none" cap="none" strike="noStrike">
              <a:solidFill>
                <a:schemeClr val="dk1"/>
              </a:solidFill>
              <a:latin typeface="Calibri"/>
              <a:ea typeface="Calibri"/>
              <a:cs typeface="Calibri"/>
              <a:sym typeface="Calibri"/>
            </a:endParaRPr>
          </a:p>
        </p:txBody>
      </p:sp>
      <p:sp>
        <p:nvSpPr>
          <p:cNvPr id="1725" name="Google Shape;1725;p66"/>
          <p:cNvSpPr/>
          <p:nvPr/>
        </p:nvSpPr>
        <p:spPr>
          <a:xfrm>
            <a:off x="502920" y="3840480"/>
            <a:ext cx="8138160" cy="502920"/>
          </a:xfrm>
          <a:prstGeom prst="roundRect">
            <a:avLst>
              <a:gd fmla="val 14545"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6" name="Google Shape;1726;p66"/>
          <p:cNvSpPr txBox="1"/>
          <p:nvPr/>
        </p:nvSpPr>
        <p:spPr>
          <a:xfrm>
            <a:off x="704088" y="3986784"/>
            <a:ext cx="7735824"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Riski de var: İnternet kesilirse veya sağlayıcı kapanırsa sisteminiz çalışmaz. Veriniz başkasının bilgisayarındadır.</a:t>
            </a:r>
            <a:endParaRPr b="0" i="0" sz="1250" u="none" cap="none" strike="noStrike">
              <a:solidFill>
                <a:schemeClr val="dk1"/>
              </a:solidFill>
              <a:latin typeface="Calibri"/>
              <a:ea typeface="Calibri"/>
              <a:cs typeface="Calibri"/>
              <a:sym typeface="Calibri"/>
            </a:endParaRPr>
          </a:p>
        </p:txBody>
      </p:sp>
      <p:sp>
        <p:nvSpPr>
          <p:cNvPr id="1727" name="Google Shape;1727;p66"/>
          <p:cNvSpPr txBox="1"/>
          <p:nvPr/>
        </p:nvSpPr>
        <p:spPr>
          <a:xfrm flipH="1" rot="10800000">
            <a:off x="704088" y="4178808"/>
            <a:ext cx="7735824" cy="11887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dk1"/>
              </a:buClr>
              <a:buSzPts val="1000"/>
              <a:buFont typeface="Calibri"/>
              <a:buNone/>
            </a:pPr>
            <a:r>
              <a:t/>
            </a:r>
            <a:endParaRPr b="0" i="0" sz="1000" u="none" cap="none" strike="noStrike">
              <a:solidFill>
                <a:schemeClr val="dk1"/>
              </a:solidFill>
              <a:latin typeface="Calibri"/>
              <a:ea typeface="Calibri"/>
              <a:cs typeface="Calibri"/>
              <a:sym typeface="Calibri"/>
            </a:endParaRPr>
          </a:p>
        </p:txBody>
      </p:sp>
      <p:sp>
        <p:nvSpPr>
          <p:cNvPr id="1728" name="Google Shape;1728;p66"/>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4 · Veri, Bulut ve Yapay Zekâ</a:t>
            </a:r>
            <a:endParaRPr b="0" i="0" sz="850" u="none" cap="none" strike="noStrike">
              <a:solidFill>
                <a:schemeClr val="dk1"/>
              </a:solidFill>
              <a:latin typeface="Calibri"/>
              <a:ea typeface="Calibri"/>
              <a:cs typeface="Calibri"/>
              <a:sym typeface="Calibri"/>
            </a:endParaRPr>
          </a:p>
        </p:txBody>
      </p:sp>
      <p:sp>
        <p:nvSpPr>
          <p:cNvPr id="1729" name="Google Shape;1729;p66"/>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64</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734" name="Shape 1734"/>
        <p:cNvGrpSpPr/>
        <p:nvPr/>
      </p:nvGrpSpPr>
      <p:grpSpPr>
        <a:xfrm>
          <a:off x="0" y="0"/>
          <a:ext cx="0" cy="0"/>
          <a:chOff x="0" y="0"/>
          <a:chExt cx="0" cy="0"/>
        </a:xfrm>
      </p:grpSpPr>
      <p:sp>
        <p:nvSpPr>
          <p:cNvPr id="1735" name="Google Shape;1735;p67"/>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ARAÇLAR</a:t>
            </a:r>
            <a:endParaRPr b="0" i="0" sz="1000" u="none" cap="none" strike="noStrike">
              <a:solidFill>
                <a:schemeClr val="dk1"/>
              </a:solidFill>
              <a:latin typeface="Calibri"/>
              <a:ea typeface="Calibri"/>
              <a:cs typeface="Calibri"/>
              <a:sym typeface="Calibri"/>
            </a:endParaRPr>
          </a:p>
        </p:txBody>
      </p:sp>
      <p:sp>
        <p:nvSpPr>
          <p:cNvPr id="1736" name="Google Shape;1736;p67"/>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Okul projelerinde kullanılabilecek IoT platformları</a:t>
            </a:r>
            <a:endParaRPr b="0" i="0" sz="2600" u="none" cap="none" strike="noStrike">
              <a:solidFill>
                <a:schemeClr val="dk1"/>
              </a:solidFill>
              <a:latin typeface="Calibri"/>
              <a:ea typeface="Calibri"/>
              <a:cs typeface="Calibri"/>
              <a:sym typeface="Calibri"/>
            </a:endParaRPr>
          </a:p>
        </p:txBody>
      </p:sp>
      <p:graphicFrame>
        <p:nvGraphicFramePr>
          <p:cNvPr id="1737" name="Google Shape;1737;p67"/>
          <p:cNvGraphicFramePr/>
          <p:nvPr/>
        </p:nvGraphicFramePr>
        <p:xfrm>
          <a:off x="502920" y="1371600"/>
          <a:ext cx="3000000" cy="3000000"/>
        </p:xfrm>
        <a:graphic>
          <a:graphicData uri="http://schemas.openxmlformats.org/drawingml/2006/table">
            <a:tbl>
              <a:tblPr>
                <a:noFill/>
                <a:tableStyleId>{171C6DA4-8F6A-4889-AE8C-7EABCD6D8F95}</a:tableStyleId>
              </a:tblPr>
              <a:tblGrid>
                <a:gridCol w="1737350"/>
                <a:gridCol w="3291850"/>
                <a:gridCol w="1097275"/>
                <a:gridCol w="2011675"/>
              </a:tblGrid>
              <a:tr h="329175">
                <a:tc>
                  <a:txBody>
                    <a:bodyPr/>
                    <a:lstStyle/>
                    <a:p>
                      <a:pPr indent="0" lvl="0" marL="0" marR="0" rtl="0" algn="l">
                        <a:spcBef>
                          <a:spcPts val="0"/>
                        </a:spcBef>
                        <a:spcAft>
                          <a:spcPts val="0"/>
                        </a:spcAft>
                        <a:buClr>
                          <a:srgbClr val="FFFFFF"/>
                        </a:buClr>
                        <a:buSzPts val="1150"/>
                        <a:buFont typeface="Calibri"/>
                        <a:buNone/>
                      </a:pPr>
                      <a:r>
                        <a:rPr b="1" lang="en-US" sz="1150" u="none" cap="none" strike="noStrike">
                          <a:solidFill>
                            <a:srgbClr val="FFFFFF"/>
                          </a:solidFill>
                          <a:latin typeface="Calibri"/>
                          <a:ea typeface="Calibri"/>
                          <a:cs typeface="Calibri"/>
                          <a:sym typeface="Calibri"/>
                        </a:rPr>
                        <a:t>Platform</a:t>
                      </a:r>
                      <a:endParaRPr sz="115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0E2A33"/>
                    </a:solidFill>
                  </a:tcPr>
                </a:tc>
                <a:tc>
                  <a:txBody>
                    <a:bodyPr/>
                    <a:lstStyle/>
                    <a:p>
                      <a:pPr indent="0" lvl="0" marL="0" marR="0" rtl="0" algn="l">
                        <a:spcBef>
                          <a:spcPts val="0"/>
                        </a:spcBef>
                        <a:spcAft>
                          <a:spcPts val="0"/>
                        </a:spcAft>
                        <a:buClr>
                          <a:srgbClr val="FFFFFF"/>
                        </a:buClr>
                        <a:buSzPts val="1150"/>
                        <a:buFont typeface="Calibri"/>
                        <a:buNone/>
                      </a:pPr>
                      <a:r>
                        <a:rPr b="1" lang="en-US" sz="1150" u="none" cap="none" strike="noStrike">
                          <a:solidFill>
                            <a:srgbClr val="FFFFFF"/>
                          </a:solidFill>
                          <a:latin typeface="Calibri"/>
                          <a:ea typeface="Calibri"/>
                          <a:cs typeface="Calibri"/>
                          <a:sym typeface="Calibri"/>
                        </a:rPr>
                        <a:t>Ne işe yarar?</a:t>
                      </a:r>
                      <a:endParaRPr sz="115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0E2A33"/>
                    </a:solidFill>
                  </a:tcPr>
                </a:tc>
                <a:tc>
                  <a:txBody>
                    <a:bodyPr/>
                    <a:lstStyle/>
                    <a:p>
                      <a:pPr indent="0" lvl="0" marL="0" marR="0" rtl="0" algn="l">
                        <a:spcBef>
                          <a:spcPts val="0"/>
                        </a:spcBef>
                        <a:spcAft>
                          <a:spcPts val="0"/>
                        </a:spcAft>
                        <a:buClr>
                          <a:srgbClr val="FFFFFF"/>
                        </a:buClr>
                        <a:buSzPts val="1150"/>
                        <a:buFont typeface="Calibri"/>
                        <a:buNone/>
                      </a:pPr>
                      <a:r>
                        <a:rPr b="1" lang="en-US" sz="1150" u="none" cap="none" strike="noStrike">
                          <a:solidFill>
                            <a:srgbClr val="FFFFFF"/>
                          </a:solidFill>
                          <a:latin typeface="Calibri"/>
                          <a:ea typeface="Calibri"/>
                          <a:cs typeface="Calibri"/>
                          <a:sym typeface="Calibri"/>
                        </a:rPr>
                        <a:t>Zorluk</a:t>
                      </a:r>
                      <a:endParaRPr sz="115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0E2A33"/>
                    </a:solidFill>
                  </a:tcPr>
                </a:tc>
                <a:tc>
                  <a:txBody>
                    <a:bodyPr/>
                    <a:lstStyle/>
                    <a:p>
                      <a:pPr indent="0" lvl="0" marL="0" marR="0" rtl="0" algn="l">
                        <a:spcBef>
                          <a:spcPts val="0"/>
                        </a:spcBef>
                        <a:spcAft>
                          <a:spcPts val="0"/>
                        </a:spcAft>
                        <a:buClr>
                          <a:srgbClr val="FFFFFF"/>
                        </a:buClr>
                        <a:buSzPts val="1150"/>
                        <a:buFont typeface="Calibri"/>
                        <a:buNone/>
                      </a:pPr>
                      <a:r>
                        <a:rPr b="1" lang="en-US" sz="1150" u="none" cap="none" strike="noStrike">
                          <a:solidFill>
                            <a:srgbClr val="FFFFFF"/>
                          </a:solidFill>
                          <a:latin typeface="Calibri"/>
                          <a:ea typeface="Calibri"/>
                          <a:cs typeface="Calibri"/>
                          <a:sym typeface="Calibri"/>
                        </a:rPr>
                        <a:t>Ücretsiz kullanım</a:t>
                      </a:r>
                      <a:endParaRPr sz="115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0E2A33"/>
                    </a:solidFill>
                  </a:tcPr>
                </a:tc>
              </a:tr>
              <a:tr h="329175">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ThingSpeak</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Sensör verisini alır, grafik çizer, MATLAB ile analiz eder</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Kolay</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Sınırlı kanal ve mesaj</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r>
              <a:tr h="329175">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Blynk</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Sürükle-bırak ile mobil kontrol paneli oluşturur</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Çok kolay</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Az sayıda cihaz</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r>
              <a:tr h="329175">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Adafruit IO</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MQTT brokerı ve basit panosu birlikte sunar</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Kolay</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Sınırlı veri hızı</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r>
              <a:tr h="329175">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Node-RED</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Blok bağlayarak veri akışı ve otomasyon kurar</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Orta</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Açık kaynak, ücretsiz</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r>
              <a:tr h="329175">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Mosquitto</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Kendi MQTT brokerınızı kurmanızı sağlar</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Orta</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Açık kaynak, ücretsiz</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r>
              <a:tr h="329175">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AWS IoT / Azure IoT</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Endüstriyel ölçekte milyonlarca cihazı yönetir</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Zor</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Deneme süresi</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r>
            </a:tbl>
          </a:graphicData>
        </a:graphic>
      </p:graphicFrame>
      <p:sp>
        <p:nvSpPr>
          <p:cNvPr id="1738" name="Google Shape;1738;p67"/>
          <p:cNvSpPr txBox="1"/>
          <p:nvPr/>
        </p:nvSpPr>
        <p:spPr>
          <a:xfrm>
            <a:off x="502920" y="3977640"/>
            <a:ext cx="813816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1000"/>
              <a:buFont typeface="Calibri"/>
              <a:buNone/>
            </a:pPr>
            <a:r>
              <a:rPr b="0" i="1" lang="en-US" sz="1000" u="none" cap="none" strike="noStrike">
                <a:solidFill>
                  <a:srgbClr val="7B8C94"/>
                </a:solidFill>
                <a:latin typeface="Calibri"/>
                <a:ea typeface="Calibri"/>
                <a:cs typeface="Calibri"/>
                <a:sym typeface="Calibri"/>
              </a:rPr>
              <a:t>Öneri: Dönem projenizde ThingSpeak veya Blynk ile başlayın; amaç platformu öğrenmek değil, verinizi görünür kılmaktır.</a:t>
            </a:r>
            <a:endParaRPr b="0" i="0" sz="1000" u="none" cap="none" strike="noStrike">
              <a:solidFill>
                <a:schemeClr val="dk1"/>
              </a:solidFill>
              <a:latin typeface="Calibri"/>
              <a:ea typeface="Calibri"/>
              <a:cs typeface="Calibri"/>
              <a:sym typeface="Calibri"/>
            </a:endParaRPr>
          </a:p>
        </p:txBody>
      </p:sp>
      <p:sp>
        <p:nvSpPr>
          <p:cNvPr id="1739" name="Google Shape;1739;p67"/>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4 · Veri, Bulut ve Yapay Zekâ</a:t>
            </a:r>
            <a:endParaRPr b="0" i="0" sz="850" u="none" cap="none" strike="noStrike">
              <a:solidFill>
                <a:schemeClr val="dk1"/>
              </a:solidFill>
              <a:latin typeface="Calibri"/>
              <a:ea typeface="Calibri"/>
              <a:cs typeface="Calibri"/>
              <a:sym typeface="Calibri"/>
            </a:endParaRPr>
          </a:p>
        </p:txBody>
      </p:sp>
      <p:sp>
        <p:nvSpPr>
          <p:cNvPr id="1740" name="Google Shape;1740;p67"/>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65</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745" name="Shape 1745"/>
        <p:cNvGrpSpPr/>
        <p:nvPr/>
      </p:nvGrpSpPr>
      <p:grpSpPr>
        <a:xfrm>
          <a:off x="0" y="0"/>
          <a:ext cx="0" cy="0"/>
          <a:chOff x="0" y="0"/>
          <a:chExt cx="0" cy="0"/>
        </a:xfrm>
      </p:grpSpPr>
      <p:sp>
        <p:nvSpPr>
          <p:cNvPr id="1746" name="Google Shape;1746;p68"/>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YAKLAŞIM</a:t>
            </a:r>
            <a:endParaRPr b="0" i="0" sz="1000" u="none" cap="none" strike="noStrike">
              <a:solidFill>
                <a:schemeClr val="dk1"/>
              </a:solidFill>
              <a:latin typeface="Calibri"/>
              <a:ea typeface="Calibri"/>
              <a:cs typeface="Calibri"/>
              <a:sym typeface="Calibri"/>
            </a:endParaRPr>
          </a:p>
        </p:txBody>
      </p:sp>
      <p:sp>
        <p:nvSpPr>
          <p:cNvPr id="1747" name="Google Shape;1747;p68"/>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Uç bilişim (Edge Computing)</a:t>
            </a:r>
            <a:endParaRPr b="0" i="0" sz="2600" u="none" cap="none" strike="noStrike">
              <a:solidFill>
                <a:schemeClr val="dk1"/>
              </a:solidFill>
              <a:latin typeface="Calibri"/>
              <a:ea typeface="Calibri"/>
              <a:cs typeface="Calibri"/>
              <a:sym typeface="Calibri"/>
            </a:endParaRPr>
          </a:p>
        </p:txBody>
      </p:sp>
      <p:sp>
        <p:nvSpPr>
          <p:cNvPr id="1748" name="Google Shape;1748;p68"/>
          <p:cNvSpPr/>
          <p:nvPr/>
        </p:nvSpPr>
        <p:spPr>
          <a:xfrm>
            <a:off x="502920" y="1325880"/>
            <a:ext cx="8138160" cy="731520"/>
          </a:xfrm>
          <a:prstGeom prst="roundRect">
            <a:avLst>
              <a:gd fmla="val 10000" name="adj"/>
            </a:avLst>
          </a:prstGeom>
          <a:solidFill>
            <a:srgbClr val="0E2A33"/>
          </a:solidFill>
          <a:ln cap="flat" cmpd="sng" w="12700">
            <a:solidFill>
              <a:srgbClr val="0E2A3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9" name="Google Shape;1749;p68"/>
          <p:cNvSpPr txBox="1"/>
          <p:nvPr/>
        </p:nvSpPr>
        <p:spPr>
          <a:xfrm>
            <a:off x="731520" y="1417320"/>
            <a:ext cx="7680960"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B705"/>
              </a:buClr>
              <a:buSzPts val="1200"/>
              <a:buFont typeface="Calibri"/>
              <a:buNone/>
            </a:pPr>
            <a:r>
              <a:rPr b="0" i="0" lang="en-US" sz="1200" u="none" cap="none" strike="noStrike">
                <a:solidFill>
                  <a:srgbClr val="F2B705"/>
                </a:solidFill>
                <a:latin typeface="Calibri"/>
                <a:ea typeface="Calibri"/>
                <a:cs typeface="Calibri"/>
                <a:sym typeface="Calibri"/>
              </a:rPr>
              <a:t>Uç bilişim, veriyi buluta göndermeden önce cihazın kendisinde veya yakınındaki bir ağ geçidinde işlemektir.</a:t>
            </a:r>
            <a:endParaRPr b="0" i="0" sz="1200" u="none" cap="none" strike="noStrike">
              <a:solidFill>
                <a:schemeClr val="dk1"/>
              </a:solidFill>
              <a:latin typeface="Calibri"/>
              <a:ea typeface="Calibri"/>
              <a:cs typeface="Calibri"/>
              <a:sym typeface="Calibri"/>
            </a:endParaRPr>
          </a:p>
        </p:txBody>
      </p:sp>
      <p:sp>
        <p:nvSpPr>
          <p:cNvPr id="1750" name="Google Shape;1750;p68"/>
          <p:cNvSpPr/>
          <p:nvPr/>
        </p:nvSpPr>
        <p:spPr>
          <a:xfrm>
            <a:off x="502920" y="2240280"/>
            <a:ext cx="1828800" cy="1463040"/>
          </a:xfrm>
          <a:prstGeom prst="roundRect">
            <a:avLst>
              <a:gd fmla="val 5000"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1" name="Google Shape;1751;p68"/>
          <p:cNvSpPr txBox="1"/>
          <p:nvPr/>
        </p:nvSpPr>
        <p:spPr>
          <a:xfrm>
            <a:off x="704088" y="2404872"/>
            <a:ext cx="1426464"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00"/>
              <a:buFont typeface="Calibri"/>
              <a:buNone/>
            </a:pPr>
            <a:r>
              <a:rPr b="1" i="0" lang="en-US" sz="1200" u="none" cap="none" strike="noStrike">
                <a:solidFill>
                  <a:srgbClr val="0E2A33"/>
                </a:solidFill>
                <a:latin typeface="Calibri"/>
                <a:ea typeface="Calibri"/>
                <a:cs typeface="Calibri"/>
                <a:sym typeface="Calibri"/>
              </a:rPr>
              <a:t>Hız</a:t>
            </a:r>
            <a:endParaRPr b="0" i="0" sz="1200" u="none" cap="none" strike="noStrike">
              <a:solidFill>
                <a:schemeClr val="dk1"/>
              </a:solidFill>
              <a:latin typeface="Calibri"/>
              <a:ea typeface="Calibri"/>
              <a:cs typeface="Calibri"/>
              <a:sym typeface="Calibri"/>
            </a:endParaRPr>
          </a:p>
        </p:txBody>
      </p:sp>
      <p:sp>
        <p:nvSpPr>
          <p:cNvPr id="1752" name="Google Shape;1752;p68"/>
          <p:cNvSpPr txBox="1"/>
          <p:nvPr/>
        </p:nvSpPr>
        <p:spPr>
          <a:xfrm>
            <a:off x="704088" y="2788920"/>
            <a:ext cx="1426464" cy="74980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Karar milisaniyeler içinde verilir. Otonom araç frene basmak için buluta soramaz.</a:t>
            </a:r>
            <a:endParaRPr b="0" i="0" sz="1050" u="none" cap="none" strike="noStrike">
              <a:solidFill>
                <a:schemeClr val="dk1"/>
              </a:solidFill>
              <a:latin typeface="Calibri"/>
              <a:ea typeface="Calibri"/>
              <a:cs typeface="Calibri"/>
              <a:sym typeface="Calibri"/>
            </a:endParaRPr>
          </a:p>
        </p:txBody>
      </p:sp>
      <p:sp>
        <p:nvSpPr>
          <p:cNvPr id="1753" name="Google Shape;1753;p68"/>
          <p:cNvSpPr/>
          <p:nvPr/>
        </p:nvSpPr>
        <p:spPr>
          <a:xfrm>
            <a:off x="2606040" y="2240280"/>
            <a:ext cx="1828800" cy="1463040"/>
          </a:xfrm>
          <a:prstGeom prst="roundRect">
            <a:avLst>
              <a:gd fmla="val 5000"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4" name="Google Shape;1754;p68"/>
          <p:cNvSpPr txBox="1"/>
          <p:nvPr/>
        </p:nvSpPr>
        <p:spPr>
          <a:xfrm>
            <a:off x="2807208" y="2404872"/>
            <a:ext cx="1426464"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00"/>
              <a:buFont typeface="Calibri"/>
              <a:buNone/>
            </a:pPr>
            <a:r>
              <a:rPr b="1" i="0" lang="en-US" sz="1200" u="none" cap="none" strike="noStrike">
                <a:solidFill>
                  <a:srgbClr val="0E2A33"/>
                </a:solidFill>
                <a:latin typeface="Calibri"/>
                <a:ea typeface="Calibri"/>
                <a:cs typeface="Calibri"/>
                <a:sym typeface="Calibri"/>
              </a:rPr>
              <a:t>Bant genişliği</a:t>
            </a:r>
            <a:endParaRPr b="0" i="0" sz="1200" u="none" cap="none" strike="noStrike">
              <a:solidFill>
                <a:schemeClr val="dk1"/>
              </a:solidFill>
              <a:latin typeface="Calibri"/>
              <a:ea typeface="Calibri"/>
              <a:cs typeface="Calibri"/>
              <a:sym typeface="Calibri"/>
            </a:endParaRPr>
          </a:p>
        </p:txBody>
      </p:sp>
      <p:sp>
        <p:nvSpPr>
          <p:cNvPr id="1755" name="Google Shape;1755;p68"/>
          <p:cNvSpPr txBox="1"/>
          <p:nvPr/>
        </p:nvSpPr>
        <p:spPr>
          <a:xfrm>
            <a:off x="2807208" y="2788920"/>
            <a:ext cx="1426464" cy="74980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Kameranın her karesini değil, sadece "insan görüldü" bilgisini gönderirsiniz.</a:t>
            </a:r>
            <a:endParaRPr b="0" i="0" sz="1050" u="none" cap="none" strike="noStrike">
              <a:solidFill>
                <a:schemeClr val="dk1"/>
              </a:solidFill>
              <a:latin typeface="Calibri"/>
              <a:ea typeface="Calibri"/>
              <a:cs typeface="Calibri"/>
              <a:sym typeface="Calibri"/>
            </a:endParaRPr>
          </a:p>
        </p:txBody>
      </p:sp>
      <p:sp>
        <p:nvSpPr>
          <p:cNvPr id="1756" name="Google Shape;1756;p68"/>
          <p:cNvSpPr/>
          <p:nvPr/>
        </p:nvSpPr>
        <p:spPr>
          <a:xfrm>
            <a:off x="4709160" y="2240280"/>
            <a:ext cx="1828800" cy="1463040"/>
          </a:xfrm>
          <a:prstGeom prst="roundRect">
            <a:avLst>
              <a:gd fmla="val 5000"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7" name="Google Shape;1757;p68"/>
          <p:cNvSpPr txBox="1"/>
          <p:nvPr/>
        </p:nvSpPr>
        <p:spPr>
          <a:xfrm>
            <a:off x="4910328" y="2404872"/>
            <a:ext cx="1426464"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00"/>
              <a:buFont typeface="Calibri"/>
              <a:buNone/>
            </a:pPr>
            <a:r>
              <a:rPr b="1" i="0" lang="en-US" sz="1200" u="none" cap="none" strike="noStrike">
                <a:solidFill>
                  <a:srgbClr val="0E2A33"/>
                </a:solidFill>
                <a:latin typeface="Calibri"/>
                <a:ea typeface="Calibri"/>
                <a:cs typeface="Calibri"/>
                <a:sym typeface="Calibri"/>
              </a:rPr>
              <a:t>Mahremiyet</a:t>
            </a:r>
            <a:endParaRPr b="0" i="0" sz="1200" u="none" cap="none" strike="noStrike">
              <a:solidFill>
                <a:schemeClr val="dk1"/>
              </a:solidFill>
              <a:latin typeface="Calibri"/>
              <a:ea typeface="Calibri"/>
              <a:cs typeface="Calibri"/>
              <a:sym typeface="Calibri"/>
            </a:endParaRPr>
          </a:p>
        </p:txBody>
      </p:sp>
      <p:sp>
        <p:nvSpPr>
          <p:cNvPr id="1758" name="Google Shape;1758;p68"/>
          <p:cNvSpPr txBox="1"/>
          <p:nvPr/>
        </p:nvSpPr>
        <p:spPr>
          <a:xfrm>
            <a:off x="4910328" y="2788920"/>
            <a:ext cx="1426464" cy="74980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Hassas görüntü cihazdan çıkmaz; yalnızca sonuç paylaşılır.</a:t>
            </a:r>
            <a:endParaRPr b="0" i="0" sz="1050" u="none" cap="none" strike="noStrike">
              <a:solidFill>
                <a:schemeClr val="dk1"/>
              </a:solidFill>
              <a:latin typeface="Calibri"/>
              <a:ea typeface="Calibri"/>
              <a:cs typeface="Calibri"/>
              <a:sym typeface="Calibri"/>
            </a:endParaRPr>
          </a:p>
        </p:txBody>
      </p:sp>
      <p:sp>
        <p:nvSpPr>
          <p:cNvPr id="1759" name="Google Shape;1759;p68"/>
          <p:cNvSpPr/>
          <p:nvPr/>
        </p:nvSpPr>
        <p:spPr>
          <a:xfrm>
            <a:off x="6812280" y="2240280"/>
            <a:ext cx="1828800" cy="1463040"/>
          </a:xfrm>
          <a:prstGeom prst="roundRect">
            <a:avLst>
              <a:gd fmla="val 5000"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0" name="Google Shape;1760;p68"/>
          <p:cNvSpPr txBox="1"/>
          <p:nvPr/>
        </p:nvSpPr>
        <p:spPr>
          <a:xfrm>
            <a:off x="7013448" y="2404872"/>
            <a:ext cx="1426464"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00"/>
              <a:buFont typeface="Calibri"/>
              <a:buNone/>
            </a:pPr>
            <a:r>
              <a:rPr b="1" i="0" lang="en-US" sz="1200" u="none" cap="none" strike="noStrike">
                <a:solidFill>
                  <a:srgbClr val="0E2A33"/>
                </a:solidFill>
                <a:latin typeface="Calibri"/>
                <a:ea typeface="Calibri"/>
                <a:cs typeface="Calibri"/>
                <a:sym typeface="Calibri"/>
              </a:rPr>
              <a:t>Süreklilik</a:t>
            </a:r>
            <a:endParaRPr b="0" i="0" sz="1200" u="none" cap="none" strike="noStrike">
              <a:solidFill>
                <a:schemeClr val="dk1"/>
              </a:solidFill>
              <a:latin typeface="Calibri"/>
              <a:ea typeface="Calibri"/>
              <a:cs typeface="Calibri"/>
              <a:sym typeface="Calibri"/>
            </a:endParaRPr>
          </a:p>
        </p:txBody>
      </p:sp>
      <p:sp>
        <p:nvSpPr>
          <p:cNvPr id="1761" name="Google Shape;1761;p68"/>
          <p:cNvSpPr txBox="1"/>
          <p:nvPr/>
        </p:nvSpPr>
        <p:spPr>
          <a:xfrm>
            <a:off x="7013448" y="2788920"/>
            <a:ext cx="1426464" cy="74980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İnternet kesilse bile yerel otomasyon çalışmaya devam eder.</a:t>
            </a:r>
            <a:endParaRPr b="0" i="0" sz="1050" u="none" cap="none" strike="noStrike">
              <a:solidFill>
                <a:schemeClr val="dk1"/>
              </a:solidFill>
              <a:latin typeface="Calibri"/>
              <a:ea typeface="Calibri"/>
              <a:cs typeface="Calibri"/>
              <a:sym typeface="Calibri"/>
            </a:endParaRPr>
          </a:p>
        </p:txBody>
      </p:sp>
      <p:sp>
        <p:nvSpPr>
          <p:cNvPr id="1762" name="Google Shape;1762;p68"/>
          <p:cNvSpPr/>
          <p:nvPr/>
        </p:nvSpPr>
        <p:spPr>
          <a:xfrm>
            <a:off x="502920" y="3840480"/>
            <a:ext cx="8138160" cy="502920"/>
          </a:xfrm>
          <a:prstGeom prst="roundRect">
            <a:avLst>
              <a:gd fmla="val 14545" name="adj"/>
            </a:avLst>
          </a:prstGeom>
          <a:solidFill>
            <a:srgbClr val="E4F4F1"/>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3" name="Google Shape;1763;p68"/>
          <p:cNvSpPr txBox="1"/>
          <p:nvPr/>
        </p:nvSpPr>
        <p:spPr>
          <a:xfrm>
            <a:off x="704088" y="3986784"/>
            <a:ext cx="7735824"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C7A6E"/>
              </a:buClr>
              <a:buSzPts val="1250"/>
              <a:buFont typeface="Calibri"/>
              <a:buNone/>
            </a:pPr>
            <a:r>
              <a:rPr b="1" i="0" lang="en-US" sz="1250" u="none" cap="none" strike="noStrike">
                <a:solidFill>
                  <a:srgbClr val="0C7A6E"/>
                </a:solidFill>
                <a:latin typeface="Calibri"/>
                <a:ea typeface="Calibri"/>
                <a:cs typeface="Calibri"/>
                <a:sym typeface="Calibri"/>
              </a:rPr>
              <a:t>Örnek: Fabrikadaki kamera görüntüyü uçta işler, buluta yalnızca "3 numaralı hatta hatalı ürün" mesajını yollar.</a:t>
            </a:r>
            <a:endParaRPr b="0" i="0" sz="1250" u="none" cap="none" strike="noStrike">
              <a:solidFill>
                <a:schemeClr val="dk1"/>
              </a:solidFill>
              <a:latin typeface="Calibri"/>
              <a:ea typeface="Calibri"/>
              <a:cs typeface="Calibri"/>
              <a:sym typeface="Calibri"/>
            </a:endParaRPr>
          </a:p>
        </p:txBody>
      </p:sp>
      <p:sp>
        <p:nvSpPr>
          <p:cNvPr id="1764" name="Google Shape;1764;p68"/>
          <p:cNvSpPr txBox="1"/>
          <p:nvPr/>
        </p:nvSpPr>
        <p:spPr>
          <a:xfrm flipH="1" rot="10800000">
            <a:off x="704088" y="4178808"/>
            <a:ext cx="7735824" cy="11887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dk1"/>
              </a:buClr>
              <a:buSzPts val="1000"/>
              <a:buFont typeface="Calibri"/>
              <a:buNone/>
            </a:pPr>
            <a:r>
              <a:t/>
            </a:r>
            <a:endParaRPr b="0" i="0" sz="1000" u="none" cap="none" strike="noStrike">
              <a:solidFill>
                <a:schemeClr val="dk1"/>
              </a:solidFill>
              <a:latin typeface="Calibri"/>
              <a:ea typeface="Calibri"/>
              <a:cs typeface="Calibri"/>
              <a:sym typeface="Calibri"/>
            </a:endParaRPr>
          </a:p>
        </p:txBody>
      </p:sp>
      <p:sp>
        <p:nvSpPr>
          <p:cNvPr id="1765" name="Google Shape;1765;p68"/>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4 · Veri, Bulut ve Yapay Zekâ</a:t>
            </a:r>
            <a:endParaRPr b="0" i="0" sz="850" u="none" cap="none" strike="noStrike">
              <a:solidFill>
                <a:schemeClr val="dk1"/>
              </a:solidFill>
              <a:latin typeface="Calibri"/>
              <a:ea typeface="Calibri"/>
              <a:cs typeface="Calibri"/>
              <a:sym typeface="Calibri"/>
            </a:endParaRPr>
          </a:p>
        </p:txBody>
      </p:sp>
      <p:sp>
        <p:nvSpPr>
          <p:cNvPr id="1766" name="Google Shape;1766;p68"/>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66</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771" name="Shape 1771"/>
        <p:cNvGrpSpPr/>
        <p:nvPr/>
      </p:nvGrpSpPr>
      <p:grpSpPr>
        <a:xfrm>
          <a:off x="0" y="0"/>
          <a:ext cx="0" cy="0"/>
          <a:chOff x="0" y="0"/>
          <a:chExt cx="0" cy="0"/>
        </a:xfrm>
      </p:grpSpPr>
      <p:sp>
        <p:nvSpPr>
          <p:cNvPr id="1772" name="Google Shape;1772;p69"/>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KARŞILAŞTIRMA</a:t>
            </a:r>
            <a:endParaRPr b="0" i="0" sz="1000" u="none" cap="none" strike="noStrike">
              <a:solidFill>
                <a:schemeClr val="dk1"/>
              </a:solidFill>
              <a:latin typeface="Calibri"/>
              <a:ea typeface="Calibri"/>
              <a:cs typeface="Calibri"/>
              <a:sym typeface="Calibri"/>
            </a:endParaRPr>
          </a:p>
        </p:txBody>
      </p:sp>
      <p:sp>
        <p:nvSpPr>
          <p:cNvPr id="1773" name="Google Shape;1773;p69"/>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Bulutta mı, uçta mı işlemeli?</a:t>
            </a:r>
            <a:endParaRPr b="0" i="0" sz="2600" u="none" cap="none" strike="noStrike">
              <a:solidFill>
                <a:schemeClr val="dk1"/>
              </a:solidFill>
              <a:latin typeface="Calibri"/>
              <a:ea typeface="Calibri"/>
              <a:cs typeface="Calibri"/>
              <a:sym typeface="Calibri"/>
            </a:endParaRPr>
          </a:p>
        </p:txBody>
      </p:sp>
      <p:sp>
        <p:nvSpPr>
          <p:cNvPr id="1774" name="Google Shape;1774;p69"/>
          <p:cNvSpPr/>
          <p:nvPr/>
        </p:nvSpPr>
        <p:spPr>
          <a:xfrm>
            <a:off x="502920" y="1325880"/>
            <a:ext cx="3886200" cy="2468880"/>
          </a:xfrm>
          <a:prstGeom prst="roundRect">
            <a:avLst>
              <a:gd fmla="val 2963" name="adj"/>
            </a:avLst>
          </a:prstGeom>
          <a:solidFill>
            <a:srgbClr val="FFFFFF"/>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5" name="Google Shape;1775;p69"/>
          <p:cNvSpPr/>
          <p:nvPr/>
        </p:nvSpPr>
        <p:spPr>
          <a:xfrm>
            <a:off x="502920" y="1325880"/>
            <a:ext cx="3886200" cy="475488"/>
          </a:xfrm>
          <a:prstGeom prst="roundRect">
            <a:avLst>
              <a:gd fmla="val 15385" name="adj"/>
            </a:avLst>
          </a:prstGeom>
          <a:solidFill>
            <a:srgbClr val="E4F4F1"/>
          </a:solidFill>
          <a:ln cap="flat" cmpd="sng" w="12700">
            <a:solidFill>
              <a:srgbClr val="E4F4F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6" name="Google Shape;1776;p69"/>
          <p:cNvSpPr txBox="1"/>
          <p:nvPr/>
        </p:nvSpPr>
        <p:spPr>
          <a:xfrm>
            <a:off x="731520" y="1362456"/>
            <a:ext cx="3429000" cy="4023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C7A6E"/>
              </a:buClr>
              <a:buSzPts val="1400"/>
              <a:buFont typeface="Calibri"/>
              <a:buNone/>
            </a:pPr>
            <a:r>
              <a:rPr b="1" i="0" lang="en-US" sz="1400" u="none" cap="none" strike="noStrike">
                <a:solidFill>
                  <a:srgbClr val="0C7A6E"/>
                </a:solidFill>
                <a:latin typeface="Calibri"/>
                <a:ea typeface="Calibri"/>
                <a:cs typeface="Calibri"/>
                <a:sym typeface="Calibri"/>
              </a:rPr>
              <a:t>Bulutta işle</a:t>
            </a:r>
            <a:endParaRPr b="0" i="0" sz="1400" u="none" cap="none" strike="noStrike">
              <a:solidFill>
                <a:schemeClr val="dk1"/>
              </a:solidFill>
              <a:latin typeface="Calibri"/>
              <a:ea typeface="Calibri"/>
              <a:cs typeface="Calibri"/>
              <a:sym typeface="Calibri"/>
            </a:endParaRPr>
          </a:p>
        </p:txBody>
      </p:sp>
      <p:sp>
        <p:nvSpPr>
          <p:cNvPr id="1777" name="Google Shape;1777;p69"/>
          <p:cNvSpPr txBox="1"/>
          <p:nvPr/>
        </p:nvSpPr>
        <p:spPr>
          <a:xfrm>
            <a:off x="777240" y="1929384"/>
            <a:ext cx="3337560" cy="1719072"/>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Geçmiş verinin tamamını analiz etmek gerekiyorsa</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Yapay zekâ modeli eğitilecekse</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Birden çok konumun verisi birleştirilecekse</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Uzun süreli arşiv ve raporlama isteniyorsa</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Cihaz zayıf, işlem gücü yetersizse</a:t>
            </a:r>
            <a:endParaRPr b="0" i="0" sz="1150" u="none" cap="none" strike="noStrike">
              <a:solidFill>
                <a:schemeClr val="dk1"/>
              </a:solidFill>
              <a:latin typeface="Calibri"/>
              <a:ea typeface="Calibri"/>
              <a:cs typeface="Calibri"/>
              <a:sym typeface="Calibri"/>
            </a:endParaRPr>
          </a:p>
        </p:txBody>
      </p:sp>
      <p:sp>
        <p:nvSpPr>
          <p:cNvPr id="1778" name="Google Shape;1778;p69"/>
          <p:cNvSpPr/>
          <p:nvPr/>
        </p:nvSpPr>
        <p:spPr>
          <a:xfrm>
            <a:off x="4754880" y="1325880"/>
            <a:ext cx="3886200" cy="2468880"/>
          </a:xfrm>
          <a:prstGeom prst="roundRect">
            <a:avLst>
              <a:gd fmla="val 2963" name="adj"/>
            </a:avLst>
          </a:prstGeom>
          <a:solidFill>
            <a:srgbClr val="FFFFFF"/>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9" name="Google Shape;1779;p69"/>
          <p:cNvSpPr/>
          <p:nvPr/>
        </p:nvSpPr>
        <p:spPr>
          <a:xfrm>
            <a:off x="4754880" y="1325880"/>
            <a:ext cx="3886200" cy="475488"/>
          </a:xfrm>
          <a:prstGeom prst="roundRect">
            <a:avLst>
              <a:gd fmla="val 15385" name="adj"/>
            </a:avLst>
          </a:prstGeom>
          <a:solidFill>
            <a:srgbClr val="FDF3D7"/>
          </a:solidFill>
          <a:ln cap="flat" cmpd="sng" w="12700">
            <a:solidFill>
              <a:srgbClr val="FDF3D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0" name="Google Shape;1780;p69"/>
          <p:cNvSpPr txBox="1"/>
          <p:nvPr/>
        </p:nvSpPr>
        <p:spPr>
          <a:xfrm>
            <a:off x="4983480" y="1362456"/>
            <a:ext cx="3429000" cy="4023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6A00"/>
              </a:buClr>
              <a:buSzPts val="1400"/>
              <a:buFont typeface="Calibri"/>
              <a:buNone/>
            </a:pPr>
            <a:r>
              <a:rPr b="1" i="0" lang="en-US" sz="1400" u="none" cap="none" strike="noStrike">
                <a:solidFill>
                  <a:srgbClr val="8A6A00"/>
                </a:solidFill>
                <a:latin typeface="Calibri"/>
                <a:ea typeface="Calibri"/>
                <a:cs typeface="Calibri"/>
                <a:sym typeface="Calibri"/>
              </a:rPr>
              <a:t>Uçta işle</a:t>
            </a:r>
            <a:endParaRPr b="0" i="0" sz="1400" u="none" cap="none" strike="noStrike">
              <a:solidFill>
                <a:schemeClr val="dk1"/>
              </a:solidFill>
              <a:latin typeface="Calibri"/>
              <a:ea typeface="Calibri"/>
              <a:cs typeface="Calibri"/>
              <a:sym typeface="Calibri"/>
            </a:endParaRPr>
          </a:p>
        </p:txBody>
      </p:sp>
      <p:sp>
        <p:nvSpPr>
          <p:cNvPr id="1781" name="Google Shape;1781;p69"/>
          <p:cNvSpPr txBox="1"/>
          <p:nvPr/>
        </p:nvSpPr>
        <p:spPr>
          <a:xfrm>
            <a:off x="5029200" y="1929384"/>
            <a:ext cx="3337560" cy="1719072"/>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Tepki süresi kritikse (güvenlik, fren, alarm)</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İnternet bağlantısı zayıf veya pahalıysa</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Veri hassassa (kamera, ses, sağlık)</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Gönderilecek veri miktarı çok büyükse</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Sistem bağlantısız da çalışabilmeliyse</a:t>
            </a:r>
            <a:endParaRPr b="0" i="0" sz="1150" u="none" cap="none" strike="noStrike">
              <a:solidFill>
                <a:schemeClr val="dk1"/>
              </a:solidFill>
              <a:latin typeface="Calibri"/>
              <a:ea typeface="Calibri"/>
              <a:cs typeface="Calibri"/>
              <a:sym typeface="Calibri"/>
            </a:endParaRPr>
          </a:p>
        </p:txBody>
      </p:sp>
      <p:sp>
        <p:nvSpPr>
          <p:cNvPr id="1782" name="Google Shape;1782;p69"/>
          <p:cNvSpPr/>
          <p:nvPr/>
        </p:nvSpPr>
        <p:spPr>
          <a:xfrm>
            <a:off x="502920" y="3913632"/>
            <a:ext cx="8138160" cy="429768"/>
          </a:xfrm>
          <a:prstGeom prst="roundRect">
            <a:avLst>
              <a:gd fmla="val 17021"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3" name="Google Shape;1783;p69"/>
          <p:cNvSpPr txBox="1"/>
          <p:nvPr/>
        </p:nvSpPr>
        <p:spPr>
          <a:xfrm>
            <a:off x="704088" y="4059936"/>
            <a:ext cx="7735824"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Gerçek sistemlerin çoğu hibrittir: acil karar uçta verilir, uzun vadeli analiz bulutta yapılır.</a:t>
            </a:r>
            <a:endParaRPr b="0" i="0" sz="1250" u="none" cap="none" strike="noStrike">
              <a:solidFill>
                <a:schemeClr val="dk1"/>
              </a:solidFill>
              <a:latin typeface="Calibri"/>
              <a:ea typeface="Calibri"/>
              <a:cs typeface="Calibri"/>
              <a:sym typeface="Calibri"/>
            </a:endParaRPr>
          </a:p>
        </p:txBody>
      </p:sp>
      <p:sp>
        <p:nvSpPr>
          <p:cNvPr id="1784" name="Google Shape;1784;p69"/>
          <p:cNvSpPr txBox="1"/>
          <p:nvPr/>
        </p:nvSpPr>
        <p:spPr>
          <a:xfrm flipH="1" rot="10800000">
            <a:off x="704088" y="4178808"/>
            <a:ext cx="7735824" cy="19202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dk1"/>
              </a:buClr>
              <a:buSzPts val="1000"/>
              <a:buFont typeface="Calibri"/>
              <a:buNone/>
            </a:pPr>
            <a:r>
              <a:t/>
            </a:r>
            <a:endParaRPr b="0" i="0" sz="1000" u="none" cap="none" strike="noStrike">
              <a:solidFill>
                <a:schemeClr val="dk1"/>
              </a:solidFill>
              <a:latin typeface="Calibri"/>
              <a:ea typeface="Calibri"/>
              <a:cs typeface="Calibri"/>
              <a:sym typeface="Calibri"/>
            </a:endParaRPr>
          </a:p>
        </p:txBody>
      </p:sp>
      <p:sp>
        <p:nvSpPr>
          <p:cNvPr id="1785" name="Google Shape;1785;p69"/>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4 · Veri, Bulut ve Yapay Zekâ</a:t>
            </a:r>
            <a:endParaRPr b="0" i="0" sz="850" u="none" cap="none" strike="noStrike">
              <a:solidFill>
                <a:schemeClr val="dk1"/>
              </a:solidFill>
              <a:latin typeface="Calibri"/>
              <a:ea typeface="Calibri"/>
              <a:cs typeface="Calibri"/>
              <a:sym typeface="Calibri"/>
            </a:endParaRPr>
          </a:p>
        </p:txBody>
      </p:sp>
      <p:sp>
        <p:nvSpPr>
          <p:cNvPr id="1786" name="Google Shape;1786;p69"/>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67</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791" name="Shape 1791"/>
        <p:cNvGrpSpPr/>
        <p:nvPr/>
      </p:nvGrpSpPr>
      <p:grpSpPr>
        <a:xfrm>
          <a:off x="0" y="0"/>
          <a:ext cx="0" cy="0"/>
          <a:chOff x="0" y="0"/>
          <a:chExt cx="0" cy="0"/>
        </a:xfrm>
      </p:grpSpPr>
      <p:sp>
        <p:nvSpPr>
          <p:cNvPr id="1792" name="Google Shape;1792;p70"/>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GÖRSELLEŞTİRME</a:t>
            </a:r>
            <a:endParaRPr b="0" i="0" sz="1000" u="none" cap="none" strike="noStrike">
              <a:solidFill>
                <a:schemeClr val="dk1"/>
              </a:solidFill>
              <a:latin typeface="Calibri"/>
              <a:ea typeface="Calibri"/>
              <a:cs typeface="Calibri"/>
              <a:sym typeface="Calibri"/>
            </a:endParaRPr>
          </a:p>
        </p:txBody>
      </p:sp>
      <p:sp>
        <p:nvSpPr>
          <p:cNvPr id="1793" name="Google Shape;1793;p70"/>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İyi bir veri panosu (dashboard) nasıl olur?</a:t>
            </a:r>
            <a:endParaRPr b="0" i="0" sz="2600" u="none" cap="none" strike="noStrike">
              <a:solidFill>
                <a:schemeClr val="dk1"/>
              </a:solidFill>
              <a:latin typeface="Calibri"/>
              <a:ea typeface="Calibri"/>
              <a:cs typeface="Calibri"/>
              <a:sym typeface="Calibri"/>
            </a:endParaRPr>
          </a:p>
        </p:txBody>
      </p:sp>
      <p:sp>
        <p:nvSpPr>
          <p:cNvPr id="1794" name="Google Shape;1794;p70"/>
          <p:cNvSpPr/>
          <p:nvPr/>
        </p:nvSpPr>
        <p:spPr>
          <a:xfrm>
            <a:off x="502920" y="1325880"/>
            <a:ext cx="1828800" cy="1280160"/>
          </a:xfrm>
          <a:prstGeom prst="roundRect">
            <a:avLst>
              <a:gd fmla="val 5714"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5" name="Google Shape;1795;p70"/>
          <p:cNvSpPr txBox="1"/>
          <p:nvPr/>
        </p:nvSpPr>
        <p:spPr>
          <a:xfrm>
            <a:off x="704088" y="1490472"/>
            <a:ext cx="1426464"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00"/>
              <a:buFont typeface="Calibri"/>
              <a:buNone/>
            </a:pPr>
            <a:r>
              <a:rPr b="1" i="0" lang="en-US" sz="1200" u="none" cap="none" strike="noStrike">
                <a:solidFill>
                  <a:srgbClr val="0E2A33"/>
                </a:solidFill>
                <a:latin typeface="Calibri"/>
                <a:ea typeface="Calibri"/>
                <a:cs typeface="Calibri"/>
                <a:sym typeface="Calibri"/>
              </a:rPr>
              <a:t>Anlık değer</a:t>
            </a:r>
            <a:endParaRPr b="0" i="0" sz="1200" u="none" cap="none" strike="noStrike">
              <a:solidFill>
                <a:schemeClr val="dk1"/>
              </a:solidFill>
              <a:latin typeface="Calibri"/>
              <a:ea typeface="Calibri"/>
              <a:cs typeface="Calibri"/>
              <a:sym typeface="Calibri"/>
            </a:endParaRPr>
          </a:p>
        </p:txBody>
      </p:sp>
      <p:sp>
        <p:nvSpPr>
          <p:cNvPr id="1796" name="Google Shape;1796;p70"/>
          <p:cNvSpPr txBox="1"/>
          <p:nvPr/>
        </p:nvSpPr>
        <p:spPr>
          <a:xfrm>
            <a:off x="704088" y="1874520"/>
            <a:ext cx="1426464" cy="56692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Şu andaki sıcaklık gibi tek bir büyük sayı. Birimiyle birlikte yazılır.</a:t>
            </a:r>
            <a:endParaRPr b="0" i="0" sz="1000" u="none" cap="none" strike="noStrike">
              <a:solidFill>
                <a:schemeClr val="dk1"/>
              </a:solidFill>
              <a:latin typeface="Calibri"/>
              <a:ea typeface="Calibri"/>
              <a:cs typeface="Calibri"/>
              <a:sym typeface="Calibri"/>
            </a:endParaRPr>
          </a:p>
        </p:txBody>
      </p:sp>
      <p:sp>
        <p:nvSpPr>
          <p:cNvPr id="1797" name="Google Shape;1797;p70"/>
          <p:cNvSpPr/>
          <p:nvPr/>
        </p:nvSpPr>
        <p:spPr>
          <a:xfrm>
            <a:off x="2606040" y="1325880"/>
            <a:ext cx="1828800" cy="1280160"/>
          </a:xfrm>
          <a:prstGeom prst="roundRect">
            <a:avLst>
              <a:gd fmla="val 5714"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8" name="Google Shape;1798;p70"/>
          <p:cNvSpPr txBox="1"/>
          <p:nvPr/>
        </p:nvSpPr>
        <p:spPr>
          <a:xfrm>
            <a:off x="2807208" y="1490472"/>
            <a:ext cx="1426464"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00"/>
              <a:buFont typeface="Calibri"/>
              <a:buNone/>
            </a:pPr>
            <a:r>
              <a:rPr b="1" i="0" lang="en-US" sz="1200" u="none" cap="none" strike="noStrike">
                <a:solidFill>
                  <a:srgbClr val="0E2A33"/>
                </a:solidFill>
                <a:latin typeface="Calibri"/>
                <a:ea typeface="Calibri"/>
                <a:cs typeface="Calibri"/>
                <a:sym typeface="Calibri"/>
              </a:rPr>
              <a:t>Zaman grafiği</a:t>
            </a:r>
            <a:endParaRPr b="0" i="0" sz="1200" u="none" cap="none" strike="noStrike">
              <a:solidFill>
                <a:schemeClr val="dk1"/>
              </a:solidFill>
              <a:latin typeface="Calibri"/>
              <a:ea typeface="Calibri"/>
              <a:cs typeface="Calibri"/>
              <a:sym typeface="Calibri"/>
            </a:endParaRPr>
          </a:p>
        </p:txBody>
      </p:sp>
      <p:sp>
        <p:nvSpPr>
          <p:cNvPr id="1799" name="Google Shape;1799;p70"/>
          <p:cNvSpPr txBox="1"/>
          <p:nvPr/>
        </p:nvSpPr>
        <p:spPr>
          <a:xfrm>
            <a:off x="2807208" y="1874520"/>
            <a:ext cx="1426464" cy="56692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Değerin nasıl değiştiğini gösterir. Eğilimi görmek için şarttır.</a:t>
            </a:r>
            <a:endParaRPr b="0" i="0" sz="1000" u="none" cap="none" strike="noStrike">
              <a:solidFill>
                <a:schemeClr val="dk1"/>
              </a:solidFill>
              <a:latin typeface="Calibri"/>
              <a:ea typeface="Calibri"/>
              <a:cs typeface="Calibri"/>
              <a:sym typeface="Calibri"/>
            </a:endParaRPr>
          </a:p>
        </p:txBody>
      </p:sp>
      <p:sp>
        <p:nvSpPr>
          <p:cNvPr id="1800" name="Google Shape;1800;p70"/>
          <p:cNvSpPr/>
          <p:nvPr/>
        </p:nvSpPr>
        <p:spPr>
          <a:xfrm>
            <a:off x="4709160" y="1325880"/>
            <a:ext cx="1828800" cy="1280160"/>
          </a:xfrm>
          <a:prstGeom prst="roundRect">
            <a:avLst>
              <a:gd fmla="val 5714"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1" name="Google Shape;1801;p70"/>
          <p:cNvSpPr txBox="1"/>
          <p:nvPr/>
        </p:nvSpPr>
        <p:spPr>
          <a:xfrm>
            <a:off x="4910328" y="1490472"/>
            <a:ext cx="1426464"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00"/>
              <a:buFont typeface="Calibri"/>
              <a:buNone/>
            </a:pPr>
            <a:r>
              <a:rPr b="1" i="0" lang="en-US" sz="1200" u="none" cap="none" strike="noStrike">
                <a:solidFill>
                  <a:srgbClr val="0E2A33"/>
                </a:solidFill>
                <a:latin typeface="Calibri"/>
                <a:ea typeface="Calibri"/>
                <a:cs typeface="Calibri"/>
                <a:sym typeface="Calibri"/>
              </a:rPr>
              <a:t>Durum göstergesi</a:t>
            </a:r>
            <a:endParaRPr b="0" i="0" sz="1200" u="none" cap="none" strike="noStrike">
              <a:solidFill>
                <a:schemeClr val="dk1"/>
              </a:solidFill>
              <a:latin typeface="Calibri"/>
              <a:ea typeface="Calibri"/>
              <a:cs typeface="Calibri"/>
              <a:sym typeface="Calibri"/>
            </a:endParaRPr>
          </a:p>
        </p:txBody>
      </p:sp>
      <p:sp>
        <p:nvSpPr>
          <p:cNvPr id="1802" name="Google Shape;1802;p70"/>
          <p:cNvSpPr txBox="1"/>
          <p:nvPr/>
        </p:nvSpPr>
        <p:spPr>
          <a:xfrm>
            <a:off x="4910328" y="1874520"/>
            <a:ext cx="1426464" cy="56692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Normal / uyarı / alarm. Renk yanında yazı da kullanılmalı.</a:t>
            </a:r>
            <a:endParaRPr b="0" i="0" sz="1000" u="none" cap="none" strike="noStrike">
              <a:solidFill>
                <a:schemeClr val="dk1"/>
              </a:solidFill>
              <a:latin typeface="Calibri"/>
              <a:ea typeface="Calibri"/>
              <a:cs typeface="Calibri"/>
              <a:sym typeface="Calibri"/>
            </a:endParaRPr>
          </a:p>
        </p:txBody>
      </p:sp>
      <p:sp>
        <p:nvSpPr>
          <p:cNvPr id="1803" name="Google Shape;1803;p70"/>
          <p:cNvSpPr/>
          <p:nvPr/>
        </p:nvSpPr>
        <p:spPr>
          <a:xfrm>
            <a:off x="6812280" y="1325880"/>
            <a:ext cx="1828800" cy="1280160"/>
          </a:xfrm>
          <a:prstGeom prst="roundRect">
            <a:avLst>
              <a:gd fmla="val 5714"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4" name="Google Shape;1804;p70"/>
          <p:cNvSpPr txBox="1"/>
          <p:nvPr/>
        </p:nvSpPr>
        <p:spPr>
          <a:xfrm>
            <a:off x="7013448" y="1490472"/>
            <a:ext cx="1426464"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00"/>
              <a:buFont typeface="Calibri"/>
              <a:buNone/>
            </a:pPr>
            <a:r>
              <a:rPr b="1" i="0" lang="en-US" sz="1200" u="none" cap="none" strike="noStrike">
                <a:solidFill>
                  <a:srgbClr val="0E2A33"/>
                </a:solidFill>
                <a:latin typeface="Calibri"/>
                <a:ea typeface="Calibri"/>
                <a:cs typeface="Calibri"/>
                <a:sym typeface="Calibri"/>
              </a:rPr>
              <a:t>Cihaz sağlığı</a:t>
            </a:r>
            <a:endParaRPr b="0" i="0" sz="1200" u="none" cap="none" strike="noStrike">
              <a:solidFill>
                <a:schemeClr val="dk1"/>
              </a:solidFill>
              <a:latin typeface="Calibri"/>
              <a:ea typeface="Calibri"/>
              <a:cs typeface="Calibri"/>
              <a:sym typeface="Calibri"/>
            </a:endParaRPr>
          </a:p>
        </p:txBody>
      </p:sp>
      <p:sp>
        <p:nvSpPr>
          <p:cNvPr id="1805" name="Google Shape;1805;p70"/>
          <p:cNvSpPr txBox="1"/>
          <p:nvPr/>
        </p:nvSpPr>
        <p:spPr>
          <a:xfrm>
            <a:off x="7013448" y="1874520"/>
            <a:ext cx="1426464" cy="56692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Pil düzeyi, son mesaj zamanı, bağlantı durumu.</a:t>
            </a:r>
            <a:endParaRPr b="0" i="0" sz="1000" u="none" cap="none" strike="noStrike">
              <a:solidFill>
                <a:schemeClr val="dk1"/>
              </a:solidFill>
              <a:latin typeface="Calibri"/>
              <a:ea typeface="Calibri"/>
              <a:cs typeface="Calibri"/>
              <a:sym typeface="Calibri"/>
            </a:endParaRPr>
          </a:p>
        </p:txBody>
      </p:sp>
      <p:sp>
        <p:nvSpPr>
          <p:cNvPr id="1806" name="Google Shape;1806;p70"/>
          <p:cNvSpPr/>
          <p:nvPr/>
        </p:nvSpPr>
        <p:spPr>
          <a:xfrm>
            <a:off x="502920" y="2788920"/>
            <a:ext cx="3886200" cy="1508760"/>
          </a:xfrm>
          <a:prstGeom prst="roundRect">
            <a:avLst>
              <a:gd fmla="val 4848"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7" name="Google Shape;1807;p70"/>
          <p:cNvSpPr txBox="1"/>
          <p:nvPr/>
        </p:nvSpPr>
        <p:spPr>
          <a:xfrm>
            <a:off x="731520" y="2889504"/>
            <a:ext cx="34290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Sık yapılan hatalar</a:t>
            </a:r>
            <a:endParaRPr b="0" i="0" sz="1250" u="none" cap="none" strike="noStrike">
              <a:solidFill>
                <a:schemeClr val="dk1"/>
              </a:solidFill>
              <a:latin typeface="Calibri"/>
              <a:ea typeface="Calibri"/>
              <a:cs typeface="Calibri"/>
              <a:sym typeface="Calibri"/>
            </a:endParaRPr>
          </a:p>
        </p:txBody>
      </p:sp>
      <p:sp>
        <p:nvSpPr>
          <p:cNvPr id="1808" name="Google Shape;1808;p70"/>
          <p:cNvSpPr txBox="1"/>
          <p:nvPr/>
        </p:nvSpPr>
        <p:spPr>
          <a:xfrm>
            <a:off x="868680" y="3182112"/>
            <a:ext cx="3337560" cy="105156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36474F"/>
              </a:buClr>
              <a:buSzPts val="1050"/>
              <a:buFont typeface="Calibri"/>
              <a:buChar char="•"/>
            </a:pPr>
            <a:r>
              <a:rPr b="0" i="0" lang="en-US" sz="1050" u="none" cap="none" strike="noStrike">
                <a:solidFill>
                  <a:srgbClr val="36474F"/>
                </a:solidFill>
                <a:latin typeface="Calibri"/>
                <a:ea typeface="Calibri"/>
                <a:cs typeface="Calibri"/>
                <a:sym typeface="Calibri"/>
              </a:rPr>
              <a:t>Ekranı gereksiz grafikle doldurmak</a:t>
            </a:r>
            <a:endParaRPr b="0" i="0" sz="1050" u="none" cap="none" strike="noStrike">
              <a:solidFill>
                <a:schemeClr val="dk1"/>
              </a:solidFill>
              <a:latin typeface="Calibri"/>
              <a:ea typeface="Calibri"/>
              <a:cs typeface="Calibri"/>
              <a:sym typeface="Calibri"/>
            </a:endParaRPr>
          </a:p>
          <a:p>
            <a:pPr indent="-342900" lvl="0" marL="342900" marR="0" rtl="0" algn="l">
              <a:spcBef>
                <a:spcPts val="300"/>
              </a:spcBef>
              <a:spcAft>
                <a:spcPts val="0"/>
              </a:spcAft>
              <a:buClr>
                <a:srgbClr val="36474F"/>
              </a:buClr>
              <a:buSzPts val="1050"/>
              <a:buFont typeface="Calibri"/>
              <a:buChar char="•"/>
            </a:pPr>
            <a:r>
              <a:rPr b="0" i="0" lang="en-US" sz="1050" u="none" cap="none" strike="noStrike">
                <a:solidFill>
                  <a:srgbClr val="36474F"/>
                </a:solidFill>
                <a:latin typeface="Calibri"/>
                <a:ea typeface="Calibri"/>
                <a:cs typeface="Calibri"/>
                <a:sym typeface="Calibri"/>
              </a:rPr>
              <a:t>Birim yazmamak (24 mi, 24 °C mi?)</a:t>
            </a:r>
            <a:endParaRPr b="0" i="0" sz="1050" u="none" cap="none" strike="noStrike">
              <a:solidFill>
                <a:schemeClr val="dk1"/>
              </a:solidFill>
              <a:latin typeface="Calibri"/>
              <a:ea typeface="Calibri"/>
              <a:cs typeface="Calibri"/>
              <a:sym typeface="Calibri"/>
            </a:endParaRPr>
          </a:p>
          <a:p>
            <a:pPr indent="-342900" lvl="0" marL="342900" marR="0" rtl="0" algn="l">
              <a:spcBef>
                <a:spcPts val="300"/>
              </a:spcBef>
              <a:spcAft>
                <a:spcPts val="0"/>
              </a:spcAft>
              <a:buClr>
                <a:srgbClr val="36474F"/>
              </a:buClr>
              <a:buSzPts val="1050"/>
              <a:buFont typeface="Calibri"/>
              <a:buChar char="•"/>
            </a:pPr>
            <a:r>
              <a:rPr b="0" i="0" lang="en-US" sz="1050" u="none" cap="none" strike="noStrike">
                <a:solidFill>
                  <a:srgbClr val="36474F"/>
                </a:solidFill>
                <a:latin typeface="Calibri"/>
                <a:ea typeface="Calibri"/>
                <a:cs typeface="Calibri"/>
                <a:sym typeface="Calibri"/>
              </a:rPr>
              <a:t>Verinin ne zaman geldiğini göstermemek</a:t>
            </a:r>
            <a:endParaRPr b="0" i="0" sz="1050" u="none" cap="none" strike="noStrike">
              <a:solidFill>
                <a:schemeClr val="dk1"/>
              </a:solidFill>
              <a:latin typeface="Calibri"/>
              <a:ea typeface="Calibri"/>
              <a:cs typeface="Calibri"/>
              <a:sym typeface="Calibri"/>
            </a:endParaRPr>
          </a:p>
          <a:p>
            <a:pPr indent="-342900" lvl="0" marL="342900" marR="0" rtl="0" algn="l">
              <a:spcBef>
                <a:spcPts val="300"/>
              </a:spcBef>
              <a:spcAft>
                <a:spcPts val="0"/>
              </a:spcAft>
              <a:buClr>
                <a:srgbClr val="36474F"/>
              </a:buClr>
              <a:buSzPts val="1050"/>
              <a:buFont typeface="Calibri"/>
              <a:buChar char="•"/>
            </a:pPr>
            <a:r>
              <a:rPr b="0" i="0" lang="en-US" sz="1050" u="none" cap="none" strike="noStrike">
                <a:solidFill>
                  <a:srgbClr val="36474F"/>
                </a:solidFill>
                <a:latin typeface="Calibri"/>
                <a:ea typeface="Calibri"/>
                <a:cs typeface="Calibri"/>
                <a:sym typeface="Calibri"/>
              </a:rPr>
              <a:t>Anlamı yalnızca renkle vermek</a:t>
            </a:r>
            <a:endParaRPr b="0" i="0" sz="1050" u="none" cap="none" strike="noStrike">
              <a:solidFill>
                <a:schemeClr val="dk1"/>
              </a:solidFill>
              <a:latin typeface="Calibri"/>
              <a:ea typeface="Calibri"/>
              <a:cs typeface="Calibri"/>
              <a:sym typeface="Calibri"/>
            </a:endParaRPr>
          </a:p>
        </p:txBody>
      </p:sp>
      <p:sp>
        <p:nvSpPr>
          <p:cNvPr id="1809" name="Google Shape;1809;p70"/>
          <p:cNvSpPr/>
          <p:nvPr/>
        </p:nvSpPr>
        <p:spPr>
          <a:xfrm>
            <a:off x="4754880" y="2788920"/>
            <a:ext cx="3886200" cy="1508760"/>
          </a:xfrm>
          <a:prstGeom prst="roundRect">
            <a:avLst>
              <a:gd fmla="val 4848" name="adj"/>
            </a:avLst>
          </a:prstGeom>
          <a:solidFill>
            <a:srgbClr val="E4F4F1"/>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0" name="Google Shape;1810;p70"/>
          <p:cNvSpPr txBox="1"/>
          <p:nvPr/>
        </p:nvSpPr>
        <p:spPr>
          <a:xfrm>
            <a:off x="4983480" y="2889504"/>
            <a:ext cx="34290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C7A6E"/>
              </a:buClr>
              <a:buSzPts val="1250"/>
              <a:buFont typeface="Calibri"/>
              <a:buNone/>
            </a:pPr>
            <a:r>
              <a:rPr b="1" i="0" lang="en-US" sz="1250" u="none" cap="none" strike="noStrike">
                <a:solidFill>
                  <a:srgbClr val="0C7A6E"/>
                </a:solidFill>
                <a:latin typeface="Calibri"/>
                <a:ea typeface="Calibri"/>
                <a:cs typeface="Calibri"/>
                <a:sym typeface="Calibri"/>
              </a:rPr>
              <a:t>Üç saniye kuralı</a:t>
            </a:r>
            <a:endParaRPr b="0" i="0" sz="1250" u="none" cap="none" strike="noStrike">
              <a:solidFill>
                <a:schemeClr val="dk1"/>
              </a:solidFill>
              <a:latin typeface="Calibri"/>
              <a:ea typeface="Calibri"/>
              <a:cs typeface="Calibri"/>
              <a:sym typeface="Calibri"/>
            </a:endParaRPr>
          </a:p>
        </p:txBody>
      </p:sp>
      <p:sp>
        <p:nvSpPr>
          <p:cNvPr id="1811" name="Google Shape;1811;p70"/>
          <p:cNvSpPr txBox="1"/>
          <p:nvPr/>
        </p:nvSpPr>
        <p:spPr>
          <a:xfrm>
            <a:off x="4983480" y="3182112"/>
            <a:ext cx="3429000" cy="105156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Panoya bakan biri üç saniye içinde şu üç soruyu cevaplayabilmelidir:</a:t>
            </a:r>
            <a:endParaRPr b="0" i="0" sz="105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050"/>
              <a:buFont typeface="Calibri"/>
              <a:buNone/>
            </a:pPr>
            <a:r>
              <a:t/>
            </a:r>
            <a:endParaRPr b="0" i="0" sz="105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 Sistem çalışıyor mu?</a:t>
            </a:r>
            <a:endParaRPr b="0" i="0" sz="105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 Bir sorun var mı?</a:t>
            </a:r>
            <a:endParaRPr b="0" i="0" sz="105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 Şimdi ne yapmalıyım?</a:t>
            </a:r>
            <a:endParaRPr b="0" i="0" sz="1050" u="none" cap="none" strike="noStrike">
              <a:solidFill>
                <a:schemeClr val="dk1"/>
              </a:solidFill>
              <a:latin typeface="Calibri"/>
              <a:ea typeface="Calibri"/>
              <a:cs typeface="Calibri"/>
              <a:sym typeface="Calibri"/>
            </a:endParaRPr>
          </a:p>
        </p:txBody>
      </p:sp>
      <p:sp>
        <p:nvSpPr>
          <p:cNvPr id="1812" name="Google Shape;1812;p70"/>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4 · Veri, Bulut ve Yapay Zekâ</a:t>
            </a:r>
            <a:endParaRPr b="0" i="0" sz="850" u="none" cap="none" strike="noStrike">
              <a:solidFill>
                <a:schemeClr val="dk1"/>
              </a:solidFill>
              <a:latin typeface="Calibri"/>
              <a:ea typeface="Calibri"/>
              <a:cs typeface="Calibri"/>
              <a:sym typeface="Calibri"/>
            </a:endParaRPr>
          </a:p>
        </p:txBody>
      </p:sp>
      <p:sp>
        <p:nvSpPr>
          <p:cNvPr id="1813" name="Google Shape;1813;p70"/>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68</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818" name="Shape 1818"/>
        <p:cNvGrpSpPr/>
        <p:nvPr/>
      </p:nvGrpSpPr>
      <p:grpSpPr>
        <a:xfrm>
          <a:off x="0" y="0"/>
          <a:ext cx="0" cy="0"/>
          <a:chOff x="0" y="0"/>
          <a:chExt cx="0" cy="0"/>
        </a:xfrm>
      </p:grpSpPr>
      <p:sp>
        <p:nvSpPr>
          <p:cNvPr id="1819" name="Google Shape;1819;p71"/>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VERİ OKUMA</a:t>
            </a:r>
            <a:endParaRPr b="0" i="0" sz="1000" u="none" cap="none" strike="noStrike">
              <a:solidFill>
                <a:schemeClr val="dk1"/>
              </a:solidFill>
              <a:latin typeface="Calibri"/>
              <a:ea typeface="Calibri"/>
              <a:cs typeface="Calibri"/>
              <a:sym typeface="Calibri"/>
            </a:endParaRPr>
          </a:p>
        </p:txBody>
      </p:sp>
      <p:sp>
        <p:nvSpPr>
          <p:cNvPr id="1820" name="Google Shape;1820;p71"/>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Bir günlük sera sıcaklığını yorumlayalım</a:t>
            </a:r>
            <a:endParaRPr b="0" i="0" sz="2600" u="none" cap="none" strike="noStrike">
              <a:solidFill>
                <a:schemeClr val="dk1"/>
              </a:solidFill>
              <a:latin typeface="Calibri"/>
              <a:ea typeface="Calibri"/>
              <a:cs typeface="Calibri"/>
              <a:sym typeface="Calibri"/>
            </a:endParaRPr>
          </a:p>
        </p:txBody>
      </p:sp>
      <p:pic>
        <p:nvPicPr>
          <p:cNvPr id="1821" name="Google Shape;1821;p71"/>
          <p:cNvPicPr preferRelativeResize="0"/>
          <p:nvPr/>
        </p:nvPicPr>
        <p:blipFill rotWithShape="1">
          <a:blip r:embed="rId3">
            <a:alphaModFix/>
          </a:blip>
          <a:srcRect b="0" l="0" r="0" t="0"/>
          <a:stretch/>
        </p:blipFill>
        <p:spPr>
          <a:xfrm>
            <a:off x="502920" y="1325880"/>
            <a:ext cx="4937760" cy="2971800"/>
          </a:xfrm>
          <a:prstGeom prst="rect">
            <a:avLst/>
          </a:prstGeom>
          <a:noFill/>
          <a:ln>
            <a:noFill/>
          </a:ln>
        </p:spPr>
      </p:pic>
      <p:sp>
        <p:nvSpPr>
          <p:cNvPr id="1822" name="Google Shape;1822;p71"/>
          <p:cNvSpPr/>
          <p:nvPr/>
        </p:nvSpPr>
        <p:spPr>
          <a:xfrm>
            <a:off x="5623560" y="1325880"/>
            <a:ext cx="3017520" cy="713232"/>
          </a:xfrm>
          <a:prstGeom prst="roundRect">
            <a:avLst>
              <a:gd fmla="val 10256"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3" name="Google Shape;1823;p71"/>
          <p:cNvSpPr txBox="1"/>
          <p:nvPr/>
        </p:nvSpPr>
        <p:spPr>
          <a:xfrm>
            <a:off x="5824728" y="1435608"/>
            <a:ext cx="2615184"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00"/>
              <a:buFont typeface="Calibri"/>
              <a:buNone/>
            </a:pPr>
            <a:r>
              <a:rPr b="1" i="0" lang="en-US" sz="1200" u="none" cap="none" strike="noStrike">
                <a:solidFill>
                  <a:srgbClr val="0E2A33"/>
                </a:solidFill>
                <a:latin typeface="Calibri"/>
                <a:ea typeface="Calibri"/>
                <a:cs typeface="Calibri"/>
                <a:sym typeface="Calibri"/>
              </a:rPr>
              <a:t>Eğilim</a:t>
            </a:r>
            <a:endParaRPr b="0" i="0" sz="1200" u="none" cap="none" strike="noStrike">
              <a:solidFill>
                <a:schemeClr val="dk1"/>
              </a:solidFill>
              <a:latin typeface="Calibri"/>
              <a:ea typeface="Calibri"/>
              <a:cs typeface="Calibri"/>
              <a:sym typeface="Calibri"/>
            </a:endParaRPr>
          </a:p>
        </p:txBody>
      </p:sp>
      <p:sp>
        <p:nvSpPr>
          <p:cNvPr id="1824" name="Google Shape;1824;p71"/>
          <p:cNvSpPr txBox="1"/>
          <p:nvPr/>
        </p:nvSpPr>
        <p:spPr>
          <a:xfrm>
            <a:off x="5824728" y="1709928"/>
            <a:ext cx="2615184" cy="164592"/>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Sera her zaman dışarıdan yaklaşık 5-8 °C daha sıcak.</a:t>
            </a:r>
            <a:endParaRPr b="0" i="0" sz="1000" u="none" cap="none" strike="noStrike">
              <a:solidFill>
                <a:schemeClr val="dk1"/>
              </a:solidFill>
              <a:latin typeface="Calibri"/>
              <a:ea typeface="Calibri"/>
              <a:cs typeface="Calibri"/>
              <a:sym typeface="Calibri"/>
            </a:endParaRPr>
          </a:p>
        </p:txBody>
      </p:sp>
      <p:sp>
        <p:nvSpPr>
          <p:cNvPr id="1825" name="Google Shape;1825;p71"/>
          <p:cNvSpPr/>
          <p:nvPr/>
        </p:nvSpPr>
        <p:spPr>
          <a:xfrm>
            <a:off x="5623560" y="2075688"/>
            <a:ext cx="3017520" cy="713232"/>
          </a:xfrm>
          <a:prstGeom prst="roundRect">
            <a:avLst>
              <a:gd fmla="val 10256"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6" name="Google Shape;1826;p71"/>
          <p:cNvSpPr txBox="1"/>
          <p:nvPr/>
        </p:nvSpPr>
        <p:spPr>
          <a:xfrm>
            <a:off x="5824728" y="2185416"/>
            <a:ext cx="2615184"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00"/>
              <a:buFont typeface="Calibri"/>
              <a:buNone/>
            </a:pPr>
            <a:r>
              <a:rPr b="1" i="0" lang="en-US" sz="1200" u="none" cap="none" strike="noStrike">
                <a:solidFill>
                  <a:srgbClr val="0E2A33"/>
                </a:solidFill>
                <a:latin typeface="Calibri"/>
                <a:ea typeface="Calibri"/>
                <a:cs typeface="Calibri"/>
                <a:sym typeface="Calibri"/>
              </a:rPr>
              <a:t>Tepe nokta</a:t>
            </a:r>
            <a:endParaRPr b="0" i="0" sz="1200" u="none" cap="none" strike="noStrike">
              <a:solidFill>
                <a:schemeClr val="dk1"/>
              </a:solidFill>
              <a:latin typeface="Calibri"/>
              <a:ea typeface="Calibri"/>
              <a:cs typeface="Calibri"/>
              <a:sym typeface="Calibri"/>
            </a:endParaRPr>
          </a:p>
        </p:txBody>
      </p:sp>
      <p:sp>
        <p:nvSpPr>
          <p:cNvPr id="1827" name="Google Shape;1827;p71"/>
          <p:cNvSpPr txBox="1"/>
          <p:nvPr/>
        </p:nvSpPr>
        <p:spPr>
          <a:xfrm>
            <a:off x="5824728" y="2459736"/>
            <a:ext cx="2615184" cy="164592"/>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En yüksek değer 15:00'te 34 °C; domates için riskli sınır.</a:t>
            </a:r>
            <a:endParaRPr b="0" i="0" sz="1000" u="none" cap="none" strike="noStrike">
              <a:solidFill>
                <a:schemeClr val="dk1"/>
              </a:solidFill>
              <a:latin typeface="Calibri"/>
              <a:ea typeface="Calibri"/>
              <a:cs typeface="Calibri"/>
              <a:sym typeface="Calibri"/>
            </a:endParaRPr>
          </a:p>
        </p:txBody>
      </p:sp>
      <p:sp>
        <p:nvSpPr>
          <p:cNvPr id="1828" name="Google Shape;1828;p71"/>
          <p:cNvSpPr/>
          <p:nvPr/>
        </p:nvSpPr>
        <p:spPr>
          <a:xfrm>
            <a:off x="5623560" y="2825496"/>
            <a:ext cx="3017520" cy="713232"/>
          </a:xfrm>
          <a:prstGeom prst="roundRect">
            <a:avLst>
              <a:gd fmla="val 10256"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9" name="Google Shape;1829;p71"/>
          <p:cNvSpPr txBox="1"/>
          <p:nvPr/>
        </p:nvSpPr>
        <p:spPr>
          <a:xfrm>
            <a:off x="5824728" y="2935224"/>
            <a:ext cx="2615184"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00"/>
              <a:buFont typeface="Calibri"/>
              <a:buNone/>
            </a:pPr>
            <a:r>
              <a:rPr b="1" i="0" lang="en-US" sz="1200" u="none" cap="none" strike="noStrike">
                <a:solidFill>
                  <a:srgbClr val="0E2A33"/>
                </a:solidFill>
                <a:latin typeface="Calibri"/>
                <a:ea typeface="Calibri"/>
                <a:cs typeface="Calibri"/>
                <a:sym typeface="Calibri"/>
              </a:rPr>
              <a:t>Karar</a:t>
            </a:r>
            <a:endParaRPr b="0" i="0" sz="1200" u="none" cap="none" strike="noStrike">
              <a:solidFill>
                <a:schemeClr val="dk1"/>
              </a:solidFill>
              <a:latin typeface="Calibri"/>
              <a:ea typeface="Calibri"/>
              <a:cs typeface="Calibri"/>
              <a:sym typeface="Calibri"/>
            </a:endParaRPr>
          </a:p>
        </p:txBody>
      </p:sp>
      <p:sp>
        <p:nvSpPr>
          <p:cNvPr id="1830" name="Google Shape;1830;p71"/>
          <p:cNvSpPr txBox="1"/>
          <p:nvPr/>
        </p:nvSpPr>
        <p:spPr>
          <a:xfrm>
            <a:off x="5824728" y="3209544"/>
            <a:ext cx="2615184" cy="164592"/>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12:00-17:00 arasında havalandırma fanı çalışmalıdır.</a:t>
            </a:r>
            <a:endParaRPr b="0" i="0" sz="1000" u="none" cap="none" strike="noStrike">
              <a:solidFill>
                <a:schemeClr val="dk1"/>
              </a:solidFill>
              <a:latin typeface="Calibri"/>
              <a:ea typeface="Calibri"/>
              <a:cs typeface="Calibri"/>
              <a:sym typeface="Calibri"/>
            </a:endParaRPr>
          </a:p>
        </p:txBody>
      </p:sp>
      <p:sp>
        <p:nvSpPr>
          <p:cNvPr id="1831" name="Google Shape;1831;p71"/>
          <p:cNvSpPr/>
          <p:nvPr/>
        </p:nvSpPr>
        <p:spPr>
          <a:xfrm>
            <a:off x="5623560" y="3575304"/>
            <a:ext cx="3017520" cy="713232"/>
          </a:xfrm>
          <a:prstGeom prst="roundRect">
            <a:avLst>
              <a:gd fmla="val 10256"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2" name="Google Shape;1832;p71"/>
          <p:cNvSpPr txBox="1"/>
          <p:nvPr/>
        </p:nvSpPr>
        <p:spPr>
          <a:xfrm>
            <a:off x="5824728" y="3685032"/>
            <a:ext cx="2615184"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00"/>
              <a:buFont typeface="Calibri"/>
              <a:buNone/>
            </a:pPr>
            <a:r>
              <a:rPr b="1" i="0" lang="en-US" sz="1200" u="none" cap="none" strike="noStrike">
                <a:solidFill>
                  <a:srgbClr val="0E2A33"/>
                </a:solidFill>
                <a:latin typeface="Calibri"/>
                <a:ea typeface="Calibri"/>
                <a:cs typeface="Calibri"/>
                <a:sym typeface="Calibri"/>
              </a:rPr>
              <a:t>Sorgula</a:t>
            </a:r>
            <a:endParaRPr b="0" i="0" sz="1200" u="none" cap="none" strike="noStrike">
              <a:solidFill>
                <a:schemeClr val="dk1"/>
              </a:solidFill>
              <a:latin typeface="Calibri"/>
              <a:ea typeface="Calibri"/>
              <a:cs typeface="Calibri"/>
              <a:sym typeface="Calibri"/>
            </a:endParaRPr>
          </a:p>
        </p:txBody>
      </p:sp>
      <p:sp>
        <p:nvSpPr>
          <p:cNvPr id="1833" name="Google Shape;1833;p71"/>
          <p:cNvSpPr txBox="1"/>
          <p:nvPr/>
        </p:nvSpPr>
        <p:spPr>
          <a:xfrm>
            <a:off x="5824728" y="3959352"/>
            <a:ext cx="2615184" cy="164592"/>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Gece değerleri dışarıya çok yakın: yalıtım yetersiz olabilir.</a:t>
            </a:r>
            <a:endParaRPr b="0" i="0" sz="1000" u="none" cap="none" strike="noStrike">
              <a:solidFill>
                <a:schemeClr val="dk1"/>
              </a:solidFill>
              <a:latin typeface="Calibri"/>
              <a:ea typeface="Calibri"/>
              <a:cs typeface="Calibri"/>
              <a:sym typeface="Calibri"/>
            </a:endParaRPr>
          </a:p>
        </p:txBody>
      </p:sp>
      <p:sp>
        <p:nvSpPr>
          <p:cNvPr id="1834" name="Google Shape;1834;p71"/>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4 · Veri, Bulut ve Yapay Zekâ</a:t>
            </a:r>
            <a:endParaRPr b="0" i="0" sz="850" u="none" cap="none" strike="noStrike">
              <a:solidFill>
                <a:schemeClr val="dk1"/>
              </a:solidFill>
              <a:latin typeface="Calibri"/>
              <a:ea typeface="Calibri"/>
              <a:cs typeface="Calibri"/>
              <a:sym typeface="Calibri"/>
            </a:endParaRPr>
          </a:p>
        </p:txBody>
      </p:sp>
      <p:sp>
        <p:nvSpPr>
          <p:cNvPr id="1835" name="Google Shape;1835;p71"/>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69</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840" name="Shape 1840"/>
        <p:cNvGrpSpPr/>
        <p:nvPr/>
      </p:nvGrpSpPr>
      <p:grpSpPr>
        <a:xfrm>
          <a:off x="0" y="0"/>
          <a:ext cx="0" cy="0"/>
          <a:chOff x="0" y="0"/>
          <a:chExt cx="0" cy="0"/>
        </a:xfrm>
      </p:grpSpPr>
      <p:sp>
        <p:nvSpPr>
          <p:cNvPr id="1841" name="Google Shape;1841;p72"/>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KURAL TASARIMI</a:t>
            </a:r>
            <a:endParaRPr b="0" i="0" sz="1000" u="none" cap="none" strike="noStrike">
              <a:solidFill>
                <a:schemeClr val="dk1"/>
              </a:solidFill>
              <a:latin typeface="Calibri"/>
              <a:ea typeface="Calibri"/>
              <a:cs typeface="Calibri"/>
              <a:sym typeface="Calibri"/>
            </a:endParaRPr>
          </a:p>
        </p:txBody>
      </p:sp>
      <p:sp>
        <p:nvSpPr>
          <p:cNvPr id="1842" name="Google Shape;1842;p72"/>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Eşik değeri, alarm ve histerezis</a:t>
            </a:r>
            <a:endParaRPr b="0" i="0" sz="2600" u="none" cap="none" strike="noStrike">
              <a:solidFill>
                <a:schemeClr val="dk1"/>
              </a:solidFill>
              <a:latin typeface="Calibri"/>
              <a:ea typeface="Calibri"/>
              <a:cs typeface="Calibri"/>
              <a:sym typeface="Calibri"/>
            </a:endParaRPr>
          </a:p>
        </p:txBody>
      </p:sp>
      <p:sp>
        <p:nvSpPr>
          <p:cNvPr id="1843" name="Google Shape;1843;p72"/>
          <p:cNvSpPr/>
          <p:nvPr/>
        </p:nvSpPr>
        <p:spPr>
          <a:xfrm>
            <a:off x="502920" y="1325880"/>
            <a:ext cx="4892040" cy="1143000"/>
          </a:xfrm>
          <a:prstGeom prst="roundRect">
            <a:avLst>
              <a:gd fmla="val 6400"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4" name="Google Shape;1844;p72"/>
          <p:cNvSpPr txBox="1"/>
          <p:nvPr/>
        </p:nvSpPr>
        <p:spPr>
          <a:xfrm>
            <a:off x="731520" y="1426464"/>
            <a:ext cx="443484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Sorun</a:t>
            </a:r>
            <a:endParaRPr b="0" i="0" sz="1250" u="none" cap="none" strike="noStrike">
              <a:solidFill>
                <a:schemeClr val="dk1"/>
              </a:solidFill>
              <a:latin typeface="Calibri"/>
              <a:ea typeface="Calibri"/>
              <a:cs typeface="Calibri"/>
              <a:sym typeface="Calibri"/>
            </a:endParaRPr>
          </a:p>
        </p:txBody>
      </p:sp>
      <p:sp>
        <p:nvSpPr>
          <p:cNvPr id="1845" name="Google Shape;1845;p72"/>
          <p:cNvSpPr txBox="1"/>
          <p:nvPr/>
        </p:nvSpPr>
        <p:spPr>
          <a:xfrm>
            <a:off x="731520" y="1700784"/>
            <a:ext cx="4434840" cy="65836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6474F"/>
              </a:buClr>
              <a:buSzPts val="1100"/>
              <a:buFont typeface="Calibri"/>
              <a:buNone/>
            </a:pPr>
            <a:r>
              <a:rPr b="0" i="0" lang="en-US" sz="1100" u="none" cap="none" strike="noStrike">
                <a:solidFill>
                  <a:srgbClr val="36474F"/>
                </a:solidFill>
                <a:latin typeface="Calibri"/>
                <a:ea typeface="Calibri"/>
                <a:cs typeface="Calibri"/>
                <a:sym typeface="Calibri"/>
              </a:rPr>
              <a:t>Eşik 30 °C olsun. Sıcaklık 29,9 ile 30,1 arasında gidip gelirse fan saniyede birkaç kez açılıp kapanır. Buna "titreşim" denir ve motoru yakar.</a:t>
            </a:r>
            <a:endParaRPr b="0" i="0" sz="1100" u="none" cap="none" strike="noStrike">
              <a:solidFill>
                <a:schemeClr val="dk1"/>
              </a:solidFill>
              <a:latin typeface="Calibri"/>
              <a:ea typeface="Calibri"/>
              <a:cs typeface="Calibri"/>
              <a:sym typeface="Calibri"/>
            </a:endParaRPr>
          </a:p>
        </p:txBody>
      </p:sp>
      <p:sp>
        <p:nvSpPr>
          <p:cNvPr id="1846" name="Google Shape;1846;p72"/>
          <p:cNvSpPr/>
          <p:nvPr/>
        </p:nvSpPr>
        <p:spPr>
          <a:xfrm>
            <a:off x="502920" y="2606040"/>
            <a:ext cx="4892040" cy="1691640"/>
          </a:xfrm>
          <a:prstGeom prst="roundRect">
            <a:avLst>
              <a:gd fmla="val 4324" name="adj"/>
            </a:avLst>
          </a:prstGeom>
          <a:solidFill>
            <a:srgbClr val="E4F4F1"/>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7" name="Google Shape;1847;p72"/>
          <p:cNvSpPr txBox="1"/>
          <p:nvPr/>
        </p:nvSpPr>
        <p:spPr>
          <a:xfrm>
            <a:off x="731520" y="2706624"/>
            <a:ext cx="443484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C7A6E"/>
              </a:buClr>
              <a:buSzPts val="1250"/>
              <a:buFont typeface="Calibri"/>
              <a:buNone/>
            </a:pPr>
            <a:r>
              <a:rPr b="1" i="0" lang="en-US" sz="1250" u="none" cap="none" strike="noStrike">
                <a:solidFill>
                  <a:srgbClr val="0C7A6E"/>
                </a:solidFill>
                <a:latin typeface="Calibri"/>
                <a:ea typeface="Calibri"/>
                <a:cs typeface="Calibri"/>
                <a:sym typeface="Calibri"/>
              </a:rPr>
              <a:t>Çözüm: histerezis (iki ayrı eşik)</a:t>
            </a:r>
            <a:endParaRPr b="0" i="0" sz="1250" u="none" cap="none" strike="noStrike">
              <a:solidFill>
                <a:schemeClr val="dk1"/>
              </a:solidFill>
              <a:latin typeface="Calibri"/>
              <a:ea typeface="Calibri"/>
              <a:cs typeface="Calibri"/>
              <a:sym typeface="Calibri"/>
            </a:endParaRPr>
          </a:p>
        </p:txBody>
      </p:sp>
      <p:sp>
        <p:nvSpPr>
          <p:cNvPr id="1848" name="Google Shape;1848;p72"/>
          <p:cNvSpPr/>
          <p:nvPr/>
        </p:nvSpPr>
        <p:spPr>
          <a:xfrm>
            <a:off x="731520" y="3017520"/>
            <a:ext cx="4434840" cy="777240"/>
          </a:xfrm>
          <a:prstGeom prst="roundRect">
            <a:avLst>
              <a:gd fmla="val 7059" name="adj"/>
            </a:avLst>
          </a:prstGeom>
          <a:solidFill>
            <a:srgbClr val="0E2A33"/>
          </a:solidFill>
          <a:ln cap="flat" cmpd="sng" w="12700">
            <a:solidFill>
              <a:srgbClr val="14404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9" name="Google Shape;1849;p72"/>
          <p:cNvSpPr txBox="1"/>
          <p:nvPr/>
        </p:nvSpPr>
        <p:spPr>
          <a:xfrm>
            <a:off x="932688" y="3163824"/>
            <a:ext cx="4032504" cy="484632"/>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D8ECEA"/>
              </a:buClr>
              <a:buSzPts val="1050"/>
              <a:buFont typeface="Courier New"/>
              <a:buNone/>
            </a:pPr>
            <a:r>
              <a:rPr b="0" i="0" lang="en-US" sz="1050" u="none" cap="none" strike="noStrike">
                <a:solidFill>
                  <a:srgbClr val="D8ECEA"/>
                </a:solidFill>
                <a:latin typeface="Courier New"/>
                <a:ea typeface="Courier New"/>
                <a:cs typeface="Courier New"/>
                <a:sym typeface="Courier New"/>
              </a:rPr>
              <a:t>if (sicaklik &gt; 30) fanAc();</a:t>
            </a:r>
            <a:endParaRPr b="0" i="0" sz="1050" u="none" cap="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rgbClr val="D8ECEA"/>
              </a:buClr>
              <a:buSzPts val="1050"/>
              <a:buFont typeface="Courier New"/>
              <a:buNone/>
            </a:pPr>
            <a:r>
              <a:rPr b="0" i="0" lang="en-US" sz="1050" u="none" cap="none" strike="noStrike">
                <a:solidFill>
                  <a:srgbClr val="D8ECEA"/>
                </a:solidFill>
                <a:latin typeface="Courier New"/>
                <a:ea typeface="Courier New"/>
                <a:cs typeface="Courier New"/>
                <a:sym typeface="Courier New"/>
              </a:rPr>
              <a:t>if (sicaklik &lt; 27) fanKapat();</a:t>
            </a:r>
            <a:endParaRPr b="0" i="0" sz="1050" u="none" cap="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rgbClr val="7FA6AE"/>
              </a:buClr>
              <a:buSzPts val="1050"/>
              <a:buFont typeface="Courier New"/>
              <a:buNone/>
            </a:pPr>
            <a:r>
              <a:rPr b="0" i="0" lang="en-US" sz="1050" u="none" cap="none" strike="noStrike">
                <a:solidFill>
                  <a:srgbClr val="7FA6AE"/>
                </a:solidFill>
                <a:latin typeface="Courier New"/>
                <a:ea typeface="Courier New"/>
                <a:cs typeface="Courier New"/>
                <a:sym typeface="Courier New"/>
              </a:rPr>
              <a:t>// 27-30 arasında son durum korunur</a:t>
            </a:r>
            <a:endParaRPr b="0" i="0" sz="1050" u="none" cap="none" strike="noStrike">
              <a:solidFill>
                <a:schemeClr val="dk1"/>
              </a:solidFill>
              <a:latin typeface="Calibri"/>
              <a:ea typeface="Calibri"/>
              <a:cs typeface="Calibri"/>
              <a:sym typeface="Calibri"/>
            </a:endParaRPr>
          </a:p>
        </p:txBody>
      </p:sp>
      <p:sp>
        <p:nvSpPr>
          <p:cNvPr id="1850" name="Google Shape;1850;p72"/>
          <p:cNvSpPr txBox="1"/>
          <p:nvPr/>
        </p:nvSpPr>
        <p:spPr>
          <a:xfrm>
            <a:off x="731520" y="3840480"/>
            <a:ext cx="4434840" cy="38404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Fan 30 °C'de açılır ama ancak 27 °C'ye inince kapanır. Aradaki 3 derece güvenli bölgedir.</a:t>
            </a:r>
            <a:endParaRPr b="0" i="0" sz="1050" u="none" cap="none" strike="noStrike">
              <a:solidFill>
                <a:schemeClr val="dk1"/>
              </a:solidFill>
              <a:latin typeface="Calibri"/>
              <a:ea typeface="Calibri"/>
              <a:cs typeface="Calibri"/>
              <a:sym typeface="Calibri"/>
            </a:endParaRPr>
          </a:p>
        </p:txBody>
      </p:sp>
      <p:sp>
        <p:nvSpPr>
          <p:cNvPr id="1851" name="Google Shape;1851;p72"/>
          <p:cNvSpPr/>
          <p:nvPr/>
        </p:nvSpPr>
        <p:spPr>
          <a:xfrm>
            <a:off x="5623560" y="1325880"/>
            <a:ext cx="3017520" cy="2971800"/>
          </a:xfrm>
          <a:prstGeom prst="roundRect">
            <a:avLst>
              <a:gd fmla="val 2462" name="adj"/>
            </a:avLst>
          </a:prstGeom>
          <a:solidFill>
            <a:srgbClr val="FDF3D7"/>
          </a:solidFill>
          <a:ln cap="flat" cmpd="sng" w="12700">
            <a:solidFill>
              <a:srgbClr val="EBD59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2" name="Google Shape;1852;p72"/>
          <p:cNvSpPr txBox="1"/>
          <p:nvPr/>
        </p:nvSpPr>
        <p:spPr>
          <a:xfrm>
            <a:off x="5824728" y="1472184"/>
            <a:ext cx="2615184"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A5B00"/>
              </a:buClr>
              <a:buSzPts val="1250"/>
              <a:buFont typeface="Calibri"/>
              <a:buNone/>
            </a:pPr>
            <a:r>
              <a:rPr b="1" i="0" lang="en-US" sz="1250" u="none" cap="none" strike="noStrike">
                <a:solidFill>
                  <a:srgbClr val="7A5B00"/>
                </a:solidFill>
                <a:latin typeface="Calibri"/>
                <a:ea typeface="Calibri"/>
                <a:cs typeface="Calibri"/>
                <a:sym typeface="Calibri"/>
              </a:rPr>
              <a:t>Alarm tasarımının kuralları</a:t>
            </a:r>
            <a:endParaRPr b="0" i="0" sz="1250" u="none" cap="none" strike="noStrike">
              <a:solidFill>
                <a:schemeClr val="dk1"/>
              </a:solidFill>
              <a:latin typeface="Calibri"/>
              <a:ea typeface="Calibri"/>
              <a:cs typeface="Calibri"/>
              <a:sym typeface="Calibri"/>
            </a:endParaRPr>
          </a:p>
        </p:txBody>
      </p:sp>
      <p:sp>
        <p:nvSpPr>
          <p:cNvPr id="1853" name="Google Shape;1853;p72"/>
          <p:cNvSpPr txBox="1"/>
          <p:nvPr/>
        </p:nvSpPr>
        <p:spPr>
          <a:xfrm>
            <a:off x="5824728" y="1783080"/>
            <a:ext cx="2615184" cy="235000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1. Her alarmın bir eylemi olmalı. Kimsenin bir şey yapmayacağı uyarıyı üretmeyin.</a:t>
            </a:r>
            <a:endParaRPr b="0" i="0" sz="1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000"/>
              <a:buFont typeface="Calibri"/>
              <a:buNone/>
            </a:pPr>
            <a:r>
              <a:t/>
            </a:r>
            <a:endParaRPr b="0" i="0" sz="1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2. Tek ölçüme güvenmeyin. Üç ardışık ölçüm eşiği aşarsa alarm verin.</a:t>
            </a:r>
            <a:endParaRPr b="0" i="0" sz="1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000"/>
              <a:buFont typeface="Calibri"/>
              <a:buNone/>
            </a:pPr>
            <a:r>
              <a:t/>
            </a:r>
            <a:endParaRPr b="0" i="0" sz="1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3. Alarmı tekrarlamayın. Aynı sorun için dakikada 50 bildirim göndermeyin.</a:t>
            </a:r>
            <a:endParaRPr b="0" i="0" sz="1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000"/>
              <a:buFont typeface="Calibri"/>
              <a:buNone/>
            </a:pPr>
            <a:r>
              <a:t/>
            </a:r>
            <a:endParaRPr b="0" i="0" sz="1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4. Sessizleştirme imkânı sunun.</a:t>
            </a:r>
            <a:endParaRPr b="0" i="0" sz="1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000"/>
              <a:buFont typeface="Calibri"/>
              <a:buNone/>
            </a:pPr>
            <a:r>
              <a:t/>
            </a:r>
            <a:endParaRPr b="0" i="0" sz="1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5. Cihazın susmasını da alarm sayın: 6 saattir veri gelmiyorsa bu da bir arızadır.</a:t>
            </a:r>
            <a:endParaRPr b="0" i="0" sz="1000" u="none" cap="none" strike="noStrike">
              <a:solidFill>
                <a:schemeClr val="dk1"/>
              </a:solidFill>
              <a:latin typeface="Calibri"/>
              <a:ea typeface="Calibri"/>
              <a:cs typeface="Calibri"/>
              <a:sym typeface="Calibri"/>
            </a:endParaRPr>
          </a:p>
        </p:txBody>
      </p:sp>
      <p:sp>
        <p:nvSpPr>
          <p:cNvPr id="1854" name="Google Shape;1854;p72"/>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4 · Veri, Bulut ve Yapay Zekâ</a:t>
            </a:r>
            <a:endParaRPr b="0" i="0" sz="850" u="none" cap="none" strike="noStrike">
              <a:solidFill>
                <a:schemeClr val="dk1"/>
              </a:solidFill>
              <a:latin typeface="Calibri"/>
              <a:ea typeface="Calibri"/>
              <a:cs typeface="Calibri"/>
              <a:sym typeface="Calibri"/>
            </a:endParaRPr>
          </a:p>
        </p:txBody>
      </p:sp>
      <p:sp>
        <p:nvSpPr>
          <p:cNvPr id="1855" name="Google Shape;1855;p72"/>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70</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860" name="Shape 1860"/>
        <p:cNvGrpSpPr/>
        <p:nvPr/>
      </p:nvGrpSpPr>
      <p:grpSpPr>
        <a:xfrm>
          <a:off x="0" y="0"/>
          <a:ext cx="0" cy="0"/>
          <a:chOff x="0" y="0"/>
          <a:chExt cx="0" cy="0"/>
        </a:xfrm>
      </p:grpSpPr>
      <p:sp>
        <p:nvSpPr>
          <p:cNvPr id="1861" name="Google Shape;1861;p73"/>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OTOMASYON</a:t>
            </a:r>
            <a:endParaRPr b="0" i="0" sz="1000" u="none" cap="none" strike="noStrike">
              <a:solidFill>
                <a:schemeClr val="dk1"/>
              </a:solidFill>
              <a:latin typeface="Calibri"/>
              <a:ea typeface="Calibri"/>
              <a:cs typeface="Calibri"/>
              <a:sym typeface="Calibri"/>
            </a:endParaRPr>
          </a:p>
        </p:txBody>
      </p:sp>
      <p:sp>
        <p:nvSpPr>
          <p:cNvPr id="1862" name="Google Shape;1862;p73"/>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Eğer–ise kurallarıyla sistem tasarlamak</a:t>
            </a:r>
            <a:endParaRPr b="0" i="0" sz="2600" u="none" cap="none" strike="noStrike">
              <a:solidFill>
                <a:schemeClr val="dk1"/>
              </a:solidFill>
              <a:latin typeface="Calibri"/>
              <a:ea typeface="Calibri"/>
              <a:cs typeface="Calibri"/>
              <a:sym typeface="Calibri"/>
            </a:endParaRPr>
          </a:p>
        </p:txBody>
      </p:sp>
      <p:sp>
        <p:nvSpPr>
          <p:cNvPr id="1863" name="Google Shape;1863;p73"/>
          <p:cNvSpPr/>
          <p:nvPr/>
        </p:nvSpPr>
        <p:spPr>
          <a:xfrm>
            <a:off x="502920" y="1371600"/>
            <a:ext cx="8138160" cy="841248"/>
          </a:xfrm>
          <a:prstGeom prst="roundRect">
            <a:avLst>
              <a:gd fmla="val 8696"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4" name="Google Shape;1864;p73"/>
          <p:cNvSpPr txBox="1"/>
          <p:nvPr/>
        </p:nvSpPr>
        <p:spPr>
          <a:xfrm>
            <a:off x="685800" y="1463040"/>
            <a:ext cx="283464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900"/>
              <a:buFont typeface="Calibri"/>
              <a:buNone/>
            </a:pPr>
            <a:r>
              <a:rPr b="1" i="0" lang="en-US" sz="900" u="none" cap="none" strike="noStrike">
                <a:solidFill>
                  <a:srgbClr val="12A594"/>
                </a:solidFill>
                <a:latin typeface="Calibri"/>
                <a:ea typeface="Calibri"/>
                <a:cs typeface="Calibri"/>
                <a:sym typeface="Calibri"/>
              </a:rPr>
              <a:t>EĞER</a:t>
            </a:r>
            <a:endParaRPr b="0" i="0" sz="900" u="none" cap="none" strike="noStrike">
              <a:solidFill>
                <a:schemeClr val="dk1"/>
              </a:solidFill>
              <a:latin typeface="Calibri"/>
              <a:ea typeface="Calibri"/>
              <a:cs typeface="Calibri"/>
              <a:sym typeface="Calibri"/>
            </a:endParaRPr>
          </a:p>
        </p:txBody>
      </p:sp>
      <p:sp>
        <p:nvSpPr>
          <p:cNvPr id="1865" name="Google Shape;1865;p73"/>
          <p:cNvSpPr txBox="1"/>
          <p:nvPr/>
        </p:nvSpPr>
        <p:spPr>
          <a:xfrm>
            <a:off x="685800" y="1682496"/>
            <a:ext cx="2834640" cy="43891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2A33"/>
              </a:buClr>
              <a:buSzPts val="1100"/>
              <a:buFont typeface="Calibri"/>
              <a:buNone/>
            </a:pPr>
            <a:r>
              <a:rPr b="0" i="0" lang="en-US" sz="1100" u="none" cap="none" strike="noStrike">
                <a:solidFill>
                  <a:srgbClr val="0E2A33"/>
                </a:solidFill>
                <a:latin typeface="Calibri"/>
                <a:ea typeface="Calibri"/>
                <a:cs typeface="Calibri"/>
                <a:sym typeface="Calibri"/>
              </a:rPr>
              <a:t>toprak nemi &lt; %30 ise</a:t>
            </a:r>
            <a:endParaRPr b="0" i="0" sz="1100" u="none" cap="none" strike="noStrike">
              <a:solidFill>
                <a:schemeClr val="dk1"/>
              </a:solidFill>
              <a:latin typeface="Calibri"/>
              <a:ea typeface="Calibri"/>
              <a:cs typeface="Calibri"/>
              <a:sym typeface="Calibri"/>
            </a:endParaRPr>
          </a:p>
        </p:txBody>
      </p:sp>
      <p:sp>
        <p:nvSpPr>
          <p:cNvPr id="1866" name="Google Shape;1866;p73"/>
          <p:cNvSpPr txBox="1"/>
          <p:nvPr/>
        </p:nvSpPr>
        <p:spPr>
          <a:xfrm>
            <a:off x="3657600" y="1463040"/>
            <a:ext cx="228600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900"/>
              <a:buFont typeface="Calibri"/>
              <a:buNone/>
            </a:pPr>
            <a:r>
              <a:rPr b="1" i="0" lang="en-US" sz="900" u="none" cap="none" strike="noStrike">
                <a:solidFill>
                  <a:srgbClr val="7B8C94"/>
                </a:solidFill>
                <a:latin typeface="Calibri"/>
                <a:ea typeface="Calibri"/>
                <a:cs typeface="Calibri"/>
                <a:sym typeface="Calibri"/>
              </a:rPr>
              <a:t>VE</a:t>
            </a:r>
            <a:endParaRPr b="0" i="0" sz="900" u="none" cap="none" strike="noStrike">
              <a:solidFill>
                <a:schemeClr val="dk1"/>
              </a:solidFill>
              <a:latin typeface="Calibri"/>
              <a:ea typeface="Calibri"/>
              <a:cs typeface="Calibri"/>
              <a:sym typeface="Calibri"/>
            </a:endParaRPr>
          </a:p>
        </p:txBody>
      </p:sp>
      <p:sp>
        <p:nvSpPr>
          <p:cNvPr id="1867" name="Google Shape;1867;p73"/>
          <p:cNvSpPr txBox="1"/>
          <p:nvPr/>
        </p:nvSpPr>
        <p:spPr>
          <a:xfrm>
            <a:off x="3657600" y="1682496"/>
            <a:ext cx="2286000" cy="43891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2A33"/>
              </a:buClr>
              <a:buSzPts val="1100"/>
              <a:buFont typeface="Calibri"/>
              <a:buNone/>
            </a:pPr>
            <a:r>
              <a:rPr b="0" i="0" lang="en-US" sz="1100" u="none" cap="none" strike="noStrike">
                <a:solidFill>
                  <a:srgbClr val="0E2A33"/>
                </a:solidFill>
                <a:latin typeface="Calibri"/>
                <a:ea typeface="Calibri"/>
                <a:cs typeface="Calibri"/>
                <a:sym typeface="Calibri"/>
              </a:rPr>
              <a:t>saat 22:00-06:00 arasında değilse</a:t>
            </a:r>
            <a:endParaRPr b="0" i="0" sz="1100" u="none" cap="none" strike="noStrike">
              <a:solidFill>
                <a:schemeClr val="dk1"/>
              </a:solidFill>
              <a:latin typeface="Calibri"/>
              <a:ea typeface="Calibri"/>
              <a:cs typeface="Calibri"/>
              <a:sym typeface="Calibri"/>
            </a:endParaRPr>
          </a:p>
        </p:txBody>
      </p:sp>
      <p:sp>
        <p:nvSpPr>
          <p:cNvPr id="1868" name="Google Shape;1868;p73"/>
          <p:cNvSpPr txBox="1"/>
          <p:nvPr/>
        </p:nvSpPr>
        <p:spPr>
          <a:xfrm>
            <a:off x="6126480" y="1463040"/>
            <a:ext cx="237744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B705"/>
              </a:buClr>
              <a:buSzPts val="900"/>
              <a:buFont typeface="Calibri"/>
              <a:buNone/>
            </a:pPr>
            <a:r>
              <a:rPr b="1" i="0" lang="en-US" sz="900" u="none" cap="none" strike="noStrike">
                <a:solidFill>
                  <a:srgbClr val="F2B705"/>
                </a:solidFill>
                <a:latin typeface="Calibri"/>
                <a:ea typeface="Calibri"/>
                <a:cs typeface="Calibri"/>
                <a:sym typeface="Calibri"/>
              </a:rPr>
              <a:t>O ZAMAN</a:t>
            </a:r>
            <a:endParaRPr b="0" i="0" sz="900" u="none" cap="none" strike="noStrike">
              <a:solidFill>
                <a:schemeClr val="dk1"/>
              </a:solidFill>
              <a:latin typeface="Calibri"/>
              <a:ea typeface="Calibri"/>
              <a:cs typeface="Calibri"/>
              <a:sym typeface="Calibri"/>
            </a:endParaRPr>
          </a:p>
        </p:txBody>
      </p:sp>
      <p:sp>
        <p:nvSpPr>
          <p:cNvPr id="1869" name="Google Shape;1869;p73"/>
          <p:cNvSpPr txBox="1"/>
          <p:nvPr/>
        </p:nvSpPr>
        <p:spPr>
          <a:xfrm>
            <a:off x="6126480" y="1682496"/>
            <a:ext cx="2377440" cy="43891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2A33"/>
              </a:buClr>
              <a:buSzPts val="1100"/>
              <a:buFont typeface="Calibri"/>
              <a:buNone/>
            </a:pPr>
            <a:r>
              <a:rPr b="0" i="0" lang="en-US" sz="1100" u="none" cap="none" strike="noStrike">
                <a:solidFill>
                  <a:srgbClr val="0E2A33"/>
                </a:solidFill>
                <a:latin typeface="Calibri"/>
                <a:ea typeface="Calibri"/>
                <a:cs typeface="Calibri"/>
                <a:sym typeface="Calibri"/>
              </a:rPr>
              <a:t>vanayı 10 dakika aç</a:t>
            </a:r>
            <a:endParaRPr b="0" i="0" sz="1100" u="none" cap="none" strike="noStrike">
              <a:solidFill>
                <a:schemeClr val="dk1"/>
              </a:solidFill>
              <a:latin typeface="Calibri"/>
              <a:ea typeface="Calibri"/>
              <a:cs typeface="Calibri"/>
              <a:sym typeface="Calibri"/>
            </a:endParaRPr>
          </a:p>
        </p:txBody>
      </p:sp>
      <p:sp>
        <p:nvSpPr>
          <p:cNvPr id="1870" name="Google Shape;1870;p73"/>
          <p:cNvSpPr/>
          <p:nvPr/>
        </p:nvSpPr>
        <p:spPr>
          <a:xfrm>
            <a:off x="502920" y="2359152"/>
            <a:ext cx="8138160" cy="841248"/>
          </a:xfrm>
          <a:prstGeom prst="roundRect">
            <a:avLst>
              <a:gd fmla="val 8696" name="adj"/>
            </a:avLst>
          </a:prstGeom>
          <a:solidFill>
            <a:srgbClr val="FFFFFF"/>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1" name="Google Shape;1871;p73"/>
          <p:cNvSpPr txBox="1"/>
          <p:nvPr/>
        </p:nvSpPr>
        <p:spPr>
          <a:xfrm>
            <a:off x="685800" y="2450592"/>
            <a:ext cx="283464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900"/>
              <a:buFont typeface="Calibri"/>
              <a:buNone/>
            </a:pPr>
            <a:r>
              <a:rPr b="1" i="0" lang="en-US" sz="900" u="none" cap="none" strike="noStrike">
                <a:solidFill>
                  <a:srgbClr val="12A594"/>
                </a:solidFill>
                <a:latin typeface="Calibri"/>
                <a:ea typeface="Calibri"/>
                <a:cs typeface="Calibri"/>
                <a:sym typeface="Calibri"/>
              </a:rPr>
              <a:t>EĞER</a:t>
            </a:r>
            <a:endParaRPr b="0" i="0" sz="900" u="none" cap="none" strike="noStrike">
              <a:solidFill>
                <a:schemeClr val="dk1"/>
              </a:solidFill>
              <a:latin typeface="Calibri"/>
              <a:ea typeface="Calibri"/>
              <a:cs typeface="Calibri"/>
              <a:sym typeface="Calibri"/>
            </a:endParaRPr>
          </a:p>
        </p:txBody>
      </p:sp>
      <p:sp>
        <p:nvSpPr>
          <p:cNvPr id="1872" name="Google Shape;1872;p73"/>
          <p:cNvSpPr txBox="1"/>
          <p:nvPr/>
        </p:nvSpPr>
        <p:spPr>
          <a:xfrm>
            <a:off x="685800" y="2670048"/>
            <a:ext cx="2834640" cy="43891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2A33"/>
              </a:buClr>
              <a:buSzPts val="1100"/>
              <a:buFont typeface="Calibri"/>
              <a:buNone/>
            </a:pPr>
            <a:r>
              <a:rPr b="0" i="0" lang="en-US" sz="1100" u="none" cap="none" strike="noStrike">
                <a:solidFill>
                  <a:srgbClr val="0E2A33"/>
                </a:solidFill>
                <a:latin typeface="Calibri"/>
                <a:ea typeface="Calibri"/>
                <a:cs typeface="Calibri"/>
                <a:sym typeface="Calibri"/>
              </a:rPr>
              <a:t>gaz sensörü eşiği aşarsa</a:t>
            </a:r>
            <a:endParaRPr b="0" i="0" sz="1100" u="none" cap="none" strike="noStrike">
              <a:solidFill>
                <a:schemeClr val="dk1"/>
              </a:solidFill>
              <a:latin typeface="Calibri"/>
              <a:ea typeface="Calibri"/>
              <a:cs typeface="Calibri"/>
              <a:sym typeface="Calibri"/>
            </a:endParaRPr>
          </a:p>
        </p:txBody>
      </p:sp>
      <p:sp>
        <p:nvSpPr>
          <p:cNvPr id="1873" name="Google Shape;1873;p73"/>
          <p:cNvSpPr txBox="1"/>
          <p:nvPr/>
        </p:nvSpPr>
        <p:spPr>
          <a:xfrm>
            <a:off x="3657600" y="2450592"/>
            <a:ext cx="228600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900"/>
              <a:buFont typeface="Calibri"/>
              <a:buNone/>
            </a:pPr>
            <a:r>
              <a:rPr b="1" i="0" lang="en-US" sz="900" u="none" cap="none" strike="noStrike">
                <a:solidFill>
                  <a:srgbClr val="7B8C94"/>
                </a:solidFill>
                <a:latin typeface="Calibri"/>
                <a:ea typeface="Calibri"/>
                <a:cs typeface="Calibri"/>
                <a:sym typeface="Calibri"/>
              </a:rPr>
              <a:t>VE</a:t>
            </a:r>
            <a:endParaRPr b="0" i="0" sz="900" u="none" cap="none" strike="noStrike">
              <a:solidFill>
                <a:schemeClr val="dk1"/>
              </a:solidFill>
              <a:latin typeface="Calibri"/>
              <a:ea typeface="Calibri"/>
              <a:cs typeface="Calibri"/>
              <a:sym typeface="Calibri"/>
            </a:endParaRPr>
          </a:p>
        </p:txBody>
      </p:sp>
      <p:sp>
        <p:nvSpPr>
          <p:cNvPr id="1874" name="Google Shape;1874;p73"/>
          <p:cNvSpPr txBox="1"/>
          <p:nvPr/>
        </p:nvSpPr>
        <p:spPr>
          <a:xfrm>
            <a:off x="3657600" y="2670048"/>
            <a:ext cx="2286000" cy="43891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2A33"/>
              </a:buClr>
              <a:buSzPts val="1100"/>
              <a:buFont typeface="Calibri"/>
              <a:buNone/>
            </a:pPr>
            <a:r>
              <a:rPr b="0" i="0" lang="en-US" sz="1100" u="none" cap="none" strike="noStrike">
                <a:solidFill>
                  <a:srgbClr val="0E2A33"/>
                </a:solidFill>
                <a:latin typeface="Calibri"/>
                <a:ea typeface="Calibri"/>
                <a:cs typeface="Calibri"/>
                <a:sym typeface="Calibri"/>
              </a:rPr>
              <a:t>değer 3 ölçümdür yüksekse</a:t>
            </a:r>
            <a:endParaRPr b="0" i="0" sz="1100" u="none" cap="none" strike="noStrike">
              <a:solidFill>
                <a:schemeClr val="dk1"/>
              </a:solidFill>
              <a:latin typeface="Calibri"/>
              <a:ea typeface="Calibri"/>
              <a:cs typeface="Calibri"/>
              <a:sym typeface="Calibri"/>
            </a:endParaRPr>
          </a:p>
        </p:txBody>
      </p:sp>
      <p:sp>
        <p:nvSpPr>
          <p:cNvPr id="1875" name="Google Shape;1875;p73"/>
          <p:cNvSpPr txBox="1"/>
          <p:nvPr/>
        </p:nvSpPr>
        <p:spPr>
          <a:xfrm>
            <a:off x="6126480" y="2450592"/>
            <a:ext cx="237744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B705"/>
              </a:buClr>
              <a:buSzPts val="900"/>
              <a:buFont typeface="Calibri"/>
              <a:buNone/>
            </a:pPr>
            <a:r>
              <a:rPr b="1" i="0" lang="en-US" sz="900" u="none" cap="none" strike="noStrike">
                <a:solidFill>
                  <a:srgbClr val="F2B705"/>
                </a:solidFill>
                <a:latin typeface="Calibri"/>
                <a:ea typeface="Calibri"/>
                <a:cs typeface="Calibri"/>
                <a:sym typeface="Calibri"/>
              </a:rPr>
              <a:t>O ZAMAN</a:t>
            </a:r>
            <a:endParaRPr b="0" i="0" sz="900" u="none" cap="none" strike="noStrike">
              <a:solidFill>
                <a:schemeClr val="dk1"/>
              </a:solidFill>
              <a:latin typeface="Calibri"/>
              <a:ea typeface="Calibri"/>
              <a:cs typeface="Calibri"/>
              <a:sym typeface="Calibri"/>
            </a:endParaRPr>
          </a:p>
        </p:txBody>
      </p:sp>
      <p:sp>
        <p:nvSpPr>
          <p:cNvPr id="1876" name="Google Shape;1876;p73"/>
          <p:cNvSpPr txBox="1"/>
          <p:nvPr/>
        </p:nvSpPr>
        <p:spPr>
          <a:xfrm>
            <a:off x="6126480" y="2670048"/>
            <a:ext cx="2377440" cy="43891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2A33"/>
              </a:buClr>
              <a:buSzPts val="1100"/>
              <a:buFont typeface="Calibri"/>
              <a:buNone/>
            </a:pPr>
            <a:r>
              <a:rPr b="0" i="0" lang="en-US" sz="1100" u="none" cap="none" strike="noStrike">
                <a:solidFill>
                  <a:srgbClr val="0E2A33"/>
                </a:solidFill>
                <a:latin typeface="Calibri"/>
                <a:ea typeface="Calibri"/>
                <a:cs typeface="Calibri"/>
                <a:sym typeface="Calibri"/>
              </a:rPr>
              <a:t>sesli alarm ver + SMS gönder</a:t>
            </a:r>
            <a:endParaRPr b="0" i="0" sz="1100" u="none" cap="none" strike="noStrike">
              <a:solidFill>
                <a:schemeClr val="dk1"/>
              </a:solidFill>
              <a:latin typeface="Calibri"/>
              <a:ea typeface="Calibri"/>
              <a:cs typeface="Calibri"/>
              <a:sym typeface="Calibri"/>
            </a:endParaRPr>
          </a:p>
        </p:txBody>
      </p:sp>
      <p:sp>
        <p:nvSpPr>
          <p:cNvPr id="1877" name="Google Shape;1877;p73"/>
          <p:cNvSpPr/>
          <p:nvPr/>
        </p:nvSpPr>
        <p:spPr>
          <a:xfrm>
            <a:off x="502920" y="3346704"/>
            <a:ext cx="8138160" cy="841248"/>
          </a:xfrm>
          <a:prstGeom prst="roundRect">
            <a:avLst>
              <a:gd fmla="val 8696"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8" name="Google Shape;1878;p73"/>
          <p:cNvSpPr txBox="1"/>
          <p:nvPr/>
        </p:nvSpPr>
        <p:spPr>
          <a:xfrm>
            <a:off x="685800" y="3438144"/>
            <a:ext cx="283464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900"/>
              <a:buFont typeface="Calibri"/>
              <a:buNone/>
            </a:pPr>
            <a:r>
              <a:rPr b="1" i="0" lang="en-US" sz="900" u="none" cap="none" strike="noStrike">
                <a:solidFill>
                  <a:srgbClr val="12A594"/>
                </a:solidFill>
                <a:latin typeface="Calibri"/>
                <a:ea typeface="Calibri"/>
                <a:cs typeface="Calibri"/>
                <a:sym typeface="Calibri"/>
              </a:rPr>
              <a:t>EĞER</a:t>
            </a:r>
            <a:endParaRPr b="0" i="0" sz="900" u="none" cap="none" strike="noStrike">
              <a:solidFill>
                <a:schemeClr val="dk1"/>
              </a:solidFill>
              <a:latin typeface="Calibri"/>
              <a:ea typeface="Calibri"/>
              <a:cs typeface="Calibri"/>
              <a:sym typeface="Calibri"/>
            </a:endParaRPr>
          </a:p>
        </p:txBody>
      </p:sp>
      <p:sp>
        <p:nvSpPr>
          <p:cNvPr id="1879" name="Google Shape;1879;p73"/>
          <p:cNvSpPr txBox="1"/>
          <p:nvPr/>
        </p:nvSpPr>
        <p:spPr>
          <a:xfrm>
            <a:off x="685800" y="3657600"/>
            <a:ext cx="2834640" cy="43891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2A33"/>
              </a:buClr>
              <a:buSzPts val="1100"/>
              <a:buFont typeface="Calibri"/>
              <a:buNone/>
            </a:pPr>
            <a:r>
              <a:rPr b="0" i="0" lang="en-US" sz="1100" u="none" cap="none" strike="noStrike">
                <a:solidFill>
                  <a:srgbClr val="0E2A33"/>
                </a:solidFill>
                <a:latin typeface="Calibri"/>
                <a:ea typeface="Calibri"/>
                <a:cs typeface="Calibri"/>
                <a:sym typeface="Calibri"/>
              </a:rPr>
              <a:t>hareket algılanmazsa</a:t>
            </a:r>
            <a:endParaRPr b="0" i="0" sz="1100" u="none" cap="none" strike="noStrike">
              <a:solidFill>
                <a:schemeClr val="dk1"/>
              </a:solidFill>
              <a:latin typeface="Calibri"/>
              <a:ea typeface="Calibri"/>
              <a:cs typeface="Calibri"/>
              <a:sym typeface="Calibri"/>
            </a:endParaRPr>
          </a:p>
        </p:txBody>
      </p:sp>
      <p:sp>
        <p:nvSpPr>
          <p:cNvPr id="1880" name="Google Shape;1880;p73"/>
          <p:cNvSpPr txBox="1"/>
          <p:nvPr/>
        </p:nvSpPr>
        <p:spPr>
          <a:xfrm>
            <a:off x="3657600" y="3438144"/>
            <a:ext cx="228600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900"/>
              <a:buFont typeface="Calibri"/>
              <a:buNone/>
            </a:pPr>
            <a:r>
              <a:rPr b="1" i="0" lang="en-US" sz="900" u="none" cap="none" strike="noStrike">
                <a:solidFill>
                  <a:srgbClr val="7B8C94"/>
                </a:solidFill>
                <a:latin typeface="Calibri"/>
                <a:ea typeface="Calibri"/>
                <a:cs typeface="Calibri"/>
                <a:sym typeface="Calibri"/>
              </a:rPr>
              <a:t>VE</a:t>
            </a:r>
            <a:endParaRPr b="0" i="0" sz="900" u="none" cap="none" strike="noStrike">
              <a:solidFill>
                <a:schemeClr val="dk1"/>
              </a:solidFill>
              <a:latin typeface="Calibri"/>
              <a:ea typeface="Calibri"/>
              <a:cs typeface="Calibri"/>
              <a:sym typeface="Calibri"/>
            </a:endParaRPr>
          </a:p>
        </p:txBody>
      </p:sp>
      <p:sp>
        <p:nvSpPr>
          <p:cNvPr id="1881" name="Google Shape;1881;p73"/>
          <p:cNvSpPr txBox="1"/>
          <p:nvPr/>
        </p:nvSpPr>
        <p:spPr>
          <a:xfrm>
            <a:off x="3657600" y="3657600"/>
            <a:ext cx="2286000" cy="43891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2A33"/>
              </a:buClr>
              <a:buSzPts val="1100"/>
              <a:buFont typeface="Calibri"/>
              <a:buNone/>
            </a:pPr>
            <a:r>
              <a:rPr b="0" i="0" lang="en-US" sz="1100" u="none" cap="none" strike="noStrike">
                <a:solidFill>
                  <a:srgbClr val="0E2A33"/>
                </a:solidFill>
                <a:latin typeface="Calibri"/>
                <a:ea typeface="Calibri"/>
                <a:cs typeface="Calibri"/>
                <a:sym typeface="Calibri"/>
              </a:rPr>
              <a:t>15 dakika geçtiyse</a:t>
            </a:r>
            <a:endParaRPr b="0" i="0" sz="1100" u="none" cap="none" strike="noStrike">
              <a:solidFill>
                <a:schemeClr val="dk1"/>
              </a:solidFill>
              <a:latin typeface="Calibri"/>
              <a:ea typeface="Calibri"/>
              <a:cs typeface="Calibri"/>
              <a:sym typeface="Calibri"/>
            </a:endParaRPr>
          </a:p>
        </p:txBody>
      </p:sp>
      <p:sp>
        <p:nvSpPr>
          <p:cNvPr id="1882" name="Google Shape;1882;p73"/>
          <p:cNvSpPr txBox="1"/>
          <p:nvPr/>
        </p:nvSpPr>
        <p:spPr>
          <a:xfrm>
            <a:off x="6126480" y="3438144"/>
            <a:ext cx="237744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B705"/>
              </a:buClr>
              <a:buSzPts val="900"/>
              <a:buFont typeface="Calibri"/>
              <a:buNone/>
            </a:pPr>
            <a:r>
              <a:rPr b="1" i="0" lang="en-US" sz="900" u="none" cap="none" strike="noStrike">
                <a:solidFill>
                  <a:srgbClr val="F2B705"/>
                </a:solidFill>
                <a:latin typeface="Calibri"/>
                <a:ea typeface="Calibri"/>
                <a:cs typeface="Calibri"/>
                <a:sym typeface="Calibri"/>
              </a:rPr>
              <a:t>O ZAMAN</a:t>
            </a:r>
            <a:endParaRPr b="0" i="0" sz="900" u="none" cap="none" strike="noStrike">
              <a:solidFill>
                <a:schemeClr val="dk1"/>
              </a:solidFill>
              <a:latin typeface="Calibri"/>
              <a:ea typeface="Calibri"/>
              <a:cs typeface="Calibri"/>
              <a:sym typeface="Calibri"/>
            </a:endParaRPr>
          </a:p>
        </p:txBody>
      </p:sp>
      <p:sp>
        <p:nvSpPr>
          <p:cNvPr id="1883" name="Google Shape;1883;p73"/>
          <p:cNvSpPr txBox="1"/>
          <p:nvPr/>
        </p:nvSpPr>
        <p:spPr>
          <a:xfrm>
            <a:off x="6126480" y="3657600"/>
            <a:ext cx="2377440" cy="43891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2A33"/>
              </a:buClr>
              <a:buSzPts val="1100"/>
              <a:buFont typeface="Calibri"/>
              <a:buNone/>
            </a:pPr>
            <a:r>
              <a:rPr b="0" i="0" lang="en-US" sz="1100" u="none" cap="none" strike="noStrike">
                <a:solidFill>
                  <a:srgbClr val="0E2A33"/>
                </a:solidFill>
                <a:latin typeface="Calibri"/>
                <a:ea typeface="Calibri"/>
                <a:cs typeface="Calibri"/>
                <a:sym typeface="Calibri"/>
              </a:rPr>
              <a:t>koridor ışığını kapat</a:t>
            </a:r>
            <a:endParaRPr b="0" i="0" sz="1100" u="none" cap="none" strike="noStrike">
              <a:solidFill>
                <a:schemeClr val="dk1"/>
              </a:solidFill>
              <a:latin typeface="Calibri"/>
              <a:ea typeface="Calibri"/>
              <a:cs typeface="Calibri"/>
              <a:sym typeface="Calibri"/>
            </a:endParaRPr>
          </a:p>
        </p:txBody>
      </p:sp>
      <p:sp>
        <p:nvSpPr>
          <p:cNvPr id="1884" name="Google Shape;1884;p73"/>
          <p:cNvSpPr txBox="1"/>
          <p:nvPr/>
        </p:nvSpPr>
        <p:spPr>
          <a:xfrm>
            <a:off x="502920" y="4389120"/>
            <a:ext cx="813816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1000"/>
              <a:buFont typeface="Calibri"/>
              <a:buNone/>
            </a:pPr>
            <a:r>
              <a:rPr b="0" i="1" lang="en-US" sz="1000" u="none" cap="none" strike="noStrike">
                <a:solidFill>
                  <a:srgbClr val="7B8C94"/>
                </a:solidFill>
                <a:latin typeface="Calibri"/>
                <a:ea typeface="Calibri"/>
                <a:cs typeface="Calibri"/>
                <a:sym typeface="Calibri"/>
              </a:rPr>
              <a:t>Kural yazarken zaman, tekrar ve güvenlik koşullarını unutmayın: "gece sulama yapma", "üç ölçüm bekle", "en fazla 10 dakika çalıştır".</a:t>
            </a:r>
            <a:endParaRPr b="0" i="0" sz="1000" u="none" cap="none" strike="noStrike">
              <a:solidFill>
                <a:schemeClr val="dk1"/>
              </a:solidFill>
              <a:latin typeface="Calibri"/>
              <a:ea typeface="Calibri"/>
              <a:cs typeface="Calibri"/>
              <a:sym typeface="Calibri"/>
            </a:endParaRPr>
          </a:p>
        </p:txBody>
      </p:sp>
      <p:sp>
        <p:nvSpPr>
          <p:cNvPr id="1885" name="Google Shape;1885;p73"/>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4 · Veri, Bulut ve Yapay Zekâ</a:t>
            </a:r>
            <a:endParaRPr b="0" i="0" sz="850" u="none" cap="none" strike="noStrike">
              <a:solidFill>
                <a:schemeClr val="dk1"/>
              </a:solidFill>
              <a:latin typeface="Calibri"/>
              <a:ea typeface="Calibri"/>
              <a:cs typeface="Calibri"/>
              <a:sym typeface="Calibri"/>
            </a:endParaRPr>
          </a:p>
        </p:txBody>
      </p:sp>
      <p:sp>
        <p:nvSpPr>
          <p:cNvPr id="1886" name="Google Shape;1886;p73"/>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71</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891" name="Shape 1891"/>
        <p:cNvGrpSpPr/>
        <p:nvPr/>
      </p:nvGrpSpPr>
      <p:grpSpPr>
        <a:xfrm>
          <a:off x="0" y="0"/>
          <a:ext cx="0" cy="0"/>
          <a:chOff x="0" y="0"/>
          <a:chExt cx="0" cy="0"/>
        </a:xfrm>
      </p:grpSpPr>
      <p:sp>
        <p:nvSpPr>
          <p:cNvPr id="1892" name="Google Shape;1892;p74"/>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ALGORİTMA</a:t>
            </a:r>
            <a:endParaRPr b="0" i="0" sz="1000" u="none" cap="none" strike="noStrike">
              <a:solidFill>
                <a:schemeClr val="dk1"/>
              </a:solidFill>
              <a:latin typeface="Calibri"/>
              <a:ea typeface="Calibri"/>
              <a:cs typeface="Calibri"/>
              <a:sym typeface="Calibri"/>
            </a:endParaRPr>
          </a:p>
        </p:txBody>
      </p:sp>
      <p:sp>
        <p:nvSpPr>
          <p:cNvPr id="1893" name="Google Shape;1893;p74"/>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Akış şeması ile düşünmek</a:t>
            </a:r>
            <a:endParaRPr b="0" i="0" sz="2600" u="none" cap="none" strike="noStrike">
              <a:solidFill>
                <a:schemeClr val="dk1"/>
              </a:solidFill>
              <a:latin typeface="Calibri"/>
              <a:ea typeface="Calibri"/>
              <a:cs typeface="Calibri"/>
              <a:sym typeface="Calibri"/>
            </a:endParaRPr>
          </a:p>
        </p:txBody>
      </p:sp>
      <p:sp>
        <p:nvSpPr>
          <p:cNvPr id="1894" name="Google Shape;1894;p74"/>
          <p:cNvSpPr/>
          <p:nvPr/>
        </p:nvSpPr>
        <p:spPr>
          <a:xfrm>
            <a:off x="1645920" y="1325880"/>
            <a:ext cx="2011680" cy="384048"/>
          </a:xfrm>
          <a:prstGeom prst="roundRect">
            <a:avLst>
              <a:gd fmla="val 16667" name="adj"/>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5" name="Google Shape;1895;p74"/>
          <p:cNvSpPr txBox="1"/>
          <p:nvPr/>
        </p:nvSpPr>
        <p:spPr>
          <a:xfrm>
            <a:off x="1737360" y="1325880"/>
            <a:ext cx="1828800" cy="38404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Calibri"/>
              <a:buNone/>
            </a:pPr>
            <a:r>
              <a:rPr b="1" i="0" lang="en-US" sz="1100" u="none" cap="none" strike="noStrike">
                <a:solidFill>
                  <a:srgbClr val="FFFFFF"/>
                </a:solidFill>
                <a:latin typeface="Calibri"/>
                <a:ea typeface="Calibri"/>
                <a:cs typeface="Calibri"/>
                <a:sym typeface="Calibri"/>
              </a:rPr>
              <a:t>Başla</a:t>
            </a:r>
            <a:endParaRPr b="0" i="0" sz="1100" u="none" cap="none" strike="noStrike">
              <a:solidFill>
                <a:schemeClr val="dk1"/>
              </a:solidFill>
              <a:latin typeface="Calibri"/>
              <a:ea typeface="Calibri"/>
              <a:cs typeface="Calibri"/>
              <a:sym typeface="Calibri"/>
            </a:endParaRPr>
          </a:p>
        </p:txBody>
      </p:sp>
      <p:sp>
        <p:nvSpPr>
          <p:cNvPr id="1896" name="Google Shape;1896;p74"/>
          <p:cNvSpPr/>
          <p:nvPr/>
        </p:nvSpPr>
        <p:spPr>
          <a:xfrm>
            <a:off x="2578608" y="1728216"/>
            <a:ext cx="146304" cy="100584"/>
          </a:xfrm>
          <a:prstGeom prst="downArrow">
            <a:avLst>
              <a:gd fmla="val 50000" name="adj1"/>
              <a:gd fmla="val 50000" name="adj2"/>
            </a:avLst>
          </a:prstGeom>
          <a:solidFill>
            <a:srgbClr val="7B8C94"/>
          </a:solidFill>
          <a:ln cap="flat" cmpd="sng" w="12700">
            <a:solidFill>
              <a:srgbClr val="7B8C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7" name="Google Shape;1897;p74"/>
          <p:cNvSpPr/>
          <p:nvPr/>
        </p:nvSpPr>
        <p:spPr>
          <a:xfrm>
            <a:off x="1188720" y="1847088"/>
            <a:ext cx="2926080" cy="402336"/>
          </a:xfrm>
          <a:prstGeom prst="rect">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8" name="Google Shape;1898;p74"/>
          <p:cNvSpPr txBox="1"/>
          <p:nvPr/>
        </p:nvSpPr>
        <p:spPr>
          <a:xfrm>
            <a:off x="1280160" y="1847088"/>
            <a:ext cx="2743200" cy="402336"/>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E2A33"/>
              </a:buClr>
              <a:buSzPts val="1100"/>
              <a:buFont typeface="Calibri"/>
              <a:buNone/>
            </a:pPr>
            <a:r>
              <a:rPr b="1" i="0" lang="en-US" sz="1100" u="none" cap="none" strike="noStrike">
                <a:solidFill>
                  <a:srgbClr val="0E2A33"/>
                </a:solidFill>
                <a:latin typeface="Calibri"/>
                <a:ea typeface="Calibri"/>
                <a:cs typeface="Calibri"/>
                <a:sym typeface="Calibri"/>
              </a:rPr>
              <a:t>Toprak nemini oku</a:t>
            </a:r>
            <a:endParaRPr b="0" i="0" sz="1100" u="none" cap="none" strike="noStrike">
              <a:solidFill>
                <a:schemeClr val="dk1"/>
              </a:solidFill>
              <a:latin typeface="Calibri"/>
              <a:ea typeface="Calibri"/>
              <a:cs typeface="Calibri"/>
              <a:sym typeface="Calibri"/>
            </a:endParaRPr>
          </a:p>
        </p:txBody>
      </p:sp>
      <p:sp>
        <p:nvSpPr>
          <p:cNvPr id="1899" name="Google Shape;1899;p74"/>
          <p:cNvSpPr/>
          <p:nvPr/>
        </p:nvSpPr>
        <p:spPr>
          <a:xfrm>
            <a:off x="2578608" y="2267712"/>
            <a:ext cx="146304" cy="100584"/>
          </a:xfrm>
          <a:prstGeom prst="downArrow">
            <a:avLst>
              <a:gd fmla="val 50000" name="adj1"/>
              <a:gd fmla="val 50000" name="adj2"/>
            </a:avLst>
          </a:prstGeom>
          <a:solidFill>
            <a:srgbClr val="7B8C94"/>
          </a:solidFill>
          <a:ln cap="flat" cmpd="sng" w="12700">
            <a:solidFill>
              <a:srgbClr val="7B8C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0" name="Google Shape;1900;p74"/>
          <p:cNvSpPr/>
          <p:nvPr/>
        </p:nvSpPr>
        <p:spPr>
          <a:xfrm>
            <a:off x="1417320" y="2386584"/>
            <a:ext cx="2468880" cy="713232"/>
          </a:xfrm>
          <a:prstGeom prst="diamond">
            <a:avLst/>
          </a:prstGeom>
          <a:solidFill>
            <a:srgbClr val="F2B705"/>
          </a:solidFill>
          <a:ln cap="flat" cmpd="sng" w="12700">
            <a:solidFill>
              <a:srgbClr val="F2B70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1" name="Google Shape;1901;p74"/>
          <p:cNvSpPr txBox="1"/>
          <p:nvPr/>
        </p:nvSpPr>
        <p:spPr>
          <a:xfrm>
            <a:off x="1508760" y="2386584"/>
            <a:ext cx="2286000" cy="71323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E2A33"/>
              </a:buClr>
              <a:buSzPts val="1100"/>
              <a:buFont typeface="Calibri"/>
              <a:buNone/>
            </a:pPr>
            <a:r>
              <a:rPr b="1" i="0" lang="en-US" sz="1100" u="none" cap="none" strike="noStrike">
                <a:solidFill>
                  <a:srgbClr val="0E2A33"/>
                </a:solidFill>
                <a:latin typeface="Calibri"/>
                <a:ea typeface="Calibri"/>
                <a:cs typeface="Calibri"/>
                <a:sym typeface="Calibri"/>
              </a:rPr>
              <a:t>Nem &lt; %30 mu?</a:t>
            </a:r>
            <a:endParaRPr b="0" i="0" sz="1100" u="none" cap="none" strike="noStrike">
              <a:solidFill>
                <a:schemeClr val="dk1"/>
              </a:solidFill>
              <a:latin typeface="Calibri"/>
              <a:ea typeface="Calibri"/>
              <a:cs typeface="Calibri"/>
              <a:sym typeface="Calibri"/>
            </a:endParaRPr>
          </a:p>
        </p:txBody>
      </p:sp>
      <p:sp>
        <p:nvSpPr>
          <p:cNvPr id="1902" name="Google Shape;1902;p74"/>
          <p:cNvSpPr/>
          <p:nvPr/>
        </p:nvSpPr>
        <p:spPr>
          <a:xfrm>
            <a:off x="2578608" y="3118104"/>
            <a:ext cx="146304" cy="100584"/>
          </a:xfrm>
          <a:prstGeom prst="downArrow">
            <a:avLst>
              <a:gd fmla="val 50000" name="adj1"/>
              <a:gd fmla="val 50000" name="adj2"/>
            </a:avLst>
          </a:prstGeom>
          <a:solidFill>
            <a:srgbClr val="7B8C94"/>
          </a:solidFill>
          <a:ln cap="flat" cmpd="sng" w="12700">
            <a:solidFill>
              <a:srgbClr val="7B8C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3" name="Google Shape;1903;p74"/>
          <p:cNvSpPr/>
          <p:nvPr/>
        </p:nvSpPr>
        <p:spPr>
          <a:xfrm>
            <a:off x="1188720" y="3236976"/>
            <a:ext cx="2926080" cy="402336"/>
          </a:xfrm>
          <a:prstGeom prst="rect">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4" name="Google Shape;1904;p74"/>
          <p:cNvSpPr txBox="1"/>
          <p:nvPr/>
        </p:nvSpPr>
        <p:spPr>
          <a:xfrm>
            <a:off x="1280160" y="3236976"/>
            <a:ext cx="2743200" cy="402336"/>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E2A33"/>
              </a:buClr>
              <a:buSzPts val="1100"/>
              <a:buFont typeface="Calibri"/>
              <a:buNone/>
            </a:pPr>
            <a:r>
              <a:rPr b="1" i="0" lang="en-US" sz="1100" u="none" cap="none" strike="noStrike">
                <a:solidFill>
                  <a:srgbClr val="0E2A33"/>
                </a:solidFill>
                <a:latin typeface="Calibri"/>
                <a:ea typeface="Calibri"/>
                <a:cs typeface="Calibri"/>
                <a:sym typeface="Calibri"/>
              </a:rPr>
              <a:t>Vanayı 10 dk aç</a:t>
            </a:r>
            <a:endParaRPr b="0" i="0" sz="1100" u="none" cap="none" strike="noStrike">
              <a:solidFill>
                <a:schemeClr val="dk1"/>
              </a:solidFill>
              <a:latin typeface="Calibri"/>
              <a:ea typeface="Calibri"/>
              <a:cs typeface="Calibri"/>
              <a:sym typeface="Calibri"/>
            </a:endParaRPr>
          </a:p>
        </p:txBody>
      </p:sp>
      <p:sp>
        <p:nvSpPr>
          <p:cNvPr id="1905" name="Google Shape;1905;p74"/>
          <p:cNvSpPr/>
          <p:nvPr/>
        </p:nvSpPr>
        <p:spPr>
          <a:xfrm>
            <a:off x="2578608" y="3657600"/>
            <a:ext cx="146304" cy="100584"/>
          </a:xfrm>
          <a:prstGeom prst="downArrow">
            <a:avLst>
              <a:gd fmla="val 50000" name="adj1"/>
              <a:gd fmla="val 50000" name="adj2"/>
            </a:avLst>
          </a:prstGeom>
          <a:solidFill>
            <a:srgbClr val="7B8C94"/>
          </a:solidFill>
          <a:ln cap="flat" cmpd="sng" w="12700">
            <a:solidFill>
              <a:srgbClr val="7B8C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6" name="Google Shape;1906;p74"/>
          <p:cNvSpPr/>
          <p:nvPr/>
        </p:nvSpPr>
        <p:spPr>
          <a:xfrm>
            <a:off x="1188720" y="3776472"/>
            <a:ext cx="2926080" cy="402336"/>
          </a:xfrm>
          <a:prstGeom prst="rect">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7" name="Google Shape;1907;p74"/>
          <p:cNvSpPr txBox="1"/>
          <p:nvPr/>
        </p:nvSpPr>
        <p:spPr>
          <a:xfrm>
            <a:off x="1280160" y="3776472"/>
            <a:ext cx="2743200" cy="402336"/>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E2A33"/>
              </a:buClr>
              <a:buSzPts val="1100"/>
              <a:buFont typeface="Calibri"/>
              <a:buNone/>
            </a:pPr>
            <a:r>
              <a:rPr b="1" i="0" lang="en-US" sz="1100" u="none" cap="none" strike="noStrike">
                <a:solidFill>
                  <a:srgbClr val="0E2A33"/>
                </a:solidFill>
                <a:latin typeface="Calibri"/>
                <a:ea typeface="Calibri"/>
                <a:cs typeface="Calibri"/>
                <a:sym typeface="Calibri"/>
              </a:rPr>
              <a:t>Sonucu buluta gönder</a:t>
            </a:r>
            <a:endParaRPr b="0" i="0" sz="1100" u="none" cap="none" strike="noStrike">
              <a:solidFill>
                <a:schemeClr val="dk1"/>
              </a:solidFill>
              <a:latin typeface="Calibri"/>
              <a:ea typeface="Calibri"/>
              <a:cs typeface="Calibri"/>
              <a:sym typeface="Calibri"/>
            </a:endParaRPr>
          </a:p>
        </p:txBody>
      </p:sp>
      <p:sp>
        <p:nvSpPr>
          <p:cNvPr id="1908" name="Google Shape;1908;p74"/>
          <p:cNvSpPr txBox="1"/>
          <p:nvPr/>
        </p:nvSpPr>
        <p:spPr>
          <a:xfrm>
            <a:off x="2724912" y="3072384"/>
            <a:ext cx="640080" cy="1828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900"/>
              <a:buFont typeface="Calibri"/>
              <a:buNone/>
            </a:pPr>
            <a:r>
              <a:rPr b="1" i="0" lang="en-US" sz="900" u="none" cap="none" strike="noStrike">
                <a:solidFill>
                  <a:srgbClr val="7B8C94"/>
                </a:solidFill>
                <a:latin typeface="Calibri"/>
                <a:ea typeface="Calibri"/>
                <a:cs typeface="Calibri"/>
                <a:sym typeface="Calibri"/>
              </a:rPr>
              <a:t>Evet</a:t>
            </a:r>
            <a:endParaRPr b="0" i="0" sz="900" u="none" cap="none" strike="noStrike">
              <a:solidFill>
                <a:schemeClr val="dk1"/>
              </a:solidFill>
              <a:latin typeface="Calibri"/>
              <a:ea typeface="Calibri"/>
              <a:cs typeface="Calibri"/>
              <a:sym typeface="Calibri"/>
            </a:endParaRPr>
          </a:p>
        </p:txBody>
      </p:sp>
      <p:sp>
        <p:nvSpPr>
          <p:cNvPr id="1909" name="Google Shape;1909;p74"/>
          <p:cNvSpPr txBox="1"/>
          <p:nvPr/>
        </p:nvSpPr>
        <p:spPr>
          <a:xfrm>
            <a:off x="3977640" y="2633472"/>
            <a:ext cx="1280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900"/>
              <a:buFont typeface="Calibri"/>
              <a:buNone/>
            </a:pPr>
            <a:r>
              <a:rPr b="0" i="0" lang="en-US" sz="900" u="none" cap="none" strike="noStrike">
                <a:solidFill>
                  <a:srgbClr val="7B8C94"/>
                </a:solidFill>
                <a:latin typeface="Calibri"/>
                <a:ea typeface="Calibri"/>
                <a:cs typeface="Calibri"/>
                <a:sym typeface="Calibri"/>
              </a:rPr>
              <a:t>Hayır: baştan oku</a:t>
            </a:r>
            <a:endParaRPr b="0" i="0" sz="900" u="none" cap="none" strike="noStrike">
              <a:solidFill>
                <a:schemeClr val="dk1"/>
              </a:solidFill>
              <a:latin typeface="Calibri"/>
              <a:ea typeface="Calibri"/>
              <a:cs typeface="Calibri"/>
              <a:sym typeface="Calibri"/>
            </a:endParaRPr>
          </a:p>
        </p:txBody>
      </p:sp>
      <p:sp>
        <p:nvSpPr>
          <p:cNvPr id="1910" name="Google Shape;1910;p74"/>
          <p:cNvSpPr/>
          <p:nvPr/>
        </p:nvSpPr>
        <p:spPr>
          <a:xfrm>
            <a:off x="5623560" y="1325880"/>
            <a:ext cx="3017520" cy="2971800"/>
          </a:xfrm>
          <a:prstGeom prst="roundRect">
            <a:avLst>
              <a:gd fmla="val 2462"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1" name="Google Shape;1911;p74"/>
          <p:cNvSpPr txBox="1"/>
          <p:nvPr/>
        </p:nvSpPr>
        <p:spPr>
          <a:xfrm>
            <a:off x="5824728" y="1472184"/>
            <a:ext cx="2615184"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Akış şeması sembolleri</a:t>
            </a:r>
            <a:endParaRPr b="0" i="0" sz="1250" u="none" cap="none" strike="noStrike">
              <a:solidFill>
                <a:schemeClr val="dk1"/>
              </a:solidFill>
              <a:latin typeface="Calibri"/>
              <a:ea typeface="Calibri"/>
              <a:cs typeface="Calibri"/>
              <a:sym typeface="Calibri"/>
            </a:endParaRPr>
          </a:p>
        </p:txBody>
      </p:sp>
      <p:sp>
        <p:nvSpPr>
          <p:cNvPr id="1912" name="Google Shape;1912;p74"/>
          <p:cNvSpPr txBox="1"/>
          <p:nvPr/>
        </p:nvSpPr>
        <p:spPr>
          <a:xfrm>
            <a:off x="5824728" y="1783080"/>
            <a:ext cx="2615184" cy="235000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OVAL — Başla ve bitir</a:t>
            </a:r>
            <a:endParaRPr b="0" i="0" sz="1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000"/>
              <a:buFont typeface="Calibri"/>
              <a:buNone/>
            </a:pPr>
            <a:r>
              <a:t/>
            </a:r>
            <a:endParaRPr b="0" i="0" sz="1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DİKDÖRTGEN — İşlem yap (oku, hesapla, gönder)</a:t>
            </a:r>
            <a:endParaRPr b="0" i="0" sz="1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000"/>
              <a:buFont typeface="Calibri"/>
              <a:buNone/>
            </a:pPr>
            <a:r>
              <a:t/>
            </a:r>
            <a:endParaRPr b="0" i="0" sz="1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EŞKENAR DÖRTGEN — Karar ver. İki çıkışı vardır: evet ve hayır.</a:t>
            </a:r>
            <a:endParaRPr b="0" i="0" sz="1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000"/>
              <a:buFont typeface="Calibri"/>
              <a:buNone/>
            </a:pPr>
            <a:r>
              <a:t/>
            </a:r>
            <a:endParaRPr b="0" i="0" sz="1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PARALELKENAR — Giriş/çıkış (kullanıcıdan veri al, ekrana yaz)</a:t>
            </a:r>
            <a:endParaRPr b="0" i="0" sz="1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000"/>
              <a:buFont typeface="Calibri"/>
              <a:buNone/>
            </a:pPr>
            <a:r>
              <a:t/>
            </a:r>
            <a:endParaRPr b="0" i="0" sz="1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OK — Akışın yönü</a:t>
            </a:r>
            <a:endParaRPr b="0" i="0" sz="1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000"/>
              <a:buFont typeface="Calibri"/>
              <a:buNone/>
            </a:pPr>
            <a:r>
              <a:t/>
            </a:r>
            <a:endParaRPr b="0" i="0" sz="1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Kod yazmadan önce şemayı çizmek, hataların yarısını daha başlamadan önler.</a:t>
            </a:r>
            <a:endParaRPr b="0" i="0" sz="1000" u="none" cap="none" strike="noStrike">
              <a:solidFill>
                <a:schemeClr val="dk1"/>
              </a:solidFill>
              <a:latin typeface="Calibri"/>
              <a:ea typeface="Calibri"/>
              <a:cs typeface="Calibri"/>
              <a:sym typeface="Calibri"/>
            </a:endParaRPr>
          </a:p>
        </p:txBody>
      </p:sp>
      <p:sp>
        <p:nvSpPr>
          <p:cNvPr id="1913" name="Google Shape;1913;p74"/>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4 · Veri, Bulut ve Yapay Zekâ</a:t>
            </a:r>
            <a:endParaRPr b="0" i="0" sz="850" u="none" cap="none" strike="noStrike">
              <a:solidFill>
                <a:schemeClr val="dk1"/>
              </a:solidFill>
              <a:latin typeface="Calibri"/>
              <a:ea typeface="Calibri"/>
              <a:cs typeface="Calibri"/>
              <a:sym typeface="Calibri"/>
            </a:endParaRPr>
          </a:p>
        </p:txBody>
      </p:sp>
      <p:sp>
        <p:nvSpPr>
          <p:cNvPr id="1914" name="Google Shape;1914;p74"/>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72</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919" name="Shape 1919"/>
        <p:cNvGrpSpPr/>
        <p:nvPr/>
      </p:nvGrpSpPr>
      <p:grpSpPr>
        <a:xfrm>
          <a:off x="0" y="0"/>
          <a:ext cx="0" cy="0"/>
          <a:chOff x="0" y="0"/>
          <a:chExt cx="0" cy="0"/>
        </a:xfrm>
      </p:grpSpPr>
      <p:sp>
        <p:nvSpPr>
          <p:cNvPr id="1920" name="Google Shape;1920;p75"/>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KOD 1</a:t>
            </a:r>
            <a:endParaRPr b="0" i="0" sz="1000" u="none" cap="none" strike="noStrike">
              <a:solidFill>
                <a:schemeClr val="dk1"/>
              </a:solidFill>
              <a:latin typeface="Calibri"/>
              <a:ea typeface="Calibri"/>
              <a:cs typeface="Calibri"/>
              <a:sym typeface="Calibri"/>
            </a:endParaRPr>
          </a:p>
        </p:txBody>
      </p:sp>
      <p:sp>
        <p:nvSpPr>
          <p:cNvPr id="1921" name="Google Shape;1921;p75"/>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Arduino ile sıcaklık okuma ve fan kontrolü</a:t>
            </a:r>
            <a:endParaRPr b="0" i="0" sz="2600" u="none" cap="none" strike="noStrike">
              <a:solidFill>
                <a:schemeClr val="dk1"/>
              </a:solidFill>
              <a:latin typeface="Calibri"/>
              <a:ea typeface="Calibri"/>
              <a:cs typeface="Calibri"/>
              <a:sym typeface="Calibri"/>
            </a:endParaRPr>
          </a:p>
        </p:txBody>
      </p:sp>
      <p:sp>
        <p:nvSpPr>
          <p:cNvPr id="1922" name="Google Shape;1922;p75"/>
          <p:cNvSpPr/>
          <p:nvPr/>
        </p:nvSpPr>
        <p:spPr>
          <a:xfrm>
            <a:off x="502920" y="1325880"/>
            <a:ext cx="5029200" cy="2971800"/>
          </a:xfrm>
          <a:prstGeom prst="roundRect">
            <a:avLst>
              <a:gd fmla="val 1846" name="adj"/>
            </a:avLst>
          </a:prstGeom>
          <a:solidFill>
            <a:srgbClr val="0E2A33"/>
          </a:solidFill>
          <a:ln cap="flat" cmpd="sng" w="12700">
            <a:solidFill>
              <a:srgbClr val="14404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3" name="Google Shape;1923;p75"/>
          <p:cNvSpPr txBox="1"/>
          <p:nvPr/>
        </p:nvSpPr>
        <p:spPr>
          <a:xfrm>
            <a:off x="704088" y="1472184"/>
            <a:ext cx="4626864" cy="2679192"/>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7FA6AE"/>
              </a:buClr>
              <a:buSzPts val="900"/>
              <a:buFont typeface="Courier New"/>
              <a:buNone/>
            </a:pPr>
            <a:r>
              <a:rPr b="0" i="0" lang="en-US" sz="900" u="none" cap="none" strike="noStrike">
                <a:solidFill>
                  <a:srgbClr val="7FA6AE"/>
                </a:solidFill>
                <a:latin typeface="Courier New"/>
                <a:ea typeface="Courier New"/>
                <a:cs typeface="Courier New"/>
                <a:sym typeface="Courier New"/>
              </a:rPr>
              <a:t>#include &lt;DHT.h&gt;</a:t>
            </a:r>
            <a:endParaRPr b="0" i="0" sz="900" u="none" cap="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rgbClr val="7FA6AE"/>
              </a:buClr>
              <a:buSzPts val="900"/>
              <a:buFont typeface="Courier New"/>
              <a:buNone/>
            </a:pPr>
            <a:r>
              <a:rPr b="0" i="0" lang="en-US" sz="900" u="none" cap="none" strike="noStrike">
                <a:solidFill>
                  <a:srgbClr val="7FA6AE"/>
                </a:solidFill>
                <a:latin typeface="Courier New"/>
                <a:ea typeface="Courier New"/>
                <a:cs typeface="Courier New"/>
                <a:sym typeface="Courier New"/>
              </a:rPr>
              <a:t>#define DHTPIN 2</a:t>
            </a:r>
            <a:endParaRPr b="0" i="0" sz="900" u="none" cap="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rgbClr val="7FA6AE"/>
              </a:buClr>
              <a:buSzPts val="900"/>
              <a:buFont typeface="Courier New"/>
              <a:buNone/>
            </a:pPr>
            <a:r>
              <a:rPr b="0" i="0" lang="en-US" sz="900" u="none" cap="none" strike="noStrike">
                <a:solidFill>
                  <a:srgbClr val="7FA6AE"/>
                </a:solidFill>
                <a:latin typeface="Courier New"/>
                <a:ea typeface="Courier New"/>
                <a:cs typeface="Courier New"/>
                <a:sym typeface="Courier New"/>
              </a:rPr>
              <a:t>#define FANPIN 8</a:t>
            </a:r>
            <a:endParaRPr b="0" i="0" sz="900" u="none" cap="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rgbClr val="D8ECEA"/>
              </a:buClr>
              <a:buSzPts val="900"/>
              <a:buFont typeface="Courier New"/>
              <a:buNone/>
            </a:pPr>
            <a:r>
              <a:rPr b="0" i="0" lang="en-US" sz="900" u="none" cap="none" strike="noStrike">
                <a:solidFill>
                  <a:srgbClr val="D8ECEA"/>
                </a:solidFill>
                <a:latin typeface="Courier New"/>
                <a:ea typeface="Courier New"/>
                <a:cs typeface="Courier New"/>
                <a:sym typeface="Courier New"/>
              </a:rPr>
              <a:t>DHT dht(DHTPIN, DHT22);</a:t>
            </a:r>
            <a:endParaRPr b="0" i="0" sz="900" u="none" cap="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chemeClr val="dk1"/>
              </a:buClr>
              <a:buSzPts val="900"/>
              <a:buFont typeface="Calibri"/>
              <a:buNone/>
            </a:pPr>
            <a:r>
              <a:t/>
            </a:r>
            <a:endParaRPr b="0" i="0" sz="900" u="none" cap="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rgbClr val="D8ECEA"/>
              </a:buClr>
              <a:buSzPts val="900"/>
              <a:buFont typeface="Courier New"/>
              <a:buNone/>
            </a:pPr>
            <a:r>
              <a:rPr b="0" i="0" lang="en-US" sz="900" u="none" cap="none" strike="noStrike">
                <a:solidFill>
                  <a:srgbClr val="D8ECEA"/>
                </a:solidFill>
                <a:latin typeface="Courier New"/>
                <a:ea typeface="Courier New"/>
                <a:cs typeface="Courier New"/>
                <a:sym typeface="Courier New"/>
              </a:rPr>
              <a:t>void setup() {</a:t>
            </a:r>
            <a:endParaRPr b="0" i="0" sz="900" u="none" cap="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rgbClr val="D8ECEA"/>
              </a:buClr>
              <a:buSzPts val="900"/>
              <a:buFont typeface="Courier New"/>
              <a:buNone/>
            </a:pPr>
            <a:r>
              <a:rPr b="0" i="0" lang="en-US" sz="900" u="none" cap="none" strike="noStrike">
                <a:solidFill>
                  <a:srgbClr val="D8ECEA"/>
                </a:solidFill>
                <a:latin typeface="Courier New"/>
                <a:ea typeface="Courier New"/>
                <a:cs typeface="Courier New"/>
                <a:sym typeface="Courier New"/>
              </a:rPr>
              <a:t>  Serial.begin(9600);</a:t>
            </a:r>
            <a:endParaRPr b="0" i="0" sz="900" u="none" cap="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rgbClr val="D8ECEA"/>
              </a:buClr>
              <a:buSzPts val="900"/>
              <a:buFont typeface="Courier New"/>
              <a:buNone/>
            </a:pPr>
            <a:r>
              <a:rPr b="0" i="0" lang="en-US" sz="900" u="none" cap="none" strike="noStrike">
                <a:solidFill>
                  <a:srgbClr val="D8ECEA"/>
                </a:solidFill>
                <a:latin typeface="Courier New"/>
                <a:ea typeface="Courier New"/>
                <a:cs typeface="Courier New"/>
                <a:sym typeface="Courier New"/>
              </a:rPr>
              <a:t>  dht.begin();</a:t>
            </a:r>
            <a:endParaRPr b="0" i="0" sz="900" u="none" cap="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rgbClr val="D8ECEA"/>
              </a:buClr>
              <a:buSzPts val="900"/>
              <a:buFont typeface="Courier New"/>
              <a:buNone/>
            </a:pPr>
            <a:r>
              <a:rPr b="0" i="0" lang="en-US" sz="900" u="none" cap="none" strike="noStrike">
                <a:solidFill>
                  <a:srgbClr val="D8ECEA"/>
                </a:solidFill>
                <a:latin typeface="Courier New"/>
                <a:ea typeface="Courier New"/>
                <a:cs typeface="Courier New"/>
                <a:sym typeface="Courier New"/>
              </a:rPr>
              <a:t>  pinMode(FANPIN, OUTPUT);</a:t>
            </a:r>
            <a:endParaRPr b="0" i="0" sz="900" u="none" cap="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rgbClr val="D8ECEA"/>
              </a:buClr>
              <a:buSzPts val="900"/>
              <a:buFont typeface="Courier New"/>
              <a:buNone/>
            </a:pPr>
            <a:r>
              <a:rPr b="0" i="0" lang="en-US" sz="900" u="none" cap="none" strike="noStrike">
                <a:solidFill>
                  <a:srgbClr val="D8ECEA"/>
                </a:solidFill>
                <a:latin typeface="Courier New"/>
                <a:ea typeface="Courier New"/>
                <a:cs typeface="Courier New"/>
                <a:sym typeface="Courier New"/>
              </a:rPr>
              <a:t>}</a:t>
            </a:r>
            <a:endParaRPr b="0" i="0" sz="900" u="none" cap="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chemeClr val="dk1"/>
              </a:buClr>
              <a:buSzPts val="900"/>
              <a:buFont typeface="Calibri"/>
              <a:buNone/>
            </a:pPr>
            <a:r>
              <a:t/>
            </a:r>
            <a:endParaRPr b="0" i="0" sz="900" u="none" cap="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rgbClr val="D8ECEA"/>
              </a:buClr>
              <a:buSzPts val="900"/>
              <a:buFont typeface="Courier New"/>
              <a:buNone/>
            </a:pPr>
            <a:r>
              <a:rPr b="0" i="0" lang="en-US" sz="900" u="none" cap="none" strike="noStrike">
                <a:solidFill>
                  <a:srgbClr val="D8ECEA"/>
                </a:solidFill>
                <a:latin typeface="Courier New"/>
                <a:ea typeface="Courier New"/>
                <a:cs typeface="Courier New"/>
                <a:sym typeface="Courier New"/>
              </a:rPr>
              <a:t>void loop() {</a:t>
            </a:r>
            <a:endParaRPr b="0" i="0" sz="900" u="none" cap="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rgbClr val="D8ECEA"/>
              </a:buClr>
              <a:buSzPts val="900"/>
              <a:buFont typeface="Courier New"/>
              <a:buNone/>
            </a:pPr>
            <a:r>
              <a:rPr b="0" i="0" lang="en-US" sz="900" u="none" cap="none" strike="noStrike">
                <a:solidFill>
                  <a:srgbClr val="D8ECEA"/>
                </a:solidFill>
                <a:latin typeface="Courier New"/>
                <a:ea typeface="Courier New"/>
                <a:cs typeface="Courier New"/>
                <a:sym typeface="Courier New"/>
              </a:rPr>
              <a:t>  float sicaklik = dht.readTemperature();</a:t>
            </a:r>
            <a:endParaRPr b="0" i="0" sz="900" u="none" cap="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rgbClr val="D8ECEA"/>
              </a:buClr>
              <a:buSzPts val="900"/>
              <a:buFont typeface="Courier New"/>
              <a:buNone/>
            </a:pPr>
            <a:r>
              <a:rPr b="0" i="0" lang="en-US" sz="900" u="none" cap="none" strike="noStrike">
                <a:solidFill>
                  <a:srgbClr val="D8ECEA"/>
                </a:solidFill>
                <a:latin typeface="Courier New"/>
                <a:ea typeface="Courier New"/>
                <a:cs typeface="Courier New"/>
                <a:sym typeface="Courier New"/>
              </a:rPr>
              <a:t>  Serial.println(sicaklik);</a:t>
            </a:r>
            <a:endParaRPr b="0" i="0" sz="900" u="none" cap="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rgbClr val="D8ECEA"/>
              </a:buClr>
              <a:buSzPts val="900"/>
              <a:buFont typeface="Courier New"/>
              <a:buNone/>
            </a:pPr>
            <a:r>
              <a:rPr b="0" i="0" lang="en-US" sz="900" u="none" cap="none" strike="noStrike">
                <a:solidFill>
                  <a:srgbClr val="D8ECEA"/>
                </a:solidFill>
                <a:latin typeface="Courier New"/>
                <a:ea typeface="Courier New"/>
                <a:cs typeface="Courier New"/>
                <a:sym typeface="Courier New"/>
              </a:rPr>
              <a:t>  if (sicaklik &gt; 30) digitalWrite(FANPIN, HIGH);</a:t>
            </a:r>
            <a:endParaRPr b="0" i="0" sz="900" u="none" cap="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rgbClr val="D8ECEA"/>
              </a:buClr>
              <a:buSzPts val="900"/>
              <a:buFont typeface="Courier New"/>
              <a:buNone/>
            </a:pPr>
            <a:r>
              <a:rPr b="0" i="0" lang="en-US" sz="900" u="none" cap="none" strike="noStrike">
                <a:solidFill>
                  <a:srgbClr val="D8ECEA"/>
                </a:solidFill>
                <a:latin typeface="Courier New"/>
                <a:ea typeface="Courier New"/>
                <a:cs typeface="Courier New"/>
                <a:sym typeface="Courier New"/>
              </a:rPr>
              <a:t>  if (sicaklik &lt; 27) digitalWrite(FANPIN, LOW);</a:t>
            </a:r>
            <a:endParaRPr b="0" i="0" sz="900" u="none" cap="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rgbClr val="D8ECEA"/>
              </a:buClr>
              <a:buSzPts val="900"/>
              <a:buFont typeface="Courier New"/>
              <a:buNone/>
            </a:pPr>
            <a:r>
              <a:rPr b="0" i="0" lang="en-US" sz="900" u="none" cap="none" strike="noStrike">
                <a:solidFill>
                  <a:srgbClr val="D8ECEA"/>
                </a:solidFill>
                <a:latin typeface="Courier New"/>
                <a:ea typeface="Courier New"/>
                <a:cs typeface="Courier New"/>
                <a:sym typeface="Courier New"/>
              </a:rPr>
              <a:t>  delay(2000);   // 2 saniye bekle</a:t>
            </a:r>
            <a:endParaRPr b="0" i="0" sz="900" u="none" cap="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rgbClr val="D8ECEA"/>
              </a:buClr>
              <a:buSzPts val="900"/>
              <a:buFont typeface="Courier New"/>
              <a:buNone/>
            </a:pPr>
            <a:r>
              <a:rPr b="0" i="0" lang="en-US" sz="900" u="none" cap="none" strike="noStrike">
                <a:solidFill>
                  <a:srgbClr val="D8ECEA"/>
                </a:solidFill>
                <a:latin typeface="Courier New"/>
                <a:ea typeface="Courier New"/>
                <a:cs typeface="Courier New"/>
                <a:sym typeface="Courier New"/>
              </a:rPr>
              <a:t>}</a:t>
            </a:r>
            <a:endParaRPr b="0" i="0" sz="900" u="none" cap="none" strike="noStrike">
              <a:solidFill>
                <a:schemeClr val="dk1"/>
              </a:solidFill>
              <a:latin typeface="Calibri"/>
              <a:ea typeface="Calibri"/>
              <a:cs typeface="Calibri"/>
              <a:sym typeface="Calibri"/>
            </a:endParaRPr>
          </a:p>
        </p:txBody>
      </p:sp>
      <p:sp>
        <p:nvSpPr>
          <p:cNvPr id="1924" name="Google Shape;1924;p75"/>
          <p:cNvSpPr/>
          <p:nvPr/>
        </p:nvSpPr>
        <p:spPr>
          <a:xfrm>
            <a:off x="5760720" y="1325880"/>
            <a:ext cx="2880360" cy="2971800"/>
          </a:xfrm>
          <a:prstGeom prst="roundRect">
            <a:avLst>
              <a:gd fmla="val 2540"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5" name="Google Shape;1925;p75"/>
          <p:cNvSpPr txBox="1"/>
          <p:nvPr/>
        </p:nvSpPr>
        <p:spPr>
          <a:xfrm>
            <a:off x="5961888" y="1472184"/>
            <a:ext cx="2478024"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Kodu satır satır okuyalım</a:t>
            </a:r>
            <a:endParaRPr b="0" i="0" sz="1250" u="none" cap="none" strike="noStrike">
              <a:solidFill>
                <a:schemeClr val="dk1"/>
              </a:solidFill>
              <a:latin typeface="Calibri"/>
              <a:ea typeface="Calibri"/>
              <a:cs typeface="Calibri"/>
              <a:sym typeface="Calibri"/>
            </a:endParaRPr>
          </a:p>
        </p:txBody>
      </p:sp>
      <p:sp>
        <p:nvSpPr>
          <p:cNvPr id="1926" name="Google Shape;1926;p75"/>
          <p:cNvSpPr txBox="1"/>
          <p:nvPr/>
        </p:nvSpPr>
        <p:spPr>
          <a:xfrm>
            <a:off x="5961888" y="1783080"/>
            <a:ext cx="2478024" cy="235000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6474F"/>
              </a:buClr>
              <a:buSzPts val="950"/>
              <a:buFont typeface="Calibri"/>
              <a:buNone/>
            </a:pPr>
            <a:r>
              <a:rPr b="0" i="0" lang="en-US" sz="950" u="none" cap="none" strike="noStrike">
                <a:solidFill>
                  <a:srgbClr val="36474F"/>
                </a:solidFill>
                <a:latin typeface="Calibri"/>
                <a:ea typeface="Calibri"/>
                <a:cs typeface="Calibri"/>
                <a:sym typeface="Calibri"/>
              </a:rPr>
              <a:t>KÜTÜPHANE</a:t>
            </a:r>
            <a:endParaRPr b="0" i="0" sz="95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36474F"/>
              </a:buClr>
              <a:buSzPts val="950"/>
              <a:buFont typeface="Calibri"/>
              <a:buNone/>
            </a:pPr>
            <a:r>
              <a:rPr b="0" i="0" lang="en-US" sz="950" u="none" cap="none" strike="noStrike">
                <a:solidFill>
                  <a:srgbClr val="36474F"/>
                </a:solidFill>
                <a:latin typeface="Calibri"/>
                <a:ea typeface="Calibri"/>
                <a:cs typeface="Calibri"/>
                <a:sym typeface="Calibri"/>
              </a:rPr>
              <a:t>#include ile hazır kod blokları projeye eklenir.</a:t>
            </a:r>
            <a:endParaRPr b="0" i="0" sz="95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950"/>
              <a:buFont typeface="Calibri"/>
              <a:buNone/>
            </a:pPr>
            <a:r>
              <a:t/>
            </a:r>
            <a:endParaRPr b="0" i="0" sz="95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36474F"/>
              </a:buClr>
              <a:buSzPts val="950"/>
              <a:buFont typeface="Calibri"/>
              <a:buNone/>
            </a:pPr>
            <a:r>
              <a:rPr b="0" i="0" lang="en-US" sz="950" u="none" cap="none" strike="noStrike">
                <a:solidFill>
                  <a:srgbClr val="36474F"/>
                </a:solidFill>
                <a:latin typeface="Calibri"/>
                <a:ea typeface="Calibri"/>
                <a:cs typeface="Calibri"/>
                <a:sym typeface="Calibri"/>
              </a:rPr>
              <a:t>setup()</a:t>
            </a:r>
            <a:endParaRPr b="0" i="0" sz="95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36474F"/>
              </a:buClr>
              <a:buSzPts val="950"/>
              <a:buFont typeface="Calibri"/>
              <a:buNone/>
            </a:pPr>
            <a:r>
              <a:rPr b="0" i="0" lang="en-US" sz="950" u="none" cap="none" strike="noStrike">
                <a:solidFill>
                  <a:srgbClr val="36474F"/>
                </a:solidFill>
                <a:latin typeface="Calibri"/>
                <a:ea typeface="Calibri"/>
                <a:cs typeface="Calibri"/>
                <a:sym typeface="Calibri"/>
              </a:rPr>
              <a:t>Pin yönleri ve seri iletişim bir kez ayarlanır.</a:t>
            </a:r>
            <a:endParaRPr b="0" i="0" sz="95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950"/>
              <a:buFont typeface="Calibri"/>
              <a:buNone/>
            </a:pPr>
            <a:r>
              <a:t/>
            </a:r>
            <a:endParaRPr b="0" i="0" sz="95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36474F"/>
              </a:buClr>
              <a:buSzPts val="950"/>
              <a:buFont typeface="Calibri"/>
              <a:buNone/>
            </a:pPr>
            <a:r>
              <a:rPr b="0" i="0" lang="en-US" sz="950" u="none" cap="none" strike="noStrike">
                <a:solidFill>
                  <a:srgbClr val="36474F"/>
                </a:solidFill>
                <a:latin typeface="Calibri"/>
                <a:ea typeface="Calibri"/>
                <a:cs typeface="Calibri"/>
                <a:sym typeface="Calibri"/>
              </a:rPr>
              <a:t>loop()</a:t>
            </a:r>
            <a:endParaRPr b="0" i="0" sz="95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36474F"/>
              </a:buClr>
              <a:buSzPts val="950"/>
              <a:buFont typeface="Calibri"/>
              <a:buNone/>
            </a:pPr>
            <a:r>
              <a:rPr b="0" i="0" lang="en-US" sz="950" u="none" cap="none" strike="noStrike">
                <a:solidFill>
                  <a:srgbClr val="36474F"/>
                </a:solidFill>
                <a:latin typeface="Calibri"/>
                <a:ea typeface="Calibri"/>
                <a:cs typeface="Calibri"/>
                <a:sym typeface="Calibri"/>
              </a:rPr>
              <a:t>Ölçüm ve kontrol sonsuz döngüde tekrarlanır.</a:t>
            </a:r>
            <a:endParaRPr b="0" i="0" sz="95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950"/>
              <a:buFont typeface="Calibri"/>
              <a:buNone/>
            </a:pPr>
            <a:r>
              <a:t/>
            </a:r>
            <a:endParaRPr b="0" i="0" sz="95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36474F"/>
              </a:buClr>
              <a:buSzPts val="950"/>
              <a:buFont typeface="Calibri"/>
              <a:buNone/>
            </a:pPr>
            <a:r>
              <a:rPr b="0" i="0" lang="en-US" sz="950" u="none" cap="none" strike="noStrike">
                <a:solidFill>
                  <a:srgbClr val="36474F"/>
                </a:solidFill>
                <a:latin typeface="Calibri"/>
                <a:ea typeface="Calibri"/>
                <a:cs typeface="Calibri"/>
                <a:sym typeface="Calibri"/>
              </a:rPr>
              <a:t>HİSTEREZİS</a:t>
            </a:r>
            <a:endParaRPr b="0" i="0" sz="95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36474F"/>
              </a:buClr>
              <a:buSzPts val="950"/>
              <a:buFont typeface="Calibri"/>
              <a:buNone/>
            </a:pPr>
            <a:r>
              <a:rPr b="0" i="0" lang="en-US" sz="950" u="none" cap="none" strike="noStrike">
                <a:solidFill>
                  <a:srgbClr val="36474F"/>
                </a:solidFill>
                <a:latin typeface="Calibri"/>
                <a:ea typeface="Calibri"/>
                <a:cs typeface="Calibri"/>
                <a:sym typeface="Calibri"/>
              </a:rPr>
              <a:t>30 ve 27 olmak üzere iki ayrı eşik kullanıldığına dikkat edin.</a:t>
            </a:r>
            <a:endParaRPr b="0" i="0" sz="95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950"/>
              <a:buFont typeface="Calibri"/>
              <a:buNone/>
            </a:pPr>
            <a:r>
              <a:t/>
            </a:r>
            <a:endParaRPr b="0" i="0" sz="95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36474F"/>
              </a:buClr>
              <a:buSzPts val="950"/>
              <a:buFont typeface="Calibri"/>
              <a:buNone/>
            </a:pPr>
            <a:r>
              <a:rPr b="0" i="0" lang="en-US" sz="950" u="none" cap="none" strike="noStrike">
                <a:solidFill>
                  <a:srgbClr val="36474F"/>
                </a:solidFill>
                <a:latin typeface="Calibri"/>
                <a:ea typeface="Calibri"/>
                <a:cs typeface="Calibri"/>
                <a:sym typeface="Calibri"/>
              </a:rPr>
              <a:t>delay()</a:t>
            </a:r>
            <a:endParaRPr b="0" i="0" sz="95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36474F"/>
              </a:buClr>
              <a:buSzPts val="950"/>
              <a:buFont typeface="Calibri"/>
              <a:buNone/>
            </a:pPr>
            <a:r>
              <a:rPr b="0" i="0" lang="en-US" sz="950" u="none" cap="none" strike="noStrike">
                <a:solidFill>
                  <a:srgbClr val="36474F"/>
                </a:solidFill>
                <a:latin typeface="Calibri"/>
                <a:ea typeface="Calibri"/>
                <a:cs typeface="Calibri"/>
                <a:sym typeface="Calibri"/>
              </a:rPr>
              <a:t>Sensörü çok sık okumak gereksizdir.</a:t>
            </a:r>
            <a:endParaRPr b="0" i="0" sz="950" u="none" cap="none" strike="noStrike">
              <a:solidFill>
                <a:schemeClr val="dk1"/>
              </a:solidFill>
              <a:latin typeface="Calibri"/>
              <a:ea typeface="Calibri"/>
              <a:cs typeface="Calibri"/>
              <a:sym typeface="Calibri"/>
            </a:endParaRPr>
          </a:p>
        </p:txBody>
      </p:sp>
      <p:sp>
        <p:nvSpPr>
          <p:cNvPr id="1927" name="Google Shape;1927;p75"/>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4 · Veri, Bulut ve Yapay Zekâ</a:t>
            </a:r>
            <a:endParaRPr b="0" i="0" sz="850" u="none" cap="none" strike="noStrike">
              <a:solidFill>
                <a:schemeClr val="dk1"/>
              </a:solidFill>
              <a:latin typeface="Calibri"/>
              <a:ea typeface="Calibri"/>
              <a:cs typeface="Calibri"/>
              <a:sym typeface="Calibri"/>
            </a:endParaRPr>
          </a:p>
        </p:txBody>
      </p:sp>
      <p:sp>
        <p:nvSpPr>
          <p:cNvPr id="1928" name="Google Shape;1928;p75"/>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73</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933" name="Shape 1933"/>
        <p:cNvGrpSpPr/>
        <p:nvPr/>
      </p:nvGrpSpPr>
      <p:grpSpPr>
        <a:xfrm>
          <a:off x="0" y="0"/>
          <a:ext cx="0" cy="0"/>
          <a:chOff x="0" y="0"/>
          <a:chExt cx="0" cy="0"/>
        </a:xfrm>
      </p:grpSpPr>
      <p:sp>
        <p:nvSpPr>
          <p:cNvPr id="1934" name="Google Shape;1934;p76"/>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KOD 2</a:t>
            </a:r>
            <a:endParaRPr b="0" i="0" sz="1000" u="none" cap="none" strike="noStrike">
              <a:solidFill>
                <a:schemeClr val="dk1"/>
              </a:solidFill>
              <a:latin typeface="Calibri"/>
              <a:ea typeface="Calibri"/>
              <a:cs typeface="Calibri"/>
              <a:sym typeface="Calibri"/>
            </a:endParaRPr>
          </a:p>
        </p:txBody>
      </p:sp>
      <p:sp>
        <p:nvSpPr>
          <p:cNvPr id="1935" name="Google Shape;1935;p76"/>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ESP32 ile veriyi buluta göndermek (MQTT)</a:t>
            </a:r>
            <a:endParaRPr b="0" i="0" sz="2600" u="none" cap="none" strike="noStrike">
              <a:solidFill>
                <a:schemeClr val="dk1"/>
              </a:solidFill>
              <a:latin typeface="Calibri"/>
              <a:ea typeface="Calibri"/>
              <a:cs typeface="Calibri"/>
              <a:sym typeface="Calibri"/>
            </a:endParaRPr>
          </a:p>
        </p:txBody>
      </p:sp>
      <p:sp>
        <p:nvSpPr>
          <p:cNvPr id="1936" name="Google Shape;1936;p76"/>
          <p:cNvSpPr/>
          <p:nvPr/>
        </p:nvSpPr>
        <p:spPr>
          <a:xfrm>
            <a:off x="502920" y="1325880"/>
            <a:ext cx="5394960" cy="2971800"/>
          </a:xfrm>
          <a:prstGeom prst="roundRect">
            <a:avLst>
              <a:gd fmla="val 1846" name="adj"/>
            </a:avLst>
          </a:prstGeom>
          <a:solidFill>
            <a:srgbClr val="0E2A33"/>
          </a:solidFill>
          <a:ln cap="flat" cmpd="sng" w="12700">
            <a:solidFill>
              <a:srgbClr val="14404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7" name="Google Shape;1937;p76"/>
          <p:cNvSpPr txBox="1"/>
          <p:nvPr/>
        </p:nvSpPr>
        <p:spPr>
          <a:xfrm>
            <a:off x="704088" y="1472184"/>
            <a:ext cx="4992624" cy="2679192"/>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7FA6AE"/>
              </a:buClr>
              <a:buSzPts val="850"/>
              <a:buFont typeface="Courier New"/>
              <a:buNone/>
            </a:pPr>
            <a:r>
              <a:rPr b="0" i="0" lang="en-US" sz="850" u="none" cap="none" strike="noStrike">
                <a:solidFill>
                  <a:srgbClr val="7FA6AE"/>
                </a:solidFill>
                <a:latin typeface="Courier New"/>
                <a:ea typeface="Courier New"/>
                <a:cs typeface="Courier New"/>
                <a:sym typeface="Courier New"/>
              </a:rPr>
              <a:t>#include &lt;WiFi.h&gt;</a:t>
            </a:r>
            <a:endParaRPr b="0" i="0" sz="850" u="none" cap="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rgbClr val="7FA6AE"/>
              </a:buClr>
              <a:buSzPts val="850"/>
              <a:buFont typeface="Courier New"/>
              <a:buNone/>
            </a:pPr>
            <a:r>
              <a:rPr b="0" i="0" lang="en-US" sz="850" u="none" cap="none" strike="noStrike">
                <a:solidFill>
                  <a:srgbClr val="7FA6AE"/>
                </a:solidFill>
                <a:latin typeface="Courier New"/>
                <a:ea typeface="Courier New"/>
                <a:cs typeface="Courier New"/>
                <a:sym typeface="Courier New"/>
              </a:rPr>
              <a:t>#include &lt;PubSubClient.h&gt;</a:t>
            </a:r>
            <a:endParaRPr b="0" i="0" sz="850" u="none" cap="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chemeClr val="dk1"/>
              </a:buClr>
              <a:buSzPts val="850"/>
              <a:buFont typeface="Calibri"/>
              <a:buNone/>
            </a:pPr>
            <a:r>
              <a:t/>
            </a:r>
            <a:endParaRPr b="0" i="0" sz="850" u="none" cap="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rgbClr val="D8ECEA"/>
              </a:buClr>
              <a:buSzPts val="850"/>
              <a:buFont typeface="Courier New"/>
              <a:buNone/>
            </a:pPr>
            <a:r>
              <a:rPr b="0" i="0" lang="en-US" sz="850" u="none" cap="none" strike="noStrike">
                <a:solidFill>
                  <a:srgbClr val="D8ECEA"/>
                </a:solidFill>
                <a:latin typeface="Courier New"/>
                <a:ea typeface="Courier New"/>
                <a:cs typeface="Courier New"/>
                <a:sym typeface="Courier New"/>
              </a:rPr>
              <a:t>WiFiClient wifi;</a:t>
            </a:r>
            <a:endParaRPr b="0" i="0" sz="850" u="none" cap="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rgbClr val="D8ECEA"/>
              </a:buClr>
              <a:buSzPts val="850"/>
              <a:buFont typeface="Courier New"/>
              <a:buNone/>
            </a:pPr>
            <a:r>
              <a:rPr b="0" i="0" lang="en-US" sz="850" u="none" cap="none" strike="noStrike">
                <a:solidFill>
                  <a:srgbClr val="D8ECEA"/>
                </a:solidFill>
                <a:latin typeface="Courier New"/>
                <a:ea typeface="Courier New"/>
                <a:cs typeface="Courier New"/>
                <a:sym typeface="Courier New"/>
              </a:rPr>
              <a:t>PubSubClient mqtt(wifi);</a:t>
            </a:r>
            <a:endParaRPr b="0" i="0" sz="850" u="none" cap="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chemeClr val="dk1"/>
              </a:buClr>
              <a:buSzPts val="850"/>
              <a:buFont typeface="Calibri"/>
              <a:buNone/>
            </a:pPr>
            <a:r>
              <a:t/>
            </a:r>
            <a:endParaRPr b="0" i="0" sz="850" u="none" cap="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rgbClr val="D8ECEA"/>
              </a:buClr>
              <a:buSzPts val="850"/>
              <a:buFont typeface="Courier New"/>
              <a:buNone/>
            </a:pPr>
            <a:r>
              <a:rPr b="0" i="0" lang="en-US" sz="850" u="none" cap="none" strike="noStrike">
                <a:solidFill>
                  <a:srgbClr val="D8ECEA"/>
                </a:solidFill>
                <a:latin typeface="Courier New"/>
                <a:ea typeface="Courier New"/>
                <a:cs typeface="Courier New"/>
                <a:sym typeface="Courier New"/>
              </a:rPr>
              <a:t>void setup() {</a:t>
            </a:r>
            <a:endParaRPr b="0" i="0" sz="850" u="none" cap="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rgbClr val="D8ECEA"/>
              </a:buClr>
              <a:buSzPts val="850"/>
              <a:buFont typeface="Courier New"/>
              <a:buNone/>
            </a:pPr>
            <a:r>
              <a:rPr b="0" i="0" lang="en-US" sz="850" u="none" cap="none" strike="noStrike">
                <a:solidFill>
                  <a:srgbClr val="D8ECEA"/>
                </a:solidFill>
                <a:latin typeface="Courier New"/>
                <a:ea typeface="Courier New"/>
                <a:cs typeface="Courier New"/>
                <a:sym typeface="Courier New"/>
              </a:rPr>
              <a:t>  WiFi.begin("OkulAg", "sifre123");</a:t>
            </a:r>
            <a:endParaRPr b="0" i="0" sz="850" u="none" cap="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rgbClr val="D8ECEA"/>
              </a:buClr>
              <a:buSzPts val="850"/>
              <a:buFont typeface="Courier New"/>
              <a:buNone/>
            </a:pPr>
            <a:r>
              <a:rPr b="0" i="0" lang="en-US" sz="850" u="none" cap="none" strike="noStrike">
                <a:solidFill>
                  <a:srgbClr val="D8ECEA"/>
                </a:solidFill>
                <a:latin typeface="Courier New"/>
                <a:ea typeface="Courier New"/>
                <a:cs typeface="Courier New"/>
                <a:sym typeface="Courier New"/>
              </a:rPr>
              <a:t>  while (WiFi.status() != WL_CONNECTED) delay(500);</a:t>
            </a:r>
            <a:endParaRPr b="0" i="0" sz="850" u="none" cap="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rgbClr val="D8ECEA"/>
              </a:buClr>
              <a:buSzPts val="850"/>
              <a:buFont typeface="Courier New"/>
              <a:buNone/>
            </a:pPr>
            <a:r>
              <a:rPr b="0" i="0" lang="en-US" sz="850" u="none" cap="none" strike="noStrike">
                <a:solidFill>
                  <a:srgbClr val="D8ECEA"/>
                </a:solidFill>
                <a:latin typeface="Courier New"/>
                <a:ea typeface="Courier New"/>
                <a:cs typeface="Courier New"/>
                <a:sym typeface="Courier New"/>
              </a:rPr>
              <a:t>  mqtt.setServer("broker.hivemq.com", 1883);</a:t>
            </a:r>
            <a:endParaRPr b="0" i="0" sz="850" u="none" cap="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rgbClr val="D8ECEA"/>
              </a:buClr>
              <a:buSzPts val="850"/>
              <a:buFont typeface="Courier New"/>
              <a:buNone/>
            </a:pPr>
            <a:r>
              <a:rPr b="0" i="0" lang="en-US" sz="850" u="none" cap="none" strike="noStrike">
                <a:solidFill>
                  <a:srgbClr val="D8ECEA"/>
                </a:solidFill>
                <a:latin typeface="Courier New"/>
                <a:ea typeface="Courier New"/>
                <a:cs typeface="Courier New"/>
                <a:sym typeface="Courier New"/>
              </a:rPr>
              <a:t>  mqtt.connect("sera-01");</a:t>
            </a:r>
            <a:endParaRPr b="0" i="0" sz="850" u="none" cap="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rgbClr val="D8ECEA"/>
              </a:buClr>
              <a:buSzPts val="850"/>
              <a:buFont typeface="Courier New"/>
              <a:buNone/>
            </a:pPr>
            <a:r>
              <a:rPr b="0" i="0" lang="en-US" sz="850" u="none" cap="none" strike="noStrike">
                <a:solidFill>
                  <a:srgbClr val="D8ECEA"/>
                </a:solidFill>
                <a:latin typeface="Courier New"/>
                <a:ea typeface="Courier New"/>
                <a:cs typeface="Courier New"/>
                <a:sym typeface="Courier New"/>
              </a:rPr>
              <a:t>}</a:t>
            </a:r>
            <a:endParaRPr b="0" i="0" sz="850" u="none" cap="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rgbClr val="D8ECEA"/>
              </a:buClr>
              <a:buSzPts val="850"/>
              <a:buFont typeface="Courier New"/>
              <a:buNone/>
            </a:pPr>
            <a:r>
              <a:rPr b="0" i="0" lang="en-US" sz="850" u="none" cap="none" strike="noStrike">
                <a:solidFill>
                  <a:srgbClr val="D8ECEA"/>
                </a:solidFill>
                <a:latin typeface="Courier New"/>
                <a:ea typeface="Courier New"/>
                <a:cs typeface="Courier New"/>
                <a:sym typeface="Courier New"/>
              </a:rPr>
              <a:t>void loop() {</a:t>
            </a:r>
            <a:endParaRPr b="0" i="0" sz="850" u="none" cap="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rgbClr val="D8ECEA"/>
              </a:buClr>
              <a:buSzPts val="850"/>
              <a:buFont typeface="Courier New"/>
              <a:buNone/>
            </a:pPr>
            <a:r>
              <a:rPr b="0" i="0" lang="en-US" sz="850" u="none" cap="none" strike="noStrike">
                <a:solidFill>
                  <a:srgbClr val="D8ECEA"/>
                </a:solidFill>
                <a:latin typeface="Courier New"/>
                <a:ea typeface="Courier New"/>
                <a:cs typeface="Courier New"/>
                <a:sym typeface="Courier New"/>
              </a:rPr>
              <a:t>  float t = 27.4;               // sensörden gelen değer</a:t>
            </a:r>
            <a:endParaRPr b="0" i="0" sz="850" u="none" cap="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rgbClr val="D8ECEA"/>
              </a:buClr>
              <a:buSzPts val="850"/>
              <a:buFont typeface="Courier New"/>
              <a:buNone/>
            </a:pPr>
            <a:r>
              <a:rPr b="0" i="0" lang="en-US" sz="850" u="none" cap="none" strike="noStrike">
                <a:solidFill>
                  <a:srgbClr val="D8ECEA"/>
                </a:solidFill>
                <a:latin typeface="Courier New"/>
                <a:ea typeface="Courier New"/>
                <a:cs typeface="Courier New"/>
                <a:sym typeface="Courier New"/>
              </a:rPr>
              <a:t>  char veri[60];</a:t>
            </a:r>
            <a:endParaRPr b="0" i="0" sz="850" u="none" cap="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rgbClr val="D8ECEA"/>
              </a:buClr>
              <a:buSzPts val="850"/>
              <a:buFont typeface="Courier New"/>
              <a:buNone/>
            </a:pPr>
            <a:r>
              <a:rPr b="0" i="0" lang="en-US" sz="850" u="none" cap="none" strike="noStrike">
                <a:solidFill>
                  <a:srgbClr val="D8ECEA"/>
                </a:solidFill>
                <a:latin typeface="Courier New"/>
                <a:ea typeface="Courier New"/>
                <a:cs typeface="Courier New"/>
                <a:sym typeface="Courier New"/>
              </a:rPr>
              <a:t>  sprintf(veri, "{\"sicaklik\":%.1f}", t);</a:t>
            </a:r>
            <a:endParaRPr b="0" i="0" sz="850" u="none" cap="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rgbClr val="D8ECEA"/>
              </a:buClr>
              <a:buSzPts val="850"/>
              <a:buFont typeface="Courier New"/>
              <a:buNone/>
            </a:pPr>
            <a:r>
              <a:rPr b="0" i="0" lang="en-US" sz="850" u="none" cap="none" strike="noStrike">
                <a:solidFill>
                  <a:srgbClr val="D8ECEA"/>
                </a:solidFill>
                <a:latin typeface="Courier New"/>
                <a:ea typeface="Courier New"/>
                <a:cs typeface="Courier New"/>
                <a:sym typeface="Courier New"/>
              </a:rPr>
              <a:t>  mqtt.publish("okul/sera/kat1/sicaklik", veri);</a:t>
            </a:r>
            <a:endParaRPr b="0" i="0" sz="850" u="none" cap="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rgbClr val="D8ECEA"/>
              </a:buClr>
              <a:buSzPts val="850"/>
              <a:buFont typeface="Courier New"/>
              <a:buNone/>
            </a:pPr>
            <a:r>
              <a:rPr b="0" i="0" lang="en-US" sz="850" u="none" cap="none" strike="noStrike">
                <a:solidFill>
                  <a:srgbClr val="D8ECEA"/>
                </a:solidFill>
                <a:latin typeface="Courier New"/>
                <a:ea typeface="Courier New"/>
                <a:cs typeface="Courier New"/>
                <a:sym typeface="Courier New"/>
              </a:rPr>
              <a:t>  delay(60000);                 // dakikada bir gönder</a:t>
            </a:r>
            <a:endParaRPr b="0" i="0" sz="850" u="none" cap="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rgbClr val="D8ECEA"/>
              </a:buClr>
              <a:buSzPts val="850"/>
              <a:buFont typeface="Courier New"/>
              <a:buNone/>
            </a:pPr>
            <a:r>
              <a:rPr b="0" i="0" lang="en-US" sz="850" u="none" cap="none" strike="noStrike">
                <a:solidFill>
                  <a:srgbClr val="D8ECEA"/>
                </a:solidFill>
                <a:latin typeface="Courier New"/>
                <a:ea typeface="Courier New"/>
                <a:cs typeface="Courier New"/>
                <a:sym typeface="Courier New"/>
              </a:rPr>
              <a:t>}</a:t>
            </a:r>
            <a:endParaRPr b="0" i="0" sz="850" u="none" cap="none" strike="noStrike">
              <a:solidFill>
                <a:schemeClr val="dk1"/>
              </a:solidFill>
              <a:latin typeface="Calibri"/>
              <a:ea typeface="Calibri"/>
              <a:cs typeface="Calibri"/>
              <a:sym typeface="Calibri"/>
            </a:endParaRPr>
          </a:p>
        </p:txBody>
      </p:sp>
      <p:sp>
        <p:nvSpPr>
          <p:cNvPr id="1938" name="Google Shape;1938;p76"/>
          <p:cNvSpPr/>
          <p:nvPr/>
        </p:nvSpPr>
        <p:spPr>
          <a:xfrm>
            <a:off x="6126480" y="1325880"/>
            <a:ext cx="2514600" cy="2971800"/>
          </a:xfrm>
          <a:prstGeom prst="roundRect">
            <a:avLst>
              <a:gd fmla="val 2909"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9" name="Google Shape;1939;p76"/>
          <p:cNvSpPr txBox="1"/>
          <p:nvPr/>
        </p:nvSpPr>
        <p:spPr>
          <a:xfrm>
            <a:off x="6327648" y="1472184"/>
            <a:ext cx="2112264"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Dört adımda MQTT</a:t>
            </a:r>
            <a:endParaRPr b="0" i="0" sz="1250" u="none" cap="none" strike="noStrike">
              <a:solidFill>
                <a:schemeClr val="dk1"/>
              </a:solidFill>
              <a:latin typeface="Calibri"/>
              <a:ea typeface="Calibri"/>
              <a:cs typeface="Calibri"/>
              <a:sym typeface="Calibri"/>
            </a:endParaRPr>
          </a:p>
        </p:txBody>
      </p:sp>
      <p:sp>
        <p:nvSpPr>
          <p:cNvPr id="1940" name="Google Shape;1940;p76"/>
          <p:cNvSpPr txBox="1"/>
          <p:nvPr/>
        </p:nvSpPr>
        <p:spPr>
          <a:xfrm>
            <a:off x="6327648" y="1783080"/>
            <a:ext cx="2112264" cy="235000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1. AĞA BAĞLAN</a:t>
            </a:r>
            <a:endParaRPr b="0" i="0" sz="1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Wi-Fi adı ve şifresiyle bağlantı kurulur.</a:t>
            </a:r>
            <a:endParaRPr b="0" i="0" sz="1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000"/>
              <a:buFont typeface="Calibri"/>
              <a:buNone/>
            </a:pPr>
            <a:r>
              <a:t/>
            </a:r>
            <a:endParaRPr b="0" i="0" sz="1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2. BROKERA BAĞLAN</a:t>
            </a:r>
            <a:endParaRPr b="0" i="0" sz="1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Adres, port ve benzersiz bir istemci adı verilir.</a:t>
            </a:r>
            <a:endParaRPr b="0" i="0" sz="1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000"/>
              <a:buFont typeface="Calibri"/>
              <a:buNone/>
            </a:pPr>
            <a:r>
              <a:t/>
            </a:r>
            <a:endParaRPr b="0" i="0" sz="1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3. JSON HAZIRLA</a:t>
            </a:r>
            <a:endParaRPr b="0" i="0" sz="1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Ölçüm, anlaşılır bir metne dönüştürülür.</a:t>
            </a:r>
            <a:endParaRPr b="0" i="0" sz="1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000"/>
              <a:buFont typeface="Calibri"/>
              <a:buNone/>
            </a:pPr>
            <a:r>
              <a:t/>
            </a:r>
            <a:endParaRPr b="0" i="0" sz="1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4. YAYINLA</a:t>
            </a:r>
            <a:endParaRPr b="0" i="0" sz="1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publish ile topic üzerine mesaj gönderilir.</a:t>
            </a:r>
            <a:endParaRPr b="0" i="0" sz="1000" u="none" cap="none" strike="noStrike">
              <a:solidFill>
                <a:schemeClr val="dk1"/>
              </a:solidFill>
              <a:latin typeface="Calibri"/>
              <a:ea typeface="Calibri"/>
              <a:cs typeface="Calibri"/>
              <a:sym typeface="Calibri"/>
            </a:endParaRPr>
          </a:p>
        </p:txBody>
      </p:sp>
      <p:sp>
        <p:nvSpPr>
          <p:cNvPr id="1941" name="Google Shape;1941;p76"/>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4 · Veri, Bulut ve Yapay Zekâ</a:t>
            </a:r>
            <a:endParaRPr b="0" i="0" sz="850" u="none" cap="none" strike="noStrike">
              <a:solidFill>
                <a:schemeClr val="dk1"/>
              </a:solidFill>
              <a:latin typeface="Calibri"/>
              <a:ea typeface="Calibri"/>
              <a:cs typeface="Calibri"/>
              <a:sym typeface="Calibri"/>
            </a:endParaRPr>
          </a:p>
        </p:txBody>
      </p:sp>
      <p:sp>
        <p:nvSpPr>
          <p:cNvPr id="1942" name="Google Shape;1942;p76"/>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74</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947" name="Shape 1947"/>
        <p:cNvGrpSpPr/>
        <p:nvPr/>
      </p:nvGrpSpPr>
      <p:grpSpPr>
        <a:xfrm>
          <a:off x="0" y="0"/>
          <a:ext cx="0" cy="0"/>
          <a:chOff x="0" y="0"/>
          <a:chExt cx="0" cy="0"/>
        </a:xfrm>
      </p:grpSpPr>
      <p:sp>
        <p:nvSpPr>
          <p:cNvPr id="1948" name="Google Shape;1948;p77"/>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KOD 3</a:t>
            </a:r>
            <a:endParaRPr b="0" i="0" sz="1000" u="none" cap="none" strike="noStrike">
              <a:solidFill>
                <a:schemeClr val="dk1"/>
              </a:solidFill>
              <a:latin typeface="Calibri"/>
              <a:ea typeface="Calibri"/>
              <a:cs typeface="Calibri"/>
              <a:sym typeface="Calibri"/>
            </a:endParaRPr>
          </a:p>
        </p:txBody>
      </p:sp>
      <p:sp>
        <p:nvSpPr>
          <p:cNvPr id="1949" name="Google Shape;1949;p77"/>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Python ile gelen veriyi işlemek</a:t>
            </a:r>
            <a:endParaRPr b="0" i="0" sz="2600" u="none" cap="none" strike="noStrike">
              <a:solidFill>
                <a:schemeClr val="dk1"/>
              </a:solidFill>
              <a:latin typeface="Calibri"/>
              <a:ea typeface="Calibri"/>
              <a:cs typeface="Calibri"/>
              <a:sym typeface="Calibri"/>
            </a:endParaRPr>
          </a:p>
        </p:txBody>
      </p:sp>
      <p:sp>
        <p:nvSpPr>
          <p:cNvPr id="1950" name="Google Shape;1950;p77"/>
          <p:cNvSpPr/>
          <p:nvPr/>
        </p:nvSpPr>
        <p:spPr>
          <a:xfrm>
            <a:off x="502920" y="1325880"/>
            <a:ext cx="5486400" cy="2971800"/>
          </a:xfrm>
          <a:prstGeom prst="roundRect">
            <a:avLst>
              <a:gd fmla="val 1846" name="adj"/>
            </a:avLst>
          </a:prstGeom>
          <a:solidFill>
            <a:srgbClr val="0E2A33"/>
          </a:solidFill>
          <a:ln cap="flat" cmpd="sng" w="12700">
            <a:solidFill>
              <a:srgbClr val="14404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1" name="Google Shape;1951;p77"/>
          <p:cNvSpPr txBox="1"/>
          <p:nvPr/>
        </p:nvSpPr>
        <p:spPr>
          <a:xfrm>
            <a:off x="704088" y="1472184"/>
            <a:ext cx="5084064" cy="2679192"/>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D8ECEA"/>
              </a:buClr>
              <a:buSzPts val="900"/>
              <a:buFont typeface="Courier New"/>
              <a:buNone/>
            </a:pPr>
            <a:r>
              <a:rPr b="0" i="0" lang="en-US" sz="900" u="none" cap="none" strike="noStrike">
                <a:solidFill>
                  <a:srgbClr val="D8ECEA"/>
                </a:solidFill>
                <a:latin typeface="Courier New"/>
                <a:ea typeface="Courier New"/>
                <a:cs typeface="Courier New"/>
                <a:sym typeface="Courier New"/>
              </a:rPr>
              <a:t>import json</a:t>
            </a:r>
            <a:endParaRPr b="0" i="0" sz="900" u="none" cap="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chemeClr val="dk1"/>
              </a:buClr>
              <a:buSzPts val="900"/>
              <a:buFont typeface="Calibri"/>
              <a:buNone/>
            </a:pPr>
            <a:r>
              <a:t/>
            </a:r>
            <a:endParaRPr b="0" i="0" sz="900" u="none" cap="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rgbClr val="D8ECEA"/>
              </a:buClr>
              <a:buSzPts val="900"/>
              <a:buFont typeface="Courier New"/>
              <a:buNone/>
            </a:pPr>
            <a:r>
              <a:rPr b="0" i="0" lang="en-US" sz="900" u="none" cap="none" strike="noStrike">
                <a:solidFill>
                  <a:srgbClr val="D8ECEA"/>
                </a:solidFill>
                <a:latin typeface="Courier New"/>
                <a:ea typeface="Courier New"/>
                <a:cs typeface="Courier New"/>
                <a:sym typeface="Courier New"/>
              </a:rPr>
              <a:t>olcumler = [22.4, 24.1, 29.8, 31.2, 33.5, 30.0, 26.7]</a:t>
            </a:r>
            <a:endParaRPr b="0" i="0" sz="900" u="none" cap="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chemeClr val="dk1"/>
              </a:buClr>
              <a:buSzPts val="900"/>
              <a:buFont typeface="Calibri"/>
              <a:buNone/>
            </a:pPr>
            <a:r>
              <a:t/>
            </a:r>
            <a:endParaRPr b="0" i="0" sz="900" u="none" cap="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rgbClr val="D8ECEA"/>
              </a:buClr>
              <a:buSzPts val="900"/>
              <a:buFont typeface="Courier New"/>
              <a:buNone/>
            </a:pPr>
            <a:r>
              <a:rPr b="0" i="0" lang="en-US" sz="900" u="none" cap="none" strike="noStrike">
                <a:solidFill>
                  <a:srgbClr val="D8ECEA"/>
                </a:solidFill>
                <a:latin typeface="Courier New"/>
                <a:ea typeface="Courier New"/>
                <a:cs typeface="Courier New"/>
                <a:sym typeface="Courier New"/>
              </a:rPr>
              <a:t>ortalama = sum(olcumler) / len(olcumler)</a:t>
            </a:r>
            <a:endParaRPr b="0" i="0" sz="900" u="none" cap="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rgbClr val="D8ECEA"/>
              </a:buClr>
              <a:buSzPts val="900"/>
              <a:buFont typeface="Courier New"/>
              <a:buNone/>
            </a:pPr>
            <a:r>
              <a:rPr b="0" i="0" lang="en-US" sz="900" u="none" cap="none" strike="noStrike">
                <a:solidFill>
                  <a:srgbClr val="D8ECEA"/>
                </a:solidFill>
                <a:latin typeface="Courier New"/>
                <a:ea typeface="Courier New"/>
                <a:cs typeface="Courier New"/>
                <a:sym typeface="Courier New"/>
              </a:rPr>
              <a:t>enYuksek = max(olcumler)</a:t>
            </a:r>
            <a:endParaRPr b="0" i="0" sz="900" u="none" cap="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rgbClr val="D8ECEA"/>
              </a:buClr>
              <a:buSzPts val="900"/>
              <a:buFont typeface="Courier New"/>
              <a:buNone/>
            </a:pPr>
            <a:r>
              <a:rPr b="0" i="0" lang="en-US" sz="900" u="none" cap="none" strike="noStrike">
                <a:solidFill>
                  <a:srgbClr val="D8ECEA"/>
                </a:solidFill>
                <a:latin typeface="Courier New"/>
                <a:ea typeface="Courier New"/>
                <a:cs typeface="Courier New"/>
                <a:sym typeface="Courier New"/>
              </a:rPr>
              <a:t>riskli   = [d for d in olcumler if d &gt; 30]</a:t>
            </a:r>
            <a:endParaRPr b="0" i="0" sz="900" u="none" cap="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chemeClr val="dk1"/>
              </a:buClr>
              <a:buSzPts val="900"/>
              <a:buFont typeface="Calibri"/>
              <a:buNone/>
            </a:pPr>
            <a:r>
              <a:t/>
            </a:r>
            <a:endParaRPr b="0" i="0" sz="900" u="none" cap="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rgbClr val="D8ECEA"/>
              </a:buClr>
              <a:buSzPts val="900"/>
              <a:buFont typeface="Courier New"/>
              <a:buNone/>
            </a:pPr>
            <a:r>
              <a:rPr b="0" i="0" lang="en-US" sz="900" u="none" cap="none" strike="noStrike">
                <a:solidFill>
                  <a:srgbClr val="D8ECEA"/>
                </a:solidFill>
                <a:latin typeface="Courier New"/>
                <a:ea typeface="Courier New"/>
                <a:cs typeface="Courier New"/>
                <a:sym typeface="Courier New"/>
              </a:rPr>
              <a:t>rapor = {</a:t>
            </a:r>
            <a:endParaRPr b="0" i="0" sz="900" u="none" cap="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rgbClr val="D8ECEA"/>
              </a:buClr>
              <a:buSzPts val="900"/>
              <a:buFont typeface="Courier New"/>
              <a:buNone/>
            </a:pPr>
            <a:r>
              <a:rPr b="0" i="0" lang="en-US" sz="900" u="none" cap="none" strike="noStrike">
                <a:solidFill>
                  <a:srgbClr val="D8ECEA"/>
                </a:solidFill>
                <a:latin typeface="Courier New"/>
                <a:ea typeface="Courier New"/>
                <a:cs typeface="Courier New"/>
                <a:sym typeface="Courier New"/>
              </a:rPr>
              <a:t>    "ortalama": round(ortalama, 1),</a:t>
            </a:r>
            <a:endParaRPr b="0" i="0" sz="900" u="none" cap="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rgbClr val="D8ECEA"/>
              </a:buClr>
              <a:buSzPts val="900"/>
              <a:buFont typeface="Courier New"/>
              <a:buNone/>
            </a:pPr>
            <a:r>
              <a:rPr b="0" i="0" lang="en-US" sz="900" u="none" cap="none" strike="noStrike">
                <a:solidFill>
                  <a:srgbClr val="D8ECEA"/>
                </a:solidFill>
                <a:latin typeface="Courier New"/>
                <a:ea typeface="Courier New"/>
                <a:cs typeface="Courier New"/>
                <a:sym typeface="Courier New"/>
              </a:rPr>
              <a:t>    "enYuksek": enYuksek,</a:t>
            </a:r>
            <a:endParaRPr b="0" i="0" sz="900" u="none" cap="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rgbClr val="D8ECEA"/>
              </a:buClr>
              <a:buSzPts val="900"/>
              <a:buFont typeface="Courier New"/>
              <a:buNone/>
            </a:pPr>
            <a:r>
              <a:rPr b="0" i="0" lang="en-US" sz="900" u="none" cap="none" strike="noStrike">
                <a:solidFill>
                  <a:srgbClr val="D8ECEA"/>
                </a:solidFill>
                <a:latin typeface="Courier New"/>
                <a:ea typeface="Courier New"/>
                <a:cs typeface="Courier New"/>
                <a:sym typeface="Courier New"/>
              </a:rPr>
              <a:t>    "riskliOlcumSayisi": len(riskli),</a:t>
            </a:r>
            <a:endParaRPr b="0" i="0" sz="900" u="none" cap="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rgbClr val="D8ECEA"/>
              </a:buClr>
              <a:buSzPts val="900"/>
              <a:buFont typeface="Courier New"/>
              <a:buNone/>
            </a:pPr>
            <a:r>
              <a:rPr b="0" i="0" lang="en-US" sz="900" u="none" cap="none" strike="noStrike">
                <a:solidFill>
                  <a:srgbClr val="D8ECEA"/>
                </a:solidFill>
                <a:latin typeface="Courier New"/>
                <a:ea typeface="Courier New"/>
                <a:cs typeface="Courier New"/>
                <a:sym typeface="Courier New"/>
              </a:rPr>
              <a:t>    "alarm": len(riskli) &gt;= 3</a:t>
            </a:r>
            <a:endParaRPr b="0" i="0" sz="900" u="none" cap="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rgbClr val="D8ECEA"/>
              </a:buClr>
              <a:buSzPts val="900"/>
              <a:buFont typeface="Courier New"/>
              <a:buNone/>
            </a:pPr>
            <a:r>
              <a:rPr b="0" i="0" lang="en-US" sz="900" u="none" cap="none" strike="noStrike">
                <a:solidFill>
                  <a:srgbClr val="D8ECEA"/>
                </a:solidFill>
                <a:latin typeface="Courier New"/>
                <a:ea typeface="Courier New"/>
                <a:cs typeface="Courier New"/>
                <a:sym typeface="Courier New"/>
              </a:rPr>
              <a:t>}</a:t>
            </a:r>
            <a:endParaRPr b="0" i="0" sz="900" u="none" cap="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rgbClr val="D8ECEA"/>
              </a:buClr>
              <a:buSzPts val="900"/>
              <a:buFont typeface="Courier New"/>
              <a:buNone/>
            </a:pPr>
            <a:r>
              <a:rPr b="0" i="0" lang="en-US" sz="900" u="none" cap="none" strike="noStrike">
                <a:solidFill>
                  <a:srgbClr val="D8ECEA"/>
                </a:solidFill>
                <a:latin typeface="Courier New"/>
                <a:ea typeface="Courier New"/>
                <a:cs typeface="Courier New"/>
                <a:sym typeface="Courier New"/>
              </a:rPr>
              <a:t>print(json.dumps(rapor, ensure_ascii=False))</a:t>
            </a:r>
            <a:endParaRPr b="0" i="0" sz="900" u="none" cap="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chemeClr val="dk1"/>
              </a:buClr>
              <a:buSzPts val="900"/>
              <a:buFont typeface="Calibri"/>
              <a:buNone/>
            </a:pPr>
            <a:r>
              <a:t/>
            </a:r>
            <a:endParaRPr b="0" i="0" sz="900" u="none" cap="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rgbClr val="7FA6AE"/>
              </a:buClr>
              <a:buSzPts val="900"/>
              <a:buFont typeface="Courier New"/>
              <a:buNone/>
            </a:pPr>
            <a:r>
              <a:rPr b="0" i="0" lang="en-US" sz="900" u="none" cap="none" strike="noStrike">
                <a:solidFill>
                  <a:srgbClr val="7FA6AE"/>
                </a:solidFill>
                <a:latin typeface="Courier New"/>
                <a:ea typeface="Courier New"/>
                <a:cs typeface="Courier New"/>
                <a:sym typeface="Courier New"/>
              </a:rPr>
              <a:t># {"ortalama": 28.2, "enYuksek": 33.5,</a:t>
            </a:r>
            <a:endParaRPr b="0" i="0" sz="900" u="none" cap="none" strike="noStrike">
              <a:solidFill>
                <a:schemeClr val="dk1"/>
              </a:solidFill>
              <a:latin typeface="Calibri"/>
              <a:ea typeface="Calibri"/>
              <a:cs typeface="Calibri"/>
              <a:sym typeface="Calibri"/>
            </a:endParaRPr>
          </a:p>
          <a:p>
            <a:pPr indent="0" lvl="0" marL="0" marR="0" rtl="0" algn="l">
              <a:lnSpc>
                <a:spcPct val="110000"/>
              </a:lnSpc>
              <a:spcBef>
                <a:spcPts val="0"/>
              </a:spcBef>
              <a:spcAft>
                <a:spcPts val="0"/>
              </a:spcAft>
              <a:buClr>
                <a:srgbClr val="7FA6AE"/>
              </a:buClr>
              <a:buSzPts val="900"/>
              <a:buFont typeface="Courier New"/>
              <a:buNone/>
            </a:pPr>
            <a:r>
              <a:rPr b="0" i="0" lang="en-US" sz="900" u="none" cap="none" strike="noStrike">
                <a:solidFill>
                  <a:srgbClr val="7FA6AE"/>
                </a:solidFill>
                <a:latin typeface="Courier New"/>
                <a:ea typeface="Courier New"/>
                <a:cs typeface="Courier New"/>
                <a:sym typeface="Courier New"/>
              </a:rPr>
              <a:t>#  "riskliOlcumSayisi": 3, "alarm": true}</a:t>
            </a:r>
            <a:endParaRPr b="0" i="0" sz="900" u="none" cap="none" strike="noStrike">
              <a:solidFill>
                <a:schemeClr val="dk1"/>
              </a:solidFill>
              <a:latin typeface="Calibri"/>
              <a:ea typeface="Calibri"/>
              <a:cs typeface="Calibri"/>
              <a:sym typeface="Calibri"/>
            </a:endParaRPr>
          </a:p>
        </p:txBody>
      </p:sp>
      <p:sp>
        <p:nvSpPr>
          <p:cNvPr id="1952" name="Google Shape;1952;p77"/>
          <p:cNvSpPr/>
          <p:nvPr/>
        </p:nvSpPr>
        <p:spPr>
          <a:xfrm>
            <a:off x="6126480" y="1325880"/>
            <a:ext cx="2514600" cy="2971800"/>
          </a:xfrm>
          <a:prstGeom prst="roundRect">
            <a:avLst>
              <a:gd fmla="val 2909"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3" name="Google Shape;1953;p77"/>
          <p:cNvSpPr txBox="1"/>
          <p:nvPr/>
        </p:nvSpPr>
        <p:spPr>
          <a:xfrm>
            <a:off x="6327648" y="1472184"/>
            <a:ext cx="2112264"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Kod ne yapıyor?</a:t>
            </a:r>
            <a:endParaRPr b="0" i="0" sz="1250" u="none" cap="none" strike="noStrike">
              <a:solidFill>
                <a:schemeClr val="dk1"/>
              </a:solidFill>
              <a:latin typeface="Calibri"/>
              <a:ea typeface="Calibri"/>
              <a:cs typeface="Calibri"/>
              <a:sym typeface="Calibri"/>
            </a:endParaRPr>
          </a:p>
        </p:txBody>
      </p:sp>
      <p:sp>
        <p:nvSpPr>
          <p:cNvPr id="1954" name="Google Shape;1954;p77"/>
          <p:cNvSpPr txBox="1"/>
          <p:nvPr/>
        </p:nvSpPr>
        <p:spPr>
          <a:xfrm>
            <a:off x="6327648" y="1783080"/>
            <a:ext cx="2112264" cy="235000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ÖZETLEME</a:t>
            </a:r>
            <a:endParaRPr b="0" i="0" sz="1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Ham ölçümler yerine ortalama ve uç değerler gönderilir; veri hacmi düşer.</a:t>
            </a:r>
            <a:endParaRPr b="0" i="0" sz="1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000"/>
              <a:buFont typeface="Calibri"/>
              <a:buNone/>
            </a:pPr>
            <a:r>
              <a:t/>
            </a:r>
            <a:endParaRPr b="0" i="0" sz="1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KURAL</a:t>
            </a:r>
            <a:endParaRPr b="0" i="0" sz="1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Üç ve daha fazla riskli ölçüm varsa alarm üretilir.</a:t>
            </a:r>
            <a:endParaRPr b="0" i="0" sz="1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000"/>
              <a:buFont typeface="Calibri"/>
              <a:buNone/>
            </a:pPr>
            <a:r>
              <a:t/>
            </a:r>
            <a:endParaRPr b="0" i="0" sz="1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ÇIKTI</a:t>
            </a:r>
            <a:endParaRPr b="0" i="0" sz="1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Sonuç yine JSON biçimindedir; böylece her sistem okuyabilir.</a:t>
            </a:r>
            <a:endParaRPr b="0" i="0" sz="1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000"/>
              <a:buFont typeface="Calibri"/>
              <a:buNone/>
            </a:pPr>
            <a:r>
              <a:t/>
            </a:r>
            <a:endParaRPr b="0" i="0" sz="1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Bu, uç bilişimin en basit örneğidir.</a:t>
            </a:r>
            <a:endParaRPr b="0" i="0" sz="1000" u="none" cap="none" strike="noStrike">
              <a:solidFill>
                <a:schemeClr val="dk1"/>
              </a:solidFill>
              <a:latin typeface="Calibri"/>
              <a:ea typeface="Calibri"/>
              <a:cs typeface="Calibri"/>
              <a:sym typeface="Calibri"/>
            </a:endParaRPr>
          </a:p>
        </p:txBody>
      </p:sp>
      <p:sp>
        <p:nvSpPr>
          <p:cNvPr id="1955" name="Google Shape;1955;p77"/>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4 · Veri, Bulut ve Yapay Zekâ</a:t>
            </a:r>
            <a:endParaRPr b="0" i="0" sz="850" u="none" cap="none" strike="noStrike">
              <a:solidFill>
                <a:schemeClr val="dk1"/>
              </a:solidFill>
              <a:latin typeface="Calibri"/>
              <a:ea typeface="Calibri"/>
              <a:cs typeface="Calibri"/>
              <a:sym typeface="Calibri"/>
            </a:endParaRPr>
          </a:p>
        </p:txBody>
      </p:sp>
      <p:sp>
        <p:nvSpPr>
          <p:cNvPr id="1956" name="Google Shape;1956;p77"/>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75</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961" name="Shape 1961"/>
        <p:cNvGrpSpPr/>
        <p:nvPr/>
      </p:nvGrpSpPr>
      <p:grpSpPr>
        <a:xfrm>
          <a:off x="0" y="0"/>
          <a:ext cx="0" cy="0"/>
          <a:chOff x="0" y="0"/>
          <a:chExt cx="0" cy="0"/>
        </a:xfrm>
      </p:grpSpPr>
      <p:sp>
        <p:nvSpPr>
          <p:cNvPr id="1962" name="Google Shape;1962;p78"/>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HESAPLAMA</a:t>
            </a:r>
            <a:endParaRPr b="0" i="0" sz="1000" u="none" cap="none" strike="noStrike">
              <a:solidFill>
                <a:schemeClr val="dk1"/>
              </a:solidFill>
              <a:latin typeface="Calibri"/>
              <a:ea typeface="Calibri"/>
              <a:cs typeface="Calibri"/>
              <a:sym typeface="Calibri"/>
            </a:endParaRPr>
          </a:p>
        </p:txBody>
      </p:sp>
      <p:sp>
        <p:nvSpPr>
          <p:cNvPr id="1963" name="Google Shape;1963;p78"/>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Sistemim ne kadar veri üretecek?</a:t>
            </a:r>
            <a:endParaRPr b="0" i="0" sz="2600" u="none" cap="none" strike="noStrike">
              <a:solidFill>
                <a:schemeClr val="dk1"/>
              </a:solidFill>
              <a:latin typeface="Calibri"/>
              <a:ea typeface="Calibri"/>
              <a:cs typeface="Calibri"/>
              <a:sym typeface="Calibri"/>
            </a:endParaRPr>
          </a:p>
        </p:txBody>
      </p:sp>
      <p:sp>
        <p:nvSpPr>
          <p:cNvPr id="1964" name="Google Shape;1964;p78"/>
          <p:cNvSpPr/>
          <p:nvPr/>
        </p:nvSpPr>
        <p:spPr>
          <a:xfrm>
            <a:off x="502920" y="1325880"/>
            <a:ext cx="8138160" cy="640080"/>
          </a:xfrm>
          <a:prstGeom prst="roundRect">
            <a:avLst>
              <a:gd fmla="val 11429" name="adj"/>
            </a:avLst>
          </a:prstGeom>
          <a:solidFill>
            <a:srgbClr val="0E2A33"/>
          </a:solidFill>
          <a:ln cap="flat" cmpd="sng" w="12700">
            <a:solidFill>
              <a:srgbClr val="0E2A3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5" name="Google Shape;1965;p78"/>
          <p:cNvSpPr txBox="1"/>
          <p:nvPr/>
        </p:nvSpPr>
        <p:spPr>
          <a:xfrm>
            <a:off x="731520" y="1325880"/>
            <a:ext cx="7680960" cy="6400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2B705"/>
              </a:buClr>
              <a:buSzPts val="1300"/>
              <a:buFont typeface="Courier New"/>
              <a:buNone/>
            </a:pPr>
            <a:r>
              <a:rPr b="1" i="0" lang="en-US" sz="1300" u="none" cap="none" strike="noStrike">
                <a:solidFill>
                  <a:srgbClr val="F2B705"/>
                </a:solidFill>
                <a:latin typeface="Courier New"/>
                <a:ea typeface="Courier New"/>
                <a:cs typeface="Courier New"/>
                <a:sym typeface="Courier New"/>
              </a:rPr>
              <a:t>Günlük veri = mesaj boyutu × gönderim sıklığı × cihaz sayısı × 86.400 saniye</a:t>
            </a:r>
            <a:endParaRPr b="0" i="0" sz="1300" u="none" cap="none" strike="noStrike">
              <a:solidFill>
                <a:schemeClr val="dk1"/>
              </a:solidFill>
              <a:latin typeface="Calibri"/>
              <a:ea typeface="Calibri"/>
              <a:cs typeface="Calibri"/>
              <a:sym typeface="Calibri"/>
            </a:endParaRPr>
          </a:p>
        </p:txBody>
      </p:sp>
      <p:sp>
        <p:nvSpPr>
          <p:cNvPr id="1966" name="Google Shape;1966;p78"/>
          <p:cNvSpPr txBox="1"/>
          <p:nvPr/>
        </p:nvSpPr>
        <p:spPr>
          <a:xfrm>
            <a:off x="502920" y="2103120"/>
            <a:ext cx="813816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300"/>
              <a:buFont typeface="Calibri"/>
              <a:buNone/>
            </a:pPr>
            <a:r>
              <a:rPr b="1" i="0" lang="en-US" sz="1300" u="none" cap="none" strike="noStrike">
                <a:solidFill>
                  <a:srgbClr val="0E2A33"/>
                </a:solidFill>
                <a:latin typeface="Calibri"/>
                <a:ea typeface="Calibri"/>
                <a:cs typeface="Calibri"/>
                <a:sym typeface="Calibri"/>
              </a:rPr>
              <a:t>Örnek problem</a:t>
            </a:r>
            <a:endParaRPr b="0" i="0" sz="1300" u="none" cap="none" strike="noStrike">
              <a:solidFill>
                <a:schemeClr val="dk1"/>
              </a:solidFill>
              <a:latin typeface="Calibri"/>
              <a:ea typeface="Calibri"/>
              <a:cs typeface="Calibri"/>
              <a:sym typeface="Calibri"/>
            </a:endParaRPr>
          </a:p>
        </p:txBody>
      </p:sp>
      <p:sp>
        <p:nvSpPr>
          <p:cNvPr id="1967" name="Google Shape;1967;p78"/>
          <p:cNvSpPr txBox="1"/>
          <p:nvPr/>
        </p:nvSpPr>
        <p:spPr>
          <a:xfrm>
            <a:off x="502920" y="2377440"/>
            <a:ext cx="8138160" cy="36576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6474F"/>
              </a:buClr>
              <a:buSzPts val="1150"/>
              <a:buFont typeface="Calibri"/>
              <a:buNone/>
            </a:pPr>
            <a:r>
              <a:rPr b="0" i="0" lang="en-US" sz="1150" u="none" cap="none" strike="noStrike">
                <a:solidFill>
                  <a:srgbClr val="36474F"/>
                </a:solidFill>
                <a:latin typeface="Calibri"/>
                <a:ea typeface="Calibri"/>
                <a:cs typeface="Calibri"/>
                <a:sym typeface="Calibri"/>
              </a:rPr>
              <a:t>Bir okulda 40 sınıfa sıcaklık sensörü kuruldu. Her sensör 60 baytlık JSON mesajını dakikada bir gönderiyor. Bir yılda ne kadar veri birikir?</a:t>
            </a:r>
            <a:endParaRPr b="0" i="0" sz="1150" u="none" cap="none" strike="noStrike">
              <a:solidFill>
                <a:schemeClr val="dk1"/>
              </a:solidFill>
              <a:latin typeface="Calibri"/>
              <a:ea typeface="Calibri"/>
              <a:cs typeface="Calibri"/>
              <a:sym typeface="Calibri"/>
            </a:endParaRPr>
          </a:p>
        </p:txBody>
      </p:sp>
      <p:sp>
        <p:nvSpPr>
          <p:cNvPr id="1968" name="Google Shape;1968;p78"/>
          <p:cNvSpPr/>
          <p:nvPr/>
        </p:nvSpPr>
        <p:spPr>
          <a:xfrm>
            <a:off x="502920" y="2880360"/>
            <a:ext cx="274320" cy="274320"/>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9" name="Google Shape;1969;p78"/>
          <p:cNvSpPr txBox="1"/>
          <p:nvPr/>
        </p:nvSpPr>
        <p:spPr>
          <a:xfrm>
            <a:off x="502920" y="2880360"/>
            <a:ext cx="27432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000"/>
              <a:buFont typeface="Calibri"/>
              <a:buNone/>
            </a:pPr>
            <a:r>
              <a:rPr b="1" i="0" lang="en-US" sz="1000" u="none" cap="none" strike="noStrike">
                <a:solidFill>
                  <a:srgbClr val="FFFFFF"/>
                </a:solidFill>
                <a:latin typeface="Calibri"/>
                <a:ea typeface="Calibri"/>
                <a:cs typeface="Calibri"/>
                <a:sym typeface="Calibri"/>
              </a:rPr>
              <a:t>1</a:t>
            </a:r>
            <a:endParaRPr b="0" i="0" sz="1000" u="none" cap="none" strike="noStrike">
              <a:solidFill>
                <a:schemeClr val="dk1"/>
              </a:solidFill>
              <a:latin typeface="Calibri"/>
              <a:ea typeface="Calibri"/>
              <a:cs typeface="Calibri"/>
              <a:sym typeface="Calibri"/>
            </a:endParaRPr>
          </a:p>
        </p:txBody>
      </p:sp>
      <p:sp>
        <p:nvSpPr>
          <p:cNvPr id="1970" name="Google Shape;1970;p78"/>
          <p:cNvSpPr txBox="1"/>
          <p:nvPr/>
        </p:nvSpPr>
        <p:spPr>
          <a:xfrm>
            <a:off x="914400" y="2852928"/>
            <a:ext cx="457200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36474F"/>
              </a:buClr>
              <a:buSzPts val="1150"/>
              <a:buFont typeface="Calibri"/>
              <a:buNone/>
            </a:pPr>
            <a:r>
              <a:rPr b="0" i="0" lang="en-US" sz="1150" u="none" cap="none" strike="noStrike">
                <a:solidFill>
                  <a:srgbClr val="36474F"/>
                </a:solidFill>
                <a:latin typeface="Calibri"/>
                <a:ea typeface="Calibri"/>
                <a:cs typeface="Calibri"/>
                <a:sym typeface="Calibri"/>
              </a:rPr>
              <a:t>Bir sensör günde 24 × 60 = 1.440 mesaj gönderir.</a:t>
            </a:r>
            <a:endParaRPr b="0" i="0" sz="1150" u="none" cap="none" strike="noStrike">
              <a:solidFill>
                <a:schemeClr val="dk1"/>
              </a:solidFill>
              <a:latin typeface="Calibri"/>
              <a:ea typeface="Calibri"/>
              <a:cs typeface="Calibri"/>
              <a:sym typeface="Calibri"/>
            </a:endParaRPr>
          </a:p>
        </p:txBody>
      </p:sp>
      <p:sp>
        <p:nvSpPr>
          <p:cNvPr id="1971" name="Google Shape;1971;p78"/>
          <p:cNvSpPr/>
          <p:nvPr/>
        </p:nvSpPr>
        <p:spPr>
          <a:xfrm>
            <a:off x="502920" y="3264408"/>
            <a:ext cx="274320" cy="274320"/>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2" name="Google Shape;1972;p78"/>
          <p:cNvSpPr txBox="1"/>
          <p:nvPr/>
        </p:nvSpPr>
        <p:spPr>
          <a:xfrm>
            <a:off x="502920" y="3264408"/>
            <a:ext cx="27432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000"/>
              <a:buFont typeface="Calibri"/>
              <a:buNone/>
            </a:pPr>
            <a:r>
              <a:rPr b="1" i="0" lang="en-US" sz="1000" u="none" cap="none" strike="noStrike">
                <a:solidFill>
                  <a:srgbClr val="FFFFFF"/>
                </a:solidFill>
                <a:latin typeface="Calibri"/>
                <a:ea typeface="Calibri"/>
                <a:cs typeface="Calibri"/>
                <a:sym typeface="Calibri"/>
              </a:rPr>
              <a:t>2</a:t>
            </a:r>
            <a:endParaRPr b="0" i="0" sz="1000" u="none" cap="none" strike="noStrike">
              <a:solidFill>
                <a:schemeClr val="dk1"/>
              </a:solidFill>
              <a:latin typeface="Calibri"/>
              <a:ea typeface="Calibri"/>
              <a:cs typeface="Calibri"/>
              <a:sym typeface="Calibri"/>
            </a:endParaRPr>
          </a:p>
        </p:txBody>
      </p:sp>
      <p:sp>
        <p:nvSpPr>
          <p:cNvPr id="1973" name="Google Shape;1973;p78"/>
          <p:cNvSpPr txBox="1"/>
          <p:nvPr/>
        </p:nvSpPr>
        <p:spPr>
          <a:xfrm>
            <a:off x="914400" y="3236976"/>
            <a:ext cx="457200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36474F"/>
              </a:buClr>
              <a:buSzPts val="1150"/>
              <a:buFont typeface="Calibri"/>
              <a:buNone/>
            </a:pPr>
            <a:r>
              <a:rPr b="0" i="0" lang="en-US" sz="1150" u="none" cap="none" strike="noStrike">
                <a:solidFill>
                  <a:srgbClr val="36474F"/>
                </a:solidFill>
                <a:latin typeface="Calibri"/>
                <a:ea typeface="Calibri"/>
                <a:cs typeface="Calibri"/>
                <a:sym typeface="Calibri"/>
              </a:rPr>
              <a:t>40 sensör günde 1.440 × 40 = 57.600 mesaj üretir.</a:t>
            </a:r>
            <a:endParaRPr b="0" i="0" sz="1150" u="none" cap="none" strike="noStrike">
              <a:solidFill>
                <a:schemeClr val="dk1"/>
              </a:solidFill>
              <a:latin typeface="Calibri"/>
              <a:ea typeface="Calibri"/>
              <a:cs typeface="Calibri"/>
              <a:sym typeface="Calibri"/>
            </a:endParaRPr>
          </a:p>
        </p:txBody>
      </p:sp>
      <p:sp>
        <p:nvSpPr>
          <p:cNvPr id="1974" name="Google Shape;1974;p78"/>
          <p:cNvSpPr/>
          <p:nvPr/>
        </p:nvSpPr>
        <p:spPr>
          <a:xfrm>
            <a:off x="502920" y="3648456"/>
            <a:ext cx="274320" cy="274320"/>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5" name="Google Shape;1975;p78"/>
          <p:cNvSpPr txBox="1"/>
          <p:nvPr/>
        </p:nvSpPr>
        <p:spPr>
          <a:xfrm>
            <a:off x="502920" y="3648456"/>
            <a:ext cx="27432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000"/>
              <a:buFont typeface="Calibri"/>
              <a:buNone/>
            </a:pPr>
            <a:r>
              <a:rPr b="1" i="0" lang="en-US" sz="1000" u="none" cap="none" strike="noStrike">
                <a:solidFill>
                  <a:srgbClr val="FFFFFF"/>
                </a:solidFill>
                <a:latin typeface="Calibri"/>
                <a:ea typeface="Calibri"/>
                <a:cs typeface="Calibri"/>
                <a:sym typeface="Calibri"/>
              </a:rPr>
              <a:t>3</a:t>
            </a:r>
            <a:endParaRPr b="0" i="0" sz="1000" u="none" cap="none" strike="noStrike">
              <a:solidFill>
                <a:schemeClr val="dk1"/>
              </a:solidFill>
              <a:latin typeface="Calibri"/>
              <a:ea typeface="Calibri"/>
              <a:cs typeface="Calibri"/>
              <a:sym typeface="Calibri"/>
            </a:endParaRPr>
          </a:p>
        </p:txBody>
      </p:sp>
      <p:sp>
        <p:nvSpPr>
          <p:cNvPr id="1976" name="Google Shape;1976;p78"/>
          <p:cNvSpPr txBox="1"/>
          <p:nvPr/>
        </p:nvSpPr>
        <p:spPr>
          <a:xfrm>
            <a:off x="914400" y="3621024"/>
            <a:ext cx="457200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36474F"/>
              </a:buClr>
              <a:buSzPts val="1150"/>
              <a:buFont typeface="Calibri"/>
              <a:buNone/>
            </a:pPr>
            <a:r>
              <a:rPr b="0" i="0" lang="en-US" sz="1150" u="none" cap="none" strike="noStrike">
                <a:solidFill>
                  <a:srgbClr val="36474F"/>
                </a:solidFill>
                <a:latin typeface="Calibri"/>
                <a:ea typeface="Calibri"/>
                <a:cs typeface="Calibri"/>
                <a:sym typeface="Calibri"/>
              </a:rPr>
              <a:t>Günlük veri: 57.600 × 60 bayt ≈ 3,46 MB</a:t>
            </a:r>
            <a:endParaRPr b="0" i="0" sz="1150" u="none" cap="none" strike="noStrike">
              <a:solidFill>
                <a:schemeClr val="dk1"/>
              </a:solidFill>
              <a:latin typeface="Calibri"/>
              <a:ea typeface="Calibri"/>
              <a:cs typeface="Calibri"/>
              <a:sym typeface="Calibri"/>
            </a:endParaRPr>
          </a:p>
        </p:txBody>
      </p:sp>
      <p:sp>
        <p:nvSpPr>
          <p:cNvPr id="1977" name="Google Shape;1977;p78"/>
          <p:cNvSpPr/>
          <p:nvPr/>
        </p:nvSpPr>
        <p:spPr>
          <a:xfrm>
            <a:off x="502920" y="4032504"/>
            <a:ext cx="274320" cy="274320"/>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8" name="Google Shape;1978;p78"/>
          <p:cNvSpPr txBox="1"/>
          <p:nvPr/>
        </p:nvSpPr>
        <p:spPr>
          <a:xfrm>
            <a:off x="502920" y="4032504"/>
            <a:ext cx="27432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000"/>
              <a:buFont typeface="Calibri"/>
              <a:buNone/>
            </a:pPr>
            <a:r>
              <a:rPr b="1" i="0" lang="en-US" sz="1000" u="none" cap="none" strike="noStrike">
                <a:solidFill>
                  <a:srgbClr val="FFFFFF"/>
                </a:solidFill>
                <a:latin typeface="Calibri"/>
                <a:ea typeface="Calibri"/>
                <a:cs typeface="Calibri"/>
                <a:sym typeface="Calibri"/>
              </a:rPr>
              <a:t>4</a:t>
            </a:r>
            <a:endParaRPr b="0" i="0" sz="1000" u="none" cap="none" strike="noStrike">
              <a:solidFill>
                <a:schemeClr val="dk1"/>
              </a:solidFill>
              <a:latin typeface="Calibri"/>
              <a:ea typeface="Calibri"/>
              <a:cs typeface="Calibri"/>
              <a:sym typeface="Calibri"/>
            </a:endParaRPr>
          </a:p>
        </p:txBody>
      </p:sp>
      <p:sp>
        <p:nvSpPr>
          <p:cNvPr id="1979" name="Google Shape;1979;p78"/>
          <p:cNvSpPr txBox="1"/>
          <p:nvPr/>
        </p:nvSpPr>
        <p:spPr>
          <a:xfrm>
            <a:off x="914400" y="4005072"/>
            <a:ext cx="457200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36474F"/>
              </a:buClr>
              <a:buSzPts val="1150"/>
              <a:buFont typeface="Calibri"/>
              <a:buNone/>
            </a:pPr>
            <a:r>
              <a:rPr b="0" i="0" lang="en-US" sz="1150" u="none" cap="none" strike="noStrike">
                <a:solidFill>
                  <a:srgbClr val="36474F"/>
                </a:solidFill>
                <a:latin typeface="Calibri"/>
                <a:ea typeface="Calibri"/>
                <a:cs typeface="Calibri"/>
                <a:sym typeface="Calibri"/>
              </a:rPr>
              <a:t>Yıllık veri: 3,46 × 365 ≈ 1,26 GB</a:t>
            </a:r>
            <a:endParaRPr b="0" i="0" sz="1150" u="none" cap="none" strike="noStrike">
              <a:solidFill>
                <a:schemeClr val="dk1"/>
              </a:solidFill>
              <a:latin typeface="Calibri"/>
              <a:ea typeface="Calibri"/>
              <a:cs typeface="Calibri"/>
              <a:sym typeface="Calibri"/>
            </a:endParaRPr>
          </a:p>
        </p:txBody>
      </p:sp>
      <p:sp>
        <p:nvSpPr>
          <p:cNvPr id="1980" name="Google Shape;1980;p78"/>
          <p:cNvSpPr/>
          <p:nvPr/>
        </p:nvSpPr>
        <p:spPr>
          <a:xfrm>
            <a:off x="5760720" y="2743200"/>
            <a:ext cx="2880360" cy="1554480"/>
          </a:xfrm>
          <a:prstGeom prst="roundRect">
            <a:avLst>
              <a:gd fmla="val 4706" name="adj"/>
            </a:avLst>
          </a:prstGeom>
          <a:solidFill>
            <a:srgbClr val="FDF3D7"/>
          </a:solidFill>
          <a:ln cap="flat" cmpd="sng" w="12700">
            <a:solidFill>
              <a:srgbClr val="EBD59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1" name="Google Shape;1981;p78"/>
          <p:cNvSpPr txBox="1"/>
          <p:nvPr/>
        </p:nvSpPr>
        <p:spPr>
          <a:xfrm>
            <a:off x="5961888" y="2889504"/>
            <a:ext cx="2478024"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A5B00"/>
              </a:buClr>
              <a:buSzPts val="1250"/>
              <a:buFont typeface="Calibri"/>
              <a:buNone/>
            </a:pPr>
            <a:r>
              <a:rPr b="1" i="0" lang="en-US" sz="1250" u="none" cap="none" strike="noStrike">
                <a:solidFill>
                  <a:srgbClr val="7A5B00"/>
                </a:solidFill>
                <a:latin typeface="Calibri"/>
                <a:ea typeface="Calibri"/>
                <a:cs typeface="Calibri"/>
                <a:sym typeface="Calibri"/>
              </a:rPr>
              <a:t>Yorum</a:t>
            </a:r>
            <a:endParaRPr b="0" i="0" sz="1250" u="none" cap="none" strike="noStrike">
              <a:solidFill>
                <a:schemeClr val="dk1"/>
              </a:solidFill>
              <a:latin typeface="Calibri"/>
              <a:ea typeface="Calibri"/>
              <a:cs typeface="Calibri"/>
              <a:sym typeface="Calibri"/>
            </a:endParaRPr>
          </a:p>
        </p:txBody>
      </p:sp>
      <p:sp>
        <p:nvSpPr>
          <p:cNvPr id="1982" name="Google Shape;1982;p78"/>
          <p:cNvSpPr txBox="1"/>
          <p:nvPr/>
        </p:nvSpPr>
        <p:spPr>
          <a:xfrm>
            <a:off x="5961888" y="3200400"/>
            <a:ext cx="2478024" cy="93268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1,26 GB yönetilebilir bir büyüklüktür. Ama sıklığı saniyede bire çıkarırsanız yıllık veri 75 GB'ı aşar. Sıklığı belirlerken "ne kadar sık gerekiyor?" diye sorun.</a:t>
            </a:r>
            <a:endParaRPr b="0" i="0" sz="1050" u="none" cap="none" strike="noStrike">
              <a:solidFill>
                <a:schemeClr val="dk1"/>
              </a:solidFill>
              <a:latin typeface="Calibri"/>
              <a:ea typeface="Calibri"/>
              <a:cs typeface="Calibri"/>
              <a:sym typeface="Calibri"/>
            </a:endParaRPr>
          </a:p>
        </p:txBody>
      </p:sp>
      <p:sp>
        <p:nvSpPr>
          <p:cNvPr id="1983" name="Google Shape;1983;p78"/>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4 · Veri, Bulut ve Yapay Zekâ</a:t>
            </a:r>
            <a:endParaRPr b="0" i="0" sz="850" u="none" cap="none" strike="noStrike">
              <a:solidFill>
                <a:schemeClr val="dk1"/>
              </a:solidFill>
              <a:latin typeface="Calibri"/>
              <a:ea typeface="Calibri"/>
              <a:cs typeface="Calibri"/>
              <a:sym typeface="Calibri"/>
            </a:endParaRPr>
          </a:p>
        </p:txBody>
      </p:sp>
      <p:sp>
        <p:nvSpPr>
          <p:cNvPr id="1984" name="Google Shape;1984;p78"/>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76</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989" name="Shape 1989"/>
        <p:cNvGrpSpPr/>
        <p:nvPr/>
      </p:nvGrpSpPr>
      <p:grpSpPr>
        <a:xfrm>
          <a:off x="0" y="0"/>
          <a:ext cx="0" cy="0"/>
          <a:chOff x="0" y="0"/>
          <a:chExt cx="0" cy="0"/>
        </a:xfrm>
      </p:grpSpPr>
      <p:sp>
        <p:nvSpPr>
          <p:cNvPr id="1990" name="Google Shape;1990;p79"/>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YAPAY ZEKÂ</a:t>
            </a:r>
            <a:endParaRPr b="0" i="0" sz="1000" u="none" cap="none" strike="noStrike">
              <a:solidFill>
                <a:schemeClr val="dk1"/>
              </a:solidFill>
              <a:latin typeface="Calibri"/>
              <a:ea typeface="Calibri"/>
              <a:cs typeface="Calibri"/>
              <a:sym typeface="Calibri"/>
            </a:endParaRPr>
          </a:p>
        </p:txBody>
      </p:sp>
      <p:sp>
        <p:nvSpPr>
          <p:cNvPr id="1991" name="Google Shape;1991;p79"/>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IoT verisi makine öğrenmesiyle buluşunca</a:t>
            </a:r>
            <a:endParaRPr b="0" i="0" sz="2600" u="none" cap="none" strike="noStrike">
              <a:solidFill>
                <a:schemeClr val="dk1"/>
              </a:solidFill>
              <a:latin typeface="Calibri"/>
              <a:ea typeface="Calibri"/>
              <a:cs typeface="Calibri"/>
              <a:sym typeface="Calibri"/>
            </a:endParaRPr>
          </a:p>
        </p:txBody>
      </p:sp>
      <p:sp>
        <p:nvSpPr>
          <p:cNvPr id="1992" name="Google Shape;1992;p79"/>
          <p:cNvSpPr/>
          <p:nvPr/>
        </p:nvSpPr>
        <p:spPr>
          <a:xfrm>
            <a:off x="502920" y="1554480"/>
            <a:ext cx="1705356" cy="1371600"/>
          </a:xfrm>
          <a:prstGeom prst="roundRect">
            <a:avLst>
              <a:gd fmla="val 6667" name="adj"/>
            </a:avLst>
          </a:prstGeom>
          <a:solidFill>
            <a:srgbClr val="E4F4F1"/>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3" name="Google Shape;1993;p79"/>
          <p:cNvSpPr txBox="1"/>
          <p:nvPr/>
        </p:nvSpPr>
        <p:spPr>
          <a:xfrm>
            <a:off x="612648" y="1645920"/>
            <a:ext cx="27432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C7A6E"/>
              </a:buClr>
              <a:buSzPts val="1100"/>
              <a:buFont typeface="Calibri"/>
              <a:buNone/>
            </a:pPr>
            <a:r>
              <a:rPr b="1" i="0" lang="en-US" sz="1100" u="none" cap="none" strike="noStrike">
                <a:solidFill>
                  <a:srgbClr val="0C7A6E"/>
                </a:solidFill>
                <a:latin typeface="Calibri"/>
                <a:ea typeface="Calibri"/>
                <a:cs typeface="Calibri"/>
                <a:sym typeface="Calibri"/>
              </a:rPr>
              <a:t>1</a:t>
            </a:r>
            <a:endParaRPr b="0" i="0" sz="1100" u="none" cap="none" strike="noStrike">
              <a:solidFill>
                <a:schemeClr val="dk1"/>
              </a:solidFill>
              <a:latin typeface="Calibri"/>
              <a:ea typeface="Calibri"/>
              <a:cs typeface="Calibri"/>
              <a:sym typeface="Calibri"/>
            </a:endParaRPr>
          </a:p>
        </p:txBody>
      </p:sp>
      <p:sp>
        <p:nvSpPr>
          <p:cNvPr id="1994" name="Google Shape;1994;p79"/>
          <p:cNvSpPr txBox="1"/>
          <p:nvPr/>
        </p:nvSpPr>
        <p:spPr>
          <a:xfrm>
            <a:off x="612648" y="1901952"/>
            <a:ext cx="148590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00"/>
              <a:buFont typeface="Calibri"/>
              <a:buNone/>
            </a:pPr>
            <a:r>
              <a:rPr b="1" i="0" lang="en-US" sz="1200" u="none" cap="none" strike="noStrike">
                <a:solidFill>
                  <a:srgbClr val="0E2A33"/>
                </a:solidFill>
                <a:latin typeface="Calibri"/>
                <a:ea typeface="Calibri"/>
                <a:cs typeface="Calibri"/>
                <a:sym typeface="Calibri"/>
              </a:rPr>
              <a:t>Veri topla</a:t>
            </a:r>
            <a:endParaRPr b="0" i="0" sz="1200" u="none" cap="none" strike="noStrike">
              <a:solidFill>
                <a:schemeClr val="dk1"/>
              </a:solidFill>
              <a:latin typeface="Calibri"/>
              <a:ea typeface="Calibri"/>
              <a:cs typeface="Calibri"/>
              <a:sym typeface="Calibri"/>
            </a:endParaRPr>
          </a:p>
        </p:txBody>
      </p:sp>
      <p:sp>
        <p:nvSpPr>
          <p:cNvPr id="1995" name="Google Shape;1995;p79"/>
          <p:cNvSpPr txBox="1"/>
          <p:nvPr/>
        </p:nvSpPr>
        <p:spPr>
          <a:xfrm>
            <a:off x="612648" y="2231136"/>
            <a:ext cx="1485900" cy="58521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6474F"/>
              </a:buClr>
              <a:buSzPts val="950"/>
              <a:buFont typeface="Calibri"/>
              <a:buNone/>
            </a:pPr>
            <a:r>
              <a:rPr b="0" i="0" lang="en-US" sz="950" u="none" cap="none" strike="noStrike">
                <a:solidFill>
                  <a:srgbClr val="36474F"/>
                </a:solidFill>
                <a:latin typeface="Calibri"/>
                <a:ea typeface="Calibri"/>
                <a:cs typeface="Calibri"/>
                <a:sym typeface="Calibri"/>
              </a:rPr>
              <a:t>Aylarca süren ölçümler kaydedilir.</a:t>
            </a:r>
            <a:endParaRPr b="0" i="0" sz="950" u="none" cap="none" strike="noStrike">
              <a:solidFill>
                <a:schemeClr val="dk1"/>
              </a:solidFill>
              <a:latin typeface="Calibri"/>
              <a:ea typeface="Calibri"/>
              <a:cs typeface="Calibri"/>
              <a:sym typeface="Calibri"/>
            </a:endParaRPr>
          </a:p>
        </p:txBody>
      </p:sp>
      <p:sp>
        <p:nvSpPr>
          <p:cNvPr id="1996" name="Google Shape;1996;p79"/>
          <p:cNvSpPr/>
          <p:nvPr/>
        </p:nvSpPr>
        <p:spPr>
          <a:xfrm>
            <a:off x="2308860" y="2139696"/>
            <a:ext cx="237744" cy="201168"/>
          </a:xfrm>
          <a:prstGeom prst="rightArrow">
            <a:avLst>
              <a:gd fmla="val 50000" name="adj1"/>
              <a:gd fmla="val 50000" name="adj2"/>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7" name="Google Shape;1997;p79"/>
          <p:cNvSpPr/>
          <p:nvPr/>
        </p:nvSpPr>
        <p:spPr>
          <a:xfrm>
            <a:off x="2647188" y="1554480"/>
            <a:ext cx="1705356" cy="1371600"/>
          </a:xfrm>
          <a:prstGeom prst="roundRect">
            <a:avLst>
              <a:gd fmla="val 6667" name="adj"/>
            </a:avLst>
          </a:prstGeom>
          <a:solidFill>
            <a:srgbClr val="E4F4F1"/>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8" name="Google Shape;1998;p79"/>
          <p:cNvSpPr txBox="1"/>
          <p:nvPr/>
        </p:nvSpPr>
        <p:spPr>
          <a:xfrm>
            <a:off x="2756916" y="1645920"/>
            <a:ext cx="27432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C7A6E"/>
              </a:buClr>
              <a:buSzPts val="1100"/>
              <a:buFont typeface="Calibri"/>
              <a:buNone/>
            </a:pPr>
            <a:r>
              <a:rPr b="1" i="0" lang="en-US" sz="1100" u="none" cap="none" strike="noStrike">
                <a:solidFill>
                  <a:srgbClr val="0C7A6E"/>
                </a:solidFill>
                <a:latin typeface="Calibri"/>
                <a:ea typeface="Calibri"/>
                <a:cs typeface="Calibri"/>
                <a:sym typeface="Calibri"/>
              </a:rPr>
              <a:t>2</a:t>
            </a:r>
            <a:endParaRPr b="0" i="0" sz="1100" u="none" cap="none" strike="noStrike">
              <a:solidFill>
                <a:schemeClr val="dk1"/>
              </a:solidFill>
              <a:latin typeface="Calibri"/>
              <a:ea typeface="Calibri"/>
              <a:cs typeface="Calibri"/>
              <a:sym typeface="Calibri"/>
            </a:endParaRPr>
          </a:p>
        </p:txBody>
      </p:sp>
      <p:sp>
        <p:nvSpPr>
          <p:cNvPr id="1999" name="Google Shape;1999;p79"/>
          <p:cNvSpPr txBox="1"/>
          <p:nvPr/>
        </p:nvSpPr>
        <p:spPr>
          <a:xfrm>
            <a:off x="2756916" y="1901952"/>
            <a:ext cx="148590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00"/>
              <a:buFont typeface="Calibri"/>
              <a:buNone/>
            </a:pPr>
            <a:r>
              <a:rPr b="1" i="0" lang="en-US" sz="1200" u="none" cap="none" strike="noStrike">
                <a:solidFill>
                  <a:srgbClr val="0E2A33"/>
                </a:solidFill>
                <a:latin typeface="Calibri"/>
                <a:ea typeface="Calibri"/>
                <a:cs typeface="Calibri"/>
                <a:sym typeface="Calibri"/>
              </a:rPr>
              <a:t>Etiketle</a:t>
            </a:r>
            <a:endParaRPr b="0" i="0" sz="1200" u="none" cap="none" strike="noStrike">
              <a:solidFill>
                <a:schemeClr val="dk1"/>
              </a:solidFill>
              <a:latin typeface="Calibri"/>
              <a:ea typeface="Calibri"/>
              <a:cs typeface="Calibri"/>
              <a:sym typeface="Calibri"/>
            </a:endParaRPr>
          </a:p>
        </p:txBody>
      </p:sp>
      <p:sp>
        <p:nvSpPr>
          <p:cNvPr id="2000" name="Google Shape;2000;p79"/>
          <p:cNvSpPr txBox="1"/>
          <p:nvPr/>
        </p:nvSpPr>
        <p:spPr>
          <a:xfrm>
            <a:off x="2756916" y="2231136"/>
            <a:ext cx="1485900" cy="58521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6474F"/>
              </a:buClr>
              <a:buSzPts val="950"/>
              <a:buFont typeface="Calibri"/>
              <a:buNone/>
            </a:pPr>
            <a:r>
              <a:rPr b="0" i="0" lang="en-US" sz="950" u="none" cap="none" strike="noStrike">
                <a:solidFill>
                  <a:srgbClr val="36474F"/>
                </a:solidFill>
                <a:latin typeface="Calibri"/>
                <a:ea typeface="Calibri"/>
                <a:cs typeface="Calibri"/>
                <a:sym typeface="Calibri"/>
              </a:rPr>
              <a:t>Hangi kayıt normal, hangisi arıza anıdır, işaretlenir.</a:t>
            </a:r>
            <a:endParaRPr b="0" i="0" sz="950" u="none" cap="none" strike="noStrike">
              <a:solidFill>
                <a:schemeClr val="dk1"/>
              </a:solidFill>
              <a:latin typeface="Calibri"/>
              <a:ea typeface="Calibri"/>
              <a:cs typeface="Calibri"/>
              <a:sym typeface="Calibri"/>
            </a:endParaRPr>
          </a:p>
        </p:txBody>
      </p:sp>
      <p:sp>
        <p:nvSpPr>
          <p:cNvPr id="2001" name="Google Shape;2001;p79"/>
          <p:cNvSpPr/>
          <p:nvPr/>
        </p:nvSpPr>
        <p:spPr>
          <a:xfrm>
            <a:off x="4453128" y="2139696"/>
            <a:ext cx="237744" cy="201168"/>
          </a:xfrm>
          <a:prstGeom prst="rightArrow">
            <a:avLst>
              <a:gd fmla="val 50000" name="adj1"/>
              <a:gd fmla="val 50000" name="adj2"/>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2" name="Google Shape;2002;p79"/>
          <p:cNvSpPr/>
          <p:nvPr/>
        </p:nvSpPr>
        <p:spPr>
          <a:xfrm>
            <a:off x="4791456" y="1554480"/>
            <a:ext cx="1705356" cy="1371600"/>
          </a:xfrm>
          <a:prstGeom prst="roundRect">
            <a:avLst>
              <a:gd fmla="val 6667" name="adj"/>
            </a:avLst>
          </a:prstGeom>
          <a:solidFill>
            <a:srgbClr val="E4F4F1"/>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3" name="Google Shape;2003;p79"/>
          <p:cNvSpPr txBox="1"/>
          <p:nvPr/>
        </p:nvSpPr>
        <p:spPr>
          <a:xfrm>
            <a:off x="4901184" y="1645920"/>
            <a:ext cx="27432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C7A6E"/>
              </a:buClr>
              <a:buSzPts val="1100"/>
              <a:buFont typeface="Calibri"/>
              <a:buNone/>
            </a:pPr>
            <a:r>
              <a:rPr b="1" i="0" lang="en-US" sz="1100" u="none" cap="none" strike="noStrike">
                <a:solidFill>
                  <a:srgbClr val="0C7A6E"/>
                </a:solidFill>
                <a:latin typeface="Calibri"/>
                <a:ea typeface="Calibri"/>
                <a:cs typeface="Calibri"/>
                <a:sym typeface="Calibri"/>
              </a:rPr>
              <a:t>3</a:t>
            </a:r>
            <a:endParaRPr b="0" i="0" sz="1100" u="none" cap="none" strike="noStrike">
              <a:solidFill>
                <a:schemeClr val="dk1"/>
              </a:solidFill>
              <a:latin typeface="Calibri"/>
              <a:ea typeface="Calibri"/>
              <a:cs typeface="Calibri"/>
              <a:sym typeface="Calibri"/>
            </a:endParaRPr>
          </a:p>
        </p:txBody>
      </p:sp>
      <p:sp>
        <p:nvSpPr>
          <p:cNvPr id="2004" name="Google Shape;2004;p79"/>
          <p:cNvSpPr txBox="1"/>
          <p:nvPr/>
        </p:nvSpPr>
        <p:spPr>
          <a:xfrm>
            <a:off x="4901184" y="1901952"/>
            <a:ext cx="148590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00"/>
              <a:buFont typeface="Calibri"/>
              <a:buNone/>
            </a:pPr>
            <a:r>
              <a:rPr b="1" i="0" lang="en-US" sz="1200" u="none" cap="none" strike="noStrike">
                <a:solidFill>
                  <a:srgbClr val="0E2A33"/>
                </a:solidFill>
                <a:latin typeface="Calibri"/>
                <a:ea typeface="Calibri"/>
                <a:cs typeface="Calibri"/>
                <a:sym typeface="Calibri"/>
              </a:rPr>
              <a:t>Model eğit</a:t>
            </a:r>
            <a:endParaRPr b="0" i="0" sz="1200" u="none" cap="none" strike="noStrike">
              <a:solidFill>
                <a:schemeClr val="dk1"/>
              </a:solidFill>
              <a:latin typeface="Calibri"/>
              <a:ea typeface="Calibri"/>
              <a:cs typeface="Calibri"/>
              <a:sym typeface="Calibri"/>
            </a:endParaRPr>
          </a:p>
        </p:txBody>
      </p:sp>
      <p:sp>
        <p:nvSpPr>
          <p:cNvPr id="2005" name="Google Shape;2005;p79"/>
          <p:cNvSpPr txBox="1"/>
          <p:nvPr/>
        </p:nvSpPr>
        <p:spPr>
          <a:xfrm>
            <a:off x="4901184" y="2231136"/>
            <a:ext cx="1485900" cy="58521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6474F"/>
              </a:buClr>
              <a:buSzPts val="950"/>
              <a:buFont typeface="Calibri"/>
              <a:buNone/>
            </a:pPr>
            <a:r>
              <a:rPr b="0" i="0" lang="en-US" sz="950" u="none" cap="none" strike="noStrike">
                <a:solidFill>
                  <a:srgbClr val="36474F"/>
                </a:solidFill>
                <a:latin typeface="Calibri"/>
                <a:ea typeface="Calibri"/>
                <a:cs typeface="Calibri"/>
                <a:sym typeface="Calibri"/>
              </a:rPr>
              <a:t>Algoritma örüntüleri öğrenir.</a:t>
            </a:r>
            <a:endParaRPr b="0" i="0" sz="950" u="none" cap="none" strike="noStrike">
              <a:solidFill>
                <a:schemeClr val="dk1"/>
              </a:solidFill>
              <a:latin typeface="Calibri"/>
              <a:ea typeface="Calibri"/>
              <a:cs typeface="Calibri"/>
              <a:sym typeface="Calibri"/>
            </a:endParaRPr>
          </a:p>
        </p:txBody>
      </p:sp>
      <p:sp>
        <p:nvSpPr>
          <p:cNvPr id="2006" name="Google Shape;2006;p79"/>
          <p:cNvSpPr/>
          <p:nvPr/>
        </p:nvSpPr>
        <p:spPr>
          <a:xfrm>
            <a:off x="6597396" y="2139696"/>
            <a:ext cx="237744" cy="201168"/>
          </a:xfrm>
          <a:prstGeom prst="rightArrow">
            <a:avLst>
              <a:gd fmla="val 50000" name="adj1"/>
              <a:gd fmla="val 50000" name="adj2"/>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7" name="Google Shape;2007;p79"/>
          <p:cNvSpPr/>
          <p:nvPr/>
        </p:nvSpPr>
        <p:spPr>
          <a:xfrm>
            <a:off x="6935724" y="1554480"/>
            <a:ext cx="1705356" cy="1371600"/>
          </a:xfrm>
          <a:prstGeom prst="roundRect">
            <a:avLst>
              <a:gd fmla="val 6667" name="adj"/>
            </a:avLst>
          </a:prstGeom>
          <a:solidFill>
            <a:srgbClr val="E4F4F1"/>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8" name="Google Shape;2008;p79"/>
          <p:cNvSpPr txBox="1"/>
          <p:nvPr/>
        </p:nvSpPr>
        <p:spPr>
          <a:xfrm>
            <a:off x="7045452" y="1645920"/>
            <a:ext cx="27432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C7A6E"/>
              </a:buClr>
              <a:buSzPts val="1100"/>
              <a:buFont typeface="Calibri"/>
              <a:buNone/>
            </a:pPr>
            <a:r>
              <a:rPr b="1" i="0" lang="en-US" sz="1100" u="none" cap="none" strike="noStrike">
                <a:solidFill>
                  <a:srgbClr val="0C7A6E"/>
                </a:solidFill>
                <a:latin typeface="Calibri"/>
                <a:ea typeface="Calibri"/>
                <a:cs typeface="Calibri"/>
                <a:sym typeface="Calibri"/>
              </a:rPr>
              <a:t>4</a:t>
            </a:r>
            <a:endParaRPr b="0" i="0" sz="1100" u="none" cap="none" strike="noStrike">
              <a:solidFill>
                <a:schemeClr val="dk1"/>
              </a:solidFill>
              <a:latin typeface="Calibri"/>
              <a:ea typeface="Calibri"/>
              <a:cs typeface="Calibri"/>
              <a:sym typeface="Calibri"/>
            </a:endParaRPr>
          </a:p>
        </p:txBody>
      </p:sp>
      <p:sp>
        <p:nvSpPr>
          <p:cNvPr id="2009" name="Google Shape;2009;p79"/>
          <p:cNvSpPr txBox="1"/>
          <p:nvPr/>
        </p:nvSpPr>
        <p:spPr>
          <a:xfrm>
            <a:off x="7045452" y="1901952"/>
            <a:ext cx="148590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00"/>
              <a:buFont typeface="Calibri"/>
              <a:buNone/>
            </a:pPr>
            <a:r>
              <a:rPr b="1" i="0" lang="en-US" sz="1200" u="none" cap="none" strike="noStrike">
                <a:solidFill>
                  <a:srgbClr val="0E2A33"/>
                </a:solidFill>
                <a:latin typeface="Calibri"/>
                <a:ea typeface="Calibri"/>
                <a:cs typeface="Calibri"/>
                <a:sym typeface="Calibri"/>
              </a:rPr>
              <a:t>Tahmin et</a:t>
            </a:r>
            <a:endParaRPr b="0" i="0" sz="1200" u="none" cap="none" strike="noStrike">
              <a:solidFill>
                <a:schemeClr val="dk1"/>
              </a:solidFill>
              <a:latin typeface="Calibri"/>
              <a:ea typeface="Calibri"/>
              <a:cs typeface="Calibri"/>
              <a:sym typeface="Calibri"/>
            </a:endParaRPr>
          </a:p>
        </p:txBody>
      </p:sp>
      <p:sp>
        <p:nvSpPr>
          <p:cNvPr id="2010" name="Google Shape;2010;p79"/>
          <p:cNvSpPr txBox="1"/>
          <p:nvPr/>
        </p:nvSpPr>
        <p:spPr>
          <a:xfrm>
            <a:off x="7045452" y="2231136"/>
            <a:ext cx="1485900" cy="58521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6474F"/>
              </a:buClr>
              <a:buSzPts val="950"/>
              <a:buFont typeface="Calibri"/>
              <a:buNone/>
            </a:pPr>
            <a:r>
              <a:rPr b="0" i="0" lang="en-US" sz="950" u="none" cap="none" strike="noStrike">
                <a:solidFill>
                  <a:srgbClr val="36474F"/>
                </a:solidFill>
                <a:latin typeface="Calibri"/>
                <a:ea typeface="Calibri"/>
                <a:cs typeface="Calibri"/>
                <a:sym typeface="Calibri"/>
              </a:rPr>
              <a:t>Yeni veriye bakıp sonucu önceden söyler.</a:t>
            </a:r>
            <a:endParaRPr b="0" i="0" sz="950" u="none" cap="none" strike="noStrike">
              <a:solidFill>
                <a:schemeClr val="dk1"/>
              </a:solidFill>
              <a:latin typeface="Calibri"/>
              <a:ea typeface="Calibri"/>
              <a:cs typeface="Calibri"/>
              <a:sym typeface="Calibri"/>
            </a:endParaRPr>
          </a:p>
        </p:txBody>
      </p:sp>
      <p:sp>
        <p:nvSpPr>
          <p:cNvPr id="2011" name="Google Shape;2011;p79"/>
          <p:cNvSpPr/>
          <p:nvPr/>
        </p:nvSpPr>
        <p:spPr>
          <a:xfrm>
            <a:off x="502920" y="3108960"/>
            <a:ext cx="2529840" cy="1188720"/>
          </a:xfrm>
          <a:prstGeom prst="roundRect">
            <a:avLst>
              <a:gd fmla="val 6154"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2" name="Google Shape;2012;p79"/>
          <p:cNvSpPr txBox="1"/>
          <p:nvPr/>
        </p:nvSpPr>
        <p:spPr>
          <a:xfrm>
            <a:off x="704088" y="3273552"/>
            <a:ext cx="2127504"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00"/>
              <a:buFont typeface="Calibri"/>
              <a:buNone/>
            </a:pPr>
            <a:r>
              <a:rPr b="1" i="0" lang="en-US" sz="1200" u="none" cap="none" strike="noStrike">
                <a:solidFill>
                  <a:srgbClr val="0E2A33"/>
                </a:solidFill>
                <a:latin typeface="Calibri"/>
                <a:ea typeface="Calibri"/>
                <a:cs typeface="Calibri"/>
                <a:sym typeface="Calibri"/>
              </a:rPr>
              <a:t>Sınıflandırma</a:t>
            </a:r>
            <a:endParaRPr b="0" i="0" sz="1200" u="none" cap="none" strike="noStrike">
              <a:solidFill>
                <a:schemeClr val="dk1"/>
              </a:solidFill>
              <a:latin typeface="Calibri"/>
              <a:ea typeface="Calibri"/>
              <a:cs typeface="Calibri"/>
              <a:sym typeface="Calibri"/>
            </a:endParaRPr>
          </a:p>
        </p:txBody>
      </p:sp>
      <p:sp>
        <p:nvSpPr>
          <p:cNvPr id="2013" name="Google Shape;2013;p79"/>
          <p:cNvSpPr txBox="1"/>
          <p:nvPr/>
        </p:nvSpPr>
        <p:spPr>
          <a:xfrm>
            <a:off x="704088" y="3657600"/>
            <a:ext cx="2127504" cy="47548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Bu ses normal mi, arızalı mı? Bu yaprak hastalıklı mı?</a:t>
            </a:r>
            <a:endParaRPr b="0" i="0" sz="1050" u="none" cap="none" strike="noStrike">
              <a:solidFill>
                <a:schemeClr val="dk1"/>
              </a:solidFill>
              <a:latin typeface="Calibri"/>
              <a:ea typeface="Calibri"/>
              <a:cs typeface="Calibri"/>
              <a:sym typeface="Calibri"/>
            </a:endParaRPr>
          </a:p>
        </p:txBody>
      </p:sp>
      <p:sp>
        <p:nvSpPr>
          <p:cNvPr id="2014" name="Google Shape;2014;p79"/>
          <p:cNvSpPr/>
          <p:nvPr/>
        </p:nvSpPr>
        <p:spPr>
          <a:xfrm>
            <a:off x="3307080" y="3108960"/>
            <a:ext cx="2529840" cy="1188720"/>
          </a:xfrm>
          <a:prstGeom prst="roundRect">
            <a:avLst>
              <a:gd fmla="val 6154"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5" name="Google Shape;2015;p79"/>
          <p:cNvSpPr txBox="1"/>
          <p:nvPr/>
        </p:nvSpPr>
        <p:spPr>
          <a:xfrm>
            <a:off x="3508248" y="3273552"/>
            <a:ext cx="2127504"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00"/>
              <a:buFont typeface="Calibri"/>
              <a:buNone/>
            </a:pPr>
            <a:r>
              <a:rPr b="1" i="0" lang="en-US" sz="1200" u="none" cap="none" strike="noStrike">
                <a:solidFill>
                  <a:srgbClr val="0E2A33"/>
                </a:solidFill>
                <a:latin typeface="Calibri"/>
                <a:ea typeface="Calibri"/>
                <a:cs typeface="Calibri"/>
                <a:sym typeface="Calibri"/>
              </a:rPr>
              <a:t>Tahmin (regresyon)</a:t>
            </a:r>
            <a:endParaRPr b="0" i="0" sz="1200" u="none" cap="none" strike="noStrike">
              <a:solidFill>
                <a:schemeClr val="dk1"/>
              </a:solidFill>
              <a:latin typeface="Calibri"/>
              <a:ea typeface="Calibri"/>
              <a:cs typeface="Calibri"/>
              <a:sym typeface="Calibri"/>
            </a:endParaRPr>
          </a:p>
        </p:txBody>
      </p:sp>
      <p:sp>
        <p:nvSpPr>
          <p:cNvPr id="2016" name="Google Shape;2016;p79"/>
          <p:cNvSpPr txBox="1"/>
          <p:nvPr/>
        </p:nvSpPr>
        <p:spPr>
          <a:xfrm>
            <a:off x="3508248" y="3657600"/>
            <a:ext cx="2127504" cy="47548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Yarınki su tüketimi ne kadar olacak?</a:t>
            </a:r>
            <a:endParaRPr b="0" i="0" sz="1050" u="none" cap="none" strike="noStrike">
              <a:solidFill>
                <a:schemeClr val="dk1"/>
              </a:solidFill>
              <a:latin typeface="Calibri"/>
              <a:ea typeface="Calibri"/>
              <a:cs typeface="Calibri"/>
              <a:sym typeface="Calibri"/>
            </a:endParaRPr>
          </a:p>
        </p:txBody>
      </p:sp>
      <p:sp>
        <p:nvSpPr>
          <p:cNvPr id="2017" name="Google Shape;2017;p79"/>
          <p:cNvSpPr/>
          <p:nvPr/>
        </p:nvSpPr>
        <p:spPr>
          <a:xfrm>
            <a:off x="6111240" y="3108960"/>
            <a:ext cx="2529840" cy="1188720"/>
          </a:xfrm>
          <a:prstGeom prst="roundRect">
            <a:avLst>
              <a:gd fmla="val 6154"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8" name="Google Shape;2018;p79"/>
          <p:cNvSpPr txBox="1"/>
          <p:nvPr/>
        </p:nvSpPr>
        <p:spPr>
          <a:xfrm>
            <a:off x="6312408" y="3273552"/>
            <a:ext cx="2127504"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00"/>
              <a:buFont typeface="Calibri"/>
              <a:buNone/>
            </a:pPr>
            <a:r>
              <a:rPr b="1" i="0" lang="en-US" sz="1200" u="none" cap="none" strike="noStrike">
                <a:solidFill>
                  <a:srgbClr val="0E2A33"/>
                </a:solidFill>
                <a:latin typeface="Calibri"/>
                <a:ea typeface="Calibri"/>
                <a:cs typeface="Calibri"/>
                <a:sym typeface="Calibri"/>
              </a:rPr>
              <a:t>Anomali tespiti</a:t>
            </a:r>
            <a:endParaRPr b="0" i="0" sz="1200" u="none" cap="none" strike="noStrike">
              <a:solidFill>
                <a:schemeClr val="dk1"/>
              </a:solidFill>
              <a:latin typeface="Calibri"/>
              <a:ea typeface="Calibri"/>
              <a:cs typeface="Calibri"/>
              <a:sym typeface="Calibri"/>
            </a:endParaRPr>
          </a:p>
        </p:txBody>
      </p:sp>
      <p:sp>
        <p:nvSpPr>
          <p:cNvPr id="2019" name="Google Shape;2019;p79"/>
          <p:cNvSpPr txBox="1"/>
          <p:nvPr/>
        </p:nvSpPr>
        <p:spPr>
          <a:xfrm>
            <a:off x="6312408" y="3657600"/>
            <a:ext cx="2127504" cy="47548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Alışılmadık bir davranış var mı? Hırsızlık veya kaçak olabilir mi?</a:t>
            </a:r>
            <a:endParaRPr b="0" i="0" sz="1050" u="none" cap="none" strike="noStrike">
              <a:solidFill>
                <a:schemeClr val="dk1"/>
              </a:solidFill>
              <a:latin typeface="Calibri"/>
              <a:ea typeface="Calibri"/>
              <a:cs typeface="Calibri"/>
              <a:sym typeface="Calibri"/>
            </a:endParaRPr>
          </a:p>
        </p:txBody>
      </p:sp>
      <p:sp>
        <p:nvSpPr>
          <p:cNvPr id="2020" name="Google Shape;2020;p79"/>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4 · Veri, Bulut ve Yapay Zekâ</a:t>
            </a:r>
            <a:endParaRPr b="0" i="0" sz="850" u="none" cap="none" strike="noStrike">
              <a:solidFill>
                <a:schemeClr val="dk1"/>
              </a:solidFill>
              <a:latin typeface="Calibri"/>
              <a:ea typeface="Calibri"/>
              <a:cs typeface="Calibri"/>
              <a:sym typeface="Calibri"/>
            </a:endParaRPr>
          </a:p>
        </p:txBody>
      </p:sp>
      <p:sp>
        <p:nvSpPr>
          <p:cNvPr id="2021" name="Google Shape;2021;p79"/>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77</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026" name="Shape 2026"/>
        <p:cNvGrpSpPr/>
        <p:nvPr/>
      </p:nvGrpSpPr>
      <p:grpSpPr>
        <a:xfrm>
          <a:off x="0" y="0"/>
          <a:ext cx="0" cy="0"/>
          <a:chOff x="0" y="0"/>
          <a:chExt cx="0" cy="0"/>
        </a:xfrm>
      </p:grpSpPr>
      <p:sp>
        <p:nvSpPr>
          <p:cNvPr id="2027" name="Google Shape;2027;p80"/>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İLERİ UYGULAMA</a:t>
            </a:r>
            <a:endParaRPr b="0" i="0" sz="1000" u="none" cap="none" strike="noStrike">
              <a:solidFill>
                <a:schemeClr val="dk1"/>
              </a:solidFill>
              <a:latin typeface="Calibri"/>
              <a:ea typeface="Calibri"/>
              <a:cs typeface="Calibri"/>
              <a:sym typeface="Calibri"/>
            </a:endParaRPr>
          </a:p>
        </p:txBody>
      </p:sp>
      <p:sp>
        <p:nvSpPr>
          <p:cNvPr id="2028" name="Google Shape;2028;p80"/>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Kestirimci bakım ve dijital ikiz</a:t>
            </a:r>
            <a:endParaRPr b="0" i="0" sz="2600" u="none" cap="none" strike="noStrike">
              <a:solidFill>
                <a:schemeClr val="dk1"/>
              </a:solidFill>
              <a:latin typeface="Calibri"/>
              <a:ea typeface="Calibri"/>
              <a:cs typeface="Calibri"/>
              <a:sym typeface="Calibri"/>
            </a:endParaRPr>
          </a:p>
        </p:txBody>
      </p:sp>
      <p:sp>
        <p:nvSpPr>
          <p:cNvPr id="2029" name="Google Shape;2029;p80"/>
          <p:cNvSpPr/>
          <p:nvPr/>
        </p:nvSpPr>
        <p:spPr>
          <a:xfrm>
            <a:off x="502920" y="1325880"/>
            <a:ext cx="3886200" cy="2514600"/>
          </a:xfrm>
          <a:prstGeom prst="roundRect">
            <a:avLst>
              <a:gd fmla="val 2909" name="adj"/>
            </a:avLst>
          </a:prstGeom>
          <a:solidFill>
            <a:srgbClr val="FFFFFF"/>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0" name="Google Shape;2030;p80"/>
          <p:cNvSpPr/>
          <p:nvPr/>
        </p:nvSpPr>
        <p:spPr>
          <a:xfrm>
            <a:off x="502920" y="1325880"/>
            <a:ext cx="3886200" cy="475488"/>
          </a:xfrm>
          <a:prstGeom prst="roundRect">
            <a:avLst>
              <a:gd fmla="val 15385" name="adj"/>
            </a:avLst>
          </a:prstGeom>
          <a:solidFill>
            <a:srgbClr val="E4F4F1"/>
          </a:solidFill>
          <a:ln cap="flat" cmpd="sng" w="12700">
            <a:solidFill>
              <a:srgbClr val="E4F4F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1" name="Google Shape;2031;p80"/>
          <p:cNvSpPr txBox="1"/>
          <p:nvPr/>
        </p:nvSpPr>
        <p:spPr>
          <a:xfrm>
            <a:off x="731520" y="1362456"/>
            <a:ext cx="3429000" cy="4023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C7A6E"/>
              </a:buClr>
              <a:buSzPts val="1400"/>
              <a:buFont typeface="Calibri"/>
              <a:buNone/>
            </a:pPr>
            <a:r>
              <a:rPr b="1" i="0" lang="en-US" sz="1400" u="none" cap="none" strike="noStrike">
                <a:solidFill>
                  <a:srgbClr val="0C7A6E"/>
                </a:solidFill>
                <a:latin typeface="Calibri"/>
                <a:ea typeface="Calibri"/>
                <a:cs typeface="Calibri"/>
                <a:sym typeface="Calibri"/>
              </a:rPr>
              <a:t>Kestirimci bakım</a:t>
            </a:r>
            <a:endParaRPr b="0" i="0" sz="1400" u="none" cap="none" strike="noStrike">
              <a:solidFill>
                <a:schemeClr val="dk1"/>
              </a:solidFill>
              <a:latin typeface="Calibri"/>
              <a:ea typeface="Calibri"/>
              <a:cs typeface="Calibri"/>
              <a:sym typeface="Calibri"/>
            </a:endParaRPr>
          </a:p>
        </p:txBody>
      </p:sp>
      <p:sp>
        <p:nvSpPr>
          <p:cNvPr id="2032" name="Google Shape;2032;p80"/>
          <p:cNvSpPr txBox="1"/>
          <p:nvPr/>
        </p:nvSpPr>
        <p:spPr>
          <a:xfrm>
            <a:off x="777240" y="1929384"/>
            <a:ext cx="3337560" cy="1764792"/>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Makinenin titreşimi, sesi ve sıcaklığı sürekli ölçülür</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Model, arızadan önceki değişim örüntüsünü tanır</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"Bu rulman 12 gün içinde arızalanacak" uyarısı üretir</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Parça, üretimi durdurmadan planlı olarak değiştirilir</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Plansız duruş ve maliyet ciddi ölçüde azalır</a:t>
            </a:r>
            <a:endParaRPr b="0" i="0" sz="1150" u="none" cap="none" strike="noStrike">
              <a:solidFill>
                <a:schemeClr val="dk1"/>
              </a:solidFill>
              <a:latin typeface="Calibri"/>
              <a:ea typeface="Calibri"/>
              <a:cs typeface="Calibri"/>
              <a:sym typeface="Calibri"/>
            </a:endParaRPr>
          </a:p>
        </p:txBody>
      </p:sp>
      <p:sp>
        <p:nvSpPr>
          <p:cNvPr id="2033" name="Google Shape;2033;p80"/>
          <p:cNvSpPr/>
          <p:nvPr/>
        </p:nvSpPr>
        <p:spPr>
          <a:xfrm>
            <a:off x="4754880" y="1325880"/>
            <a:ext cx="3886200" cy="2514600"/>
          </a:xfrm>
          <a:prstGeom prst="roundRect">
            <a:avLst>
              <a:gd fmla="val 2909" name="adj"/>
            </a:avLst>
          </a:prstGeom>
          <a:solidFill>
            <a:srgbClr val="FFFFFF"/>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4" name="Google Shape;2034;p80"/>
          <p:cNvSpPr/>
          <p:nvPr/>
        </p:nvSpPr>
        <p:spPr>
          <a:xfrm>
            <a:off x="4754880" y="1325880"/>
            <a:ext cx="3886200" cy="475488"/>
          </a:xfrm>
          <a:prstGeom prst="roundRect">
            <a:avLst>
              <a:gd fmla="val 15385" name="adj"/>
            </a:avLst>
          </a:prstGeom>
          <a:solidFill>
            <a:srgbClr val="FDF3D7"/>
          </a:solidFill>
          <a:ln cap="flat" cmpd="sng" w="12700">
            <a:solidFill>
              <a:srgbClr val="FDF3D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5" name="Google Shape;2035;p80"/>
          <p:cNvSpPr txBox="1"/>
          <p:nvPr/>
        </p:nvSpPr>
        <p:spPr>
          <a:xfrm>
            <a:off x="4983480" y="1362456"/>
            <a:ext cx="3429000" cy="4023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6A00"/>
              </a:buClr>
              <a:buSzPts val="1400"/>
              <a:buFont typeface="Calibri"/>
              <a:buNone/>
            </a:pPr>
            <a:r>
              <a:rPr b="1" i="0" lang="en-US" sz="1400" u="none" cap="none" strike="noStrike">
                <a:solidFill>
                  <a:srgbClr val="8A6A00"/>
                </a:solidFill>
                <a:latin typeface="Calibri"/>
                <a:ea typeface="Calibri"/>
                <a:cs typeface="Calibri"/>
                <a:sym typeface="Calibri"/>
              </a:rPr>
              <a:t>Dijital ikiz</a:t>
            </a:r>
            <a:endParaRPr b="0" i="0" sz="1400" u="none" cap="none" strike="noStrike">
              <a:solidFill>
                <a:schemeClr val="dk1"/>
              </a:solidFill>
              <a:latin typeface="Calibri"/>
              <a:ea typeface="Calibri"/>
              <a:cs typeface="Calibri"/>
              <a:sym typeface="Calibri"/>
            </a:endParaRPr>
          </a:p>
        </p:txBody>
      </p:sp>
      <p:sp>
        <p:nvSpPr>
          <p:cNvPr id="2036" name="Google Shape;2036;p80"/>
          <p:cNvSpPr txBox="1"/>
          <p:nvPr/>
        </p:nvSpPr>
        <p:spPr>
          <a:xfrm>
            <a:off x="5029200" y="1929384"/>
            <a:ext cx="3337560" cy="1764792"/>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Gerçek sistemin bilgisayardaki canlı kopyasıdır</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Sensör verisiyle sürekli güncellenir</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Değişiklikler önce ikiz üzerinde denenir</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"Fanı 2 derece erken çalıştırsam ne olur?" sorusu risksiz test edilir</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Uçak motorundan şehir trafiğine kadar kullanılır</a:t>
            </a:r>
            <a:endParaRPr b="0" i="0" sz="1150" u="none" cap="none" strike="noStrike">
              <a:solidFill>
                <a:schemeClr val="dk1"/>
              </a:solidFill>
              <a:latin typeface="Calibri"/>
              <a:ea typeface="Calibri"/>
              <a:cs typeface="Calibri"/>
              <a:sym typeface="Calibri"/>
            </a:endParaRPr>
          </a:p>
        </p:txBody>
      </p:sp>
      <p:sp>
        <p:nvSpPr>
          <p:cNvPr id="2037" name="Google Shape;2037;p80"/>
          <p:cNvSpPr/>
          <p:nvPr/>
        </p:nvSpPr>
        <p:spPr>
          <a:xfrm>
            <a:off x="502920" y="3950208"/>
            <a:ext cx="8138160" cy="384048"/>
          </a:xfrm>
          <a:prstGeom prst="roundRect">
            <a:avLst>
              <a:gd fmla="val 19048" name="adj"/>
            </a:avLst>
          </a:prstGeom>
          <a:solidFill>
            <a:srgbClr val="E4F4F1"/>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8" name="Google Shape;2038;p80"/>
          <p:cNvSpPr txBox="1"/>
          <p:nvPr/>
        </p:nvSpPr>
        <p:spPr>
          <a:xfrm>
            <a:off x="704088" y="4096512"/>
            <a:ext cx="7735824"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C7A6E"/>
              </a:buClr>
              <a:buSzPts val="1250"/>
              <a:buFont typeface="Calibri"/>
              <a:buNone/>
            </a:pPr>
            <a:r>
              <a:rPr b="1" i="0" lang="en-US" sz="1250" u="none" cap="none" strike="noStrike">
                <a:solidFill>
                  <a:srgbClr val="0C7A6E"/>
                </a:solidFill>
                <a:latin typeface="Calibri"/>
                <a:ea typeface="Calibri"/>
                <a:cs typeface="Calibri"/>
                <a:sym typeface="Calibri"/>
              </a:rPr>
              <a:t>İkisinin ortak noktası: geçmiş veriyi kullanarak geleceği önceden görmek.</a:t>
            </a:r>
            <a:endParaRPr b="0" i="0" sz="1250" u="none" cap="none" strike="noStrike">
              <a:solidFill>
                <a:schemeClr val="dk1"/>
              </a:solidFill>
              <a:latin typeface="Calibri"/>
              <a:ea typeface="Calibri"/>
              <a:cs typeface="Calibri"/>
              <a:sym typeface="Calibri"/>
            </a:endParaRPr>
          </a:p>
        </p:txBody>
      </p:sp>
      <p:sp>
        <p:nvSpPr>
          <p:cNvPr id="2039" name="Google Shape;2039;p80"/>
          <p:cNvSpPr txBox="1"/>
          <p:nvPr/>
        </p:nvSpPr>
        <p:spPr>
          <a:xfrm flipH="1" rot="10800000">
            <a:off x="704088" y="4169664"/>
            <a:ext cx="7735824" cy="23774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dk1"/>
              </a:buClr>
              <a:buSzPts val="1000"/>
              <a:buFont typeface="Calibri"/>
              <a:buNone/>
            </a:pPr>
            <a:r>
              <a:t/>
            </a:r>
            <a:endParaRPr b="0" i="0" sz="1000" u="none" cap="none" strike="noStrike">
              <a:solidFill>
                <a:schemeClr val="dk1"/>
              </a:solidFill>
              <a:latin typeface="Calibri"/>
              <a:ea typeface="Calibri"/>
              <a:cs typeface="Calibri"/>
              <a:sym typeface="Calibri"/>
            </a:endParaRPr>
          </a:p>
        </p:txBody>
      </p:sp>
      <p:sp>
        <p:nvSpPr>
          <p:cNvPr id="2040" name="Google Shape;2040;p80"/>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4 · Veri, Bulut ve Yapay Zekâ</a:t>
            </a:r>
            <a:endParaRPr b="0" i="0" sz="850" u="none" cap="none" strike="noStrike">
              <a:solidFill>
                <a:schemeClr val="dk1"/>
              </a:solidFill>
              <a:latin typeface="Calibri"/>
              <a:ea typeface="Calibri"/>
              <a:cs typeface="Calibri"/>
              <a:sym typeface="Calibri"/>
            </a:endParaRPr>
          </a:p>
        </p:txBody>
      </p:sp>
      <p:sp>
        <p:nvSpPr>
          <p:cNvPr id="2041" name="Google Shape;2041;p80"/>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78</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046" name="Shape 2046"/>
        <p:cNvGrpSpPr/>
        <p:nvPr/>
      </p:nvGrpSpPr>
      <p:grpSpPr>
        <a:xfrm>
          <a:off x="0" y="0"/>
          <a:ext cx="0" cy="0"/>
          <a:chOff x="0" y="0"/>
          <a:chExt cx="0" cy="0"/>
        </a:xfrm>
      </p:grpSpPr>
      <p:sp>
        <p:nvSpPr>
          <p:cNvPr id="2047" name="Google Shape;2047;p81"/>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ÜNİTE 4 ÖZETİ</a:t>
            </a:r>
            <a:endParaRPr b="0" i="0" sz="1000" u="none" cap="none" strike="noStrike">
              <a:solidFill>
                <a:schemeClr val="dk1"/>
              </a:solidFill>
              <a:latin typeface="Calibri"/>
              <a:ea typeface="Calibri"/>
              <a:cs typeface="Calibri"/>
              <a:sym typeface="Calibri"/>
            </a:endParaRPr>
          </a:p>
        </p:txBody>
      </p:sp>
      <p:sp>
        <p:nvSpPr>
          <p:cNvPr id="2048" name="Google Shape;2048;p81"/>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Veriyle çalışmanın kuralları</a:t>
            </a:r>
            <a:endParaRPr b="0" i="0" sz="2600" u="none" cap="none" strike="noStrike">
              <a:solidFill>
                <a:schemeClr val="dk1"/>
              </a:solidFill>
              <a:latin typeface="Calibri"/>
              <a:ea typeface="Calibri"/>
              <a:cs typeface="Calibri"/>
              <a:sym typeface="Calibri"/>
            </a:endParaRPr>
          </a:p>
        </p:txBody>
      </p:sp>
      <p:sp>
        <p:nvSpPr>
          <p:cNvPr id="2049" name="Google Shape;2049;p81"/>
          <p:cNvSpPr/>
          <p:nvPr/>
        </p:nvSpPr>
        <p:spPr>
          <a:xfrm>
            <a:off x="502920" y="1325880"/>
            <a:ext cx="1828800" cy="1463040"/>
          </a:xfrm>
          <a:prstGeom prst="roundRect">
            <a:avLst>
              <a:gd fmla="val 5000"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0" name="Google Shape;2050;p81"/>
          <p:cNvSpPr/>
          <p:nvPr/>
        </p:nvSpPr>
        <p:spPr>
          <a:xfrm>
            <a:off x="704088" y="1490472"/>
            <a:ext cx="329184" cy="329184"/>
          </a:xfrm>
          <a:prstGeom prst="ellipse">
            <a:avLst/>
          </a:prstGeom>
          <a:solidFill>
            <a:srgbClr val="0C7A6E"/>
          </a:solidFill>
          <a:ln cap="flat" cmpd="sng" w="12700">
            <a:solidFill>
              <a:srgbClr val="0C7A6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1" name="Google Shape;2051;p81"/>
          <p:cNvSpPr txBox="1"/>
          <p:nvPr/>
        </p:nvSpPr>
        <p:spPr>
          <a:xfrm>
            <a:off x="704088" y="1490472"/>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a:t>
            </a:r>
            <a:endParaRPr b="0" i="0" sz="1200" u="none" cap="none" strike="noStrike">
              <a:solidFill>
                <a:schemeClr val="dk1"/>
              </a:solidFill>
              <a:latin typeface="Calibri"/>
              <a:ea typeface="Calibri"/>
              <a:cs typeface="Calibri"/>
              <a:sym typeface="Calibri"/>
            </a:endParaRPr>
          </a:p>
        </p:txBody>
      </p:sp>
      <p:sp>
        <p:nvSpPr>
          <p:cNvPr id="2052" name="Google Shape;2052;p81"/>
          <p:cNvSpPr txBox="1"/>
          <p:nvPr/>
        </p:nvSpPr>
        <p:spPr>
          <a:xfrm>
            <a:off x="1124712" y="1490472"/>
            <a:ext cx="100584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300"/>
              <a:buFont typeface="Calibri"/>
              <a:buNone/>
            </a:pPr>
            <a:r>
              <a:rPr b="1" i="0" lang="en-US" sz="1300" u="none" cap="none" strike="noStrike">
                <a:solidFill>
                  <a:srgbClr val="0E2A33"/>
                </a:solidFill>
                <a:latin typeface="Calibri"/>
                <a:ea typeface="Calibri"/>
                <a:cs typeface="Calibri"/>
                <a:sym typeface="Calibri"/>
              </a:rPr>
              <a:t>Veri değil karar</a:t>
            </a:r>
            <a:endParaRPr b="0" i="0" sz="1300" u="none" cap="none" strike="noStrike">
              <a:solidFill>
                <a:schemeClr val="dk1"/>
              </a:solidFill>
              <a:latin typeface="Calibri"/>
              <a:ea typeface="Calibri"/>
              <a:cs typeface="Calibri"/>
              <a:sym typeface="Calibri"/>
            </a:endParaRPr>
          </a:p>
        </p:txBody>
      </p:sp>
      <p:sp>
        <p:nvSpPr>
          <p:cNvPr id="2053" name="Google Shape;2053;p81"/>
          <p:cNvSpPr txBox="1"/>
          <p:nvPr/>
        </p:nvSpPr>
        <p:spPr>
          <a:xfrm>
            <a:off x="704088" y="1874520"/>
            <a:ext cx="1426464" cy="74980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Amaç veri toplamak değil, veriden bir karar çıkarmaktır.</a:t>
            </a:r>
            <a:endParaRPr b="0" i="0" sz="1050" u="none" cap="none" strike="noStrike">
              <a:solidFill>
                <a:schemeClr val="dk1"/>
              </a:solidFill>
              <a:latin typeface="Calibri"/>
              <a:ea typeface="Calibri"/>
              <a:cs typeface="Calibri"/>
              <a:sym typeface="Calibri"/>
            </a:endParaRPr>
          </a:p>
        </p:txBody>
      </p:sp>
      <p:sp>
        <p:nvSpPr>
          <p:cNvPr id="2054" name="Google Shape;2054;p81"/>
          <p:cNvSpPr/>
          <p:nvPr/>
        </p:nvSpPr>
        <p:spPr>
          <a:xfrm>
            <a:off x="2606040" y="1325880"/>
            <a:ext cx="1828800" cy="1463040"/>
          </a:xfrm>
          <a:prstGeom prst="roundRect">
            <a:avLst>
              <a:gd fmla="val 5000"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5" name="Google Shape;2055;p81"/>
          <p:cNvSpPr/>
          <p:nvPr/>
        </p:nvSpPr>
        <p:spPr>
          <a:xfrm>
            <a:off x="2807208" y="1490472"/>
            <a:ext cx="329184" cy="329184"/>
          </a:xfrm>
          <a:prstGeom prst="ellipse">
            <a:avLst/>
          </a:prstGeom>
          <a:solidFill>
            <a:srgbClr val="0C7A6E"/>
          </a:solidFill>
          <a:ln cap="flat" cmpd="sng" w="12700">
            <a:solidFill>
              <a:srgbClr val="0C7A6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6" name="Google Shape;2056;p81"/>
          <p:cNvSpPr txBox="1"/>
          <p:nvPr/>
        </p:nvSpPr>
        <p:spPr>
          <a:xfrm>
            <a:off x="2807208" y="1490472"/>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a:t>
            </a:r>
            <a:endParaRPr b="0" i="0" sz="1200" u="none" cap="none" strike="noStrike">
              <a:solidFill>
                <a:schemeClr val="dk1"/>
              </a:solidFill>
              <a:latin typeface="Calibri"/>
              <a:ea typeface="Calibri"/>
              <a:cs typeface="Calibri"/>
              <a:sym typeface="Calibri"/>
            </a:endParaRPr>
          </a:p>
        </p:txBody>
      </p:sp>
      <p:sp>
        <p:nvSpPr>
          <p:cNvPr id="2057" name="Google Shape;2057;p81"/>
          <p:cNvSpPr txBox="1"/>
          <p:nvPr/>
        </p:nvSpPr>
        <p:spPr>
          <a:xfrm>
            <a:off x="3227832" y="1490472"/>
            <a:ext cx="100584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300"/>
              <a:buFont typeface="Calibri"/>
              <a:buNone/>
            </a:pPr>
            <a:r>
              <a:rPr b="1" i="0" lang="en-US" sz="1300" u="none" cap="none" strike="noStrike">
                <a:solidFill>
                  <a:srgbClr val="0E2A33"/>
                </a:solidFill>
                <a:latin typeface="Calibri"/>
                <a:ea typeface="Calibri"/>
                <a:cs typeface="Calibri"/>
                <a:sym typeface="Calibri"/>
              </a:rPr>
              <a:t>Nerede işlenecek?</a:t>
            </a:r>
            <a:endParaRPr b="0" i="0" sz="1300" u="none" cap="none" strike="noStrike">
              <a:solidFill>
                <a:schemeClr val="dk1"/>
              </a:solidFill>
              <a:latin typeface="Calibri"/>
              <a:ea typeface="Calibri"/>
              <a:cs typeface="Calibri"/>
              <a:sym typeface="Calibri"/>
            </a:endParaRPr>
          </a:p>
        </p:txBody>
      </p:sp>
      <p:sp>
        <p:nvSpPr>
          <p:cNvPr id="2058" name="Google Shape;2058;p81"/>
          <p:cNvSpPr txBox="1"/>
          <p:nvPr/>
        </p:nvSpPr>
        <p:spPr>
          <a:xfrm>
            <a:off x="2807208" y="1874520"/>
            <a:ext cx="1426464" cy="74980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Acil kararlar uçta, derin analiz bulutta yapılır.</a:t>
            </a:r>
            <a:endParaRPr b="0" i="0" sz="1050" u="none" cap="none" strike="noStrike">
              <a:solidFill>
                <a:schemeClr val="dk1"/>
              </a:solidFill>
              <a:latin typeface="Calibri"/>
              <a:ea typeface="Calibri"/>
              <a:cs typeface="Calibri"/>
              <a:sym typeface="Calibri"/>
            </a:endParaRPr>
          </a:p>
        </p:txBody>
      </p:sp>
      <p:sp>
        <p:nvSpPr>
          <p:cNvPr id="2059" name="Google Shape;2059;p81"/>
          <p:cNvSpPr/>
          <p:nvPr/>
        </p:nvSpPr>
        <p:spPr>
          <a:xfrm>
            <a:off x="4709160" y="1325880"/>
            <a:ext cx="1828800" cy="1463040"/>
          </a:xfrm>
          <a:prstGeom prst="roundRect">
            <a:avLst>
              <a:gd fmla="val 5000"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0" name="Google Shape;2060;p81"/>
          <p:cNvSpPr/>
          <p:nvPr/>
        </p:nvSpPr>
        <p:spPr>
          <a:xfrm>
            <a:off x="4910328" y="1490472"/>
            <a:ext cx="329184" cy="329184"/>
          </a:xfrm>
          <a:prstGeom prst="ellipse">
            <a:avLst/>
          </a:prstGeom>
          <a:solidFill>
            <a:srgbClr val="0C7A6E"/>
          </a:solidFill>
          <a:ln cap="flat" cmpd="sng" w="12700">
            <a:solidFill>
              <a:srgbClr val="0C7A6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1" name="Google Shape;2061;p81"/>
          <p:cNvSpPr txBox="1"/>
          <p:nvPr/>
        </p:nvSpPr>
        <p:spPr>
          <a:xfrm>
            <a:off x="4910328" y="1490472"/>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a:t>
            </a:r>
            <a:endParaRPr b="0" i="0" sz="1200" u="none" cap="none" strike="noStrike">
              <a:solidFill>
                <a:schemeClr val="dk1"/>
              </a:solidFill>
              <a:latin typeface="Calibri"/>
              <a:ea typeface="Calibri"/>
              <a:cs typeface="Calibri"/>
              <a:sym typeface="Calibri"/>
            </a:endParaRPr>
          </a:p>
        </p:txBody>
      </p:sp>
      <p:sp>
        <p:nvSpPr>
          <p:cNvPr id="2062" name="Google Shape;2062;p81"/>
          <p:cNvSpPr txBox="1"/>
          <p:nvPr/>
        </p:nvSpPr>
        <p:spPr>
          <a:xfrm>
            <a:off x="5330952" y="1490472"/>
            <a:ext cx="100584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300"/>
              <a:buFont typeface="Calibri"/>
              <a:buNone/>
            </a:pPr>
            <a:r>
              <a:rPr b="1" i="0" lang="en-US" sz="1300" u="none" cap="none" strike="noStrike">
                <a:solidFill>
                  <a:srgbClr val="0E2A33"/>
                </a:solidFill>
                <a:latin typeface="Calibri"/>
                <a:ea typeface="Calibri"/>
                <a:cs typeface="Calibri"/>
                <a:sym typeface="Calibri"/>
              </a:rPr>
              <a:t>Kural tasarımı</a:t>
            </a:r>
            <a:endParaRPr b="0" i="0" sz="1300" u="none" cap="none" strike="noStrike">
              <a:solidFill>
                <a:schemeClr val="dk1"/>
              </a:solidFill>
              <a:latin typeface="Calibri"/>
              <a:ea typeface="Calibri"/>
              <a:cs typeface="Calibri"/>
              <a:sym typeface="Calibri"/>
            </a:endParaRPr>
          </a:p>
        </p:txBody>
      </p:sp>
      <p:sp>
        <p:nvSpPr>
          <p:cNvPr id="2063" name="Google Shape;2063;p81"/>
          <p:cNvSpPr txBox="1"/>
          <p:nvPr/>
        </p:nvSpPr>
        <p:spPr>
          <a:xfrm>
            <a:off x="4910328" y="1874520"/>
            <a:ext cx="1426464" cy="74980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Histerezis kullanın, tek ölçüme güvenmeyin, alarmı boğmayın.</a:t>
            </a:r>
            <a:endParaRPr b="0" i="0" sz="1050" u="none" cap="none" strike="noStrike">
              <a:solidFill>
                <a:schemeClr val="dk1"/>
              </a:solidFill>
              <a:latin typeface="Calibri"/>
              <a:ea typeface="Calibri"/>
              <a:cs typeface="Calibri"/>
              <a:sym typeface="Calibri"/>
            </a:endParaRPr>
          </a:p>
        </p:txBody>
      </p:sp>
      <p:sp>
        <p:nvSpPr>
          <p:cNvPr id="2064" name="Google Shape;2064;p81"/>
          <p:cNvSpPr/>
          <p:nvPr/>
        </p:nvSpPr>
        <p:spPr>
          <a:xfrm>
            <a:off x="6812280" y="1325880"/>
            <a:ext cx="1828800" cy="1463040"/>
          </a:xfrm>
          <a:prstGeom prst="roundRect">
            <a:avLst>
              <a:gd fmla="val 5000"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5" name="Google Shape;2065;p81"/>
          <p:cNvSpPr/>
          <p:nvPr/>
        </p:nvSpPr>
        <p:spPr>
          <a:xfrm>
            <a:off x="7013448" y="1490472"/>
            <a:ext cx="329184" cy="329184"/>
          </a:xfrm>
          <a:prstGeom prst="ellipse">
            <a:avLst/>
          </a:prstGeom>
          <a:solidFill>
            <a:srgbClr val="0C7A6E"/>
          </a:solidFill>
          <a:ln cap="flat" cmpd="sng" w="12700">
            <a:solidFill>
              <a:srgbClr val="0C7A6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6" name="Google Shape;2066;p81"/>
          <p:cNvSpPr txBox="1"/>
          <p:nvPr/>
        </p:nvSpPr>
        <p:spPr>
          <a:xfrm>
            <a:off x="7013448" y="1490472"/>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a:t>
            </a:r>
            <a:endParaRPr b="0" i="0" sz="1200" u="none" cap="none" strike="noStrike">
              <a:solidFill>
                <a:schemeClr val="dk1"/>
              </a:solidFill>
              <a:latin typeface="Calibri"/>
              <a:ea typeface="Calibri"/>
              <a:cs typeface="Calibri"/>
              <a:sym typeface="Calibri"/>
            </a:endParaRPr>
          </a:p>
        </p:txBody>
      </p:sp>
      <p:sp>
        <p:nvSpPr>
          <p:cNvPr id="2067" name="Google Shape;2067;p81"/>
          <p:cNvSpPr txBox="1"/>
          <p:nvPr/>
        </p:nvSpPr>
        <p:spPr>
          <a:xfrm>
            <a:off x="7434072" y="1490472"/>
            <a:ext cx="100584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300"/>
              <a:buFont typeface="Calibri"/>
              <a:buNone/>
            </a:pPr>
            <a:r>
              <a:rPr b="1" i="0" lang="en-US" sz="1300" u="none" cap="none" strike="noStrike">
                <a:solidFill>
                  <a:srgbClr val="0E2A33"/>
                </a:solidFill>
                <a:latin typeface="Calibri"/>
                <a:ea typeface="Calibri"/>
                <a:cs typeface="Calibri"/>
                <a:sym typeface="Calibri"/>
              </a:rPr>
              <a:t>Ölçülebilirlik</a:t>
            </a:r>
            <a:endParaRPr b="0" i="0" sz="1300" u="none" cap="none" strike="noStrike">
              <a:solidFill>
                <a:schemeClr val="dk1"/>
              </a:solidFill>
              <a:latin typeface="Calibri"/>
              <a:ea typeface="Calibri"/>
              <a:cs typeface="Calibri"/>
              <a:sym typeface="Calibri"/>
            </a:endParaRPr>
          </a:p>
        </p:txBody>
      </p:sp>
      <p:sp>
        <p:nvSpPr>
          <p:cNvPr id="2068" name="Google Shape;2068;p81"/>
          <p:cNvSpPr txBox="1"/>
          <p:nvPr/>
        </p:nvSpPr>
        <p:spPr>
          <a:xfrm>
            <a:off x="7013448" y="1874520"/>
            <a:ext cx="1426464" cy="74980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Sisteminizin üreteceği veri miktarını önceden hesaplayın.</a:t>
            </a:r>
            <a:endParaRPr b="0" i="0" sz="1050" u="none" cap="none" strike="noStrike">
              <a:solidFill>
                <a:schemeClr val="dk1"/>
              </a:solidFill>
              <a:latin typeface="Calibri"/>
              <a:ea typeface="Calibri"/>
              <a:cs typeface="Calibri"/>
              <a:sym typeface="Calibri"/>
            </a:endParaRPr>
          </a:p>
        </p:txBody>
      </p:sp>
      <p:sp>
        <p:nvSpPr>
          <p:cNvPr id="2069" name="Google Shape;2069;p81"/>
          <p:cNvSpPr/>
          <p:nvPr/>
        </p:nvSpPr>
        <p:spPr>
          <a:xfrm>
            <a:off x="502920" y="3017520"/>
            <a:ext cx="8138160" cy="1280160"/>
          </a:xfrm>
          <a:prstGeom prst="roundRect">
            <a:avLst>
              <a:gd fmla="val 5714" name="adj"/>
            </a:avLst>
          </a:prstGeom>
          <a:solidFill>
            <a:srgbClr val="0E2A33"/>
          </a:solidFill>
          <a:ln cap="flat" cmpd="sng" w="12700">
            <a:solidFill>
              <a:srgbClr val="0E2A3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0" name="Google Shape;2070;p81"/>
          <p:cNvSpPr txBox="1"/>
          <p:nvPr/>
        </p:nvSpPr>
        <p:spPr>
          <a:xfrm>
            <a:off x="731520" y="3127248"/>
            <a:ext cx="768096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B705"/>
              </a:buClr>
              <a:buSzPts val="1000"/>
              <a:buFont typeface="Calibri"/>
              <a:buNone/>
            </a:pPr>
            <a:r>
              <a:rPr b="1" i="0" lang="en-US" sz="1000" u="none" cap="none" strike="noStrike">
                <a:solidFill>
                  <a:srgbClr val="F2B705"/>
                </a:solidFill>
                <a:latin typeface="Calibri"/>
                <a:ea typeface="Calibri"/>
                <a:cs typeface="Calibri"/>
                <a:sym typeface="Calibri"/>
              </a:rPr>
              <a:t>Kendini sına</a:t>
            </a:r>
            <a:endParaRPr b="0" i="0" sz="1000" u="none" cap="none" strike="noStrike">
              <a:solidFill>
                <a:schemeClr val="dk1"/>
              </a:solidFill>
              <a:latin typeface="Calibri"/>
              <a:ea typeface="Calibri"/>
              <a:cs typeface="Calibri"/>
              <a:sym typeface="Calibri"/>
            </a:endParaRPr>
          </a:p>
        </p:txBody>
      </p:sp>
      <p:sp>
        <p:nvSpPr>
          <p:cNvPr id="2071" name="Google Shape;2071;p81"/>
          <p:cNvSpPr txBox="1"/>
          <p:nvPr/>
        </p:nvSpPr>
        <p:spPr>
          <a:xfrm>
            <a:off x="731520" y="3401568"/>
            <a:ext cx="7680960" cy="7772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2EFF0"/>
              </a:buClr>
              <a:buSzPts val="1100"/>
              <a:buFont typeface="Calibri"/>
              <a:buNone/>
            </a:pPr>
            <a:r>
              <a:rPr b="0" i="0" lang="en-US" sz="1100" u="none" cap="none" strike="noStrike">
                <a:solidFill>
                  <a:srgbClr val="E2EFF0"/>
                </a:solidFill>
                <a:latin typeface="Calibri"/>
                <a:ea typeface="Calibri"/>
                <a:cs typeface="Calibri"/>
                <a:sym typeface="Calibri"/>
              </a:rPr>
              <a:t>1) Histerezis kullanmazsak fan neden zarar görür?</a:t>
            </a:r>
            <a:endParaRPr b="0" i="0" sz="11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2EFF0"/>
              </a:buClr>
              <a:buSzPts val="1100"/>
              <a:buFont typeface="Calibri"/>
              <a:buNone/>
            </a:pPr>
            <a:r>
              <a:rPr b="0" i="0" lang="en-US" sz="1100" u="none" cap="none" strike="noStrike">
                <a:solidFill>
                  <a:srgbClr val="E2EFF0"/>
                </a:solidFill>
                <a:latin typeface="Calibri"/>
                <a:ea typeface="Calibri"/>
                <a:cs typeface="Calibri"/>
                <a:sym typeface="Calibri"/>
              </a:rPr>
              <a:t>2) Bir güvenlik kamerasının görüntüsünü neden uçta işlemek daha mantıklıdır?</a:t>
            </a:r>
            <a:endParaRPr b="0" i="0" sz="11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E2EFF0"/>
              </a:buClr>
              <a:buSzPts val="1100"/>
              <a:buFont typeface="Calibri"/>
              <a:buNone/>
            </a:pPr>
            <a:r>
              <a:rPr b="0" i="0" lang="en-US" sz="1100" u="none" cap="none" strike="noStrike">
                <a:solidFill>
                  <a:srgbClr val="E2EFF0"/>
                </a:solidFill>
                <a:latin typeface="Calibri"/>
                <a:ea typeface="Calibri"/>
                <a:cs typeface="Calibri"/>
                <a:sym typeface="Calibri"/>
              </a:rPr>
              <a:t>3) 10 sensör, 100 baytlık mesajı 30 saniyede bir gönderirse günde kaç MB veri üretir?</a:t>
            </a:r>
            <a:endParaRPr b="0" i="0" sz="1100" u="none" cap="none" strike="noStrike">
              <a:solidFill>
                <a:schemeClr val="dk1"/>
              </a:solidFill>
              <a:latin typeface="Calibri"/>
              <a:ea typeface="Calibri"/>
              <a:cs typeface="Calibri"/>
              <a:sym typeface="Calibri"/>
            </a:endParaRPr>
          </a:p>
        </p:txBody>
      </p:sp>
      <p:sp>
        <p:nvSpPr>
          <p:cNvPr id="2072" name="Google Shape;2072;p81"/>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4 · Veri, Bulut ve Yapay Zekâ</a:t>
            </a:r>
            <a:endParaRPr b="0" i="0" sz="850" u="none" cap="none" strike="noStrike">
              <a:solidFill>
                <a:schemeClr val="dk1"/>
              </a:solidFill>
              <a:latin typeface="Calibri"/>
              <a:ea typeface="Calibri"/>
              <a:cs typeface="Calibri"/>
              <a:sym typeface="Calibri"/>
            </a:endParaRPr>
          </a:p>
        </p:txBody>
      </p:sp>
      <p:sp>
        <p:nvSpPr>
          <p:cNvPr id="2073" name="Google Shape;2073;p81"/>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79</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E2A33"/>
        </a:solidFill>
      </p:bgPr>
    </p:bg>
    <p:spTree>
      <p:nvGrpSpPr>
        <p:cNvPr id="2078" name="Shape 2078"/>
        <p:cNvGrpSpPr/>
        <p:nvPr/>
      </p:nvGrpSpPr>
      <p:grpSpPr>
        <a:xfrm>
          <a:off x="0" y="0"/>
          <a:ext cx="0" cy="0"/>
          <a:chOff x="0" y="0"/>
          <a:chExt cx="0" cy="0"/>
        </a:xfrm>
      </p:grpSpPr>
      <p:sp>
        <p:nvSpPr>
          <p:cNvPr id="2079" name="Google Shape;2079;p82"/>
          <p:cNvSpPr/>
          <p:nvPr/>
        </p:nvSpPr>
        <p:spPr>
          <a:xfrm>
            <a:off x="502920" y="292608"/>
            <a:ext cx="1417320" cy="310896"/>
          </a:xfrm>
          <a:prstGeom prst="roundRect">
            <a:avLst>
              <a:gd fmla="val 17647" name="adj"/>
            </a:avLst>
          </a:prstGeom>
          <a:solidFill>
            <a:srgbClr val="F2B705"/>
          </a:solidFill>
          <a:ln cap="flat" cmpd="sng" w="12700">
            <a:solidFill>
              <a:srgbClr val="F2B70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0" name="Google Shape;2080;p82"/>
          <p:cNvSpPr txBox="1"/>
          <p:nvPr/>
        </p:nvSpPr>
        <p:spPr>
          <a:xfrm>
            <a:off x="502920" y="292608"/>
            <a:ext cx="1417320" cy="310896"/>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E2A33"/>
              </a:buClr>
              <a:buSzPts val="1100"/>
              <a:buFont typeface="Calibri"/>
              <a:buNone/>
            </a:pPr>
            <a:r>
              <a:rPr b="1" i="0" lang="en-US" sz="1100" u="none" cap="none" strike="noStrike">
                <a:solidFill>
                  <a:srgbClr val="0E2A33"/>
                </a:solidFill>
                <a:latin typeface="Calibri"/>
                <a:ea typeface="Calibri"/>
                <a:cs typeface="Calibri"/>
                <a:sym typeface="Calibri"/>
              </a:rPr>
              <a:t>ÖDEV 4</a:t>
            </a:r>
            <a:endParaRPr b="0" i="0" sz="1100" u="none" cap="none" strike="noStrike">
              <a:solidFill>
                <a:schemeClr val="dk1"/>
              </a:solidFill>
              <a:latin typeface="Calibri"/>
              <a:ea typeface="Calibri"/>
              <a:cs typeface="Calibri"/>
              <a:sym typeface="Calibri"/>
            </a:endParaRPr>
          </a:p>
        </p:txBody>
      </p:sp>
      <p:sp>
        <p:nvSpPr>
          <p:cNvPr id="2081" name="Google Shape;2081;p82"/>
          <p:cNvSpPr txBox="1"/>
          <p:nvPr/>
        </p:nvSpPr>
        <p:spPr>
          <a:xfrm>
            <a:off x="2057400" y="256032"/>
            <a:ext cx="6583680" cy="38404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Calibri"/>
              <a:buNone/>
            </a:pPr>
            <a:r>
              <a:rPr b="1" i="0" lang="en-US" sz="2200" u="none" cap="none" strike="noStrike">
                <a:solidFill>
                  <a:srgbClr val="FFFFFF"/>
                </a:solidFill>
                <a:latin typeface="Calibri"/>
                <a:ea typeface="Calibri"/>
                <a:cs typeface="Calibri"/>
                <a:sym typeface="Calibri"/>
              </a:rPr>
              <a:t>Veri Analizi, Kural Tasarımı ve Kod</a:t>
            </a:r>
            <a:endParaRPr b="0" i="0" sz="2200" u="none" cap="none" strike="noStrike">
              <a:solidFill>
                <a:schemeClr val="dk1"/>
              </a:solidFill>
              <a:latin typeface="Calibri"/>
              <a:ea typeface="Calibri"/>
              <a:cs typeface="Calibri"/>
              <a:sym typeface="Calibri"/>
            </a:endParaRPr>
          </a:p>
        </p:txBody>
      </p:sp>
      <p:sp>
        <p:nvSpPr>
          <p:cNvPr id="2082" name="Google Shape;2082;p82"/>
          <p:cNvSpPr txBox="1"/>
          <p:nvPr/>
        </p:nvSpPr>
        <p:spPr>
          <a:xfrm>
            <a:off x="502920" y="768096"/>
            <a:ext cx="8138160" cy="45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A9C4C9"/>
              </a:buClr>
              <a:buSzPts val="1150"/>
              <a:buFont typeface="Calibri"/>
              <a:buNone/>
            </a:pPr>
            <a:r>
              <a:rPr b="0" i="1" lang="en-US" sz="1150" u="none" cap="none" strike="noStrike">
                <a:solidFill>
                  <a:srgbClr val="A9C4C9"/>
                </a:solidFill>
                <a:latin typeface="Calibri"/>
                <a:ea typeface="Calibri"/>
                <a:cs typeface="Calibri"/>
                <a:sym typeface="Calibri"/>
              </a:rPr>
              <a:t>Amaç: Sensör verisini yorumlamak, otomasyon kuralı yazmak ve basit bir program kurgulayabilmek.</a:t>
            </a:r>
            <a:endParaRPr b="0" i="0" sz="1150" u="none" cap="none" strike="noStrike">
              <a:solidFill>
                <a:schemeClr val="dk1"/>
              </a:solidFill>
              <a:latin typeface="Calibri"/>
              <a:ea typeface="Calibri"/>
              <a:cs typeface="Calibri"/>
              <a:sym typeface="Calibri"/>
            </a:endParaRPr>
          </a:p>
        </p:txBody>
      </p:sp>
      <p:sp>
        <p:nvSpPr>
          <p:cNvPr id="2083" name="Google Shape;2083;p82"/>
          <p:cNvSpPr/>
          <p:nvPr/>
        </p:nvSpPr>
        <p:spPr>
          <a:xfrm>
            <a:off x="502920" y="1261872"/>
            <a:ext cx="4892040" cy="2743200"/>
          </a:xfrm>
          <a:prstGeom prst="roundRect">
            <a:avLst>
              <a:gd fmla="val 2667" name="adj"/>
            </a:avLst>
          </a:prstGeom>
          <a:solidFill>
            <a:srgbClr val="14404C"/>
          </a:solidFill>
          <a:ln cap="flat" cmpd="sng" w="12700">
            <a:solidFill>
              <a:srgbClr val="1E57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4" name="Google Shape;2084;p82"/>
          <p:cNvSpPr txBox="1"/>
          <p:nvPr/>
        </p:nvSpPr>
        <p:spPr>
          <a:xfrm>
            <a:off x="731520" y="1371600"/>
            <a:ext cx="443484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B705"/>
              </a:buClr>
              <a:buSzPts val="950"/>
              <a:buFont typeface="Calibri"/>
              <a:buNone/>
            </a:pPr>
            <a:r>
              <a:rPr b="1" i="0" lang="en-US" sz="950" u="none" cap="none" strike="noStrike">
                <a:solidFill>
                  <a:srgbClr val="F2B705"/>
                </a:solidFill>
                <a:latin typeface="Calibri"/>
                <a:ea typeface="Calibri"/>
                <a:cs typeface="Calibri"/>
                <a:sym typeface="Calibri"/>
              </a:rPr>
              <a:t>YAPILACAKLAR</a:t>
            </a:r>
            <a:endParaRPr b="0" i="0" sz="950" u="none" cap="none" strike="noStrike">
              <a:solidFill>
                <a:schemeClr val="dk1"/>
              </a:solidFill>
              <a:latin typeface="Calibri"/>
              <a:ea typeface="Calibri"/>
              <a:cs typeface="Calibri"/>
              <a:sym typeface="Calibri"/>
            </a:endParaRPr>
          </a:p>
        </p:txBody>
      </p:sp>
      <p:sp>
        <p:nvSpPr>
          <p:cNvPr id="2085" name="Google Shape;2085;p82"/>
          <p:cNvSpPr txBox="1"/>
          <p:nvPr/>
        </p:nvSpPr>
        <p:spPr>
          <a:xfrm>
            <a:off x="868680" y="1645920"/>
            <a:ext cx="4297680" cy="22860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E2EFF0"/>
              </a:buClr>
              <a:buSzPts val="1050"/>
              <a:buFont typeface="Calibri"/>
              <a:buAutoNum type="arabicPeriod"/>
            </a:pPr>
            <a:r>
              <a:rPr b="0" i="0" lang="en-US" sz="1050" u="none" cap="none" strike="noStrike">
                <a:solidFill>
                  <a:srgbClr val="E2EFF0"/>
                </a:solidFill>
                <a:latin typeface="Calibri"/>
                <a:ea typeface="Calibri"/>
                <a:cs typeface="Calibri"/>
                <a:sym typeface="Calibri"/>
              </a:rPr>
              <a:t>Size verilen (ya da kendi oluşturduğunuz) 24 saatlik sıcaklık ölçüm tablosunu grafiğe dönüştürün; en yüksek, en düşük ve ortalama değerleri hesaplayın.</a:t>
            </a:r>
            <a:endParaRPr b="0" i="0" sz="1050" u="none" cap="none" strike="noStrike">
              <a:solidFill>
                <a:schemeClr val="dk1"/>
              </a:solidFill>
              <a:latin typeface="Calibri"/>
              <a:ea typeface="Calibri"/>
              <a:cs typeface="Calibri"/>
              <a:sym typeface="Calibri"/>
            </a:endParaRPr>
          </a:p>
          <a:p>
            <a:pPr indent="-342900" lvl="0" marL="342900" marR="0" rtl="0" algn="l">
              <a:spcBef>
                <a:spcPts val="500"/>
              </a:spcBef>
              <a:spcAft>
                <a:spcPts val="0"/>
              </a:spcAft>
              <a:buClr>
                <a:srgbClr val="E2EFF0"/>
              </a:buClr>
              <a:buSzPts val="1050"/>
              <a:buFont typeface="Calibri"/>
              <a:buAutoNum type="arabicPeriod"/>
            </a:pPr>
            <a:r>
              <a:rPr b="0" i="0" lang="en-US" sz="1050" u="none" cap="none" strike="noStrike">
                <a:solidFill>
                  <a:srgbClr val="E2EFF0"/>
                </a:solidFill>
                <a:latin typeface="Calibri"/>
                <a:ea typeface="Calibri"/>
                <a:cs typeface="Calibri"/>
                <a:sym typeface="Calibri"/>
              </a:rPr>
              <a:t>Kendi sisteminiz için histerezisli en az 3 otomasyon kuralı yazın. Her kuralda zaman veya tekrar koşulu bulunsun.</a:t>
            </a:r>
            <a:endParaRPr b="0" i="0" sz="1050" u="none" cap="none" strike="noStrike">
              <a:solidFill>
                <a:schemeClr val="dk1"/>
              </a:solidFill>
              <a:latin typeface="Calibri"/>
              <a:ea typeface="Calibri"/>
              <a:cs typeface="Calibri"/>
              <a:sym typeface="Calibri"/>
            </a:endParaRPr>
          </a:p>
          <a:p>
            <a:pPr indent="-342900" lvl="0" marL="342900" marR="0" rtl="0" algn="l">
              <a:spcBef>
                <a:spcPts val="500"/>
              </a:spcBef>
              <a:spcAft>
                <a:spcPts val="0"/>
              </a:spcAft>
              <a:buClr>
                <a:srgbClr val="E2EFF0"/>
              </a:buClr>
              <a:buSzPts val="1050"/>
              <a:buFont typeface="Calibri"/>
              <a:buAutoNum type="arabicPeriod"/>
            </a:pPr>
            <a:r>
              <a:rPr b="0" i="0" lang="en-US" sz="1050" u="none" cap="none" strike="noStrike">
                <a:solidFill>
                  <a:srgbClr val="E2EFF0"/>
                </a:solidFill>
                <a:latin typeface="Calibri"/>
                <a:ea typeface="Calibri"/>
                <a:cs typeface="Calibri"/>
                <a:sym typeface="Calibri"/>
              </a:rPr>
              <a:t>Sisteminizin akış şemasını çizin: en az bir karar (eşkenar dörtgen) ve bir döngü içersin.</a:t>
            </a:r>
            <a:endParaRPr b="0" i="0" sz="1050" u="none" cap="none" strike="noStrike">
              <a:solidFill>
                <a:schemeClr val="dk1"/>
              </a:solidFill>
              <a:latin typeface="Calibri"/>
              <a:ea typeface="Calibri"/>
              <a:cs typeface="Calibri"/>
              <a:sym typeface="Calibri"/>
            </a:endParaRPr>
          </a:p>
          <a:p>
            <a:pPr indent="-342900" lvl="0" marL="342900" marR="0" rtl="0" algn="l">
              <a:spcBef>
                <a:spcPts val="500"/>
              </a:spcBef>
              <a:spcAft>
                <a:spcPts val="0"/>
              </a:spcAft>
              <a:buClr>
                <a:srgbClr val="E2EFF0"/>
              </a:buClr>
              <a:buSzPts val="1050"/>
              <a:buFont typeface="Calibri"/>
              <a:buAutoNum type="arabicPeriod"/>
            </a:pPr>
            <a:r>
              <a:rPr b="0" i="0" lang="en-US" sz="1050" u="none" cap="none" strike="noStrike">
                <a:solidFill>
                  <a:srgbClr val="E2EFF0"/>
                </a:solidFill>
                <a:latin typeface="Calibri"/>
                <a:ea typeface="Calibri"/>
                <a:cs typeface="Calibri"/>
                <a:sym typeface="Calibri"/>
              </a:rPr>
              <a:t>Sisteminizin bir yılda üreteceği veri miktarını 76. slayttaki formülle hesaplayın; işlem adımlarını gösterin.</a:t>
            </a:r>
            <a:endParaRPr b="0" i="0" sz="1050" u="none" cap="none" strike="noStrike">
              <a:solidFill>
                <a:schemeClr val="dk1"/>
              </a:solidFill>
              <a:latin typeface="Calibri"/>
              <a:ea typeface="Calibri"/>
              <a:cs typeface="Calibri"/>
              <a:sym typeface="Calibri"/>
            </a:endParaRPr>
          </a:p>
          <a:p>
            <a:pPr indent="-342900" lvl="0" marL="342900" marR="0" rtl="0" algn="l">
              <a:spcBef>
                <a:spcPts val="500"/>
              </a:spcBef>
              <a:spcAft>
                <a:spcPts val="0"/>
              </a:spcAft>
              <a:buClr>
                <a:srgbClr val="E2EFF0"/>
              </a:buClr>
              <a:buSzPts val="1050"/>
              <a:buFont typeface="Calibri"/>
              <a:buAutoNum type="arabicPeriod"/>
            </a:pPr>
            <a:r>
              <a:rPr b="0" i="0" lang="en-US" sz="1050" u="none" cap="none" strike="noStrike">
                <a:solidFill>
                  <a:srgbClr val="E2EFF0"/>
                </a:solidFill>
                <a:latin typeface="Calibri"/>
                <a:ea typeface="Calibri"/>
                <a:cs typeface="Calibri"/>
                <a:sym typeface="Calibri"/>
              </a:rPr>
              <a:t>İsteğe bağlı (+10 puan): Kuralınızı Arduino veya Python sözde koduyla yazın.</a:t>
            </a:r>
            <a:endParaRPr b="0" i="0" sz="1050" u="none" cap="none" strike="noStrike">
              <a:solidFill>
                <a:schemeClr val="dk1"/>
              </a:solidFill>
              <a:latin typeface="Calibri"/>
              <a:ea typeface="Calibri"/>
              <a:cs typeface="Calibri"/>
              <a:sym typeface="Calibri"/>
            </a:endParaRPr>
          </a:p>
        </p:txBody>
      </p:sp>
      <p:sp>
        <p:nvSpPr>
          <p:cNvPr id="2086" name="Google Shape;2086;p82"/>
          <p:cNvSpPr/>
          <p:nvPr/>
        </p:nvSpPr>
        <p:spPr>
          <a:xfrm>
            <a:off x="5623560" y="1261872"/>
            <a:ext cx="3017520" cy="1280160"/>
          </a:xfrm>
          <a:prstGeom prst="roundRect">
            <a:avLst>
              <a:gd fmla="val 5714" name="adj"/>
            </a:avLst>
          </a:prstGeom>
          <a:solidFill>
            <a:srgbClr val="14404C"/>
          </a:solidFill>
          <a:ln cap="flat" cmpd="sng" w="12700">
            <a:solidFill>
              <a:srgbClr val="1E57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7" name="Google Shape;2087;p82"/>
          <p:cNvSpPr txBox="1"/>
          <p:nvPr/>
        </p:nvSpPr>
        <p:spPr>
          <a:xfrm>
            <a:off x="5852160" y="1371600"/>
            <a:ext cx="256032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950"/>
              <a:buFont typeface="Calibri"/>
              <a:buNone/>
            </a:pPr>
            <a:r>
              <a:rPr b="1" i="0" lang="en-US" sz="950" u="none" cap="none" strike="noStrike">
                <a:solidFill>
                  <a:srgbClr val="12A594"/>
                </a:solidFill>
                <a:latin typeface="Calibri"/>
                <a:ea typeface="Calibri"/>
                <a:cs typeface="Calibri"/>
                <a:sym typeface="Calibri"/>
              </a:rPr>
              <a:t>TESLİM</a:t>
            </a:r>
            <a:endParaRPr b="0" i="0" sz="950" u="none" cap="none" strike="noStrike">
              <a:solidFill>
                <a:schemeClr val="dk1"/>
              </a:solidFill>
              <a:latin typeface="Calibri"/>
              <a:ea typeface="Calibri"/>
              <a:cs typeface="Calibri"/>
              <a:sym typeface="Calibri"/>
            </a:endParaRPr>
          </a:p>
        </p:txBody>
      </p:sp>
      <p:sp>
        <p:nvSpPr>
          <p:cNvPr id="2088" name="Google Shape;2088;p82"/>
          <p:cNvSpPr txBox="1"/>
          <p:nvPr/>
        </p:nvSpPr>
        <p:spPr>
          <a:xfrm>
            <a:off x="5852160" y="1627632"/>
            <a:ext cx="2560320" cy="8686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2EFF0"/>
              </a:buClr>
              <a:buSzPts val="1050"/>
              <a:buFont typeface="Calibri"/>
              <a:buNone/>
            </a:pPr>
            <a:r>
              <a:rPr b="0" i="0" lang="en-US" sz="1050" u="none" cap="none" strike="noStrike">
                <a:solidFill>
                  <a:srgbClr val="E2EFF0"/>
                </a:solidFill>
                <a:latin typeface="Calibri"/>
                <a:ea typeface="Calibri"/>
                <a:cs typeface="Calibri"/>
                <a:sym typeface="Calibri"/>
              </a:rPr>
              <a:t>2-3 sayfalık çalışma. Grafik elle çizilebilir veya elektronik tablo programıyla üretilebilir.</a:t>
            </a:r>
            <a:endParaRPr b="0" i="0" sz="1050" u="none" cap="none" strike="noStrike">
              <a:solidFill>
                <a:schemeClr val="dk1"/>
              </a:solidFill>
              <a:latin typeface="Calibri"/>
              <a:ea typeface="Calibri"/>
              <a:cs typeface="Calibri"/>
              <a:sym typeface="Calibri"/>
            </a:endParaRPr>
          </a:p>
        </p:txBody>
      </p:sp>
      <p:sp>
        <p:nvSpPr>
          <p:cNvPr id="2089" name="Google Shape;2089;p82"/>
          <p:cNvSpPr/>
          <p:nvPr/>
        </p:nvSpPr>
        <p:spPr>
          <a:xfrm>
            <a:off x="5623560" y="2651760"/>
            <a:ext cx="3017520" cy="1353312"/>
          </a:xfrm>
          <a:prstGeom prst="roundRect">
            <a:avLst>
              <a:gd fmla="val 5405" name="adj"/>
            </a:avLst>
          </a:prstGeom>
          <a:solidFill>
            <a:srgbClr val="14404C"/>
          </a:solidFill>
          <a:ln cap="flat" cmpd="sng" w="12700">
            <a:solidFill>
              <a:srgbClr val="1E57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0" name="Google Shape;2090;p82"/>
          <p:cNvSpPr txBox="1"/>
          <p:nvPr/>
        </p:nvSpPr>
        <p:spPr>
          <a:xfrm>
            <a:off x="5852160" y="2743200"/>
            <a:ext cx="256032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950"/>
              <a:buFont typeface="Calibri"/>
              <a:buNone/>
            </a:pPr>
            <a:r>
              <a:rPr b="1" i="0" lang="en-US" sz="950" u="none" cap="none" strike="noStrike">
                <a:solidFill>
                  <a:srgbClr val="12A594"/>
                </a:solidFill>
                <a:latin typeface="Calibri"/>
                <a:ea typeface="Calibri"/>
                <a:cs typeface="Calibri"/>
                <a:sym typeface="Calibri"/>
              </a:rPr>
              <a:t>PUANLAMA (100)</a:t>
            </a:r>
            <a:endParaRPr b="0" i="0" sz="950" u="none" cap="none" strike="noStrike">
              <a:solidFill>
                <a:schemeClr val="dk1"/>
              </a:solidFill>
              <a:latin typeface="Calibri"/>
              <a:ea typeface="Calibri"/>
              <a:cs typeface="Calibri"/>
              <a:sym typeface="Calibri"/>
            </a:endParaRPr>
          </a:p>
        </p:txBody>
      </p:sp>
      <p:sp>
        <p:nvSpPr>
          <p:cNvPr id="2091" name="Google Shape;2091;p82"/>
          <p:cNvSpPr txBox="1"/>
          <p:nvPr/>
        </p:nvSpPr>
        <p:spPr>
          <a:xfrm>
            <a:off x="5852160" y="2999232"/>
            <a:ext cx="2560320" cy="914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2EFF0"/>
              </a:buClr>
              <a:buSzPts val="1000"/>
              <a:buFont typeface="Calibri"/>
              <a:buNone/>
            </a:pPr>
            <a:r>
              <a:rPr b="0" i="0" lang="en-US" sz="1000" u="none" cap="none" strike="noStrike">
                <a:solidFill>
                  <a:srgbClr val="E2EFF0"/>
                </a:solidFill>
                <a:latin typeface="Calibri"/>
                <a:ea typeface="Calibri"/>
                <a:cs typeface="Calibri"/>
                <a:sym typeface="Calibri"/>
              </a:rPr>
              <a:t>Grafik ve istatistik hesapları — 25</a:t>
            </a:r>
            <a:endParaRPr b="0" i="0" sz="1000" u="none" cap="none" strike="noStrike">
              <a:solidFill>
                <a:schemeClr val="dk1"/>
              </a:solidFill>
              <a:latin typeface="Calibri"/>
              <a:ea typeface="Calibri"/>
              <a:cs typeface="Calibri"/>
              <a:sym typeface="Calibri"/>
            </a:endParaRPr>
          </a:p>
          <a:p>
            <a:pPr indent="0" lvl="0" marL="0" marR="0" rtl="0" algn="l">
              <a:spcBef>
                <a:spcPts val="200"/>
              </a:spcBef>
              <a:spcAft>
                <a:spcPts val="0"/>
              </a:spcAft>
              <a:buClr>
                <a:srgbClr val="E2EFF0"/>
              </a:buClr>
              <a:buSzPts val="1000"/>
              <a:buFont typeface="Calibri"/>
              <a:buNone/>
            </a:pPr>
            <a:r>
              <a:rPr b="0" i="0" lang="en-US" sz="1000" u="none" cap="none" strike="noStrike">
                <a:solidFill>
                  <a:srgbClr val="E2EFF0"/>
                </a:solidFill>
                <a:latin typeface="Calibri"/>
                <a:ea typeface="Calibri"/>
                <a:cs typeface="Calibri"/>
                <a:sym typeface="Calibri"/>
              </a:rPr>
              <a:t>Otomasyon kurallarının niteliği — 30</a:t>
            </a:r>
            <a:endParaRPr b="0" i="0" sz="1000" u="none" cap="none" strike="noStrike">
              <a:solidFill>
                <a:schemeClr val="dk1"/>
              </a:solidFill>
              <a:latin typeface="Calibri"/>
              <a:ea typeface="Calibri"/>
              <a:cs typeface="Calibri"/>
              <a:sym typeface="Calibri"/>
            </a:endParaRPr>
          </a:p>
          <a:p>
            <a:pPr indent="0" lvl="0" marL="0" marR="0" rtl="0" algn="l">
              <a:spcBef>
                <a:spcPts val="200"/>
              </a:spcBef>
              <a:spcAft>
                <a:spcPts val="0"/>
              </a:spcAft>
              <a:buClr>
                <a:srgbClr val="E2EFF0"/>
              </a:buClr>
              <a:buSzPts val="1000"/>
              <a:buFont typeface="Calibri"/>
              <a:buNone/>
            </a:pPr>
            <a:r>
              <a:rPr b="0" i="0" lang="en-US" sz="1000" u="none" cap="none" strike="noStrike">
                <a:solidFill>
                  <a:srgbClr val="E2EFF0"/>
                </a:solidFill>
                <a:latin typeface="Calibri"/>
                <a:ea typeface="Calibri"/>
                <a:cs typeface="Calibri"/>
                <a:sym typeface="Calibri"/>
              </a:rPr>
              <a:t>Akış şemasının doğruluğu — 25</a:t>
            </a:r>
            <a:endParaRPr b="0" i="0" sz="1000" u="none" cap="none" strike="noStrike">
              <a:solidFill>
                <a:schemeClr val="dk1"/>
              </a:solidFill>
              <a:latin typeface="Calibri"/>
              <a:ea typeface="Calibri"/>
              <a:cs typeface="Calibri"/>
              <a:sym typeface="Calibri"/>
            </a:endParaRPr>
          </a:p>
          <a:p>
            <a:pPr indent="0" lvl="0" marL="0" marR="0" rtl="0" algn="l">
              <a:spcBef>
                <a:spcPts val="200"/>
              </a:spcBef>
              <a:spcAft>
                <a:spcPts val="0"/>
              </a:spcAft>
              <a:buClr>
                <a:srgbClr val="E2EFF0"/>
              </a:buClr>
              <a:buSzPts val="1000"/>
              <a:buFont typeface="Calibri"/>
              <a:buNone/>
            </a:pPr>
            <a:r>
              <a:rPr b="0" i="0" lang="en-US" sz="1000" u="none" cap="none" strike="noStrike">
                <a:solidFill>
                  <a:srgbClr val="E2EFF0"/>
                </a:solidFill>
                <a:latin typeface="Calibri"/>
                <a:ea typeface="Calibri"/>
                <a:cs typeface="Calibri"/>
                <a:sym typeface="Calibri"/>
              </a:rPr>
              <a:t>Veri hacmi hesabı — 20</a:t>
            </a:r>
            <a:endParaRPr b="0" i="0" sz="1000" u="none" cap="none" strike="noStrike">
              <a:solidFill>
                <a:schemeClr val="dk1"/>
              </a:solidFill>
              <a:latin typeface="Calibri"/>
              <a:ea typeface="Calibri"/>
              <a:cs typeface="Calibri"/>
              <a:sym typeface="Calibri"/>
            </a:endParaRPr>
          </a:p>
        </p:txBody>
      </p:sp>
      <p:sp>
        <p:nvSpPr>
          <p:cNvPr id="2092" name="Google Shape;2092;p82"/>
          <p:cNvSpPr/>
          <p:nvPr/>
        </p:nvSpPr>
        <p:spPr>
          <a:xfrm>
            <a:off x="502920" y="4069080"/>
            <a:ext cx="8138160" cy="502920"/>
          </a:xfrm>
          <a:prstGeom prst="roundRect">
            <a:avLst>
              <a:gd fmla="val 14545" name="adj"/>
            </a:avLst>
          </a:prstGeom>
          <a:solidFill>
            <a:srgbClr val="1B3B44"/>
          </a:solidFill>
          <a:ln cap="flat" cmpd="sng" w="12700">
            <a:solidFill>
              <a:srgbClr val="2A5C6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3" name="Google Shape;2093;p82"/>
          <p:cNvSpPr txBox="1"/>
          <p:nvPr/>
        </p:nvSpPr>
        <p:spPr>
          <a:xfrm>
            <a:off x="731520" y="4069080"/>
            <a:ext cx="768096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B705"/>
              </a:buClr>
              <a:buSzPts val="1000"/>
              <a:buFont typeface="Calibri"/>
              <a:buNone/>
            </a:pPr>
            <a:r>
              <a:rPr b="1" i="0" lang="en-US" sz="1000" u="none" cap="none" strike="noStrike">
                <a:solidFill>
                  <a:srgbClr val="F2B705"/>
                </a:solidFill>
                <a:latin typeface="Calibri"/>
                <a:ea typeface="Calibri"/>
                <a:cs typeface="Calibri"/>
                <a:sym typeface="Calibri"/>
              </a:rPr>
              <a:t>İPUCU:  </a:t>
            </a:r>
            <a:r>
              <a:rPr b="0" i="0" lang="en-US" sz="1000" u="none" cap="none" strike="noStrike">
                <a:solidFill>
                  <a:srgbClr val="D6E7E9"/>
                </a:solidFill>
                <a:latin typeface="Calibri"/>
                <a:ea typeface="Calibri"/>
                <a:cs typeface="Calibri"/>
                <a:sym typeface="Calibri"/>
              </a:rPr>
              <a:t>Kural yazarken kendinize sorun: "Bu kural gece yarısı da doğru çalışır mı? Sensör bozulursa ne olur?"</a:t>
            </a:r>
            <a:endParaRPr b="0" i="0" sz="1000" u="none" cap="none" strike="noStrike">
              <a:solidFill>
                <a:schemeClr val="dk1"/>
              </a:solidFill>
              <a:latin typeface="Calibri"/>
              <a:ea typeface="Calibri"/>
              <a:cs typeface="Calibri"/>
              <a:sym typeface="Calibri"/>
            </a:endParaRPr>
          </a:p>
        </p:txBody>
      </p:sp>
      <p:sp>
        <p:nvSpPr>
          <p:cNvPr id="2094" name="Google Shape;2094;p82"/>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E8A92"/>
              </a:buClr>
              <a:buSzPts val="850"/>
              <a:buFont typeface="Calibri"/>
              <a:buNone/>
            </a:pPr>
            <a:r>
              <a:rPr b="0" i="0" lang="en-US" sz="850" u="none" cap="none" strike="noStrike">
                <a:solidFill>
                  <a:srgbClr val="6E8A92"/>
                </a:solidFill>
                <a:latin typeface="Calibri"/>
                <a:ea typeface="Calibri"/>
                <a:cs typeface="Calibri"/>
                <a:sym typeface="Calibri"/>
              </a:rPr>
              <a:t>80</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E2A33"/>
        </a:solidFill>
      </p:bgPr>
    </p:bg>
    <p:spTree>
      <p:nvGrpSpPr>
        <p:cNvPr id="2099" name="Shape 2099"/>
        <p:cNvGrpSpPr/>
        <p:nvPr/>
      </p:nvGrpSpPr>
      <p:grpSpPr>
        <a:xfrm>
          <a:off x="0" y="0"/>
          <a:ext cx="0" cy="0"/>
          <a:chOff x="0" y="0"/>
          <a:chExt cx="0" cy="0"/>
        </a:xfrm>
      </p:grpSpPr>
      <p:sp>
        <p:nvSpPr>
          <p:cNvPr id="2100" name="Google Shape;2100;p83"/>
          <p:cNvSpPr/>
          <p:nvPr/>
        </p:nvSpPr>
        <p:spPr>
          <a:xfrm>
            <a:off x="502920" y="914400"/>
            <a:ext cx="1143000" cy="1143000"/>
          </a:xfrm>
          <a:prstGeom prst="roundRect">
            <a:avLst>
              <a:gd fmla="val 9600" name="adj"/>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1" name="Google Shape;2101;p83"/>
          <p:cNvSpPr txBox="1"/>
          <p:nvPr/>
        </p:nvSpPr>
        <p:spPr>
          <a:xfrm>
            <a:off x="502920" y="914400"/>
            <a:ext cx="1143000" cy="11430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4600"/>
              <a:buFont typeface="Calibri"/>
              <a:buNone/>
            </a:pPr>
            <a:r>
              <a:rPr b="1" i="0" lang="en-US" sz="4600" u="none" cap="none" strike="noStrike">
                <a:solidFill>
                  <a:srgbClr val="FFFFFF"/>
                </a:solidFill>
                <a:latin typeface="Calibri"/>
                <a:ea typeface="Calibri"/>
                <a:cs typeface="Calibri"/>
                <a:sym typeface="Calibri"/>
              </a:rPr>
              <a:t>5</a:t>
            </a:r>
            <a:endParaRPr b="0" i="0" sz="4600" u="none" cap="none" strike="noStrike">
              <a:solidFill>
                <a:schemeClr val="dk1"/>
              </a:solidFill>
              <a:latin typeface="Calibri"/>
              <a:ea typeface="Calibri"/>
              <a:cs typeface="Calibri"/>
              <a:sym typeface="Calibri"/>
            </a:endParaRPr>
          </a:p>
        </p:txBody>
      </p:sp>
      <p:sp>
        <p:nvSpPr>
          <p:cNvPr id="2102" name="Google Shape;2102;p83"/>
          <p:cNvSpPr txBox="1"/>
          <p:nvPr/>
        </p:nvSpPr>
        <p:spPr>
          <a:xfrm>
            <a:off x="1920240" y="960120"/>
            <a:ext cx="667512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B705"/>
              </a:buClr>
              <a:buSzPts val="1100"/>
              <a:buFont typeface="Calibri"/>
              <a:buNone/>
            </a:pPr>
            <a:r>
              <a:rPr b="1" i="0" lang="en-US" sz="1100" u="none" cap="none" strike="noStrike">
                <a:solidFill>
                  <a:srgbClr val="F2B705"/>
                </a:solidFill>
                <a:latin typeface="Calibri"/>
                <a:ea typeface="Calibri"/>
                <a:cs typeface="Calibri"/>
                <a:sym typeface="Calibri"/>
              </a:rPr>
              <a:t>ÜNİTE 5</a:t>
            </a:r>
            <a:endParaRPr b="0" i="0" sz="1100" u="none" cap="none" strike="noStrike">
              <a:solidFill>
                <a:schemeClr val="dk1"/>
              </a:solidFill>
              <a:latin typeface="Calibri"/>
              <a:ea typeface="Calibri"/>
              <a:cs typeface="Calibri"/>
              <a:sym typeface="Calibri"/>
            </a:endParaRPr>
          </a:p>
        </p:txBody>
      </p:sp>
      <p:sp>
        <p:nvSpPr>
          <p:cNvPr id="2103" name="Google Shape;2103;p83"/>
          <p:cNvSpPr txBox="1"/>
          <p:nvPr/>
        </p:nvSpPr>
        <p:spPr>
          <a:xfrm>
            <a:off x="1920240" y="1243584"/>
            <a:ext cx="6675120"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3000"/>
              <a:buFont typeface="Calibri"/>
              <a:buNone/>
            </a:pPr>
            <a:r>
              <a:rPr b="1" i="0" lang="en-US" sz="3000" u="none" cap="none" strike="noStrike">
                <a:solidFill>
                  <a:srgbClr val="FFFFFF"/>
                </a:solidFill>
                <a:latin typeface="Calibri"/>
                <a:ea typeface="Calibri"/>
                <a:cs typeface="Calibri"/>
                <a:sym typeface="Calibri"/>
              </a:rPr>
              <a:t>Güvenlik, Etik ve Proje</a:t>
            </a:r>
            <a:endParaRPr b="0" i="0" sz="3000" u="none" cap="none" strike="noStrike">
              <a:solidFill>
                <a:schemeClr val="dk1"/>
              </a:solidFill>
              <a:latin typeface="Calibri"/>
              <a:ea typeface="Calibri"/>
              <a:cs typeface="Calibri"/>
              <a:sym typeface="Calibri"/>
            </a:endParaRPr>
          </a:p>
        </p:txBody>
      </p:sp>
      <p:sp>
        <p:nvSpPr>
          <p:cNvPr id="2104" name="Google Shape;2104;p83"/>
          <p:cNvSpPr txBox="1"/>
          <p:nvPr/>
        </p:nvSpPr>
        <p:spPr>
          <a:xfrm>
            <a:off x="1920240" y="1810512"/>
            <a:ext cx="667512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A9C4C9"/>
              </a:buClr>
              <a:buSzPts val="1200"/>
              <a:buFont typeface="Calibri"/>
              <a:buNone/>
            </a:pPr>
            <a:r>
              <a:rPr b="0" i="1" lang="en-US" sz="1200" u="none" cap="none" strike="noStrike">
                <a:solidFill>
                  <a:srgbClr val="A9C4C9"/>
                </a:solidFill>
                <a:latin typeface="Calibri"/>
                <a:ea typeface="Calibri"/>
                <a:cs typeface="Calibri"/>
                <a:sym typeface="Calibri"/>
              </a:rPr>
              <a:t>Sorumlu bir IoT geliştiricisi nasıl düşünür?</a:t>
            </a:r>
            <a:endParaRPr b="0" i="0" sz="1200" u="none" cap="none" strike="noStrike">
              <a:solidFill>
                <a:schemeClr val="dk1"/>
              </a:solidFill>
              <a:latin typeface="Calibri"/>
              <a:ea typeface="Calibri"/>
              <a:cs typeface="Calibri"/>
              <a:sym typeface="Calibri"/>
            </a:endParaRPr>
          </a:p>
        </p:txBody>
      </p:sp>
      <p:sp>
        <p:nvSpPr>
          <p:cNvPr id="2105" name="Google Shape;2105;p83"/>
          <p:cNvSpPr/>
          <p:nvPr/>
        </p:nvSpPr>
        <p:spPr>
          <a:xfrm>
            <a:off x="502920" y="2606040"/>
            <a:ext cx="1863090" cy="1417320"/>
          </a:xfrm>
          <a:prstGeom prst="roundRect">
            <a:avLst>
              <a:gd fmla="val 5161" name="adj"/>
            </a:avLst>
          </a:prstGeom>
          <a:solidFill>
            <a:srgbClr val="14404C"/>
          </a:solidFill>
          <a:ln cap="flat" cmpd="sng" w="12700">
            <a:solidFill>
              <a:srgbClr val="1E57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6" name="Google Shape;2106;p83"/>
          <p:cNvSpPr/>
          <p:nvPr/>
        </p:nvSpPr>
        <p:spPr>
          <a:xfrm>
            <a:off x="685800" y="2788920"/>
            <a:ext cx="109728" cy="109728"/>
          </a:xfrm>
          <a:prstGeom prst="ellipse">
            <a:avLst/>
          </a:prstGeom>
          <a:solidFill>
            <a:srgbClr val="F2B705"/>
          </a:solidFill>
          <a:ln cap="flat" cmpd="sng" w="12700">
            <a:solidFill>
              <a:srgbClr val="F2B70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7" name="Google Shape;2107;p83"/>
          <p:cNvSpPr txBox="1"/>
          <p:nvPr/>
        </p:nvSpPr>
        <p:spPr>
          <a:xfrm>
            <a:off x="685800" y="2962656"/>
            <a:ext cx="1497330"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250"/>
              <a:buFont typeface="Calibri"/>
              <a:buNone/>
            </a:pPr>
            <a:r>
              <a:rPr b="1" i="0" lang="en-US" sz="1250" u="none" cap="none" strike="noStrike">
                <a:solidFill>
                  <a:srgbClr val="FFFFFF"/>
                </a:solidFill>
                <a:latin typeface="Calibri"/>
                <a:ea typeface="Calibri"/>
                <a:cs typeface="Calibri"/>
                <a:sym typeface="Calibri"/>
              </a:rPr>
              <a:t>Siber Güvenlik</a:t>
            </a:r>
            <a:endParaRPr b="0" i="0" sz="1250" u="none" cap="none" strike="noStrike">
              <a:solidFill>
                <a:schemeClr val="dk1"/>
              </a:solidFill>
              <a:latin typeface="Calibri"/>
              <a:ea typeface="Calibri"/>
              <a:cs typeface="Calibri"/>
              <a:sym typeface="Calibri"/>
            </a:endParaRPr>
          </a:p>
        </p:txBody>
      </p:sp>
      <p:sp>
        <p:nvSpPr>
          <p:cNvPr id="2108" name="Google Shape;2108;p83"/>
          <p:cNvSpPr txBox="1"/>
          <p:nvPr/>
        </p:nvSpPr>
        <p:spPr>
          <a:xfrm>
            <a:off x="685800" y="3273552"/>
            <a:ext cx="1497330" cy="65836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A9C4C9"/>
              </a:buClr>
              <a:buSzPts val="1000"/>
              <a:buFont typeface="Calibri"/>
              <a:buNone/>
            </a:pPr>
            <a:r>
              <a:rPr b="0" i="0" lang="en-US" sz="1000" u="none" cap="none" strike="noStrike">
                <a:solidFill>
                  <a:srgbClr val="A9C4C9"/>
                </a:solidFill>
                <a:latin typeface="Calibri"/>
                <a:ea typeface="Calibri"/>
                <a:cs typeface="Calibri"/>
                <a:sym typeface="Calibri"/>
              </a:rPr>
              <a:t>Zayıf noktalar, saldırılar ve alınacak önlemler</a:t>
            </a:r>
            <a:endParaRPr b="0" i="0" sz="1000" u="none" cap="none" strike="noStrike">
              <a:solidFill>
                <a:schemeClr val="dk1"/>
              </a:solidFill>
              <a:latin typeface="Calibri"/>
              <a:ea typeface="Calibri"/>
              <a:cs typeface="Calibri"/>
              <a:sym typeface="Calibri"/>
            </a:endParaRPr>
          </a:p>
        </p:txBody>
      </p:sp>
      <p:sp>
        <p:nvSpPr>
          <p:cNvPr id="2109" name="Google Shape;2109;p83"/>
          <p:cNvSpPr/>
          <p:nvPr/>
        </p:nvSpPr>
        <p:spPr>
          <a:xfrm>
            <a:off x="2594610" y="2606040"/>
            <a:ext cx="1863090" cy="1417320"/>
          </a:xfrm>
          <a:prstGeom prst="roundRect">
            <a:avLst>
              <a:gd fmla="val 5161" name="adj"/>
            </a:avLst>
          </a:prstGeom>
          <a:solidFill>
            <a:srgbClr val="14404C"/>
          </a:solidFill>
          <a:ln cap="flat" cmpd="sng" w="12700">
            <a:solidFill>
              <a:srgbClr val="1E57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0" name="Google Shape;2110;p83"/>
          <p:cNvSpPr/>
          <p:nvPr/>
        </p:nvSpPr>
        <p:spPr>
          <a:xfrm>
            <a:off x="2777490" y="2788920"/>
            <a:ext cx="109728" cy="109728"/>
          </a:xfrm>
          <a:prstGeom prst="ellipse">
            <a:avLst/>
          </a:prstGeom>
          <a:solidFill>
            <a:srgbClr val="F2B705"/>
          </a:solidFill>
          <a:ln cap="flat" cmpd="sng" w="12700">
            <a:solidFill>
              <a:srgbClr val="F2B70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1" name="Google Shape;2111;p83"/>
          <p:cNvSpPr txBox="1"/>
          <p:nvPr/>
        </p:nvSpPr>
        <p:spPr>
          <a:xfrm>
            <a:off x="2777490" y="2962656"/>
            <a:ext cx="1497330"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250"/>
              <a:buFont typeface="Calibri"/>
              <a:buNone/>
            </a:pPr>
            <a:r>
              <a:rPr b="1" i="0" lang="en-US" sz="1250" u="none" cap="none" strike="noStrike">
                <a:solidFill>
                  <a:srgbClr val="FFFFFF"/>
                </a:solidFill>
                <a:latin typeface="Calibri"/>
                <a:ea typeface="Calibri"/>
                <a:cs typeface="Calibri"/>
                <a:sym typeface="Calibri"/>
              </a:rPr>
              <a:t>Mahremiyet</a:t>
            </a:r>
            <a:endParaRPr b="0" i="0" sz="1250" u="none" cap="none" strike="noStrike">
              <a:solidFill>
                <a:schemeClr val="dk1"/>
              </a:solidFill>
              <a:latin typeface="Calibri"/>
              <a:ea typeface="Calibri"/>
              <a:cs typeface="Calibri"/>
              <a:sym typeface="Calibri"/>
            </a:endParaRPr>
          </a:p>
        </p:txBody>
      </p:sp>
      <p:sp>
        <p:nvSpPr>
          <p:cNvPr id="2112" name="Google Shape;2112;p83"/>
          <p:cNvSpPr txBox="1"/>
          <p:nvPr/>
        </p:nvSpPr>
        <p:spPr>
          <a:xfrm>
            <a:off x="2777490" y="3273552"/>
            <a:ext cx="1497330" cy="65836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A9C4C9"/>
              </a:buClr>
              <a:buSzPts val="1000"/>
              <a:buFont typeface="Calibri"/>
              <a:buNone/>
            </a:pPr>
            <a:r>
              <a:rPr b="0" i="0" lang="en-US" sz="1000" u="none" cap="none" strike="noStrike">
                <a:solidFill>
                  <a:srgbClr val="A9C4C9"/>
                </a:solidFill>
                <a:latin typeface="Calibri"/>
                <a:ea typeface="Calibri"/>
                <a:cs typeface="Calibri"/>
                <a:sym typeface="Calibri"/>
              </a:rPr>
              <a:t>Kişisel veri, KVKK ve etik tartışmalar</a:t>
            </a:r>
            <a:endParaRPr b="0" i="0" sz="1000" u="none" cap="none" strike="noStrike">
              <a:solidFill>
                <a:schemeClr val="dk1"/>
              </a:solidFill>
              <a:latin typeface="Calibri"/>
              <a:ea typeface="Calibri"/>
              <a:cs typeface="Calibri"/>
              <a:sym typeface="Calibri"/>
            </a:endParaRPr>
          </a:p>
        </p:txBody>
      </p:sp>
      <p:sp>
        <p:nvSpPr>
          <p:cNvPr id="2113" name="Google Shape;2113;p83"/>
          <p:cNvSpPr/>
          <p:nvPr/>
        </p:nvSpPr>
        <p:spPr>
          <a:xfrm>
            <a:off x="4686300" y="2606040"/>
            <a:ext cx="1863090" cy="1417320"/>
          </a:xfrm>
          <a:prstGeom prst="roundRect">
            <a:avLst>
              <a:gd fmla="val 5161" name="adj"/>
            </a:avLst>
          </a:prstGeom>
          <a:solidFill>
            <a:srgbClr val="14404C"/>
          </a:solidFill>
          <a:ln cap="flat" cmpd="sng" w="12700">
            <a:solidFill>
              <a:srgbClr val="1E57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4" name="Google Shape;2114;p83"/>
          <p:cNvSpPr/>
          <p:nvPr/>
        </p:nvSpPr>
        <p:spPr>
          <a:xfrm>
            <a:off x="4869180" y="2788920"/>
            <a:ext cx="109728" cy="109728"/>
          </a:xfrm>
          <a:prstGeom prst="ellipse">
            <a:avLst/>
          </a:prstGeom>
          <a:solidFill>
            <a:srgbClr val="F2B705"/>
          </a:solidFill>
          <a:ln cap="flat" cmpd="sng" w="12700">
            <a:solidFill>
              <a:srgbClr val="F2B70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5" name="Google Shape;2115;p83"/>
          <p:cNvSpPr txBox="1"/>
          <p:nvPr/>
        </p:nvSpPr>
        <p:spPr>
          <a:xfrm>
            <a:off x="4869180" y="2962656"/>
            <a:ext cx="1497330"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250"/>
              <a:buFont typeface="Calibri"/>
              <a:buNone/>
            </a:pPr>
            <a:r>
              <a:rPr b="1" i="0" lang="en-US" sz="1250" u="none" cap="none" strike="noStrike">
                <a:solidFill>
                  <a:srgbClr val="FFFFFF"/>
                </a:solidFill>
                <a:latin typeface="Calibri"/>
                <a:ea typeface="Calibri"/>
                <a:cs typeface="Calibri"/>
                <a:sym typeface="Calibri"/>
              </a:rPr>
              <a:t>Gelecek</a:t>
            </a:r>
            <a:endParaRPr b="0" i="0" sz="1250" u="none" cap="none" strike="noStrike">
              <a:solidFill>
                <a:schemeClr val="dk1"/>
              </a:solidFill>
              <a:latin typeface="Calibri"/>
              <a:ea typeface="Calibri"/>
              <a:cs typeface="Calibri"/>
              <a:sym typeface="Calibri"/>
            </a:endParaRPr>
          </a:p>
        </p:txBody>
      </p:sp>
      <p:sp>
        <p:nvSpPr>
          <p:cNvPr id="2116" name="Google Shape;2116;p83"/>
          <p:cNvSpPr txBox="1"/>
          <p:nvPr/>
        </p:nvSpPr>
        <p:spPr>
          <a:xfrm>
            <a:off x="4869180" y="3273552"/>
            <a:ext cx="1497330" cy="65836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A9C4C9"/>
              </a:buClr>
              <a:buSzPts val="1000"/>
              <a:buFont typeface="Calibri"/>
              <a:buNone/>
            </a:pPr>
            <a:r>
              <a:rPr b="0" i="0" lang="en-US" sz="1000" u="none" cap="none" strike="noStrike">
                <a:solidFill>
                  <a:srgbClr val="A9C4C9"/>
                </a:solidFill>
                <a:latin typeface="Calibri"/>
                <a:ea typeface="Calibri"/>
                <a:cs typeface="Calibri"/>
                <a:sym typeface="Calibri"/>
              </a:rPr>
              <a:t>Teknoloji eğilimleri ve IoT meslekleri</a:t>
            </a:r>
            <a:endParaRPr b="0" i="0" sz="1000" u="none" cap="none" strike="noStrike">
              <a:solidFill>
                <a:schemeClr val="dk1"/>
              </a:solidFill>
              <a:latin typeface="Calibri"/>
              <a:ea typeface="Calibri"/>
              <a:cs typeface="Calibri"/>
              <a:sym typeface="Calibri"/>
            </a:endParaRPr>
          </a:p>
        </p:txBody>
      </p:sp>
      <p:sp>
        <p:nvSpPr>
          <p:cNvPr id="2117" name="Google Shape;2117;p83"/>
          <p:cNvSpPr/>
          <p:nvPr/>
        </p:nvSpPr>
        <p:spPr>
          <a:xfrm>
            <a:off x="6777990" y="2606040"/>
            <a:ext cx="1863090" cy="1417320"/>
          </a:xfrm>
          <a:prstGeom prst="roundRect">
            <a:avLst>
              <a:gd fmla="val 5161" name="adj"/>
            </a:avLst>
          </a:prstGeom>
          <a:solidFill>
            <a:srgbClr val="14404C"/>
          </a:solidFill>
          <a:ln cap="flat" cmpd="sng" w="12700">
            <a:solidFill>
              <a:srgbClr val="1E57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8" name="Google Shape;2118;p83"/>
          <p:cNvSpPr/>
          <p:nvPr/>
        </p:nvSpPr>
        <p:spPr>
          <a:xfrm>
            <a:off x="6960870" y="2788920"/>
            <a:ext cx="109728" cy="109728"/>
          </a:xfrm>
          <a:prstGeom prst="ellipse">
            <a:avLst/>
          </a:prstGeom>
          <a:solidFill>
            <a:srgbClr val="F2B705"/>
          </a:solidFill>
          <a:ln cap="flat" cmpd="sng" w="12700">
            <a:solidFill>
              <a:srgbClr val="F2B70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9" name="Google Shape;2119;p83"/>
          <p:cNvSpPr txBox="1"/>
          <p:nvPr/>
        </p:nvSpPr>
        <p:spPr>
          <a:xfrm>
            <a:off x="6960870" y="2962656"/>
            <a:ext cx="1497330"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250"/>
              <a:buFont typeface="Calibri"/>
              <a:buNone/>
            </a:pPr>
            <a:r>
              <a:rPr b="1" i="0" lang="en-US" sz="1250" u="none" cap="none" strike="noStrike">
                <a:solidFill>
                  <a:srgbClr val="FFFFFF"/>
                </a:solidFill>
                <a:latin typeface="Calibri"/>
                <a:ea typeface="Calibri"/>
                <a:cs typeface="Calibri"/>
                <a:sym typeface="Calibri"/>
              </a:rPr>
              <a:t>Proje</a:t>
            </a:r>
            <a:endParaRPr b="0" i="0" sz="1250" u="none" cap="none" strike="noStrike">
              <a:solidFill>
                <a:schemeClr val="dk1"/>
              </a:solidFill>
              <a:latin typeface="Calibri"/>
              <a:ea typeface="Calibri"/>
              <a:cs typeface="Calibri"/>
              <a:sym typeface="Calibri"/>
            </a:endParaRPr>
          </a:p>
        </p:txBody>
      </p:sp>
      <p:sp>
        <p:nvSpPr>
          <p:cNvPr id="2120" name="Google Shape;2120;p83"/>
          <p:cNvSpPr txBox="1"/>
          <p:nvPr/>
        </p:nvSpPr>
        <p:spPr>
          <a:xfrm>
            <a:off x="6960870" y="3273552"/>
            <a:ext cx="1497330" cy="65836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A9C4C9"/>
              </a:buClr>
              <a:buSzPts val="1000"/>
              <a:buFont typeface="Calibri"/>
              <a:buNone/>
            </a:pPr>
            <a:r>
              <a:rPr b="0" i="0" lang="en-US" sz="1000" u="none" cap="none" strike="noStrike">
                <a:solidFill>
                  <a:srgbClr val="A9C4C9"/>
                </a:solidFill>
                <a:latin typeface="Calibri"/>
                <a:ea typeface="Calibri"/>
                <a:cs typeface="Calibri"/>
                <a:sym typeface="Calibri"/>
              </a:rPr>
              <a:t>Fikirden sunuma dönem projesi rehberi</a:t>
            </a:r>
            <a:endParaRPr b="0" i="0" sz="1000" u="none" cap="none" strike="noStrike">
              <a:solidFill>
                <a:schemeClr val="dk1"/>
              </a:solidFill>
              <a:latin typeface="Calibri"/>
              <a:ea typeface="Calibri"/>
              <a:cs typeface="Calibri"/>
              <a:sym typeface="Calibri"/>
            </a:endParaRPr>
          </a:p>
        </p:txBody>
      </p:sp>
      <p:sp>
        <p:nvSpPr>
          <p:cNvPr id="2121" name="Google Shape;2121;p83"/>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E8A92"/>
              </a:buClr>
              <a:buSzPts val="850"/>
              <a:buFont typeface="Calibri"/>
              <a:buNone/>
            </a:pPr>
            <a:r>
              <a:rPr b="0" i="0" lang="en-US" sz="850" u="none" cap="none" strike="noStrike">
                <a:solidFill>
                  <a:srgbClr val="6E8A92"/>
                </a:solidFill>
                <a:latin typeface="Calibri"/>
                <a:ea typeface="Calibri"/>
                <a:cs typeface="Calibri"/>
                <a:sym typeface="Calibri"/>
              </a:rPr>
              <a:t>81</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126" name="Shape 2126"/>
        <p:cNvGrpSpPr/>
        <p:nvPr/>
      </p:nvGrpSpPr>
      <p:grpSpPr>
        <a:xfrm>
          <a:off x="0" y="0"/>
          <a:ext cx="0" cy="0"/>
          <a:chOff x="0" y="0"/>
          <a:chExt cx="0" cy="0"/>
        </a:xfrm>
      </p:grpSpPr>
      <p:sp>
        <p:nvSpPr>
          <p:cNvPr id="2127" name="Google Shape;2127;p84"/>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GÜVENLİK</a:t>
            </a:r>
            <a:endParaRPr b="0" i="0" sz="1000" u="none" cap="none" strike="noStrike">
              <a:solidFill>
                <a:schemeClr val="dk1"/>
              </a:solidFill>
              <a:latin typeface="Calibri"/>
              <a:ea typeface="Calibri"/>
              <a:cs typeface="Calibri"/>
              <a:sym typeface="Calibri"/>
            </a:endParaRPr>
          </a:p>
        </p:txBody>
      </p:sp>
      <p:sp>
        <p:nvSpPr>
          <p:cNvPr id="2128" name="Google Shape;2128;p84"/>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IoT cihazları neden kolay hedef?</a:t>
            </a:r>
            <a:endParaRPr b="0" i="0" sz="2600" u="none" cap="none" strike="noStrike">
              <a:solidFill>
                <a:schemeClr val="dk1"/>
              </a:solidFill>
              <a:latin typeface="Calibri"/>
              <a:ea typeface="Calibri"/>
              <a:cs typeface="Calibri"/>
              <a:sym typeface="Calibri"/>
            </a:endParaRPr>
          </a:p>
        </p:txBody>
      </p:sp>
      <p:sp>
        <p:nvSpPr>
          <p:cNvPr id="2129" name="Google Shape;2129;p84"/>
          <p:cNvSpPr/>
          <p:nvPr/>
        </p:nvSpPr>
        <p:spPr>
          <a:xfrm>
            <a:off x="502920" y="1298448"/>
            <a:ext cx="2529840" cy="1325880"/>
          </a:xfrm>
          <a:prstGeom prst="roundRect">
            <a:avLst>
              <a:gd fmla="val 5517"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0" name="Google Shape;2130;p84"/>
          <p:cNvSpPr/>
          <p:nvPr/>
        </p:nvSpPr>
        <p:spPr>
          <a:xfrm>
            <a:off x="704088" y="1463040"/>
            <a:ext cx="329184" cy="329184"/>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1" name="Google Shape;2131;p84"/>
          <p:cNvSpPr txBox="1"/>
          <p:nvPr/>
        </p:nvSpPr>
        <p:spPr>
          <a:xfrm>
            <a:off x="704088" y="1463040"/>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1</a:t>
            </a:r>
            <a:endParaRPr b="0" i="0" sz="1200" u="none" cap="none" strike="noStrike">
              <a:solidFill>
                <a:schemeClr val="dk1"/>
              </a:solidFill>
              <a:latin typeface="Calibri"/>
              <a:ea typeface="Calibri"/>
              <a:cs typeface="Calibri"/>
              <a:sym typeface="Calibri"/>
            </a:endParaRPr>
          </a:p>
        </p:txBody>
      </p:sp>
      <p:sp>
        <p:nvSpPr>
          <p:cNvPr id="2132" name="Google Shape;2132;p84"/>
          <p:cNvSpPr txBox="1"/>
          <p:nvPr/>
        </p:nvSpPr>
        <p:spPr>
          <a:xfrm>
            <a:off x="1124712" y="1463040"/>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Varsayılan şifreler</a:t>
            </a:r>
            <a:endParaRPr b="0" i="0" sz="1250" u="none" cap="none" strike="noStrike">
              <a:solidFill>
                <a:schemeClr val="dk1"/>
              </a:solidFill>
              <a:latin typeface="Calibri"/>
              <a:ea typeface="Calibri"/>
              <a:cs typeface="Calibri"/>
              <a:sym typeface="Calibri"/>
            </a:endParaRPr>
          </a:p>
        </p:txBody>
      </p:sp>
      <p:sp>
        <p:nvSpPr>
          <p:cNvPr id="2133" name="Google Shape;2133;p84"/>
          <p:cNvSpPr txBox="1"/>
          <p:nvPr/>
        </p:nvSpPr>
        <p:spPr>
          <a:xfrm>
            <a:off x="704088" y="1847088"/>
            <a:ext cx="2127504" cy="61264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Birçok cihaz "admin / admin" ile gelir ve kullanıcı bunu hiç değiştirmez.</a:t>
            </a:r>
            <a:endParaRPr b="0" i="0" sz="1050" u="none" cap="none" strike="noStrike">
              <a:solidFill>
                <a:schemeClr val="dk1"/>
              </a:solidFill>
              <a:latin typeface="Calibri"/>
              <a:ea typeface="Calibri"/>
              <a:cs typeface="Calibri"/>
              <a:sym typeface="Calibri"/>
            </a:endParaRPr>
          </a:p>
        </p:txBody>
      </p:sp>
      <p:sp>
        <p:nvSpPr>
          <p:cNvPr id="2134" name="Google Shape;2134;p84"/>
          <p:cNvSpPr/>
          <p:nvPr/>
        </p:nvSpPr>
        <p:spPr>
          <a:xfrm>
            <a:off x="3307080" y="1298448"/>
            <a:ext cx="2529840" cy="1325880"/>
          </a:xfrm>
          <a:prstGeom prst="roundRect">
            <a:avLst>
              <a:gd fmla="val 5517"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5" name="Google Shape;2135;p84"/>
          <p:cNvSpPr/>
          <p:nvPr/>
        </p:nvSpPr>
        <p:spPr>
          <a:xfrm>
            <a:off x="3508248" y="1463040"/>
            <a:ext cx="329184" cy="329184"/>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6" name="Google Shape;2136;p84"/>
          <p:cNvSpPr txBox="1"/>
          <p:nvPr/>
        </p:nvSpPr>
        <p:spPr>
          <a:xfrm>
            <a:off x="3508248" y="1463040"/>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2</a:t>
            </a:r>
            <a:endParaRPr b="0" i="0" sz="1200" u="none" cap="none" strike="noStrike">
              <a:solidFill>
                <a:schemeClr val="dk1"/>
              </a:solidFill>
              <a:latin typeface="Calibri"/>
              <a:ea typeface="Calibri"/>
              <a:cs typeface="Calibri"/>
              <a:sym typeface="Calibri"/>
            </a:endParaRPr>
          </a:p>
        </p:txBody>
      </p:sp>
      <p:sp>
        <p:nvSpPr>
          <p:cNvPr id="2137" name="Google Shape;2137;p84"/>
          <p:cNvSpPr txBox="1"/>
          <p:nvPr/>
        </p:nvSpPr>
        <p:spPr>
          <a:xfrm>
            <a:off x="3928872" y="1463040"/>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Güncellenmeyen yazılım</a:t>
            </a:r>
            <a:endParaRPr b="0" i="0" sz="1250" u="none" cap="none" strike="noStrike">
              <a:solidFill>
                <a:schemeClr val="dk1"/>
              </a:solidFill>
              <a:latin typeface="Calibri"/>
              <a:ea typeface="Calibri"/>
              <a:cs typeface="Calibri"/>
              <a:sym typeface="Calibri"/>
            </a:endParaRPr>
          </a:p>
        </p:txBody>
      </p:sp>
      <p:sp>
        <p:nvSpPr>
          <p:cNvPr id="2138" name="Google Shape;2138;p84"/>
          <p:cNvSpPr txBox="1"/>
          <p:nvPr/>
        </p:nvSpPr>
        <p:spPr>
          <a:xfrm>
            <a:off x="3508248" y="1847088"/>
            <a:ext cx="2127504" cy="61264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Cihaz yıllarca çalışır ama yazılımı hiç güncellenmez; bilinen açıklar açık kalır.</a:t>
            </a:r>
            <a:endParaRPr b="0" i="0" sz="1050" u="none" cap="none" strike="noStrike">
              <a:solidFill>
                <a:schemeClr val="dk1"/>
              </a:solidFill>
              <a:latin typeface="Calibri"/>
              <a:ea typeface="Calibri"/>
              <a:cs typeface="Calibri"/>
              <a:sym typeface="Calibri"/>
            </a:endParaRPr>
          </a:p>
        </p:txBody>
      </p:sp>
      <p:sp>
        <p:nvSpPr>
          <p:cNvPr id="2139" name="Google Shape;2139;p84"/>
          <p:cNvSpPr/>
          <p:nvPr/>
        </p:nvSpPr>
        <p:spPr>
          <a:xfrm>
            <a:off x="6111240" y="1298448"/>
            <a:ext cx="2529840" cy="1325880"/>
          </a:xfrm>
          <a:prstGeom prst="roundRect">
            <a:avLst>
              <a:gd fmla="val 5517"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0" name="Google Shape;2140;p84"/>
          <p:cNvSpPr/>
          <p:nvPr/>
        </p:nvSpPr>
        <p:spPr>
          <a:xfrm>
            <a:off x="6312408" y="1463040"/>
            <a:ext cx="329184" cy="329184"/>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1" name="Google Shape;2141;p84"/>
          <p:cNvSpPr txBox="1"/>
          <p:nvPr/>
        </p:nvSpPr>
        <p:spPr>
          <a:xfrm>
            <a:off x="6312408" y="1463040"/>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3</a:t>
            </a:r>
            <a:endParaRPr b="0" i="0" sz="1200" u="none" cap="none" strike="noStrike">
              <a:solidFill>
                <a:schemeClr val="dk1"/>
              </a:solidFill>
              <a:latin typeface="Calibri"/>
              <a:ea typeface="Calibri"/>
              <a:cs typeface="Calibri"/>
              <a:sym typeface="Calibri"/>
            </a:endParaRPr>
          </a:p>
        </p:txBody>
      </p:sp>
      <p:sp>
        <p:nvSpPr>
          <p:cNvPr id="2142" name="Google Shape;2142;p84"/>
          <p:cNvSpPr txBox="1"/>
          <p:nvPr/>
        </p:nvSpPr>
        <p:spPr>
          <a:xfrm>
            <a:off x="6733032" y="1463040"/>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Zayıf donanım</a:t>
            </a:r>
            <a:endParaRPr b="0" i="0" sz="1250" u="none" cap="none" strike="noStrike">
              <a:solidFill>
                <a:schemeClr val="dk1"/>
              </a:solidFill>
              <a:latin typeface="Calibri"/>
              <a:ea typeface="Calibri"/>
              <a:cs typeface="Calibri"/>
              <a:sym typeface="Calibri"/>
            </a:endParaRPr>
          </a:p>
        </p:txBody>
      </p:sp>
      <p:sp>
        <p:nvSpPr>
          <p:cNvPr id="2143" name="Google Shape;2143;p84"/>
          <p:cNvSpPr txBox="1"/>
          <p:nvPr/>
        </p:nvSpPr>
        <p:spPr>
          <a:xfrm>
            <a:off x="6312408" y="1847088"/>
            <a:ext cx="2127504" cy="61264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Küçük işlemci güçlü şifreleme yapamaz; güvenlik maliyet için feda edilir.</a:t>
            </a:r>
            <a:endParaRPr b="0" i="0" sz="1050" u="none" cap="none" strike="noStrike">
              <a:solidFill>
                <a:schemeClr val="dk1"/>
              </a:solidFill>
              <a:latin typeface="Calibri"/>
              <a:ea typeface="Calibri"/>
              <a:cs typeface="Calibri"/>
              <a:sym typeface="Calibri"/>
            </a:endParaRPr>
          </a:p>
        </p:txBody>
      </p:sp>
      <p:sp>
        <p:nvSpPr>
          <p:cNvPr id="2144" name="Google Shape;2144;p84"/>
          <p:cNvSpPr/>
          <p:nvPr/>
        </p:nvSpPr>
        <p:spPr>
          <a:xfrm>
            <a:off x="502920" y="2807208"/>
            <a:ext cx="2529840" cy="1325880"/>
          </a:xfrm>
          <a:prstGeom prst="roundRect">
            <a:avLst>
              <a:gd fmla="val 5517"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5" name="Google Shape;2145;p84"/>
          <p:cNvSpPr/>
          <p:nvPr/>
        </p:nvSpPr>
        <p:spPr>
          <a:xfrm>
            <a:off x="704088" y="2971800"/>
            <a:ext cx="329184" cy="329184"/>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6" name="Google Shape;2146;p84"/>
          <p:cNvSpPr txBox="1"/>
          <p:nvPr/>
        </p:nvSpPr>
        <p:spPr>
          <a:xfrm>
            <a:off x="704088" y="2971800"/>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4</a:t>
            </a:r>
            <a:endParaRPr b="0" i="0" sz="1200" u="none" cap="none" strike="noStrike">
              <a:solidFill>
                <a:schemeClr val="dk1"/>
              </a:solidFill>
              <a:latin typeface="Calibri"/>
              <a:ea typeface="Calibri"/>
              <a:cs typeface="Calibri"/>
              <a:sym typeface="Calibri"/>
            </a:endParaRPr>
          </a:p>
        </p:txBody>
      </p:sp>
      <p:sp>
        <p:nvSpPr>
          <p:cNvPr id="2147" name="Google Shape;2147;p84"/>
          <p:cNvSpPr txBox="1"/>
          <p:nvPr/>
        </p:nvSpPr>
        <p:spPr>
          <a:xfrm>
            <a:off x="1124712" y="2971800"/>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Fiziksel erişim</a:t>
            </a:r>
            <a:endParaRPr b="0" i="0" sz="1250" u="none" cap="none" strike="noStrike">
              <a:solidFill>
                <a:schemeClr val="dk1"/>
              </a:solidFill>
              <a:latin typeface="Calibri"/>
              <a:ea typeface="Calibri"/>
              <a:cs typeface="Calibri"/>
              <a:sym typeface="Calibri"/>
            </a:endParaRPr>
          </a:p>
        </p:txBody>
      </p:sp>
      <p:sp>
        <p:nvSpPr>
          <p:cNvPr id="2148" name="Google Shape;2148;p84"/>
          <p:cNvSpPr txBox="1"/>
          <p:nvPr/>
        </p:nvSpPr>
        <p:spPr>
          <a:xfrm>
            <a:off x="704088" y="3355848"/>
            <a:ext cx="2127504" cy="61264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Sokaktaki ya da tarladaki cihaza herkes elle ulaşabilir.</a:t>
            </a:r>
            <a:endParaRPr b="0" i="0" sz="1050" u="none" cap="none" strike="noStrike">
              <a:solidFill>
                <a:schemeClr val="dk1"/>
              </a:solidFill>
              <a:latin typeface="Calibri"/>
              <a:ea typeface="Calibri"/>
              <a:cs typeface="Calibri"/>
              <a:sym typeface="Calibri"/>
            </a:endParaRPr>
          </a:p>
        </p:txBody>
      </p:sp>
      <p:sp>
        <p:nvSpPr>
          <p:cNvPr id="2149" name="Google Shape;2149;p84"/>
          <p:cNvSpPr/>
          <p:nvPr/>
        </p:nvSpPr>
        <p:spPr>
          <a:xfrm>
            <a:off x="3307080" y="2807208"/>
            <a:ext cx="2529840" cy="1325880"/>
          </a:xfrm>
          <a:prstGeom prst="roundRect">
            <a:avLst>
              <a:gd fmla="val 5517"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0" name="Google Shape;2150;p84"/>
          <p:cNvSpPr/>
          <p:nvPr/>
        </p:nvSpPr>
        <p:spPr>
          <a:xfrm>
            <a:off x="3508248" y="2971800"/>
            <a:ext cx="329184" cy="329184"/>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1" name="Google Shape;2151;p84"/>
          <p:cNvSpPr txBox="1"/>
          <p:nvPr/>
        </p:nvSpPr>
        <p:spPr>
          <a:xfrm>
            <a:off x="3508248" y="2971800"/>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5</a:t>
            </a:r>
            <a:endParaRPr b="0" i="0" sz="1200" u="none" cap="none" strike="noStrike">
              <a:solidFill>
                <a:schemeClr val="dk1"/>
              </a:solidFill>
              <a:latin typeface="Calibri"/>
              <a:ea typeface="Calibri"/>
              <a:cs typeface="Calibri"/>
              <a:sym typeface="Calibri"/>
            </a:endParaRPr>
          </a:p>
        </p:txBody>
      </p:sp>
      <p:sp>
        <p:nvSpPr>
          <p:cNvPr id="2152" name="Google Shape;2152;p84"/>
          <p:cNvSpPr txBox="1"/>
          <p:nvPr/>
        </p:nvSpPr>
        <p:spPr>
          <a:xfrm>
            <a:off x="3928872" y="2971800"/>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Görünmezlik</a:t>
            </a:r>
            <a:endParaRPr b="0" i="0" sz="1250" u="none" cap="none" strike="noStrike">
              <a:solidFill>
                <a:schemeClr val="dk1"/>
              </a:solidFill>
              <a:latin typeface="Calibri"/>
              <a:ea typeface="Calibri"/>
              <a:cs typeface="Calibri"/>
              <a:sym typeface="Calibri"/>
            </a:endParaRPr>
          </a:p>
        </p:txBody>
      </p:sp>
      <p:sp>
        <p:nvSpPr>
          <p:cNvPr id="2153" name="Google Shape;2153;p84"/>
          <p:cNvSpPr txBox="1"/>
          <p:nvPr/>
        </p:nvSpPr>
        <p:spPr>
          <a:xfrm>
            <a:off x="3508248" y="3355848"/>
            <a:ext cx="2127504" cy="61264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Ekranı olmayan bir cihazın ele geçirildiğini fark etmek çok zordur.</a:t>
            </a:r>
            <a:endParaRPr b="0" i="0" sz="1050" u="none" cap="none" strike="noStrike">
              <a:solidFill>
                <a:schemeClr val="dk1"/>
              </a:solidFill>
              <a:latin typeface="Calibri"/>
              <a:ea typeface="Calibri"/>
              <a:cs typeface="Calibri"/>
              <a:sym typeface="Calibri"/>
            </a:endParaRPr>
          </a:p>
        </p:txBody>
      </p:sp>
      <p:sp>
        <p:nvSpPr>
          <p:cNvPr id="2154" name="Google Shape;2154;p84"/>
          <p:cNvSpPr/>
          <p:nvPr/>
        </p:nvSpPr>
        <p:spPr>
          <a:xfrm>
            <a:off x="6111240" y="2807208"/>
            <a:ext cx="2529840" cy="1325880"/>
          </a:xfrm>
          <a:prstGeom prst="roundRect">
            <a:avLst>
              <a:gd fmla="val 5517"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5" name="Google Shape;2155;p84"/>
          <p:cNvSpPr/>
          <p:nvPr/>
        </p:nvSpPr>
        <p:spPr>
          <a:xfrm>
            <a:off x="6312408" y="2971800"/>
            <a:ext cx="329184" cy="329184"/>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6" name="Google Shape;2156;p84"/>
          <p:cNvSpPr txBox="1"/>
          <p:nvPr/>
        </p:nvSpPr>
        <p:spPr>
          <a:xfrm>
            <a:off x="6312408" y="2971800"/>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6</a:t>
            </a:r>
            <a:endParaRPr b="0" i="0" sz="1200" u="none" cap="none" strike="noStrike">
              <a:solidFill>
                <a:schemeClr val="dk1"/>
              </a:solidFill>
              <a:latin typeface="Calibri"/>
              <a:ea typeface="Calibri"/>
              <a:cs typeface="Calibri"/>
              <a:sym typeface="Calibri"/>
            </a:endParaRPr>
          </a:p>
        </p:txBody>
      </p:sp>
      <p:sp>
        <p:nvSpPr>
          <p:cNvPr id="2157" name="Google Shape;2157;p84"/>
          <p:cNvSpPr txBox="1"/>
          <p:nvPr/>
        </p:nvSpPr>
        <p:spPr>
          <a:xfrm>
            <a:off x="6733032" y="2971800"/>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Devasa sayı</a:t>
            </a:r>
            <a:endParaRPr b="0" i="0" sz="1250" u="none" cap="none" strike="noStrike">
              <a:solidFill>
                <a:schemeClr val="dk1"/>
              </a:solidFill>
              <a:latin typeface="Calibri"/>
              <a:ea typeface="Calibri"/>
              <a:cs typeface="Calibri"/>
              <a:sym typeface="Calibri"/>
            </a:endParaRPr>
          </a:p>
        </p:txBody>
      </p:sp>
      <p:sp>
        <p:nvSpPr>
          <p:cNvPr id="2158" name="Google Shape;2158;p84"/>
          <p:cNvSpPr txBox="1"/>
          <p:nvPr/>
        </p:nvSpPr>
        <p:spPr>
          <a:xfrm>
            <a:off x="6312408" y="3355848"/>
            <a:ext cx="2127504" cy="61264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Milyarlarca cihaz, saldırganlar için milyarlarca kapı demektir.</a:t>
            </a:r>
            <a:endParaRPr b="0" i="0" sz="1050" u="none" cap="none" strike="noStrike">
              <a:solidFill>
                <a:schemeClr val="dk1"/>
              </a:solidFill>
              <a:latin typeface="Calibri"/>
              <a:ea typeface="Calibri"/>
              <a:cs typeface="Calibri"/>
              <a:sym typeface="Calibri"/>
            </a:endParaRPr>
          </a:p>
        </p:txBody>
      </p:sp>
      <p:sp>
        <p:nvSpPr>
          <p:cNvPr id="2159" name="Google Shape;2159;p84"/>
          <p:cNvSpPr txBox="1"/>
          <p:nvPr/>
        </p:nvSpPr>
        <p:spPr>
          <a:xfrm>
            <a:off x="502920" y="4160520"/>
            <a:ext cx="8138160" cy="3657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C0392B"/>
              </a:buClr>
              <a:buSzPts val="1050"/>
              <a:buFont typeface="Calibri"/>
              <a:buNone/>
            </a:pPr>
            <a:r>
              <a:rPr b="1" i="1" lang="en-US" sz="1050" u="none" cap="none" strike="noStrike">
                <a:solidFill>
                  <a:srgbClr val="C0392B"/>
                </a:solidFill>
                <a:latin typeface="Calibri"/>
                <a:ea typeface="Calibri"/>
                <a:cs typeface="Calibri"/>
                <a:sym typeface="Calibri"/>
              </a:rPr>
              <a:t>Zincir kuralı: </a:t>
            </a:r>
            <a:r>
              <a:rPr b="0" i="1" lang="en-US" sz="1050" u="none" cap="none" strike="noStrike">
                <a:solidFill>
                  <a:srgbClr val="36474F"/>
                </a:solidFill>
                <a:latin typeface="Calibri"/>
                <a:ea typeface="Calibri"/>
                <a:cs typeface="Calibri"/>
                <a:sym typeface="Calibri"/>
              </a:rPr>
              <a:t>Bir sistem, en zayıf halkası kadar güvenlidir. En pahalı güvenlik duvarı bile, şifresi değiştirilmemiş tek bir akıllı ampulle aşılabilir.</a:t>
            </a:r>
            <a:endParaRPr b="0" i="0" sz="1050" u="none" cap="none" strike="noStrike">
              <a:solidFill>
                <a:schemeClr val="dk1"/>
              </a:solidFill>
              <a:latin typeface="Calibri"/>
              <a:ea typeface="Calibri"/>
              <a:cs typeface="Calibri"/>
              <a:sym typeface="Calibri"/>
            </a:endParaRPr>
          </a:p>
        </p:txBody>
      </p:sp>
      <p:sp>
        <p:nvSpPr>
          <p:cNvPr id="2160" name="Google Shape;2160;p84"/>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5 · Güvenlik, Etik ve Proje</a:t>
            </a:r>
            <a:endParaRPr b="0" i="0" sz="850" u="none" cap="none" strike="noStrike">
              <a:solidFill>
                <a:schemeClr val="dk1"/>
              </a:solidFill>
              <a:latin typeface="Calibri"/>
              <a:ea typeface="Calibri"/>
              <a:cs typeface="Calibri"/>
              <a:sym typeface="Calibri"/>
            </a:endParaRPr>
          </a:p>
        </p:txBody>
      </p:sp>
      <p:sp>
        <p:nvSpPr>
          <p:cNvPr id="2161" name="Google Shape;2161;p84"/>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82</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166" name="Shape 2166"/>
        <p:cNvGrpSpPr/>
        <p:nvPr/>
      </p:nvGrpSpPr>
      <p:grpSpPr>
        <a:xfrm>
          <a:off x="0" y="0"/>
          <a:ext cx="0" cy="0"/>
          <a:chOff x="0" y="0"/>
          <a:chExt cx="0" cy="0"/>
        </a:xfrm>
      </p:grpSpPr>
      <p:sp>
        <p:nvSpPr>
          <p:cNvPr id="2167" name="Google Shape;2167;p85"/>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GERÇEK OLAY</a:t>
            </a:r>
            <a:endParaRPr b="0" i="0" sz="1000" u="none" cap="none" strike="noStrike">
              <a:solidFill>
                <a:schemeClr val="dk1"/>
              </a:solidFill>
              <a:latin typeface="Calibri"/>
              <a:ea typeface="Calibri"/>
              <a:cs typeface="Calibri"/>
              <a:sym typeface="Calibri"/>
            </a:endParaRPr>
          </a:p>
        </p:txBody>
      </p:sp>
      <p:sp>
        <p:nvSpPr>
          <p:cNvPr id="2168" name="Google Shape;2168;p85"/>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Mirai: kameraların interneti çökerttiği gün</a:t>
            </a:r>
            <a:endParaRPr b="0" i="0" sz="2600" u="none" cap="none" strike="noStrike">
              <a:solidFill>
                <a:schemeClr val="dk1"/>
              </a:solidFill>
              <a:latin typeface="Calibri"/>
              <a:ea typeface="Calibri"/>
              <a:cs typeface="Calibri"/>
              <a:sym typeface="Calibri"/>
            </a:endParaRPr>
          </a:p>
        </p:txBody>
      </p:sp>
      <p:sp>
        <p:nvSpPr>
          <p:cNvPr id="2169" name="Google Shape;2169;p85"/>
          <p:cNvSpPr txBox="1"/>
          <p:nvPr/>
        </p:nvSpPr>
        <p:spPr>
          <a:xfrm>
            <a:off x="502920" y="1078992"/>
            <a:ext cx="813816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1200"/>
              <a:buFont typeface="Calibri"/>
              <a:buNone/>
            </a:pPr>
            <a:r>
              <a:rPr b="0" i="1" lang="en-US" sz="1200" u="none" cap="none" strike="noStrike">
                <a:solidFill>
                  <a:srgbClr val="7B8C94"/>
                </a:solidFill>
                <a:latin typeface="Calibri"/>
                <a:ea typeface="Calibri"/>
                <a:cs typeface="Calibri"/>
                <a:sym typeface="Calibri"/>
              </a:rPr>
              <a:t>Ekim 2016 — IoT güvenliğinin dönüm noktası</a:t>
            </a:r>
            <a:endParaRPr b="0" i="0" sz="1200" u="none" cap="none" strike="noStrike">
              <a:solidFill>
                <a:schemeClr val="dk1"/>
              </a:solidFill>
              <a:latin typeface="Calibri"/>
              <a:ea typeface="Calibri"/>
              <a:cs typeface="Calibri"/>
              <a:sym typeface="Calibri"/>
            </a:endParaRPr>
          </a:p>
        </p:txBody>
      </p:sp>
      <p:sp>
        <p:nvSpPr>
          <p:cNvPr id="2170" name="Google Shape;2170;p85"/>
          <p:cNvSpPr/>
          <p:nvPr/>
        </p:nvSpPr>
        <p:spPr>
          <a:xfrm>
            <a:off x="502920" y="1581912"/>
            <a:ext cx="292608" cy="292608"/>
          </a:xfrm>
          <a:prstGeom prst="ellipse">
            <a:avLst/>
          </a:prstGeom>
          <a:solidFill>
            <a:srgbClr val="C0392B"/>
          </a:solidFill>
          <a:ln cap="flat" cmpd="sng" w="12700">
            <a:solidFill>
              <a:srgbClr val="C0392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1" name="Google Shape;2171;p85"/>
          <p:cNvSpPr txBox="1"/>
          <p:nvPr/>
        </p:nvSpPr>
        <p:spPr>
          <a:xfrm>
            <a:off x="502920" y="1581912"/>
            <a:ext cx="292608" cy="29260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Calibri"/>
              <a:buNone/>
            </a:pPr>
            <a:r>
              <a:rPr b="1" i="0" lang="en-US" sz="1100" u="none" cap="none" strike="noStrike">
                <a:solidFill>
                  <a:srgbClr val="FFFFFF"/>
                </a:solidFill>
                <a:latin typeface="Calibri"/>
                <a:ea typeface="Calibri"/>
                <a:cs typeface="Calibri"/>
                <a:sym typeface="Calibri"/>
              </a:rPr>
              <a:t>1</a:t>
            </a:r>
            <a:endParaRPr b="0" i="0" sz="1100" u="none" cap="none" strike="noStrike">
              <a:solidFill>
                <a:schemeClr val="dk1"/>
              </a:solidFill>
              <a:latin typeface="Calibri"/>
              <a:ea typeface="Calibri"/>
              <a:cs typeface="Calibri"/>
              <a:sym typeface="Calibri"/>
            </a:endParaRPr>
          </a:p>
        </p:txBody>
      </p:sp>
      <p:sp>
        <p:nvSpPr>
          <p:cNvPr id="2172" name="Google Shape;2172;p85"/>
          <p:cNvSpPr txBox="1"/>
          <p:nvPr/>
        </p:nvSpPr>
        <p:spPr>
          <a:xfrm>
            <a:off x="960120" y="1536192"/>
            <a:ext cx="768096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36474F"/>
              </a:buClr>
              <a:buSzPts val="1150"/>
              <a:buFont typeface="Calibri"/>
              <a:buNone/>
            </a:pPr>
            <a:r>
              <a:rPr b="0" i="0" lang="en-US" sz="1150" u="none" cap="none" strike="noStrike">
                <a:solidFill>
                  <a:srgbClr val="36474F"/>
                </a:solidFill>
                <a:latin typeface="Calibri"/>
                <a:ea typeface="Calibri"/>
                <a:cs typeface="Calibri"/>
                <a:sym typeface="Calibri"/>
              </a:rPr>
              <a:t>Zararlı yazılım internette tarama yaptı ve varsayılan şifresi değiştirilmemiş kamera, kayıt cihazı ve yönlendiricileri buldu.</a:t>
            </a:r>
            <a:endParaRPr b="0" i="0" sz="1150" u="none" cap="none" strike="noStrike">
              <a:solidFill>
                <a:schemeClr val="dk1"/>
              </a:solidFill>
              <a:latin typeface="Calibri"/>
              <a:ea typeface="Calibri"/>
              <a:cs typeface="Calibri"/>
              <a:sym typeface="Calibri"/>
            </a:endParaRPr>
          </a:p>
        </p:txBody>
      </p:sp>
      <p:sp>
        <p:nvSpPr>
          <p:cNvPr id="2173" name="Google Shape;2173;p85"/>
          <p:cNvSpPr/>
          <p:nvPr/>
        </p:nvSpPr>
        <p:spPr>
          <a:xfrm>
            <a:off x="502920" y="2148840"/>
            <a:ext cx="292608" cy="292608"/>
          </a:xfrm>
          <a:prstGeom prst="ellipse">
            <a:avLst/>
          </a:prstGeom>
          <a:solidFill>
            <a:srgbClr val="C0392B"/>
          </a:solidFill>
          <a:ln cap="flat" cmpd="sng" w="12700">
            <a:solidFill>
              <a:srgbClr val="C0392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4" name="Google Shape;2174;p85"/>
          <p:cNvSpPr txBox="1"/>
          <p:nvPr/>
        </p:nvSpPr>
        <p:spPr>
          <a:xfrm>
            <a:off x="502920" y="2148840"/>
            <a:ext cx="292608" cy="29260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Calibri"/>
              <a:buNone/>
            </a:pPr>
            <a:r>
              <a:rPr b="1" i="0" lang="en-US" sz="1100" u="none" cap="none" strike="noStrike">
                <a:solidFill>
                  <a:srgbClr val="FFFFFF"/>
                </a:solidFill>
                <a:latin typeface="Calibri"/>
                <a:ea typeface="Calibri"/>
                <a:cs typeface="Calibri"/>
                <a:sym typeface="Calibri"/>
              </a:rPr>
              <a:t>2</a:t>
            </a:r>
            <a:endParaRPr b="0" i="0" sz="1100" u="none" cap="none" strike="noStrike">
              <a:solidFill>
                <a:schemeClr val="dk1"/>
              </a:solidFill>
              <a:latin typeface="Calibri"/>
              <a:ea typeface="Calibri"/>
              <a:cs typeface="Calibri"/>
              <a:sym typeface="Calibri"/>
            </a:endParaRPr>
          </a:p>
        </p:txBody>
      </p:sp>
      <p:sp>
        <p:nvSpPr>
          <p:cNvPr id="2175" name="Google Shape;2175;p85"/>
          <p:cNvSpPr txBox="1"/>
          <p:nvPr/>
        </p:nvSpPr>
        <p:spPr>
          <a:xfrm>
            <a:off x="960120" y="2103120"/>
            <a:ext cx="768096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36474F"/>
              </a:buClr>
              <a:buSzPts val="1150"/>
              <a:buFont typeface="Calibri"/>
              <a:buNone/>
            </a:pPr>
            <a:r>
              <a:rPr b="0" i="0" lang="en-US" sz="1150" u="none" cap="none" strike="noStrike">
                <a:solidFill>
                  <a:srgbClr val="36474F"/>
                </a:solidFill>
                <a:latin typeface="Calibri"/>
                <a:ea typeface="Calibri"/>
                <a:cs typeface="Calibri"/>
                <a:sym typeface="Calibri"/>
              </a:rPr>
              <a:t>Yüz binlerce cihaza sızarak onları uzaktan yönetilen bir "bot ordusuna" (botnet) dönüştürdü.</a:t>
            </a:r>
            <a:endParaRPr b="0" i="0" sz="1150" u="none" cap="none" strike="noStrike">
              <a:solidFill>
                <a:schemeClr val="dk1"/>
              </a:solidFill>
              <a:latin typeface="Calibri"/>
              <a:ea typeface="Calibri"/>
              <a:cs typeface="Calibri"/>
              <a:sym typeface="Calibri"/>
            </a:endParaRPr>
          </a:p>
        </p:txBody>
      </p:sp>
      <p:sp>
        <p:nvSpPr>
          <p:cNvPr id="2176" name="Google Shape;2176;p85"/>
          <p:cNvSpPr/>
          <p:nvPr/>
        </p:nvSpPr>
        <p:spPr>
          <a:xfrm>
            <a:off x="502920" y="2715768"/>
            <a:ext cx="292608" cy="292608"/>
          </a:xfrm>
          <a:prstGeom prst="ellipse">
            <a:avLst/>
          </a:prstGeom>
          <a:solidFill>
            <a:srgbClr val="C0392B"/>
          </a:solidFill>
          <a:ln cap="flat" cmpd="sng" w="12700">
            <a:solidFill>
              <a:srgbClr val="C0392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7" name="Google Shape;2177;p85"/>
          <p:cNvSpPr txBox="1"/>
          <p:nvPr/>
        </p:nvSpPr>
        <p:spPr>
          <a:xfrm>
            <a:off x="502920" y="2715768"/>
            <a:ext cx="292608" cy="29260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Calibri"/>
              <a:buNone/>
            </a:pPr>
            <a:r>
              <a:rPr b="1" i="0" lang="en-US" sz="1100" u="none" cap="none" strike="noStrike">
                <a:solidFill>
                  <a:srgbClr val="FFFFFF"/>
                </a:solidFill>
                <a:latin typeface="Calibri"/>
                <a:ea typeface="Calibri"/>
                <a:cs typeface="Calibri"/>
                <a:sym typeface="Calibri"/>
              </a:rPr>
              <a:t>3</a:t>
            </a:r>
            <a:endParaRPr b="0" i="0" sz="1100" u="none" cap="none" strike="noStrike">
              <a:solidFill>
                <a:schemeClr val="dk1"/>
              </a:solidFill>
              <a:latin typeface="Calibri"/>
              <a:ea typeface="Calibri"/>
              <a:cs typeface="Calibri"/>
              <a:sym typeface="Calibri"/>
            </a:endParaRPr>
          </a:p>
        </p:txBody>
      </p:sp>
      <p:sp>
        <p:nvSpPr>
          <p:cNvPr id="2178" name="Google Shape;2178;p85"/>
          <p:cNvSpPr txBox="1"/>
          <p:nvPr/>
        </p:nvSpPr>
        <p:spPr>
          <a:xfrm>
            <a:off x="960120" y="2670048"/>
            <a:ext cx="768096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36474F"/>
              </a:buClr>
              <a:buSzPts val="1150"/>
              <a:buFont typeface="Calibri"/>
              <a:buNone/>
            </a:pPr>
            <a:r>
              <a:rPr b="0" i="0" lang="en-US" sz="1150" u="none" cap="none" strike="noStrike">
                <a:solidFill>
                  <a:srgbClr val="36474F"/>
                </a:solidFill>
                <a:latin typeface="Calibri"/>
                <a:ea typeface="Calibri"/>
                <a:cs typeface="Calibri"/>
                <a:sym typeface="Calibri"/>
              </a:rPr>
              <a:t>Tüm cihazlar aynı anda tek bir hedefe istek gönderdi. Buna DDoS (hizmet engelleme) saldırısı denir.</a:t>
            </a:r>
            <a:endParaRPr b="0" i="0" sz="1150" u="none" cap="none" strike="noStrike">
              <a:solidFill>
                <a:schemeClr val="dk1"/>
              </a:solidFill>
              <a:latin typeface="Calibri"/>
              <a:ea typeface="Calibri"/>
              <a:cs typeface="Calibri"/>
              <a:sym typeface="Calibri"/>
            </a:endParaRPr>
          </a:p>
        </p:txBody>
      </p:sp>
      <p:sp>
        <p:nvSpPr>
          <p:cNvPr id="2179" name="Google Shape;2179;p85"/>
          <p:cNvSpPr/>
          <p:nvPr/>
        </p:nvSpPr>
        <p:spPr>
          <a:xfrm>
            <a:off x="502920" y="3282696"/>
            <a:ext cx="292608" cy="292608"/>
          </a:xfrm>
          <a:prstGeom prst="ellipse">
            <a:avLst/>
          </a:prstGeom>
          <a:solidFill>
            <a:srgbClr val="C0392B"/>
          </a:solidFill>
          <a:ln cap="flat" cmpd="sng" w="12700">
            <a:solidFill>
              <a:srgbClr val="C0392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0" name="Google Shape;2180;p85"/>
          <p:cNvSpPr txBox="1"/>
          <p:nvPr/>
        </p:nvSpPr>
        <p:spPr>
          <a:xfrm>
            <a:off x="502920" y="3282696"/>
            <a:ext cx="292608" cy="29260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Calibri"/>
              <a:buNone/>
            </a:pPr>
            <a:r>
              <a:rPr b="1" i="0" lang="en-US" sz="1100" u="none" cap="none" strike="noStrike">
                <a:solidFill>
                  <a:srgbClr val="FFFFFF"/>
                </a:solidFill>
                <a:latin typeface="Calibri"/>
                <a:ea typeface="Calibri"/>
                <a:cs typeface="Calibri"/>
                <a:sym typeface="Calibri"/>
              </a:rPr>
              <a:t>4</a:t>
            </a:r>
            <a:endParaRPr b="0" i="0" sz="1100" u="none" cap="none" strike="noStrike">
              <a:solidFill>
                <a:schemeClr val="dk1"/>
              </a:solidFill>
              <a:latin typeface="Calibri"/>
              <a:ea typeface="Calibri"/>
              <a:cs typeface="Calibri"/>
              <a:sym typeface="Calibri"/>
            </a:endParaRPr>
          </a:p>
        </p:txBody>
      </p:sp>
      <p:sp>
        <p:nvSpPr>
          <p:cNvPr id="2181" name="Google Shape;2181;p85"/>
          <p:cNvSpPr txBox="1"/>
          <p:nvPr/>
        </p:nvSpPr>
        <p:spPr>
          <a:xfrm>
            <a:off x="960120" y="3236976"/>
            <a:ext cx="768096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36474F"/>
              </a:buClr>
              <a:buSzPts val="1150"/>
              <a:buFont typeface="Calibri"/>
              <a:buNone/>
            </a:pPr>
            <a:r>
              <a:rPr b="0" i="0" lang="en-US" sz="1150" u="none" cap="none" strike="noStrike">
                <a:solidFill>
                  <a:srgbClr val="36474F"/>
                </a:solidFill>
                <a:latin typeface="Calibri"/>
                <a:ea typeface="Calibri"/>
                <a:cs typeface="Calibri"/>
                <a:sym typeface="Calibri"/>
              </a:rPr>
              <a:t>Hedef, birçok büyük sitenin bağlandığı bir altyapı sağlayıcısıydı. Twitter, Netflix, Spotify ve daha fazlası saatlerce erişilemez oldu.</a:t>
            </a:r>
            <a:endParaRPr b="0" i="0" sz="1150" u="none" cap="none" strike="noStrike">
              <a:solidFill>
                <a:schemeClr val="dk1"/>
              </a:solidFill>
              <a:latin typeface="Calibri"/>
              <a:ea typeface="Calibri"/>
              <a:cs typeface="Calibri"/>
              <a:sym typeface="Calibri"/>
            </a:endParaRPr>
          </a:p>
        </p:txBody>
      </p:sp>
      <p:sp>
        <p:nvSpPr>
          <p:cNvPr id="2182" name="Google Shape;2182;p85"/>
          <p:cNvSpPr/>
          <p:nvPr/>
        </p:nvSpPr>
        <p:spPr>
          <a:xfrm>
            <a:off x="502920" y="3849624"/>
            <a:ext cx="292608" cy="292608"/>
          </a:xfrm>
          <a:prstGeom prst="ellipse">
            <a:avLst/>
          </a:prstGeom>
          <a:solidFill>
            <a:srgbClr val="C0392B"/>
          </a:solidFill>
          <a:ln cap="flat" cmpd="sng" w="12700">
            <a:solidFill>
              <a:srgbClr val="C0392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3" name="Google Shape;2183;p85"/>
          <p:cNvSpPr txBox="1"/>
          <p:nvPr/>
        </p:nvSpPr>
        <p:spPr>
          <a:xfrm>
            <a:off x="502920" y="3849624"/>
            <a:ext cx="292608" cy="29260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Calibri"/>
              <a:buNone/>
            </a:pPr>
            <a:r>
              <a:rPr b="1" i="0" lang="en-US" sz="1100" u="none" cap="none" strike="noStrike">
                <a:solidFill>
                  <a:srgbClr val="FFFFFF"/>
                </a:solidFill>
                <a:latin typeface="Calibri"/>
                <a:ea typeface="Calibri"/>
                <a:cs typeface="Calibri"/>
                <a:sym typeface="Calibri"/>
              </a:rPr>
              <a:t>5</a:t>
            </a:r>
            <a:endParaRPr b="0" i="0" sz="1100" u="none" cap="none" strike="noStrike">
              <a:solidFill>
                <a:schemeClr val="dk1"/>
              </a:solidFill>
              <a:latin typeface="Calibri"/>
              <a:ea typeface="Calibri"/>
              <a:cs typeface="Calibri"/>
              <a:sym typeface="Calibri"/>
            </a:endParaRPr>
          </a:p>
        </p:txBody>
      </p:sp>
      <p:sp>
        <p:nvSpPr>
          <p:cNvPr id="2184" name="Google Shape;2184;p85"/>
          <p:cNvSpPr txBox="1"/>
          <p:nvPr/>
        </p:nvSpPr>
        <p:spPr>
          <a:xfrm>
            <a:off x="960120" y="3803904"/>
            <a:ext cx="768096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36474F"/>
              </a:buClr>
              <a:buSzPts val="1150"/>
              <a:buFont typeface="Calibri"/>
              <a:buNone/>
            </a:pPr>
            <a:r>
              <a:rPr b="0" i="0" lang="en-US" sz="1150" u="none" cap="none" strike="noStrike">
                <a:solidFill>
                  <a:srgbClr val="36474F"/>
                </a:solidFill>
                <a:latin typeface="Calibri"/>
                <a:ea typeface="Calibri"/>
                <a:cs typeface="Calibri"/>
                <a:sym typeface="Calibri"/>
              </a:rPr>
              <a:t>Cihaz sahiplerinin çoğu, kendi kameralarının saldırıya katıldığını hiçbir zaman fark etmedi.</a:t>
            </a:r>
            <a:endParaRPr b="0" i="0" sz="1150" u="none" cap="none" strike="noStrike">
              <a:solidFill>
                <a:schemeClr val="dk1"/>
              </a:solidFill>
              <a:latin typeface="Calibri"/>
              <a:ea typeface="Calibri"/>
              <a:cs typeface="Calibri"/>
              <a:sym typeface="Calibri"/>
            </a:endParaRPr>
          </a:p>
        </p:txBody>
      </p:sp>
      <p:sp>
        <p:nvSpPr>
          <p:cNvPr id="2185" name="Google Shape;2185;p85"/>
          <p:cNvSpPr txBox="1"/>
          <p:nvPr/>
        </p:nvSpPr>
        <p:spPr>
          <a:xfrm>
            <a:off x="502920" y="4389120"/>
            <a:ext cx="813816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0392B"/>
              </a:buClr>
              <a:buSzPts val="1050"/>
              <a:buFont typeface="Calibri"/>
              <a:buNone/>
            </a:pPr>
            <a:r>
              <a:rPr b="1" i="1" lang="en-US" sz="1050" u="none" cap="none" strike="noStrike">
                <a:solidFill>
                  <a:srgbClr val="C0392B"/>
                </a:solidFill>
                <a:latin typeface="Calibri"/>
                <a:ea typeface="Calibri"/>
                <a:cs typeface="Calibri"/>
                <a:sym typeface="Calibri"/>
              </a:rPr>
              <a:t>Alınacak ders: Güvenliği zayıf bir cihaz sadece sahibini değil, bütün interneti tehdit eder.</a:t>
            </a:r>
            <a:endParaRPr b="0" i="0" sz="1050" u="none" cap="none" strike="noStrike">
              <a:solidFill>
                <a:schemeClr val="dk1"/>
              </a:solidFill>
              <a:latin typeface="Calibri"/>
              <a:ea typeface="Calibri"/>
              <a:cs typeface="Calibri"/>
              <a:sym typeface="Calibri"/>
            </a:endParaRPr>
          </a:p>
        </p:txBody>
      </p:sp>
      <p:sp>
        <p:nvSpPr>
          <p:cNvPr id="2186" name="Google Shape;2186;p85"/>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5 · Güvenlik, Etik ve Proje</a:t>
            </a:r>
            <a:endParaRPr b="0" i="0" sz="850" u="none" cap="none" strike="noStrike">
              <a:solidFill>
                <a:schemeClr val="dk1"/>
              </a:solidFill>
              <a:latin typeface="Calibri"/>
              <a:ea typeface="Calibri"/>
              <a:cs typeface="Calibri"/>
              <a:sym typeface="Calibri"/>
            </a:endParaRPr>
          </a:p>
        </p:txBody>
      </p:sp>
      <p:sp>
        <p:nvSpPr>
          <p:cNvPr id="2187" name="Google Shape;2187;p85"/>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83</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192" name="Shape 2192"/>
        <p:cNvGrpSpPr/>
        <p:nvPr/>
      </p:nvGrpSpPr>
      <p:grpSpPr>
        <a:xfrm>
          <a:off x="0" y="0"/>
          <a:ext cx="0" cy="0"/>
          <a:chOff x="0" y="0"/>
          <a:chExt cx="0" cy="0"/>
        </a:xfrm>
      </p:grpSpPr>
      <p:sp>
        <p:nvSpPr>
          <p:cNvPr id="2193" name="Google Shape;2193;p86"/>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TEHDİTLER</a:t>
            </a:r>
            <a:endParaRPr b="0" i="0" sz="1000" u="none" cap="none" strike="noStrike">
              <a:solidFill>
                <a:schemeClr val="dk1"/>
              </a:solidFill>
              <a:latin typeface="Calibri"/>
              <a:ea typeface="Calibri"/>
              <a:cs typeface="Calibri"/>
              <a:sym typeface="Calibri"/>
            </a:endParaRPr>
          </a:p>
        </p:txBody>
      </p:sp>
      <p:sp>
        <p:nvSpPr>
          <p:cNvPr id="2194" name="Google Shape;2194;p86"/>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IoT sistemlerine yönelik başlıca saldırılar</a:t>
            </a:r>
            <a:endParaRPr b="0" i="0" sz="2600" u="none" cap="none" strike="noStrike">
              <a:solidFill>
                <a:schemeClr val="dk1"/>
              </a:solidFill>
              <a:latin typeface="Calibri"/>
              <a:ea typeface="Calibri"/>
              <a:cs typeface="Calibri"/>
              <a:sym typeface="Calibri"/>
            </a:endParaRPr>
          </a:p>
        </p:txBody>
      </p:sp>
      <p:graphicFrame>
        <p:nvGraphicFramePr>
          <p:cNvPr id="2195" name="Google Shape;2195;p86"/>
          <p:cNvGraphicFramePr/>
          <p:nvPr/>
        </p:nvGraphicFramePr>
        <p:xfrm>
          <a:off x="502920" y="1371600"/>
          <a:ext cx="3000000" cy="3000000"/>
        </p:xfrm>
        <a:graphic>
          <a:graphicData uri="http://schemas.openxmlformats.org/drawingml/2006/table">
            <a:tbl>
              <a:tblPr>
                <a:noFill/>
                <a:tableStyleId>{171C6DA4-8F6A-4889-AE8C-7EABCD6D8F95}</a:tableStyleId>
              </a:tblPr>
              <a:tblGrid>
                <a:gridCol w="1737350"/>
                <a:gridCol w="4023350"/>
                <a:gridCol w="2377450"/>
              </a:tblGrid>
              <a:tr h="320050">
                <a:tc>
                  <a:txBody>
                    <a:bodyPr/>
                    <a:lstStyle/>
                    <a:p>
                      <a:pPr indent="0" lvl="0" marL="0" marR="0" rtl="0" algn="l">
                        <a:spcBef>
                          <a:spcPts val="0"/>
                        </a:spcBef>
                        <a:spcAft>
                          <a:spcPts val="0"/>
                        </a:spcAft>
                        <a:buClr>
                          <a:srgbClr val="FFFFFF"/>
                        </a:buClr>
                        <a:buSzPts val="1150"/>
                        <a:buFont typeface="Calibri"/>
                        <a:buNone/>
                      </a:pPr>
                      <a:r>
                        <a:rPr b="1" lang="en-US" sz="1150" u="none" cap="none" strike="noStrike">
                          <a:solidFill>
                            <a:srgbClr val="FFFFFF"/>
                          </a:solidFill>
                          <a:latin typeface="Calibri"/>
                          <a:ea typeface="Calibri"/>
                          <a:cs typeface="Calibri"/>
                          <a:sym typeface="Calibri"/>
                        </a:rPr>
                        <a:t>Saldırı</a:t>
                      </a:r>
                      <a:endParaRPr sz="115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0E2A33"/>
                    </a:solidFill>
                  </a:tcPr>
                </a:tc>
                <a:tc>
                  <a:txBody>
                    <a:bodyPr/>
                    <a:lstStyle/>
                    <a:p>
                      <a:pPr indent="0" lvl="0" marL="0" marR="0" rtl="0" algn="l">
                        <a:spcBef>
                          <a:spcPts val="0"/>
                        </a:spcBef>
                        <a:spcAft>
                          <a:spcPts val="0"/>
                        </a:spcAft>
                        <a:buClr>
                          <a:srgbClr val="FFFFFF"/>
                        </a:buClr>
                        <a:buSzPts val="1150"/>
                        <a:buFont typeface="Calibri"/>
                        <a:buNone/>
                      </a:pPr>
                      <a:r>
                        <a:rPr b="1" lang="en-US" sz="1150" u="none" cap="none" strike="noStrike">
                          <a:solidFill>
                            <a:srgbClr val="FFFFFF"/>
                          </a:solidFill>
                          <a:latin typeface="Calibri"/>
                          <a:ea typeface="Calibri"/>
                          <a:cs typeface="Calibri"/>
                          <a:sym typeface="Calibri"/>
                        </a:rPr>
                        <a:t>Nasıl çalışır?</a:t>
                      </a:r>
                      <a:endParaRPr sz="115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0E2A33"/>
                    </a:solidFill>
                  </a:tcPr>
                </a:tc>
                <a:tc>
                  <a:txBody>
                    <a:bodyPr/>
                    <a:lstStyle/>
                    <a:p>
                      <a:pPr indent="0" lvl="0" marL="0" marR="0" rtl="0" algn="l">
                        <a:spcBef>
                          <a:spcPts val="0"/>
                        </a:spcBef>
                        <a:spcAft>
                          <a:spcPts val="0"/>
                        </a:spcAft>
                        <a:buClr>
                          <a:srgbClr val="FFFFFF"/>
                        </a:buClr>
                        <a:buSzPts val="1150"/>
                        <a:buFont typeface="Calibri"/>
                        <a:buNone/>
                      </a:pPr>
                      <a:r>
                        <a:rPr b="1" lang="en-US" sz="1150" u="none" cap="none" strike="noStrike">
                          <a:solidFill>
                            <a:srgbClr val="FFFFFF"/>
                          </a:solidFill>
                          <a:latin typeface="Calibri"/>
                          <a:ea typeface="Calibri"/>
                          <a:cs typeface="Calibri"/>
                          <a:sym typeface="Calibri"/>
                        </a:rPr>
                        <a:t>Sonucu</a:t>
                      </a:r>
                      <a:endParaRPr sz="115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0E2A33"/>
                    </a:solidFill>
                  </a:tcPr>
                </a:tc>
              </a:tr>
              <a:tr h="320050">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DDoS</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Binlerce ele geçirilmiş cihaz aynı hedefe yüklenir</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Hizmet erişilemez hale gelir</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r>
              <a:tr h="320050">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Veri dinleme</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Şifrelenmemiş trafik ağ üzerinde okunur</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Ölçümler ve şifreler çalınır</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r>
              <a:tr h="320050">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Araya girme</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Saldırgan cihazla sunucu arasına yerleşir</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Veri okunur ve değiştirilir</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r>
              <a:tr h="320050">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Sahte cihaz</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Saldırgan kendini gerçek sensör gibi tanıtır</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Sisteme yanlış veri yüklenir</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r>
              <a:tr h="320050">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Fidye yazılımı</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Cihaz kilitlenip para talep edilir</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Üretim veya ısıtma durur</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r>
              <a:tr h="320050">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Fiziksel müdahale</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Cihaza elle erişilip belleği okunur</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Şifre ve anahtarlar ele geçer</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r>
            </a:tbl>
          </a:graphicData>
        </a:graphic>
      </p:graphicFrame>
      <p:sp>
        <p:nvSpPr>
          <p:cNvPr id="2196" name="Google Shape;2196;p86"/>
          <p:cNvSpPr/>
          <p:nvPr/>
        </p:nvSpPr>
        <p:spPr>
          <a:xfrm>
            <a:off x="502920" y="3794760"/>
            <a:ext cx="8138160" cy="530352"/>
          </a:xfrm>
          <a:prstGeom prst="roundRect">
            <a:avLst>
              <a:gd fmla="val 13793"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7" name="Google Shape;2197;p86"/>
          <p:cNvSpPr txBox="1"/>
          <p:nvPr/>
        </p:nvSpPr>
        <p:spPr>
          <a:xfrm>
            <a:off x="704088" y="3941064"/>
            <a:ext cx="7735824"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En tehlikelisi hangisi? Cevap senaryoya bağlıdır: Bir hastanede sahte veri, bir mağazada fidye yazılımı daha yıkıcıdır.</a:t>
            </a:r>
            <a:endParaRPr b="0" i="0" sz="1250" u="none" cap="none" strike="noStrike">
              <a:solidFill>
                <a:schemeClr val="dk1"/>
              </a:solidFill>
              <a:latin typeface="Calibri"/>
              <a:ea typeface="Calibri"/>
              <a:cs typeface="Calibri"/>
              <a:sym typeface="Calibri"/>
            </a:endParaRPr>
          </a:p>
        </p:txBody>
      </p:sp>
      <p:sp>
        <p:nvSpPr>
          <p:cNvPr id="2198" name="Google Shape;2198;p86"/>
          <p:cNvSpPr txBox="1"/>
          <p:nvPr/>
        </p:nvSpPr>
        <p:spPr>
          <a:xfrm flipH="1" rot="10800000">
            <a:off x="704088" y="4160520"/>
            <a:ext cx="7735824" cy="914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dk1"/>
              </a:buClr>
              <a:buSzPts val="1000"/>
              <a:buFont typeface="Calibri"/>
              <a:buNone/>
            </a:pPr>
            <a:r>
              <a:t/>
            </a:r>
            <a:endParaRPr b="0" i="0" sz="1000" u="none" cap="none" strike="noStrike">
              <a:solidFill>
                <a:schemeClr val="dk1"/>
              </a:solidFill>
              <a:latin typeface="Calibri"/>
              <a:ea typeface="Calibri"/>
              <a:cs typeface="Calibri"/>
              <a:sym typeface="Calibri"/>
            </a:endParaRPr>
          </a:p>
        </p:txBody>
      </p:sp>
      <p:sp>
        <p:nvSpPr>
          <p:cNvPr id="2199" name="Google Shape;2199;p86"/>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5 · Güvenlik, Etik ve Proje</a:t>
            </a:r>
            <a:endParaRPr b="0" i="0" sz="850" u="none" cap="none" strike="noStrike">
              <a:solidFill>
                <a:schemeClr val="dk1"/>
              </a:solidFill>
              <a:latin typeface="Calibri"/>
              <a:ea typeface="Calibri"/>
              <a:cs typeface="Calibri"/>
              <a:sym typeface="Calibri"/>
            </a:endParaRPr>
          </a:p>
        </p:txBody>
      </p:sp>
      <p:sp>
        <p:nvSpPr>
          <p:cNvPr id="2200" name="Google Shape;2200;p86"/>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84</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205" name="Shape 2205"/>
        <p:cNvGrpSpPr/>
        <p:nvPr/>
      </p:nvGrpSpPr>
      <p:grpSpPr>
        <a:xfrm>
          <a:off x="0" y="0"/>
          <a:ext cx="0" cy="0"/>
          <a:chOff x="0" y="0"/>
          <a:chExt cx="0" cy="0"/>
        </a:xfrm>
      </p:grpSpPr>
      <p:sp>
        <p:nvSpPr>
          <p:cNvPr id="2206" name="Google Shape;2206;p87"/>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KORUNMA 1</a:t>
            </a:r>
            <a:endParaRPr b="0" i="0" sz="1000" u="none" cap="none" strike="noStrike">
              <a:solidFill>
                <a:schemeClr val="dk1"/>
              </a:solidFill>
              <a:latin typeface="Calibri"/>
              <a:ea typeface="Calibri"/>
              <a:cs typeface="Calibri"/>
              <a:sym typeface="Calibri"/>
            </a:endParaRPr>
          </a:p>
        </p:txBody>
      </p:sp>
      <p:sp>
        <p:nvSpPr>
          <p:cNvPr id="2207" name="Google Shape;2207;p87"/>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Kullanıcı olarak neler yapmalıyım?</a:t>
            </a:r>
            <a:endParaRPr b="0" i="0" sz="2600" u="none" cap="none" strike="noStrike">
              <a:solidFill>
                <a:schemeClr val="dk1"/>
              </a:solidFill>
              <a:latin typeface="Calibri"/>
              <a:ea typeface="Calibri"/>
              <a:cs typeface="Calibri"/>
              <a:sym typeface="Calibri"/>
            </a:endParaRPr>
          </a:p>
        </p:txBody>
      </p:sp>
      <p:sp>
        <p:nvSpPr>
          <p:cNvPr id="2208" name="Google Shape;2208;p87"/>
          <p:cNvSpPr/>
          <p:nvPr/>
        </p:nvSpPr>
        <p:spPr>
          <a:xfrm>
            <a:off x="502920" y="1298448"/>
            <a:ext cx="2529840" cy="1325880"/>
          </a:xfrm>
          <a:prstGeom prst="roundRect">
            <a:avLst>
              <a:gd fmla="val 5517"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9" name="Google Shape;2209;p87"/>
          <p:cNvSpPr/>
          <p:nvPr/>
        </p:nvSpPr>
        <p:spPr>
          <a:xfrm>
            <a:off x="704088" y="1463040"/>
            <a:ext cx="329184" cy="329184"/>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0" name="Google Shape;2210;p87"/>
          <p:cNvSpPr txBox="1"/>
          <p:nvPr/>
        </p:nvSpPr>
        <p:spPr>
          <a:xfrm>
            <a:off x="704088" y="1463040"/>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1</a:t>
            </a:r>
            <a:endParaRPr b="0" i="0" sz="1200" u="none" cap="none" strike="noStrike">
              <a:solidFill>
                <a:schemeClr val="dk1"/>
              </a:solidFill>
              <a:latin typeface="Calibri"/>
              <a:ea typeface="Calibri"/>
              <a:cs typeface="Calibri"/>
              <a:sym typeface="Calibri"/>
            </a:endParaRPr>
          </a:p>
        </p:txBody>
      </p:sp>
      <p:sp>
        <p:nvSpPr>
          <p:cNvPr id="2211" name="Google Shape;2211;p87"/>
          <p:cNvSpPr txBox="1"/>
          <p:nvPr/>
        </p:nvSpPr>
        <p:spPr>
          <a:xfrm>
            <a:off x="1124712" y="1463040"/>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Şifreyi hemen değiştir</a:t>
            </a:r>
            <a:endParaRPr b="0" i="0" sz="1250" u="none" cap="none" strike="noStrike">
              <a:solidFill>
                <a:schemeClr val="dk1"/>
              </a:solidFill>
              <a:latin typeface="Calibri"/>
              <a:ea typeface="Calibri"/>
              <a:cs typeface="Calibri"/>
              <a:sym typeface="Calibri"/>
            </a:endParaRPr>
          </a:p>
        </p:txBody>
      </p:sp>
      <p:sp>
        <p:nvSpPr>
          <p:cNvPr id="2212" name="Google Shape;2212;p87"/>
          <p:cNvSpPr txBox="1"/>
          <p:nvPr/>
        </p:nvSpPr>
        <p:spPr>
          <a:xfrm>
            <a:off x="704088" y="1847088"/>
            <a:ext cx="2127504" cy="61264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Kurulumdaki ilk iş budur. Her cihaza farklı ve uzun bir şifre verin.</a:t>
            </a:r>
            <a:endParaRPr b="0" i="0" sz="1050" u="none" cap="none" strike="noStrike">
              <a:solidFill>
                <a:schemeClr val="dk1"/>
              </a:solidFill>
              <a:latin typeface="Calibri"/>
              <a:ea typeface="Calibri"/>
              <a:cs typeface="Calibri"/>
              <a:sym typeface="Calibri"/>
            </a:endParaRPr>
          </a:p>
        </p:txBody>
      </p:sp>
      <p:sp>
        <p:nvSpPr>
          <p:cNvPr id="2213" name="Google Shape;2213;p87"/>
          <p:cNvSpPr/>
          <p:nvPr/>
        </p:nvSpPr>
        <p:spPr>
          <a:xfrm>
            <a:off x="3307080" y="1298448"/>
            <a:ext cx="2529840" cy="1325880"/>
          </a:xfrm>
          <a:prstGeom prst="roundRect">
            <a:avLst>
              <a:gd fmla="val 5517"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4" name="Google Shape;2214;p87"/>
          <p:cNvSpPr/>
          <p:nvPr/>
        </p:nvSpPr>
        <p:spPr>
          <a:xfrm>
            <a:off x="3508248" y="1463040"/>
            <a:ext cx="329184" cy="329184"/>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5" name="Google Shape;2215;p87"/>
          <p:cNvSpPr txBox="1"/>
          <p:nvPr/>
        </p:nvSpPr>
        <p:spPr>
          <a:xfrm>
            <a:off x="3508248" y="1463040"/>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2</a:t>
            </a:r>
            <a:endParaRPr b="0" i="0" sz="1200" u="none" cap="none" strike="noStrike">
              <a:solidFill>
                <a:schemeClr val="dk1"/>
              </a:solidFill>
              <a:latin typeface="Calibri"/>
              <a:ea typeface="Calibri"/>
              <a:cs typeface="Calibri"/>
              <a:sym typeface="Calibri"/>
            </a:endParaRPr>
          </a:p>
        </p:txBody>
      </p:sp>
      <p:sp>
        <p:nvSpPr>
          <p:cNvPr id="2216" name="Google Shape;2216;p87"/>
          <p:cNvSpPr txBox="1"/>
          <p:nvPr/>
        </p:nvSpPr>
        <p:spPr>
          <a:xfrm>
            <a:off x="3928872" y="1463040"/>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Güncellemeleri yükle</a:t>
            </a:r>
            <a:endParaRPr b="0" i="0" sz="1250" u="none" cap="none" strike="noStrike">
              <a:solidFill>
                <a:schemeClr val="dk1"/>
              </a:solidFill>
              <a:latin typeface="Calibri"/>
              <a:ea typeface="Calibri"/>
              <a:cs typeface="Calibri"/>
              <a:sym typeface="Calibri"/>
            </a:endParaRPr>
          </a:p>
        </p:txBody>
      </p:sp>
      <p:sp>
        <p:nvSpPr>
          <p:cNvPr id="2217" name="Google Shape;2217;p87"/>
          <p:cNvSpPr txBox="1"/>
          <p:nvPr/>
        </p:nvSpPr>
        <p:spPr>
          <a:xfrm>
            <a:off x="3508248" y="1847088"/>
            <a:ext cx="2127504" cy="61264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Üreticinin yayımladığı yazılım güncellemelerini ertelemeyin.</a:t>
            </a:r>
            <a:endParaRPr b="0" i="0" sz="1050" u="none" cap="none" strike="noStrike">
              <a:solidFill>
                <a:schemeClr val="dk1"/>
              </a:solidFill>
              <a:latin typeface="Calibri"/>
              <a:ea typeface="Calibri"/>
              <a:cs typeface="Calibri"/>
              <a:sym typeface="Calibri"/>
            </a:endParaRPr>
          </a:p>
        </p:txBody>
      </p:sp>
      <p:sp>
        <p:nvSpPr>
          <p:cNvPr id="2218" name="Google Shape;2218;p87"/>
          <p:cNvSpPr/>
          <p:nvPr/>
        </p:nvSpPr>
        <p:spPr>
          <a:xfrm>
            <a:off x="6111240" y="1298448"/>
            <a:ext cx="2529840" cy="1325880"/>
          </a:xfrm>
          <a:prstGeom prst="roundRect">
            <a:avLst>
              <a:gd fmla="val 5517"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9" name="Google Shape;2219;p87"/>
          <p:cNvSpPr/>
          <p:nvPr/>
        </p:nvSpPr>
        <p:spPr>
          <a:xfrm>
            <a:off x="6312408" y="1463040"/>
            <a:ext cx="329184" cy="329184"/>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0" name="Google Shape;2220;p87"/>
          <p:cNvSpPr txBox="1"/>
          <p:nvPr/>
        </p:nvSpPr>
        <p:spPr>
          <a:xfrm>
            <a:off x="6312408" y="1463040"/>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3</a:t>
            </a:r>
            <a:endParaRPr b="0" i="0" sz="1200" u="none" cap="none" strike="noStrike">
              <a:solidFill>
                <a:schemeClr val="dk1"/>
              </a:solidFill>
              <a:latin typeface="Calibri"/>
              <a:ea typeface="Calibri"/>
              <a:cs typeface="Calibri"/>
              <a:sym typeface="Calibri"/>
            </a:endParaRPr>
          </a:p>
        </p:txBody>
      </p:sp>
      <p:sp>
        <p:nvSpPr>
          <p:cNvPr id="2221" name="Google Shape;2221;p87"/>
          <p:cNvSpPr txBox="1"/>
          <p:nvPr/>
        </p:nvSpPr>
        <p:spPr>
          <a:xfrm>
            <a:off x="6733032" y="1463040"/>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Misafir ağı kullan</a:t>
            </a:r>
            <a:endParaRPr b="0" i="0" sz="1250" u="none" cap="none" strike="noStrike">
              <a:solidFill>
                <a:schemeClr val="dk1"/>
              </a:solidFill>
              <a:latin typeface="Calibri"/>
              <a:ea typeface="Calibri"/>
              <a:cs typeface="Calibri"/>
              <a:sym typeface="Calibri"/>
            </a:endParaRPr>
          </a:p>
        </p:txBody>
      </p:sp>
      <p:sp>
        <p:nvSpPr>
          <p:cNvPr id="2222" name="Google Shape;2222;p87"/>
          <p:cNvSpPr txBox="1"/>
          <p:nvPr/>
        </p:nvSpPr>
        <p:spPr>
          <a:xfrm>
            <a:off x="6312408" y="1847088"/>
            <a:ext cx="2127504" cy="61264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IoT cihazlarını bilgisayarınızdan ayrı bir Wi-Fi ağına bağlayın.</a:t>
            </a:r>
            <a:endParaRPr b="0" i="0" sz="1050" u="none" cap="none" strike="noStrike">
              <a:solidFill>
                <a:schemeClr val="dk1"/>
              </a:solidFill>
              <a:latin typeface="Calibri"/>
              <a:ea typeface="Calibri"/>
              <a:cs typeface="Calibri"/>
              <a:sym typeface="Calibri"/>
            </a:endParaRPr>
          </a:p>
        </p:txBody>
      </p:sp>
      <p:sp>
        <p:nvSpPr>
          <p:cNvPr id="2223" name="Google Shape;2223;p87"/>
          <p:cNvSpPr/>
          <p:nvPr/>
        </p:nvSpPr>
        <p:spPr>
          <a:xfrm>
            <a:off x="502920" y="2807208"/>
            <a:ext cx="2529840" cy="1325880"/>
          </a:xfrm>
          <a:prstGeom prst="roundRect">
            <a:avLst>
              <a:gd fmla="val 5517"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4" name="Google Shape;2224;p87"/>
          <p:cNvSpPr/>
          <p:nvPr/>
        </p:nvSpPr>
        <p:spPr>
          <a:xfrm>
            <a:off x="704088" y="2971800"/>
            <a:ext cx="329184" cy="329184"/>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5" name="Google Shape;2225;p87"/>
          <p:cNvSpPr txBox="1"/>
          <p:nvPr/>
        </p:nvSpPr>
        <p:spPr>
          <a:xfrm>
            <a:off x="704088" y="2971800"/>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4</a:t>
            </a:r>
            <a:endParaRPr b="0" i="0" sz="1200" u="none" cap="none" strike="noStrike">
              <a:solidFill>
                <a:schemeClr val="dk1"/>
              </a:solidFill>
              <a:latin typeface="Calibri"/>
              <a:ea typeface="Calibri"/>
              <a:cs typeface="Calibri"/>
              <a:sym typeface="Calibri"/>
            </a:endParaRPr>
          </a:p>
        </p:txBody>
      </p:sp>
      <p:sp>
        <p:nvSpPr>
          <p:cNvPr id="2226" name="Google Shape;2226;p87"/>
          <p:cNvSpPr txBox="1"/>
          <p:nvPr/>
        </p:nvSpPr>
        <p:spPr>
          <a:xfrm>
            <a:off x="1124712" y="2971800"/>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Gereksiz özelliği kapat</a:t>
            </a:r>
            <a:endParaRPr b="0" i="0" sz="1250" u="none" cap="none" strike="noStrike">
              <a:solidFill>
                <a:schemeClr val="dk1"/>
              </a:solidFill>
              <a:latin typeface="Calibri"/>
              <a:ea typeface="Calibri"/>
              <a:cs typeface="Calibri"/>
              <a:sym typeface="Calibri"/>
            </a:endParaRPr>
          </a:p>
        </p:txBody>
      </p:sp>
      <p:sp>
        <p:nvSpPr>
          <p:cNvPr id="2227" name="Google Shape;2227;p87"/>
          <p:cNvSpPr txBox="1"/>
          <p:nvPr/>
        </p:nvSpPr>
        <p:spPr>
          <a:xfrm>
            <a:off x="704088" y="3355848"/>
            <a:ext cx="2127504" cy="61264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Uzaktan erişimi ve kullanmadığınız bulut bağlantısını devre dışı bırakın.</a:t>
            </a:r>
            <a:endParaRPr b="0" i="0" sz="1050" u="none" cap="none" strike="noStrike">
              <a:solidFill>
                <a:schemeClr val="dk1"/>
              </a:solidFill>
              <a:latin typeface="Calibri"/>
              <a:ea typeface="Calibri"/>
              <a:cs typeface="Calibri"/>
              <a:sym typeface="Calibri"/>
            </a:endParaRPr>
          </a:p>
        </p:txBody>
      </p:sp>
      <p:sp>
        <p:nvSpPr>
          <p:cNvPr id="2228" name="Google Shape;2228;p87"/>
          <p:cNvSpPr/>
          <p:nvPr/>
        </p:nvSpPr>
        <p:spPr>
          <a:xfrm>
            <a:off x="3307080" y="2807208"/>
            <a:ext cx="2529840" cy="1325880"/>
          </a:xfrm>
          <a:prstGeom prst="roundRect">
            <a:avLst>
              <a:gd fmla="val 5517"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9" name="Google Shape;2229;p87"/>
          <p:cNvSpPr/>
          <p:nvPr/>
        </p:nvSpPr>
        <p:spPr>
          <a:xfrm>
            <a:off x="3508248" y="2971800"/>
            <a:ext cx="329184" cy="329184"/>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0" name="Google Shape;2230;p87"/>
          <p:cNvSpPr txBox="1"/>
          <p:nvPr/>
        </p:nvSpPr>
        <p:spPr>
          <a:xfrm>
            <a:off x="3508248" y="2971800"/>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5</a:t>
            </a:r>
            <a:endParaRPr b="0" i="0" sz="1200" u="none" cap="none" strike="noStrike">
              <a:solidFill>
                <a:schemeClr val="dk1"/>
              </a:solidFill>
              <a:latin typeface="Calibri"/>
              <a:ea typeface="Calibri"/>
              <a:cs typeface="Calibri"/>
              <a:sym typeface="Calibri"/>
            </a:endParaRPr>
          </a:p>
        </p:txBody>
      </p:sp>
      <p:sp>
        <p:nvSpPr>
          <p:cNvPr id="2231" name="Google Shape;2231;p87"/>
          <p:cNvSpPr txBox="1"/>
          <p:nvPr/>
        </p:nvSpPr>
        <p:spPr>
          <a:xfrm>
            <a:off x="3928872" y="2971800"/>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İki adımlı doğrulama</a:t>
            </a:r>
            <a:endParaRPr b="0" i="0" sz="1250" u="none" cap="none" strike="noStrike">
              <a:solidFill>
                <a:schemeClr val="dk1"/>
              </a:solidFill>
              <a:latin typeface="Calibri"/>
              <a:ea typeface="Calibri"/>
              <a:cs typeface="Calibri"/>
              <a:sym typeface="Calibri"/>
            </a:endParaRPr>
          </a:p>
        </p:txBody>
      </p:sp>
      <p:sp>
        <p:nvSpPr>
          <p:cNvPr id="2232" name="Google Shape;2232;p87"/>
          <p:cNvSpPr txBox="1"/>
          <p:nvPr/>
        </p:nvSpPr>
        <p:spPr>
          <a:xfrm>
            <a:off x="3508248" y="3355848"/>
            <a:ext cx="2127504" cy="61264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Uygulama hesabınıza şifre dışında ikinci bir kilit ekleyin.</a:t>
            </a:r>
            <a:endParaRPr b="0" i="0" sz="1050" u="none" cap="none" strike="noStrike">
              <a:solidFill>
                <a:schemeClr val="dk1"/>
              </a:solidFill>
              <a:latin typeface="Calibri"/>
              <a:ea typeface="Calibri"/>
              <a:cs typeface="Calibri"/>
              <a:sym typeface="Calibri"/>
            </a:endParaRPr>
          </a:p>
        </p:txBody>
      </p:sp>
      <p:sp>
        <p:nvSpPr>
          <p:cNvPr id="2233" name="Google Shape;2233;p87"/>
          <p:cNvSpPr/>
          <p:nvPr/>
        </p:nvSpPr>
        <p:spPr>
          <a:xfrm>
            <a:off x="6111240" y="2807208"/>
            <a:ext cx="2529840" cy="1325880"/>
          </a:xfrm>
          <a:prstGeom prst="roundRect">
            <a:avLst>
              <a:gd fmla="val 5517"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4" name="Google Shape;2234;p87"/>
          <p:cNvSpPr/>
          <p:nvPr/>
        </p:nvSpPr>
        <p:spPr>
          <a:xfrm>
            <a:off x="6312408" y="2971800"/>
            <a:ext cx="329184" cy="329184"/>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5" name="Google Shape;2235;p87"/>
          <p:cNvSpPr txBox="1"/>
          <p:nvPr/>
        </p:nvSpPr>
        <p:spPr>
          <a:xfrm>
            <a:off x="6312408" y="2971800"/>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6</a:t>
            </a:r>
            <a:endParaRPr b="0" i="0" sz="1200" u="none" cap="none" strike="noStrike">
              <a:solidFill>
                <a:schemeClr val="dk1"/>
              </a:solidFill>
              <a:latin typeface="Calibri"/>
              <a:ea typeface="Calibri"/>
              <a:cs typeface="Calibri"/>
              <a:sym typeface="Calibri"/>
            </a:endParaRPr>
          </a:p>
        </p:txBody>
      </p:sp>
      <p:sp>
        <p:nvSpPr>
          <p:cNvPr id="2236" name="Google Shape;2236;p87"/>
          <p:cNvSpPr txBox="1"/>
          <p:nvPr/>
        </p:nvSpPr>
        <p:spPr>
          <a:xfrm>
            <a:off x="6733032" y="2971800"/>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Satın almadan önce sor</a:t>
            </a:r>
            <a:endParaRPr b="0" i="0" sz="1250" u="none" cap="none" strike="noStrike">
              <a:solidFill>
                <a:schemeClr val="dk1"/>
              </a:solidFill>
              <a:latin typeface="Calibri"/>
              <a:ea typeface="Calibri"/>
              <a:cs typeface="Calibri"/>
              <a:sym typeface="Calibri"/>
            </a:endParaRPr>
          </a:p>
        </p:txBody>
      </p:sp>
      <p:sp>
        <p:nvSpPr>
          <p:cNvPr id="2237" name="Google Shape;2237;p87"/>
          <p:cNvSpPr txBox="1"/>
          <p:nvPr/>
        </p:nvSpPr>
        <p:spPr>
          <a:xfrm>
            <a:off x="6312408" y="3355848"/>
            <a:ext cx="2127504" cy="61264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Bu marka kaç yıl güncelleme veriyor? Verim nerede saklanıyor?</a:t>
            </a:r>
            <a:endParaRPr b="0" i="0" sz="1050" u="none" cap="none" strike="noStrike">
              <a:solidFill>
                <a:schemeClr val="dk1"/>
              </a:solidFill>
              <a:latin typeface="Calibri"/>
              <a:ea typeface="Calibri"/>
              <a:cs typeface="Calibri"/>
              <a:sym typeface="Calibri"/>
            </a:endParaRPr>
          </a:p>
        </p:txBody>
      </p:sp>
      <p:sp>
        <p:nvSpPr>
          <p:cNvPr id="2238" name="Google Shape;2238;p87"/>
          <p:cNvSpPr txBox="1"/>
          <p:nvPr/>
        </p:nvSpPr>
        <p:spPr>
          <a:xfrm>
            <a:off x="502920" y="4160520"/>
            <a:ext cx="8138160" cy="3657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C7A6E"/>
              </a:buClr>
              <a:buSzPts val="1050"/>
              <a:buFont typeface="Calibri"/>
              <a:buNone/>
            </a:pPr>
            <a:r>
              <a:rPr b="1" i="1" lang="en-US" sz="1050" u="none" cap="none" strike="noStrike">
                <a:solidFill>
                  <a:srgbClr val="0C7A6E"/>
                </a:solidFill>
                <a:latin typeface="Calibri"/>
                <a:ea typeface="Calibri"/>
                <a:cs typeface="Calibri"/>
                <a:sym typeface="Calibri"/>
              </a:rPr>
              <a:t>Eskiyen cihazı elden çıkarırken: </a:t>
            </a:r>
            <a:r>
              <a:rPr b="0" i="1" lang="en-US" sz="1050" u="none" cap="none" strike="noStrike">
                <a:solidFill>
                  <a:srgbClr val="36474F"/>
                </a:solidFill>
                <a:latin typeface="Calibri"/>
                <a:ea typeface="Calibri"/>
                <a:cs typeface="Calibri"/>
                <a:sym typeface="Calibri"/>
              </a:rPr>
              <a:t>Fabrika ayarlarına döndürün, hesabınızla bağlantısını kesin ve varsa hafıza kartını çıkarın. Aksi hâlde evinizin görüntüleri cihazla birlikte gider.</a:t>
            </a:r>
            <a:endParaRPr b="0" i="0" sz="1050" u="none" cap="none" strike="noStrike">
              <a:solidFill>
                <a:schemeClr val="dk1"/>
              </a:solidFill>
              <a:latin typeface="Calibri"/>
              <a:ea typeface="Calibri"/>
              <a:cs typeface="Calibri"/>
              <a:sym typeface="Calibri"/>
            </a:endParaRPr>
          </a:p>
        </p:txBody>
      </p:sp>
      <p:sp>
        <p:nvSpPr>
          <p:cNvPr id="2239" name="Google Shape;2239;p87"/>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5 · Güvenlik, Etik ve Proje</a:t>
            </a:r>
            <a:endParaRPr b="0" i="0" sz="850" u="none" cap="none" strike="noStrike">
              <a:solidFill>
                <a:schemeClr val="dk1"/>
              </a:solidFill>
              <a:latin typeface="Calibri"/>
              <a:ea typeface="Calibri"/>
              <a:cs typeface="Calibri"/>
              <a:sym typeface="Calibri"/>
            </a:endParaRPr>
          </a:p>
        </p:txBody>
      </p:sp>
      <p:sp>
        <p:nvSpPr>
          <p:cNvPr id="2240" name="Google Shape;2240;p87"/>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85</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245" name="Shape 2245"/>
        <p:cNvGrpSpPr/>
        <p:nvPr/>
      </p:nvGrpSpPr>
      <p:grpSpPr>
        <a:xfrm>
          <a:off x="0" y="0"/>
          <a:ext cx="0" cy="0"/>
          <a:chOff x="0" y="0"/>
          <a:chExt cx="0" cy="0"/>
        </a:xfrm>
      </p:grpSpPr>
      <p:sp>
        <p:nvSpPr>
          <p:cNvPr id="2246" name="Google Shape;2246;p88"/>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KORUNMA 2</a:t>
            </a:r>
            <a:endParaRPr b="0" i="0" sz="1000" u="none" cap="none" strike="noStrike">
              <a:solidFill>
                <a:schemeClr val="dk1"/>
              </a:solidFill>
              <a:latin typeface="Calibri"/>
              <a:ea typeface="Calibri"/>
              <a:cs typeface="Calibri"/>
              <a:sym typeface="Calibri"/>
            </a:endParaRPr>
          </a:p>
        </p:txBody>
      </p:sp>
      <p:sp>
        <p:nvSpPr>
          <p:cNvPr id="2247" name="Google Shape;2247;p88"/>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Geliştirici olarak neler yapmalıyım?</a:t>
            </a:r>
            <a:endParaRPr b="0" i="0" sz="2600" u="none" cap="none" strike="noStrike">
              <a:solidFill>
                <a:schemeClr val="dk1"/>
              </a:solidFill>
              <a:latin typeface="Calibri"/>
              <a:ea typeface="Calibri"/>
              <a:cs typeface="Calibri"/>
              <a:sym typeface="Calibri"/>
            </a:endParaRPr>
          </a:p>
        </p:txBody>
      </p:sp>
      <p:sp>
        <p:nvSpPr>
          <p:cNvPr id="2248" name="Google Shape;2248;p88"/>
          <p:cNvSpPr/>
          <p:nvPr/>
        </p:nvSpPr>
        <p:spPr>
          <a:xfrm>
            <a:off x="502920" y="1325880"/>
            <a:ext cx="3886200" cy="2514600"/>
          </a:xfrm>
          <a:prstGeom prst="roundRect">
            <a:avLst>
              <a:gd fmla="val 2909" name="adj"/>
            </a:avLst>
          </a:prstGeom>
          <a:solidFill>
            <a:srgbClr val="FFFFFF"/>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9" name="Google Shape;2249;p88"/>
          <p:cNvSpPr/>
          <p:nvPr/>
        </p:nvSpPr>
        <p:spPr>
          <a:xfrm>
            <a:off x="502920" y="1325880"/>
            <a:ext cx="3886200" cy="475488"/>
          </a:xfrm>
          <a:prstGeom prst="roundRect">
            <a:avLst>
              <a:gd fmla="val 15385" name="adj"/>
            </a:avLst>
          </a:prstGeom>
          <a:solidFill>
            <a:srgbClr val="E4F4F1"/>
          </a:solidFill>
          <a:ln cap="flat" cmpd="sng" w="12700">
            <a:solidFill>
              <a:srgbClr val="E4F4F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0" name="Google Shape;2250;p88"/>
          <p:cNvSpPr txBox="1"/>
          <p:nvPr/>
        </p:nvSpPr>
        <p:spPr>
          <a:xfrm>
            <a:off x="731520" y="1362456"/>
            <a:ext cx="3429000" cy="4023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C7A6E"/>
              </a:buClr>
              <a:buSzPts val="1400"/>
              <a:buFont typeface="Calibri"/>
              <a:buNone/>
            </a:pPr>
            <a:r>
              <a:rPr b="1" i="0" lang="en-US" sz="1400" u="none" cap="none" strike="noStrike">
                <a:solidFill>
                  <a:srgbClr val="0C7A6E"/>
                </a:solidFill>
                <a:latin typeface="Calibri"/>
                <a:ea typeface="Calibri"/>
                <a:cs typeface="Calibri"/>
                <a:sym typeface="Calibri"/>
              </a:rPr>
              <a:t>Tasarımda</a:t>
            </a:r>
            <a:endParaRPr b="0" i="0" sz="1400" u="none" cap="none" strike="noStrike">
              <a:solidFill>
                <a:schemeClr val="dk1"/>
              </a:solidFill>
              <a:latin typeface="Calibri"/>
              <a:ea typeface="Calibri"/>
              <a:cs typeface="Calibri"/>
              <a:sym typeface="Calibri"/>
            </a:endParaRPr>
          </a:p>
        </p:txBody>
      </p:sp>
      <p:sp>
        <p:nvSpPr>
          <p:cNvPr id="2251" name="Google Shape;2251;p88"/>
          <p:cNvSpPr txBox="1"/>
          <p:nvPr/>
        </p:nvSpPr>
        <p:spPr>
          <a:xfrm>
            <a:off x="777240" y="1929384"/>
            <a:ext cx="3337560" cy="1764792"/>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Her cihaza benzersiz bir şifre ve kimlik verin</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Şifreleri kodun içine gömmeyin, ayrı dosyada tutun</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Sadece gerçekten gerekli veriyi toplayın</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Uzaktan güncelleme (OTA) imkânı bırakın</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Cihaza en az yetkiyi verin: her cihaz her şeyi yapamamalı</a:t>
            </a:r>
            <a:endParaRPr b="0" i="0" sz="1150" u="none" cap="none" strike="noStrike">
              <a:solidFill>
                <a:schemeClr val="dk1"/>
              </a:solidFill>
              <a:latin typeface="Calibri"/>
              <a:ea typeface="Calibri"/>
              <a:cs typeface="Calibri"/>
              <a:sym typeface="Calibri"/>
            </a:endParaRPr>
          </a:p>
        </p:txBody>
      </p:sp>
      <p:sp>
        <p:nvSpPr>
          <p:cNvPr id="2252" name="Google Shape;2252;p88"/>
          <p:cNvSpPr/>
          <p:nvPr/>
        </p:nvSpPr>
        <p:spPr>
          <a:xfrm>
            <a:off x="4754880" y="1325880"/>
            <a:ext cx="3886200" cy="2514600"/>
          </a:xfrm>
          <a:prstGeom prst="roundRect">
            <a:avLst>
              <a:gd fmla="val 2909" name="adj"/>
            </a:avLst>
          </a:prstGeom>
          <a:solidFill>
            <a:srgbClr val="FFFFFF"/>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3" name="Google Shape;2253;p88"/>
          <p:cNvSpPr/>
          <p:nvPr/>
        </p:nvSpPr>
        <p:spPr>
          <a:xfrm>
            <a:off x="4754880" y="1325880"/>
            <a:ext cx="3886200" cy="475488"/>
          </a:xfrm>
          <a:prstGeom prst="roundRect">
            <a:avLst>
              <a:gd fmla="val 15385" name="adj"/>
            </a:avLst>
          </a:prstGeom>
          <a:solidFill>
            <a:srgbClr val="FDF3D7"/>
          </a:solidFill>
          <a:ln cap="flat" cmpd="sng" w="12700">
            <a:solidFill>
              <a:srgbClr val="FDF3D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4" name="Google Shape;2254;p88"/>
          <p:cNvSpPr txBox="1"/>
          <p:nvPr/>
        </p:nvSpPr>
        <p:spPr>
          <a:xfrm>
            <a:off x="4983480" y="1362456"/>
            <a:ext cx="3429000" cy="4023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6A00"/>
              </a:buClr>
              <a:buSzPts val="1400"/>
              <a:buFont typeface="Calibri"/>
              <a:buNone/>
            </a:pPr>
            <a:r>
              <a:rPr b="1" i="0" lang="en-US" sz="1400" u="none" cap="none" strike="noStrike">
                <a:solidFill>
                  <a:srgbClr val="8A6A00"/>
                </a:solidFill>
                <a:latin typeface="Calibri"/>
                <a:ea typeface="Calibri"/>
                <a:cs typeface="Calibri"/>
                <a:sym typeface="Calibri"/>
              </a:rPr>
              <a:t>İletişimde</a:t>
            </a:r>
            <a:endParaRPr b="0" i="0" sz="1400" u="none" cap="none" strike="noStrike">
              <a:solidFill>
                <a:schemeClr val="dk1"/>
              </a:solidFill>
              <a:latin typeface="Calibri"/>
              <a:ea typeface="Calibri"/>
              <a:cs typeface="Calibri"/>
              <a:sym typeface="Calibri"/>
            </a:endParaRPr>
          </a:p>
        </p:txBody>
      </p:sp>
      <p:sp>
        <p:nvSpPr>
          <p:cNvPr id="2255" name="Google Shape;2255;p88"/>
          <p:cNvSpPr txBox="1"/>
          <p:nvPr/>
        </p:nvSpPr>
        <p:spPr>
          <a:xfrm>
            <a:off x="5029200" y="1929384"/>
            <a:ext cx="3337560" cy="1764792"/>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Veriyi şifreli taşıyın (HTTPS, TLS üzerinden MQTT)</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Cihazın kimliğini sunucuda doğrulayın</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Gelen veriyi mutlaka kontrol edin: nem %320 olamaz</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Kayıt (log) tutun; saldırıyı ancak izleri görürseniz fark edersiniz</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Anormal davranışta cihazı otomatik olarak kapatın</a:t>
            </a:r>
            <a:endParaRPr b="0" i="0" sz="1150" u="none" cap="none" strike="noStrike">
              <a:solidFill>
                <a:schemeClr val="dk1"/>
              </a:solidFill>
              <a:latin typeface="Calibri"/>
              <a:ea typeface="Calibri"/>
              <a:cs typeface="Calibri"/>
              <a:sym typeface="Calibri"/>
            </a:endParaRPr>
          </a:p>
        </p:txBody>
      </p:sp>
      <p:sp>
        <p:nvSpPr>
          <p:cNvPr id="2256" name="Google Shape;2256;p88"/>
          <p:cNvSpPr/>
          <p:nvPr/>
        </p:nvSpPr>
        <p:spPr>
          <a:xfrm>
            <a:off x="502920" y="3950208"/>
            <a:ext cx="8138160" cy="384048"/>
          </a:xfrm>
          <a:prstGeom prst="roundRect">
            <a:avLst>
              <a:gd fmla="val 19048"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7" name="Google Shape;2257;p88"/>
          <p:cNvSpPr txBox="1"/>
          <p:nvPr/>
        </p:nvSpPr>
        <p:spPr>
          <a:xfrm>
            <a:off x="704088" y="4096512"/>
            <a:ext cx="7735824"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İlke: Güvenlik sonradan eklenen bir özellik değil, ilk günden itibaren bir tasarım kararıdır.</a:t>
            </a:r>
            <a:endParaRPr b="0" i="0" sz="1250" u="none" cap="none" strike="noStrike">
              <a:solidFill>
                <a:schemeClr val="dk1"/>
              </a:solidFill>
              <a:latin typeface="Calibri"/>
              <a:ea typeface="Calibri"/>
              <a:cs typeface="Calibri"/>
              <a:sym typeface="Calibri"/>
            </a:endParaRPr>
          </a:p>
        </p:txBody>
      </p:sp>
      <p:sp>
        <p:nvSpPr>
          <p:cNvPr id="2258" name="Google Shape;2258;p88"/>
          <p:cNvSpPr txBox="1"/>
          <p:nvPr/>
        </p:nvSpPr>
        <p:spPr>
          <a:xfrm flipH="1" rot="10800000">
            <a:off x="704088" y="4169664"/>
            <a:ext cx="7735824" cy="23774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dk1"/>
              </a:buClr>
              <a:buSzPts val="1000"/>
              <a:buFont typeface="Calibri"/>
              <a:buNone/>
            </a:pPr>
            <a:r>
              <a:t/>
            </a:r>
            <a:endParaRPr b="0" i="0" sz="1000" u="none" cap="none" strike="noStrike">
              <a:solidFill>
                <a:schemeClr val="dk1"/>
              </a:solidFill>
              <a:latin typeface="Calibri"/>
              <a:ea typeface="Calibri"/>
              <a:cs typeface="Calibri"/>
              <a:sym typeface="Calibri"/>
            </a:endParaRPr>
          </a:p>
        </p:txBody>
      </p:sp>
      <p:sp>
        <p:nvSpPr>
          <p:cNvPr id="2259" name="Google Shape;2259;p88"/>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5 · Güvenlik, Etik ve Proje</a:t>
            </a:r>
            <a:endParaRPr b="0" i="0" sz="850" u="none" cap="none" strike="noStrike">
              <a:solidFill>
                <a:schemeClr val="dk1"/>
              </a:solidFill>
              <a:latin typeface="Calibri"/>
              <a:ea typeface="Calibri"/>
              <a:cs typeface="Calibri"/>
              <a:sym typeface="Calibri"/>
            </a:endParaRPr>
          </a:p>
        </p:txBody>
      </p:sp>
      <p:sp>
        <p:nvSpPr>
          <p:cNvPr id="2260" name="Google Shape;2260;p88"/>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86</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265" name="Shape 2265"/>
        <p:cNvGrpSpPr/>
        <p:nvPr/>
      </p:nvGrpSpPr>
      <p:grpSpPr>
        <a:xfrm>
          <a:off x="0" y="0"/>
          <a:ext cx="0" cy="0"/>
          <a:chOff x="0" y="0"/>
          <a:chExt cx="0" cy="0"/>
        </a:xfrm>
      </p:grpSpPr>
      <p:sp>
        <p:nvSpPr>
          <p:cNvPr id="2266" name="Google Shape;2266;p89"/>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TEMEL KAVRAMLAR</a:t>
            </a:r>
            <a:endParaRPr b="0" i="0" sz="1000" u="none" cap="none" strike="noStrike">
              <a:solidFill>
                <a:schemeClr val="dk1"/>
              </a:solidFill>
              <a:latin typeface="Calibri"/>
              <a:ea typeface="Calibri"/>
              <a:cs typeface="Calibri"/>
              <a:sym typeface="Calibri"/>
            </a:endParaRPr>
          </a:p>
        </p:txBody>
      </p:sp>
      <p:sp>
        <p:nvSpPr>
          <p:cNvPr id="2267" name="Google Shape;2267;p89"/>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Şifreleme, kimlik doğrulama ve yetkilendirme</a:t>
            </a:r>
            <a:endParaRPr b="0" i="0" sz="2600" u="none" cap="none" strike="noStrike">
              <a:solidFill>
                <a:schemeClr val="dk1"/>
              </a:solidFill>
              <a:latin typeface="Calibri"/>
              <a:ea typeface="Calibri"/>
              <a:cs typeface="Calibri"/>
              <a:sym typeface="Calibri"/>
            </a:endParaRPr>
          </a:p>
        </p:txBody>
      </p:sp>
      <p:sp>
        <p:nvSpPr>
          <p:cNvPr id="2268" name="Google Shape;2268;p89"/>
          <p:cNvSpPr/>
          <p:nvPr/>
        </p:nvSpPr>
        <p:spPr>
          <a:xfrm>
            <a:off x="502920" y="1371600"/>
            <a:ext cx="2529840" cy="1600200"/>
          </a:xfrm>
          <a:prstGeom prst="roundRect">
            <a:avLst>
              <a:gd fmla="val 4571"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9" name="Google Shape;2269;p89"/>
          <p:cNvSpPr/>
          <p:nvPr/>
        </p:nvSpPr>
        <p:spPr>
          <a:xfrm>
            <a:off x="704088" y="1536192"/>
            <a:ext cx="329184" cy="329184"/>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0" name="Google Shape;2270;p89"/>
          <p:cNvSpPr txBox="1"/>
          <p:nvPr/>
        </p:nvSpPr>
        <p:spPr>
          <a:xfrm>
            <a:off x="704088" y="1536192"/>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1</a:t>
            </a:r>
            <a:endParaRPr b="0" i="0" sz="1200" u="none" cap="none" strike="noStrike">
              <a:solidFill>
                <a:schemeClr val="dk1"/>
              </a:solidFill>
              <a:latin typeface="Calibri"/>
              <a:ea typeface="Calibri"/>
              <a:cs typeface="Calibri"/>
              <a:sym typeface="Calibri"/>
            </a:endParaRPr>
          </a:p>
        </p:txBody>
      </p:sp>
      <p:sp>
        <p:nvSpPr>
          <p:cNvPr id="2271" name="Google Shape;2271;p89"/>
          <p:cNvSpPr txBox="1"/>
          <p:nvPr/>
        </p:nvSpPr>
        <p:spPr>
          <a:xfrm>
            <a:off x="1124712" y="1536192"/>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300"/>
              <a:buFont typeface="Calibri"/>
              <a:buNone/>
            </a:pPr>
            <a:r>
              <a:rPr b="1" i="0" lang="en-US" sz="1300" u="none" cap="none" strike="noStrike">
                <a:solidFill>
                  <a:srgbClr val="0E2A33"/>
                </a:solidFill>
                <a:latin typeface="Calibri"/>
                <a:ea typeface="Calibri"/>
                <a:cs typeface="Calibri"/>
                <a:sym typeface="Calibri"/>
              </a:rPr>
              <a:t>Şifreleme (Encryption)</a:t>
            </a:r>
            <a:endParaRPr b="0" i="0" sz="1300" u="none" cap="none" strike="noStrike">
              <a:solidFill>
                <a:schemeClr val="dk1"/>
              </a:solidFill>
              <a:latin typeface="Calibri"/>
              <a:ea typeface="Calibri"/>
              <a:cs typeface="Calibri"/>
              <a:sym typeface="Calibri"/>
            </a:endParaRPr>
          </a:p>
        </p:txBody>
      </p:sp>
      <p:sp>
        <p:nvSpPr>
          <p:cNvPr id="2272" name="Google Shape;2272;p89"/>
          <p:cNvSpPr txBox="1"/>
          <p:nvPr/>
        </p:nvSpPr>
        <p:spPr>
          <a:xfrm>
            <a:off x="704088" y="1920240"/>
            <a:ext cx="2127504" cy="88696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100"/>
              <a:buFont typeface="Calibri"/>
              <a:buNone/>
            </a:pPr>
            <a:r>
              <a:rPr b="0" i="0" lang="en-US" sz="1100" u="none" cap="none" strike="noStrike">
                <a:solidFill>
                  <a:srgbClr val="36474F"/>
                </a:solidFill>
                <a:latin typeface="Calibri"/>
                <a:ea typeface="Calibri"/>
                <a:cs typeface="Calibri"/>
                <a:sym typeface="Calibri"/>
              </a:rPr>
              <a:t>Veri, anahtarı olmayanın okuyamayacağı hâle getirilir. Dinleyen kişi yalnızca anlamsız karakterler görür.</a:t>
            </a:r>
            <a:endParaRPr b="0" i="0" sz="1100" u="none" cap="none" strike="noStrike">
              <a:solidFill>
                <a:schemeClr val="dk1"/>
              </a:solidFill>
              <a:latin typeface="Calibri"/>
              <a:ea typeface="Calibri"/>
              <a:cs typeface="Calibri"/>
              <a:sym typeface="Calibri"/>
            </a:endParaRPr>
          </a:p>
        </p:txBody>
      </p:sp>
      <p:sp>
        <p:nvSpPr>
          <p:cNvPr id="2273" name="Google Shape;2273;p89"/>
          <p:cNvSpPr/>
          <p:nvPr/>
        </p:nvSpPr>
        <p:spPr>
          <a:xfrm>
            <a:off x="3307080" y="1371600"/>
            <a:ext cx="2529840" cy="1600200"/>
          </a:xfrm>
          <a:prstGeom prst="roundRect">
            <a:avLst>
              <a:gd fmla="val 4571"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4" name="Google Shape;2274;p89"/>
          <p:cNvSpPr/>
          <p:nvPr/>
        </p:nvSpPr>
        <p:spPr>
          <a:xfrm>
            <a:off x="3508248" y="1536192"/>
            <a:ext cx="329184" cy="329184"/>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5" name="Google Shape;2275;p89"/>
          <p:cNvSpPr txBox="1"/>
          <p:nvPr/>
        </p:nvSpPr>
        <p:spPr>
          <a:xfrm>
            <a:off x="3508248" y="1536192"/>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2</a:t>
            </a:r>
            <a:endParaRPr b="0" i="0" sz="1200" u="none" cap="none" strike="noStrike">
              <a:solidFill>
                <a:schemeClr val="dk1"/>
              </a:solidFill>
              <a:latin typeface="Calibri"/>
              <a:ea typeface="Calibri"/>
              <a:cs typeface="Calibri"/>
              <a:sym typeface="Calibri"/>
            </a:endParaRPr>
          </a:p>
        </p:txBody>
      </p:sp>
      <p:sp>
        <p:nvSpPr>
          <p:cNvPr id="2276" name="Google Shape;2276;p89"/>
          <p:cNvSpPr txBox="1"/>
          <p:nvPr/>
        </p:nvSpPr>
        <p:spPr>
          <a:xfrm>
            <a:off x="3928872" y="1536192"/>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300"/>
              <a:buFont typeface="Calibri"/>
              <a:buNone/>
            </a:pPr>
            <a:r>
              <a:rPr b="1" i="0" lang="en-US" sz="1300" u="none" cap="none" strike="noStrike">
                <a:solidFill>
                  <a:srgbClr val="0E2A33"/>
                </a:solidFill>
                <a:latin typeface="Calibri"/>
                <a:ea typeface="Calibri"/>
                <a:cs typeface="Calibri"/>
                <a:sym typeface="Calibri"/>
              </a:rPr>
              <a:t>Kimlik Doğrulama</a:t>
            </a:r>
            <a:endParaRPr b="0" i="0" sz="1300" u="none" cap="none" strike="noStrike">
              <a:solidFill>
                <a:schemeClr val="dk1"/>
              </a:solidFill>
              <a:latin typeface="Calibri"/>
              <a:ea typeface="Calibri"/>
              <a:cs typeface="Calibri"/>
              <a:sym typeface="Calibri"/>
            </a:endParaRPr>
          </a:p>
        </p:txBody>
      </p:sp>
      <p:sp>
        <p:nvSpPr>
          <p:cNvPr id="2277" name="Google Shape;2277;p89"/>
          <p:cNvSpPr txBox="1"/>
          <p:nvPr/>
        </p:nvSpPr>
        <p:spPr>
          <a:xfrm>
            <a:off x="3508248" y="1920240"/>
            <a:ext cx="2127504" cy="88696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100"/>
              <a:buFont typeface="Calibri"/>
              <a:buNone/>
            </a:pPr>
            <a:r>
              <a:rPr b="0" i="0" lang="en-US" sz="1100" u="none" cap="none" strike="noStrike">
                <a:solidFill>
                  <a:srgbClr val="36474F"/>
                </a:solidFill>
                <a:latin typeface="Calibri"/>
                <a:ea typeface="Calibri"/>
                <a:cs typeface="Calibri"/>
                <a:sym typeface="Calibri"/>
              </a:rPr>
              <a:t>"Sen gerçekten sensör-01 misin?" sorusunun cevabıdır. Şifre, sertifika veya anahtarla yapılır.</a:t>
            </a:r>
            <a:endParaRPr b="0" i="0" sz="1100" u="none" cap="none" strike="noStrike">
              <a:solidFill>
                <a:schemeClr val="dk1"/>
              </a:solidFill>
              <a:latin typeface="Calibri"/>
              <a:ea typeface="Calibri"/>
              <a:cs typeface="Calibri"/>
              <a:sym typeface="Calibri"/>
            </a:endParaRPr>
          </a:p>
        </p:txBody>
      </p:sp>
      <p:sp>
        <p:nvSpPr>
          <p:cNvPr id="2278" name="Google Shape;2278;p89"/>
          <p:cNvSpPr/>
          <p:nvPr/>
        </p:nvSpPr>
        <p:spPr>
          <a:xfrm>
            <a:off x="6111240" y="1371600"/>
            <a:ext cx="2529840" cy="1600200"/>
          </a:xfrm>
          <a:prstGeom prst="roundRect">
            <a:avLst>
              <a:gd fmla="val 4571"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9" name="Google Shape;2279;p89"/>
          <p:cNvSpPr/>
          <p:nvPr/>
        </p:nvSpPr>
        <p:spPr>
          <a:xfrm>
            <a:off x="6312408" y="1536192"/>
            <a:ext cx="329184" cy="329184"/>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0" name="Google Shape;2280;p89"/>
          <p:cNvSpPr txBox="1"/>
          <p:nvPr/>
        </p:nvSpPr>
        <p:spPr>
          <a:xfrm>
            <a:off x="6312408" y="1536192"/>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3</a:t>
            </a:r>
            <a:endParaRPr b="0" i="0" sz="1200" u="none" cap="none" strike="noStrike">
              <a:solidFill>
                <a:schemeClr val="dk1"/>
              </a:solidFill>
              <a:latin typeface="Calibri"/>
              <a:ea typeface="Calibri"/>
              <a:cs typeface="Calibri"/>
              <a:sym typeface="Calibri"/>
            </a:endParaRPr>
          </a:p>
        </p:txBody>
      </p:sp>
      <p:sp>
        <p:nvSpPr>
          <p:cNvPr id="2281" name="Google Shape;2281;p89"/>
          <p:cNvSpPr txBox="1"/>
          <p:nvPr/>
        </p:nvSpPr>
        <p:spPr>
          <a:xfrm>
            <a:off x="6733032" y="1536192"/>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300"/>
              <a:buFont typeface="Calibri"/>
              <a:buNone/>
            </a:pPr>
            <a:r>
              <a:rPr b="1" i="0" lang="en-US" sz="1300" u="none" cap="none" strike="noStrike">
                <a:solidFill>
                  <a:srgbClr val="0E2A33"/>
                </a:solidFill>
                <a:latin typeface="Calibri"/>
                <a:ea typeface="Calibri"/>
                <a:cs typeface="Calibri"/>
                <a:sym typeface="Calibri"/>
              </a:rPr>
              <a:t>Yetkilendirme</a:t>
            </a:r>
            <a:endParaRPr b="0" i="0" sz="1300" u="none" cap="none" strike="noStrike">
              <a:solidFill>
                <a:schemeClr val="dk1"/>
              </a:solidFill>
              <a:latin typeface="Calibri"/>
              <a:ea typeface="Calibri"/>
              <a:cs typeface="Calibri"/>
              <a:sym typeface="Calibri"/>
            </a:endParaRPr>
          </a:p>
        </p:txBody>
      </p:sp>
      <p:sp>
        <p:nvSpPr>
          <p:cNvPr id="2282" name="Google Shape;2282;p89"/>
          <p:cNvSpPr txBox="1"/>
          <p:nvPr/>
        </p:nvSpPr>
        <p:spPr>
          <a:xfrm>
            <a:off x="6312408" y="1920240"/>
            <a:ext cx="2127504" cy="88696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100"/>
              <a:buFont typeface="Calibri"/>
              <a:buNone/>
            </a:pPr>
            <a:r>
              <a:rPr b="0" i="0" lang="en-US" sz="1100" u="none" cap="none" strike="noStrike">
                <a:solidFill>
                  <a:srgbClr val="36474F"/>
                </a:solidFill>
                <a:latin typeface="Calibri"/>
                <a:ea typeface="Calibri"/>
                <a:cs typeface="Calibri"/>
                <a:sym typeface="Calibri"/>
              </a:rPr>
              <a:t>"Kim olduğunu anladım, peki bunu yapmaya hakkın var mı?" Sensör veri yazar ama vanayı açamaz.</a:t>
            </a:r>
            <a:endParaRPr b="0" i="0" sz="1100" u="none" cap="none" strike="noStrike">
              <a:solidFill>
                <a:schemeClr val="dk1"/>
              </a:solidFill>
              <a:latin typeface="Calibri"/>
              <a:ea typeface="Calibri"/>
              <a:cs typeface="Calibri"/>
              <a:sym typeface="Calibri"/>
            </a:endParaRPr>
          </a:p>
        </p:txBody>
      </p:sp>
      <p:sp>
        <p:nvSpPr>
          <p:cNvPr id="2283" name="Google Shape;2283;p89"/>
          <p:cNvSpPr/>
          <p:nvPr/>
        </p:nvSpPr>
        <p:spPr>
          <a:xfrm>
            <a:off x="502920" y="3200400"/>
            <a:ext cx="8138160" cy="1097280"/>
          </a:xfrm>
          <a:prstGeom prst="roundRect">
            <a:avLst>
              <a:gd fmla="val 6667" name="adj"/>
            </a:avLst>
          </a:prstGeom>
          <a:solidFill>
            <a:srgbClr val="0E2A33"/>
          </a:solidFill>
          <a:ln cap="flat" cmpd="sng" w="12700">
            <a:solidFill>
              <a:srgbClr val="0E2A3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4" name="Google Shape;2284;p89"/>
          <p:cNvSpPr txBox="1"/>
          <p:nvPr/>
        </p:nvSpPr>
        <p:spPr>
          <a:xfrm>
            <a:off x="731520" y="3310128"/>
            <a:ext cx="7680960" cy="310896"/>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2B705"/>
              </a:buClr>
              <a:buSzPts val="1300"/>
              <a:buFont typeface="Courier New"/>
              <a:buNone/>
            </a:pPr>
            <a:r>
              <a:rPr b="1" i="0" lang="en-US" sz="1300" u="none" cap="none" strike="noStrike">
                <a:solidFill>
                  <a:srgbClr val="F2B705"/>
                </a:solidFill>
                <a:latin typeface="Courier New"/>
                <a:ea typeface="Courier New"/>
                <a:cs typeface="Courier New"/>
                <a:sym typeface="Courier New"/>
              </a:rPr>
              <a:t>HTTP  →  HTTPS        ·        MQTT (1883)  →  MQTTS (8883)</a:t>
            </a:r>
            <a:endParaRPr b="0" i="0" sz="1300" u="none" cap="none" strike="noStrike">
              <a:solidFill>
                <a:schemeClr val="dk1"/>
              </a:solidFill>
              <a:latin typeface="Calibri"/>
              <a:ea typeface="Calibri"/>
              <a:cs typeface="Calibri"/>
              <a:sym typeface="Calibri"/>
            </a:endParaRPr>
          </a:p>
        </p:txBody>
      </p:sp>
      <p:sp>
        <p:nvSpPr>
          <p:cNvPr id="2285" name="Google Shape;2285;p89"/>
          <p:cNvSpPr txBox="1"/>
          <p:nvPr/>
        </p:nvSpPr>
        <p:spPr>
          <a:xfrm>
            <a:off x="731520" y="3639312"/>
            <a:ext cx="7680960" cy="566928"/>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CFE1E4"/>
              </a:buClr>
              <a:buSzPts val="1100"/>
              <a:buFont typeface="Calibri"/>
              <a:buNone/>
            </a:pPr>
            <a:r>
              <a:rPr b="0" i="0" lang="en-US" sz="1100" u="none" cap="none" strike="noStrike">
                <a:solidFill>
                  <a:srgbClr val="CFE1E4"/>
                </a:solidFill>
                <a:latin typeface="Calibri"/>
                <a:ea typeface="Calibri"/>
                <a:cs typeface="Calibri"/>
                <a:sym typeface="Calibri"/>
              </a:rPr>
              <a:t>Sondaki S, verinin TLS ile şifrelenerek taşındığını gösterir. Aynı veri, aynı yol — ama artık aradaki kimse okuyamaz. Okul projelerinizde bile şifreli bağlantıyı tercih edin: alışkanlık, güvenliğin yarısıdır.</a:t>
            </a:r>
            <a:endParaRPr b="0" i="0" sz="1100" u="none" cap="none" strike="noStrike">
              <a:solidFill>
                <a:schemeClr val="dk1"/>
              </a:solidFill>
              <a:latin typeface="Calibri"/>
              <a:ea typeface="Calibri"/>
              <a:cs typeface="Calibri"/>
              <a:sym typeface="Calibri"/>
            </a:endParaRPr>
          </a:p>
        </p:txBody>
      </p:sp>
      <p:sp>
        <p:nvSpPr>
          <p:cNvPr id="2286" name="Google Shape;2286;p89"/>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5 · Güvenlik, Etik ve Proje</a:t>
            </a:r>
            <a:endParaRPr b="0" i="0" sz="850" u="none" cap="none" strike="noStrike">
              <a:solidFill>
                <a:schemeClr val="dk1"/>
              </a:solidFill>
              <a:latin typeface="Calibri"/>
              <a:ea typeface="Calibri"/>
              <a:cs typeface="Calibri"/>
              <a:sym typeface="Calibri"/>
            </a:endParaRPr>
          </a:p>
        </p:txBody>
      </p:sp>
      <p:sp>
        <p:nvSpPr>
          <p:cNvPr id="2287" name="Google Shape;2287;p89"/>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87</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292" name="Shape 2292"/>
        <p:cNvGrpSpPr/>
        <p:nvPr/>
      </p:nvGrpSpPr>
      <p:grpSpPr>
        <a:xfrm>
          <a:off x="0" y="0"/>
          <a:ext cx="0" cy="0"/>
          <a:chOff x="0" y="0"/>
          <a:chExt cx="0" cy="0"/>
        </a:xfrm>
      </p:grpSpPr>
      <p:sp>
        <p:nvSpPr>
          <p:cNvPr id="2293" name="Google Shape;2293;p90"/>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HUKUK</a:t>
            </a:r>
            <a:endParaRPr b="0" i="0" sz="1000" u="none" cap="none" strike="noStrike">
              <a:solidFill>
                <a:schemeClr val="dk1"/>
              </a:solidFill>
              <a:latin typeface="Calibri"/>
              <a:ea typeface="Calibri"/>
              <a:cs typeface="Calibri"/>
              <a:sym typeface="Calibri"/>
            </a:endParaRPr>
          </a:p>
        </p:txBody>
      </p:sp>
      <p:sp>
        <p:nvSpPr>
          <p:cNvPr id="2294" name="Google Shape;2294;p90"/>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Kişisel veri, mahremiyet ve KVKK</a:t>
            </a:r>
            <a:endParaRPr b="0" i="0" sz="2600" u="none" cap="none" strike="noStrike">
              <a:solidFill>
                <a:schemeClr val="dk1"/>
              </a:solidFill>
              <a:latin typeface="Calibri"/>
              <a:ea typeface="Calibri"/>
              <a:cs typeface="Calibri"/>
              <a:sym typeface="Calibri"/>
            </a:endParaRPr>
          </a:p>
        </p:txBody>
      </p:sp>
      <p:sp>
        <p:nvSpPr>
          <p:cNvPr id="2295" name="Google Shape;2295;p90"/>
          <p:cNvSpPr/>
          <p:nvPr/>
        </p:nvSpPr>
        <p:spPr>
          <a:xfrm>
            <a:off x="502920" y="1298448"/>
            <a:ext cx="8138160" cy="685800"/>
          </a:xfrm>
          <a:prstGeom prst="roundRect">
            <a:avLst>
              <a:gd fmla="val 10667" name="adj"/>
            </a:avLst>
          </a:prstGeom>
          <a:solidFill>
            <a:srgbClr val="E4F4F1"/>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6" name="Google Shape;2296;p90"/>
          <p:cNvSpPr txBox="1"/>
          <p:nvPr/>
        </p:nvSpPr>
        <p:spPr>
          <a:xfrm>
            <a:off x="731520" y="1371600"/>
            <a:ext cx="7680960"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150"/>
              <a:buFont typeface="Calibri"/>
              <a:buNone/>
            </a:pPr>
            <a:r>
              <a:rPr b="0" i="0" lang="en-US" sz="1150" u="none" cap="none" strike="noStrike">
                <a:solidFill>
                  <a:srgbClr val="0E2A33"/>
                </a:solidFill>
                <a:latin typeface="Calibri"/>
                <a:ea typeface="Calibri"/>
                <a:cs typeface="Calibri"/>
                <a:sym typeface="Calibri"/>
              </a:rPr>
              <a:t>Kişisel veri: Bir kişiyi belirli veya belirlenebilir kılan her bilgi. Adınız kadar, akıllı saatinizin kaydettiği nabız veriniz veya evinizdeki hareket kayıtları da kişisel veridir.</a:t>
            </a:r>
            <a:endParaRPr b="0" i="0" sz="1150" u="none" cap="none" strike="noStrike">
              <a:solidFill>
                <a:schemeClr val="dk1"/>
              </a:solidFill>
              <a:latin typeface="Calibri"/>
              <a:ea typeface="Calibri"/>
              <a:cs typeface="Calibri"/>
              <a:sym typeface="Calibri"/>
            </a:endParaRPr>
          </a:p>
        </p:txBody>
      </p:sp>
      <p:sp>
        <p:nvSpPr>
          <p:cNvPr id="2297" name="Google Shape;2297;p90"/>
          <p:cNvSpPr/>
          <p:nvPr/>
        </p:nvSpPr>
        <p:spPr>
          <a:xfrm>
            <a:off x="502920" y="2048256"/>
            <a:ext cx="2529840" cy="822960"/>
          </a:xfrm>
          <a:prstGeom prst="roundRect">
            <a:avLst>
              <a:gd fmla="val 8889"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8" name="Google Shape;2298;p90"/>
          <p:cNvSpPr txBox="1"/>
          <p:nvPr/>
        </p:nvSpPr>
        <p:spPr>
          <a:xfrm>
            <a:off x="704088" y="2157984"/>
            <a:ext cx="2127504"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150"/>
              <a:buFont typeface="Calibri"/>
              <a:buNone/>
            </a:pPr>
            <a:r>
              <a:rPr b="1" i="0" lang="en-US" sz="1150" u="none" cap="none" strike="noStrike">
                <a:solidFill>
                  <a:srgbClr val="0E2A33"/>
                </a:solidFill>
                <a:latin typeface="Calibri"/>
                <a:ea typeface="Calibri"/>
                <a:cs typeface="Calibri"/>
                <a:sym typeface="Calibri"/>
              </a:rPr>
              <a:t>Açık rıza</a:t>
            </a:r>
            <a:endParaRPr b="0" i="0" sz="1150" u="none" cap="none" strike="noStrike">
              <a:solidFill>
                <a:schemeClr val="dk1"/>
              </a:solidFill>
              <a:latin typeface="Calibri"/>
              <a:ea typeface="Calibri"/>
              <a:cs typeface="Calibri"/>
              <a:sym typeface="Calibri"/>
            </a:endParaRPr>
          </a:p>
        </p:txBody>
      </p:sp>
      <p:sp>
        <p:nvSpPr>
          <p:cNvPr id="2299" name="Google Shape;2299;p90"/>
          <p:cNvSpPr txBox="1"/>
          <p:nvPr/>
        </p:nvSpPr>
        <p:spPr>
          <a:xfrm>
            <a:off x="704088" y="2432304"/>
            <a:ext cx="2127504" cy="27432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Veri, kişiye açıkça bilgi verilip onayı alınmadan işlenemez.</a:t>
            </a:r>
            <a:endParaRPr b="0" i="0" sz="1000" u="none" cap="none" strike="noStrike">
              <a:solidFill>
                <a:schemeClr val="dk1"/>
              </a:solidFill>
              <a:latin typeface="Calibri"/>
              <a:ea typeface="Calibri"/>
              <a:cs typeface="Calibri"/>
              <a:sym typeface="Calibri"/>
            </a:endParaRPr>
          </a:p>
        </p:txBody>
      </p:sp>
      <p:sp>
        <p:nvSpPr>
          <p:cNvPr id="2300" name="Google Shape;2300;p90"/>
          <p:cNvSpPr/>
          <p:nvPr/>
        </p:nvSpPr>
        <p:spPr>
          <a:xfrm>
            <a:off x="3307080" y="2048256"/>
            <a:ext cx="2529840" cy="822960"/>
          </a:xfrm>
          <a:prstGeom prst="roundRect">
            <a:avLst>
              <a:gd fmla="val 8889"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1" name="Google Shape;2301;p90"/>
          <p:cNvSpPr txBox="1"/>
          <p:nvPr/>
        </p:nvSpPr>
        <p:spPr>
          <a:xfrm>
            <a:off x="3508248" y="2157984"/>
            <a:ext cx="2127504"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150"/>
              <a:buFont typeface="Calibri"/>
              <a:buNone/>
            </a:pPr>
            <a:r>
              <a:rPr b="1" i="0" lang="en-US" sz="1150" u="none" cap="none" strike="noStrike">
                <a:solidFill>
                  <a:srgbClr val="0E2A33"/>
                </a:solidFill>
                <a:latin typeface="Calibri"/>
                <a:ea typeface="Calibri"/>
                <a:cs typeface="Calibri"/>
                <a:sym typeface="Calibri"/>
              </a:rPr>
              <a:t>Amaçla sınırlılık</a:t>
            </a:r>
            <a:endParaRPr b="0" i="0" sz="1150" u="none" cap="none" strike="noStrike">
              <a:solidFill>
                <a:schemeClr val="dk1"/>
              </a:solidFill>
              <a:latin typeface="Calibri"/>
              <a:ea typeface="Calibri"/>
              <a:cs typeface="Calibri"/>
              <a:sym typeface="Calibri"/>
            </a:endParaRPr>
          </a:p>
        </p:txBody>
      </p:sp>
      <p:sp>
        <p:nvSpPr>
          <p:cNvPr id="2302" name="Google Shape;2302;p90"/>
          <p:cNvSpPr txBox="1"/>
          <p:nvPr/>
        </p:nvSpPr>
        <p:spPr>
          <a:xfrm>
            <a:off x="3508248" y="2432304"/>
            <a:ext cx="2127504" cy="27432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Veri yalnızca toplanma amacı için kullanılır.</a:t>
            </a:r>
            <a:endParaRPr b="0" i="0" sz="1000" u="none" cap="none" strike="noStrike">
              <a:solidFill>
                <a:schemeClr val="dk1"/>
              </a:solidFill>
              <a:latin typeface="Calibri"/>
              <a:ea typeface="Calibri"/>
              <a:cs typeface="Calibri"/>
              <a:sym typeface="Calibri"/>
            </a:endParaRPr>
          </a:p>
        </p:txBody>
      </p:sp>
      <p:sp>
        <p:nvSpPr>
          <p:cNvPr id="2303" name="Google Shape;2303;p90"/>
          <p:cNvSpPr/>
          <p:nvPr/>
        </p:nvSpPr>
        <p:spPr>
          <a:xfrm>
            <a:off x="6111240" y="2048256"/>
            <a:ext cx="2529840" cy="822960"/>
          </a:xfrm>
          <a:prstGeom prst="roundRect">
            <a:avLst>
              <a:gd fmla="val 8889"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4" name="Google Shape;2304;p90"/>
          <p:cNvSpPr txBox="1"/>
          <p:nvPr/>
        </p:nvSpPr>
        <p:spPr>
          <a:xfrm>
            <a:off x="6312408" y="2157984"/>
            <a:ext cx="2127504"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150"/>
              <a:buFont typeface="Calibri"/>
              <a:buNone/>
            </a:pPr>
            <a:r>
              <a:rPr b="1" i="0" lang="en-US" sz="1150" u="none" cap="none" strike="noStrike">
                <a:solidFill>
                  <a:srgbClr val="0E2A33"/>
                </a:solidFill>
                <a:latin typeface="Calibri"/>
                <a:ea typeface="Calibri"/>
                <a:cs typeface="Calibri"/>
                <a:sym typeface="Calibri"/>
              </a:rPr>
              <a:t>Veri minimizasyonu</a:t>
            </a:r>
            <a:endParaRPr b="0" i="0" sz="1150" u="none" cap="none" strike="noStrike">
              <a:solidFill>
                <a:schemeClr val="dk1"/>
              </a:solidFill>
              <a:latin typeface="Calibri"/>
              <a:ea typeface="Calibri"/>
              <a:cs typeface="Calibri"/>
              <a:sym typeface="Calibri"/>
            </a:endParaRPr>
          </a:p>
        </p:txBody>
      </p:sp>
      <p:sp>
        <p:nvSpPr>
          <p:cNvPr id="2305" name="Google Shape;2305;p90"/>
          <p:cNvSpPr txBox="1"/>
          <p:nvPr/>
        </p:nvSpPr>
        <p:spPr>
          <a:xfrm>
            <a:off x="6312408" y="2432304"/>
            <a:ext cx="2127504" cy="27432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Gerekenden fazlası toplanmaz.</a:t>
            </a:r>
            <a:endParaRPr b="0" i="0" sz="1000" u="none" cap="none" strike="noStrike">
              <a:solidFill>
                <a:schemeClr val="dk1"/>
              </a:solidFill>
              <a:latin typeface="Calibri"/>
              <a:ea typeface="Calibri"/>
              <a:cs typeface="Calibri"/>
              <a:sym typeface="Calibri"/>
            </a:endParaRPr>
          </a:p>
        </p:txBody>
      </p:sp>
      <p:sp>
        <p:nvSpPr>
          <p:cNvPr id="2306" name="Google Shape;2306;p90"/>
          <p:cNvSpPr/>
          <p:nvPr/>
        </p:nvSpPr>
        <p:spPr>
          <a:xfrm>
            <a:off x="502920" y="2980944"/>
            <a:ext cx="2529840" cy="822960"/>
          </a:xfrm>
          <a:prstGeom prst="roundRect">
            <a:avLst>
              <a:gd fmla="val 8889"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7" name="Google Shape;2307;p90"/>
          <p:cNvSpPr txBox="1"/>
          <p:nvPr/>
        </p:nvSpPr>
        <p:spPr>
          <a:xfrm>
            <a:off x="704088" y="3090672"/>
            <a:ext cx="2127504"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150"/>
              <a:buFont typeface="Calibri"/>
              <a:buNone/>
            </a:pPr>
            <a:r>
              <a:rPr b="1" i="0" lang="en-US" sz="1150" u="none" cap="none" strike="noStrike">
                <a:solidFill>
                  <a:srgbClr val="0E2A33"/>
                </a:solidFill>
                <a:latin typeface="Calibri"/>
                <a:ea typeface="Calibri"/>
                <a:cs typeface="Calibri"/>
                <a:sym typeface="Calibri"/>
              </a:rPr>
              <a:t>Saklama süresi</a:t>
            </a:r>
            <a:endParaRPr b="0" i="0" sz="1150" u="none" cap="none" strike="noStrike">
              <a:solidFill>
                <a:schemeClr val="dk1"/>
              </a:solidFill>
              <a:latin typeface="Calibri"/>
              <a:ea typeface="Calibri"/>
              <a:cs typeface="Calibri"/>
              <a:sym typeface="Calibri"/>
            </a:endParaRPr>
          </a:p>
        </p:txBody>
      </p:sp>
      <p:sp>
        <p:nvSpPr>
          <p:cNvPr id="2308" name="Google Shape;2308;p90"/>
          <p:cNvSpPr txBox="1"/>
          <p:nvPr/>
        </p:nvSpPr>
        <p:spPr>
          <a:xfrm>
            <a:off x="704088" y="3364992"/>
            <a:ext cx="2127504" cy="27432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Amaç bitince veri silinir, süresiz tutulmaz.</a:t>
            </a:r>
            <a:endParaRPr b="0" i="0" sz="1000" u="none" cap="none" strike="noStrike">
              <a:solidFill>
                <a:schemeClr val="dk1"/>
              </a:solidFill>
              <a:latin typeface="Calibri"/>
              <a:ea typeface="Calibri"/>
              <a:cs typeface="Calibri"/>
              <a:sym typeface="Calibri"/>
            </a:endParaRPr>
          </a:p>
        </p:txBody>
      </p:sp>
      <p:sp>
        <p:nvSpPr>
          <p:cNvPr id="2309" name="Google Shape;2309;p90"/>
          <p:cNvSpPr/>
          <p:nvPr/>
        </p:nvSpPr>
        <p:spPr>
          <a:xfrm>
            <a:off x="3307080" y="2980944"/>
            <a:ext cx="2529840" cy="822960"/>
          </a:xfrm>
          <a:prstGeom prst="roundRect">
            <a:avLst>
              <a:gd fmla="val 8889"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0" name="Google Shape;2310;p90"/>
          <p:cNvSpPr txBox="1"/>
          <p:nvPr/>
        </p:nvSpPr>
        <p:spPr>
          <a:xfrm>
            <a:off x="3508248" y="3090672"/>
            <a:ext cx="2127504"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150"/>
              <a:buFont typeface="Calibri"/>
              <a:buNone/>
            </a:pPr>
            <a:r>
              <a:rPr b="1" i="0" lang="en-US" sz="1150" u="none" cap="none" strike="noStrike">
                <a:solidFill>
                  <a:srgbClr val="0E2A33"/>
                </a:solidFill>
                <a:latin typeface="Calibri"/>
                <a:ea typeface="Calibri"/>
                <a:cs typeface="Calibri"/>
                <a:sym typeface="Calibri"/>
              </a:rPr>
              <a:t>Güvenlik yükümlülüğü</a:t>
            </a:r>
            <a:endParaRPr b="0" i="0" sz="1150" u="none" cap="none" strike="noStrike">
              <a:solidFill>
                <a:schemeClr val="dk1"/>
              </a:solidFill>
              <a:latin typeface="Calibri"/>
              <a:ea typeface="Calibri"/>
              <a:cs typeface="Calibri"/>
              <a:sym typeface="Calibri"/>
            </a:endParaRPr>
          </a:p>
        </p:txBody>
      </p:sp>
      <p:sp>
        <p:nvSpPr>
          <p:cNvPr id="2311" name="Google Shape;2311;p90"/>
          <p:cNvSpPr txBox="1"/>
          <p:nvPr/>
        </p:nvSpPr>
        <p:spPr>
          <a:xfrm>
            <a:off x="3508248" y="3364992"/>
            <a:ext cx="2127504" cy="27432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Veriyi toplayan, korumakla da yükümlüdür.</a:t>
            </a:r>
            <a:endParaRPr b="0" i="0" sz="1000" u="none" cap="none" strike="noStrike">
              <a:solidFill>
                <a:schemeClr val="dk1"/>
              </a:solidFill>
              <a:latin typeface="Calibri"/>
              <a:ea typeface="Calibri"/>
              <a:cs typeface="Calibri"/>
              <a:sym typeface="Calibri"/>
            </a:endParaRPr>
          </a:p>
        </p:txBody>
      </p:sp>
      <p:sp>
        <p:nvSpPr>
          <p:cNvPr id="2312" name="Google Shape;2312;p90"/>
          <p:cNvSpPr/>
          <p:nvPr/>
        </p:nvSpPr>
        <p:spPr>
          <a:xfrm>
            <a:off x="6111240" y="2980944"/>
            <a:ext cx="2529840" cy="822960"/>
          </a:xfrm>
          <a:prstGeom prst="roundRect">
            <a:avLst>
              <a:gd fmla="val 8889"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3" name="Google Shape;2313;p90"/>
          <p:cNvSpPr txBox="1"/>
          <p:nvPr/>
        </p:nvSpPr>
        <p:spPr>
          <a:xfrm>
            <a:off x="6312408" y="3090672"/>
            <a:ext cx="2127504"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150"/>
              <a:buFont typeface="Calibri"/>
              <a:buNone/>
            </a:pPr>
            <a:r>
              <a:rPr b="1" i="0" lang="en-US" sz="1150" u="none" cap="none" strike="noStrike">
                <a:solidFill>
                  <a:srgbClr val="0E2A33"/>
                </a:solidFill>
                <a:latin typeface="Calibri"/>
                <a:ea typeface="Calibri"/>
                <a:cs typeface="Calibri"/>
                <a:sym typeface="Calibri"/>
              </a:rPr>
              <a:t>Kişinin hakları</a:t>
            </a:r>
            <a:endParaRPr b="0" i="0" sz="1150" u="none" cap="none" strike="noStrike">
              <a:solidFill>
                <a:schemeClr val="dk1"/>
              </a:solidFill>
              <a:latin typeface="Calibri"/>
              <a:ea typeface="Calibri"/>
              <a:cs typeface="Calibri"/>
              <a:sym typeface="Calibri"/>
            </a:endParaRPr>
          </a:p>
        </p:txBody>
      </p:sp>
      <p:sp>
        <p:nvSpPr>
          <p:cNvPr id="2314" name="Google Shape;2314;p90"/>
          <p:cNvSpPr txBox="1"/>
          <p:nvPr/>
        </p:nvSpPr>
        <p:spPr>
          <a:xfrm>
            <a:off x="6312408" y="3364992"/>
            <a:ext cx="2127504" cy="27432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00"/>
              <a:buFont typeface="Calibri"/>
              <a:buNone/>
            </a:pPr>
            <a:r>
              <a:rPr b="0" i="0" lang="en-US" sz="1000" u="none" cap="none" strike="noStrike">
                <a:solidFill>
                  <a:srgbClr val="36474F"/>
                </a:solidFill>
                <a:latin typeface="Calibri"/>
                <a:ea typeface="Calibri"/>
                <a:cs typeface="Calibri"/>
                <a:sym typeface="Calibri"/>
              </a:rPr>
              <a:t>Bilgi isteme, düzeltme, silinmesini talep etme.</a:t>
            </a:r>
            <a:endParaRPr b="0" i="0" sz="1000" u="none" cap="none" strike="noStrike">
              <a:solidFill>
                <a:schemeClr val="dk1"/>
              </a:solidFill>
              <a:latin typeface="Calibri"/>
              <a:ea typeface="Calibri"/>
              <a:cs typeface="Calibri"/>
              <a:sym typeface="Calibri"/>
            </a:endParaRPr>
          </a:p>
        </p:txBody>
      </p:sp>
      <p:sp>
        <p:nvSpPr>
          <p:cNvPr id="2315" name="Google Shape;2315;p90"/>
          <p:cNvSpPr/>
          <p:nvPr/>
        </p:nvSpPr>
        <p:spPr>
          <a:xfrm>
            <a:off x="502920" y="3840480"/>
            <a:ext cx="8138160" cy="621792"/>
          </a:xfrm>
          <a:prstGeom prst="roundRect">
            <a:avLst>
              <a:gd fmla="val 11765" name="adj"/>
            </a:avLst>
          </a:prstGeom>
          <a:solidFill>
            <a:srgbClr val="FBEAE8"/>
          </a:solidFill>
          <a:ln cap="flat" cmpd="sng" w="12700">
            <a:solidFill>
              <a:srgbClr val="E8B4A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6" name="Google Shape;2316;p90"/>
          <p:cNvSpPr txBox="1"/>
          <p:nvPr/>
        </p:nvSpPr>
        <p:spPr>
          <a:xfrm>
            <a:off x="704088" y="3986784"/>
            <a:ext cx="7735824"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A2B1E"/>
              </a:buClr>
              <a:buSzPts val="1250"/>
              <a:buFont typeface="Calibri"/>
              <a:buNone/>
            </a:pPr>
            <a:r>
              <a:rPr b="1" i="0" lang="en-US" sz="1250" u="none" cap="none" strike="noStrike">
                <a:solidFill>
                  <a:srgbClr val="8A2B1E"/>
                </a:solidFill>
                <a:latin typeface="Calibri"/>
                <a:ea typeface="Calibri"/>
                <a:cs typeface="Calibri"/>
                <a:sym typeface="Calibri"/>
              </a:rPr>
              <a:t>Okul projeleri için uyarı</a:t>
            </a:r>
            <a:endParaRPr b="0" i="0" sz="1250" u="none" cap="none" strike="noStrike">
              <a:solidFill>
                <a:schemeClr val="dk1"/>
              </a:solidFill>
              <a:latin typeface="Calibri"/>
              <a:ea typeface="Calibri"/>
              <a:cs typeface="Calibri"/>
              <a:sym typeface="Calibri"/>
            </a:endParaRPr>
          </a:p>
        </p:txBody>
      </p:sp>
      <p:sp>
        <p:nvSpPr>
          <p:cNvPr id="2317" name="Google Shape;2317;p90"/>
          <p:cNvSpPr txBox="1"/>
          <p:nvPr/>
        </p:nvSpPr>
        <p:spPr>
          <a:xfrm>
            <a:off x="704088" y="4297680"/>
            <a:ext cx="7735824" cy="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6474F"/>
              </a:buClr>
              <a:buSzPts val="950"/>
              <a:buFont typeface="Calibri"/>
              <a:buNone/>
            </a:pPr>
            <a:r>
              <a:rPr b="0" i="0" lang="en-US" sz="950" u="none" cap="none" strike="noStrike">
                <a:solidFill>
                  <a:srgbClr val="36474F"/>
                </a:solidFill>
                <a:latin typeface="Calibri"/>
                <a:ea typeface="Calibri"/>
                <a:cs typeface="Calibri"/>
                <a:sym typeface="Calibri"/>
              </a:rPr>
              <a:t>Arkadaşlarınızın görüntüsünü veya sesini kaydeden bir proje için önce onların ve okul yönetiminin iznini alın. "Ödev için" hukuki bir gerekçe değildir.</a:t>
            </a:r>
            <a:endParaRPr b="0" i="0" sz="950" u="none" cap="none" strike="noStrike">
              <a:solidFill>
                <a:schemeClr val="dk1"/>
              </a:solidFill>
              <a:latin typeface="Calibri"/>
              <a:ea typeface="Calibri"/>
              <a:cs typeface="Calibri"/>
              <a:sym typeface="Calibri"/>
            </a:endParaRPr>
          </a:p>
        </p:txBody>
      </p:sp>
      <p:sp>
        <p:nvSpPr>
          <p:cNvPr id="2318" name="Google Shape;2318;p90"/>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5 · Güvenlik, Etik ve Proje</a:t>
            </a:r>
            <a:endParaRPr b="0" i="0" sz="850" u="none" cap="none" strike="noStrike">
              <a:solidFill>
                <a:schemeClr val="dk1"/>
              </a:solidFill>
              <a:latin typeface="Calibri"/>
              <a:ea typeface="Calibri"/>
              <a:cs typeface="Calibri"/>
              <a:sym typeface="Calibri"/>
            </a:endParaRPr>
          </a:p>
        </p:txBody>
      </p:sp>
      <p:sp>
        <p:nvSpPr>
          <p:cNvPr id="2319" name="Google Shape;2319;p90"/>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88</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324" name="Shape 2324"/>
        <p:cNvGrpSpPr/>
        <p:nvPr/>
      </p:nvGrpSpPr>
      <p:grpSpPr>
        <a:xfrm>
          <a:off x="0" y="0"/>
          <a:ext cx="0" cy="0"/>
          <a:chOff x="0" y="0"/>
          <a:chExt cx="0" cy="0"/>
        </a:xfrm>
      </p:grpSpPr>
      <p:sp>
        <p:nvSpPr>
          <p:cNvPr id="2325" name="Google Shape;2325;p91"/>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TARTIŞMA</a:t>
            </a:r>
            <a:endParaRPr b="0" i="0" sz="1000" u="none" cap="none" strike="noStrike">
              <a:solidFill>
                <a:schemeClr val="dk1"/>
              </a:solidFill>
              <a:latin typeface="Calibri"/>
              <a:ea typeface="Calibri"/>
              <a:cs typeface="Calibri"/>
              <a:sym typeface="Calibri"/>
            </a:endParaRPr>
          </a:p>
        </p:txBody>
      </p:sp>
      <p:sp>
        <p:nvSpPr>
          <p:cNvPr id="2326" name="Google Shape;2326;p91"/>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Kolaylık mı, mahremiyet mi?</a:t>
            </a:r>
            <a:endParaRPr b="0" i="0" sz="2600" u="none" cap="none" strike="noStrike">
              <a:solidFill>
                <a:schemeClr val="dk1"/>
              </a:solidFill>
              <a:latin typeface="Calibri"/>
              <a:ea typeface="Calibri"/>
              <a:cs typeface="Calibri"/>
              <a:sym typeface="Calibri"/>
            </a:endParaRPr>
          </a:p>
        </p:txBody>
      </p:sp>
      <p:sp>
        <p:nvSpPr>
          <p:cNvPr id="2327" name="Google Shape;2327;p91"/>
          <p:cNvSpPr txBox="1"/>
          <p:nvPr/>
        </p:nvSpPr>
        <p:spPr>
          <a:xfrm>
            <a:off x="502920" y="1078992"/>
            <a:ext cx="813816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1200"/>
              <a:buFont typeface="Calibri"/>
              <a:buNone/>
            </a:pPr>
            <a:r>
              <a:rPr b="0" i="1" lang="en-US" sz="1200" u="none" cap="none" strike="noStrike">
                <a:solidFill>
                  <a:srgbClr val="7B8C94"/>
                </a:solidFill>
                <a:latin typeface="Calibri"/>
                <a:ea typeface="Calibri"/>
                <a:cs typeface="Calibri"/>
                <a:sym typeface="Calibri"/>
              </a:rPr>
              <a:t>Sınıfta iki gruba ayrılıp savunun</a:t>
            </a:r>
            <a:endParaRPr b="0" i="0" sz="1200" u="none" cap="none" strike="noStrike">
              <a:solidFill>
                <a:schemeClr val="dk1"/>
              </a:solidFill>
              <a:latin typeface="Calibri"/>
              <a:ea typeface="Calibri"/>
              <a:cs typeface="Calibri"/>
              <a:sym typeface="Calibri"/>
            </a:endParaRPr>
          </a:p>
        </p:txBody>
      </p:sp>
      <p:sp>
        <p:nvSpPr>
          <p:cNvPr id="2328" name="Google Shape;2328;p91"/>
          <p:cNvSpPr/>
          <p:nvPr/>
        </p:nvSpPr>
        <p:spPr>
          <a:xfrm>
            <a:off x="502920" y="1463040"/>
            <a:ext cx="3886200" cy="2377440"/>
          </a:xfrm>
          <a:prstGeom prst="roundRect">
            <a:avLst>
              <a:gd fmla="val 3077" name="adj"/>
            </a:avLst>
          </a:prstGeom>
          <a:solidFill>
            <a:srgbClr val="FFFFFF"/>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9" name="Google Shape;2329;p91"/>
          <p:cNvSpPr/>
          <p:nvPr/>
        </p:nvSpPr>
        <p:spPr>
          <a:xfrm>
            <a:off x="502920" y="1463040"/>
            <a:ext cx="3886200" cy="475488"/>
          </a:xfrm>
          <a:prstGeom prst="roundRect">
            <a:avLst>
              <a:gd fmla="val 15385" name="adj"/>
            </a:avLst>
          </a:prstGeom>
          <a:solidFill>
            <a:srgbClr val="E4F4F1"/>
          </a:solidFill>
          <a:ln cap="flat" cmpd="sng" w="12700">
            <a:solidFill>
              <a:srgbClr val="E4F4F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0" name="Google Shape;2330;p91"/>
          <p:cNvSpPr txBox="1"/>
          <p:nvPr/>
        </p:nvSpPr>
        <p:spPr>
          <a:xfrm>
            <a:off x="731520" y="1499616"/>
            <a:ext cx="3429000" cy="4023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C7A6E"/>
              </a:buClr>
              <a:buSzPts val="1400"/>
              <a:buFont typeface="Calibri"/>
              <a:buNone/>
            </a:pPr>
            <a:r>
              <a:rPr b="1" i="0" lang="en-US" sz="1400" u="none" cap="none" strike="noStrike">
                <a:solidFill>
                  <a:srgbClr val="0C7A6E"/>
                </a:solidFill>
                <a:latin typeface="Calibri"/>
                <a:ea typeface="Calibri"/>
                <a:cs typeface="Calibri"/>
                <a:sym typeface="Calibri"/>
              </a:rPr>
              <a:t>"Teknoloji hayatı kolaylaştırıyor"</a:t>
            </a:r>
            <a:endParaRPr b="0" i="0" sz="1400" u="none" cap="none" strike="noStrike">
              <a:solidFill>
                <a:schemeClr val="dk1"/>
              </a:solidFill>
              <a:latin typeface="Calibri"/>
              <a:ea typeface="Calibri"/>
              <a:cs typeface="Calibri"/>
              <a:sym typeface="Calibri"/>
            </a:endParaRPr>
          </a:p>
        </p:txBody>
      </p:sp>
      <p:sp>
        <p:nvSpPr>
          <p:cNvPr id="2331" name="Google Shape;2331;p91"/>
          <p:cNvSpPr txBox="1"/>
          <p:nvPr/>
        </p:nvSpPr>
        <p:spPr>
          <a:xfrm>
            <a:off x="777240" y="2066544"/>
            <a:ext cx="3337560" cy="1627632"/>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Sesli asistan engelli bireyler için bağımsızlık demek</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Sağlık verisi hayat kurtaran erken uyarı sağlıyor</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Akıllı sayaçlar enerji israfını azaltıyor</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Veri paylaşmadan kişiselleştirilmiş hizmet olmaz</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İsteyen özellikleri kapatabiliyor</a:t>
            </a:r>
            <a:endParaRPr b="0" i="0" sz="1150" u="none" cap="none" strike="noStrike">
              <a:solidFill>
                <a:schemeClr val="dk1"/>
              </a:solidFill>
              <a:latin typeface="Calibri"/>
              <a:ea typeface="Calibri"/>
              <a:cs typeface="Calibri"/>
              <a:sym typeface="Calibri"/>
            </a:endParaRPr>
          </a:p>
        </p:txBody>
      </p:sp>
      <p:sp>
        <p:nvSpPr>
          <p:cNvPr id="2332" name="Google Shape;2332;p91"/>
          <p:cNvSpPr/>
          <p:nvPr/>
        </p:nvSpPr>
        <p:spPr>
          <a:xfrm>
            <a:off x="4754880" y="1463040"/>
            <a:ext cx="3886200" cy="2377440"/>
          </a:xfrm>
          <a:prstGeom prst="roundRect">
            <a:avLst>
              <a:gd fmla="val 3077" name="adj"/>
            </a:avLst>
          </a:prstGeom>
          <a:solidFill>
            <a:srgbClr val="FFFFFF"/>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3" name="Google Shape;2333;p91"/>
          <p:cNvSpPr/>
          <p:nvPr/>
        </p:nvSpPr>
        <p:spPr>
          <a:xfrm>
            <a:off x="4754880" y="1463040"/>
            <a:ext cx="3886200" cy="475488"/>
          </a:xfrm>
          <a:prstGeom prst="roundRect">
            <a:avLst>
              <a:gd fmla="val 15385" name="adj"/>
            </a:avLst>
          </a:prstGeom>
          <a:solidFill>
            <a:srgbClr val="FBEAE8"/>
          </a:solidFill>
          <a:ln cap="flat" cmpd="sng" w="12700">
            <a:solidFill>
              <a:srgbClr val="FBEA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4" name="Google Shape;2334;p91"/>
          <p:cNvSpPr txBox="1"/>
          <p:nvPr/>
        </p:nvSpPr>
        <p:spPr>
          <a:xfrm>
            <a:off x="4983480" y="1499616"/>
            <a:ext cx="3429000" cy="4023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C7A6E"/>
              </a:buClr>
              <a:buSzPts val="1400"/>
              <a:buFont typeface="Calibri"/>
              <a:buNone/>
            </a:pPr>
            <a:r>
              <a:rPr b="1" i="0" lang="en-US" sz="1400" u="none" cap="none" strike="noStrike">
                <a:solidFill>
                  <a:srgbClr val="0C7A6E"/>
                </a:solidFill>
                <a:latin typeface="Calibri"/>
                <a:ea typeface="Calibri"/>
                <a:cs typeface="Calibri"/>
                <a:sym typeface="Calibri"/>
              </a:rPr>
              <a:t>"Bedeli çok ağır"</a:t>
            </a:r>
            <a:endParaRPr b="0" i="0" sz="1400" u="none" cap="none" strike="noStrike">
              <a:solidFill>
                <a:schemeClr val="dk1"/>
              </a:solidFill>
              <a:latin typeface="Calibri"/>
              <a:ea typeface="Calibri"/>
              <a:cs typeface="Calibri"/>
              <a:sym typeface="Calibri"/>
            </a:endParaRPr>
          </a:p>
        </p:txBody>
      </p:sp>
      <p:sp>
        <p:nvSpPr>
          <p:cNvPr id="2335" name="Google Shape;2335;p91"/>
          <p:cNvSpPr txBox="1"/>
          <p:nvPr/>
        </p:nvSpPr>
        <p:spPr>
          <a:xfrm>
            <a:off x="5029200" y="2066544"/>
            <a:ext cx="3337560" cy="1627632"/>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Sürekli dinleyen bir cihaz evin içini kaydedebilir</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Veriler sigorta veya işveren kararlarını etkileyebilir</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Çocuklar rıza veremeyecek yaşta veri bırakıyor</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Sözleşmeleri kimse okumuyor, rıza gerçekten özgür mü?</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Bir kez sızan veri geri alınamaz</a:t>
            </a:r>
            <a:endParaRPr b="0" i="0" sz="1150" u="none" cap="none" strike="noStrike">
              <a:solidFill>
                <a:schemeClr val="dk1"/>
              </a:solidFill>
              <a:latin typeface="Calibri"/>
              <a:ea typeface="Calibri"/>
              <a:cs typeface="Calibri"/>
              <a:sym typeface="Calibri"/>
            </a:endParaRPr>
          </a:p>
        </p:txBody>
      </p:sp>
      <p:sp>
        <p:nvSpPr>
          <p:cNvPr id="2336" name="Google Shape;2336;p91"/>
          <p:cNvSpPr/>
          <p:nvPr/>
        </p:nvSpPr>
        <p:spPr>
          <a:xfrm>
            <a:off x="502920" y="3950208"/>
            <a:ext cx="8138160" cy="384048"/>
          </a:xfrm>
          <a:prstGeom prst="roundRect">
            <a:avLst>
              <a:gd fmla="val 19048"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7" name="Google Shape;2337;p91"/>
          <p:cNvSpPr txBox="1"/>
          <p:nvPr/>
        </p:nvSpPr>
        <p:spPr>
          <a:xfrm>
            <a:off x="704088" y="4096512"/>
            <a:ext cx="7735824"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Kapanış sorusu: Bir özellik hem çok faydalı hem de riskliyse kararı kim vermeli — üretici mi, kullanıcı mı, devlet mi?</a:t>
            </a:r>
            <a:endParaRPr b="0" i="0" sz="1250" u="none" cap="none" strike="noStrike">
              <a:solidFill>
                <a:schemeClr val="dk1"/>
              </a:solidFill>
              <a:latin typeface="Calibri"/>
              <a:ea typeface="Calibri"/>
              <a:cs typeface="Calibri"/>
              <a:sym typeface="Calibri"/>
            </a:endParaRPr>
          </a:p>
        </p:txBody>
      </p:sp>
      <p:sp>
        <p:nvSpPr>
          <p:cNvPr id="2338" name="Google Shape;2338;p91"/>
          <p:cNvSpPr txBox="1"/>
          <p:nvPr/>
        </p:nvSpPr>
        <p:spPr>
          <a:xfrm flipH="1" rot="10800000">
            <a:off x="704088" y="4169664"/>
            <a:ext cx="7735824" cy="23774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dk1"/>
              </a:buClr>
              <a:buSzPts val="1000"/>
              <a:buFont typeface="Calibri"/>
              <a:buNone/>
            </a:pPr>
            <a:r>
              <a:t/>
            </a:r>
            <a:endParaRPr b="0" i="0" sz="1000" u="none" cap="none" strike="noStrike">
              <a:solidFill>
                <a:schemeClr val="dk1"/>
              </a:solidFill>
              <a:latin typeface="Calibri"/>
              <a:ea typeface="Calibri"/>
              <a:cs typeface="Calibri"/>
              <a:sym typeface="Calibri"/>
            </a:endParaRPr>
          </a:p>
        </p:txBody>
      </p:sp>
      <p:sp>
        <p:nvSpPr>
          <p:cNvPr id="2339" name="Google Shape;2339;p91"/>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5 · Güvenlik, Etik ve Proje</a:t>
            </a:r>
            <a:endParaRPr b="0" i="0" sz="850" u="none" cap="none" strike="noStrike">
              <a:solidFill>
                <a:schemeClr val="dk1"/>
              </a:solidFill>
              <a:latin typeface="Calibri"/>
              <a:ea typeface="Calibri"/>
              <a:cs typeface="Calibri"/>
              <a:sym typeface="Calibri"/>
            </a:endParaRPr>
          </a:p>
        </p:txBody>
      </p:sp>
      <p:sp>
        <p:nvSpPr>
          <p:cNvPr id="2340" name="Google Shape;2340;p91"/>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89</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345" name="Shape 2345"/>
        <p:cNvGrpSpPr/>
        <p:nvPr/>
      </p:nvGrpSpPr>
      <p:grpSpPr>
        <a:xfrm>
          <a:off x="0" y="0"/>
          <a:ext cx="0" cy="0"/>
          <a:chOff x="0" y="0"/>
          <a:chExt cx="0" cy="0"/>
        </a:xfrm>
      </p:grpSpPr>
      <p:sp>
        <p:nvSpPr>
          <p:cNvPr id="2346" name="Google Shape;2346;p92"/>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SÜRDÜRÜLEBİLİRLİK</a:t>
            </a:r>
            <a:endParaRPr b="0" i="0" sz="1000" u="none" cap="none" strike="noStrike">
              <a:solidFill>
                <a:schemeClr val="dk1"/>
              </a:solidFill>
              <a:latin typeface="Calibri"/>
              <a:ea typeface="Calibri"/>
              <a:cs typeface="Calibri"/>
              <a:sym typeface="Calibri"/>
            </a:endParaRPr>
          </a:p>
        </p:txBody>
      </p:sp>
      <p:sp>
        <p:nvSpPr>
          <p:cNvPr id="2347" name="Google Shape;2347;p92"/>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IoT'nin çevreye etkisi: iki yönlü bir hesap</a:t>
            </a:r>
            <a:endParaRPr b="0" i="0" sz="2600" u="none" cap="none" strike="noStrike">
              <a:solidFill>
                <a:schemeClr val="dk1"/>
              </a:solidFill>
              <a:latin typeface="Calibri"/>
              <a:ea typeface="Calibri"/>
              <a:cs typeface="Calibri"/>
              <a:sym typeface="Calibri"/>
            </a:endParaRPr>
          </a:p>
        </p:txBody>
      </p:sp>
      <p:sp>
        <p:nvSpPr>
          <p:cNvPr id="2348" name="Google Shape;2348;p92"/>
          <p:cNvSpPr/>
          <p:nvPr/>
        </p:nvSpPr>
        <p:spPr>
          <a:xfrm>
            <a:off x="502920" y="1325880"/>
            <a:ext cx="3886200" cy="2514600"/>
          </a:xfrm>
          <a:prstGeom prst="roundRect">
            <a:avLst>
              <a:gd fmla="val 2909" name="adj"/>
            </a:avLst>
          </a:prstGeom>
          <a:solidFill>
            <a:srgbClr val="FFFFFF"/>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9" name="Google Shape;2349;p92"/>
          <p:cNvSpPr/>
          <p:nvPr/>
        </p:nvSpPr>
        <p:spPr>
          <a:xfrm>
            <a:off x="502920" y="1325880"/>
            <a:ext cx="3886200" cy="475488"/>
          </a:xfrm>
          <a:prstGeom prst="roundRect">
            <a:avLst>
              <a:gd fmla="val 15385" name="adj"/>
            </a:avLst>
          </a:prstGeom>
          <a:solidFill>
            <a:srgbClr val="E4F4F1"/>
          </a:solidFill>
          <a:ln cap="flat" cmpd="sng" w="12700">
            <a:solidFill>
              <a:srgbClr val="E4F4F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0" name="Google Shape;2350;p92"/>
          <p:cNvSpPr txBox="1"/>
          <p:nvPr/>
        </p:nvSpPr>
        <p:spPr>
          <a:xfrm>
            <a:off x="731520" y="1362456"/>
            <a:ext cx="3429000" cy="4023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C7A6E"/>
              </a:buClr>
              <a:buSzPts val="1400"/>
              <a:buFont typeface="Calibri"/>
              <a:buNone/>
            </a:pPr>
            <a:r>
              <a:rPr b="1" i="0" lang="en-US" sz="1400" u="none" cap="none" strike="noStrike">
                <a:solidFill>
                  <a:srgbClr val="0C7A6E"/>
                </a:solidFill>
                <a:latin typeface="Calibri"/>
                <a:ea typeface="Calibri"/>
                <a:cs typeface="Calibri"/>
                <a:sym typeface="Calibri"/>
              </a:rPr>
              <a:t>Çevreye faydası</a:t>
            </a:r>
            <a:endParaRPr b="0" i="0" sz="1400" u="none" cap="none" strike="noStrike">
              <a:solidFill>
                <a:schemeClr val="dk1"/>
              </a:solidFill>
              <a:latin typeface="Calibri"/>
              <a:ea typeface="Calibri"/>
              <a:cs typeface="Calibri"/>
              <a:sym typeface="Calibri"/>
            </a:endParaRPr>
          </a:p>
        </p:txBody>
      </p:sp>
      <p:sp>
        <p:nvSpPr>
          <p:cNvPr id="2351" name="Google Shape;2351;p92"/>
          <p:cNvSpPr txBox="1"/>
          <p:nvPr/>
        </p:nvSpPr>
        <p:spPr>
          <a:xfrm>
            <a:off x="777240" y="1929384"/>
            <a:ext cx="3337560" cy="1764792"/>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Akıllı sulama ile su tüketimi ciddi oranda azalır</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Akıllı aydınlatma ve ısıtma elektrik tasarrufu sağlar</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Sensörler kaçakları erken bulur, israfı önler</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Rota optimizasyonu yakıt tüketimini düşürür</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Hava ve su kirliliği ölçülebilir hâle gelir</a:t>
            </a:r>
            <a:endParaRPr b="0" i="0" sz="1150" u="none" cap="none" strike="noStrike">
              <a:solidFill>
                <a:schemeClr val="dk1"/>
              </a:solidFill>
              <a:latin typeface="Calibri"/>
              <a:ea typeface="Calibri"/>
              <a:cs typeface="Calibri"/>
              <a:sym typeface="Calibri"/>
            </a:endParaRPr>
          </a:p>
        </p:txBody>
      </p:sp>
      <p:sp>
        <p:nvSpPr>
          <p:cNvPr id="2352" name="Google Shape;2352;p92"/>
          <p:cNvSpPr/>
          <p:nvPr/>
        </p:nvSpPr>
        <p:spPr>
          <a:xfrm>
            <a:off x="4754880" y="1325880"/>
            <a:ext cx="3886200" cy="2514600"/>
          </a:xfrm>
          <a:prstGeom prst="roundRect">
            <a:avLst>
              <a:gd fmla="val 2909" name="adj"/>
            </a:avLst>
          </a:prstGeom>
          <a:solidFill>
            <a:srgbClr val="FFFFFF"/>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3" name="Google Shape;2353;p92"/>
          <p:cNvSpPr/>
          <p:nvPr/>
        </p:nvSpPr>
        <p:spPr>
          <a:xfrm>
            <a:off x="4754880" y="1325880"/>
            <a:ext cx="3886200" cy="475488"/>
          </a:xfrm>
          <a:prstGeom prst="roundRect">
            <a:avLst>
              <a:gd fmla="val 15385" name="adj"/>
            </a:avLst>
          </a:prstGeom>
          <a:solidFill>
            <a:srgbClr val="FBEAE8"/>
          </a:solidFill>
          <a:ln cap="flat" cmpd="sng" w="12700">
            <a:solidFill>
              <a:srgbClr val="FBEA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4" name="Google Shape;2354;p92"/>
          <p:cNvSpPr txBox="1"/>
          <p:nvPr/>
        </p:nvSpPr>
        <p:spPr>
          <a:xfrm>
            <a:off x="4983480" y="1362456"/>
            <a:ext cx="3429000" cy="4023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C7A6E"/>
              </a:buClr>
              <a:buSzPts val="1400"/>
              <a:buFont typeface="Calibri"/>
              <a:buNone/>
            </a:pPr>
            <a:r>
              <a:rPr b="1" i="0" lang="en-US" sz="1400" u="none" cap="none" strike="noStrike">
                <a:solidFill>
                  <a:srgbClr val="0C7A6E"/>
                </a:solidFill>
                <a:latin typeface="Calibri"/>
                <a:ea typeface="Calibri"/>
                <a:cs typeface="Calibri"/>
                <a:sym typeface="Calibri"/>
              </a:rPr>
              <a:t>Çevreye maliyeti</a:t>
            </a:r>
            <a:endParaRPr b="0" i="0" sz="1400" u="none" cap="none" strike="noStrike">
              <a:solidFill>
                <a:schemeClr val="dk1"/>
              </a:solidFill>
              <a:latin typeface="Calibri"/>
              <a:ea typeface="Calibri"/>
              <a:cs typeface="Calibri"/>
              <a:sym typeface="Calibri"/>
            </a:endParaRPr>
          </a:p>
        </p:txBody>
      </p:sp>
      <p:sp>
        <p:nvSpPr>
          <p:cNvPr id="2355" name="Google Shape;2355;p92"/>
          <p:cNvSpPr txBox="1"/>
          <p:nvPr/>
        </p:nvSpPr>
        <p:spPr>
          <a:xfrm>
            <a:off x="5029200" y="1929384"/>
            <a:ext cx="3337560" cy="1764792"/>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Milyarlarca cihaz elektronik atık üretiyor</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Piller ağır metal içeriyor, doğru geri dönüşüm şart</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Veri merkezleri yüksek miktarda elektrik ve su tüketiyor</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Üretimde nadir toprak elementleri kullanılıyor</a:t>
            </a:r>
            <a:endParaRPr b="0" i="0" sz="115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36474F"/>
              </a:buClr>
              <a:buSzPts val="1150"/>
              <a:buFont typeface="Calibri"/>
              <a:buChar char="•"/>
            </a:pPr>
            <a:r>
              <a:rPr b="0" i="0" lang="en-US" sz="1150" u="none" cap="none" strike="noStrike">
                <a:solidFill>
                  <a:srgbClr val="36474F"/>
                </a:solidFill>
                <a:latin typeface="Calibri"/>
                <a:ea typeface="Calibri"/>
                <a:cs typeface="Calibri"/>
                <a:sym typeface="Calibri"/>
              </a:rPr>
              <a:t>Kısa ömürlü cihazlar "kullan-at" kültürünü besliyor</a:t>
            </a:r>
            <a:endParaRPr b="0" i="0" sz="1150" u="none" cap="none" strike="noStrike">
              <a:solidFill>
                <a:schemeClr val="dk1"/>
              </a:solidFill>
              <a:latin typeface="Calibri"/>
              <a:ea typeface="Calibri"/>
              <a:cs typeface="Calibri"/>
              <a:sym typeface="Calibri"/>
            </a:endParaRPr>
          </a:p>
        </p:txBody>
      </p:sp>
      <p:sp>
        <p:nvSpPr>
          <p:cNvPr id="2356" name="Google Shape;2356;p92"/>
          <p:cNvSpPr/>
          <p:nvPr/>
        </p:nvSpPr>
        <p:spPr>
          <a:xfrm>
            <a:off x="502920" y="3950208"/>
            <a:ext cx="8138160" cy="384048"/>
          </a:xfrm>
          <a:prstGeom prst="roundRect">
            <a:avLst>
              <a:gd fmla="val 19048" name="adj"/>
            </a:avLst>
          </a:prstGeom>
          <a:solidFill>
            <a:srgbClr val="E4F4F1"/>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7" name="Google Shape;2357;p92"/>
          <p:cNvSpPr txBox="1"/>
          <p:nvPr/>
        </p:nvSpPr>
        <p:spPr>
          <a:xfrm>
            <a:off x="704088" y="4096512"/>
            <a:ext cx="7735824"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C7A6E"/>
              </a:buClr>
              <a:buSzPts val="1250"/>
              <a:buFont typeface="Calibri"/>
              <a:buNone/>
            </a:pPr>
            <a:r>
              <a:rPr b="1" i="0" lang="en-US" sz="1250" u="none" cap="none" strike="noStrike">
                <a:solidFill>
                  <a:srgbClr val="0C7A6E"/>
                </a:solidFill>
                <a:latin typeface="Calibri"/>
                <a:ea typeface="Calibri"/>
                <a:cs typeface="Calibri"/>
                <a:sym typeface="Calibri"/>
              </a:rPr>
              <a:t>Tasarım sorusu: Kurduğunuz sistem, üretimi ve enerjisiyle birlikte gerçekten net bir tasarruf sağlıyor mu?</a:t>
            </a:r>
            <a:endParaRPr b="0" i="0" sz="1250" u="none" cap="none" strike="noStrike">
              <a:solidFill>
                <a:schemeClr val="dk1"/>
              </a:solidFill>
              <a:latin typeface="Calibri"/>
              <a:ea typeface="Calibri"/>
              <a:cs typeface="Calibri"/>
              <a:sym typeface="Calibri"/>
            </a:endParaRPr>
          </a:p>
        </p:txBody>
      </p:sp>
      <p:sp>
        <p:nvSpPr>
          <p:cNvPr id="2358" name="Google Shape;2358;p92"/>
          <p:cNvSpPr txBox="1"/>
          <p:nvPr/>
        </p:nvSpPr>
        <p:spPr>
          <a:xfrm flipH="1" rot="10800000">
            <a:off x="704088" y="4169664"/>
            <a:ext cx="7735824" cy="23774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dk1"/>
              </a:buClr>
              <a:buSzPts val="1000"/>
              <a:buFont typeface="Calibri"/>
              <a:buNone/>
            </a:pPr>
            <a:r>
              <a:t/>
            </a:r>
            <a:endParaRPr b="0" i="0" sz="1000" u="none" cap="none" strike="noStrike">
              <a:solidFill>
                <a:schemeClr val="dk1"/>
              </a:solidFill>
              <a:latin typeface="Calibri"/>
              <a:ea typeface="Calibri"/>
              <a:cs typeface="Calibri"/>
              <a:sym typeface="Calibri"/>
            </a:endParaRPr>
          </a:p>
        </p:txBody>
      </p:sp>
      <p:sp>
        <p:nvSpPr>
          <p:cNvPr id="2359" name="Google Shape;2359;p92"/>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5 · Güvenlik, Etik ve Proje</a:t>
            </a:r>
            <a:endParaRPr b="0" i="0" sz="850" u="none" cap="none" strike="noStrike">
              <a:solidFill>
                <a:schemeClr val="dk1"/>
              </a:solidFill>
              <a:latin typeface="Calibri"/>
              <a:ea typeface="Calibri"/>
              <a:cs typeface="Calibri"/>
              <a:sym typeface="Calibri"/>
            </a:endParaRPr>
          </a:p>
        </p:txBody>
      </p:sp>
      <p:sp>
        <p:nvSpPr>
          <p:cNvPr id="2360" name="Google Shape;2360;p92"/>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90</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365" name="Shape 2365"/>
        <p:cNvGrpSpPr/>
        <p:nvPr/>
      </p:nvGrpSpPr>
      <p:grpSpPr>
        <a:xfrm>
          <a:off x="0" y="0"/>
          <a:ext cx="0" cy="0"/>
          <a:chOff x="0" y="0"/>
          <a:chExt cx="0" cy="0"/>
        </a:xfrm>
      </p:grpSpPr>
      <p:sp>
        <p:nvSpPr>
          <p:cNvPr id="2366" name="Google Shape;2366;p93"/>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GELECEK</a:t>
            </a:r>
            <a:endParaRPr b="0" i="0" sz="1000" u="none" cap="none" strike="noStrike">
              <a:solidFill>
                <a:schemeClr val="dk1"/>
              </a:solidFill>
              <a:latin typeface="Calibri"/>
              <a:ea typeface="Calibri"/>
              <a:cs typeface="Calibri"/>
              <a:sym typeface="Calibri"/>
            </a:endParaRPr>
          </a:p>
        </p:txBody>
      </p:sp>
      <p:sp>
        <p:nvSpPr>
          <p:cNvPr id="2367" name="Google Shape;2367;p93"/>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Önümüzdeki yıllarda öne çıkacak eğilimler</a:t>
            </a:r>
            <a:endParaRPr b="0" i="0" sz="2600" u="none" cap="none" strike="noStrike">
              <a:solidFill>
                <a:schemeClr val="dk1"/>
              </a:solidFill>
              <a:latin typeface="Calibri"/>
              <a:ea typeface="Calibri"/>
              <a:cs typeface="Calibri"/>
              <a:sym typeface="Calibri"/>
            </a:endParaRPr>
          </a:p>
        </p:txBody>
      </p:sp>
      <p:sp>
        <p:nvSpPr>
          <p:cNvPr id="2368" name="Google Shape;2368;p93"/>
          <p:cNvSpPr/>
          <p:nvPr/>
        </p:nvSpPr>
        <p:spPr>
          <a:xfrm>
            <a:off x="502920" y="1298448"/>
            <a:ext cx="2529840" cy="1325880"/>
          </a:xfrm>
          <a:prstGeom prst="roundRect">
            <a:avLst>
              <a:gd fmla="val 5517"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9" name="Google Shape;2369;p93"/>
          <p:cNvSpPr/>
          <p:nvPr/>
        </p:nvSpPr>
        <p:spPr>
          <a:xfrm>
            <a:off x="704088" y="1463040"/>
            <a:ext cx="329184" cy="329184"/>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0" name="Google Shape;2370;p93"/>
          <p:cNvSpPr txBox="1"/>
          <p:nvPr/>
        </p:nvSpPr>
        <p:spPr>
          <a:xfrm>
            <a:off x="704088" y="1463040"/>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1</a:t>
            </a:r>
            <a:endParaRPr b="0" i="0" sz="1200" u="none" cap="none" strike="noStrike">
              <a:solidFill>
                <a:schemeClr val="dk1"/>
              </a:solidFill>
              <a:latin typeface="Calibri"/>
              <a:ea typeface="Calibri"/>
              <a:cs typeface="Calibri"/>
              <a:sym typeface="Calibri"/>
            </a:endParaRPr>
          </a:p>
        </p:txBody>
      </p:sp>
      <p:sp>
        <p:nvSpPr>
          <p:cNvPr id="2371" name="Google Shape;2371;p93"/>
          <p:cNvSpPr txBox="1"/>
          <p:nvPr/>
        </p:nvSpPr>
        <p:spPr>
          <a:xfrm>
            <a:off x="1124712" y="1463040"/>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Uçta yapay zekâ</a:t>
            </a:r>
            <a:endParaRPr b="0" i="0" sz="1250" u="none" cap="none" strike="noStrike">
              <a:solidFill>
                <a:schemeClr val="dk1"/>
              </a:solidFill>
              <a:latin typeface="Calibri"/>
              <a:ea typeface="Calibri"/>
              <a:cs typeface="Calibri"/>
              <a:sym typeface="Calibri"/>
            </a:endParaRPr>
          </a:p>
        </p:txBody>
      </p:sp>
      <p:sp>
        <p:nvSpPr>
          <p:cNvPr id="2372" name="Google Shape;2372;p93"/>
          <p:cNvSpPr txBox="1"/>
          <p:nvPr/>
        </p:nvSpPr>
        <p:spPr>
          <a:xfrm>
            <a:off x="704088" y="1847088"/>
            <a:ext cx="2127504" cy="61264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Modeller doğrudan cihazın içinde çalışacak; karar için buluta gitmeye gerek kalmayacak.</a:t>
            </a:r>
            <a:endParaRPr b="0" i="0" sz="1050" u="none" cap="none" strike="noStrike">
              <a:solidFill>
                <a:schemeClr val="dk1"/>
              </a:solidFill>
              <a:latin typeface="Calibri"/>
              <a:ea typeface="Calibri"/>
              <a:cs typeface="Calibri"/>
              <a:sym typeface="Calibri"/>
            </a:endParaRPr>
          </a:p>
        </p:txBody>
      </p:sp>
      <p:sp>
        <p:nvSpPr>
          <p:cNvPr id="2373" name="Google Shape;2373;p93"/>
          <p:cNvSpPr/>
          <p:nvPr/>
        </p:nvSpPr>
        <p:spPr>
          <a:xfrm>
            <a:off x="3307080" y="1298448"/>
            <a:ext cx="2529840" cy="1325880"/>
          </a:xfrm>
          <a:prstGeom prst="roundRect">
            <a:avLst>
              <a:gd fmla="val 5517"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4" name="Google Shape;2374;p93"/>
          <p:cNvSpPr/>
          <p:nvPr/>
        </p:nvSpPr>
        <p:spPr>
          <a:xfrm>
            <a:off x="3508248" y="1463040"/>
            <a:ext cx="329184" cy="329184"/>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5" name="Google Shape;2375;p93"/>
          <p:cNvSpPr txBox="1"/>
          <p:nvPr/>
        </p:nvSpPr>
        <p:spPr>
          <a:xfrm>
            <a:off x="3508248" y="1463040"/>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2</a:t>
            </a:r>
            <a:endParaRPr b="0" i="0" sz="1200" u="none" cap="none" strike="noStrike">
              <a:solidFill>
                <a:schemeClr val="dk1"/>
              </a:solidFill>
              <a:latin typeface="Calibri"/>
              <a:ea typeface="Calibri"/>
              <a:cs typeface="Calibri"/>
              <a:sym typeface="Calibri"/>
            </a:endParaRPr>
          </a:p>
        </p:txBody>
      </p:sp>
      <p:sp>
        <p:nvSpPr>
          <p:cNvPr id="2376" name="Google Shape;2376;p93"/>
          <p:cNvSpPr txBox="1"/>
          <p:nvPr/>
        </p:nvSpPr>
        <p:spPr>
          <a:xfrm>
            <a:off x="3928872" y="1463040"/>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Ortak standartlar</a:t>
            </a:r>
            <a:endParaRPr b="0" i="0" sz="1250" u="none" cap="none" strike="noStrike">
              <a:solidFill>
                <a:schemeClr val="dk1"/>
              </a:solidFill>
              <a:latin typeface="Calibri"/>
              <a:ea typeface="Calibri"/>
              <a:cs typeface="Calibri"/>
              <a:sym typeface="Calibri"/>
            </a:endParaRPr>
          </a:p>
        </p:txBody>
      </p:sp>
      <p:sp>
        <p:nvSpPr>
          <p:cNvPr id="2377" name="Google Shape;2377;p93"/>
          <p:cNvSpPr txBox="1"/>
          <p:nvPr/>
        </p:nvSpPr>
        <p:spPr>
          <a:xfrm>
            <a:off x="3508248" y="1847088"/>
            <a:ext cx="2127504" cy="61264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Matter gibi standartlarla farklı markalar birbiriyle sorunsuz çalışacak.</a:t>
            </a:r>
            <a:endParaRPr b="0" i="0" sz="1050" u="none" cap="none" strike="noStrike">
              <a:solidFill>
                <a:schemeClr val="dk1"/>
              </a:solidFill>
              <a:latin typeface="Calibri"/>
              <a:ea typeface="Calibri"/>
              <a:cs typeface="Calibri"/>
              <a:sym typeface="Calibri"/>
            </a:endParaRPr>
          </a:p>
        </p:txBody>
      </p:sp>
      <p:sp>
        <p:nvSpPr>
          <p:cNvPr id="2378" name="Google Shape;2378;p93"/>
          <p:cNvSpPr/>
          <p:nvPr/>
        </p:nvSpPr>
        <p:spPr>
          <a:xfrm>
            <a:off x="6111240" y="1298448"/>
            <a:ext cx="2529840" cy="1325880"/>
          </a:xfrm>
          <a:prstGeom prst="roundRect">
            <a:avLst>
              <a:gd fmla="val 5517"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9" name="Google Shape;2379;p93"/>
          <p:cNvSpPr/>
          <p:nvPr/>
        </p:nvSpPr>
        <p:spPr>
          <a:xfrm>
            <a:off x="6312408" y="1463040"/>
            <a:ext cx="329184" cy="329184"/>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0" name="Google Shape;2380;p93"/>
          <p:cNvSpPr txBox="1"/>
          <p:nvPr/>
        </p:nvSpPr>
        <p:spPr>
          <a:xfrm>
            <a:off x="6312408" y="1463040"/>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3</a:t>
            </a:r>
            <a:endParaRPr b="0" i="0" sz="1200" u="none" cap="none" strike="noStrike">
              <a:solidFill>
                <a:schemeClr val="dk1"/>
              </a:solidFill>
              <a:latin typeface="Calibri"/>
              <a:ea typeface="Calibri"/>
              <a:cs typeface="Calibri"/>
              <a:sym typeface="Calibri"/>
            </a:endParaRPr>
          </a:p>
        </p:txBody>
      </p:sp>
      <p:sp>
        <p:nvSpPr>
          <p:cNvPr id="2381" name="Google Shape;2381;p93"/>
          <p:cNvSpPr txBox="1"/>
          <p:nvPr/>
        </p:nvSpPr>
        <p:spPr>
          <a:xfrm>
            <a:off x="6733032" y="1463040"/>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Enerji hasadı</a:t>
            </a:r>
            <a:endParaRPr b="0" i="0" sz="1250" u="none" cap="none" strike="noStrike">
              <a:solidFill>
                <a:schemeClr val="dk1"/>
              </a:solidFill>
              <a:latin typeface="Calibri"/>
              <a:ea typeface="Calibri"/>
              <a:cs typeface="Calibri"/>
              <a:sym typeface="Calibri"/>
            </a:endParaRPr>
          </a:p>
        </p:txBody>
      </p:sp>
      <p:sp>
        <p:nvSpPr>
          <p:cNvPr id="2382" name="Google Shape;2382;p93"/>
          <p:cNvSpPr txBox="1"/>
          <p:nvPr/>
        </p:nvSpPr>
        <p:spPr>
          <a:xfrm>
            <a:off x="6312408" y="1847088"/>
            <a:ext cx="2127504" cy="61264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Cihazlar güneş, titreşim ve ısıdan enerji toplayarak pilsiz çalışacak.</a:t>
            </a:r>
            <a:endParaRPr b="0" i="0" sz="1050" u="none" cap="none" strike="noStrike">
              <a:solidFill>
                <a:schemeClr val="dk1"/>
              </a:solidFill>
              <a:latin typeface="Calibri"/>
              <a:ea typeface="Calibri"/>
              <a:cs typeface="Calibri"/>
              <a:sym typeface="Calibri"/>
            </a:endParaRPr>
          </a:p>
        </p:txBody>
      </p:sp>
      <p:sp>
        <p:nvSpPr>
          <p:cNvPr id="2383" name="Google Shape;2383;p93"/>
          <p:cNvSpPr/>
          <p:nvPr/>
        </p:nvSpPr>
        <p:spPr>
          <a:xfrm>
            <a:off x="502920" y="2807208"/>
            <a:ext cx="2529840" cy="1325880"/>
          </a:xfrm>
          <a:prstGeom prst="roundRect">
            <a:avLst>
              <a:gd fmla="val 5517"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4" name="Google Shape;2384;p93"/>
          <p:cNvSpPr/>
          <p:nvPr/>
        </p:nvSpPr>
        <p:spPr>
          <a:xfrm>
            <a:off x="704088" y="2971800"/>
            <a:ext cx="329184" cy="329184"/>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5" name="Google Shape;2385;p93"/>
          <p:cNvSpPr txBox="1"/>
          <p:nvPr/>
        </p:nvSpPr>
        <p:spPr>
          <a:xfrm>
            <a:off x="704088" y="2971800"/>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4</a:t>
            </a:r>
            <a:endParaRPr b="0" i="0" sz="1200" u="none" cap="none" strike="noStrike">
              <a:solidFill>
                <a:schemeClr val="dk1"/>
              </a:solidFill>
              <a:latin typeface="Calibri"/>
              <a:ea typeface="Calibri"/>
              <a:cs typeface="Calibri"/>
              <a:sym typeface="Calibri"/>
            </a:endParaRPr>
          </a:p>
        </p:txBody>
      </p:sp>
      <p:sp>
        <p:nvSpPr>
          <p:cNvPr id="2386" name="Google Shape;2386;p93"/>
          <p:cNvSpPr txBox="1"/>
          <p:nvPr/>
        </p:nvSpPr>
        <p:spPr>
          <a:xfrm>
            <a:off x="1124712" y="2971800"/>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Dijital ikizler</a:t>
            </a:r>
            <a:endParaRPr b="0" i="0" sz="1250" u="none" cap="none" strike="noStrike">
              <a:solidFill>
                <a:schemeClr val="dk1"/>
              </a:solidFill>
              <a:latin typeface="Calibri"/>
              <a:ea typeface="Calibri"/>
              <a:cs typeface="Calibri"/>
              <a:sym typeface="Calibri"/>
            </a:endParaRPr>
          </a:p>
        </p:txBody>
      </p:sp>
      <p:sp>
        <p:nvSpPr>
          <p:cNvPr id="2387" name="Google Shape;2387;p93"/>
          <p:cNvSpPr txBox="1"/>
          <p:nvPr/>
        </p:nvSpPr>
        <p:spPr>
          <a:xfrm>
            <a:off x="704088" y="3355848"/>
            <a:ext cx="2127504" cy="61264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Fabrikalar ve şehirler, kararları önce sanal kopyalarında deneyecek.</a:t>
            </a:r>
            <a:endParaRPr b="0" i="0" sz="1050" u="none" cap="none" strike="noStrike">
              <a:solidFill>
                <a:schemeClr val="dk1"/>
              </a:solidFill>
              <a:latin typeface="Calibri"/>
              <a:ea typeface="Calibri"/>
              <a:cs typeface="Calibri"/>
              <a:sym typeface="Calibri"/>
            </a:endParaRPr>
          </a:p>
        </p:txBody>
      </p:sp>
      <p:sp>
        <p:nvSpPr>
          <p:cNvPr id="2388" name="Google Shape;2388;p93"/>
          <p:cNvSpPr/>
          <p:nvPr/>
        </p:nvSpPr>
        <p:spPr>
          <a:xfrm>
            <a:off x="3307080" y="2807208"/>
            <a:ext cx="2529840" cy="1325880"/>
          </a:xfrm>
          <a:prstGeom prst="roundRect">
            <a:avLst>
              <a:gd fmla="val 5517"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9" name="Google Shape;2389;p93"/>
          <p:cNvSpPr/>
          <p:nvPr/>
        </p:nvSpPr>
        <p:spPr>
          <a:xfrm>
            <a:off x="3508248" y="2971800"/>
            <a:ext cx="329184" cy="329184"/>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0" name="Google Shape;2390;p93"/>
          <p:cNvSpPr txBox="1"/>
          <p:nvPr/>
        </p:nvSpPr>
        <p:spPr>
          <a:xfrm>
            <a:off x="3508248" y="2971800"/>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5</a:t>
            </a:r>
            <a:endParaRPr b="0" i="0" sz="1200" u="none" cap="none" strike="noStrike">
              <a:solidFill>
                <a:schemeClr val="dk1"/>
              </a:solidFill>
              <a:latin typeface="Calibri"/>
              <a:ea typeface="Calibri"/>
              <a:cs typeface="Calibri"/>
              <a:sym typeface="Calibri"/>
            </a:endParaRPr>
          </a:p>
        </p:txBody>
      </p:sp>
      <p:sp>
        <p:nvSpPr>
          <p:cNvPr id="2391" name="Google Shape;2391;p93"/>
          <p:cNvSpPr txBox="1"/>
          <p:nvPr/>
        </p:nvSpPr>
        <p:spPr>
          <a:xfrm>
            <a:off x="3928872" y="2971800"/>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Güvenlik zorunluluğu</a:t>
            </a:r>
            <a:endParaRPr b="0" i="0" sz="1250" u="none" cap="none" strike="noStrike">
              <a:solidFill>
                <a:schemeClr val="dk1"/>
              </a:solidFill>
              <a:latin typeface="Calibri"/>
              <a:ea typeface="Calibri"/>
              <a:cs typeface="Calibri"/>
              <a:sym typeface="Calibri"/>
            </a:endParaRPr>
          </a:p>
        </p:txBody>
      </p:sp>
      <p:sp>
        <p:nvSpPr>
          <p:cNvPr id="2392" name="Google Shape;2392;p93"/>
          <p:cNvSpPr txBox="1"/>
          <p:nvPr/>
        </p:nvSpPr>
        <p:spPr>
          <a:xfrm>
            <a:off x="3508248" y="3355848"/>
            <a:ext cx="2127504" cy="61264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Yasalar, güvenlik sertifikası olmayan cihazın satışını kısıtlayacak.</a:t>
            </a:r>
            <a:endParaRPr b="0" i="0" sz="1050" u="none" cap="none" strike="noStrike">
              <a:solidFill>
                <a:schemeClr val="dk1"/>
              </a:solidFill>
              <a:latin typeface="Calibri"/>
              <a:ea typeface="Calibri"/>
              <a:cs typeface="Calibri"/>
              <a:sym typeface="Calibri"/>
            </a:endParaRPr>
          </a:p>
        </p:txBody>
      </p:sp>
      <p:sp>
        <p:nvSpPr>
          <p:cNvPr id="2393" name="Google Shape;2393;p93"/>
          <p:cNvSpPr/>
          <p:nvPr/>
        </p:nvSpPr>
        <p:spPr>
          <a:xfrm>
            <a:off x="6111240" y="2807208"/>
            <a:ext cx="2529840" cy="1325880"/>
          </a:xfrm>
          <a:prstGeom prst="roundRect">
            <a:avLst>
              <a:gd fmla="val 5517"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4" name="Google Shape;2394;p93"/>
          <p:cNvSpPr/>
          <p:nvPr/>
        </p:nvSpPr>
        <p:spPr>
          <a:xfrm>
            <a:off x="6312408" y="2971800"/>
            <a:ext cx="329184" cy="329184"/>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5" name="Google Shape;2395;p93"/>
          <p:cNvSpPr txBox="1"/>
          <p:nvPr/>
        </p:nvSpPr>
        <p:spPr>
          <a:xfrm>
            <a:off x="6312408" y="2971800"/>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6</a:t>
            </a:r>
            <a:endParaRPr b="0" i="0" sz="1200" u="none" cap="none" strike="noStrike">
              <a:solidFill>
                <a:schemeClr val="dk1"/>
              </a:solidFill>
              <a:latin typeface="Calibri"/>
              <a:ea typeface="Calibri"/>
              <a:cs typeface="Calibri"/>
              <a:sym typeface="Calibri"/>
            </a:endParaRPr>
          </a:p>
        </p:txBody>
      </p:sp>
      <p:sp>
        <p:nvSpPr>
          <p:cNvPr id="2396" name="Google Shape;2396;p93"/>
          <p:cNvSpPr txBox="1"/>
          <p:nvPr/>
        </p:nvSpPr>
        <p:spPr>
          <a:xfrm>
            <a:off x="6733032" y="2971800"/>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Yeşil IoT</a:t>
            </a:r>
            <a:endParaRPr b="0" i="0" sz="1250" u="none" cap="none" strike="noStrike">
              <a:solidFill>
                <a:schemeClr val="dk1"/>
              </a:solidFill>
              <a:latin typeface="Calibri"/>
              <a:ea typeface="Calibri"/>
              <a:cs typeface="Calibri"/>
              <a:sym typeface="Calibri"/>
            </a:endParaRPr>
          </a:p>
        </p:txBody>
      </p:sp>
      <p:sp>
        <p:nvSpPr>
          <p:cNvPr id="2397" name="Google Shape;2397;p93"/>
          <p:cNvSpPr txBox="1"/>
          <p:nvPr/>
        </p:nvSpPr>
        <p:spPr>
          <a:xfrm>
            <a:off x="6312408" y="3355848"/>
            <a:ext cx="2127504" cy="61264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Onarılabilir, geri dönüştürülebilir ve uzun ömürlü tasarım öne çıkacak.</a:t>
            </a:r>
            <a:endParaRPr b="0" i="0" sz="1050" u="none" cap="none" strike="noStrike">
              <a:solidFill>
                <a:schemeClr val="dk1"/>
              </a:solidFill>
              <a:latin typeface="Calibri"/>
              <a:ea typeface="Calibri"/>
              <a:cs typeface="Calibri"/>
              <a:sym typeface="Calibri"/>
            </a:endParaRPr>
          </a:p>
        </p:txBody>
      </p:sp>
      <p:sp>
        <p:nvSpPr>
          <p:cNvPr id="2398" name="Google Shape;2398;p93"/>
          <p:cNvSpPr txBox="1"/>
          <p:nvPr/>
        </p:nvSpPr>
        <p:spPr>
          <a:xfrm>
            <a:off x="502920" y="4160520"/>
            <a:ext cx="8138160" cy="3657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C7A6E"/>
              </a:buClr>
              <a:buSzPts val="1050"/>
              <a:buFont typeface="Calibri"/>
              <a:buNone/>
            </a:pPr>
            <a:r>
              <a:rPr b="1" i="1" lang="en-US" sz="1050" u="none" cap="none" strike="noStrike">
                <a:solidFill>
                  <a:srgbClr val="0C7A6E"/>
                </a:solidFill>
                <a:latin typeface="Calibri"/>
                <a:ea typeface="Calibri"/>
                <a:cs typeface="Calibri"/>
                <a:sym typeface="Calibri"/>
              </a:rPr>
              <a:t>Değişmeyen tek şey: </a:t>
            </a:r>
            <a:r>
              <a:rPr b="0" i="1" lang="en-US" sz="1050" u="none" cap="none" strike="noStrike">
                <a:solidFill>
                  <a:srgbClr val="36474F"/>
                </a:solidFill>
                <a:latin typeface="Calibri"/>
                <a:ea typeface="Calibri"/>
                <a:cs typeface="Calibri"/>
                <a:sym typeface="Calibri"/>
              </a:rPr>
              <a:t>Teknolojiler değişse de sorulan soru aynı kalıyor — hangi problemi, kimin için, hangi bedelle çözüyorum?</a:t>
            </a:r>
            <a:endParaRPr b="0" i="0" sz="1050" u="none" cap="none" strike="noStrike">
              <a:solidFill>
                <a:schemeClr val="dk1"/>
              </a:solidFill>
              <a:latin typeface="Calibri"/>
              <a:ea typeface="Calibri"/>
              <a:cs typeface="Calibri"/>
              <a:sym typeface="Calibri"/>
            </a:endParaRPr>
          </a:p>
        </p:txBody>
      </p:sp>
      <p:sp>
        <p:nvSpPr>
          <p:cNvPr id="2399" name="Google Shape;2399;p93"/>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5 · Güvenlik, Etik ve Proje</a:t>
            </a:r>
            <a:endParaRPr b="0" i="0" sz="850" u="none" cap="none" strike="noStrike">
              <a:solidFill>
                <a:schemeClr val="dk1"/>
              </a:solidFill>
              <a:latin typeface="Calibri"/>
              <a:ea typeface="Calibri"/>
              <a:cs typeface="Calibri"/>
              <a:sym typeface="Calibri"/>
            </a:endParaRPr>
          </a:p>
        </p:txBody>
      </p:sp>
      <p:sp>
        <p:nvSpPr>
          <p:cNvPr id="2400" name="Google Shape;2400;p93"/>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91</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405" name="Shape 2405"/>
        <p:cNvGrpSpPr/>
        <p:nvPr/>
      </p:nvGrpSpPr>
      <p:grpSpPr>
        <a:xfrm>
          <a:off x="0" y="0"/>
          <a:ext cx="0" cy="0"/>
          <a:chOff x="0" y="0"/>
          <a:chExt cx="0" cy="0"/>
        </a:xfrm>
      </p:grpSpPr>
      <p:sp>
        <p:nvSpPr>
          <p:cNvPr id="2406" name="Google Shape;2406;p94"/>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KARİYER</a:t>
            </a:r>
            <a:endParaRPr b="0" i="0" sz="1000" u="none" cap="none" strike="noStrike">
              <a:solidFill>
                <a:schemeClr val="dk1"/>
              </a:solidFill>
              <a:latin typeface="Calibri"/>
              <a:ea typeface="Calibri"/>
              <a:cs typeface="Calibri"/>
              <a:sym typeface="Calibri"/>
            </a:endParaRPr>
          </a:p>
        </p:txBody>
      </p:sp>
      <p:sp>
        <p:nvSpPr>
          <p:cNvPr id="2407" name="Google Shape;2407;p94"/>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IoT alanında meslekler ve hazırlık yolları</a:t>
            </a:r>
            <a:endParaRPr b="0" i="0" sz="2600" u="none" cap="none" strike="noStrike">
              <a:solidFill>
                <a:schemeClr val="dk1"/>
              </a:solidFill>
              <a:latin typeface="Calibri"/>
              <a:ea typeface="Calibri"/>
              <a:cs typeface="Calibri"/>
              <a:sym typeface="Calibri"/>
            </a:endParaRPr>
          </a:p>
        </p:txBody>
      </p:sp>
      <p:graphicFrame>
        <p:nvGraphicFramePr>
          <p:cNvPr id="2408" name="Google Shape;2408;p94"/>
          <p:cNvGraphicFramePr/>
          <p:nvPr/>
        </p:nvGraphicFramePr>
        <p:xfrm>
          <a:off x="502920" y="1371600"/>
          <a:ext cx="3000000" cy="3000000"/>
        </p:xfrm>
        <a:graphic>
          <a:graphicData uri="http://schemas.openxmlformats.org/drawingml/2006/table">
            <a:tbl>
              <a:tblPr>
                <a:noFill/>
                <a:tableStyleId>{171C6DA4-8F6A-4889-AE8C-7EABCD6D8F95}</a:tableStyleId>
              </a:tblPr>
              <a:tblGrid>
                <a:gridCol w="2286000"/>
                <a:gridCol w="2926075"/>
                <a:gridCol w="2926075"/>
              </a:tblGrid>
              <a:tr h="320050">
                <a:tc>
                  <a:txBody>
                    <a:bodyPr/>
                    <a:lstStyle/>
                    <a:p>
                      <a:pPr indent="0" lvl="0" marL="0" marR="0" rtl="0" algn="l">
                        <a:spcBef>
                          <a:spcPts val="0"/>
                        </a:spcBef>
                        <a:spcAft>
                          <a:spcPts val="0"/>
                        </a:spcAft>
                        <a:buClr>
                          <a:srgbClr val="FFFFFF"/>
                        </a:buClr>
                        <a:buSzPts val="1150"/>
                        <a:buFont typeface="Calibri"/>
                        <a:buNone/>
                      </a:pPr>
                      <a:r>
                        <a:rPr b="1" lang="en-US" sz="1150" u="none" cap="none" strike="noStrike">
                          <a:solidFill>
                            <a:srgbClr val="FFFFFF"/>
                          </a:solidFill>
                          <a:latin typeface="Calibri"/>
                          <a:ea typeface="Calibri"/>
                          <a:cs typeface="Calibri"/>
                          <a:sym typeface="Calibri"/>
                        </a:rPr>
                        <a:t>Meslek</a:t>
                      </a:r>
                      <a:endParaRPr sz="115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0E2A33"/>
                    </a:solidFill>
                  </a:tcPr>
                </a:tc>
                <a:tc>
                  <a:txBody>
                    <a:bodyPr/>
                    <a:lstStyle/>
                    <a:p>
                      <a:pPr indent="0" lvl="0" marL="0" marR="0" rtl="0" algn="l">
                        <a:spcBef>
                          <a:spcPts val="0"/>
                        </a:spcBef>
                        <a:spcAft>
                          <a:spcPts val="0"/>
                        </a:spcAft>
                        <a:buClr>
                          <a:srgbClr val="FFFFFF"/>
                        </a:buClr>
                        <a:buSzPts val="1150"/>
                        <a:buFont typeface="Calibri"/>
                        <a:buNone/>
                      </a:pPr>
                      <a:r>
                        <a:rPr b="1" lang="en-US" sz="1150" u="none" cap="none" strike="noStrike">
                          <a:solidFill>
                            <a:srgbClr val="FFFFFF"/>
                          </a:solidFill>
                          <a:latin typeface="Calibri"/>
                          <a:ea typeface="Calibri"/>
                          <a:cs typeface="Calibri"/>
                          <a:sym typeface="Calibri"/>
                        </a:rPr>
                        <a:t>Ne yapar?</a:t>
                      </a:r>
                      <a:endParaRPr sz="115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0E2A33"/>
                    </a:solidFill>
                  </a:tcPr>
                </a:tc>
                <a:tc>
                  <a:txBody>
                    <a:bodyPr/>
                    <a:lstStyle/>
                    <a:p>
                      <a:pPr indent="0" lvl="0" marL="0" marR="0" rtl="0" algn="l">
                        <a:spcBef>
                          <a:spcPts val="0"/>
                        </a:spcBef>
                        <a:spcAft>
                          <a:spcPts val="0"/>
                        </a:spcAft>
                        <a:buClr>
                          <a:srgbClr val="FFFFFF"/>
                        </a:buClr>
                        <a:buSzPts val="1150"/>
                        <a:buFont typeface="Calibri"/>
                        <a:buNone/>
                      </a:pPr>
                      <a:r>
                        <a:rPr b="1" lang="en-US" sz="1150" u="none" cap="none" strike="noStrike">
                          <a:solidFill>
                            <a:srgbClr val="FFFFFF"/>
                          </a:solidFill>
                          <a:latin typeface="Calibri"/>
                          <a:ea typeface="Calibri"/>
                          <a:cs typeface="Calibri"/>
                          <a:sym typeface="Calibri"/>
                        </a:rPr>
                        <a:t>Hangi dersler önemli?</a:t>
                      </a:r>
                      <a:endParaRPr sz="115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0E2A33"/>
                    </a:solidFill>
                  </a:tcPr>
                </a:tc>
              </a:tr>
              <a:tr h="320050">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Gömülü sistem geliştirici</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Mikrodenetleyici yazılımı yazar</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Fizik, matematik, C/C++</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r>
              <a:tr h="320050">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IoT çözüm mimarı</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Sistemin bütününü tasarlar</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Ağ, sistem analizi, proje yönetimi</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r>
              <a:tr h="320050">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Veri analisti</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Toplanan veriyi yorumlar</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Matematik, istatistik, Python</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r>
              <a:tr h="320050">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Siber güvenlik uzmanı</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Sistemi saldırılara karşı korur</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Ağ, kriptografi, işletim sistemleri</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r>
              <a:tr h="320050">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Elektronik teknisyeni</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Devreyi kurar, bakımını yapar</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Elektrik-elektronik, atölye</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r>
              <a:tr h="320050">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Ürün tasarımcısı</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Kullanıcı arayüzünü tasarlar</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Görsel tasarım, psikoloji</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r>
            </a:tbl>
          </a:graphicData>
        </a:graphic>
      </p:graphicFrame>
      <p:sp>
        <p:nvSpPr>
          <p:cNvPr id="2409" name="Google Shape;2409;p94"/>
          <p:cNvSpPr/>
          <p:nvPr/>
        </p:nvSpPr>
        <p:spPr>
          <a:xfrm>
            <a:off x="502920" y="3794760"/>
            <a:ext cx="8138160" cy="530352"/>
          </a:xfrm>
          <a:prstGeom prst="roundRect">
            <a:avLst>
              <a:gd fmla="val 13793" name="adj"/>
            </a:avLst>
          </a:prstGeom>
          <a:solidFill>
            <a:srgbClr val="E4F4F1"/>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0" name="Google Shape;2410;p94"/>
          <p:cNvSpPr txBox="1"/>
          <p:nvPr/>
        </p:nvSpPr>
        <p:spPr>
          <a:xfrm>
            <a:off x="704088" y="3941064"/>
            <a:ext cx="7735824"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C7A6E"/>
              </a:buClr>
              <a:buSzPts val="1250"/>
              <a:buFont typeface="Calibri"/>
              <a:buNone/>
            </a:pPr>
            <a:r>
              <a:rPr b="1" i="0" lang="en-US" sz="1250" u="none" cap="none" strike="noStrike">
                <a:solidFill>
                  <a:srgbClr val="0C7A6E"/>
                </a:solidFill>
                <a:latin typeface="Calibri"/>
                <a:ea typeface="Calibri"/>
                <a:cs typeface="Calibri"/>
                <a:sym typeface="Calibri"/>
              </a:rPr>
              <a:t>Şimdiden ne yapabilirsiniz? Bir kart alıp kurcalayın, açık kaynak projelere bakın, yaptığınız her projeyi fotoğraf ve notlarla arşivleyin.</a:t>
            </a:r>
            <a:endParaRPr b="0" i="0" sz="1250" u="none" cap="none" strike="noStrike">
              <a:solidFill>
                <a:schemeClr val="dk1"/>
              </a:solidFill>
              <a:latin typeface="Calibri"/>
              <a:ea typeface="Calibri"/>
              <a:cs typeface="Calibri"/>
              <a:sym typeface="Calibri"/>
            </a:endParaRPr>
          </a:p>
        </p:txBody>
      </p:sp>
      <p:sp>
        <p:nvSpPr>
          <p:cNvPr id="2411" name="Google Shape;2411;p94"/>
          <p:cNvSpPr txBox="1"/>
          <p:nvPr/>
        </p:nvSpPr>
        <p:spPr>
          <a:xfrm flipH="1" rot="10800000">
            <a:off x="704088" y="4160520"/>
            <a:ext cx="7735824" cy="914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dk1"/>
              </a:buClr>
              <a:buSzPts val="1000"/>
              <a:buFont typeface="Calibri"/>
              <a:buNone/>
            </a:pPr>
            <a:r>
              <a:t/>
            </a:r>
            <a:endParaRPr b="0" i="0" sz="1000" u="none" cap="none" strike="noStrike">
              <a:solidFill>
                <a:schemeClr val="dk1"/>
              </a:solidFill>
              <a:latin typeface="Calibri"/>
              <a:ea typeface="Calibri"/>
              <a:cs typeface="Calibri"/>
              <a:sym typeface="Calibri"/>
            </a:endParaRPr>
          </a:p>
        </p:txBody>
      </p:sp>
      <p:sp>
        <p:nvSpPr>
          <p:cNvPr id="2412" name="Google Shape;2412;p94"/>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5 · Güvenlik, Etik ve Proje</a:t>
            </a:r>
            <a:endParaRPr b="0" i="0" sz="850" u="none" cap="none" strike="noStrike">
              <a:solidFill>
                <a:schemeClr val="dk1"/>
              </a:solidFill>
              <a:latin typeface="Calibri"/>
              <a:ea typeface="Calibri"/>
              <a:cs typeface="Calibri"/>
              <a:sym typeface="Calibri"/>
            </a:endParaRPr>
          </a:p>
        </p:txBody>
      </p:sp>
      <p:sp>
        <p:nvSpPr>
          <p:cNvPr id="2413" name="Google Shape;2413;p94"/>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92</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418" name="Shape 2418"/>
        <p:cNvGrpSpPr/>
        <p:nvPr/>
      </p:nvGrpSpPr>
      <p:grpSpPr>
        <a:xfrm>
          <a:off x="0" y="0"/>
          <a:ext cx="0" cy="0"/>
          <a:chOff x="0" y="0"/>
          <a:chExt cx="0" cy="0"/>
        </a:xfrm>
      </p:grpSpPr>
      <p:sp>
        <p:nvSpPr>
          <p:cNvPr id="2419" name="Google Shape;2419;p95"/>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PROJE REHBERİ</a:t>
            </a:r>
            <a:endParaRPr b="0" i="0" sz="1000" u="none" cap="none" strike="noStrike">
              <a:solidFill>
                <a:schemeClr val="dk1"/>
              </a:solidFill>
              <a:latin typeface="Calibri"/>
              <a:ea typeface="Calibri"/>
              <a:cs typeface="Calibri"/>
              <a:sym typeface="Calibri"/>
            </a:endParaRPr>
          </a:p>
        </p:txBody>
      </p:sp>
      <p:sp>
        <p:nvSpPr>
          <p:cNvPr id="2420" name="Google Shape;2420;p95"/>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Fikirden sunuma 6 adım</a:t>
            </a:r>
            <a:endParaRPr b="0" i="0" sz="2600" u="none" cap="none" strike="noStrike">
              <a:solidFill>
                <a:schemeClr val="dk1"/>
              </a:solidFill>
              <a:latin typeface="Calibri"/>
              <a:ea typeface="Calibri"/>
              <a:cs typeface="Calibri"/>
              <a:sym typeface="Calibri"/>
            </a:endParaRPr>
          </a:p>
        </p:txBody>
      </p:sp>
      <p:sp>
        <p:nvSpPr>
          <p:cNvPr id="2421" name="Google Shape;2421;p95"/>
          <p:cNvSpPr/>
          <p:nvPr/>
        </p:nvSpPr>
        <p:spPr>
          <a:xfrm>
            <a:off x="502920" y="1600200"/>
            <a:ext cx="990600" cy="1463040"/>
          </a:xfrm>
          <a:prstGeom prst="roundRect">
            <a:avLst>
              <a:gd fmla="val 9231" name="adj"/>
            </a:avLst>
          </a:prstGeom>
          <a:solidFill>
            <a:srgbClr val="E4F4F1"/>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2" name="Google Shape;2422;p95"/>
          <p:cNvSpPr txBox="1"/>
          <p:nvPr/>
        </p:nvSpPr>
        <p:spPr>
          <a:xfrm>
            <a:off x="612648" y="1691640"/>
            <a:ext cx="27432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C7A6E"/>
              </a:buClr>
              <a:buSzPts val="1100"/>
              <a:buFont typeface="Calibri"/>
              <a:buNone/>
            </a:pPr>
            <a:r>
              <a:rPr b="1" i="0" lang="en-US" sz="1100" u="none" cap="none" strike="noStrike">
                <a:solidFill>
                  <a:srgbClr val="0C7A6E"/>
                </a:solidFill>
                <a:latin typeface="Calibri"/>
                <a:ea typeface="Calibri"/>
                <a:cs typeface="Calibri"/>
                <a:sym typeface="Calibri"/>
              </a:rPr>
              <a:t>1</a:t>
            </a:r>
            <a:endParaRPr b="0" i="0" sz="1100" u="none" cap="none" strike="noStrike">
              <a:solidFill>
                <a:schemeClr val="dk1"/>
              </a:solidFill>
              <a:latin typeface="Calibri"/>
              <a:ea typeface="Calibri"/>
              <a:cs typeface="Calibri"/>
              <a:sym typeface="Calibri"/>
            </a:endParaRPr>
          </a:p>
        </p:txBody>
      </p:sp>
      <p:sp>
        <p:nvSpPr>
          <p:cNvPr id="2423" name="Google Shape;2423;p95"/>
          <p:cNvSpPr txBox="1"/>
          <p:nvPr/>
        </p:nvSpPr>
        <p:spPr>
          <a:xfrm>
            <a:off x="612648" y="1947672"/>
            <a:ext cx="771144"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00"/>
              <a:buFont typeface="Calibri"/>
              <a:buNone/>
            </a:pPr>
            <a:r>
              <a:rPr b="1" i="0" lang="en-US" sz="1200" u="none" cap="none" strike="noStrike">
                <a:solidFill>
                  <a:srgbClr val="0E2A33"/>
                </a:solidFill>
                <a:latin typeface="Calibri"/>
                <a:ea typeface="Calibri"/>
                <a:cs typeface="Calibri"/>
                <a:sym typeface="Calibri"/>
              </a:rPr>
              <a:t>Problemi bul</a:t>
            </a:r>
            <a:endParaRPr b="0" i="0" sz="1200" u="none" cap="none" strike="noStrike">
              <a:solidFill>
                <a:schemeClr val="dk1"/>
              </a:solidFill>
              <a:latin typeface="Calibri"/>
              <a:ea typeface="Calibri"/>
              <a:cs typeface="Calibri"/>
              <a:sym typeface="Calibri"/>
            </a:endParaRPr>
          </a:p>
        </p:txBody>
      </p:sp>
      <p:sp>
        <p:nvSpPr>
          <p:cNvPr id="2424" name="Google Shape;2424;p95"/>
          <p:cNvSpPr txBox="1"/>
          <p:nvPr/>
        </p:nvSpPr>
        <p:spPr>
          <a:xfrm>
            <a:off x="612648" y="2276856"/>
            <a:ext cx="771144" cy="6766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6474F"/>
              </a:buClr>
              <a:buSzPts val="950"/>
              <a:buFont typeface="Calibri"/>
              <a:buNone/>
            </a:pPr>
            <a:r>
              <a:rPr b="0" i="0" lang="en-US" sz="950" u="none" cap="none" strike="noStrike">
                <a:solidFill>
                  <a:srgbClr val="36474F"/>
                </a:solidFill>
                <a:latin typeface="Calibri"/>
                <a:ea typeface="Calibri"/>
                <a:cs typeface="Calibri"/>
                <a:sym typeface="Calibri"/>
              </a:rPr>
              <a:t>Kimin, hangi sorunu? Tek cümleyle yazın.</a:t>
            </a:r>
            <a:endParaRPr b="0" i="0" sz="950" u="none" cap="none" strike="noStrike">
              <a:solidFill>
                <a:schemeClr val="dk1"/>
              </a:solidFill>
              <a:latin typeface="Calibri"/>
              <a:ea typeface="Calibri"/>
              <a:cs typeface="Calibri"/>
              <a:sym typeface="Calibri"/>
            </a:endParaRPr>
          </a:p>
        </p:txBody>
      </p:sp>
      <p:sp>
        <p:nvSpPr>
          <p:cNvPr id="2425" name="Google Shape;2425;p95"/>
          <p:cNvSpPr/>
          <p:nvPr/>
        </p:nvSpPr>
        <p:spPr>
          <a:xfrm>
            <a:off x="1594104" y="2231136"/>
            <a:ext cx="237744" cy="201168"/>
          </a:xfrm>
          <a:prstGeom prst="rightArrow">
            <a:avLst>
              <a:gd fmla="val 50000" name="adj1"/>
              <a:gd fmla="val 50000" name="adj2"/>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6" name="Google Shape;2426;p95"/>
          <p:cNvSpPr/>
          <p:nvPr/>
        </p:nvSpPr>
        <p:spPr>
          <a:xfrm>
            <a:off x="1932432" y="1600200"/>
            <a:ext cx="990600" cy="1463040"/>
          </a:xfrm>
          <a:prstGeom prst="roundRect">
            <a:avLst>
              <a:gd fmla="val 9231" name="adj"/>
            </a:avLst>
          </a:prstGeom>
          <a:solidFill>
            <a:srgbClr val="E4F4F1"/>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7" name="Google Shape;2427;p95"/>
          <p:cNvSpPr txBox="1"/>
          <p:nvPr/>
        </p:nvSpPr>
        <p:spPr>
          <a:xfrm>
            <a:off x="2042160" y="1691640"/>
            <a:ext cx="27432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C7A6E"/>
              </a:buClr>
              <a:buSzPts val="1100"/>
              <a:buFont typeface="Calibri"/>
              <a:buNone/>
            </a:pPr>
            <a:r>
              <a:rPr b="1" i="0" lang="en-US" sz="1100" u="none" cap="none" strike="noStrike">
                <a:solidFill>
                  <a:srgbClr val="0C7A6E"/>
                </a:solidFill>
                <a:latin typeface="Calibri"/>
                <a:ea typeface="Calibri"/>
                <a:cs typeface="Calibri"/>
                <a:sym typeface="Calibri"/>
              </a:rPr>
              <a:t>2</a:t>
            </a:r>
            <a:endParaRPr b="0" i="0" sz="1100" u="none" cap="none" strike="noStrike">
              <a:solidFill>
                <a:schemeClr val="dk1"/>
              </a:solidFill>
              <a:latin typeface="Calibri"/>
              <a:ea typeface="Calibri"/>
              <a:cs typeface="Calibri"/>
              <a:sym typeface="Calibri"/>
            </a:endParaRPr>
          </a:p>
        </p:txBody>
      </p:sp>
      <p:sp>
        <p:nvSpPr>
          <p:cNvPr id="2428" name="Google Shape;2428;p95"/>
          <p:cNvSpPr txBox="1"/>
          <p:nvPr/>
        </p:nvSpPr>
        <p:spPr>
          <a:xfrm>
            <a:off x="2042160" y="1947672"/>
            <a:ext cx="771144"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00"/>
              <a:buFont typeface="Calibri"/>
              <a:buNone/>
            </a:pPr>
            <a:r>
              <a:rPr b="1" i="0" lang="en-US" sz="1200" u="none" cap="none" strike="noStrike">
                <a:solidFill>
                  <a:srgbClr val="0E2A33"/>
                </a:solidFill>
                <a:latin typeface="Calibri"/>
                <a:ea typeface="Calibri"/>
                <a:cs typeface="Calibri"/>
                <a:sym typeface="Calibri"/>
              </a:rPr>
              <a:t>Çözümü tasarla</a:t>
            </a:r>
            <a:endParaRPr b="0" i="0" sz="1200" u="none" cap="none" strike="noStrike">
              <a:solidFill>
                <a:schemeClr val="dk1"/>
              </a:solidFill>
              <a:latin typeface="Calibri"/>
              <a:ea typeface="Calibri"/>
              <a:cs typeface="Calibri"/>
              <a:sym typeface="Calibri"/>
            </a:endParaRPr>
          </a:p>
        </p:txBody>
      </p:sp>
      <p:sp>
        <p:nvSpPr>
          <p:cNvPr id="2429" name="Google Shape;2429;p95"/>
          <p:cNvSpPr txBox="1"/>
          <p:nvPr/>
        </p:nvSpPr>
        <p:spPr>
          <a:xfrm>
            <a:off x="2042160" y="2276856"/>
            <a:ext cx="771144" cy="6766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6474F"/>
              </a:buClr>
              <a:buSzPts val="950"/>
              <a:buFont typeface="Calibri"/>
              <a:buNone/>
            </a:pPr>
            <a:r>
              <a:rPr b="0" i="0" lang="en-US" sz="950" u="none" cap="none" strike="noStrike">
                <a:solidFill>
                  <a:srgbClr val="36474F"/>
                </a:solidFill>
                <a:latin typeface="Calibri"/>
                <a:ea typeface="Calibri"/>
                <a:cs typeface="Calibri"/>
                <a:sym typeface="Calibri"/>
              </a:rPr>
              <a:t>Hangi veri, hangi karar, hangi eylem?</a:t>
            </a:r>
            <a:endParaRPr b="0" i="0" sz="950" u="none" cap="none" strike="noStrike">
              <a:solidFill>
                <a:schemeClr val="dk1"/>
              </a:solidFill>
              <a:latin typeface="Calibri"/>
              <a:ea typeface="Calibri"/>
              <a:cs typeface="Calibri"/>
              <a:sym typeface="Calibri"/>
            </a:endParaRPr>
          </a:p>
        </p:txBody>
      </p:sp>
      <p:sp>
        <p:nvSpPr>
          <p:cNvPr id="2430" name="Google Shape;2430;p95"/>
          <p:cNvSpPr/>
          <p:nvPr/>
        </p:nvSpPr>
        <p:spPr>
          <a:xfrm>
            <a:off x="3023616" y="2231136"/>
            <a:ext cx="237744" cy="201168"/>
          </a:xfrm>
          <a:prstGeom prst="rightArrow">
            <a:avLst>
              <a:gd fmla="val 50000" name="adj1"/>
              <a:gd fmla="val 50000" name="adj2"/>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1" name="Google Shape;2431;p95"/>
          <p:cNvSpPr/>
          <p:nvPr/>
        </p:nvSpPr>
        <p:spPr>
          <a:xfrm>
            <a:off x="3361944" y="1600200"/>
            <a:ext cx="990600" cy="1463040"/>
          </a:xfrm>
          <a:prstGeom prst="roundRect">
            <a:avLst>
              <a:gd fmla="val 9231" name="adj"/>
            </a:avLst>
          </a:prstGeom>
          <a:solidFill>
            <a:srgbClr val="E4F4F1"/>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2" name="Google Shape;2432;p95"/>
          <p:cNvSpPr txBox="1"/>
          <p:nvPr/>
        </p:nvSpPr>
        <p:spPr>
          <a:xfrm>
            <a:off x="3471672" y="1691640"/>
            <a:ext cx="27432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C7A6E"/>
              </a:buClr>
              <a:buSzPts val="1100"/>
              <a:buFont typeface="Calibri"/>
              <a:buNone/>
            </a:pPr>
            <a:r>
              <a:rPr b="1" i="0" lang="en-US" sz="1100" u="none" cap="none" strike="noStrike">
                <a:solidFill>
                  <a:srgbClr val="0C7A6E"/>
                </a:solidFill>
                <a:latin typeface="Calibri"/>
                <a:ea typeface="Calibri"/>
                <a:cs typeface="Calibri"/>
                <a:sym typeface="Calibri"/>
              </a:rPr>
              <a:t>3</a:t>
            </a:r>
            <a:endParaRPr b="0" i="0" sz="1100" u="none" cap="none" strike="noStrike">
              <a:solidFill>
                <a:schemeClr val="dk1"/>
              </a:solidFill>
              <a:latin typeface="Calibri"/>
              <a:ea typeface="Calibri"/>
              <a:cs typeface="Calibri"/>
              <a:sym typeface="Calibri"/>
            </a:endParaRPr>
          </a:p>
        </p:txBody>
      </p:sp>
      <p:sp>
        <p:nvSpPr>
          <p:cNvPr id="2433" name="Google Shape;2433;p95"/>
          <p:cNvSpPr txBox="1"/>
          <p:nvPr/>
        </p:nvSpPr>
        <p:spPr>
          <a:xfrm>
            <a:off x="3471672" y="1947672"/>
            <a:ext cx="771144"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00"/>
              <a:buFont typeface="Calibri"/>
              <a:buNone/>
            </a:pPr>
            <a:r>
              <a:rPr b="1" i="0" lang="en-US" sz="1200" u="none" cap="none" strike="noStrike">
                <a:solidFill>
                  <a:srgbClr val="0E2A33"/>
                </a:solidFill>
                <a:latin typeface="Calibri"/>
                <a:ea typeface="Calibri"/>
                <a:cs typeface="Calibri"/>
                <a:sym typeface="Calibri"/>
              </a:rPr>
              <a:t>Malzemeyi seç</a:t>
            </a:r>
            <a:endParaRPr b="0" i="0" sz="1200" u="none" cap="none" strike="noStrike">
              <a:solidFill>
                <a:schemeClr val="dk1"/>
              </a:solidFill>
              <a:latin typeface="Calibri"/>
              <a:ea typeface="Calibri"/>
              <a:cs typeface="Calibri"/>
              <a:sym typeface="Calibri"/>
            </a:endParaRPr>
          </a:p>
        </p:txBody>
      </p:sp>
      <p:sp>
        <p:nvSpPr>
          <p:cNvPr id="2434" name="Google Shape;2434;p95"/>
          <p:cNvSpPr txBox="1"/>
          <p:nvPr/>
        </p:nvSpPr>
        <p:spPr>
          <a:xfrm>
            <a:off x="3471672" y="2276856"/>
            <a:ext cx="771144" cy="6766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6474F"/>
              </a:buClr>
              <a:buSzPts val="950"/>
              <a:buFont typeface="Calibri"/>
              <a:buNone/>
            </a:pPr>
            <a:r>
              <a:rPr b="0" i="0" lang="en-US" sz="950" u="none" cap="none" strike="noStrike">
                <a:solidFill>
                  <a:srgbClr val="36474F"/>
                </a:solidFill>
                <a:latin typeface="Calibri"/>
                <a:ea typeface="Calibri"/>
                <a:cs typeface="Calibri"/>
                <a:sym typeface="Calibri"/>
              </a:rPr>
              <a:t>Sensör, aktüatör, kart ve bütçe listesi.</a:t>
            </a:r>
            <a:endParaRPr b="0" i="0" sz="950" u="none" cap="none" strike="noStrike">
              <a:solidFill>
                <a:schemeClr val="dk1"/>
              </a:solidFill>
              <a:latin typeface="Calibri"/>
              <a:ea typeface="Calibri"/>
              <a:cs typeface="Calibri"/>
              <a:sym typeface="Calibri"/>
            </a:endParaRPr>
          </a:p>
        </p:txBody>
      </p:sp>
      <p:sp>
        <p:nvSpPr>
          <p:cNvPr id="2435" name="Google Shape;2435;p95"/>
          <p:cNvSpPr/>
          <p:nvPr/>
        </p:nvSpPr>
        <p:spPr>
          <a:xfrm>
            <a:off x="4453128" y="2231136"/>
            <a:ext cx="237744" cy="201168"/>
          </a:xfrm>
          <a:prstGeom prst="rightArrow">
            <a:avLst>
              <a:gd fmla="val 50000" name="adj1"/>
              <a:gd fmla="val 50000" name="adj2"/>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6" name="Google Shape;2436;p95"/>
          <p:cNvSpPr/>
          <p:nvPr/>
        </p:nvSpPr>
        <p:spPr>
          <a:xfrm>
            <a:off x="4791456" y="1600200"/>
            <a:ext cx="990600" cy="1463040"/>
          </a:xfrm>
          <a:prstGeom prst="roundRect">
            <a:avLst>
              <a:gd fmla="val 9231" name="adj"/>
            </a:avLst>
          </a:prstGeom>
          <a:solidFill>
            <a:srgbClr val="E4F4F1"/>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7" name="Google Shape;2437;p95"/>
          <p:cNvSpPr txBox="1"/>
          <p:nvPr/>
        </p:nvSpPr>
        <p:spPr>
          <a:xfrm>
            <a:off x="4901184" y="1691640"/>
            <a:ext cx="27432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C7A6E"/>
              </a:buClr>
              <a:buSzPts val="1100"/>
              <a:buFont typeface="Calibri"/>
              <a:buNone/>
            </a:pPr>
            <a:r>
              <a:rPr b="1" i="0" lang="en-US" sz="1100" u="none" cap="none" strike="noStrike">
                <a:solidFill>
                  <a:srgbClr val="0C7A6E"/>
                </a:solidFill>
                <a:latin typeface="Calibri"/>
                <a:ea typeface="Calibri"/>
                <a:cs typeface="Calibri"/>
                <a:sym typeface="Calibri"/>
              </a:rPr>
              <a:t>4</a:t>
            </a:r>
            <a:endParaRPr b="0" i="0" sz="1100" u="none" cap="none" strike="noStrike">
              <a:solidFill>
                <a:schemeClr val="dk1"/>
              </a:solidFill>
              <a:latin typeface="Calibri"/>
              <a:ea typeface="Calibri"/>
              <a:cs typeface="Calibri"/>
              <a:sym typeface="Calibri"/>
            </a:endParaRPr>
          </a:p>
        </p:txBody>
      </p:sp>
      <p:sp>
        <p:nvSpPr>
          <p:cNvPr id="2438" name="Google Shape;2438;p95"/>
          <p:cNvSpPr txBox="1"/>
          <p:nvPr/>
        </p:nvSpPr>
        <p:spPr>
          <a:xfrm>
            <a:off x="4901184" y="1947672"/>
            <a:ext cx="771144"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00"/>
              <a:buFont typeface="Calibri"/>
              <a:buNone/>
            </a:pPr>
            <a:r>
              <a:rPr b="1" i="0" lang="en-US" sz="1200" u="none" cap="none" strike="noStrike">
                <a:solidFill>
                  <a:srgbClr val="0E2A33"/>
                </a:solidFill>
                <a:latin typeface="Calibri"/>
                <a:ea typeface="Calibri"/>
                <a:cs typeface="Calibri"/>
                <a:sym typeface="Calibri"/>
              </a:rPr>
              <a:t>Kur ve kodla</a:t>
            </a:r>
            <a:endParaRPr b="0" i="0" sz="1200" u="none" cap="none" strike="noStrike">
              <a:solidFill>
                <a:schemeClr val="dk1"/>
              </a:solidFill>
              <a:latin typeface="Calibri"/>
              <a:ea typeface="Calibri"/>
              <a:cs typeface="Calibri"/>
              <a:sym typeface="Calibri"/>
            </a:endParaRPr>
          </a:p>
        </p:txBody>
      </p:sp>
      <p:sp>
        <p:nvSpPr>
          <p:cNvPr id="2439" name="Google Shape;2439;p95"/>
          <p:cNvSpPr txBox="1"/>
          <p:nvPr/>
        </p:nvSpPr>
        <p:spPr>
          <a:xfrm>
            <a:off x="4901184" y="2276856"/>
            <a:ext cx="771144" cy="6766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6474F"/>
              </a:buClr>
              <a:buSzPts val="950"/>
              <a:buFont typeface="Calibri"/>
              <a:buNone/>
            </a:pPr>
            <a:r>
              <a:rPr b="0" i="0" lang="en-US" sz="950" u="none" cap="none" strike="noStrike">
                <a:solidFill>
                  <a:srgbClr val="36474F"/>
                </a:solidFill>
                <a:latin typeface="Calibri"/>
                <a:ea typeface="Calibri"/>
                <a:cs typeface="Calibri"/>
                <a:sym typeface="Calibri"/>
              </a:rPr>
              <a:t>Önce devre, sonra yazılım; adım adım test edin.</a:t>
            </a:r>
            <a:endParaRPr b="0" i="0" sz="950" u="none" cap="none" strike="noStrike">
              <a:solidFill>
                <a:schemeClr val="dk1"/>
              </a:solidFill>
              <a:latin typeface="Calibri"/>
              <a:ea typeface="Calibri"/>
              <a:cs typeface="Calibri"/>
              <a:sym typeface="Calibri"/>
            </a:endParaRPr>
          </a:p>
        </p:txBody>
      </p:sp>
      <p:sp>
        <p:nvSpPr>
          <p:cNvPr id="2440" name="Google Shape;2440;p95"/>
          <p:cNvSpPr/>
          <p:nvPr/>
        </p:nvSpPr>
        <p:spPr>
          <a:xfrm>
            <a:off x="5882640" y="2231136"/>
            <a:ext cx="237744" cy="201168"/>
          </a:xfrm>
          <a:prstGeom prst="rightArrow">
            <a:avLst>
              <a:gd fmla="val 50000" name="adj1"/>
              <a:gd fmla="val 50000" name="adj2"/>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1" name="Google Shape;2441;p95"/>
          <p:cNvSpPr/>
          <p:nvPr/>
        </p:nvSpPr>
        <p:spPr>
          <a:xfrm>
            <a:off x="6220968" y="1600200"/>
            <a:ext cx="990600" cy="1463040"/>
          </a:xfrm>
          <a:prstGeom prst="roundRect">
            <a:avLst>
              <a:gd fmla="val 9231" name="adj"/>
            </a:avLst>
          </a:prstGeom>
          <a:solidFill>
            <a:srgbClr val="E4F4F1"/>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2" name="Google Shape;2442;p95"/>
          <p:cNvSpPr txBox="1"/>
          <p:nvPr/>
        </p:nvSpPr>
        <p:spPr>
          <a:xfrm>
            <a:off x="6330696" y="1691640"/>
            <a:ext cx="27432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C7A6E"/>
              </a:buClr>
              <a:buSzPts val="1100"/>
              <a:buFont typeface="Calibri"/>
              <a:buNone/>
            </a:pPr>
            <a:r>
              <a:rPr b="1" i="0" lang="en-US" sz="1100" u="none" cap="none" strike="noStrike">
                <a:solidFill>
                  <a:srgbClr val="0C7A6E"/>
                </a:solidFill>
                <a:latin typeface="Calibri"/>
                <a:ea typeface="Calibri"/>
                <a:cs typeface="Calibri"/>
                <a:sym typeface="Calibri"/>
              </a:rPr>
              <a:t>5</a:t>
            </a:r>
            <a:endParaRPr b="0" i="0" sz="1100" u="none" cap="none" strike="noStrike">
              <a:solidFill>
                <a:schemeClr val="dk1"/>
              </a:solidFill>
              <a:latin typeface="Calibri"/>
              <a:ea typeface="Calibri"/>
              <a:cs typeface="Calibri"/>
              <a:sym typeface="Calibri"/>
            </a:endParaRPr>
          </a:p>
        </p:txBody>
      </p:sp>
      <p:sp>
        <p:nvSpPr>
          <p:cNvPr id="2443" name="Google Shape;2443;p95"/>
          <p:cNvSpPr txBox="1"/>
          <p:nvPr/>
        </p:nvSpPr>
        <p:spPr>
          <a:xfrm>
            <a:off x="6330696" y="1947672"/>
            <a:ext cx="771144"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00"/>
              <a:buFont typeface="Calibri"/>
              <a:buNone/>
            </a:pPr>
            <a:r>
              <a:rPr b="1" i="0" lang="en-US" sz="1200" u="none" cap="none" strike="noStrike">
                <a:solidFill>
                  <a:srgbClr val="0E2A33"/>
                </a:solidFill>
                <a:latin typeface="Calibri"/>
                <a:ea typeface="Calibri"/>
                <a:cs typeface="Calibri"/>
                <a:sym typeface="Calibri"/>
              </a:rPr>
              <a:t>Test et</a:t>
            </a:r>
            <a:endParaRPr b="0" i="0" sz="1200" u="none" cap="none" strike="noStrike">
              <a:solidFill>
                <a:schemeClr val="dk1"/>
              </a:solidFill>
              <a:latin typeface="Calibri"/>
              <a:ea typeface="Calibri"/>
              <a:cs typeface="Calibri"/>
              <a:sym typeface="Calibri"/>
            </a:endParaRPr>
          </a:p>
        </p:txBody>
      </p:sp>
      <p:sp>
        <p:nvSpPr>
          <p:cNvPr id="2444" name="Google Shape;2444;p95"/>
          <p:cNvSpPr txBox="1"/>
          <p:nvPr/>
        </p:nvSpPr>
        <p:spPr>
          <a:xfrm>
            <a:off x="6330696" y="2276856"/>
            <a:ext cx="771144" cy="6766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6474F"/>
              </a:buClr>
              <a:buSzPts val="950"/>
              <a:buFont typeface="Calibri"/>
              <a:buNone/>
            </a:pPr>
            <a:r>
              <a:rPr b="0" i="0" lang="en-US" sz="950" u="none" cap="none" strike="noStrike">
                <a:solidFill>
                  <a:srgbClr val="36474F"/>
                </a:solidFill>
                <a:latin typeface="Calibri"/>
                <a:ea typeface="Calibri"/>
                <a:cs typeface="Calibri"/>
                <a:sym typeface="Calibri"/>
              </a:rPr>
              <a:t>Uç durumları deneyin: sensör bozulursa?</a:t>
            </a:r>
            <a:endParaRPr b="0" i="0" sz="950" u="none" cap="none" strike="noStrike">
              <a:solidFill>
                <a:schemeClr val="dk1"/>
              </a:solidFill>
              <a:latin typeface="Calibri"/>
              <a:ea typeface="Calibri"/>
              <a:cs typeface="Calibri"/>
              <a:sym typeface="Calibri"/>
            </a:endParaRPr>
          </a:p>
        </p:txBody>
      </p:sp>
      <p:sp>
        <p:nvSpPr>
          <p:cNvPr id="2445" name="Google Shape;2445;p95"/>
          <p:cNvSpPr/>
          <p:nvPr/>
        </p:nvSpPr>
        <p:spPr>
          <a:xfrm>
            <a:off x="7312152" y="2231136"/>
            <a:ext cx="237744" cy="201168"/>
          </a:xfrm>
          <a:prstGeom prst="rightArrow">
            <a:avLst>
              <a:gd fmla="val 50000" name="adj1"/>
              <a:gd fmla="val 50000" name="adj2"/>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6" name="Google Shape;2446;p95"/>
          <p:cNvSpPr/>
          <p:nvPr/>
        </p:nvSpPr>
        <p:spPr>
          <a:xfrm>
            <a:off x="7650480" y="1600200"/>
            <a:ext cx="990600" cy="1463040"/>
          </a:xfrm>
          <a:prstGeom prst="roundRect">
            <a:avLst>
              <a:gd fmla="val 9231" name="adj"/>
            </a:avLst>
          </a:prstGeom>
          <a:solidFill>
            <a:srgbClr val="E4F4F1"/>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7" name="Google Shape;2447;p95"/>
          <p:cNvSpPr txBox="1"/>
          <p:nvPr/>
        </p:nvSpPr>
        <p:spPr>
          <a:xfrm>
            <a:off x="7760208" y="1691640"/>
            <a:ext cx="27432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C7A6E"/>
              </a:buClr>
              <a:buSzPts val="1100"/>
              <a:buFont typeface="Calibri"/>
              <a:buNone/>
            </a:pPr>
            <a:r>
              <a:rPr b="1" i="0" lang="en-US" sz="1100" u="none" cap="none" strike="noStrike">
                <a:solidFill>
                  <a:srgbClr val="0C7A6E"/>
                </a:solidFill>
                <a:latin typeface="Calibri"/>
                <a:ea typeface="Calibri"/>
                <a:cs typeface="Calibri"/>
                <a:sym typeface="Calibri"/>
              </a:rPr>
              <a:t>6</a:t>
            </a:r>
            <a:endParaRPr b="0" i="0" sz="1100" u="none" cap="none" strike="noStrike">
              <a:solidFill>
                <a:schemeClr val="dk1"/>
              </a:solidFill>
              <a:latin typeface="Calibri"/>
              <a:ea typeface="Calibri"/>
              <a:cs typeface="Calibri"/>
              <a:sym typeface="Calibri"/>
            </a:endParaRPr>
          </a:p>
        </p:txBody>
      </p:sp>
      <p:sp>
        <p:nvSpPr>
          <p:cNvPr id="2448" name="Google Shape;2448;p95"/>
          <p:cNvSpPr txBox="1"/>
          <p:nvPr/>
        </p:nvSpPr>
        <p:spPr>
          <a:xfrm>
            <a:off x="7760208" y="1947672"/>
            <a:ext cx="771144"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00"/>
              <a:buFont typeface="Calibri"/>
              <a:buNone/>
            </a:pPr>
            <a:r>
              <a:rPr b="1" i="0" lang="en-US" sz="1200" u="none" cap="none" strike="noStrike">
                <a:solidFill>
                  <a:srgbClr val="0E2A33"/>
                </a:solidFill>
                <a:latin typeface="Calibri"/>
                <a:ea typeface="Calibri"/>
                <a:cs typeface="Calibri"/>
                <a:sym typeface="Calibri"/>
              </a:rPr>
              <a:t>Sun</a:t>
            </a:r>
            <a:endParaRPr b="0" i="0" sz="1200" u="none" cap="none" strike="noStrike">
              <a:solidFill>
                <a:schemeClr val="dk1"/>
              </a:solidFill>
              <a:latin typeface="Calibri"/>
              <a:ea typeface="Calibri"/>
              <a:cs typeface="Calibri"/>
              <a:sym typeface="Calibri"/>
            </a:endParaRPr>
          </a:p>
        </p:txBody>
      </p:sp>
      <p:sp>
        <p:nvSpPr>
          <p:cNvPr id="2449" name="Google Shape;2449;p95"/>
          <p:cNvSpPr txBox="1"/>
          <p:nvPr/>
        </p:nvSpPr>
        <p:spPr>
          <a:xfrm>
            <a:off x="7760208" y="2276856"/>
            <a:ext cx="771144" cy="6766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6474F"/>
              </a:buClr>
              <a:buSzPts val="950"/>
              <a:buFont typeface="Calibri"/>
              <a:buNone/>
            </a:pPr>
            <a:r>
              <a:rPr b="0" i="0" lang="en-US" sz="950" u="none" cap="none" strike="noStrike">
                <a:solidFill>
                  <a:srgbClr val="36474F"/>
                </a:solidFill>
                <a:latin typeface="Calibri"/>
                <a:ea typeface="Calibri"/>
                <a:cs typeface="Calibri"/>
                <a:sym typeface="Calibri"/>
              </a:rPr>
              <a:t>Problem, çözüm, kanıt ve sınırlar.</a:t>
            </a:r>
            <a:endParaRPr b="0" i="0" sz="950" u="none" cap="none" strike="noStrike">
              <a:solidFill>
                <a:schemeClr val="dk1"/>
              </a:solidFill>
              <a:latin typeface="Calibri"/>
              <a:ea typeface="Calibri"/>
              <a:cs typeface="Calibri"/>
              <a:sym typeface="Calibri"/>
            </a:endParaRPr>
          </a:p>
        </p:txBody>
      </p:sp>
      <p:sp>
        <p:nvSpPr>
          <p:cNvPr id="2450" name="Google Shape;2450;p95"/>
          <p:cNvSpPr/>
          <p:nvPr/>
        </p:nvSpPr>
        <p:spPr>
          <a:xfrm>
            <a:off x="502920" y="3291840"/>
            <a:ext cx="8138160" cy="1005840"/>
          </a:xfrm>
          <a:prstGeom prst="roundRect">
            <a:avLst>
              <a:gd fmla="val 7273" name="adj"/>
            </a:avLst>
          </a:prstGeom>
          <a:solidFill>
            <a:srgbClr val="FDF3D7"/>
          </a:solidFill>
          <a:ln cap="flat" cmpd="sng" w="12700">
            <a:solidFill>
              <a:srgbClr val="EBD59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1" name="Google Shape;2451;p95"/>
          <p:cNvSpPr txBox="1"/>
          <p:nvPr/>
        </p:nvSpPr>
        <p:spPr>
          <a:xfrm>
            <a:off x="704088" y="3438144"/>
            <a:ext cx="7735824"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A5B00"/>
              </a:buClr>
              <a:buSzPts val="1250"/>
              <a:buFont typeface="Calibri"/>
              <a:buNone/>
            </a:pPr>
            <a:r>
              <a:rPr b="1" i="0" lang="en-US" sz="1250" u="none" cap="none" strike="noStrike">
                <a:solidFill>
                  <a:srgbClr val="7A5B00"/>
                </a:solidFill>
                <a:latin typeface="Calibri"/>
                <a:ea typeface="Calibri"/>
                <a:cs typeface="Calibri"/>
                <a:sym typeface="Calibri"/>
              </a:rPr>
              <a:t>En sık yapılan hata</a:t>
            </a:r>
            <a:endParaRPr b="0" i="0" sz="1250" u="none" cap="none" strike="noStrike">
              <a:solidFill>
                <a:schemeClr val="dk1"/>
              </a:solidFill>
              <a:latin typeface="Calibri"/>
              <a:ea typeface="Calibri"/>
              <a:cs typeface="Calibri"/>
              <a:sym typeface="Calibri"/>
            </a:endParaRPr>
          </a:p>
        </p:txBody>
      </p:sp>
      <p:sp>
        <p:nvSpPr>
          <p:cNvPr id="2452" name="Google Shape;2452;p95"/>
          <p:cNvSpPr txBox="1"/>
          <p:nvPr/>
        </p:nvSpPr>
        <p:spPr>
          <a:xfrm>
            <a:off x="704088" y="3749040"/>
            <a:ext cx="7735824" cy="38404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6474F"/>
              </a:buClr>
              <a:buSzPts val="1100"/>
              <a:buFont typeface="Calibri"/>
              <a:buNone/>
            </a:pPr>
            <a:r>
              <a:rPr b="0" i="0" lang="en-US" sz="1100" u="none" cap="none" strike="noStrike">
                <a:solidFill>
                  <a:srgbClr val="36474F"/>
                </a:solidFill>
                <a:latin typeface="Calibri"/>
                <a:ea typeface="Calibri"/>
                <a:cs typeface="Calibri"/>
                <a:sym typeface="Calibri"/>
              </a:rPr>
              <a:t>Öğrencilerin çoğu ikinci adımı atlayıp doğrudan malzeme almaya koşar. Sonra elindeki sensörle ne yapacağını düşünmeye başlar. Doğrusu tersidir: önce problem, sonra çözüm, en son malzeme. Bir projenin değeri kullandığı parçaların sayısıyla değil, çözdüğü sorunun gerçekliğiyle ölçülür.</a:t>
            </a:r>
            <a:endParaRPr b="0" i="0" sz="1100" u="none" cap="none" strike="noStrike">
              <a:solidFill>
                <a:schemeClr val="dk1"/>
              </a:solidFill>
              <a:latin typeface="Calibri"/>
              <a:ea typeface="Calibri"/>
              <a:cs typeface="Calibri"/>
              <a:sym typeface="Calibri"/>
            </a:endParaRPr>
          </a:p>
        </p:txBody>
      </p:sp>
      <p:sp>
        <p:nvSpPr>
          <p:cNvPr id="2453" name="Google Shape;2453;p95"/>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5 · Güvenlik, Etik ve Proje</a:t>
            </a:r>
            <a:endParaRPr b="0" i="0" sz="850" u="none" cap="none" strike="noStrike">
              <a:solidFill>
                <a:schemeClr val="dk1"/>
              </a:solidFill>
              <a:latin typeface="Calibri"/>
              <a:ea typeface="Calibri"/>
              <a:cs typeface="Calibri"/>
              <a:sym typeface="Calibri"/>
            </a:endParaRPr>
          </a:p>
        </p:txBody>
      </p:sp>
      <p:sp>
        <p:nvSpPr>
          <p:cNvPr id="2454" name="Google Shape;2454;p95"/>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93</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459" name="Shape 2459"/>
        <p:cNvGrpSpPr/>
        <p:nvPr/>
      </p:nvGrpSpPr>
      <p:grpSpPr>
        <a:xfrm>
          <a:off x="0" y="0"/>
          <a:ext cx="0" cy="0"/>
          <a:chOff x="0" y="0"/>
          <a:chExt cx="0" cy="0"/>
        </a:xfrm>
      </p:grpSpPr>
      <p:sp>
        <p:nvSpPr>
          <p:cNvPr id="2460" name="Google Shape;2460;p96"/>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FİKİR BANKASI</a:t>
            </a:r>
            <a:endParaRPr b="0" i="0" sz="1000" u="none" cap="none" strike="noStrike">
              <a:solidFill>
                <a:schemeClr val="dk1"/>
              </a:solidFill>
              <a:latin typeface="Calibri"/>
              <a:ea typeface="Calibri"/>
              <a:cs typeface="Calibri"/>
              <a:sym typeface="Calibri"/>
            </a:endParaRPr>
          </a:p>
        </p:txBody>
      </p:sp>
      <p:sp>
        <p:nvSpPr>
          <p:cNvPr id="2461" name="Google Shape;2461;p96"/>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Seviyeye göre proje önerileri</a:t>
            </a:r>
            <a:endParaRPr b="0" i="0" sz="2600" u="none" cap="none" strike="noStrike">
              <a:solidFill>
                <a:schemeClr val="dk1"/>
              </a:solidFill>
              <a:latin typeface="Calibri"/>
              <a:ea typeface="Calibri"/>
              <a:cs typeface="Calibri"/>
              <a:sym typeface="Calibri"/>
            </a:endParaRPr>
          </a:p>
        </p:txBody>
      </p:sp>
      <p:sp>
        <p:nvSpPr>
          <p:cNvPr id="2462" name="Google Shape;2462;p96"/>
          <p:cNvSpPr/>
          <p:nvPr/>
        </p:nvSpPr>
        <p:spPr>
          <a:xfrm>
            <a:off x="502920" y="1371600"/>
            <a:ext cx="2529840" cy="1920240"/>
          </a:xfrm>
          <a:prstGeom prst="roundRect">
            <a:avLst>
              <a:gd fmla="val 3810"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3" name="Google Shape;2463;p96"/>
          <p:cNvSpPr/>
          <p:nvPr/>
        </p:nvSpPr>
        <p:spPr>
          <a:xfrm>
            <a:off x="704088" y="1536192"/>
            <a:ext cx="329184" cy="329184"/>
          </a:xfrm>
          <a:prstGeom prst="ellipse">
            <a:avLst/>
          </a:prstGeom>
          <a:solidFill>
            <a:srgbClr val="0C7A6E"/>
          </a:solidFill>
          <a:ln cap="flat" cmpd="sng" w="12700">
            <a:solidFill>
              <a:srgbClr val="0C7A6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4" name="Google Shape;2464;p96"/>
          <p:cNvSpPr txBox="1"/>
          <p:nvPr/>
        </p:nvSpPr>
        <p:spPr>
          <a:xfrm>
            <a:off x="704088" y="1536192"/>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a:t>
            </a:r>
            <a:endParaRPr b="0" i="0" sz="1200" u="none" cap="none" strike="noStrike">
              <a:solidFill>
                <a:schemeClr val="dk1"/>
              </a:solidFill>
              <a:latin typeface="Calibri"/>
              <a:ea typeface="Calibri"/>
              <a:cs typeface="Calibri"/>
              <a:sym typeface="Calibri"/>
            </a:endParaRPr>
          </a:p>
        </p:txBody>
      </p:sp>
      <p:sp>
        <p:nvSpPr>
          <p:cNvPr id="2465" name="Google Shape;2465;p96"/>
          <p:cNvSpPr txBox="1"/>
          <p:nvPr/>
        </p:nvSpPr>
        <p:spPr>
          <a:xfrm>
            <a:off x="1124712" y="1536192"/>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300"/>
              <a:buFont typeface="Calibri"/>
              <a:buNone/>
            </a:pPr>
            <a:r>
              <a:rPr b="1" i="0" lang="en-US" sz="1300" u="none" cap="none" strike="noStrike">
                <a:solidFill>
                  <a:srgbClr val="0E2A33"/>
                </a:solidFill>
                <a:latin typeface="Calibri"/>
                <a:ea typeface="Calibri"/>
                <a:cs typeface="Calibri"/>
                <a:sym typeface="Calibri"/>
              </a:rPr>
              <a:t>Başlangıç</a:t>
            </a:r>
            <a:endParaRPr b="0" i="0" sz="1300" u="none" cap="none" strike="noStrike">
              <a:solidFill>
                <a:schemeClr val="dk1"/>
              </a:solidFill>
              <a:latin typeface="Calibri"/>
              <a:ea typeface="Calibri"/>
              <a:cs typeface="Calibri"/>
              <a:sym typeface="Calibri"/>
            </a:endParaRPr>
          </a:p>
        </p:txBody>
      </p:sp>
      <p:sp>
        <p:nvSpPr>
          <p:cNvPr id="2466" name="Google Shape;2466;p96"/>
          <p:cNvSpPr txBox="1"/>
          <p:nvPr/>
        </p:nvSpPr>
        <p:spPr>
          <a:xfrm>
            <a:off x="704088" y="1920240"/>
            <a:ext cx="2127504" cy="120700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 Sıcaklık-nem izleme istasyonu</a:t>
            </a:r>
            <a:endParaRPr b="0" i="0" sz="1050" u="none" cap="none" strike="noStrike">
              <a:solidFill>
                <a:schemeClr val="dk1"/>
              </a:solidFill>
              <a:latin typeface="Calibri"/>
              <a:ea typeface="Calibri"/>
              <a:cs typeface="Calibri"/>
              <a:sym typeface="Calibri"/>
            </a:endParaRPr>
          </a:p>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 Hareketle çalışan koridor lambası</a:t>
            </a:r>
            <a:endParaRPr b="0" i="0" sz="1050" u="none" cap="none" strike="noStrike">
              <a:solidFill>
                <a:schemeClr val="dk1"/>
              </a:solidFill>
              <a:latin typeface="Calibri"/>
              <a:ea typeface="Calibri"/>
              <a:cs typeface="Calibri"/>
              <a:sym typeface="Calibri"/>
            </a:endParaRPr>
          </a:p>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 Kapı açık uyarı sistemi</a:t>
            </a:r>
            <a:endParaRPr b="0" i="0" sz="1050" u="none" cap="none" strike="noStrike">
              <a:solidFill>
                <a:schemeClr val="dk1"/>
              </a:solidFill>
              <a:latin typeface="Calibri"/>
              <a:ea typeface="Calibri"/>
              <a:cs typeface="Calibri"/>
              <a:sym typeface="Calibri"/>
            </a:endParaRPr>
          </a:p>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 Otomatik gece lambası</a:t>
            </a:r>
            <a:endParaRPr b="0" i="0" sz="1050" u="none" cap="none" strike="noStrike">
              <a:solidFill>
                <a:schemeClr val="dk1"/>
              </a:solidFill>
              <a:latin typeface="Calibri"/>
              <a:ea typeface="Calibri"/>
              <a:cs typeface="Calibri"/>
              <a:sym typeface="Calibri"/>
            </a:endParaRPr>
          </a:p>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 Mesafe ölçen park sensörü</a:t>
            </a:r>
            <a:endParaRPr b="0" i="0" sz="1050" u="none" cap="none" strike="noStrike">
              <a:solidFill>
                <a:schemeClr val="dk1"/>
              </a:solidFill>
              <a:latin typeface="Calibri"/>
              <a:ea typeface="Calibri"/>
              <a:cs typeface="Calibri"/>
              <a:sym typeface="Calibri"/>
            </a:endParaRPr>
          </a:p>
        </p:txBody>
      </p:sp>
      <p:sp>
        <p:nvSpPr>
          <p:cNvPr id="2467" name="Google Shape;2467;p96"/>
          <p:cNvSpPr/>
          <p:nvPr/>
        </p:nvSpPr>
        <p:spPr>
          <a:xfrm>
            <a:off x="3307080" y="1371600"/>
            <a:ext cx="2529840" cy="1920240"/>
          </a:xfrm>
          <a:prstGeom prst="roundRect">
            <a:avLst>
              <a:gd fmla="val 3810"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8" name="Google Shape;2468;p96"/>
          <p:cNvSpPr/>
          <p:nvPr/>
        </p:nvSpPr>
        <p:spPr>
          <a:xfrm>
            <a:off x="3508248" y="1536192"/>
            <a:ext cx="329184" cy="329184"/>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9" name="Google Shape;2469;p96"/>
          <p:cNvSpPr txBox="1"/>
          <p:nvPr/>
        </p:nvSpPr>
        <p:spPr>
          <a:xfrm>
            <a:off x="3508248" y="1536192"/>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a:t>
            </a:r>
            <a:endParaRPr b="0" i="0" sz="1200" u="none" cap="none" strike="noStrike">
              <a:solidFill>
                <a:schemeClr val="dk1"/>
              </a:solidFill>
              <a:latin typeface="Calibri"/>
              <a:ea typeface="Calibri"/>
              <a:cs typeface="Calibri"/>
              <a:sym typeface="Calibri"/>
            </a:endParaRPr>
          </a:p>
        </p:txBody>
      </p:sp>
      <p:sp>
        <p:nvSpPr>
          <p:cNvPr id="2470" name="Google Shape;2470;p96"/>
          <p:cNvSpPr txBox="1"/>
          <p:nvPr/>
        </p:nvSpPr>
        <p:spPr>
          <a:xfrm>
            <a:off x="3928872" y="1536192"/>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300"/>
              <a:buFont typeface="Calibri"/>
              <a:buNone/>
            </a:pPr>
            <a:r>
              <a:rPr b="1" i="0" lang="en-US" sz="1300" u="none" cap="none" strike="noStrike">
                <a:solidFill>
                  <a:srgbClr val="0E2A33"/>
                </a:solidFill>
                <a:latin typeface="Calibri"/>
                <a:ea typeface="Calibri"/>
                <a:cs typeface="Calibri"/>
                <a:sym typeface="Calibri"/>
              </a:rPr>
              <a:t>Orta</a:t>
            </a:r>
            <a:endParaRPr b="0" i="0" sz="1300" u="none" cap="none" strike="noStrike">
              <a:solidFill>
                <a:schemeClr val="dk1"/>
              </a:solidFill>
              <a:latin typeface="Calibri"/>
              <a:ea typeface="Calibri"/>
              <a:cs typeface="Calibri"/>
              <a:sym typeface="Calibri"/>
            </a:endParaRPr>
          </a:p>
        </p:txBody>
      </p:sp>
      <p:sp>
        <p:nvSpPr>
          <p:cNvPr id="2471" name="Google Shape;2471;p96"/>
          <p:cNvSpPr txBox="1"/>
          <p:nvPr/>
        </p:nvSpPr>
        <p:spPr>
          <a:xfrm>
            <a:off x="3508248" y="1920240"/>
            <a:ext cx="2127504" cy="120700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 Otomatik sulanan saksı</a:t>
            </a:r>
            <a:endParaRPr b="0" i="0" sz="1050" u="none" cap="none" strike="noStrike">
              <a:solidFill>
                <a:schemeClr val="dk1"/>
              </a:solidFill>
              <a:latin typeface="Calibri"/>
              <a:ea typeface="Calibri"/>
              <a:cs typeface="Calibri"/>
              <a:sym typeface="Calibri"/>
            </a:endParaRPr>
          </a:p>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 Bulut panolu hava istasyonu</a:t>
            </a:r>
            <a:endParaRPr b="0" i="0" sz="1050" u="none" cap="none" strike="noStrike">
              <a:solidFill>
                <a:schemeClr val="dk1"/>
              </a:solidFill>
              <a:latin typeface="Calibri"/>
              <a:ea typeface="Calibri"/>
              <a:cs typeface="Calibri"/>
              <a:sym typeface="Calibri"/>
            </a:endParaRPr>
          </a:p>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 RFID ile sınıf yoklama sistemi</a:t>
            </a:r>
            <a:endParaRPr b="0" i="0" sz="1050" u="none" cap="none" strike="noStrike">
              <a:solidFill>
                <a:schemeClr val="dk1"/>
              </a:solidFill>
              <a:latin typeface="Calibri"/>
              <a:ea typeface="Calibri"/>
              <a:cs typeface="Calibri"/>
              <a:sym typeface="Calibri"/>
            </a:endParaRPr>
          </a:p>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 Su kaçağı algılayıcı</a:t>
            </a:r>
            <a:endParaRPr b="0" i="0" sz="1050" u="none" cap="none" strike="noStrike">
              <a:solidFill>
                <a:schemeClr val="dk1"/>
              </a:solidFill>
              <a:latin typeface="Calibri"/>
              <a:ea typeface="Calibri"/>
              <a:cs typeface="Calibri"/>
              <a:sym typeface="Calibri"/>
            </a:endParaRPr>
          </a:p>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 Gürültü düzeyi ölçen sınıf göstergesi</a:t>
            </a:r>
            <a:endParaRPr b="0" i="0" sz="1050" u="none" cap="none" strike="noStrike">
              <a:solidFill>
                <a:schemeClr val="dk1"/>
              </a:solidFill>
              <a:latin typeface="Calibri"/>
              <a:ea typeface="Calibri"/>
              <a:cs typeface="Calibri"/>
              <a:sym typeface="Calibri"/>
            </a:endParaRPr>
          </a:p>
        </p:txBody>
      </p:sp>
      <p:sp>
        <p:nvSpPr>
          <p:cNvPr id="2472" name="Google Shape;2472;p96"/>
          <p:cNvSpPr/>
          <p:nvPr/>
        </p:nvSpPr>
        <p:spPr>
          <a:xfrm>
            <a:off x="6111240" y="1371600"/>
            <a:ext cx="2529840" cy="1920240"/>
          </a:xfrm>
          <a:prstGeom prst="roundRect">
            <a:avLst>
              <a:gd fmla="val 3810"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3" name="Google Shape;2473;p96"/>
          <p:cNvSpPr/>
          <p:nvPr/>
        </p:nvSpPr>
        <p:spPr>
          <a:xfrm>
            <a:off x="6312408" y="1536192"/>
            <a:ext cx="329184" cy="329184"/>
          </a:xfrm>
          <a:prstGeom prst="ellipse">
            <a:avLst/>
          </a:prstGeom>
          <a:solidFill>
            <a:srgbClr val="F2B705"/>
          </a:solidFill>
          <a:ln cap="flat" cmpd="sng" w="12700">
            <a:solidFill>
              <a:srgbClr val="F2B70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4" name="Google Shape;2474;p96"/>
          <p:cNvSpPr txBox="1"/>
          <p:nvPr/>
        </p:nvSpPr>
        <p:spPr>
          <a:xfrm>
            <a:off x="6312408" y="1536192"/>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a:t>
            </a:r>
            <a:endParaRPr b="0" i="0" sz="1200" u="none" cap="none" strike="noStrike">
              <a:solidFill>
                <a:schemeClr val="dk1"/>
              </a:solidFill>
              <a:latin typeface="Calibri"/>
              <a:ea typeface="Calibri"/>
              <a:cs typeface="Calibri"/>
              <a:sym typeface="Calibri"/>
            </a:endParaRPr>
          </a:p>
        </p:txBody>
      </p:sp>
      <p:sp>
        <p:nvSpPr>
          <p:cNvPr id="2475" name="Google Shape;2475;p96"/>
          <p:cNvSpPr txBox="1"/>
          <p:nvPr/>
        </p:nvSpPr>
        <p:spPr>
          <a:xfrm>
            <a:off x="6733032" y="1536192"/>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300"/>
              <a:buFont typeface="Calibri"/>
              <a:buNone/>
            </a:pPr>
            <a:r>
              <a:rPr b="1" i="0" lang="en-US" sz="1300" u="none" cap="none" strike="noStrike">
                <a:solidFill>
                  <a:srgbClr val="0E2A33"/>
                </a:solidFill>
                <a:latin typeface="Calibri"/>
                <a:ea typeface="Calibri"/>
                <a:cs typeface="Calibri"/>
                <a:sym typeface="Calibri"/>
              </a:rPr>
              <a:t>İleri</a:t>
            </a:r>
            <a:endParaRPr b="0" i="0" sz="1300" u="none" cap="none" strike="noStrike">
              <a:solidFill>
                <a:schemeClr val="dk1"/>
              </a:solidFill>
              <a:latin typeface="Calibri"/>
              <a:ea typeface="Calibri"/>
              <a:cs typeface="Calibri"/>
              <a:sym typeface="Calibri"/>
            </a:endParaRPr>
          </a:p>
        </p:txBody>
      </p:sp>
      <p:sp>
        <p:nvSpPr>
          <p:cNvPr id="2476" name="Google Shape;2476;p96"/>
          <p:cNvSpPr txBox="1"/>
          <p:nvPr/>
        </p:nvSpPr>
        <p:spPr>
          <a:xfrm>
            <a:off x="6312408" y="1920240"/>
            <a:ext cx="2127504" cy="120700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 Mini akıllı sera (fan + sulama + panel)</a:t>
            </a:r>
            <a:endParaRPr b="0" i="0" sz="1050" u="none" cap="none" strike="noStrike">
              <a:solidFill>
                <a:schemeClr val="dk1"/>
              </a:solidFill>
              <a:latin typeface="Calibri"/>
              <a:ea typeface="Calibri"/>
              <a:cs typeface="Calibri"/>
              <a:sym typeface="Calibri"/>
            </a:endParaRPr>
          </a:p>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 Okul otoparkı doluluk sistemi</a:t>
            </a:r>
            <a:endParaRPr b="0" i="0" sz="1050" u="none" cap="none" strike="noStrike">
              <a:solidFill>
                <a:schemeClr val="dk1"/>
              </a:solidFill>
              <a:latin typeface="Calibri"/>
              <a:ea typeface="Calibri"/>
              <a:cs typeface="Calibri"/>
              <a:sym typeface="Calibri"/>
            </a:endParaRPr>
          </a:p>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 Kestirimci bakım için titreşim izleme</a:t>
            </a:r>
            <a:endParaRPr b="0" i="0" sz="1050" u="none" cap="none" strike="noStrike">
              <a:solidFill>
                <a:schemeClr val="dk1"/>
              </a:solidFill>
              <a:latin typeface="Calibri"/>
              <a:ea typeface="Calibri"/>
              <a:cs typeface="Calibri"/>
              <a:sym typeface="Calibri"/>
            </a:endParaRPr>
          </a:p>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 Enerji tüketimi izleyen akıllı priz</a:t>
            </a:r>
            <a:endParaRPr b="0" i="0" sz="1050" u="none" cap="none" strike="noStrike">
              <a:solidFill>
                <a:schemeClr val="dk1"/>
              </a:solidFill>
              <a:latin typeface="Calibri"/>
              <a:ea typeface="Calibri"/>
              <a:cs typeface="Calibri"/>
              <a:sym typeface="Calibri"/>
            </a:endParaRPr>
          </a:p>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 Sel erken uyarı maketi</a:t>
            </a:r>
            <a:endParaRPr b="0" i="0" sz="1050" u="none" cap="none" strike="noStrike">
              <a:solidFill>
                <a:schemeClr val="dk1"/>
              </a:solidFill>
              <a:latin typeface="Calibri"/>
              <a:ea typeface="Calibri"/>
              <a:cs typeface="Calibri"/>
              <a:sym typeface="Calibri"/>
            </a:endParaRPr>
          </a:p>
        </p:txBody>
      </p:sp>
      <p:sp>
        <p:nvSpPr>
          <p:cNvPr id="2477" name="Google Shape;2477;p96"/>
          <p:cNvSpPr/>
          <p:nvPr/>
        </p:nvSpPr>
        <p:spPr>
          <a:xfrm>
            <a:off x="502920" y="3520440"/>
            <a:ext cx="8138160" cy="777240"/>
          </a:xfrm>
          <a:prstGeom prst="roundRect">
            <a:avLst>
              <a:gd fmla="val 9412"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8" name="Google Shape;2478;p96"/>
          <p:cNvSpPr txBox="1"/>
          <p:nvPr/>
        </p:nvSpPr>
        <p:spPr>
          <a:xfrm>
            <a:off x="704088" y="3666744"/>
            <a:ext cx="7735824"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Kendi fikriniz de olabilir</a:t>
            </a:r>
            <a:endParaRPr b="0" i="0" sz="1250" u="none" cap="none" strike="noStrike">
              <a:solidFill>
                <a:schemeClr val="dk1"/>
              </a:solidFill>
              <a:latin typeface="Calibri"/>
              <a:ea typeface="Calibri"/>
              <a:cs typeface="Calibri"/>
              <a:sym typeface="Calibri"/>
            </a:endParaRPr>
          </a:p>
        </p:txBody>
      </p:sp>
      <p:sp>
        <p:nvSpPr>
          <p:cNvPr id="2479" name="Google Shape;2479;p96"/>
          <p:cNvSpPr txBox="1"/>
          <p:nvPr/>
        </p:nvSpPr>
        <p:spPr>
          <a:xfrm>
            <a:off x="704088" y="3977640"/>
            <a:ext cx="7735824" cy="15544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Listedeki bir projeyi seçmek zorunda değilsiniz. Kendi fikrinizi getirirseniz, problem tanımı ikna edici olduğu sürece ek puan alırsınız. Okulunuzda ya da evinizde sizi rahatsız eden bir şeyi düşünün — en iyi projeler oradan çıkar.</a:t>
            </a:r>
            <a:endParaRPr b="0" i="0" sz="1050" u="none" cap="none" strike="noStrike">
              <a:solidFill>
                <a:schemeClr val="dk1"/>
              </a:solidFill>
              <a:latin typeface="Calibri"/>
              <a:ea typeface="Calibri"/>
              <a:cs typeface="Calibri"/>
              <a:sym typeface="Calibri"/>
            </a:endParaRPr>
          </a:p>
        </p:txBody>
      </p:sp>
      <p:sp>
        <p:nvSpPr>
          <p:cNvPr id="2480" name="Google Shape;2480;p96"/>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5 · Güvenlik, Etik ve Proje</a:t>
            </a:r>
            <a:endParaRPr b="0" i="0" sz="850" u="none" cap="none" strike="noStrike">
              <a:solidFill>
                <a:schemeClr val="dk1"/>
              </a:solidFill>
              <a:latin typeface="Calibri"/>
              <a:ea typeface="Calibri"/>
              <a:cs typeface="Calibri"/>
              <a:sym typeface="Calibri"/>
            </a:endParaRPr>
          </a:p>
        </p:txBody>
      </p:sp>
      <p:sp>
        <p:nvSpPr>
          <p:cNvPr id="2481" name="Google Shape;2481;p96"/>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94</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486" name="Shape 2486"/>
        <p:cNvGrpSpPr/>
        <p:nvPr/>
      </p:nvGrpSpPr>
      <p:grpSpPr>
        <a:xfrm>
          <a:off x="0" y="0"/>
          <a:ext cx="0" cy="0"/>
          <a:chOff x="0" y="0"/>
          <a:chExt cx="0" cy="0"/>
        </a:xfrm>
      </p:grpSpPr>
      <p:sp>
        <p:nvSpPr>
          <p:cNvPr id="2487" name="Google Shape;2487;p97"/>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ÖRNEK PROJE 1</a:t>
            </a:r>
            <a:endParaRPr b="0" i="0" sz="1000" u="none" cap="none" strike="noStrike">
              <a:solidFill>
                <a:schemeClr val="dk1"/>
              </a:solidFill>
              <a:latin typeface="Calibri"/>
              <a:ea typeface="Calibri"/>
              <a:cs typeface="Calibri"/>
              <a:sym typeface="Calibri"/>
            </a:endParaRPr>
          </a:p>
        </p:txBody>
      </p:sp>
      <p:sp>
        <p:nvSpPr>
          <p:cNvPr id="2488" name="Google Shape;2488;p97"/>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Akıllı sera: malzeme listesi ve sistem kurgusu</a:t>
            </a:r>
            <a:endParaRPr b="0" i="0" sz="2600" u="none" cap="none" strike="noStrike">
              <a:solidFill>
                <a:schemeClr val="dk1"/>
              </a:solidFill>
              <a:latin typeface="Calibri"/>
              <a:ea typeface="Calibri"/>
              <a:cs typeface="Calibri"/>
              <a:sym typeface="Calibri"/>
            </a:endParaRPr>
          </a:p>
        </p:txBody>
      </p:sp>
      <p:graphicFrame>
        <p:nvGraphicFramePr>
          <p:cNvPr id="2489" name="Google Shape;2489;p97"/>
          <p:cNvGraphicFramePr/>
          <p:nvPr/>
        </p:nvGraphicFramePr>
        <p:xfrm>
          <a:off x="502920" y="1325880"/>
          <a:ext cx="3000000" cy="3000000"/>
        </p:xfrm>
        <a:graphic>
          <a:graphicData uri="http://schemas.openxmlformats.org/drawingml/2006/table">
            <a:tbl>
              <a:tblPr>
                <a:noFill/>
                <a:tableStyleId>{171C6DA4-8F6A-4889-AE8C-7EABCD6D8F95}</a:tableStyleId>
              </a:tblPr>
              <a:tblGrid>
                <a:gridCol w="2468875"/>
                <a:gridCol w="3840475"/>
                <a:gridCol w="1828800"/>
              </a:tblGrid>
              <a:tr h="301750">
                <a:tc>
                  <a:txBody>
                    <a:bodyPr/>
                    <a:lstStyle/>
                    <a:p>
                      <a:pPr indent="0" lvl="0" marL="0" marR="0" rtl="0" algn="l">
                        <a:spcBef>
                          <a:spcPts val="0"/>
                        </a:spcBef>
                        <a:spcAft>
                          <a:spcPts val="0"/>
                        </a:spcAft>
                        <a:buClr>
                          <a:srgbClr val="FFFFFF"/>
                        </a:buClr>
                        <a:buSzPts val="1150"/>
                        <a:buFont typeface="Calibri"/>
                        <a:buNone/>
                      </a:pPr>
                      <a:r>
                        <a:rPr b="1" lang="en-US" sz="1150" u="none" cap="none" strike="noStrike">
                          <a:solidFill>
                            <a:srgbClr val="FFFFFF"/>
                          </a:solidFill>
                          <a:latin typeface="Calibri"/>
                          <a:ea typeface="Calibri"/>
                          <a:cs typeface="Calibri"/>
                          <a:sym typeface="Calibri"/>
                        </a:rPr>
                        <a:t>Bileşen</a:t>
                      </a:r>
                      <a:endParaRPr sz="115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0E2A33"/>
                    </a:solidFill>
                  </a:tcPr>
                </a:tc>
                <a:tc>
                  <a:txBody>
                    <a:bodyPr/>
                    <a:lstStyle/>
                    <a:p>
                      <a:pPr indent="0" lvl="0" marL="0" marR="0" rtl="0" algn="l">
                        <a:spcBef>
                          <a:spcPts val="0"/>
                        </a:spcBef>
                        <a:spcAft>
                          <a:spcPts val="0"/>
                        </a:spcAft>
                        <a:buClr>
                          <a:srgbClr val="FFFFFF"/>
                        </a:buClr>
                        <a:buSzPts val="1150"/>
                        <a:buFont typeface="Calibri"/>
                        <a:buNone/>
                      </a:pPr>
                      <a:r>
                        <a:rPr b="1" lang="en-US" sz="1150" u="none" cap="none" strike="noStrike">
                          <a:solidFill>
                            <a:srgbClr val="FFFFFF"/>
                          </a:solidFill>
                          <a:latin typeface="Calibri"/>
                          <a:ea typeface="Calibri"/>
                          <a:cs typeface="Calibri"/>
                          <a:sym typeface="Calibri"/>
                        </a:rPr>
                        <a:t>Görevi</a:t>
                      </a:r>
                      <a:endParaRPr sz="115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0E2A33"/>
                    </a:solidFill>
                  </a:tcPr>
                </a:tc>
                <a:tc>
                  <a:txBody>
                    <a:bodyPr/>
                    <a:lstStyle/>
                    <a:p>
                      <a:pPr indent="0" lvl="0" marL="0" marR="0" rtl="0" algn="l">
                        <a:spcBef>
                          <a:spcPts val="0"/>
                        </a:spcBef>
                        <a:spcAft>
                          <a:spcPts val="0"/>
                        </a:spcAft>
                        <a:buClr>
                          <a:srgbClr val="FFFFFF"/>
                        </a:buClr>
                        <a:buSzPts val="1150"/>
                        <a:buFont typeface="Calibri"/>
                        <a:buNone/>
                      </a:pPr>
                      <a:r>
                        <a:rPr b="1" lang="en-US" sz="1150" u="none" cap="none" strike="noStrike">
                          <a:solidFill>
                            <a:srgbClr val="FFFFFF"/>
                          </a:solidFill>
                          <a:latin typeface="Calibri"/>
                          <a:ea typeface="Calibri"/>
                          <a:cs typeface="Calibri"/>
                          <a:sym typeface="Calibri"/>
                        </a:rPr>
                        <a:t>Katman</a:t>
                      </a:r>
                      <a:endParaRPr sz="115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0E2A33"/>
                    </a:solidFill>
                  </a:tcPr>
                </a:tc>
              </a:tr>
              <a:tr h="301750">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ESP32 geliştirme kartı</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Sensörleri okur, karar verir, veriyi gönderir</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Algılama + Ağ</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r>
              <a:tr h="301750">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DHT22 sensörü</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Sıcaklık ve nem ölçer</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Algılama</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r>
              <a:tr h="301750">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Toprak nemi sensörü</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Sulama ihtiyacını belirler</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Algılama</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r>
              <a:tr h="301750">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LDR (ışık sensörü)</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Gün ışığı düzeyini ölçer</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Algılama</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r>
              <a:tr h="301750">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Röle modülü + fan</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Sıcaklık yükselince havalandırır</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Uygulama</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r>
              <a:tr h="301750">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Selenoid vana / mini pompa</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Sulama yapar</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Uygulama</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r>
              <a:tr h="301750">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ThingSpeak / Blynk</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Veriyi saklar ve grafikle gösterir</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İşleme + Uygulama</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r>
            </a:tbl>
          </a:graphicData>
        </a:graphic>
      </p:graphicFrame>
      <p:sp>
        <p:nvSpPr>
          <p:cNvPr id="2490" name="Google Shape;2490;p97"/>
          <p:cNvSpPr/>
          <p:nvPr/>
        </p:nvSpPr>
        <p:spPr>
          <a:xfrm>
            <a:off x="502920" y="3877056"/>
            <a:ext cx="8138160" cy="475488"/>
          </a:xfrm>
          <a:prstGeom prst="roundRect">
            <a:avLst>
              <a:gd fmla="val 15385" name="adj"/>
            </a:avLst>
          </a:prstGeom>
          <a:solidFill>
            <a:srgbClr val="E4F4F1"/>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1" name="Google Shape;2491;p97"/>
          <p:cNvSpPr txBox="1"/>
          <p:nvPr/>
        </p:nvSpPr>
        <p:spPr>
          <a:xfrm>
            <a:off x="704088" y="4023360"/>
            <a:ext cx="7735824"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C7A6E"/>
              </a:buClr>
              <a:buSzPts val="1250"/>
              <a:buFont typeface="Calibri"/>
              <a:buNone/>
            </a:pPr>
            <a:r>
              <a:rPr b="1" i="0" lang="en-US" sz="1250" u="none" cap="none" strike="noStrike">
                <a:solidFill>
                  <a:srgbClr val="0C7A6E"/>
                </a:solidFill>
                <a:latin typeface="Calibri"/>
                <a:ea typeface="Calibri"/>
                <a:cs typeface="Calibri"/>
                <a:sym typeface="Calibri"/>
              </a:rPr>
              <a:t>Kurallar: nem &lt; %30 ise 10 dk sula (gece hariç)  ·  sıcaklık &gt; 30 °C ise fanı çalıştır, 27 °C'de durdur  ·  pil &lt; %20 ise uyarı gönder</a:t>
            </a:r>
            <a:endParaRPr b="0" i="0" sz="1250" u="none" cap="none" strike="noStrike">
              <a:solidFill>
                <a:schemeClr val="dk1"/>
              </a:solidFill>
              <a:latin typeface="Calibri"/>
              <a:ea typeface="Calibri"/>
              <a:cs typeface="Calibri"/>
              <a:sym typeface="Calibri"/>
            </a:endParaRPr>
          </a:p>
        </p:txBody>
      </p:sp>
      <p:sp>
        <p:nvSpPr>
          <p:cNvPr id="2492" name="Google Shape;2492;p97"/>
          <p:cNvSpPr txBox="1"/>
          <p:nvPr/>
        </p:nvSpPr>
        <p:spPr>
          <a:xfrm flipH="1" rot="10800000">
            <a:off x="704088" y="4187952"/>
            <a:ext cx="7735824" cy="14630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dk1"/>
              </a:buClr>
              <a:buSzPts val="1000"/>
              <a:buFont typeface="Calibri"/>
              <a:buNone/>
            </a:pPr>
            <a:r>
              <a:t/>
            </a:r>
            <a:endParaRPr b="0" i="0" sz="1000" u="none" cap="none" strike="noStrike">
              <a:solidFill>
                <a:schemeClr val="dk1"/>
              </a:solidFill>
              <a:latin typeface="Calibri"/>
              <a:ea typeface="Calibri"/>
              <a:cs typeface="Calibri"/>
              <a:sym typeface="Calibri"/>
            </a:endParaRPr>
          </a:p>
        </p:txBody>
      </p:sp>
      <p:sp>
        <p:nvSpPr>
          <p:cNvPr id="2493" name="Google Shape;2493;p97"/>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5 · Güvenlik, Etik ve Proje</a:t>
            </a:r>
            <a:endParaRPr b="0" i="0" sz="850" u="none" cap="none" strike="noStrike">
              <a:solidFill>
                <a:schemeClr val="dk1"/>
              </a:solidFill>
              <a:latin typeface="Calibri"/>
              <a:ea typeface="Calibri"/>
              <a:cs typeface="Calibri"/>
              <a:sym typeface="Calibri"/>
            </a:endParaRPr>
          </a:p>
        </p:txBody>
      </p:sp>
      <p:sp>
        <p:nvSpPr>
          <p:cNvPr id="2494" name="Google Shape;2494;p97"/>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95</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499" name="Shape 2499"/>
        <p:cNvGrpSpPr/>
        <p:nvPr/>
      </p:nvGrpSpPr>
      <p:grpSpPr>
        <a:xfrm>
          <a:off x="0" y="0"/>
          <a:ext cx="0" cy="0"/>
          <a:chOff x="0" y="0"/>
          <a:chExt cx="0" cy="0"/>
        </a:xfrm>
      </p:grpSpPr>
      <p:sp>
        <p:nvSpPr>
          <p:cNvPr id="2500" name="Google Shape;2500;p98"/>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ÖRNEK PROJE 2</a:t>
            </a:r>
            <a:endParaRPr b="0" i="0" sz="1000" u="none" cap="none" strike="noStrike">
              <a:solidFill>
                <a:schemeClr val="dk1"/>
              </a:solidFill>
              <a:latin typeface="Calibri"/>
              <a:ea typeface="Calibri"/>
              <a:cs typeface="Calibri"/>
              <a:sym typeface="Calibri"/>
            </a:endParaRPr>
          </a:p>
        </p:txBody>
      </p:sp>
      <p:sp>
        <p:nvSpPr>
          <p:cNvPr id="2501" name="Google Shape;2501;p98"/>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Okul otoparkı doluluk sistemi</a:t>
            </a:r>
            <a:endParaRPr b="0" i="0" sz="2600" u="none" cap="none" strike="noStrike">
              <a:solidFill>
                <a:schemeClr val="dk1"/>
              </a:solidFill>
              <a:latin typeface="Calibri"/>
              <a:ea typeface="Calibri"/>
              <a:cs typeface="Calibri"/>
              <a:sym typeface="Calibri"/>
            </a:endParaRPr>
          </a:p>
        </p:txBody>
      </p:sp>
      <p:sp>
        <p:nvSpPr>
          <p:cNvPr id="2502" name="Google Shape;2502;p98"/>
          <p:cNvSpPr/>
          <p:nvPr/>
        </p:nvSpPr>
        <p:spPr>
          <a:xfrm>
            <a:off x="502920" y="1554480"/>
            <a:ext cx="1705356" cy="1417320"/>
          </a:xfrm>
          <a:prstGeom prst="roundRect">
            <a:avLst>
              <a:gd fmla="val 6452" name="adj"/>
            </a:avLst>
          </a:prstGeom>
          <a:solidFill>
            <a:srgbClr val="E4F4F1"/>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3" name="Google Shape;2503;p98"/>
          <p:cNvSpPr txBox="1"/>
          <p:nvPr/>
        </p:nvSpPr>
        <p:spPr>
          <a:xfrm>
            <a:off x="612648" y="1645920"/>
            <a:ext cx="27432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C7A6E"/>
              </a:buClr>
              <a:buSzPts val="1100"/>
              <a:buFont typeface="Calibri"/>
              <a:buNone/>
            </a:pPr>
            <a:r>
              <a:rPr b="1" i="0" lang="en-US" sz="1100" u="none" cap="none" strike="noStrike">
                <a:solidFill>
                  <a:srgbClr val="0C7A6E"/>
                </a:solidFill>
                <a:latin typeface="Calibri"/>
                <a:ea typeface="Calibri"/>
                <a:cs typeface="Calibri"/>
                <a:sym typeface="Calibri"/>
              </a:rPr>
              <a:t>1</a:t>
            </a:r>
            <a:endParaRPr b="0" i="0" sz="1100" u="none" cap="none" strike="noStrike">
              <a:solidFill>
                <a:schemeClr val="dk1"/>
              </a:solidFill>
              <a:latin typeface="Calibri"/>
              <a:ea typeface="Calibri"/>
              <a:cs typeface="Calibri"/>
              <a:sym typeface="Calibri"/>
            </a:endParaRPr>
          </a:p>
        </p:txBody>
      </p:sp>
      <p:sp>
        <p:nvSpPr>
          <p:cNvPr id="2504" name="Google Shape;2504;p98"/>
          <p:cNvSpPr txBox="1"/>
          <p:nvPr/>
        </p:nvSpPr>
        <p:spPr>
          <a:xfrm>
            <a:off x="612648" y="1901952"/>
            <a:ext cx="148590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00"/>
              <a:buFont typeface="Calibri"/>
              <a:buNone/>
            </a:pPr>
            <a:r>
              <a:rPr b="1" i="0" lang="en-US" sz="1200" u="none" cap="none" strike="noStrike">
                <a:solidFill>
                  <a:srgbClr val="0E2A33"/>
                </a:solidFill>
                <a:latin typeface="Calibri"/>
                <a:ea typeface="Calibri"/>
                <a:cs typeface="Calibri"/>
                <a:sym typeface="Calibri"/>
              </a:rPr>
              <a:t>Algıla</a:t>
            </a:r>
            <a:endParaRPr b="0" i="0" sz="1200" u="none" cap="none" strike="noStrike">
              <a:solidFill>
                <a:schemeClr val="dk1"/>
              </a:solidFill>
              <a:latin typeface="Calibri"/>
              <a:ea typeface="Calibri"/>
              <a:cs typeface="Calibri"/>
              <a:sym typeface="Calibri"/>
            </a:endParaRPr>
          </a:p>
        </p:txBody>
      </p:sp>
      <p:sp>
        <p:nvSpPr>
          <p:cNvPr id="2505" name="Google Shape;2505;p98"/>
          <p:cNvSpPr txBox="1"/>
          <p:nvPr/>
        </p:nvSpPr>
        <p:spPr>
          <a:xfrm>
            <a:off x="612648" y="2231136"/>
            <a:ext cx="1485900" cy="63093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6474F"/>
              </a:buClr>
              <a:buSzPts val="950"/>
              <a:buFont typeface="Calibri"/>
              <a:buNone/>
            </a:pPr>
            <a:r>
              <a:rPr b="0" i="0" lang="en-US" sz="950" u="none" cap="none" strike="noStrike">
                <a:solidFill>
                  <a:srgbClr val="36474F"/>
                </a:solidFill>
                <a:latin typeface="Calibri"/>
                <a:ea typeface="Calibri"/>
                <a:cs typeface="Calibri"/>
                <a:sym typeface="Calibri"/>
              </a:rPr>
              <a:t>Her park yerine ultrasonik sensör konur; araç varsa mesafe kısalır.</a:t>
            </a:r>
            <a:endParaRPr b="0" i="0" sz="950" u="none" cap="none" strike="noStrike">
              <a:solidFill>
                <a:schemeClr val="dk1"/>
              </a:solidFill>
              <a:latin typeface="Calibri"/>
              <a:ea typeface="Calibri"/>
              <a:cs typeface="Calibri"/>
              <a:sym typeface="Calibri"/>
            </a:endParaRPr>
          </a:p>
        </p:txBody>
      </p:sp>
      <p:sp>
        <p:nvSpPr>
          <p:cNvPr id="2506" name="Google Shape;2506;p98"/>
          <p:cNvSpPr/>
          <p:nvPr/>
        </p:nvSpPr>
        <p:spPr>
          <a:xfrm>
            <a:off x="2308860" y="2162556"/>
            <a:ext cx="237744" cy="201168"/>
          </a:xfrm>
          <a:prstGeom prst="rightArrow">
            <a:avLst>
              <a:gd fmla="val 50000" name="adj1"/>
              <a:gd fmla="val 50000" name="adj2"/>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7" name="Google Shape;2507;p98"/>
          <p:cNvSpPr/>
          <p:nvPr/>
        </p:nvSpPr>
        <p:spPr>
          <a:xfrm>
            <a:off x="2647188" y="1554480"/>
            <a:ext cx="1705356" cy="1417320"/>
          </a:xfrm>
          <a:prstGeom prst="roundRect">
            <a:avLst>
              <a:gd fmla="val 6452" name="adj"/>
            </a:avLst>
          </a:prstGeom>
          <a:solidFill>
            <a:srgbClr val="E4F4F1"/>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8" name="Google Shape;2508;p98"/>
          <p:cNvSpPr txBox="1"/>
          <p:nvPr/>
        </p:nvSpPr>
        <p:spPr>
          <a:xfrm>
            <a:off x="2756916" y="1645920"/>
            <a:ext cx="27432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C7A6E"/>
              </a:buClr>
              <a:buSzPts val="1100"/>
              <a:buFont typeface="Calibri"/>
              <a:buNone/>
            </a:pPr>
            <a:r>
              <a:rPr b="1" i="0" lang="en-US" sz="1100" u="none" cap="none" strike="noStrike">
                <a:solidFill>
                  <a:srgbClr val="0C7A6E"/>
                </a:solidFill>
                <a:latin typeface="Calibri"/>
                <a:ea typeface="Calibri"/>
                <a:cs typeface="Calibri"/>
                <a:sym typeface="Calibri"/>
              </a:rPr>
              <a:t>2</a:t>
            </a:r>
            <a:endParaRPr b="0" i="0" sz="1100" u="none" cap="none" strike="noStrike">
              <a:solidFill>
                <a:schemeClr val="dk1"/>
              </a:solidFill>
              <a:latin typeface="Calibri"/>
              <a:ea typeface="Calibri"/>
              <a:cs typeface="Calibri"/>
              <a:sym typeface="Calibri"/>
            </a:endParaRPr>
          </a:p>
        </p:txBody>
      </p:sp>
      <p:sp>
        <p:nvSpPr>
          <p:cNvPr id="2509" name="Google Shape;2509;p98"/>
          <p:cNvSpPr txBox="1"/>
          <p:nvPr/>
        </p:nvSpPr>
        <p:spPr>
          <a:xfrm>
            <a:off x="2756916" y="1901952"/>
            <a:ext cx="148590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00"/>
              <a:buFont typeface="Calibri"/>
              <a:buNone/>
            </a:pPr>
            <a:r>
              <a:rPr b="1" i="0" lang="en-US" sz="1200" u="none" cap="none" strike="noStrike">
                <a:solidFill>
                  <a:srgbClr val="0E2A33"/>
                </a:solidFill>
                <a:latin typeface="Calibri"/>
                <a:ea typeface="Calibri"/>
                <a:cs typeface="Calibri"/>
                <a:sym typeface="Calibri"/>
              </a:rPr>
              <a:t>Topla</a:t>
            </a:r>
            <a:endParaRPr b="0" i="0" sz="1200" u="none" cap="none" strike="noStrike">
              <a:solidFill>
                <a:schemeClr val="dk1"/>
              </a:solidFill>
              <a:latin typeface="Calibri"/>
              <a:ea typeface="Calibri"/>
              <a:cs typeface="Calibri"/>
              <a:sym typeface="Calibri"/>
            </a:endParaRPr>
          </a:p>
        </p:txBody>
      </p:sp>
      <p:sp>
        <p:nvSpPr>
          <p:cNvPr id="2510" name="Google Shape;2510;p98"/>
          <p:cNvSpPr txBox="1"/>
          <p:nvPr/>
        </p:nvSpPr>
        <p:spPr>
          <a:xfrm>
            <a:off x="2756916" y="2231136"/>
            <a:ext cx="1485900" cy="63093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6474F"/>
              </a:buClr>
              <a:buSzPts val="950"/>
              <a:buFont typeface="Calibri"/>
              <a:buNone/>
            </a:pPr>
            <a:r>
              <a:rPr b="0" i="0" lang="en-US" sz="950" u="none" cap="none" strike="noStrike">
                <a:solidFill>
                  <a:srgbClr val="36474F"/>
                </a:solidFill>
                <a:latin typeface="Calibri"/>
                <a:ea typeface="Calibri"/>
                <a:cs typeface="Calibri"/>
                <a:sym typeface="Calibri"/>
              </a:rPr>
              <a:t>Sensörler tek bir ESP32'ye bağlanır.</a:t>
            </a:r>
            <a:endParaRPr b="0" i="0" sz="950" u="none" cap="none" strike="noStrike">
              <a:solidFill>
                <a:schemeClr val="dk1"/>
              </a:solidFill>
              <a:latin typeface="Calibri"/>
              <a:ea typeface="Calibri"/>
              <a:cs typeface="Calibri"/>
              <a:sym typeface="Calibri"/>
            </a:endParaRPr>
          </a:p>
        </p:txBody>
      </p:sp>
      <p:sp>
        <p:nvSpPr>
          <p:cNvPr id="2511" name="Google Shape;2511;p98"/>
          <p:cNvSpPr/>
          <p:nvPr/>
        </p:nvSpPr>
        <p:spPr>
          <a:xfrm>
            <a:off x="4453128" y="2162556"/>
            <a:ext cx="237744" cy="201168"/>
          </a:xfrm>
          <a:prstGeom prst="rightArrow">
            <a:avLst>
              <a:gd fmla="val 50000" name="adj1"/>
              <a:gd fmla="val 50000" name="adj2"/>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2" name="Google Shape;2512;p98"/>
          <p:cNvSpPr/>
          <p:nvPr/>
        </p:nvSpPr>
        <p:spPr>
          <a:xfrm>
            <a:off x="4791456" y="1554480"/>
            <a:ext cx="1705356" cy="1417320"/>
          </a:xfrm>
          <a:prstGeom prst="roundRect">
            <a:avLst>
              <a:gd fmla="val 6452" name="adj"/>
            </a:avLst>
          </a:prstGeom>
          <a:solidFill>
            <a:srgbClr val="E4F4F1"/>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3" name="Google Shape;2513;p98"/>
          <p:cNvSpPr txBox="1"/>
          <p:nvPr/>
        </p:nvSpPr>
        <p:spPr>
          <a:xfrm>
            <a:off x="4901184" y="1645920"/>
            <a:ext cx="27432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C7A6E"/>
              </a:buClr>
              <a:buSzPts val="1100"/>
              <a:buFont typeface="Calibri"/>
              <a:buNone/>
            </a:pPr>
            <a:r>
              <a:rPr b="1" i="0" lang="en-US" sz="1100" u="none" cap="none" strike="noStrike">
                <a:solidFill>
                  <a:srgbClr val="0C7A6E"/>
                </a:solidFill>
                <a:latin typeface="Calibri"/>
                <a:ea typeface="Calibri"/>
                <a:cs typeface="Calibri"/>
                <a:sym typeface="Calibri"/>
              </a:rPr>
              <a:t>3</a:t>
            </a:r>
            <a:endParaRPr b="0" i="0" sz="1100" u="none" cap="none" strike="noStrike">
              <a:solidFill>
                <a:schemeClr val="dk1"/>
              </a:solidFill>
              <a:latin typeface="Calibri"/>
              <a:ea typeface="Calibri"/>
              <a:cs typeface="Calibri"/>
              <a:sym typeface="Calibri"/>
            </a:endParaRPr>
          </a:p>
        </p:txBody>
      </p:sp>
      <p:sp>
        <p:nvSpPr>
          <p:cNvPr id="2514" name="Google Shape;2514;p98"/>
          <p:cNvSpPr txBox="1"/>
          <p:nvPr/>
        </p:nvSpPr>
        <p:spPr>
          <a:xfrm>
            <a:off x="4901184" y="1901952"/>
            <a:ext cx="148590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00"/>
              <a:buFont typeface="Calibri"/>
              <a:buNone/>
            </a:pPr>
            <a:r>
              <a:rPr b="1" i="0" lang="en-US" sz="1200" u="none" cap="none" strike="noStrike">
                <a:solidFill>
                  <a:srgbClr val="0E2A33"/>
                </a:solidFill>
                <a:latin typeface="Calibri"/>
                <a:ea typeface="Calibri"/>
                <a:cs typeface="Calibri"/>
                <a:sym typeface="Calibri"/>
              </a:rPr>
              <a:t>Gönder</a:t>
            </a:r>
            <a:endParaRPr b="0" i="0" sz="1200" u="none" cap="none" strike="noStrike">
              <a:solidFill>
                <a:schemeClr val="dk1"/>
              </a:solidFill>
              <a:latin typeface="Calibri"/>
              <a:ea typeface="Calibri"/>
              <a:cs typeface="Calibri"/>
              <a:sym typeface="Calibri"/>
            </a:endParaRPr>
          </a:p>
        </p:txBody>
      </p:sp>
      <p:sp>
        <p:nvSpPr>
          <p:cNvPr id="2515" name="Google Shape;2515;p98"/>
          <p:cNvSpPr txBox="1"/>
          <p:nvPr/>
        </p:nvSpPr>
        <p:spPr>
          <a:xfrm>
            <a:off x="4901184" y="2231136"/>
            <a:ext cx="1485900" cy="63093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6474F"/>
              </a:buClr>
              <a:buSzPts val="950"/>
              <a:buFont typeface="Calibri"/>
              <a:buNone/>
            </a:pPr>
            <a:r>
              <a:rPr b="0" i="0" lang="en-US" sz="950" u="none" cap="none" strike="noStrike">
                <a:solidFill>
                  <a:srgbClr val="36474F"/>
                </a:solidFill>
                <a:latin typeface="Calibri"/>
                <a:ea typeface="Calibri"/>
                <a:cs typeface="Calibri"/>
                <a:sym typeface="Calibri"/>
              </a:rPr>
              <a:t>Doluluk bilgisi MQTT ile 30 saniyede bir yayınlanır.</a:t>
            </a:r>
            <a:endParaRPr b="0" i="0" sz="950" u="none" cap="none" strike="noStrike">
              <a:solidFill>
                <a:schemeClr val="dk1"/>
              </a:solidFill>
              <a:latin typeface="Calibri"/>
              <a:ea typeface="Calibri"/>
              <a:cs typeface="Calibri"/>
              <a:sym typeface="Calibri"/>
            </a:endParaRPr>
          </a:p>
        </p:txBody>
      </p:sp>
      <p:sp>
        <p:nvSpPr>
          <p:cNvPr id="2516" name="Google Shape;2516;p98"/>
          <p:cNvSpPr/>
          <p:nvPr/>
        </p:nvSpPr>
        <p:spPr>
          <a:xfrm>
            <a:off x="6597396" y="2162556"/>
            <a:ext cx="237744" cy="201168"/>
          </a:xfrm>
          <a:prstGeom prst="rightArrow">
            <a:avLst>
              <a:gd fmla="val 50000" name="adj1"/>
              <a:gd fmla="val 50000" name="adj2"/>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7" name="Google Shape;2517;p98"/>
          <p:cNvSpPr/>
          <p:nvPr/>
        </p:nvSpPr>
        <p:spPr>
          <a:xfrm>
            <a:off x="6935724" y="1554480"/>
            <a:ext cx="1705356" cy="1417320"/>
          </a:xfrm>
          <a:prstGeom prst="roundRect">
            <a:avLst>
              <a:gd fmla="val 6452" name="adj"/>
            </a:avLst>
          </a:prstGeom>
          <a:solidFill>
            <a:srgbClr val="E4F4F1"/>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8" name="Google Shape;2518;p98"/>
          <p:cNvSpPr txBox="1"/>
          <p:nvPr/>
        </p:nvSpPr>
        <p:spPr>
          <a:xfrm>
            <a:off x="7045452" y="1645920"/>
            <a:ext cx="27432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C7A6E"/>
              </a:buClr>
              <a:buSzPts val="1100"/>
              <a:buFont typeface="Calibri"/>
              <a:buNone/>
            </a:pPr>
            <a:r>
              <a:rPr b="1" i="0" lang="en-US" sz="1100" u="none" cap="none" strike="noStrike">
                <a:solidFill>
                  <a:srgbClr val="0C7A6E"/>
                </a:solidFill>
                <a:latin typeface="Calibri"/>
                <a:ea typeface="Calibri"/>
                <a:cs typeface="Calibri"/>
                <a:sym typeface="Calibri"/>
              </a:rPr>
              <a:t>4</a:t>
            </a:r>
            <a:endParaRPr b="0" i="0" sz="1100" u="none" cap="none" strike="noStrike">
              <a:solidFill>
                <a:schemeClr val="dk1"/>
              </a:solidFill>
              <a:latin typeface="Calibri"/>
              <a:ea typeface="Calibri"/>
              <a:cs typeface="Calibri"/>
              <a:sym typeface="Calibri"/>
            </a:endParaRPr>
          </a:p>
        </p:txBody>
      </p:sp>
      <p:sp>
        <p:nvSpPr>
          <p:cNvPr id="2519" name="Google Shape;2519;p98"/>
          <p:cNvSpPr txBox="1"/>
          <p:nvPr/>
        </p:nvSpPr>
        <p:spPr>
          <a:xfrm>
            <a:off x="7045452" y="1901952"/>
            <a:ext cx="148590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00"/>
              <a:buFont typeface="Calibri"/>
              <a:buNone/>
            </a:pPr>
            <a:r>
              <a:rPr b="1" i="0" lang="en-US" sz="1200" u="none" cap="none" strike="noStrike">
                <a:solidFill>
                  <a:srgbClr val="0E2A33"/>
                </a:solidFill>
                <a:latin typeface="Calibri"/>
                <a:ea typeface="Calibri"/>
                <a:cs typeface="Calibri"/>
                <a:sym typeface="Calibri"/>
              </a:rPr>
              <a:t>Göster</a:t>
            </a:r>
            <a:endParaRPr b="0" i="0" sz="1200" u="none" cap="none" strike="noStrike">
              <a:solidFill>
                <a:schemeClr val="dk1"/>
              </a:solidFill>
              <a:latin typeface="Calibri"/>
              <a:ea typeface="Calibri"/>
              <a:cs typeface="Calibri"/>
              <a:sym typeface="Calibri"/>
            </a:endParaRPr>
          </a:p>
        </p:txBody>
      </p:sp>
      <p:sp>
        <p:nvSpPr>
          <p:cNvPr id="2520" name="Google Shape;2520;p98"/>
          <p:cNvSpPr txBox="1"/>
          <p:nvPr/>
        </p:nvSpPr>
        <p:spPr>
          <a:xfrm>
            <a:off x="7045452" y="2231136"/>
            <a:ext cx="1485900" cy="63093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6474F"/>
              </a:buClr>
              <a:buSzPts val="950"/>
              <a:buFont typeface="Calibri"/>
              <a:buNone/>
            </a:pPr>
            <a:r>
              <a:rPr b="0" i="0" lang="en-US" sz="950" u="none" cap="none" strike="noStrike">
                <a:solidFill>
                  <a:srgbClr val="36474F"/>
                </a:solidFill>
                <a:latin typeface="Calibri"/>
                <a:ea typeface="Calibri"/>
                <a:cs typeface="Calibri"/>
                <a:sym typeface="Calibri"/>
              </a:rPr>
              <a:t>Girişteki ekran ve web panosu boş yer sayısını yazar.</a:t>
            </a:r>
            <a:endParaRPr b="0" i="0" sz="950" u="none" cap="none" strike="noStrike">
              <a:solidFill>
                <a:schemeClr val="dk1"/>
              </a:solidFill>
              <a:latin typeface="Calibri"/>
              <a:ea typeface="Calibri"/>
              <a:cs typeface="Calibri"/>
              <a:sym typeface="Calibri"/>
            </a:endParaRPr>
          </a:p>
        </p:txBody>
      </p:sp>
      <p:sp>
        <p:nvSpPr>
          <p:cNvPr id="2521" name="Google Shape;2521;p98"/>
          <p:cNvSpPr/>
          <p:nvPr/>
        </p:nvSpPr>
        <p:spPr>
          <a:xfrm>
            <a:off x="502920" y="3154680"/>
            <a:ext cx="2529840" cy="1143000"/>
          </a:xfrm>
          <a:prstGeom prst="roundRect">
            <a:avLst>
              <a:gd fmla="val 6400"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2" name="Google Shape;2522;p98"/>
          <p:cNvSpPr txBox="1"/>
          <p:nvPr/>
        </p:nvSpPr>
        <p:spPr>
          <a:xfrm>
            <a:off x="704088" y="3319272"/>
            <a:ext cx="2127504"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00"/>
              <a:buFont typeface="Calibri"/>
              <a:buNone/>
            </a:pPr>
            <a:r>
              <a:rPr b="1" i="0" lang="en-US" sz="1200" u="none" cap="none" strike="noStrike">
                <a:solidFill>
                  <a:srgbClr val="0E2A33"/>
                </a:solidFill>
                <a:latin typeface="Calibri"/>
                <a:ea typeface="Calibri"/>
                <a:cs typeface="Calibri"/>
                <a:sym typeface="Calibri"/>
              </a:rPr>
              <a:t>Ölçülebilir başarı</a:t>
            </a:r>
            <a:endParaRPr b="0" i="0" sz="1200" u="none" cap="none" strike="noStrike">
              <a:solidFill>
                <a:schemeClr val="dk1"/>
              </a:solidFill>
              <a:latin typeface="Calibri"/>
              <a:ea typeface="Calibri"/>
              <a:cs typeface="Calibri"/>
              <a:sym typeface="Calibri"/>
            </a:endParaRPr>
          </a:p>
        </p:txBody>
      </p:sp>
      <p:sp>
        <p:nvSpPr>
          <p:cNvPr id="2523" name="Google Shape;2523;p98"/>
          <p:cNvSpPr txBox="1"/>
          <p:nvPr/>
        </p:nvSpPr>
        <p:spPr>
          <a:xfrm>
            <a:off x="704088" y="3703320"/>
            <a:ext cx="2127504" cy="42976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Sürücülerin boş yer arama süresi ne kadar kısaldı?</a:t>
            </a:r>
            <a:endParaRPr b="0" i="0" sz="1050" u="none" cap="none" strike="noStrike">
              <a:solidFill>
                <a:schemeClr val="dk1"/>
              </a:solidFill>
              <a:latin typeface="Calibri"/>
              <a:ea typeface="Calibri"/>
              <a:cs typeface="Calibri"/>
              <a:sym typeface="Calibri"/>
            </a:endParaRPr>
          </a:p>
        </p:txBody>
      </p:sp>
      <p:sp>
        <p:nvSpPr>
          <p:cNvPr id="2524" name="Google Shape;2524;p98"/>
          <p:cNvSpPr/>
          <p:nvPr/>
        </p:nvSpPr>
        <p:spPr>
          <a:xfrm>
            <a:off x="3307080" y="3154680"/>
            <a:ext cx="2529840" cy="1143000"/>
          </a:xfrm>
          <a:prstGeom prst="roundRect">
            <a:avLst>
              <a:gd fmla="val 6400"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5" name="Google Shape;2525;p98"/>
          <p:cNvSpPr txBox="1"/>
          <p:nvPr/>
        </p:nvSpPr>
        <p:spPr>
          <a:xfrm>
            <a:off x="3508248" y="3319272"/>
            <a:ext cx="2127504"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00"/>
              <a:buFont typeface="Calibri"/>
              <a:buNone/>
            </a:pPr>
            <a:r>
              <a:rPr b="1" i="0" lang="en-US" sz="1200" u="none" cap="none" strike="noStrike">
                <a:solidFill>
                  <a:srgbClr val="0E2A33"/>
                </a:solidFill>
                <a:latin typeface="Calibri"/>
                <a:ea typeface="Calibri"/>
                <a:cs typeface="Calibri"/>
                <a:sym typeface="Calibri"/>
              </a:rPr>
              <a:t>Karşılaşılacak sorunlar</a:t>
            </a:r>
            <a:endParaRPr b="0" i="0" sz="1200" u="none" cap="none" strike="noStrike">
              <a:solidFill>
                <a:schemeClr val="dk1"/>
              </a:solidFill>
              <a:latin typeface="Calibri"/>
              <a:ea typeface="Calibri"/>
              <a:cs typeface="Calibri"/>
              <a:sym typeface="Calibri"/>
            </a:endParaRPr>
          </a:p>
        </p:txBody>
      </p:sp>
      <p:sp>
        <p:nvSpPr>
          <p:cNvPr id="2526" name="Google Shape;2526;p98"/>
          <p:cNvSpPr txBox="1"/>
          <p:nvPr/>
        </p:nvSpPr>
        <p:spPr>
          <a:xfrm>
            <a:off x="3508248" y="3703320"/>
            <a:ext cx="2127504" cy="42976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Yağmur ve toz sensörü etkiler; motosiklet algılanmayabilir.</a:t>
            </a:r>
            <a:endParaRPr b="0" i="0" sz="1050" u="none" cap="none" strike="noStrike">
              <a:solidFill>
                <a:schemeClr val="dk1"/>
              </a:solidFill>
              <a:latin typeface="Calibri"/>
              <a:ea typeface="Calibri"/>
              <a:cs typeface="Calibri"/>
              <a:sym typeface="Calibri"/>
            </a:endParaRPr>
          </a:p>
        </p:txBody>
      </p:sp>
      <p:sp>
        <p:nvSpPr>
          <p:cNvPr id="2527" name="Google Shape;2527;p98"/>
          <p:cNvSpPr/>
          <p:nvPr/>
        </p:nvSpPr>
        <p:spPr>
          <a:xfrm>
            <a:off x="6111240" y="3154680"/>
            <a:ext cx="2529840" cy="1143000"/>
          </a:xfrm>
          <a:prstGeom prst="roundRect">
            <a:avLst>
              <a:gd fmla="val 6400"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8" name="Google Shape;2528;p98"/>
          <p:cNvSpPr txBox="1"/>
          <p:nvPr/>
        </p:nvSpPr>
        <p:spPr>
          <a:xfrm>
            <a:off x="6312408" y="3319272"/>
            <a:ext cx="2127504"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00"/>
              <a:buFont typeface="Calibri"/>
              <a:buNone/>
            </a:pPr>
            <a:r>
              <a:rPr b="1" i="0" lang="en-US" sz="1200" u="none" cap="none" strike="noStrike">
                <a:solidFill>
                  <a:srgbClr val="0E2A33"/>
                </a:solidFill>
                <a:latin typeface="Calibri"/>
                <a:ea typeface="Calibri"/>
                <a:cs typeface="Calibri"/>
                <a:sym typeface="Calibri"/>
              </a:rPr>
              <a:t>Geliştirme fikri</a:t>
            </a:r>
            <a:endParaRPr b="0" i="0" sz="1200" u="none" cap="none" strike="noStrike">
              <a:solidFill>
                <a:schemeClr val="dk1"/>
              </a:solidFill>
              <a:latin typeface="Calibri"/>
              <a:ea typeface="Calibri"/>
              <a:cs typeface="Calibri"/>
              <a:sym typeface="Calibri"/>
            </a:endParaRPr>
          </a:p>
        </p:txBody>
      </p:sp>
      <p:sp>
        <p:nvSpPr>
          <p:cNvPr id="2529" name="Google Shape;2529;p98"/>
          <p:cNvSpPr txBox="1"/>
          <p:nvPr/>
        </p:nvSpPr>
        <p:spPr>
          <a:xfrm>
            <a:off x="6312408" y="3703320"/>
            <a:ext cx="2127504" cy="42976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Engelli park yerleri ayrı izlenir, dolarsa yönetime bildirim gider.</a:t>
            </a:r>
            <a:endParaRPr b="0" i="0" sz="1050" u="none" cap="none" strike="noStrike">
              <a:solidFill>
                <a:schemeClr val="dk1"/>
              </a:solidFill>
              <a:latin typeface="Calibri"/>
              <a:ea typeface="Calibri"/>
              <a:cs typeface="Calibri"/>
              <a:sym typeface="Calibri"/>
            </a:endParaRPr>
          </a:p>
        </p:txBody>
      </p:sp>
      <p:sp>
        <p:nvSpPr>
          <p:cNvPr id="2530" name="Google Shape;2530;p98"/>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5 · Güvenlik, Etik ve Proje</a:t>
            </a:r>
            <a:endParaRPr b="0" i="0" sz="850" u="none" cap="none" strike="noStrike">
              <a:solidFill>
                <a:schemeClr val="dk1"/>
              </a:solidFill>
              <a:latin typeface="Calibri"/>
              <a:ea typeface="Calibri"/>
              <a:cs typeface="Calibri"/>
              <a:sym typeface="Calibri"/>
            </a:endParaRPr>
          </a:p>
        </p:txBody>
      </p:sp>
      <p:sp>
        <p:nvSpPr>
          <p:cNvPr id="2531" name="Google Shape;2531;p98"/>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96</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536" name="Shape 2536"/>
        <p:cNvGrpSpPr/>
        <p:nvPr/>
      </p:nvGrpSpPr>
      <p:grpSpPr>
        <a:xfrm>
          <a:off x="0" y="0"/>
          <a:ext cx="0" cy="0"/>
          <a:chOff x="0" y="0"/>
          <a:chExt cx="0" cy="0"/>
        </a:xfrm>
      </p:grpSpPr>
      <p:sp>
        <p:nvSpPr>
          <p:cNvPr id="2537" name="Google Shape;2537;p99"/>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DEĞERLENDİRME</a:t>
            </a:r>
            <a:endParaRPr b="0" i="0" sz="1000" u="none" cap="none" strike="noStrike">
              <a:solidFill>
                <a:schemeClr val="dk1"/>
              </a:solidFill>
              <a:latin typeface="Calibri"/>
              <a:ea typeface="Calibri"/>
              <a:cs typeface="Calibri"/>
              <a:sym typeface="Calibri"/>
            </a:endParaRPr>
          </a:p>
        </p:txBody>
      </p:sp>
      <p:sp>
        <p:nvSpPr>
          <p:cNvPr id="2538" name="Google Shape;2538;p99"/>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Dönem projesi puanlama ölçeği (rubrik)</a:t>
            </a:r>
            <a:endParaRPr b="0" i="0" sz="2600" u="none" cap="none" strike="noStrike">
              <a:solidFill>
                <a:schemeClr val="dk1"/>
              </a:solidFill>
              <a:latin typeface="Calibri"/>
              <a:ea typeface="Calibri"/>
              <a:cs typeface="Calibri"/>
              <a:sym typeface="Calibri"/>
            </a:endParaRPr>
          </a:p>
        </p:txBody>
      </p:sp>
      <p:graphicFrame>
        <p:nvGraphicFramePr>
          <p:cNvPr id="2539" name="Google Shape;2539;p99"/>
          <p:cNvGraphicFramePr/>
          <p:nvPr/>
        </p:nvGraphicFramePr>
        <p:xfrm>
          <a:off x="502920" y="1371600"/>
          <a:ext cx="3000000" cy="3000000"/>
        </p:xfrm>
        <a:graphic>
          <a:graphicData uri="http://schemas.openxmlformats.org/drawingml/2006/table">
            <a:tbl>
              <a:tblPr>
                <a:noFill/>
                <a:tableStyleId>{171C6DA4-8F6A-4889-AE8C-7EABCD6D8F95}</a:tableStyleId>
              </a:tblPr>
              <a:tblGrid>
                <a:gridCol w="2286000"/>
                <a:gridCol w="4206250"/>
                <a:gridCol w="1645925"/>
              </a:tblGrid>
              <a:tr h="320050">
                <a:tc>
                  <a:txBody>
                    <a:bodyPr/>
                    <a:lstStyle/>
                    <a:p>
                      <a:pPr indent="0" lvl="0" marL="0" marR="0" rtl="0" algn="l">
                        <a:spcBef>
                          <a:spcPts val="0"/>
                        </a:spcBef>
                        <a:spcAft>
                          <a:spcPts val="0"/>
                        </a:spcAft>
                        <a:buClr>
                          <a:srgbClr val="FFFFFF"/>
                        </a:buClr>
                        <a:buSzPts val="1150"/>
                        <a:buFont typeface="Calibri"/>
                        <a:buNone/>
                      </a:pPr>
                      <a:r>
                        <a:rPr b="1" lang="en-US" sz="1150" u="none" cap="none" strike="noStrike">
                          <a:solidFill>
                            <a:srgbClr val="FFFFFF"/>
                          </a:solidFill>
                          <a:latin typeface="Calibri"/>
                          <a:ea typeface="Calibri"/>
                          <a:cs typeface="Calibri"/>
                          <a:sym typeface="Calibri"/>
                        </a:rPr>
                        <a:t>Ölçüt</a:t>
                      </a:r>
                      <a:endParaRPr sz="115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0E2A33"/>
                    </a:solidFill>
                  </a:tcPr>
                </a:tc>
                <a:tc>
                  <a:txBody>
                    <a:bodyPr/>
                    <a:lstStyle/>
                    <a:p>
                      <a:pPr indent="0" lvl="0" marL="0" marR="0" rtl="0" algn="l">
                        <a:spcBef>
                          <a:spcPts val="0"/>
                        </a:spcBef>
                        <a:spcAft>
                          <a:spcPts val="0"/>
                        </a:spcAft>
                        <a:buClr>
                          <a:srgbClr val="FFFFFF"/>
                        </a:buClr>
                        <a:buSzPts val="1150"/>
                        <a:buFont typeface="Calibri"/>
                        <a:buNone/>
                      </a:pPr>
                      <a:r>
                        <a:rPr b="1" lang="en-US" sz="1150" u="none" cap="none" strike="noStrike">
                          <a:solidFill>
                            <a:srgbClr val="FFFFFF"/>
                          </a:solidFill>
                          <a:latin typeface="Calibri"/>
                          <a:ea typeface="Calibri"/>
                          <a:cs typeface="Calibri"/>
                          <a:sym typeface="Calibri"/>
                        </a:rPr>
                        <a:t>Neye bakılacak?</a:t>
                      </a:r>
                      <a:endParaRPr sz="115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0E2A33"/>
                    </a:solidFill>
                  </a:tcPr>
                </a:tc>
                <a:tc>
                  <a:txBody>
                    <a:bodyPr/>
                    <a:lstStyle/>
                    <a:p>
                      <a:pPr indent="0" lvl="0" marL="0" marR="0" rtl="0" algn="l">
                        <a:spcBef>
                          <a:spcPts val="0"/>
                        </a:spcBef>
                        <a:spcAft>
                          <a:spcPts val="0"/>
                        </a:spcAft>
                        <a:buClr>
                          <a:srgbClr val="FFFFFF"/>
                        </a:buClr>
                        <a:buSzPts val="1150"/>
                        <a:buFont typeface="Calibri"/>
                        <a:buNone/>
                      </a:pPr>
                      <a:r>
                        <a:rPr b="1" lang="en-US" sz="1150" u="none" cap="none" strike="noStrike">
                          <a:solidFill>
                            <a:srgbClr val="FFFFFF"/>
                          </a:solidFill>
                          <a:latin typeface="Calibri"/>
                          <a:ea typeface="Calibri"/>
                          <a:cs typeface="Calibri"/>
                          <a:sym typeface="Calibri"/>
                        </a:rPr>
                        <a:t>Puan</a:t>
                      </a:r>
                      <a:endParaRPr sz="115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0E2A33"/>
                    </a:solidFill>
                  </a:tcPr>
                </a:tc>
              </a:tr>
              <a:tr h="320050">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Problem tanımı</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Sorun gerçek, açık ve kimi etkilediği belli mi?</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15</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r>
              <a:tr h="320050">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Sistem tasarımı</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Dört katman doğru kurgulanmış mı? Şema anlaşılır mı?</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20</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r>
              <a:tr h="320050">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Donanım/yazılım seçimi</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Seçimler gerekçelendirilmiş mi?</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15</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r>
              <a:tr h="320050">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Çalışırlık veya prototip</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Maket, simülasyon ya da çalışan devre var mı?</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20</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r>
              <a:tr h="320050">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Güvenlik ve mahremiyet</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Riskler düşünülmüş, önlem önerilmiş mi?</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10</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2F7F8"/>
                    </a:solidFill>
                  </a:tcPr>
                </a:tc>
              </a:tr>
              <a:tr h="320050">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Sunum ve rapor</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Anlaşılır anlatım, düzenli rapor, süre yönetimi</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36474F"/>
                        </a:buClr>
                        <a:buSzPts val="1000"/>
                        <a:buFont typeface="Calibri"/>
                        <a:buNone/>
                      </a:pPr>
                      <a:r>
                        <a:rPr lang="en-US" sz="1000" u="none" cap="none" strike="noStrike">
                          <a:solidFill>
                            <a:srgbClr val="36474F"/>
                          </a:solidFill>
                          <a:latin typeface="Calibri"/>
                          <a:ea typeface="Calibri"/>
                          <a:cs typeface="Calibri"/>
                          <a:sym typeface="Calibri"/>
                        </a:rPr>
                        <a:t>20</a:t>
                      </a:r>
                      <a:endParaRPr sz="1000" u="none" cap="none" strike="noStrike">
                        <a:latin typeface="Calibri"/>
                        <a:ea typeface="Calibri"/>
                        <a:cs typeface="Calibri"/>
                        <a:sym typeface="Calibri"/>
                      </a:endParaRPr>
                    </a:p>
                  </a:txBody>
                  <a:tcPr marT="50800" marB="50800" marR="76200" marL="76200" anchor="ctr">
                    <a:lnL cap="flat" cmpd="sng" w="12700">
                      <a:solidFill>
                        <a:srgbClr val="DCE7EA"/>
                      </a:solidFill>
                      <a:prstDash val="solid"/>
                      <a:round/>
                      <a:headEnd len="sm" w="sm" type="none"/>
                      <a:tailEnd len="sm" w="sm" type="none"/>
                    </a:lnL>
                    <a:lnR cap="flat" cmpd="sng" w="12700">
                      <a:solidFill>
                        <a:srgbClr val="DCE7EA"/>
                      </a:solidFill>
                      <a:prstDash val="solid"/>
                      <a:round/>
                      <a:headEnd len="sm" w="sm" type="none"/>
                      <a:tailEnd len="sm" w="sm" type="none"/>
                    </a:lnR>
                    <a:lnT cap="flat" cmpd="sng" w="12700">
                      <a:solidFill>
                        <a:srgbClr val="DCE7EA"/>
                      </a:solidFill>
                      <a:prstDash val="solid"/>
                      <a:round/>
                      <a:headEnd len="sm" w="sm" type="none"/>
                      <a:tailEnd len="sm" w="sm" type="none"/>
                    </a:lnT>
                    <a:lnB cap="flat" cmpd="sng" w="12700">
                      <a:solidFill>
                        <a:srgbClr val="DCE7EA"/>
                      </a:solidFill>
                      <a:prstDash val="solid"/>
                      <a:round/>
                      <a:headEnd len="sm" w="sm" type="none"/>
                      <a:tailEnd len="sm" w="sm" type="none"/>
                    </a:lnB>
                    <a:solidFill>
                      <a:srgbClr val="FFFFFF"/>
                    </a:solidFill>
                  </a:tcPr>
                </a:tc>
              </a:tr>
            </a:tbl>
          </a:graphicData>
        </a:graphic>
      </p:graphicFrame>
      <p:sp>
        <p:nvSpPr>
          <p:cNvPr id="2540" name="Google Shape;2540;p99"/>
          <p:cNvSpPr/>
          <p:nvPr/>
        </p:nvSpPr>
        <p:spPr>
          <a:xfrm>
            <a:off x="502920" y="3794760"/>
            <a:ext cx="8138160" cy="530352"/>
          </a:xfrm>
          <a:prstGeom prst="roundRect">
            <a:avLst>
              <a:gd fmla="val 13793"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1" name="Google Shape;2541;p99"/>
          <p:cNvSpPr txBox="1"/>
          <p:nvPr/>
        </p:nvSpPr>
        <p:spPr>
          <a:xfrm>
            <a:off x="704088" y="3941064"/>
            <a:ext cx="7735824"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Sunum süresi 6-8 dakikadır. Çalışmayan bir prototip puan kaybettirmez; neden çalışmadığını açıklayamamak kaybettirir.</a:t>
            </a:r>
            <a:endParaRPr b="0" i="0" sz="1250" u="none" cap="none" strike="noStrike">
              <a:solidFill>
                <a:schemeClr val="dk1"/>
              </a:solidFill>
              <a:latin typeface="Calibri"/>
              <a:ea typeface="Calibri"/>
              <a:cs typeface="Calibri"/>
              <a:sym typeface="Calibri"/>
            </a:endParaRPr>
          </a:p>
        </p:txBody>
      </p:sp>
      <p:sp>
        <p:nvSpPr>
          <p:cNvPr id="2542" name="Google Shape;2542;p99"/>
          <p:cNvSpPr txBox="1"/>
          <p:nvPr/>
        </p:nvSpPr>
        <p:spPr>
          <a:xfrm flipH="1" rot="10800000">
            <a:off x="704088" y="4160520"/>
            <a:ext cx="7735824" cy="914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chemeClr val="dk1"/>
              </a:buClr>
              <a:buSzPts val="1000"/>
              <a:buFont typeface="Calibri"/>
              <a:buNone/>
            </a:pPr>
            <a:r>
              <a:t/>
            </a:r>
            <a:endParaRPr b="0" i="0" sz="1000" u="none" cap="none" strike="noStrike">
              <a:solidFill>
                <a:schemeClr val="dk1"/>
              </a:solidFill>
              <a:latin typeface="Calibri"/>
              <a:ea typeface="Calibri"/>
              <a:cs typeface="Calibri"/>
              <a:sym typeface="Calibri"/>
            </a:endParaRPr>
          </a:p>
        </p:txBody>
      </p:sp>
      <p:sp>
        <p:nvSpPr>
          <p:cNvPr id="2543" name="Google Shape;2543;p99"/>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5 · Güvenlik, Etik ve Proje</a:t>
            </a:r>
            <a:endParaRPr b="0" i="0" sz="850" u="none" cap="none" strike="noStrike">
              <a:solidFill>
                <a:schemeClr val="dk1"/>
              </a:solidFill>
              <a:latin typeface="Calibri"/>
              <a:ea typeface="Calibri"/>
              <a:cs typeface="Calibri"/>
              <a:sym typeface="Calibri"/>
            </a:endParaRPr>
          </a:p>
        </p:txBody>
      </p:sp>
      <p:sp>
        <p:nvSpPr>
          <p:cNvPr id="2544" name="Google Shape;2544;p99"/>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97</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E2A33"/>
        </a:solidFill>
      </p:bgPr>
    </p:bg>
    <p:spTree>
      <p:nvGrpSpPr>
        <p:cNvPr id="2549" name="Shape 2549"/>
        <p:cNvGrpSpPr/>
        <p:nvPr/>
      </p:nvGrpSpPr>
      <p:grpSpPr>
        <a:xfrm>
          <a:off x="0" y="0"/>
          <a:ext cx="0" cy="0"/>
          <a:chOff x="0" y="0"/>
          <a:chExt cx="0" cy="0"/>
        </a:xfrm>
      </p:grpSpPr>
      <p:sp>
        <p:nvSpPr>
          <p:cNvPr id="2550" name="Google Shape;2550;p100"/>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B705"/>
              </a:buClr>
              <a:buSzPts val="1000"/>
              <a:buFont typeface="Calibri"/>
              <a:buNone/>
            </a:pPr>
            <a:r>
              <a:rPr b="1" i="0" lang="en-US" sz="1000" u="none" cap="none" strike="noStrike">
                <a:solidFill>
                  <a:srgbClr val="F2B705"/>
                </a:solidFill>
                <a:latin typeface="Calibri"/>
                <a:ea typeface="Calibri"/>
                <a:cs typeface="Calibri"/>
                <a:sym typeface="Calibri"/>
              </a:rPr>
              <a:t>GENEL ÖZET</a:t>
            </a:r>
            <a:endParaRPr b="0" i="0" sz="1000" u="none" cap="none" strike="noStrike">
              <a:solidFill>
                <a:schemeClr val="dk1"/>
              </a:solidFill>
              <a:latin typeface="Calibri"/>
              <a:ea typeface="Calibri"/>
              <a:cs typeface="Calibri"/>
              <a:sym typeface="Calibri"/>
            </a:endParaRPr>
          </a:p>
        </p:txBody>
      </p:sp>
      <p:sp>
        <p:nvSpPr>
          <p:cNvPr id="2551" name="Google Shape;2551;p100"/>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600"/>
              <a:buFont typeface="Calibri"/>
              <a:buNone/>
            </a:pPr>
            <a:r>
              <a:rPr b="1" i="0" lang="en-US" sz="2600" u="none" cap="none" strike="noStrike">
                <a:solidFill>
                  <a:srgbClr val="FFFFFF"/>
                </a:solidFill>
                <a:latin typeface="Calibri"/>
                <a:ea typeface="Calibri"/>
                <a:cs typeface="Calibri"/>
                <a:sym typeface="Calibri"/>
              </a:rPr>
              <a:t>100 slaytta öğrendiklerimiz</a:t>
            </a:r>
            <a:endParaRPr b="0" i="0" sz="2600" u="none" cap="none" strike="noStrike">
              <a:solidFill>
                <a:schemeClr val="dk1"/>
              </a:solidFill>
              <a:latin typeface="Calibri"/>
              <a:ea typeface="Calibri"/>
              <a:cs typeface="Calibri"/>
              <a:sym typeface="Calibri"/>
            </a:endParaRPr>
          </a:p>
        </p:txBody>
      </p:sp>
      <p:sp>
        <p:nvSpPr>
          <p:cNvPr id="2552" name="Google Shape;2552;p100"/>
          <p:cNvSpPr/>
          <p:nvPr/>
        </p:nvSpPr>
        <p:spPr>
          <a:xfrm>
            <a:off x="502920" y="1298448"/>
            <a:ext cx="8138160" cy="530352"/>
          </a:xfrm>
          <a:prstGeom prst="roundRect">
            <a:avLst>
              <a:gd fmla="val 10345" name="adj"/>
            </a:avLst>
          </a:prstGeom>
          <a:solidFill>
            <a:srgbClr val="14404C"/>
          </a:solidFill>
          <a:ln cap="flat" cmpd="sng" w="12700">
            <a:solidFill>
              <a:srgbClr val="1E57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3" name="Google Shape;2553;p100"/>
          <p:cNvSpPr/>
          <p:nvPr/>
        </p:nvSpPr>
        <p:spPr>
          <a:xfrm>
            <a:off x="685800" y="1426464"/>
            <a:ext cx="274320" cy="274320"/>
          </a:xfrm>
          <a:prstGeom prst="ellipse">
            <a:avLst/>
          </a:prstGeom>
          <a:solidFill>
            <a:srgbClr val="F2B705"/>
          </a:solidFill>
          <a:ln cap="flat" cmpd="sng" w="12700">
            <a:solidFill>
              <a:srgbClr val="F2B70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4" name="Google Shape;2554;p100"/>
          <p:cNvSpPr txBox="1"/>
          <p:nvPr/>
        </p:nvSpPr>
        <p:spPr>
          <a:xfrm>
            <a:off x="685800" y="1426464"/>
            <a:ext cx="27432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E2A33"/>
              </a:buClr>
              <a:buSzPts val="1000"/>
              <a:buFont typeface="Calibri"/>
              <a:buNone/>
            </a:pPr>
            <a:r>
              <a:rPr b="1" i="0" lang="en-US" sz="1000" u="none" cap="none" strike="noStrike">
                <a:solidFill>
                  <a:srgbClr val="0E2A33"/>
                </a:solidFill>
                <a:latin typeface="Calibri"/>
                <a:ea typeface="Calibri"/>
                <a:cs typeface="Calibri"/>
                <a:sym typeface="Calibri"/>
              </a:rPr>
              <a:t>1</a:t>
            </a:r>
            <a:endParaRPr b="0" i="0" sz="1000" u="none" cap="none" strike="noStrike">
              <a:solidFill>
                <a:schemeClr val="dk1"/>
              </a:solidFill>
              <a:latin typeface="Calibri"/>
              <a:ea typeface="Calibri"/>
              <a:cs typeface="Calibri"/>
              <a:sym typeface="Calibri"/>
            </a:endParaRPr>
          </a:p>
        </p:txBody>
      </p:sp>
      <p:sp>
        <p:nvSpPr>
          <p:cNvPr id="2555" name="Google Shape;2555;p100"/>
          <p:cNvSpPr txBox="1"/>
          <p:nvPr/>
        </p:nvSpPr>
        <p:spPr>
          <a:xfrm>
            <a:off x="1097280" y="1298448"/>
            <a:ext cx="1371600" cy="53035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200"/>
              <a:buFont typeface="Calibri"/>
              <a:buNone/>
            </a:pPr>
            <a:r>
              <a:rPr b="1" i="0" lang="en-US" sz="1200" u="none" cap="none" strike="noStrike">
                <a:solidFill>
                  <a:srgbClr val="12A594"/>
                </a:solidFill>
                <a:latin typeface="Calibri"/>
                <a:ea typeface="Calibri"/>
                <a:cs typeface="Calibri"/>
                <a:sym typeface="Calibri"/>
              </a:rPr>
              <a:t>Kavram</a:t>
            </a:r>
            <a:endParaRPr b="0" i="0" sz="1200" u="none" cap="none" strike="noStrike">
              <a:solidFill>
                <a:schemeClr val="dk1"/>
              </a:solidFill>
              <a:latin typeface="Calibri"/>
              <a:ea typeface="Calibri"/>
              <a:cs typeface="Calibri"/>
              <a:sym typeface="Calibri"/>
            </a:endParaRPr>
          </a:p>
        </p:txBody>
      </p:sp>
      <p:sp>
        <p:nvSpPr>
          <p:cNvPr id="2556" name="Google Shape;2556;p100"/>
          <p:cNvSpPr txBox="1"/>
          <p:nvPr/>
        </p:nvSpPr>
        <p:spPr>
          <a:xfrm>
            <a:off x="2514600" y="1298448"/>
            <a:ext cx="5943600" cy="53035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D6E7E9"/>
              </a:buClr>
              <a:buSzPts val="1100"/>
              <a:buFont typeface="Calibri"/>
              <a:buNone/>
            </a:pPr>
            <a:r>
              <a:rPr b="0" i="0" lang="en-US" sz="1100" u="none" cap="none" strike="noStrike">
                <a:solidFill>
                  <a:srgbClr val="D6E7E9"/>
                </a:solidFill>
                <a:latin typeface="Calibri"/>
                <a:ea typeface="Calibri"/>
                <a:cs typeface="Calibri"/>
                <a:sym typeface="Calibri"/>
              </a:rPr>
              <a:t>IoT, nesnelerin veri toplayıp paylaşarak birlikte iş yapmasıdır.</a:t>
            </a:r>
            <a:endParaRPr b="0" i="0" sz="1100" u="none" cap="none" strike="noStrike">
              <a:solidFill>
                <a:schemeClr val="dk1"/>
              </a:solidFill>
              <a:latin typeface="Calibri"/>
              <a:ea typeface="Calibri"/>
              <a:cs typeface="Calibri"/>
              <a:sym typeface="Calibri"/>
            </a:endParaRPr>
          </a:p>
        </p:txBody>
      </p:sp>
      <p:sp>
        <p:nvSpPr>
          <p:cNvPr id="2557" name="Google Shape;2557;p100"/>
          <p:cNvSpPr/>
          <p:nvPr/>
        </p:nvSpPr>
        <p:spPr>
          <a:xfrm>
            <a:off x="502920" y="1920240"/>
            <a:ext cx="8138160" cy="530352"/>
          </a:xfrm>
          <a:prstGeom prst="roundRect">
            <a:avLst>
              <a:gd fmla="val 10345" name="adj"/>
            </a:avLst>
          </a:prstGeom>
          <a:solidFill>
            <a:srgbClr val="14404C"/>
          </a:solidFill>
          <a:ln cap="flat" cmpd="sng" w="12700">
            <a:solidFill>
              <a:srgbClr val="1E57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8" name="Google Shape;2558;p100"/>
          <p:cNvSpPr/>
          <p:nvPr/>
        </p:nvSpPr>
        <p:spPr>
          <a:xfrm>
            <a:off x="685800" y="2048256"/>
            <a:ext cx="274320" cy="274320"/>
          </a:xfrm>
          <a:prstGeom prst="ellipse">
            <a:avLst/>
          </a:prstGeom>
          <a:solidFill>
            <a:srgbClr val="F2B705"/>
          </a:solidFill>
          <a:ln cap="flat" cmpd="sng" w="12700">
            <a:solidFill>
              <a:srgbClr val="F2B70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9" name="Google Shape;2559;p100"/>
          <p:cNvSpPr txBox="1"/>
          <p:nvPr/>
        </p:nvSpPr>
        <p:spPr>
          <a:xfrm>
            <a:off x="685800" y="2048256"/>
            <a:ext cx="27432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E2A33"/>
              </a:buClr>
              <a:buSzPts val="1000"/>
              <a:buFont typeface="Calibri"/>
              <a:buNone/>
            </a:pPr>
            <a:r>
              <a:rPr b="1" i="0" lang="en-US" sz="1000" u="none" cap="none" strike="noStrike">
                <a:solidFill>
                  <a:srgbClr val="0E2A33"/>
                </a:solidFill>
                <a:latin typeface="Calibri"/>
                <a:ea typeface="Calibri"/>
                <a:cs typeface="Calibri"/>
                <a:sym typeface="Calibri"/>
              </a:rPr>
              <a:t>2</a:t>
            </a:r>
            <a:endParaRPr b="0" i="0" sz="1000" u="none" cap="none" strike="noStrike">
              <a:solidFill>
                <a:schemeClr val="dk1"/>
              </a:solidFill>
              <a:latin typeface="Calibri"/>
              <a:ea typeface="Calibri"/>
              <a:cs typeface="Calibri"/>
              <a:sym typeface="Calibri"/>
            </a:endParaRPr>
          </a:p>
        </p:txBody>
      </p:sp>
      <p:sp>
        <p:nvSpPr>
          <p:cNvPr id="2560" name="Google Shape;2560;p100"/>
          <p:cNvSpPr txBox="1"/>
          <p:nvPr/>
        </p:nvSpPr>
        <p:spPr>
          <a:xfrm>
            <a:off x="1097280" y="1920240"/>
            <a:ext cx="1371600" cy="53035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200"/>
              <a:buFont typeface="Calibri"/>
              <a:buNone/>
            </a:pPr>
            <a:r>
              <a:rPr b="1" i="0" lang="en-US" sz="1200" u="none" cap="none" strike="noStrike">
                <a:solidFill>
                  <a:srgbClr val="12A594"/>
                </a:solidFill>
                <a:latin typeface="Calibri"/>
                <a:ea typeface="Calibri"/>
                <a:cs typeface="Calibri"/>
                <a:sym typeface="Calibri"/>
              </a:rPr>
              <a:t>Donanım</a:t>
            </a:r>
            <a:endParaRPr b="0" i="0" sz="1200" u="none" cap="none" strike="noStrike">
              <a:solidFill>
                <a:schemeClr val="dk1"/>
              </a:solidFill>
              <a:latin typeface="Calibri"/>
              <a:ea typeface="Calibri"/>
              <a:cs typeface="Calibri"/>
              <a:sym typeface="Calibri"/>
            </a:endParaRPr>
          </a:p>
        </p:txBody>
      </p:sp>
      <p:sp>
        <p:nvSpPr>
          <p:cNvPr id="2561" name="Google Shape;2561;p100"/>
          <p:cNvSpPr txBox="1"/>
          <p:nvPr/>
        </p:nvSpPr>
        <p:spPr>
          <a:xfrm>
            <a:off x="2514600" y="1920240"/>
            <a:ext cx="5943600" cy="53035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D6E7E9"/>
              </a:buClr>
              <a:buSzPts val="1100"/>
              <a:buFont typeface="Calibri"/>
              <a:buNone/>
            </a:pPr>
            <a:r>
              <a:rPr b="0" i="0" lang="en-US" sz="1100" u="none" cap="none" strike="noStrike">
                <a:solidFill>
                  <a:srgbClr val="D6E7E9"/>
                </a:solidFill>
                <a:latin typeface="Calibri"/>
                <a:ea typeface="Calibri"/>
                <a:cs typeface="Calibri"/>
                <a:sym typeface="Calibri"/>
              </a:rPr>
              <a:t>Sensör algılar, mikrodenetleyici karar verir, aktüatör uygular.</a:t>
            </a:r>
            <a:endParaRPr b="0" i="0" sz="1100" u="none" cap="none" strike="noStrike">
              <a:solidFill>
                <a:schemeClr val="dk1"/>
              </a:solidFill>
              <a:latin typeface="Calibri"/>
              <a:ea typeface="Calibri"/>
              <a:cs typeface="Calibri"/>
              <a:sym typeface="Calibri"/>
            </a:endParaRPr>
          </a:p>
        </p:txBody>
      </p:sp>
      <p:sp>
        <p:nvSpPr>
          <p:cNvPr id="2562" name="Google Shape;2562;p100"/>
          <p:cNvSpPr/>
          <p:nvPr/>
        </p:nvSpPr>
        <p:spPr>
          <a:xfrm>
            <a:off x="502920" y="2542032"/>
            <a:ext cx="8138160" cy="530352"/>
          </a:xfrm>
          <a:prstGeom prst="roundRect">
            <a:avLst>
              <a:gd fmla="val 10345" name="adj"/>
            </a:avLst>
          </a:prstGeom>
          <a:solidFill>
            <a:srgbClr val="14404C"/>
          </a:solidFill>
          <a:ln cap="flat" cmpd="sng" w="12700">
            <a:solidFill>
              <a:srgbClr val="1E57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3" name="Google Shape;2563;p100"/>
          <p:cNvSpPr/>
          <p:nvPr/>
        </p:nvSpPr>
        <p:spPr>
          <a:xfrm>
            <a:off x="685800" y="2670048"/>
            <a:ext cx="274320" cy="274320"/>
          </a:xfrm>
          <a:prstGeom prst="ellipse">
            <a:avLst/>
          </a:prstGeom>
          <a:solidFill>
            <a:srgbClr val="F2B705"/>
          </a:solidFill>
          <a:ln cap="flat" cmpd="sng" w="12700">
            <a:solidFill>
              <a:srgbClr val="F2B70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4" name="Google Shape;2564;p100"/>
          <p:cNvSpPr txBox="1"/>
          <p:nvPr/>
        </p:nvSpPr>
        <p:spPr>
          <a:xfrm>
            <a:off x="685800" y="2670048"/>
            <a:ext cx="27432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E2A33"/>
              </a:buClr>
              <a:buSzPts val="1000"/>
              <a:buFont typeface="Calibri"/>
              <a:buNone/>
            </a:pPr>
            <a:r>
              <a:rPr b="1" i="0" lang="en-US" sz="1000" u="none" cap="none" strike="noStrike">
                <a:solidFill>
                  <a:srgbClr val="0E2A33"/>
                </a:solidFill>
                <a:latin typeface="Calibri"/>
                <a:ea typeface="Calibri"/>
                <a:cs typeface="Calibri"/>
                <a:sym typeface="Calibri"/>
              </a:rPr>
              <a:t>3</a:t>
            </a:r>
            <a:endParaRPr b="0" i="0" sz="1000" u="none" cap="none" strike="noStrike">
              <a:solidFill>
                <a:schemeClr val="dk1"/>
              </a:solidFill>
              <a:latin typeface="Calibri"/>
              <a:ea typeface="Calibri"/>
              <a:cs typeface="Calibri"/>
              <a:sym typeface="Calibri"/>
            </a:endParaRPr>
          </a:p>
        </p:txBody>
      </p:sp>
      <p:sp>
        <p:nvSpPr>
          <p:cNvPr id="2565" name="Google Shape;2565;p100"/>
          <p:cNvSpPr txBox="1"/>
          <p:nvPr/>
        </p:nvSpPr>
        <p:spPr>
          <a:xfrm>
            <a:off x="1097280" y="2542032"/>
            <a:ext cx="1371600" cy="53035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200"/>
              <a:buFont typeface="Calibri"/>
              <a:buNone/>
            </a:pPr>
            <a:r>
              <a:rPr b="1" i="0" lang="en-US" sz="1200" u="none" cap="none" strike="noStrike">
                <a:solidFill>
                  <a:srgbClr val="12A594"/>
                </a:solidFill>
                <a:latin typeface="Calibri"/>
                <a:ea typeface="Calibri"/>
                <a:cs typeface="Calibri"/>
                <a:sym typeface="Calibri"/>
              </a:rPr>
              <a:t>Ağ</a:t>
            </a:r>
            <a:endParaRPr b="0" i="0" sz="1200" u="none" cap="none" strike="noStrike">
              <a:solidFill>
                <a:schemeClr val="dk1"/>
              </a:solidFill>
              <a:latin typeface="Calibri"/>
              <a:ea typeface="Calibri"/>
              <a:cs typeface="Calibri"/>
              <a:sym typeface="Calibri"/>
            </a:endParaRPr>
          </a:p>
        </p:txBody>
      </p:sp>
      <p:sp>
        <p:nvSpPr>
          <p:cNvPr id="2566" name="Google Shape;2566;p100"/>
          <p:cNvSpPr txBox="1"/>
          <p:nvPr/>
        </p:nvSpPr>
        <p:spPr>
          <a:xfrm>
            <a:off x="2514600" y="2542032"/>
            <a:ext cx="5943600" cy="53035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D6E7E9"/>
              </a:buClr>
              <a:buSzPts val="1100"/>
              <a:buFont typeface="Calibri"/>
              <a:buNone/>
            </a:pPr>
            <a:r>
              <a:rPr b="0" i="0" lang="en-US" sz="1100" u="none" cap="none" strike="noStrike">
                <a:solidFill>
                  <a:srgbClr val="D6E7E9"/>
                </a:solidFill>
                <a:latin typeface="Calibri"/>
                <a:ea typeface="Calibri"/>
                <a:cs typeface="Calibri"/>
                <a:sym typeface="Calibri"/>
              </a:rPr>
              <a:t>Menzil, hız ve enerji arasında seçim yapılır; veri MQTT ve JSON ile taşınır.</a:t>
            </a:r>
            <a:endParaRPr b="0" i="0" sz="1100" u="none" cap="none" strike="noStrike">
              <a:solidFill>
                <a:schemeClr val="dk1"/>
              </a:solidFill>
              <a:latin typeface="Calibri"/>
              <a:ea typeface="Calibri"/>
              <a:cs typeface="Calibri"/>
              <a:sym typeface="Calibri"/>
            </a:endParaRPr>
          </a:p>
        </p:txBody>
      </p:sp>
      <p:sp>
        <p:nvSpPr>
          <p:cNvPr id="2567" name="Google Shape;2567;p100"/>
          <p:cNvSpPr/>
          <p:nvPr/>
        </p:nvSpPr>
        <p:spPr>
          <a:xfrm>
            <a:off x="502920" y="3163824"/>
            <a:ext cx="8138160" cy="530352"/>
          </a:xfrm>
          <a:prstGeom prst="roundRect">
            <a:avLst>
              <a:gd fmla="val 10345" name="adj"/>
            </a:avLst>
          </a:prstGeom>
          <a:solidFill>
            <a:srgbClr val="14404C"/>
          </a:solidFill>
          <a:ln cap="flat" cmpd="sng" w="12700">
            <a:solidFill>
              <a:srgbClr val="1E57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8" name="Google Shape;2568;p100"/>
          <p:cNvSpPr/>
          <p:nvPr/>
        </p:nvSpPr>
        <p:spPr>
          <a:xfrm>
            <a:off x="685800" y="3291840"/>
            <a:ext cx="274320" cy="274320"/>
          </a:xfrm>
          <a:prstGeom prst="ellipse">
            <a:avLst/>
          </a:prstGeom>
          <a:solidFill>
            <a:srgbClr val="F2B705"/>
          </a:solidFill>
          <a:ln cap="flat" cmpd="sng" w="12700">
            <a:solidFill>
              <a:srgbClr val="F2B70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9" name="Google Shape;2569;p100"/>
          <p:cNvSpPr txBox="1"/>
          <p:nvPr/>
        </p:nvSpPr>
        <p:spPr>
          <a:xfrm>
            <a:off x="685800" y="3291840"/>
            <a:ext cx="27432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E2A33"/>
              </a:buClr>
              <a:buSzPts val="1000"/>
              <a:buFont typeface="Calibri"/>
              <a:buNone/>
            </a:pPr>
            <a:r>
              <a:rPr b="1" i="0" lang="en-US" sz="1000" u="none" cap="none" strike="noStrike">
                <a:solidFill>
                  <a:srgbClr val="0E2A33"/>
                </a:solidFill>
                <a:latin typeface="Calibri"/>
                <a:ea typeface="Calibri"/>
                <a:cs typeface="Calibri"/>
                <a:sym typeface="Calibri"/>
              </a:rPr>
              <a:t>4</a:t>
            </a:r>
            <a:endParaRPr b="0" i="0" sz="1000" u="none" cap="none" strike="noStrike">
              <a:solidFill>
                <a:schemeClr val="dk1"/>
              </a:solidFill>
              <a:latin typeface="Calibri"/>
              <a:ea typeface="Calibri"/>
              <a:cs typeface="Calibri"/>
              <a:sym typeface="Calibri"/>
            </a:endParaRPr>
          </a:p>
        </p:txBody>
      </p:sp>
      <p:sp>
        <p:nvSpPr>
          <p:cNvPr id="2570" name="Google Shape;2570;p100"/>
          <p:cNvSpPr txBox="1"/>
          <p:nvPr/>
        </p:nvSpPr>
        <p:spPr>
          <a:xfrm>
            <a:off x="1097280" y="3163824"/>
            <a:ext cx="1371600" cy="53035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200"/>
              <a:buFont typeface="Calibri"/>
              <a:buNone/>
            </a:pPr>
            <a:r>
              <a:rPr b="1" i="0" lang="en-US" sz="1200" u="none" cap="none" strike="noStrike">
                <a:solidFill>
                  <a:srgbClr val="12A594"/>
                </a:solidFill>
                <a:latin typeface="Calibri"/>
                <a:ea typeface="Calibri"/>
                <a:cs typeface="Calibri"/>
                <a:sym typeface="Calibri"/>
              </a:rPr>
              <a:t>Veri</a:t>
            </a:r>
            <a:endParaRPr b="0" i="0" sz="1200" u="none" cap="none" strike="noStrike">
              <a:solidFill>
                <a:schemeClr val="dk1"/>
              </a:solidFill>
              <a:latin typeface="Calibri"/>
              <a:ea typeface="Calibri"/>
              <a:cs typeface="Calibri"/>
              <a:sym typeface="Calibri"/>
            </a:endParaRPr>
          </a:p>
        </p:txBody>
      </p:sp>
      <p:sp>
        <p:nvSpPr>
          <p:cNvPr id="2571" name="Google Shape;2571;p100"/>
          <p:cNvSpPr txBox="1"/>
          <p:nvPr/>
        </p:nvSpPr>
        <p:spPr>
          <a:xfrm>
            <a:off x="2514600" y="3163824"/>
            <a:ext cx="5943600" cy="53035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D6E7E9"/>
              </a:buClr>
              <a:buSzPts val="1100"/>
              <a:buFont typeface="Calibri"/>
              <a:buNone/>
            </a:pPr>
            <a:r>
              <a:rPr b="0" i="0" lang="en-US" sz="1100" u="none" cap="none" strike="noStrike">
                <a:solidFill>
                  <a:srgbClr val="D6E7E9"/>
                </a:solidFill>
                <a:latin typeface="Calibri"/>
                <a:ea typeface="Calibri"/>
                <a:cs typeface="Calibri"/>
                <a:sym typeface="Calibri"/>
              </a:rPr>
              <a:t>Ham sayılar bulutta veya uçta işlenerek karara dönüşür.</a:t>
            </a:r>
            <a:endParaRPr b="0" i="0" sz="1100" u="none" cap="none" strike="noStrike">
              <a:solidFill>
                <a:schemeClr val="dk1"/>
              </a:solidFill>
              <a:latin typeface="Calibri"/>
              <a:ea typeface="Calibri"/>
              <a:cs typeface="Calibri"/>
              <a:sym typeface="Calibri"/>
            </a:endParaRPr>
          </a:p>
        </p:txBody>
      </p:sp>
      <p:sp>
        <p:nvSpPr>
          <p:cNvPr id="2572" name="Google Shape;2572;p100"/>
          <p:cNvSpPr/>
          <p:nvPr/>
        </p:nvSpPr>
        <p:spPr>
          <a:xfrm>
            <a:off x="502920" y="3785616"/>
            <a:ext cx="8138160" cy="530352"/>
          </a:xfrm>
          <a:prstGeom prst="roundRect">
            <a:avLst>
              <a:gd fmla="val 10345" name="adj"/>
            </a:avLst>
          </a:prstGeom>
          <a:solidFill>
            <a:srgbClr val="14404C"/>
          </a:solidFill>
          <a:ln cap="flat" cmpd="sng" w="12700">
            <a:solidFill>
              <a:srgbClr val="1E57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3" name="Google Shape;2573;p100"/>
          <p:cNvSpPr/>
          <p:nvPr/>
        </p:nvSpPr>
        <p:spPr>
          <a:xfrm>
            <a:off x="685800" y="3913632"/>
            <a:ext cx="274320" cy="274320"/>
          </a:xfrm>
          <a:prstGeom prst="ellipse">
            <a:avLst/>
          </a:prstGeom>
          <a:solidFill>
            <a:srgbClr val="F2B705"/>
          </a:solidFill>
          <a:ln cap="flat" cmpd="sng" w="12700">
            <a:solidFill>
              <a:srgbClr val="F2B70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4" name="Google Shape;2574;p100"/>
          <p:cNvSpPr txBox="1"/>
          <p:nvPr/>
        </p:nvSpPr>
        <p:spPr>
          <a:xfrm>
            <a:off x="685800" y="3913632"/>
            <a:ext cx="27432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E2A33"/>
              </a:buClr>
              <a:buSzPts val="1000"/>
              <a:buFont typeface="Calibri"/>
              <a:buNone/>
            </a:pPr>
            <a:r>
              <a:rPr b="1" i="0" lang="en-US" sz="1000" u="none" cap="none" strike="noStrike">
                <a:solidFill>
                  <a:srgbClr val="0E2A33"/>
                </a:solidFill>
                <a:latin typeface="Calibri"/>
                <a:ea typeface="Calibri"/>
                <a:cs typeface="Calibri"/>
                <a:sym typeface="Calibri"/>
              </a:rPr>
              <a:t>5</a:t>
            </a:r>
            <a:endParaRPr b="0" i="0" sz="1000" u="none" cap="none" strike="noStrike">
              <a:solidFill>
                <a:schemeClr val="dk1"/>
              </a:solidFill>
              <a:latin typeface="Calibri"/>
              <a:ea typeface="Calibri"/>
              <a:cs typeface="Calibri"/>
              <a:sym typeface="Calibri"/>
            </a:endParaRPr>
          </a:p>
        </p:txBody>
      </p:sp>
      <p:sp>
        <p:nvSpPr>
          <p:cNvPr id="2575" name="Google Shape;2575;p100"/>
          <p:cNvSpPr txBox="1"/>
          <p:nvPr/>
        </p:nvSpPr>
        <p:spPr>
          <a:xfrm>
            <a:off x="1097280" y="3785616"/>
            <a:ext cx="1371600" cy="53035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200"/>
              <a:buFont typeface="Calibri"/>
              <a:buNone/>
            </a:pPr>
            <a:r>
              <a:rPr b="1" i="0" lang="en-US" sz="1200" u="none" cap="none" strike="noStrike">
                <a:solidFill>
                  <a:srgbClr val="12A594"/>
                </a:solidFill>
                <a:latin typeface="Calibri"/>
                <a:ea typeface="Calibri"/>
                <a:cs typeface="Calibri"/>
                <a:sym typeface="Calibri"/>
              </a:rPr>
              <a:t>Sorumluluk</a:t>
            </a:r>
            <a:endParaRPr b="0" i="0" sz="1200" u="none" cap="none" strike="noStrike">
              <a:solidFill>
                <a:schemeClr val="dk1"/>
              </a:solidFill>
              <a:latin typeface="Calibri"/>
              <a:ea typeface="Calibri"/>
              <a:cs typeface="Calibri"/>
              <a:sym typeface="Calibri"/>
            </a:endParaRPr>
          </a:p>
        </p:txBody>
      </p:sp>
      <p:sp>
        <p:nvSpPr>
          <p:cNvPr id="2576" name="Google Shape;2576;p100"/>
          <p:cNvSpPr txBox="1"/>
          <p:nvPr/>
        </p:nvSpPr>
        <p:spPr>
          <a:xfrm>
            <a:off x="2514600" y="3785616"/>
            <a:ext cx="5943600" cy="53035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D6E7E9"/>
              </a:buClr>
              <a:buSzPts val="1100"/>
              <a:buFont typeface="Calibri"/>
              <a:buNone/>
            </a:pPr>
            <a:r>
              <a:rPr b="0" i="0" lang="en-US" sz="1100" u="none" cap="none" strike="noStrike">
                <a:solidFill>
                  <a:srgbClr val="D6E7E9"/>
                </a:solidFill>
                <a:latin typeface="Calibri"/>
                <a:ea typeface="Calibri"/>
                <a:cs typeface="Calibri"/>
                <a:sym typeface="Calibri"/>
              </a:rPr>
              <a:t>Güvenlik, mahremiyet ve çevre, tasarımın ilk gününden itibaren düşünülür.</a:t>
            </a:r>
            <a:endParaRPr b="0" i="0" sz="1100" u="none" cap="none" strike="noStrike">
              <a:solidFill>
                <a:schemeClr val="dk1"/>
              </a:solidFill>
              <a:latin typeface="Calibri"/>
              <a:ea typeface="Calibri"/>
              <a:cs typeface="Calibri"/>
              <a:sym typeface="Calibri"/>
            </a:endParaRPr>
          </a:p>
        </p:txBody>
      </p:sp>
      <p:sp>
        <p:nvSpPr>
          <p:cNvPr id="2577" name="Google Shape;2577;p100"/>
          <p:cNvSpPr txBox="1"/>
          <p:nvPr/>
        </p:nvSpPr>
        <p:spPr>
          <a:xfrm>
            <a:off x="502920" y="4443984"/>
            <a:ext cx="813816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8FB3BA"/>
              </a:buClr>
              <a:buSzPts val="1050"/>
              <a:buFont typeface="Calibri"/>
              <a:buNone/>
            </a:pPr>
            <a:r>
              <a:rPr b="0" i="1" lang="en-US" sz="1050" u="none" cap="none" strike="noStrike">
                <a:solidFill>
                  <a:srgbClr val="8FB3BA"/>
                </a:solidFill>
                <a:latin typeface="Calibri"/>
                <a:ea typeface="Calibri"/>
                <a:cs typeface="Calibri"/>
                <a:sym typeface="Calibri"/>
              </a:rPr>
              <a:t>Bir soruyla başladık: Nesneler konuşabilseydi ne söylerdi? Artık cevabı biliyorsunuz — ve onlara ne soracağınızı da.</a:t>
            </a:r>
            <a:endParaRPr b="0" i="0" sz="1050" u="none" cap="none" strike="noStrike">
              <a:solidFill>
                <a:schemeClr val="dk1"/>
              </a:solidFill>
              <a:latin typeface="Calibri"/>
              <a:ea typeface="Calibri"/>
              <a:cs typeface="Calibri"/>
              <a:sym typeface="Calibri"/>
            </a:endParaRPr>
          </a:p>
        </p:txBody>
      </p:sp>
      <p:sp>
        <p:nvSpPr>
          <p:cNvPr id="2578" name="Google Shape;2578;p100"/>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E8A92"/>
              </a:buClr>
              <a:buSzPts val="850"/>
              <a:buFont typeface="Calibri"/>
              <a:buNone/>
            </a:pPr>
            <a:r>
              <a:rPr b="0" i="0" lang="en-US" sz="850" u="none" cap="none" strike="noStrike">
                <a:solidFill>
                  <a:srgbClr val="6E8A92"/>
                </a:solidFill>
                <a:latin typeface="Calibri"/>
                <a:ea typeface="Calibri"/>
                <a:cs typeface="Calibri"/>
                <a:sym typeface="Calibri"/>
              </a:rPr>
              <a:t>98</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583" name="Shape 2583"/>
        <p:cNvGrpSpPr/>
        <p:nvPr/>
      </p:nvGrpSpPr>
      <p:grpSpPr>
        <a:xfrm>
          <a:off x="0" y="0"/>
          <a:ext cx="0" cy="0"/>
          <a:chOff x="0" y="0"/>
          <a:chExt cx="0" cy="0"/>
        </a:xfrm>
      </p:grpSpPr>
      <p:sp>
        <p:nvSpPr>
          <p:cNvPr id="2584" name="Google Shape;2584;p101"/>
          <p:cNvSpPr txBox="1"/>
          <p:nvPr/>
        </p:nvSpPr>
        <p:spPr>
          <a:xfrm>
            <a:off x="502920" y="274320"/>
            <a:ext cx="813816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1000"/>
              <a:buFont typeface="Calibri"/>
              <a:buNone/>
            </a:pPr>
            <a:r>
              <a:rPr b="1" i="0" lang="en-US" sz="1000" u="none" cap="none" strike="noStrike">
                <a:solidFill>
                  <a:srgbClr val="12A594"/>
                </a:solidFill>
                <a:latin typeface="Calibri"/>
                <a:ea typeface="Calibri"/>
                <a:cs typeface="Calibri"/>
                <a:sym typeface="Calibri"/>
              </a:rPr>
              <a:t>DEVAMI</a:t>
            </a:r>
            <a:endParaRPr b="0" i="0" sz="1000" u="none" cap="none" strike="noStrike">
              <a:solidFill>
                <a:schemeClr val="dk1"/>
              </a:solidFill>
              <a:latin typeface="Calibri"/>
              <a:ea typeface="Calibri"/>
              <a:cs typeface="Calibri"/>
              <a:sym typeface="Calibri"/>
            </a:endParaRPr>
          </a:p>
        </p:txBody>
      </p:sp>
      <p:sp>
        <p:nvSpPr>
          <p:cNvPr id="2585" name="Google Shape;2585;p101"/>
          <p:cNvSpPr txBox="1"/>
          <p:nvPr/>
        </p:nvSpPr>
        <p:spPr>
          <a:xfrm>
            <a:off x="502920" y="512064"/>
            <a:ext cx="813816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2600"/>
              <a:buFont typeface="Calibri"/>
              <a:buNone/>
            </a:pPr>
            <a:r>
              <a:rPr b="1" i="0" lang="en-US" sz="2600" u="none" cap="none" strike="noStrike">
                <a:solidFill>
                  <a:srgbClr val="0E2A33"/>
                </a:solidFill>
                <a:latin typeface="Calibri"/>
                <a:ea typeface="Calibri"/>
                <a:cs typeface="Calibri"/>
                <a:sym typeface="Calibri"/>
              </a:rPr>
              <a:t>Kendi başınıza nasıl ilerlersiniz?</a:t>
            </a:r>
            <a:endParaRPr b="0" i="0" sz="2600" u="none" cap="none" strike="noStrike">
              <a:solidFill>
                <a:schemeClr val="dk1"/>
              </a:solidFill>
              <a:latin typeface="Calibri"/>
              <a:ea typeface="Calibri"/>
              <a:cs typeface="Calibri"/>
              <a:sym typeface="Calibri"/>
            </a:endParaRPr>
          </a:p>
        </p:txBody>
      </p:sp>
      <p:sp>
        <p:nvSpPr>
          <p:cNvPr id="2586" name="Google Shape;2586;p101"/>
          <p:cNvSpPr/>
          <p:nvPr/>
        </p:nvSpPr>
        <p:spPr>
          <a:xfrm>
            <a:off x="502920" y="1298448"/>
            <a:ext cx="2529840" cy="1325880"/>
          </a:xfrm>
          <a:prstGeom prst="roundRect">
            <a:avLst>
              <a:gd fmla="val 5517"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7" name="Google Shape;2587;p101"/>
          <p:cNvSpPr/>
          <p:nvPr/>
        </p:nvSpPr>
        <p:spPr>
          <a:xfrm>
            <a:off x="704088" y="1463040"/>
            <a:ext cx="329184" cy="329184"/>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8" name="Google Shape;2588;p101"/>
          <p:cNvSpPr txBox="1"/>
          <p:nvPr/>
        </p:nvSpPr>
        <p:spPr>
          <a:xfrm>
            <a:off x="704088" y="1463040"/>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1</a:t>
            </a:r>
            <a:endParaRPr b="0" i="0" sz="1200" u="none" cap="none" strike="noStrike">
              <a:solidFill>
                <a:schemeClr val="dk1"/>
              </a:solidFill>
              <a:latin typeface="Calibri"/>
              <a:ea typeface="Calibri"/>
              <a:cs typeface="Calibri"/>
              <a:sym typeface="Calibri"/>
            </a:endParaRPr>
          </a:p>
        </p:txBody>
      </p:sp>
      <p:sp>
        <p:nvSpPr>
          <p:cNvPr id="2589" name="Google Shape;2589;p101"/>
          <p:cNvSpPr txBox="1"/>
          <p:nvPr/>
        </p:nvSpPr>
        <p:spPr>
          <a:xfrm>
            <a:off x="1124712" y="1463040"/>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Simülasyonla başlayın</a:t>
            </a:r>
            <a:endParaRPr b="0" i="0" sz="1250" u="none" cap="none" strike="noStrike">
              <a:solidFill>
                <a:schemeClr val="dk1"/>
              </a:solidFill>
              <a:latin typeface="Calibri"/>
              <a:ea typeface="Calibri"/>
              <a:cs typeface="Calibri"/>
              <a:sym typeface="Calibri"/>
            </a:endParaRPr>
          </a:p>
        </p:txBody>
      </p:sp>
      <p:sp>
        <p:nvSpPr>
          <p:cNvPr id="2590" name="Google Shape;2590;p101"/>
          <p:cNvSpPr txBox="1"/>
          <p:nvPr/>
        </p:nvSpPr>
        <p:spPr>
          <a:xfrm>
            <a:off x="704088" y="1847088"/>
            <a:ext cx="2127504" cy="61264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Tinkercad Circuits ile hiç malzeme almadan Arduino devresi kurup kod çalıştırabilirsiniz.</a:t>
            </a:r>
            <a:endParaRPr b="0" i="0" sz="1050" u="none" cap="none" strike="noStrike">
              <a:solidFill>
                <a:schemeClr val="dk1"/>
              </a:solidFill>
              <a:latin typeface="Calibri"/>
              <a:ea typeface="Calibri"/>
              <a:cs typeface="Calibri"/>
              <a:sym typeface="Calibri"/>
            </a:endParaRPr>
          </a:p>
        </p:txBody>
      </p:sp>
      <p:sp>
        <p:nvSpPr>
          <p:cNvPr id="2591" name="Google Shape;2591;p101"/>
          <p:cNvSpPr/>
          <p:nvPr/>
        </p:nvSpPr>
        <p:spPr>
          <a:xfrm>
            <a:off x="3307080" y="1298448"/>
            <a:ext cx="2529840" cy="1325880"/>
          </a:xfrm>
          <a:prstGeom prst="roundRect">
            <a:avLst>
              <a:gd fmla="val 5517"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2" name="Google Shape;2592;p101"/>
          <p:cNvSpPr/>
          <p:nvPr/>
        </p:nvSpPr>
        <p:spPr>
          <a:xfrm>
            <a:off x="3508248" y="1463040"/>
            <a:ext cx="329184" cy="329184"/>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3" name="Google Shape;2593;p101"/>
          <p:cNvSpPr txBox="1"/>
          <p:nvPr/>
        </p:nvSpPr>
        <p:spPr>
          <a:xfrm>
            <a:off x="3508248" y="1463040"/>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2</a:t>
            </a:r>
            <a:endParaRPr b="0" i="0" sz="1200" u="none" cap="none" strike="noStrike">
              <a:solidFill>
                <a:schemeClr val="dk1"/>
              </a:solidFill>
              <a:latin typeface="Calibri"/>
              <a:ea typeface="Calibri"/>
              <a:cs typeface="Calibri"/>
              <a:sym typeface="Calibri"/>
            </a:endParaRPr>
          </a:p>
        </p:txBody>
      </p:sp>
      <p:sp>
        <p:nvSpPr>
          <p:cNvPr id="2594" name="Google Shape;2594;p101"/>
          <p:cNvSpPr txBox="1"/>
          <p:nvPr/>
        </p:nvSpPr>
        <p:spPr>
          <a:xfrm>
            <a:off x="3928872" y="1463040"/>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Belgeleri okuyun</a:t>
            </a:r>
            <a:endParaRPr b="0" i="0" sz="1250" u="none" cap="none" strike="noStrike">
              <a:solidFill>
                <a:schemeClr val="dk1"/>
              </a:solidFill>
              <a:latin typeface="Calibri"/>
              <a:ea typeface="Calibri"/>
              <a:cs typeface="Calibri"/>
              <a:sym typeface="Calibri"/>
            </a:endParaRPr>
          </a:p>
        </p:txBody>
      </p:sp>
      <p:sp>
        <p:nvSpPr>
          <p:cNvPr id="2595" name="Google Shape;2595;p101"/>
          <p:cNvSpPr txBox="1"/>
          <p:nvPr/>
        </p:nvSpPr>
        <p:spPr>
          <a:xfrm>
            <a:off x="3508248" y="1847088"/>
            <a:ext cx="2127504" cy="61264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Arduino ve ESP32'nin resmî başvuru sayfaları en doğru kaynaktır.</a:t>
            </a:r>
            <a:endParaRPr b="0" i="0" sz="1050" u="none" cap="none" strike="noStrike">
              <a:solidFill>
                <a:schemeClr val="dk1"/>
              </a:solidFill>
              <a:latin typeface="Calibri"/>
              <a:ea typeface="Calibri"/>
              <a:cs typeface="Calibri"/>
              <a:sym typeface="Calibri"/>
            </a:endParaRPr>
          </a:p>
        </p:txBody>
      </p:sp>
      <p:sp>
        <p:nvSpPr>
          <p:cNvPr id="2596" name="Google Shape;2596;p101"/>
          <p:cNvSpPr/>
          <p:nvPr/>
        </p:nvSpPr>
        <p:spPr>
          <a:xfrm>
            <a:off x="6111240" y="1298448"/>
            <a:ext cx="2529840" cy="1325880"/>
          </a:xfrm>
          <a:prstGeom prst="roundRect">
            <a:avLst>
              <a:gd fmla="val 5517"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7" name="Google Shape;2597;p101"/>
          <p:cNvSpPr/>
          <p:nvPr/>
        </p:nvSpPr>
        <p:spPr>
          <a:xfrm>
            <a:off x="6312408" y="1463040"/>
            <a:ext cx="329184" cy="329184"/>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8" name="Google Shape;2598;p101"/>
          <p:cNvSpPr txBox="1"/>
          <p:nvPr/>
        </p:nvSpPr>
        <p:spPr>
          <a:xfrm>
            <a:off x="6312408" y="1463040"/>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3</a:t>
            </a:r>
            <a:endParaRPr b="0" i="0" sz="1200" u="none" cap="none" strike="noStrike">
              <a:solidFill>
                <a:schemeClr val="dk1"/>
              </a:solidFill>
              <a:latin typeface="Calibri"/>
              <a:ea typeface="Calibri"/>
              <a:cs typeface="Calibri"/>
              <a:sym typeface="Calibri"/>
            </a:endParaRPr>
          </a:p>
        </p:txBody>
      </p:sp>
      <p:sp>
        <p:nvSpPr>
          <p:cNvPr id="2599" name="Google Shape;2599;p101"/>
          <p:cNvSpPr txBox="1"/>
          <p:nvPr/>
        </p:nvSpPr>
        <p:spPr>
          <a:xfrm>
            <a:off x="6733032" y="1463040"/>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Ücretsiz broker deneyin</a:t>
            </a:r>
            <a:endParaRPr b="0" i="0" sz="1250" u="none" cap="none" strike="noStrike">
              <a:solidFill>
                <a:schemeClr val="dk1"/>
              </a:solidFill>
              <a:latin typeface="Calibri"/>
              <a:ea typeface="Calibri"/>
              <a:cs typeface="Calibri"/>
              <a:sym typeface="Calibri"/>
            </a:endParaRPr>
          </a:p>
        </p:txBody>
      </p:sp>
      <p:sp>
        <p:nvSpPr>
          <p:cNvPr id="2600" name="Google Shape;2600;p101"/>
          <p:cNvSpPr txBox="1"/>
          <p:nvPr/>
        </p:nvSpPr>
        <p:spPr>
          <a:xfrm>
            <a:off x="6312408" y="1847088"/>
            <a:ext cx="2127504" cy="61264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Herkese açık test brokerlarıyla MQTT mesajlarınızı izleyebilirsiniz.</a:t>
            </a:r>
            <a:endParaRPr b="0" i="0" sz="1050" u="none" cap="none" strike="noStrike">
              <a:solidFill>
                <a:schemeClr val="dk1"/>
              </a:solidFill>
              <a:latin typeface="Calibri"/>
              <a:ea typeface="Calibri"/>
              <a:cs typeface="Calibri"/>
              <a:sym typeface="Calibri"/>
            </a:endParaRPr>
          </a:p>
        </p:txBody>
      </p:sp>
      <p:sp>
        <p:nvSpPr>
          <p:cNvPr id="2601" name="Google Shape;2601;p101"/>
          <p:cNvSpPr/>
          <p:nvPr/>
        </p:nvSpPr>
        <p:spPr>
          <a:xfrm>
            <a:off x="502920" y="2807208"/>
            <a:ext cx="2529840" cy="1325880"/>
          </a:xfrm>
          <a:prstGeom prst="roundRect">
            <a:avLst>
              <a:gd fmla="val 5517"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2" name="Google Shape;2602;p101"/>
          <p:cNvSpPr/>
          <p:nvPr/>
        </p:nvSpPr>
        <p:spPr>
          <a:xfrm>
            <a:off x="704088" y="2971800"/>
            <a:ext cx="329184" cy="329184"/>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3" name="Google Shape;2603;p101"/>
          <p:cNvSpPr txBox="1"/>
          <p:nvPr/>
        </p:nvSpPr>
        <p:spPr>
          <a:xfrm>
            <a:off x="704088" y="2971800"/>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4</a:t>
            </a:r>
            <a:endParaRPr b="0" i="0" sz="1200" u="none" cap="none" strike="noStrike">
              <a:solidFill>
                <a:schemeClr val="dk1"/>
              </a:solidFill>
              <a:latin typeface="Calibri"/>
              <a:ea typeface="Calibri"/>
              <a:cs typeface="Calibri"/>
              <a:sym typeface="Calibri"/>
            </a:endParaRPr>
          </a:p>
        </p:txBody>
      </p:sp>
      <p:sp>
        <p:nvSpPr>
          <p:cNvPr id="2604" name="Google Shape;2604;p101"/>
          <p:cNvSpPr txBox="1"/>
          <p:nvPr/>
        </p:nvSpPr>
        <p:spPr>
          <a:xfrm>
            <a:off x="1124712" y="2971800"/>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Kod arşivi tutun</a:t>
            </a:r>
            <a:endParaRPr b="0" i="0" sz="1250" u="none" cap="none" strike="noStrike">
              <a:solidFill>
                <a:schemeClr val="dk1"/>
              </a:solidFill>
              <a:latin typeface="Calibri"/>
              <a:ea typeface="Calibri"/>
              <a:cs typeface="Calibri"/>
              <a:sym typeface="Calibri"/>
            </a:endParaRPr>
          </a:p>
        </p:txBody>
      </p:sp>
      <p:sp>
        <p:nvSpPr>
          <p:cNvPr id="2605" name="Google Shape;2605;p101"/>
          <p:cNvSpPr txBox="1"/>
          <p:nvPr/>
        </p:nvSpPr>
        <p:spPr>
          <a:xfrm>
            <a:off x="704088" y="3355848"/>
            <a:ext cx="2127504" cy="61264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Yazdığınız her kodu sürüm kontrol sistemiyle saklayın; bu bir özgeçmiştir.</a:t>
            </a:r>
            <a:endParaRPr b="0" i="0" sz="1050" u="none" cap="none" strike="noStrike">
              <a:solidFill>
                <a:schemeClr val="dk1"/>
              </a:solidFill>
              <a:latin typeface="Calibri"/>
              <a:ea typeface="Calibri"/>
              <a:cs typeface="Calibri"/>
              <a:sym typeface="Calibri"/>
            </a:endParaRPr>
          </a:p>
        </p:txBody>
      </p:sp>
      <p:sp>
        <p:nvSpPr>
          <p:cNvPr id="2606" name="Google Shape;2606;p101"/>
          <p:cNvSpPr/>
          <p:nvPr/>
        </p:nvSpPr>
        <p:spPr>
          <a:xfrm>
            <a:off x="3307080" y="2807208"/>
            <a:ext cx="2529840" cy="1325880"/>
          </a:xfrm>
          <a:prstGeom prst="roundRect">
            <a:avLst>
              <a:gd fmla="val 5517"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7" name="Google Shape;2607;p101"/>
          <p:cNvSpPr/>
          <p:nvPr/>
        </p:nvSpPr>
        <p:spPr>
          <a:xfrm>
            <a:off x="3508248" y="2971800"/>
            <a:ext cx="329184" cy="329184"/>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8" name="Google Shape;2608;p101"/>
          <p:cNvSpPr txBox="1"/>
          <p:nvPr/>
        </p:nvSpPr>
        <p:spPr>
          <a:xfrm>
            <a:off x="3508248" y="2971800"/>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5</a:t>
            </a:r>
            <a:endParaRPr b="0" i="0" sz="1200" u="none" cap="none" strike="noStrike">
              <a:solidFill>
                <a:schemeClr val="dk1"/>
              </a:solidFill>
              <a:latin typeface="Calibri"/>
              <a:ea typeface="Calibri"/>
              <a:cs typeface="Calibri"/>
              <a:sym typeface="Calibri"/>
            </a:endParaRPr>
          </a:p>
        </p:txBody>
      </p:sp>
      <p:sp>
        <p:nvSpPr>
          <p:cNvPr id="2609" name="Google Shape;2609;p101"/>
          <p:cNvSpPr txBox="1"/>
          <p:nvPr/>
        </p:nvSpPr>
        <p:spPr>
          <a:xfrm>
            <a:off x="3928872" y="2971800"/>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Yarışmalara katılın</a:t>
            </a:r>
            <a:endParaRPr b="0" i="0" sz="1250" u="none" cap="none" strike="noStrike">
              <a:solidFill>
                <a:schemeClr val="dk1"/>
              </a:solidFill>
              <a:latin typeface="Calibri"/>
              <a:ea typeface="Calibri"/>
              <a:cs typeface="Calibri"/>
              <a:sym typeface="Calibri"/>
            </a:endParaRPr>
          </a:p>
        </p:txBody>
      </p:sp>
      <p:sp>
        <p:nvSpPr>
          <p:cNvPr id="2610" name="Google Shape;2610;p101"/>
          <p:cNvSpPr txBox="1"/>
          <p:nvPr/>
        </p:nvSpPr>
        <p:spPr>
          <a:xfrm>
            <a:off x="3508248" y="3355848"/>
            <a:ext cx="2127504" cy="61264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TÜBİTAK ve okullar arası proje yarışmaları iyi bir hedef koyar.</a:t>
            </a:r>
            <a:endParaRPr b="0" i="0" sz="1050" u="none" cap="none" strike="noStrike">
              <a:solidFill>
                <a:schemeClr val="dk1"/>
              </a:solidFill>
              <a:latin typeface="Calibri"/>
              <a:ea typeface="Calibri"/>
              <a:cs typeface="Calibri"/>
              <a:sym typeface="Calibri"/>
            </a:endParaRPr>
          </a:p>
        </p:txBody>
      </p:sp>
      <p:sp>
        <p:nvSpPr>
          <p:cNvPr id="2611" name="Google Shape;2611;p101"/>
          <p:cNvSpPr/>
          <p:nvPr/>
        </p:nvSpPr>
        <p:spPr>
          <a:xfrm>
            <a:off x="6111240" y="2807208"/>
            <a:ext cx="2529840" cy="1325880"/>
          </a:xfrm>
          <a:prstGeom prst="roundRect">
            <a:avLst>
              <a:gd fmla="val 5517" name="adj"/>
            </a:avLst>
          </a:prstGeom>
          <a:solidFill>
            <a:srgbClr val="F2F7F8"/>
          </a:solidFill>
          <a:ln cap="flat" cmpd="sng" w="12700">
            <a:solidFill>
              <a:srgbClr val="DCE7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2" name="Google Shape;2612;p101"/>
          <p:cNvSpPr/>
          <p:nvPr/>
        </p:nvSpPr>
        <p:spPr>
          <a:xfrm>
            <a:off x="6312408" y="2971800"/>
            <a:ext cx="329184" cy="329184"/>
          </a:xfrm>
          <a:prstGeom prst="ellipse">
            <a:avLst/>
          </a:prstGeom>
          <a:solidFill>
            <a:srgbClr val="12A594"/>
          </a:solidFill>
          <a:ln cap="flat" cmpd="sng" w="12700">
            <a:solidFill>
              <a:srgbClr val="12A59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3" name="Google Shape;2613;p101"/>
          <p:cNvSpPr txBox="1"/>
          <p:nvPr/>
        </p:nvSpPr>
        <p:spPr>
          <a:xfrm>
            <a:off x="6312408" y="2971800"/>
            <a:ext cx="32918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200" u="none" cap="none" strike="noStrike">
                <a:solidFill>
                  <a:srgbClr val="FFFFFF"/>
                </a:solidFill>
                <a:latin typeface="Calibri"/>
                <a:ea typeface="Calibri"/>
                <a:cs typeface="Calibri"/>
                <a:sym typeface="Calibri"/>
              </a:rPr>
              <a:t>6</a:t>
            </a:r>
            <a:endParaRPr b="0" i="0" sz="1200" u="none" cap="none" strike="noStrike">
              <a:solidFill>
                <a:schemeClr val="dk1"/>
              </a:solidFill>
              <a:latin typeface="Calibri"/>
              <a:ea typeface="Calibri"/>
              <a:cs typeface="Calibri"/>
              <a:sym typeface="Calibri"/>
            </a:endParaRPr>
          </a:p>
        </p:txBody>
      </p:sp>
      <p:sp>
        <p:nvSpPr>
          <p:cNvPr id="2614" name="Google Shape;2614;p101"/>
          <p:cNvSpPr txBox="1"/>
          <p:nvPr/>
        </p:nvSpPr>
        <p:spPr>
          <a:xfrm>
            <a:off x="6733032" y="2971800"/>
            <a:ext cx="1706880" cy="3291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E2A33"/>
              </a:buClr>
              <a:buSzPts val="1250"/>
              <a:buFont typeface="Calibri"/>
              <a:buNone/>
            </a:pPr>
            <a:r>
              <a:rPr b="1" i="0" lang="en-US" sz="1250" u="none" cap="none" strike="noStrike">
                <a:solidFill>
                  <a:srgbClr val="0E2A33"/>
                </a:solidFill>
                <a:latin typeface="Calibri"/>
                <a:ea typeface="Calibri"/>
                <a:cs typeface="Calibri"/>
                <a:sym typeface="Calibri"/>
              </a:rPr>
              <a:t>Öğrendiğinizi anlatın</a:t>
            </a:r>
            <a:endParaRPr b="0" i="0" sz="1250" u="none" cap="none" strike="noStrike">
              <a:solidFill>
                <a:schemeClr val="dk1"/>
              </a:solidFill>
              <a:latin typeface="Calibri"/>
              <a:ea typeface="Calibri"/>
              <a:cs typeface="Calibri"/>
              <a:sym typeface="Calibri"/>
            </a:endParaRPr>
          </a:p>
        </p:txBody>
      </p:sp>
      <p:sp>
        <p:nvSpPr>
          <p:cNvPr id="2615" name="Google Shape;2615;p101"/>
          <p:cNvSpPr txBox="1"/>
          <p:nvPr/>
        </p:nvSpPr>
        <p:spPr>
          <a:xfrm>
            <a:off x="6312408" y="3355848"/>
            <a:ext cx="2127504" cy="61264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36474F"/>
              </a:buClr>
              <a:buSzPts val="1050"/>
              <a:buFont typeface="Calibri"/>
              <a:buNone/>
            </a:pPr>
            <a:r>
              <a:rPr b="0" i="0" lang="en-US" sz="1050" u="none" cap="none" strike="noStrike">
                <a:solidFill>
                  <a:srgbClr val="36474F"/>
                </a:solidFill>
                <a:latin typeface="Calibri"/>
                <a:ea typeface="Calibri"/>
                <a:cs typeface="Calibri"/>
                <a:sym typeface="Calibri"/>
              </a:rPr>
              <a:t>Bir konuyu arkadaşınıza anlatana kadar tam öğrenmiş sayılmazsınız.</a:t>
            </a:r>
            <a:endParaRPr b="0" i="0" sz="1050" u="none" cap="none" strike="noStrike">
              <a:solidFill>
                <a:schemeClr val="dk1"/>
              </a:solidFill>
              <a:latin typeface="Calibri"/>
              <a:ea typeface="Calibri"/>
              <a:cs typeface="Calibri"/>
              <a:sym typeface="Calibri"/>
            </a:endParaRPr>
          </a:p>
        </p:txBody>
      </p:sp>
      <p:sp>
        <p:nvSpPr>
          <p:cNvPr id="2616" name="Google Shape;2616;p101"/>
          <p:cNvSpPr txBox="1"/>
          <p:nvPr/>
        </p:nvSpPr>
        <p:spPr>
          <a:xfrm>
            <a:off x="502920" y="4160520"/>
            <a:ext cx="8138160" cy="3657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C7A6E"/>
              </a:buClr>
              <a:buSzPts val="1050"/>
              <a:buFont typeface="Calibri"/>
              <a:buNone/>
            </a:pPr>
            <a:r>
              <a:rPr b="1" i="1" lang="en-US" sz="1050" u="none" cap="none" strike="noStrike">
                <a:solidFill>
                  <a:srgbClr val="0C7A6E"/>
                </a:solidFill>
                <a:latin typeface="Calibri"/>
                <a:ea typeface="Calibri"/>
                <a:cs typeface="Calibri"/>
                <a:sym typeface="Calibri"/>
              </a:rPr>
              <a:t>Not: </a:t>
            </a:r>
            <a:r>
              <a:rPr b="0" i="1" lang="en-US" sz="1050" u="none" cap="none" strike="noStrike">
                <a:solidFill>
                  <a:srgbClr val="36474F"/>
                </a:solidFill>
                <a:latin typeface="Calibri"/>
                <a:ea typeface="Calibri"/>
                <a:cs typeface="Calibri"/>
                <a:sym typeface="Calibri"/>
              </a:rPr>
              <a:t>İnternetteki eğitim içerikleri hızla eskir. Bir kaynağa bakarken tarihini kontrol edin ve kütüphane sürümlerinin güncel olup olmadığını doğrulayın.</a:t>
            </a:r>
            <a:endParaRPr b="0" i="0" sz="1050" u="none" cap="none" strike="noStrike">
              <a:solidFill>
                <a:schemeClr val="dk1"/>
              </a:solidFill>
              <a:latin typeface="Calibri"/>
              <a:ea typeface="Calibri"/>
              <a:cs typeface="Calibri"/>
              <a:sym typeface="Calibri"/>
            </a:endParaRPr>
          </a:p>
        </p:txBody>
      </p:sp>
      <p:sp>
        <p:nvSpPr>
          <p:cNvPr id="2617" name="Google Shape;2617;p101"/>
          <p:cNvSpPr txBox="1"/>
          <p:nvPr/>
        </p:nvSpPr>
        <p:spPr>
          <a:xfrm>
            <a:off x="502920" y="4681728"/>
            <a:ext cx="548640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Ünite 5 · Güvenlik, Etik ve Proje</a:t>
            </a:r>
            <a:endParaRPr b="0" i="0" sz="850" u="none" cap="none" strike="noStrike">
              <a:solidFill>
                <a:schemeClr val="dk1"/>
              </a:solidFill>
              <a:latin typeface="Calibri"/>
              <a:ea typeface="Calibri"/>
              <a:cs typeface="Calibri"/>
              <a:sym typeface="Calibri"/>
            </a:endParaRPr>
          </a:p>
        </p:txBody>
      </p:sp>
      <p:sp>
        <p:nvSpPr>
          <p:cNvPr id="2618" name="Google Shape;2618;p101"/>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B8C94"/>
              </a:buClr>
              <a:buSzPts val="850"/>
              <a:buFont typeface="Calibri"/>
              <a:buNone/>
            </a:pPr>
            <a:r>
              <a:rPr b="0" i="0" lang="en-US" sz="850" u="none" cap="none" strike="noStrike">
                <a:solidFill>
                  <a:srgbClr val="7B8C94"/>
                </a:solidFill>
                <a:latin typeface="Calibri"/>
                <a:ea typeface="Calibri"/>
                <a:cs typeface="Calibri"/>
                <a:sym typeface="Calibri"/>
              </a:rPr>
              <a:t>99</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E2A33"/>
        </a:solidFill>
      </p:bgPr>
    </p:bg>
    <p:spTree>
      <p:nvGrpSpPr>
        <p:cNvPr id="2623" name="Shape 2623"/>
        <p:cNvGrpSpPr/>
        <p:nvPr/>
      </p:nvGrpSpPr>
      <p:grpSpPr>
        <a:xfrm>
          <a:off x="0" y="0"/>
          <a:ext cx="0" cy="0"/>
          <a:chOff x="0" y="0"/>
          <a:chExt cx="0" cy="0"/>
        </a:xfrm>
      </p:grpSpPr>
      <p:sp>
        <p:nvSpPr>
          <p:cNvPr id="2624" name="Google Shape;2624;p102"/>
          <p:cNvSpPr/>
          <p:nvPr/>
        </p:nvSpPr>
        <p:spPr>
          <a:xfrm>
            <a:off x="502920" y="292608"/>
            <a:ext cx="1417320" cy="310896"/>
          </a:xfrm>
          <a:prstGeom prst="roundRect">
            <a:avLst>
              <a:gd fmla="val 17647" name="adj"/>
            </a:avLst>
          </a:prstGeom>
          <a:solidFill>
            <a:srgbClr val="F2B705"/>
          </a:solidFill>
          <a:ln cap="flat" cmpd="sng" w="12700">
            <a:solidFill>
              <a:srgbClr val="F2B70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5" name="Google Shape;2625;p102"/>
          <p:cNvSpPr txBox="1"/>
          <p:nvPr/>
        </p:nvSpPr>
        <p:spPr>
          <a:xfrm>
            <a:off x="502920" y="292608"/>
            <a:ext cx="1417320" cy="310896"/>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E2A33"/>
              </a:buClr>
              <a:buSzPts val="1100"/>
              <a:buFont typeface="Calibri"/>
              <a:buNone/>
            </a:pPr>
            <a:r>
              <a:rPr b="1" i="0" lang="en-US" sz="1100" u="none" cap="none" strike="noStrike">
                <a:solidFill>
                  <a:srgbClr val="0E2A33"/>
                </a:solidFill>
                <a:latin typeface="Calibri"/>
                <a:ea typeface="Calibri"/>
                <a:cs typeface="Calibri"/>
                <a:sym typeface="Calibri"/>
              </a:rPr>
              <a:t>ÖDEV 5</a:t>
            </a:r>
            <a:endParaRPr b="0" i="0" sz="1100" u="none" cap="none" strike="noStrike">
              <a:solidFill>
                <a:schemeClr val="dk1"/>
              </a:solidFill>
              <a:latin typeface="Calibri"/>
              <a:ea typeface="Calibri"/>
              <a:cs typeface="Calibri"/>
              <a:sym typeface="Calibri"/>
            </a:endParaRPr>
          </a:p>
        </p:txBody>
      </p:sp>
      <p:sp>
        <p:nvSpPr>
          <p:cNvPr id="2626" name="Google Shape;2626;p102"/>
          <p:cNvSpPr txBox="1"/>
          <p:nvPr/>
        </p:nvSpPr>
        <p:spPr>
          <a:xfrm>
            <a:off x="2057400" y="256032"/>
            <a:ext cx="6583680" cy="38404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Calibri"/>
              <a:buNone/>
            </a:pPr>
            <a:r>
              <a:rPr b="1" i="0" lang="en-US" sz="2200" u="none" cap="none" strike="noStrike">
                <a:solidFill>
                  <a:srgbClr val="FFFFFF"/>
                </a:solidFill>
                <a:latin typeface="Calibri"/>
                <a:ea typeface="Calibri"/>
                <a:cs typeface="Calibri"/>
                <a:sym typeface="Calibri"/>
              </a:rPr>
              <a:t>Dönem Projesi: Kendi IoT Sistemim</a:t>
            </a:r>
            <a:endParaRPr b="0" i="0" sz="2200" u="none" cap="none" strike="noStrike">
              <a:solidFill>
                <a:schemeClr val="dk1"/>
              </a:solidFill>
              <a:latin typeface="Calibri"/>
              <a:ea typeface="Calibri"/>
              <a:cs typeface="Calibri"/>
              <a:sym typeface="Calibri"/>
            </a:endParaRPr>
          </a:p>
        </p:txBody>
      </p:sp>
      <p:sp>
        <p:nvSpPr>
          <p:cNvPr id="2627" name="Google Shape;2627;p102"/>
          <p:cNvSpPr txBox="1"/>
          <p:nvPr/>
        </p:nvSpPr>
        <p:spPr>
          <a:xfrm>
            <a:off x="502920" y="768096"/>
            <a:ext cx="8138160" cy="45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A9C4C9"/>
              </a:buClr>
              <a:buSzPts val="1150"/>
              <a:buFont typeface="Calibri"/>
              <a:buNone/>
            </a:pPr>
            <a:r>
              <a:rPr b="0" i="1" lang="en-US" sz="1150" u="none" cap="none" strike="noStrike">
                <a:solidFill>
                  <a:srgbClr val="A9C4C9"/>
                </a:solidFill>
                <a:latin typeface="Calibri"/>
                <a:ea typeface="Calibri"/>
                <a:cs typeface="Calibri"/>
                <a:sym typeface="Calibri"/>
              </a:rPr>
              <a:t>Amaç: Beş ünitede öğrenilen her şeyi tek bir üründe birleştirmek. Bireysel veya en fazla 3 kişilik grup çalışmasıdır.</a:t>
            </a:r>
            <a:endParaRPr b="0" i="0" sz="1150" u="none" cap="none" strike="noStrike">
              <a:solidFill>
                <a:schemeClr val="dk1"/>
              </a:solidFill>
              <a:latin typeface="Calibri"/>
              <a:ea typeface="Calibri"/>
              <a:cs typeface="Calibri"/>
              <a:sym typeface="Calibri"/>
            </a:endParaRPr>
          </a:p>
        </p:txBody>
      </p:sp>
      <p:sp>
        <p:nvSpPr>
          <p:cNvPr id="2628" name="Google Shape;2628;p102"/>
          <p:cNvSpPr/>
          <p:nvPr/>
        </p:nvSpPr>
        <p:spPr>
          <a:xfrm>
            <a:off x="502920" y="1261872"/>
            <a:ext cx="4892040" cy="2743200"/>
          </a:xfrm>
          <a:prstGeom prst="roundRect">
            <a:avLst>
              <a:gd fmla="val 2667" name="adj"/>
            </a:avLst>
          </a:prstGeom>
          <a:solidFill>
            <a:srgbClr val="14404C"/>
          </a:solidFill>
          <a:ln cap="flat" cmpd="sng" w="12700">
            <a:solidFill>
              <a:srgbClr val="1E57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9" name="Google Shape;2629;p102"/>
          <p:cNvSpPr txBox="1"/>
          <p:nvPr/>
        </p:nvSpPr>
        <p:spPr>
          <a:xfrm>
            <a:off x="731520" y="1371600"/>
            <a:ext cx="4434840" cy="2377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B705"/>
              </a:buClr>
              <a:buSzPts val="950"/>
              <a:buFont typeface="Calibri"/>
              <a:buNone/>
            </a:pPr>
            <a:r>
              <a:rPr b="1" i="0" lang="en-US" sz="950" u="none" cap="none" strike="noStrike">
                <a:solidFill>
                  <a:srgbClr val="F2B705"/>
                </a:solidFill>
                <a:latin typeface="Calibri"/>
                <a:ea typeface="Calibri"/>
                <a:cs typeface="Calibri"/>
                <a:sym typeface="Calibri"/>
              </a:rPr>
              <a:t>YAPILACAKLAR</a:t>
            </a:r>
            <a:endParaRPr b="0" i="0" sz="950" u="none" cap="none" strike="noStrike">
              <a:solidFill>
                <a:schemeClr val="dk1"/>
              </a:solidFill>
              <a:latin typeface="Calibri"/>
              <a:ea typeface="Calibri"/>
              <a:cs typeface="Calibri"/>
              <a:sym typeface="Calibri"/>
            </a:endParaRPr>
          </a:p>
        </p:txBody>
      </p:sp>
      <p:sp>
        <p:nvSpPr>
          <p:cNvPr id="2630" name="Google Shape;2630;p102"/>
          <p:cNvSpPr txBox="1"/>
          <p:nvPr/>
        </p:nvSpPr>
        <p:spPr>
          <a:xfrm>
            <a:off x="868680" y="1645920"/>
            <a:ext cx="4297680" cy="22860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E2EFF0"/>
              </a:buClr>
              <a:buSzPts val="1050"/>
              <a:buFont typeface="Calibri"/>
              <a:buAutoNum type="arabicPeriod"/>
            </a:pPr>
            <a:r>
              <a:rPr b="0" i="0" lang="en-US" sz="1050" u="none" cap="none" strike="noStrike">
                <a:solidFill>
                  <a:srgbClr val="E2EFF0"/>
                </a:solidFill>
                <a:latin typeface="Calibri"/>
                <a:ea typeface="Calibri"/>
                <a:cs typeface="Calibri"/>
                <a:sym typeface="Calibri"/>
              </a:rPr>
              <a:t>Gerçek bir problem seçin ve tek cümleyle tanımlayın: "... için ... sorununu çözüyorum."</a:t>
            </a:r>
            <a:endParaRPr b="0" i="0" sz="1050" u="none" cap="none" strike="noStrike">
              <a:solidFill>
                <a:schemeClr val="dk1"/>
              </a:solidFill>
              <a:latin typeface="Calibri"/>
              <a:ea typeface="Calibri"/>
              <a:cs typeface="Calibri"/>
              <a:sym typeface="Calibri"/>
            </a:endParaRPr>
          </a:p>
          <a:p>
            <a:pPr indent="-342900" lvl="0" marL="342900" marR="0" rtl="0" algn="l">
              <a:spcBef>
                <a:spcPts val="500"/>
              </a:spcBef>
              <a:spcAft>
                <a:spcPts val="0"/>
              </a:spcAft>
              <a:buClr>
                <a:srgbClr val="E2EFF0"/>
              </a:buClr>
              <a:buSzPts val="1050"/>
              <a:buFont typeface="Calibri"/>
              <a:buAutoNum type="arabicPeriod"/>
            </a:pPr>
            <a:r>
              <a:rPr b="0" i="0" lang="en-US" sz="1050" u="none" cap="none" strike="noStrike">
                <a:solidFill>
                  <a:srgbClr val="E2EFF0"/>
                </a:solidFill>
                <a:latin typeface="Calibri"/>
                <a:ea typeface="Calibri"/>
                <a:cs typeface="Calibri"/>
                <a:sym typeface="Calibri"/>
              </a:rPr>
              <a:t>Sisteminizin dört katmanlı şemasını, malzeme listesini ve tahmini bütçesini hazırlayın.</a:t>
            </a:r>
            <a:endParaRPr b="0" i="0" sz="1050" u="none" cap="none" strike="noStrike">
              <a:solidFill>
                <a:schemeClr val="dk1"/>
              </a:solidFill>
              <a:latin typeface="Calibri"/>
              <a:ea typeface="Calibri"/>
              <a:cs typeface="Calibri"/>
              <a:sym typeface="Calibri"/>
            </a:endParaRPr>
          </a:p>
          <a:p>
            <a:pPr indent="-342900" lvl="0" marL="342900" marR="0" rtl="0" algn="l">
              <a:spcBef>
                <a:spcPts val="500"/>
              </a:spcBef>
              <a:spcAft>
                <a:spcPts val="0"/>
              </a:spcAft>
              <a:buClr>
                <a:srgbClr val="E2EFF0"/>
              </a:buClr>
              <a:buSzPts val="1050"/>
              <a:buFont typeface="Calibri"/>
              <a:buAutoNum type="arabicPeriod"/>
            </a:pPr>
            <a:r>
              <a:rPr b="0" i="0" lang="en-US" sz="1050" u="none" cap="none" strike="noStrike">
                <a:solidFill>
                  <a:srgbClr val="E2EFF0"/>
                </a:solidFill>
                <a:latin typeface="Calibri"/>
                <a:ea typeface="Calibri"/>
                <a:cs typeface="Calibri"/>
                <a:sym typeface="Calibri"/>
              </a:rPr>
              <a:t>En az üç otomasyon kuralı ile akış şemasını yazın; mümkünse Tinkercad'de veya gerçek devrede çalıştırın.</a:t>
            </a:r>
            <a:endParaRPr b="0" i="0" sz="1050" u="none" cap="none" strike="noStrike">
              <a:solidFill>
                <a:schemeClr val="dk1"/>
              </a:solidFill>
              <a:latin typeface="Calibri"/>
              <a:ea typeface="Calibri"/>
              <a:cs typeface="Calibri"/>
              <a:sym typeface="Calibri"/>
            </a:endParaRPr>
          </a:p>
          <a:p>
            <a:pPr indent="-342900" lvl="0" marL="342900" marR="0" rtl="0" algn="l">
              <a:spcBef>
                <a:spcPts val="500"/>
              </a:spcBef>
              <a:spcAft>
                <a:spcPts val="0"/>
              </a:spcAft>
              <a:buClr>
                <a:srgbClr val="E2EFF0"/>
              </a:buClr>
              <a:buSzPts val="1050"/>
              <a:buFont typeface="Calibri"/>
              <a:buAutoNum type="arabicPeriod"/>
            </a:pPr>
            <a:r>
              <a:rPr b="0" i="0" lang="en-US" sz="1050" u="none" cap="none" strike="noStrike">
                <a:solidFill>
                  <a:srgbClr val="E2EFF0"/>
                </a:solidFill>
                <a:latin typeface="Calibri"/>
                <a:ea typeface="Calibri"/>
                <a:cs typeface="Calibri"/>
                <a:sym typeface="Calibri"/>
              </a:rPr>
              <a:t>Veri panonuzu tasarlayın: hangi değerler, hangi grafikler, hangi alarmlar gösterilecek?</a:t>
            </a:r>
            <a:endParaRPr b="0" i="0" sz="1050" u="none" cap="none" strike="noStrike">
              <a:solidFill>
                <a:schemeClr val="dk1"/>
              </a:solidFill>
              <a:latin typeface="Calibri"/>
              <a:ea typeface="Calibri"/>
              <a:cs typeface="Calibri"/>
              <a:sym typeface="Calibri"/>
            </a:endParaRPr>
          </a:p>
          <a:p>
            <a:pPr indent="-342900" lvl="0" marL="342900" marR="0" rtl="0" algn="l">
              <a:spcBef>
                <a:spcPts val="500"/>
              </a:spcBef>
              <a:spcAft>
                <a:spcPts val="0"/>
              </a:spcAft>
              <a:buClr>
                <a:srgbClr val="E2EFF0"/>
              </a:buClr>
              <a:buSzPts val="1050"/>
              <a:buFont typeface="Calibri"/>
              <a:buAutoNum type="arabicPeriod"/>
            </a:pPr>
            <a:r>
              <a:rPr b="0" i="0" lang="en-US" sz="1050" u="none" cap="none" strike="noStrike">
                <a:solidFill>
                  <a:srgbClr val="E2EFF0"/>
                </a:solidFill>
                <a:latin typeface="Calibri"/>
                <a:ea typeface="Calibri"/>
                <a:cs typeface="Calibri"/>
                <a:sym typeface="Calibri"/>
              </a:rPr>
              <a:t>Güvenlik ve mahremiyet bölümü ekleyin: iki risk belirleyip her biri için bir önlem yazın.</a:t>
            </a:r>
            <a:endParaRPr b="0" i="0" sz="1050" u="none" cap="none" strike="noStrike">
              <a:solidFill>
                <a:schemeClr val="dk1"/>
              </a:solidFill>
              <a:latin typeface="Calibri"/>
              <a:ea typeface="Calibri"/>
              <a:cs typeface="Calibri"/>
              <a:sym typeface="Calibri"/>
            </a:endParaRPr>
          </a:p>
          <a:p>
            <a:pPr indent="-342900" lvl="0" marL="342900" marR="0" rtl="0" algn="l">
              <a:spcBef>
                <a:spcPts val="500"/>
              </a:spcBef>
              <a:spcAft>
                <a:spcPts val="0"/>
              </a:spcAft>
              <a:buClr>
                <a:srgbClr val="E2EFF0"/>
              </a:buClr>
              <a:buSzPts val="1050"/>
              <a:buFont typeface="Calibri"/>
              <a:buAutoNum type="arabicPeriod"/>
            </a:pPr>
            <a:r>
              <a:rPr b="0" i="0" lang="en-US" sz="1050" u="none" cap="none" strike="noStrike">
                <a:solidFill>
                  <a:srgbClr val="E2EFF0"/>
                </a:solidFill>
                <a:latin typeface="Calibri"/>
                <a:ea typeface="Calibri"/>
                <a:cs typeface="Calibri"/>
                <a:sym typeface="Calibri"/>
              </a:rPr>
              <a:t>6-8 dakikalık sunum hazırlayın: problem, çözüm, kanıt, sınırlar ve geliştirme fikirleri.</a:t>
            </a:r>
            <a:endParaRPr b="0" i="0" sz="1050" u="none" cap="none" strike="noStrike">
              <a:solidFill>
                <a:schemeClr val="dk1"/>
              </a:solidFill>
              <a:latin typeface="Calibri"/>
              <a:ea typeface="Calibri"/>
              <a:cs typeface="Calibri"/>
              <a:sym typeface="Calibri"/>
            </a:endParaRPr>
          </a:p>
        </p:txBody>
      </p:sp>
      <p:sp>
        <p:nvSpPr>
          <p:cNvPr id="2631" name="Google Shape;2631;p102"/>
          <p:cNvSpPr/>
          <p:nvPr/>
        </p:nvSpPr>
        <p:spPr>
          <a:xfrm>
            <a:off x="5623560" y="1261872"/>
            <a:ext cx="3017520" cy="1280160"/>
          </a:xfrm>
          <a:prstGeom prst="roundRect">
            <a:avLst>
              <a:gd fmla="val 5714" name="adj"/>
            </a:avLst>
          </a:prstGeom>
          <a:solidFill>
            <a:srgbClr val="14404C"/>
          </a:solidFill>
          <a:ln cap="flat" cmpd="sng" w="12700">
            <a:solidFill>
              <a:srgbClr val="1E57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2" name="Google Shape;2632;p102"/>
          <p:cNvSpPr txBox="1"/>
          <p:nvPr/>
        </p:nvSpPr>
        <p:spPr>
          <a:xfrm>
            <a:off x="5852160" y="1371600"/>
            <a:ext cx="256032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950"/>
              <a:buFont typeface="Calibri"/>
              <a:buNone/>
            </a:pPr>
            <a:r>
              <a:rPr b="1" i="0" lang="en-US" sz="950" u="none" cap="none" strike="noStrike">
                <a:solidFill>
                  <a:srgbClr val="12A594"/>
                </a:solidFill>
                <a:latin typeface="Calibri"/>
                <a:ea typeface="Calibri"/>
                <a:cs typeface="Calibri"/>
                <a:sym typeface="Calibri"/>
              </a:rPr>
              <a:t>TESLİM</a:t>
            </a:r>
            <a:endParaRPr b="0" i="0" sz="950" u="none" cap="none" strike="noStrike">
              <a:solidFill>
                <a:schemeClr val="dk1"/>
              </a:solidFill>
              <a:latin typeface="Calibri"/>
              <a:ea typeface="Calibri"/>
              <a:cs typeface="Calibri"/>
              <a:sym typeface="Calibri"/>
            </a:endParaRPr>
          </a:p>
        </p:txBody>
      </p:sp>
      <p:sp>
        <p:nvSpPr>
          <p:cNvPr id="2633" name="Google Shape;2633;p102"/>
          <p:cNvSpPr txBox="1"/>
          <p:nvPr/>
        </p:nvSpPr>
        <p:spPr>
          <a:xfrm>
            <a:off x="5852160" y="1627632"/>
            <a:ext cx="2560320" cy="8686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2EFF0"/>
              </a:buClr>
              <a:buSzPts val="1050"/>
              <a:buFont typeface="Calibri"/>
              <a:buNone/>
            </a:pPr>
            <a:r>
              <a:rPr b="0" i="0" lang="en-US" sz="1050" u="none" cap="none" strike="noStrike">
                <a:solidFill>
                  <a:srgbClr val="E2EFF0"/>
                </a:solidFill>
                <a:latin typeface="Calibri"/>
                <a:ea typeface="Calibri"/>
                <a:cs typeface="Calibri"/>
                <a:sym typeface="Calibri"/>
              </a:rPr>
              <a:t>Proje raporu (4-6 sayfa) + sunum dosyası + varsa prototip fotoğrafı/videosu. Teslim: dönemin son iki haftası.</a:t>
            </a:r>
            <a:endParaRPr b="0" i="0" sz="1050" u="none" cap="none" strike="noStrike">
              <a:solidFill>
                <a:schemeClr val="dk1"/>
              </a:solidFill>
              <a:latin typeface="Calibri"/>
              <a:ea typeface="Calibri"/>
              <a:cs typeface="Calibri"/>
              <a:sym typeface="Calibri"/>
            </a:endParaRPr>
          </a:p>
        </p:txBody>
      </p:sp>
      <p:sp>
        <p:nvSpPr>
          <p:cNvPr id="2634" name="Google Shape;2634;p102"/>
          <p:cNvSpPr/>
          <p:nvPr/>
        </p:nvSpPr>
        <p:spPr>
          <a:xfrm>
            <a:off x="5623560" y="2651760"/>
            <a:ext cx="3017520" cy="1353312"/>
          </a:xfrm>
          <a:prstGeom prst="roundRect">
            <a:avLst>
              <a:gd fmla="val 5405" name="adj"/>
            </a:avLst>
          </a:prstGeom>
          <a:solidFill>
            <a:srgbClr val="14404C"/>
          </a:solidFill>
          <a:ln cap="flat" cmpd="sng" w="12700">
            <a:solidFill>
              <a:srgbClr val="1E57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5" name="Google Shape;2635;p102"/>
          <p:cNvSpPr txBox="1"/>
          <p:nvPr/>
        </p:nvSpPr>
        <p:spPr>
          <a:xfrm>
            <a:off x="5852160" y="2743200"/>
            <a:ext cx="2560320"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A594"/>
              </a:buClr>
              <a:buSzPts val="950"/>
              <a:buFont typeface="Calibri"/>
              <a:buNone/>
            </a:pPr>
            <a:r>
              <a:rPr b="1" i="0" lang="en-US" sz="950" u="none" cap="none" strike="noStrike">
                <a:solidFill>
                  <a:srgbClr val="12A594"/>
                </a:solidFill>
                <a:latin typeface="Calibri"/>
                <a:ea typeface="Calibri"/>
                <a:cs typeface="Calibri"/>
                <a:sym typeface="Calibri"/>
              </a:rPr>
              <a:t>PUANLAMA (100)</a:t>
            </a:r>
            <a:endParaRPr b="0" i="0" sz="950" u="none" cap="none" strike="noStrike">
              <a:solidFill>
                <a:schemeClr val="dk1"/>
              </a:solidFill>
              <a:latin typeface="Calibri"/>
              <a:ea typeface="Calibri"/>
              <a:cs typeface="Calibri"/>
              <a:sym typeface="Calibri"/>
            </a:endParaRPr>
          </a:p>
        </p:txBody>
      </p:sp>
      <p:sp>
        <p:nvSpPr>
          <p:cNvPr id="2636" name="Google Shape;2636;p102"/>
          <p:cNvSpPr txBox="1"/>
          <p:nvPr/>
        </p:nvSpPr>
        <p:spPr>
          <a:xfrm>
            <a:off x="5852160" y="2999232"/>
            <a:ext cx="2560320" cy="914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E2EFF0"/>
              </a:buClr>
              <a:buSzPts val="1000"/>
              <a:buFont typeface="Calibri"/>
              <a:buNone/>
            </a:pPr>
            <a:r>
              <a:rPr b="0" i="0" lang="en-US" sz="1000" u="none" cap="none" strike="noStrike">
                <a:solidFill>
                  <a:srgbClr val="E2EFF0"/>
                </a:solidFill>
                <a:latin typeface="Calibri"/>
                <a:ea typeface="Calibri"/>
                <a:cs typeface="Calibri"/>
                <a:sym typeface="Calibri"/>
              </a:rPr>
              <a:t>97. slayttaki rubrik uygulanır.</a:t>
            </a:r>
            <a:endParaRPr b="0" i="0" sz="1000" u="none" cap="none" strike="noStrike">
              <a:solidFill>
                <a:schemeClr val="dk1"/>
              </a:solidFill>
              <a:latin typeface="Calibri"/>
              <a:ea typeface="Calibri"/>
              <a:cs typeface="Calibri"/>
              <a:sym typeface="Calibri"/>
            </a:endParaRPr>
          </a:p>
          <a:p>
            <a:pPr indent="0" lvl="0" marL="0" marR="0" rtl="0" algn="l">
              <a:spcBef>
                <a:spcPts val="200"/>
              </a:spcBef>
              <a:spcAft>
                <a:spcPts val="0"/>
              </a:spcAft>
              <a:buClr>
                <a:srgbClr val="E2EFF0"/>
              </a:buClr>
              <a:buSzPts val="1000"/>
              <a:buFont typeface="Calibri"/>
              <a:buNone/>
            </a:pPr>
            <a:r>
              <a:rPr b="0" i="0" lang="en-US" sz="1000" u="none" cap="none" strike="noStrike">
                <a:solidFill>
                  <a:srgbClr val="E2EFF0"/>
                </a:solidFill>
                <a:latin typeface="Calibri"/>
                <a:ea typeface="Calibri"/>
                <a:cs typeface="Calibri"/>
                <a:sym typeface="Calibri"/>
              </a:rPr>
              <a:t>Özgün problem seçimi: +5 ek puan</a:t>
            </a:r>
            <a:endParaRPr b="0" i="0" sz="1000" u="none" cap="none" strike="noStrike">
              <a:solidFill>
                <a:schemeClr val="dk1"/>
              </a:solidFill>
              <a:latin typeface="Calibri"/>
              <a:ea typeface="Calibri"/>
              <a:cs typeface="Calibri"/>
              <a:sym typeface="Calibri"/>
            </a:endParaRPr>
          </a:p>
          <a:p>
            <a:pPr indent="0" lvl="0" marL="0" marR="0" rtl="0" algn="l">
              <a:spcBef>
                <a:spcPts val="200"/>
              </a:spcBef>
              <a:spcAft>
                <a:spcPts val="0"/>
              </a:spcAft>
              <a:buClr>
                <a:srgbClr val="E2EFF0"/>
              </a:buClr>
              <a:buSzPts val="1000"/>
              <a:buFont typeface="Calibri"/>
              <a:buNone/>
            </a:pPr>
            <a:r>
              <a:rPr b="0" i="0" lang="en-US" sz="1000" u="none" cap="none" strike="noStrike">
                <a:solidFill>
                  <a:srgbClr val="E2EFF0"/>
                </a:solidFill>
                <a:latin typeface="Calibri"/>
                <a:ea typeface="Calibri"/>
                <a:cs typeface="Calibri"/>
                <a:sym typeface="Calibri"/>
              </a:rPr>
              <a:t>Çalışan prototip: +5 ek puan</a:t>
            </a:r>
            <a:endParaRPr b="0" i="0" sz="1000" u="none" cap="none" strike="noStrike">
              <a:solidFill>
                <a:schemeClr val="dk1"/>
              </a:solidFill>
              <a:latin typeface="Calibri"/>
              <a:ea typeface="Calibri"/>
              <a:cs typeface="Calibri"/>
              <a:sym typeface="Calibri"/>
            </a:endParaRPr>
          </a:p>
        </p:txBody>
      </p:sp>
      <p:sp>
        <p:nvSpPr>
          <p:cNvPr id="2637" name="Google Shape;2637;p102"/>
          <p:cNvSpPr/>
          <p:nvPr/>
        </p:nvSpPr>
        <p:spPr>
          <a:xfrm>
            <a:off x="502920" y="4069080"/>
            <a:ext cx="8138160" cy="502920"/>
          </a:xfrm>
          <a:prstGeom prst="roundRect">
            <a:avLst>
              <a:gd fmla="val 14545" name="adj"/>
            </a:avLst>
          </a:prstGeom>
          <a:solidFill>
            <a:srgbClr val="1B3B44"/>
          </a:solidFill>
          <a:ln cap="flat" cmpd="sng" w="12700">
            <a:solidFill>
              <a:srgbClr val="2A5C6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8" name="Google Shape;2638;p102"/>
          <p:cNvSpPr txBox="1"/>
          <p:nvPr/>
        </p:nvSpPr>
        <p:spPr>
          <a:xfrm>
            <a:off x="731520" y="4069080"/>
            <a:ext cx="768096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B705"/>
              </a:buClr>
              <a:buSzPts val="1000"/>
              <a:buFont typeface="Calibri"/>
              <a:buNone/>
            </a:pPr>
            <a:r>
              <a:rPr b="1" i="0" lang="en-US" sz="1000" u="none" cap="none" strike="noStrike">
                <a:solidFill>
                  <a:srgbClr val="F2B705"/>
                </a:solidFill>
                <a:latin typeface="Calibri"/>
                <a:ea typeface="Calibri"/>
                <a:cs typeface="Calibri"/>
                <a:sym typeface="Calibri"/>
              </a:rPr>
              <a:t>İPUCU:  </a:t>
            </a:r>
            <a:r>
              <a:rPr b="0" i="0" lang="en-US" sz="1000" u="none" cap="none" strike="noStrike">
                <a:solidFill>
                  <a:srgbClr val="D6E7E9"/>
                </a:solidFill>
                <a:latin typeface="Calibri"/>
                <a:ea typeface="Calibri"/>
                <a:cs typeface="Calibri"/>
                <a:sym typeface="Calibri"/>
              </a:rPr>
              <a:t>Küçük başlayın. Çalışan tek sensörlü basit bir sistem, hiç çalışmayan on sensörlü bir tasarımdan her zaman daha değerlidir.</a:t>
            </a:r>
            <a:endParaRPr b="0" i="0" sz="1000" u="none" cap="none" strike="noStrike">
              <a:solidFill>
                <a:schemeClr val="dk1"/>
              </a:solidFill>
              <a:latin typeface="Calibri"/>
              <a:ea typeface="Calibri"/>
              <a:cs typeface="Calibri"/>
              <a:sym typeface="Calibri"/>
            </a:endParaRPr>
          </a:p>
        </p:txBody>
      </p:sp>
      <p:sp>
        <p:nvSpPr>
          <p:cNvPr id="2639" name="Google Shape;2639;p102"/>
          <p:cNvSpPr txBox="1"/>
          <p:nvPr/>
        </p:nvSpPr>
        <p:spPr>
          <a:xfrm>
            <a:off x="7863840" y="4681728"/>
            <a:ext cx="777240" cy="2377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E8A92"/>
              </a:buClr>
              <a:buSzPts val="850"/>
              <a:buFont typeface="Calibri"/>
              <a:buNone/>
            </a:pPr>
            <a:r>
              <a:rPr b="0" i="0" lang="en-US" sz="850" u="none" cap="none" strike="noStrike">
                <a:solidFill>
                  <a:srgbClr val="6E8A92"/>
                </a:solidFill>
                <a:latin typeface="Calibri"/>
                <a:ea typeface="Calibri"/>
                <a:cs typeface="Calibri"/>
                <a:sym typeface="Calibri"/>
              </a:rPr>
              <a:t>100</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