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notesMasterIdLst>
    <p:notesMasterId r:id="rId4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Hoş geldiniz. Kendinizi tanıtın ve dersin adını tahtaya yazın. Öğrencilere 'sensör' kelimesini daha önce nerede duyduklarını sorarak başlayın.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Dersin akışını kısaca özetleyin. Her bölümün sonunda kısa bir soru-cevap yapacağınızı söyleyin.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Öğrencilere 1 dakika verin, tahminlerini sesli söyletin. En yüksek ve en düşük tahmini tahtaya yazın; bir sonraki slaytta karşılaştırın.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Tahminlerle karşılaştırın. Çoğu akıllı telefonda en az 8-10 farklı sensör bulunur. Öğrencilere telefonu çevirerek ekranın dönmesini gözlemletin: bu ivmeölçerin işidir.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dört öğrenme çıktısı dönem boyunca her haftanın hedefidir. Bugünkü ders özellikle Ö.Ç.1 ile ilgilidir: veri toplama ve filtreleme.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Dönemi üç bloğa ayırarak anlatın: temel kavramlar ve devreler (1-7), sensör türleri (10-15), sınavlar (8, 9, 16). 8. haftadaki ara sınavı şimdiden takvime yazmalarını isteyin.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Ağırlık yüzdelerini okulunuzun ölçme-değerlendirme yönergesine göre doldurun. 9. haftada sınav sorularını birlikte çözeceğinizi belirtin.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Derslerin uygulamalı olacağını vurgulayın. Öğrencilerden mümkünse telefonlarına ücretsiz phyphox uygulamasını yüklemelerini isteyin; bu haftanın etkinliğinde kullanacağız.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Birinci bölüme geçiş. 'Veri' kelimesini duyunca akıllarına ne geldiğini sorun.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Tahtaya sadece '23,5' yazın ve ne anlama geldiğini sorun. Birim ve bağlam olmadan verinin anlamsız kaldığını fark ettirin.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Sınıf sıcaklığı örneği üzerinden dört basamağı gezin. Öğrencilerden kendi örneklerini üretmelerini isteyin (ör. adım sayısı → hareketsiz gün → daha çok yürü).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Kesikli ve süreklinin nicel verinin alt türleri olduğunu belirtin. Öğrencilere sınıftan örnek buldurun: öğrenci sayısı (kesikli), boy (sürekli), göz rengi (nitel).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Analog: rampa, dijital: merdiven benzetmesini kullanın. Bu ayrım ilerideki ADC konusunun temelidir.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Tanımı tahtaya yazdırın. 'Algılama' ve 'dönüştürme' kelimelerinin altını çizin: her sensör bu iki işi yapar.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Benzetme çok akılda kalıcıdır. Beynin rolünü de sorun: makinede beyin görevini mikrodenetleyici ya da bilgisayar üstlenir.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Klima örneği: sıcaklık sensörü ölçer, kart karar verir, kompresör/fan (eyleyici) çalışır. Sensör 'göz', eyleyici 'kas' gibidir.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İkinci bölüm: bir ölçümün sensörden bilgisayara nasıl ulaştığını adım adım göreceğiz.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DAQ, İngilizce 'Data Acquisition' ifadesinin kısaltmasıdır. Üç fiili (ölç, dönüştür, kaydet) öğrencilere tekrar ettirin.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Zinciri bir sıcaklık ölçümü üzerinden anlatın. Zincirin herhangi bir halkası zayıfsa verinin de hatalı olacağını vurgulayın.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Direnç değişimini gerilime çevirme için gerilim bölücü devresinden kısaca söz edebilirsiniz; ayrıntısı 4-5. haftalarda.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Grafikte turuncu noktaların sadece belirli anlarda ve belirli yüksekliklerde olabildiğini gösterin. Zaman ekseni örnekleme, dikey eksen kuantalama ile ilgilidir.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Çok yavaş örneklersek hızlı değişimleri kaçırırız; gereğinden hızlı örneklersek boşuna veri biriktiririz. Nyquist kuralını basitçe 'iki katı' olarak verin.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 arttıkça cetvelin çizgileri sıklaşır, ölçüm daha ince olur. Arduino Uno'nun 10 bitlik ADC'si en yaygın örnektir.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Hesabı tahtada adım adım yapın. 10 bitte en büyük okuma 1023 olduğu için 1023'e bölüyoruz. Öğrencilere farklı bir okuma (ör. 45) verip hesaplatın: ≈ 22 °C.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Gürültüyü kalabalık bir sınıfta arkadaşının sesini duymaya çalışmaya benzetin. Filtrelemenin amacı asıl sesi (sinyali) korurken uğultuyu (gürültüyü) azaltmaktır.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İki hesabı tahtada yaptırın. Ortancanın 'sıradaki ortanca öğrenci' gibi düşünülebileceğini söyleyin. Arduino'da son 5 ölçümün ortalamasını almak en kolay yazılım filtresidir.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CSV (virgülle ayrılmış değerler) en basit ve en yaygın kayıt biçimidir. Dosyayı Excel'de açıp çizgi grafiğe çevirmeyi canlı gösterebilirsiniz.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Üçüncü bölüm: öğrendiğimiz zinciri gerçek sistemlerde görelim.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 alan için sınıftan bir öğrenciye kendi deneyimini sorun. Hangi sensörün hangi veriyi topladığını birlikte bulun.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Kuraldaki eşik değer bir örnektir; gerçek değer bitkiye ve sensöre göre belirlenir. Öğrencilerden sıcaklık için benzer bir kural yazmalarını isteyin.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343 m/s, 20 °C havadaki ses hızıdır. HC-SR04 gibi ucuz ultrasonik sensörlerle bu deneyi Arduino'da kolayca yapabilirsiniz. Yarasaların ve yunusların da aynı yöntemi kullandığını belirtin.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Akıllı prizler, okul otoparklarındaki doluluk sensörleri gibi örnekler verin. Bir sonraki slaytta iyi veri toplamanın kurallarına geçin.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Kalibrasyonu mutfak tartısını bilinen 1 kg'lık bir paketle kontrol etmeye benzetin. Bu kurallar dönem projelerinde değerlendirme ölçütü olarak da kullanılabilir.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Sınıfta kamera ya da mikrofon kullanan bir proje yapılacaksa arkadaşlardan izin alınması gerektiğini vurgulayın. Etik, veri toplamanın ayrılmaz parçasıdır.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phyphox, RWTH Aachen Üniversitesi'nin geliştirdiği ücretsiz bir uygulamadır. Telefonu olmayan öğrencileri gruplara dağıtın. Güvenlik: zıplarken telefonu sıkı tutun, sıraların arasında değil açık alanda yapın.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 maddeyi bir öğrenciye kendi cümleleriyle tekrar ettirin.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Cevaplar: 1) Sensör algılar/ölçer, eyleyici harekete geçer/iş yapar. 2) 2 üzeri 10 = 1024 seviye. 3) Sırala: 20, 20, 21, 21, 35 → 21. 4) 343 × 0,004 ÷ 2 ≈ 0,69 m ≈ 69 cm.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Ödev örneği: buzdolabı – sıcaklık sensörü – iç sıcaklık – kompresörü çalıştırıp durdurmak. Gelecek hafta birkaç öğrencinin tablosunu sınıfta paylaşın.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Soru-cevap için birkaç dakika ayırın. Çıkarken her öğrenciden bugün öğrendiği bir kavramı söylemesini isteyin (çıkış kartı).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image" Target="../media/image-3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inyal dalgalarını simgeleyen iç içe halkalar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299178" y="889000"/>
            <a:ext cx="5080000" cy="5080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712" y="1968721"/>
            <a:ext cx="6278880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F2A54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TEKNOLOJİLERİ VE VERİ TOPLAMA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812712" y="2385109"/>
            <a:ext cx="6278880" cy="16254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300"/>
              </a:lnSpc>
              <a:buNone/>
            </a:pPr>
            <a:r>
              <a:rPr lang="en-US" sz="6000" b="1" dirty="0">
                <a:solidFill>
                  <a:srgbClr val="F7F5E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Dersin Tanıtımı ve Veri Toplama</a:t>
            </a:r>
            <a:endParaRPr lang="en-US" sz="6000" dirty="0"/>
          </a:p>
        </p:txBody>
      </p:sp>
      <p:sp>
        <p:nvSpPr>
          <p:cNvPr id="5" name="Text 2"/>
          <p:cNvSpPr/>
          <p:nvPr/>
        </p:nvSpPr>
        <p:spPr>
          <a:xfrm>
            <a:off x="812712" y="4188354"/>
            <a:ext cx="627888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C5D3E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1. Hafta · Ders notu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12712" y="4675960"/>
            <a:ext cx="6278880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C5D3E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[Öğretmen adı] · [Okul adı] · [Tarih]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12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BUGÜNÜN PLANI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56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Bugün neler öğreneceğiz?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37"/>
            <a:ext cx="2476478" cy="1659687"/>
          </a:xfrm>
          <a:prstGeom prst="roundRect">
            <a:avLst>
              <a:gd name="adj" fmla="val 726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8301" y="2170576"/>
            <a:ext cx="2078539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48301" y="2554001"/>
            <a:ext cx="2078539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Dersi tanıyalım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48301" y="2873927"/>
            <a:ext cx="2078539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Amaçlar, konular ve değerlendirme.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511418" y="1941337"/>
            <a:ext cx="2476588" cy="1659687"/>
          </a:xfrm>
          <a:prstGeom prst="roundRect">
            <a:avLst>
              <a:gd name="adj" fmla="val 726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40657" y="2170576"/>
            <a:ext cx="2078653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740657" y="2554001"/>
            <a:ext cx="207865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Veri nedir?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740657" y="2873927"/>
            <a:ext cx="2078653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Veri, bilgi, sinyal ve sensör kavramları.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03884" y="1941337"/>
            <a:ext cx="2476588" cy="1659687"/>
          </a:xfrm>
          <a:prstGeom prst="roundRect">
            <a:avLst>
              <a:gd name="adj" fmla="val 726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33124" y="2170576"/>
            <a:ext cx="2078653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03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433124" y="2554001"/>
            <a:ext cx="207865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Veri toplama sistemi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433124" y="2873927"/>
            <a:ext cx="2078653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Sensör, ADC, örnekleme ve filtreleme.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896351" y="1941337"/>
            <a:ext cx="2476588" cy="1659687"/>
          </a:xfrm>
          <a:prstGeom prst="roundRect">
            <a:avLst>
              <a:gd name="adj" fmla="val 726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25589" y="2170576"/>
            <a:ext cx="2078653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04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9125589" y="2554001"/>
            <a:ext cx="207865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Hayattan örnekler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25589" y="2873927"/>
            <a:ext cx="2078653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Akıllı sera, park sensörü ve sınıf etkinliği.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12712" y="6238435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983406" y="6238435"/>
            <a:ext cx="446462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 / 39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6E7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2306396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FCE3B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ISINMA SORUSU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2722784"/>
            <a:ext cx="10883574" cy="1366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80"/>
              </a:lnSpc>
              <a:buNone/>
            </a:pPr>
            <a:r>
              <a:rPr lang="en-US" sz="4800" b="1" dirty="0">
                <a:solidFill>
                  <a:srgbClr val="F7F5E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Cebindeki telefonda kaç tane sensör var?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12" y="4267178"/>
            <a:ext cx="10883574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DDF1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Tahminini defterine yaz. Birazdan birlikte sayacağız!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12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GÜNLÜK HAYAT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55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Cebimizdeki sensör laboratuvarı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36"/>
            <a:ext cx="2514622" cy="1174618"/>
          </a:xfrm>
          <a:prstGeom prst="roundRect">
            <a:avLst>
              <a:gd name="adj" fmla="val 1027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7479" y="2119753"/>
            <a:ext cx="2222521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İvmeölçer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97479" y="2439679"/>
            <a:ext cx="2222521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Telefon yan çevrilince ekranı döndürür.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498740" y="1941336"/>
            <a:ext cx="2514732" cy="1174618"/>
          </a:xfrm>
          <a:prstGeom prst="roundRect">
            <a:avLst>
              <a:gd name="adj" fmla="val 1027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77157" y="2119753"/>
            <a:ext cx="2222635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Jiroskop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77157" y="2439679"/>
            <a:ext cx="2222635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Dönme hareketini ölçer, oyunlarda kullanılır.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178528" y="1941336"/>
            <a:ext cx="2514622" cy="1174618"/>
          </a:xfrm>
          <a:prstGeom prst="roundRect">
            <a:avLst>
              <a:gd name="adj" fmla="val 1027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6946" y="2119753"/>
            <a:ext cx="2222521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Manyetometre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56946" y="2439679"/>
            <a:ext cx="2222521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Pusula gibi kuzey yönünü bulur.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858207" y="1941336"/>
            <a:ext cx="2514732" cy="1174618"/>
          </a:xfrm>
          <a:prstGeom prst="roundRect">
            <a:avLst>
              <a:gd name="adj" fmla="val 1027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36624" y="2119753"/>
            <a:ext cx="2222635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Ortam ışığı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036624" y="2439679"/>
            <a:ext cx="2222635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Ekran parlaklığını ortama göre ayarlar.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9062" y="3281009"/>
            <a:ext cx="2514622" cy="1174618"/>
          </a:xfrm>
          <a:prstGeom prst="roundRect">
            <a:avLst>
              <a:gd name="adj" fmla="val 1027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97479" y="3459426"/>
            <a:ext cx="2222521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Yakınlık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97479" y="3779352"/>
            <a:ext cx="2222521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Telefon kulağa yaklaşınca ekranı kapatır.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3498740" y="3281009"/>
            <a:ext cx="2514732" cy="1174618"/>
          </a:xfrm>
          <a:prstGeom prst="roundRect">
            <a:avLst>
              <a:gd name="adj" fmla="val 1027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77157" y="3459426"/>
            <a:ext cx="2222635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GPS alıcısı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677157" y="3779352"/>
            <a:ext cx="2222635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Uydulardan gelen sinyallerle konumu bulur.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178528" y="3281009"/>
            <a:ext cx="2514622" cy="1174618"/>
          </a:xfrm>
          <a:prstGeom prst="roundRect">
            <a:avLst>
              <a:gd name="adj" fmla="val 1027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56946" y="3459426"/>
            <a:ext cx="2222521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Mikrofon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356946" y="3779352"/>
            <a:ext cx="2222521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Ses dalgalarını elektrik sinyaline çevirir.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8858207" y="3281009"/>
            <a:ext cx="2514732" cy="1174618"/>
          </a:xfrm>
          <a:prstGeom prst="roundRect">
            <a:avLst>
              <a:gd name="adj" fmla="val 1027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036624" y="3459426"/>
            <a:ext cx="2222635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Kamera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9036624" y="3779352"/>
            <a:ext cx="2222635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Görüntü sensörü ışığı piksellere dönüştürür.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12712" y="4766689"/>
            <a:ext cx="10883574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Modele göre barometre, parmak izi okuyucu ve adım sayar da bulunabilir.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12712" y="6238433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0983406" y="6238433"/>
            <a:ext cx="446462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4 / 39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13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ÖĞRENME ÇIKTILARI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57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Dersin sonunda neler kazanacaksın?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39"/>
            <a:ext cx="10553877" cy="656475"/>
          </a:xfrm>
          <a:prstGeom prst="roundRect">
            <a:avLst>
              <a:gd name="adj" fmla="val 18378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22945" y="2094399"/>
            <a:ext cx="704233" cy="350352"/>
          </a:xfrm>
          <a:prstGeom prst="roundRect">
            <a:avLst>
              <a:gd name="adj" fmla="val 50000"/>
            </a:avLst>
          </a:prstGeom>
          <a:solidFill>
            <a:srgbClr val="0B6E71"/>
          </a:solidFill>
          <a:ln/>
        </p:spPr>
      </p:sp>
      <p:sp>
        <p:nvSpPr>
          <p:cNvPr id="6" name="Text 4"/>
          <p:cNvSpPr/>
          <p:nvPr/>
        </p:nvSpPr>
        <p:spPr>
          <a:xfrm>
            <a:off x="1149945" y="2145199"/>
            <a:ext cx="501033" cy="274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Ö.Ç.1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930356" y="2127362"/>
            <a:ext cx="4497843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 toplamayı ve filtrelemeyi açıklayabileceksin.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19062" y="2737514"/>
            <a:ext cx="10553877" cy="656475"/>
          </a:xfrm>
          <a:prstGeom prst="roundRect">
            <a:avLst>
              <a:gd name="adj" fmla="val 18378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22945" y="2890574"/>
            <a:ext cx="704233" cy="350352"/>
          </a:xfrm>
          <a:prstGeom prst="roundRect">
            <a:avLst>
              <a:gd name="adj" fmla="val 50000"/>
            </a:avLst>
          </a:prstGeom>
          <a:solidFill>
            <a:srgbClr val="0B6E71"/>
          </a:solidFill>
          <a:ln/>
        </p:spPr>
      </p:sp>
      <p:sp>
        <p:nvSpPr>
          <p:cNvPr id="10" name="Text 8"/>
          <p:cNvSpPr/>
          <p:nvPr/>
        </p:nvSpPr>
        <p:spPr>
          <a:xfrm>
            <a:off x="1149945" y="2941374"/>
            <a:ext cx="501033" cy="274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Ö.Ç.2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930356" y="2923536"/>
            <a:ext cx="3792014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Sensörlerin temel özelliklerini bileceksin.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19062" y="3533688"/>
            <a:ext cx="10553877" cy="656475"/>
          </a:xfrm>
          <a:prstGeom prst="roundRect">
            <a:avLst>
              <a:gd name="adj" fmla="val 18378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2945" y="3686749"/>
            <a:ext cx="704233" cy="350352"/>
          </a:xfrm>
          <a:prstGeom prst="roundRect">
            <a:avLst>
              <a:gd name="adj" fmla="val 50000"/>
            </a:avLst>
          </a:prstGeom>
          <a:solidFill>
            <a:srgbClr val="0B6E71"/>
          </a:solidFill>
          <a:ln/>
        </p:spPr>
      </p:sp>
      <p:sp>
        <p:nvSpPr>
          <p:cNvPr id="14" name="Text 12"/>
          <p:cNvSpPr/>
          <p:nvPr/>
        </p:nvSpPr>
        <p:spPr>
          <a:xfrm>
            <a:off x="1149945" y="3737549"/>
            <a:ext cx="501033" cy="274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Ö.Ç.3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930356" y="3719711"/>
            <a:ext cx="5719418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Hareket, pozisyon ve yer değiştirme sensörlerini tanıyacaksın.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19062" y="4329863"/>
            <a:ext cx="10553877" cy="656475"/>
          </a:xfrm>
          <a:prstGeom prst="roundRect">
            <a:avLst>
              <a:gd name="adj" fmla="val 18378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22945" y="4482926"/>
            <a:ext cx="704233" cy="350352"/>
          </a:xfrm>
          <a:prstGeom prst="roundRect">
            <a:avLst>
              <a:gd name="adj" fmla="val 50000"/>
            </a:avLst>
          </a:prstGeom>
          <a:solidFill>
            <a:srgbClr val="0B6E71"/>
          </a:solidFill>
          <a:ln/>
        </p:spPr>
      </p:sp>
      <p:sp>
        <p:nvSpPr>
          <p:cNvPr id="18" name="Text 16"/>
          <p:cNvSpPr/>
          <p:nvPr/>
        </p:nvSpPr>
        <p:spPr>
          <a:xfrm>
            <a:off x="1149945" y="4533726"/>
            <a:ext cx="501033" cy="274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Ö.Ç.4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930356" y="4515889"/>
            <a:ext cx="5374225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malzemelerini ve teknolojilerini açıklayabileceksin.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12712" y="6238435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983406" y="6238435"/>
            <a:ext cx="446462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5 / 39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10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DERS PLANI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54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16 haftalık yol haritamız</a:t>
            </a:r>
            <a:endParaRPr lang="en-US" sz="3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2712" y="1934986"/>
          <a:ext cx="5181644" cy="3183930"/>
        </p:xfrm>
        <a:graphic>
          <a:graphicData uri="http://schemas.openxmlformats.org/drawingml/2006/table">
            <a:tbl>
              <a:tblPr/>
              <a:tblGrid>
                <a:gridCol w="1036329"/>
                <a:gridCol w="4145315"/>
              </a:tblGrid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7F5EF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Hafta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7F5EF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Konu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</a:tr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1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8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Dersin tanıtımı, veri toplama · bugün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8E4"/>
                    </a:solidFill>
                  </a:tcPr>
                </a:tc>
              </a:tr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2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Fiziksel etkiler ve büyüklükler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</a:tr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3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Sensör özellikleri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</a:tr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4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Sensörlerin elektronik devreleri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</a:tr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5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Elektronik devreler (devam)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</a:tr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6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Akış sensörleri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</a:tr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7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Akış sensörleri (devam)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</a:tr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8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Ara sınav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197534" y="1934986"/>
          <a:ext cx="5181755" cy="3183930"/>
        </p:xfrm>
        <a:graphic>
          <a:graphicData uri="http://schemas.openxmlformats.org/drawingml/2006/table">
            <a:tbl>
              <a:tblPr/>
              <a:tblGrid>
                <a:gridCol w="1036351"/>
                <a:gridCol w="4145404"/>
              </a:tblGrid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7F5EF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Hafta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7F5EF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Konu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</a:tr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9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Sınav sorularının çözümü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</a:tr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10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Hareket ve varlık sensörleri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</a:tr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11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Hareket ve varlık (devam)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</a:tr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12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Isı ve nem sensörleri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</a:tr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13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Isı ve nem sensörleri (devam)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</a:tr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14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Kimyasal sensörler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</a:tr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15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Kimyasal sensörler (devam)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</a:tr>
              <a:tr h="353770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16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Final sınavı</a:t>
                      </a:r>
                      <a:endParaRPr lang="en-US" sz="13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812712" y="6238432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10983406" y="6238432"/>
            <a:ext cx="446462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6 / 39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10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DEĞERLENDİRME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54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Nasıl değerlendirileceksin?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36"/>
            <a:ext cx="3373967" cy="1860440"/>
          </a:xfrm>
          <a:prstGeom prst="roundRect">
            <a:avLst>
              <a:gd name="adj" fmla="val 6485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8301" y="2170574"/>
            <a:ext cx="3002953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Ara sınav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48301" y="2495680"/>
            <a:ext cx="3002953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8. Hafta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048301" y="3074677"/>
            <a:ext cx="3002953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1-7. haftaların konuları · Ağırlık: [%__]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08906" y="1941336"/>
            <a:ext cx="3374077" cy="1860440"/>
          </a:xfrm>
          <a:prstGeom prst="roundRect">
            <a:avLst>
              <a:gd name="adj" fmla="val 6485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38146" y="2170574"/>
            <a:ext cx="3003066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Final sınavı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38146" y="2495680"/>
            <a:ext cx="3003066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16. Hafta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4638146" y="3074677"/>
            <a:ext cx="3003066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Tüm dönem konuları · Ağırlık: [%__]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998861" y="1941336"/>
            <a:ext cx="3374077" cy="1860440"/>
          </a:xfrm>
          <a:prstGeom prst="roundRect">
            <a:avLst>
              <a:gd name="adj" fmla="val 6485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8101" y="2170574"/>
            <a:ext cx="3003066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Etkinlik ve ödevler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228101" y="2495680"/>
            <a:ext cx="3003066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Her hafta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228101" y="3074677"/>
            <a:ext cx="3003066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Sınıf içi çalışmalar · Ağırlık: [%__]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712" y="6238435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83406" y="6238435"/>
            <a:ext cx="446462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7 / 39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10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SINIF DÜZENİ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54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Derste nasıl çalışacağız?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36"/>
            <a:ext cx="2476478" cy="1908616"/>
          </a:xfrm>
          <a:prstGeom prst="roundRect">
            <a:avLst>
              <a:gd name="adj" fmla="val 632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8301" y="2170574"/>
            <a:ext cx="2078539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48301" y="2553999"/>
            <a:ext cx="2078539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Anlatım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48301" y="2873927"/>
            <a:ext cx="2078539" cy="7721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Her kavrama günlük hayattan bir örnekle başlarız.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511418" y="1941336"/>
            <a:ext cx="2476588" cy="1908616"/>
          </a:xfrm>
          <a:prstGeom prst="roundRect">
            <a:avLst>
              <a:gd name="adj" fmla="val 632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40657" y="2170574"/>
            <a:ext cx="2078653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740657" y="2553999"/>
            <a:ext cx="207865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Gösteri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740657" y="2873927"/>
            <a:ext cx="2078653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Sensörü sınıfta çalışırken birlikte görürüz.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03884" y="1941336"/>
            <a:ext cx="2476588" cy="1908616"/>
          </a:xfrm>
          <a:prstGeom prst="roundRect">
            <a:avLst>
              <a:gd name="adj" fmla="val 632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33124" y="2170574"/>
            <a:ext cx="2078653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03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433124" y="2553999"/>
            <a:ext cx="207865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Etkinlik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433124" y="2873927"/>
            <a:ext cx="2078653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Telefonla ya da Arduino ile gerçek veri toplarız.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896351" y="1941336"/>
            <a:ext cx="2476588" cy="1908616"/>
          </a:xfrm>
          <a:prstGeom prst="roundRect">
            <a:avLst>
              <a:gd name="adj" fmla="val 632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25589" y="2170574"/>
            <a:ext cx="2078653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04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9125589" y="2553999"/>
            <a:ext cx="207865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Tartışma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25589" y="2873927"/>
            <a:ext cx="2078653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Verileri grafiğe döküp yorumlarız.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12712" y="6238432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983406" y="6238432"/>
            <a:ext cx="446462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8 / 39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62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2608684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F2A54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BÖLÜM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2974249"/>
            <a:ext cx="10883574" cy="8635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6000" b="1" dirty="0">
                <a:solidFill>
                  <a:srgbClr val="F7F5E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Veri nedir?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812712" y="3964781"/>
            <a:ext cx="10883574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C5D3E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Sayılardan anlama giden yol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13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TANIM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60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Veri: gözlem ya da ölçümle elde edilen ham kayıt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39"/>
            <a:ext cx="3373967" cy="1621764"/>
          </a:xfrm>
          <a:prstGeom prst="roundRect">
            <a:avLst>
              <a:gd name="adj" fmla="val 743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8301" y="2170578"/>
            <a:ext cx="3002953" cy="8635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60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23,5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1048301" y="3084934"/>
            <a:ext cx="3002953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Sıcaklık (°C)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08906" y="1941339"/>
            <a:ext cx="3374077" cy="1621764"/>
          </a:xfrm>
          <a:prstGeom prst="roundRect">
            <a:avLst>
              <a:gd name="adj" fmla="val 743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38146" y="2170578"/>
            <a:ext cx="3003066" cy="8635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60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%48</a:t>
            </a:r>
            <a:endParaRPr lang="en-US" sz="6000" dirty="0"/>
          </a:p>
        </p:txBody>
      </p:sp>
      <p:sp>
        <p:nvSpPr>
          <p:cNvPr id="9" name="Text 7"/>
          <p:cNvSpPr/>
          <p:nvPr/>
        </p:nvSpPr>
        <p:spPr>
          <a:xfrm>
            <a:off x="4638146" y="3084934"/>
            <a:ext cx="3003066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Bağıl nem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98861" y="1941339"/>
            <a:ext cx="3374077" cy="1621764"/>
          </a:xfrm>
          <a:prstGeom prst="roundRect">
            <a:avLst>
              <a:gd name="adj" fmla="val 743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8101" y="2170578"/>
            <a:ext cx="3003066" cy="8635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60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72</a:t>
            </a:r>
            <a:endParaRPr lang="en-US" sz="6000" dirty="0"/>
          </a:p>
        </p:txBody>
      </p:sp>
      <p:sp>
        <p:nvSpPr>
          <p:cNvPr id="12" name="Text 10"/>
          <p:cNvSpPr/>
          <p:nvPr/>
        </p:nvSpPr>
        <p:spPr>
          <a:xfrm>
            <a:off x="8228101" y="3084934"/>
            <a:ext cx="3003066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Nabız (atım/dk)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12712" y="3874164"/>
            <a:ext cx="10883574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Tek başına bir sayı az şey söyler. Ne zaman, nerede ve hangi birimle ölçüldüğünü bilmek gerekir.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12712" y="6238435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892014" y="6238435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10 / 39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07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VERİDEN KARARA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54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Veri tek başına değil, işlenince değerlidir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33"/>
            <a:ext cx="2286088" cy="1905750"/>
          </a:xfrm>
          <a:prstGeom prst="roundRect">
            <a:avLst>
              <a:gd name="adj" fmla="val 633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97479" y="2119753"/>
            <a:ext cx="1070240" cy="314634"/>
          </a:xfrm>
          <a:prstGeom prst="roundRect">
            <a:avLst>
              <a:gd name="adj" fmla="val 50000"/>
            </a:avLst>
          </a:prstGeom>
          <a:solidFill>
            <a:srgbClr val="E4EFEC"/>
          </a:solidFill>
          <a:ln/>
        </p:spPr>
      </p:sp>
      <p:sp>
        <p:nvSpPr>
          <p:cNvPr id="6" name="Text 4"/>
          <p:cNvSpPr/>
          <p:nvPr/>
        </p:nvSpPr>
        <p:spPr>
          <a:xfrm>
            <a:off x="1124479" y="2170553"/>
            <a:ext cx="867040" cy="2384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1. basamak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97479" y="2510563"/>
            <a:ext cx="561777" cy="3605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Veri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97479" y="2921881"/>
            <a:ext cx="1530041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23 · 24 · 31 · 33 °C</a:t>
            </a:r>
            <a:endParaRPr lang="en-US" sz="1400" dirty="0"/>
          </a:p>
        </p:txBody>
      </p:sp>
      <p:pic>
        <p:nvPicPr>
          <p:cNvPr id="9" name="Image 0" descr="arrow-righ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213034" y="2830711"/>
            <a:ext cx="254000" cy="1270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3574918" y="1941333"/>
            <a:ext cx="2286199" cy="1905750"/>
          </a:xfrm>
          <a:prstGeom prst="roundRect">
            <a:avLst>
              <a:gd name="adj" fmla="val 633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753335" y="2119753"/>
            <a:ext cx="1070240" cy="314634"/>
          </a:xfrm>
          <a:prstGeom prst="roundRect">
            <a:avLst>
              <a:gd name="adj" fmla="val 50000"/>
            </a:avLst>
          </a:prstGeom>
          <a:solidFill>
            <a:srgbClr val="E4EFEC"/>
          </a:solidFill>
          <a:ln/>
        </p:spPr>
      </p:sp>
      <p:sp>
        <p:nvSpPr>
          <p:cNvPr id="12" name="Text 9"/>
          <p:cNvSpPr/>
          <p:nvPr/>
        </p:nvSpPr>
        <p:spPr>
          <a:xfrm>
            <a:off x="3880335" y="2170553"/>
            <a:ext cx="867040" cy="2384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2. basamak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3753335" y="2510563"/>
            <a:ext cx="597275" cy="3605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Bilgi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3753335" y="2921881"/>
            <a:ext cx="1987245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Sınıf öğleden sonra ısınıyor.</a:t>
            </a:r>
            <a:endParaRPr lang="en-US" sz="1400" dirty="0"/>
          </a:p>
        </p:txBody>
      </p:sp>
      <p:pic>
        <p:nvPicPr>
          <p:cNvPr id="15" name="Image 1" descr="arrow-righ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969000" y="2830711"/>
            <a:ext cx="254000" cy="12700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30884" y="1941333"/>
            <a:ext cx="2286088" cy="1905750"/>
          </a:xfrm>
          <a:prstGeom prst="roundRect">
            <a:avLst>
              <a:gd name="adj" fmla="val 633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509302" y="2119753"/>
            <a:ext cx="1070240" cy="314634"/>
          </a:xfrm>
          <a:prstGeom prst="roundRect">
            <a:avLst>
              <a:gd name="adj" fmla="val 50000"/>
            </a:avLst>
          </a:prstGeom>
          <a:solidFill>
            <a:srgbClr val="E4EFEC"/>
          </a:solidFill>
          <a:ln/>
        </p:spPr>
      </p:sp>
      <p:sp>
        <p:nvSpPr>
          <p:cNvPr id="18" name="Text 14"/>
          <p:cNvSpPr/>
          <p:nvPr/>
        </p:nvSpPr>
        <p:spPr>
          <a:xfrm>
            <a:off x="6636302" y="2170553"/>
            <a:ext cx="867040" cy="2384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3. basamak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6509302" y="2510563"/>
            <a:ext cx="871780" cy="3605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Anlam</a:t>
            </a:r>
            <a:endParaRPr lang="en-US" sz="2200" dirty="0"/>
          </a:p>
        </p:txBody>
      </p:sp>
      <p:sp>
        <p:nvSpPr>
          <p:cNvPr id="20" name="Text 16"/>
          <p:cNvSpPr/>
          <p:nvPr/>
        </p:nvSpPr>
        <p:spPr>
          <a:xfrm>
            <a:off x="6509302" y="2921881"/>
            <a:ext cx="1987131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Güneş batı pencerelerinden giriyor.</a:t>
            </a:r>
            <a:endParaRPr lang="en-US" sz="1400" dirty="0"/>
          </a:p>
        </p:txBody>
      </p:sp>
      <p:pic>
        <p:nvPicPr>
          <p:cNvPr id="21" name="Image 2" descr="arrow-right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724857" y="2830711"/>
            <a:ext cx="254000" cy="127000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9086740" y="1941333"/>
            <a:ext cx="2286199" cy="1905750"/>
          </a:xfrm>
          <a:prstGeom prst="roundRect">
            <a:avLst>
              <a:gd name="adj" fmla="val 633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9265158" y="2119753"/>
            <a:ext cx="1070240" cy="314634"/>
          </a:xfrm>
          <a:prstGeom prst="roundRect">
            <a:avLst>
              <a:gd name="adj" fmla="val 50000"/>
            </a:avLst>
          </a:prstGeom>
          <a:solidFill>
            <a:srgbClr val="E4EFEC"/>
          </a:solidFill>
          <a:ln/>
        </p:spPr>
      </p:sp>
      <p:sp>
        <p:nvSpPr>
          <p:cNvPr id="24" name="Text 19"/>
          <p:cNvSpPr/>
          <p:nvPr/>
        </p:nvSpPr>
        <p:spPr>
          <a:xfrm>
            <a:off x="9392158" y="2170553"/>
            <a:ext cx="867040" cy="2384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4. basamak</a:t>
            </a:r>
            <a:endParaRPr lang="en-US" sz="1200" dirty="0"/>
          </a:p>
        </p:txBody>
      </p:sp>
      <p:sp>
        <p:nvSpPr>
          <p:cNvPr id="25" name="Text 20"/>
          <p:cNvSpPr/>
          <p:nvPr/>
        </p:nvSpPr>
        <p:spPr>
          <a:xfrm>
            <a:off x="9265158" y="2510563"/>
            <a:ext cx="745552" cy="3605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Karar</a:t>
            </a:r>
            <a:endParaRPr lang="en-US" sz="2200" dirty="0"/>
          </a:p>
        </p:txBody>
      </p:sp>
      <p:sp>
        <p:nvSpPr>
          <p:cNvPr id="26" name="Text 21"/>
          <p:cNvSpPr/>
          <p:nvPr/>
        </p:nvSpPr>
        <p:spPr>
          <a:xfrm>
            <a:off x="9265158" y="2921881"/>
            <a:ext cx="1987245" cy="7721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Öğleden sonra perdeleri kapat, havalandır.</a:t>
            </a:r>
            <a:endParaRPr lang="en-US" sz="1400" dirty="0"/>
          </a:p>
        </p:txBody>
      </p:sp>
      <p:sp>
        <p:nvSpPr>
          <p:cNvPr id="27" name="Text 22"/>
          <p:cNvSpPr/>
          <p:nvPr/>
        </p:nvSpPr>
        <p:spPr>
          <a:xfrm>
            <a:off x="812712" y="4158146"/>
            <a:ext cx="10883574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 toplamanın amacı, doğru karar vermemizi sağlayacak bilgiye ulaşmaktır.</a:t>
            </a:r>
            <a:endParaRPr lang="en-US" sz="1600" dirty="0"/>
          </a:p>
        </p:txBody>
      </p:sp>
      <p:sp>
        <p:nvSpPr>
          <p:cNvPr id="28" name="Text 23"/>
          <p:cNvSpPr/>
          <p:nvPr/>
        </p:nvSpPr>
        <p:spPr>
          <a:xfrm>
            <a:off x="812712" y="6238429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29" name="Text 24"/>
          <p:cNvSpPr/>
          <p:nvPr/>
        </p:nvSpPr>
        <p:spPr>
          <a:xfrm>
            <a:off x="10892014" y="6238429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11 / 39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07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VERİ TÜRLERİ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54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Her veri aynı değildir</a:t>
            </a:r>
            <a:endParaRPr lang="en-US" sz="3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2712" y="1934983"/>
          <a:ext cx="10566577" cy="1901693"/>
        </p:xfrm>
        <a:graphic>
          <a:graphicData uri="http://schemas.openxmlformats.org/drawingml/2006/table">
            <a:tbl>
              <a:tblPr/>
              <a:tblGrid>
                <a:gridCol w="2113315"/>
                <a:gridCol w="4437962"/>
                <a:gridCol w="4015299"/>
              </a:tblGrid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Tür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Açıklama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Örnek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</a:tr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Nitel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Kategori ya da etiket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Kapı: açık / kapalı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</a:tr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Nicel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Sayıyla ifade edilir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Mesafe: 42 cm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</a:tr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Kesikli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Sayılabilir, ara değeri yok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Adım sayısı: 5 432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</a:tr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Sürekli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Her ara değeri alabilir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Sıcaklık: 23,47 °C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12" y="4148441"/>
            <a:ext cx="10883574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Sensörlerin çoğu sürekli değişen fiziksel büyüklükleri ölçer.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12712" y="6238435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0892014" y="6238435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12 / 39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07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SİNYAL TÜRLERİ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54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Analog ve dijital sinyal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33"/>
            <a:ext cx="5168944" cy="2622440"/>
          </a:xfrm>
          <a:prstGeom prst="roundRect">
            <a:avLst>
              <a:gd name="adj" fmla="val 460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pic>
        <p:nvPicPr>
          <p:cNvPr id="5" name="Image 0" descr="Kesintisiz değişen analog sinyal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48301" y="2170571"/>
            <a:ext cx="4724356" cy="1270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48301" y="3516753"/>
            <a:ext cx="4851780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Analog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048301" y="3836677"/>
            <a:ext cx="4851780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Değer zaman içinde kesintisiz değişir. Örnek: sıvılı termometre.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203884" y="1941333"/>
            <a:ext cx="5169055" cy="2622440"/>
          </a:xfrm>
          <a:prstGeom prst="roundRect">
            <a:avLst>
              <a:gd name="adj" fmla="val 460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pic>
        <p:nvPicPr>
          <p:cNvPr id="9" name="Image 1" descr="Basamaklar hâlinde değişen dijital sinyal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433124" y="2170571"/>
            <a:ext cx="4724356" cy="12700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433124" y="3516753"/>
            <a:ext cx="485189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Dijital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6433124" y="3836677"/>
            <a:ext cx="4851893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Değer belirli basamaklarla ifade edilir. Örnek: dijital termometre.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812712" y="4874834"/>
            <a:ext cx="10883574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Bilgisayar yalnızca dijital veriyi anlar. Bu yüzden analog sinyali dijitale çevirmemiz gerekir.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812712" y="6238435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10892014" y="6238435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13 / 39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4EF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07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TANIM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54"/>
            <a:ext cx="10883574" cy="10310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Sensör, fiziksel bir büyüklüğü algılayıp elektrik sinyaline dönüştüren cihazdır.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2444155"/>
            <a:ext cx="3204744" cy="976621"/>
          </a:xfrm>
          <a:prstGeom prst="roundRect">
            <a:avLst>
              <a:gd name="adj" fmla="val 12354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2945" y="2648037"/>
            <a:ext cx="2880886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Fiziksel büyüklük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22945" y="2967961"/>
            <a:ext cx="2880886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Sıcaklık, ışık, basınç, hareket…</a:t>
            </a:r>
            <a:endParaRPr lang="en-US" sz="1400" dirty="0"/>
          </a:p>
        </p:txBody>
      </p:sp>
      <p:pic>
        <p:nvPicPr>
          <p:cNvPr id="7" name="Image 0" descr="arrow-righ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131689" y="2868966"/>
            <a:ext cx="254000" cy="1270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493573" y="2444155"/>
            <a:ext cx="3204854" cy="976621"/>
          </a:xfrm>
          <a:prstGeom prst="roundRect">
            <a:avLst>
              <a:gd name="adj" fmla="val 12354"/>
            </a:avLst>
          </a:prstGeom>
          <a:solidFill>
            <a:srgbClr val="16263D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697457" y="2648037"/>
            <a:ext cx="2881000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7F5E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Sensör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697457" y="2967961"/>
            <a:ext cx="2881000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5D3E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Algılar ve dönüştürür.</a:t>
            </a:r>
            <a:endParaRPr lang="en-US" sz="1400" dirty="0"/>
          </a:p>
        </p:txBody>
      </p:sp>
      <p:pic>
        <p:nvPicPr>
          <p:cNvPr id="11" name="Image 1" descr="arrow-righ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7806311" y="2868966"/>
            <a:ext cx="254000" cy="1270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8168195" y="2444155"/>
            <a:ext cx="3204744" cy="976621"/>
          </a:xfrm>
          <a:prstGeom prst="roundRect">
            <a:avLst>
              <a:gd name="adj" fmla="val 12354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372079" y="2648037"/>
            <a:ext cx="2880886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Elektrik sinyali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8372079" y="2967961"/>
            <a:ext cx="2880886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Gerilim, akım ya da direnç değişimi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812712" y="6238435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10892014" y="6238435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14 / 39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13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BENZETME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54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Sensörler: makinelerin duyu organları</a:t>
            </a:r>
            <a:endParaRPr lang="en-US" sz="3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2712" y="1934983"/>
          <a:ext cx="10566577" cy="2662370"/>
        </p:xfrm>
        <a:graphic>
          <a:graphicData uri="http://schemas.openxmlformats.org/drawingml/2006/table">
            <a:tbl>
              <a:tblPr/>
              <a:tblGrid>
                <a:gridCol w="2747310"/>
                <a:gridCol w="3169973"/>
                <a:gridCol w="4649294"/>
              </a:tblGrid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Duyu organı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Algıladığı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Benzer sensör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</a:tr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Göz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Işık, görüntü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Kamera, ışık sensörü (LDR)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</a:tr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Kulak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Ses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Mikrofon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</a:tr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Deri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Sıcaklık, dokunma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Termistör, dokunmatik ekran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</a:tr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Burun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Koku (gaz)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Gaz sensörü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</a:tr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Dil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Tat (kimyasal)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pH sensörü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</a:tr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İç kulak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Denge, hareket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İvmeölçer, jiroskop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12" y="6238435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892014" y="6238435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15 / 39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13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KAVRAMLAR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54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Sensör, dönüştürücü ve eyleyici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33"/>
            <a:ext cx="3373967" cy="1565650"/>
          </a:xfrm>
          <a:prstGeom prst="roundRect">
            <a:avLst>
              <a:gd name="adj" fmla="val 7706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8301" y="2170578"/>
            <a:ext cx="300295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Sensör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48301" y="2490496"/>
            <a:ext cx="3002953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Ortamı algılar ve ölçer.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48301" y="2815611"/>
            <a:ext cx="3002953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Örnek: sıcaklık sensörü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408906" y="1941333"/>
            <a:ext cx="3374077" cy="1565650"/>
          </a:xfrm>
          <a:prstGeom prst="roundRect">
            <a:avLst>
              <a:gd name="adj" fmla="val 7706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38146" y="2170578"/>
            <a:ext cx="3003066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Dönüştürücü (transdüser)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638146" y="2490496"/>
            <a:ext cx="3003066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Bir enerji türünü başka bir türe çevirir.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38146" y="3064539"/>
            <a:ext cx="3003066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Örnek: mikrofon, hoparlör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998861" y="1941333"/>
            <a:ext cx="3374077" cy="1565650"/>
          </a:xfrm>
          <a:prstGeom prst="roundRect">
            <a:avLst>
              <a:gd name="adj" fmla="val 7706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8101" y="2170578"/>
            <a:ext cx="3003066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Eyleyici (aktüatör)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228101" y="2490496"/>
            <a:ext cx="3003066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Gelen sinyale göre hareket eder, iş yapar.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228101" y="3064539"/>
            <a:ext cx="3003066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Örnek: motor, fan, röle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12712" y="3818043"/>
            <a:ext cx="1432168" cy="350352"/>
          </a:xfrm>
          <a:prstGeom prst="roundRect">
            <a:avLst>
              <a:gd name="adj" fmla="val 50000"/>
            </a:avLst>
          </a:prstGeom>
          <a:solidFill>
            <a:srgbClr val="0B6E71"/>
          </a:solidFill>
          <a:ln/>
        </p:spPr>
      </p:sp>
      <p:sp>
        <p:nvSpPr>
          <p:cNvPr id="17" name="Text 15"/>
          <p:cNvSpPr/>
          <p:nvPr/>
        </p:nvSpPr>
        <p:spPr>
          <a:xfrm>
            <a:off x="939712" y="3868843"/>
            <a:ext cx="1228968" cy="274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algılar</a:t>
            </a:r>
            <a:endParaRPr lang="en-US" sz="1400" dirty="0"/>
          </a:p>
        </p:txBody>
      </p:sp>
      <p:pic>
        <p:nvPicPr>
          <p:cNvPr id="18" name="Image 0" descr="arrow-righ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346413" y="3929726"/>
            <a:ext cx="254000" cy="127000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2701947" y="3818043"/>
            <a:ext cx="2118982" cy="350352"/>
          </a:xfrm>
          <a:prstGeom prst="roundRect">
            <a:avLst>
              <a:gd name="adj" fmla="val 50000"/>
            </a:avLst>
          </a:prstGeom>
          <a:solidFill>
            <a:srgbClr val="0B6E71"/>
          </a:solidFill>
          <a:ln/>
        </p:spPr>
      </p:sp>
      <p:sp>
        <p:nvSpPr>
          <p:cNvPr id="20" name="Text 17"/>
          <p:cNvSpPr/>
          <p:nvPr/>
        </p:nvSpPr>
        <p:spPr>
          <a:xfrm>
            <a:off x="2828947" y="3868843"/>
            <a:ext cx="1920931" cy="274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Denetleyici karar verir</a:t>
            </a:r>
            <a:endParaRPr lang="en-US" sz="1400" dirty="0"/>
          </a:p>
        </p:txBody>
      </p:sp>
      <p:pic>
        <p:nvPicPr>
          <p:cNvPr id="21" name="Image 1" descr="arrow-righ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922463" y="3929726"/>
            <a:ext cx="254000" cy="127000"/>
          </a:xfrm>
          <a:prstGeom prst="rect">
            <a:avLst/>
          </a:prstGeom>
        </p:spPr>
      </p:pic>
      <p:sp>
        <p:nvSpPr>
          <p:cNvPr id="22" name="Shape 18"/>
          <p:cNvSpPr/>
          <p:nvPr/>
        </p:nvSpPr>
        <p:spPr>
          <a:xfrm>
            <a:off x="5277997" y="3818043"/>
            <a:ext cx="2182041" cy="350352"/>
          </a:xfrm>
          <a:prstGeom prst="roundRect">
            <a:avLst>
              <a:gd name="adj" fmla="val 50000"/>
            </a:avLst>
          </a:prstGeom>
          <a:solidFill>
            <a:srgbClr val="0B6E71"/>
          </a:solidFill>
          <a:ln/>
        </p:spPr>
      </p:sp>
      <p:sp>
        <p:nvSpPr>
          <p:cNvPr id="23" name="Text 19"/>
          <p:cNvSpPr/>
          <p:nvPr/>
        </p:nvSpPr>
        <p:spPr>
          <a:xfrm>
            <a:off x="5404997" y="3868843"/>
            <a:ext cx="1985882" cy="274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Eyleyici harekete geçer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812712" y="6238435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25" name="Text 21"/>
          <p:cNvSpPr/>
          <p:nvPr/>
        </p:nvSpPr>
        <p:spPr>
          <a:xfrm>
            <a:off x="10892014" y="6238435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16 / 39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62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2608684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F2A54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BÖLÜM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2974256"/>
            <a:ext cx="10883574" cy="8635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6000" b="1" dirty="0">
                <a:solidFill>
                  <a:srgbClr val="F7F5E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Veri toplama sistemi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812712" y="3964781"/>
            <a:ext cx="10883574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C5D3E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Gerçek dünyadan bilgisayara yolculuk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13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VERİ TOPLAMA (DAQ)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60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Veri toplama nedir?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2712" y="1934989"/>
            <a:ext cx="10883574" cy="7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Gerçek dünyadaki fiziksel olayları ölçüp bilgisayarın işleyebileceği sayısal veriye dönüştürme sürecine </a:t>
            </a:r>
            <a:r>
              <a:rPr lang="en-US" sz="2200" b="1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 toplama</a:t>
            </a:r>
            <a:r>
              <a:rPr lang="en-US" sz="22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denir.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19062" y="2972333"/>
            <a:ext cx="3373967" cy="1339762"/>
          </a:xfrm>
          <a:prstGeom prst="roundRect">
            <a:avLst>
              <a:gd name="adj" fmla="val 9005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48301" y="3201578"/>
            <a:ext cx="3002953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Ölç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48301" y="3584997"/>
            <a:ext cx="3002953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fiziksel büyüklüğü algılar.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08906" y="2972333"/>
            <a:ext cx="3374077" cy="1339762"/>
          </a:xfrm>
          <a:prstGeom prst="roundRect">
            <a:avLst>
              <a:gd name="adj" fmla="val 9005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38146" y="3201578"/>
            <a:ext cx="3003066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Dönüştür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638146" y="3584997"/>
            <a:ext cx="3003066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Sinyal sayısal veriye çevrilir.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998861" y="2972333"/>
            <a:ext cx="3374077" cy="1339762"/>
          </a:xfrm>
          <a:prstGeom prst="roundRect">
            <a:avLst>
              <a:gd name="adj" fmla="val 9005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8101" y="3201578"/>
            <a:ext cx="3003066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Kaydet ve yorumla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228101" y="3584997"/>
            <a:ext cx="3003066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 saklanır, grafiğe dökülür, karar verilir.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12712" y="6238441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892014" y="6238441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18 / 39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13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SİSTEMİN PARÇALARI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60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Bir veri toplama sisteminin parçaları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39"/>
            <a:ext cx="1816232" cy="1628929"/>
          </a:xfrm>
          <a:prstGeom prst="roundRect">
            <a:avLst>
              <a:gd name="adj" fmla="val 7407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46767" y="2069046"/>
            <a:ext cx="1611621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46767" y="2452477"/>
            <a:ext cx="1611621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Fiziksel olay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46767" y="2772395"/>
            <a:ext cx="1611621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Sıcaklık değişir.</a:t>
            </a:r>
            <a:endParaRPr lang="en-US" sz="1200" dirty="0"/>
          </a:p>
        </p:txBody>
      </p:sp>
      <p:pic>
        <p:nvPicPr>
          <p:cNvPr id="8" name="Image 0" descr="arrow-righ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692356" y="2692251"/>
            <a:ext cx="254000" cy="1270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3003418" y="1941339"/>
            <a:ext cx="1816343" cy="1628929"/>
          </a:xfrm>
          <a:prstGeom prst="roundRect">
            <a:avLst>
              <a:gd name="adj" fmla="val 7407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131123" y="2069046"/>
            <a:ext cx="1611731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3131123" y="2452477"/>
            <a:ext cx="1611731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Sensör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131123" y="2772395"/>
            <a:ext cx="1611731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Gerilim üretir.</a:t>
            </a:r>
            <a:endParaRPr lang="en-US" sz="1200" dirty="0"/>
          </a:p>
        </p:txBody>
      </p:sp>
      <p:pic>
        <p:nvPicPr>
          <p:cNvPr id="13" name="Image 1" descr="arrow-righ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876822" y="2692251"/>
            <a:ext cx="254000" cy="12700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187884" y="1941339"/>
            <a:ext cx="1816232" cy="1628929"/>
          </a:xfrm>
          <a:prstGeom prst="roundRect">
            <a:avLst>
              <a:gd name="adj" fmla="val 7407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315589" y="2069046"/>
            <a:ext cx="1611621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5315589" y="2452477"/>
            <a:ext cx="1611621" cy="5128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Sinyal koşullandırma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5315589" y="3016151"/>
            <a:ext cx="1611621" cy="451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Sinyal güçlenir, gürültü azalır.</a:t>
            </a:r>
            <a:endParaRPr lang="en-US" sz="1200" dirty="0"/>
          </a:p>
        </p:txBody>
      </p:sp>
      <p:pic>
        <p:nvPicPr>
          <p:cNvPr id="18" name="Image 2" descr="arrow-right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7061178" y="2692251"/>
            <a:ext cx="254000" cy="12700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7372240" y="1941339"/>
            <a:ext cx="1816343" cy="1628929"/>
          </a:xfrm>
          <a:prstGeom prst="roundRect">
            <a:avLst>
              <a:gd name="adj" fmla="val 7407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499945" y="2069046"/>
            <a:ext cx="1611731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6"/>
          <p:cNvSpPr/>
          <p:nvPr/>
        </p:nvSpPr>
        <p:spPr>
          <a:xfrm>
            <a:off x="7499945" y="2452477"/>
            <a:ext cx="1611731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ADC</a:t>
            </a:r>
            <a:endParaRPr lang="en-US" sz="1600" dirty="0"/>
          </a:p>
        </p:txBody>
      </p:sp>
      <p:sp>
        <p:nvSpPr>
          <p:cNvPr id="22" name="Text 17"/>
          <p:cNvSpPr/>
          <p:nvPr/>
        </p:nvSpPr>
        <p:spPr>
          <a:xfrm>
            <a:off x="7499945" y="2772395"/>
            <a:ext cx="1611731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Gerilim sayıya çevrilir.</a:t>
            </a:r>
            <a:endParaRPr lang="en-US" sz="1200" dirty="0"/>
          </a:p>
        </p:txBody>
      </p:sp>
      <p:pic>
        <p:nvPicPr>
          <p:cNvPr id="23" name="Image 3" descr="arrow-right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9245644" y="2692251"/>
            <a:ext cx="254000" cy="127000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9556707" y="1941339"/>
            <a:ext cx="1816232" cy="1628929"/>
          </a:xfrm>
          <a:prstGeom prst="roundRect">
            <a:avLst>
              <a:gd name="adj" fmla="val 7407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9684412" y="2069046"/>
            <a:ext cx="1611621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5</a:t>
            </a:r>
            <a:endParaRPr lang="en-US" sz="2200" dirty="0"/>
          </a:p>
        </p:txBody>
      </p:sp>
      <p:sp>
        <p:nvSpPr>
          <p:cNvPr id="26" name="Text 20"/>
          <p:cNvSpPr/>
          <p:nvPr/>
        </p:nvSpPr>
        <p:spPr>
          <a:xfrm>
            <a:off x="9684412" y="2452477"/>
            <a:ext cx="1611621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Bilgisayar</a:t>
            </a:r>
            <a:endParaRPr lang="en-US" sz="1600" dirty="0"/>
          </a:p>
        </p:txBody>
      </p:sp>
      <p:sp>
        <p:nvSpPr>
          <p:cNvPr id="27" name="Text 21"/>
          <p:cNvSpPr/>
          <p:nvPr/>
        </p:nvSpPr>
        <p:spPr>
          <a:xfrm>
            <a:off x="9684412" y="2772395"/>
            <a:ext cx="1611621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Veriyi işler ve saklar.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812712" y="3881338"/>
            <a:ext cx="10566577" cy="705776"/>
          </a:xfrm>
          <a:prstGeom prst="roundRect">
            <a:avLst>
              <a:gd name="adj" fmla="val 17994"/>
            </a:avLst>
          </a:prstGeom>
          <a:solidFill>
            <a:srgbClr val="16263D"/>
          </a:solidFill>
          <a:ln/>
        </p:spPr>
      </p:sp>
      <p:sp>
        <p:nvSpPr>
          <p:cNvPr id="29" name="Shape 23"/>
          <p:cNvSpPr/>
          <p:nvPr/>
        </p:nvSpPr>
        <p:spPr>
          <a:xfrm>
            <a:off x="1041246" y="4059039"/>
            <a:ext cx="768394" cy="350352"/>
          </a:xfrm>
          <a:prstGeom prst="roundRect">
            <a:avLst>
              <a:gd name="adj" fmla="val 50000"/>
            </a:avLst>
          </a:prstGeom>
          <a:solidFill>
            <a:srgbClr val="F2A541"/>
          </a:solidFill>
          <a:ln/>
        </p:spPr>
      </p:sp>
      <p:sp>
        <p:nvSpPr>
          <p:cNvPr id="30" name="Text 24"/>
          <p:cNvSpPr/>
          <p:nvPr/>
        </p:nvSpPr>
        <p:spPr>
          <a:xfrm>
            <a:off x="1168246" y="4109839"/>
            <a:ext cx="565194" cy="274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Sonuç</a:t>
            </a:r>
            <a:endParaRPr lang="en-US" sz="1400" dirty="0"/>
          </a:p>
        </p:txBody>
      </p:sp>
      <p:sp>
        <p:nvSpPr>
          <p:cNvPr id="31" name="Text 25"/>
          <p:cNvSpPr/>
          <p:nvPr/>
        </p:nvSpPr>
        <p:spPr>
          <a:xfrm>
            <a:off x="1961996" y="4092004"/>
            <a:ext cx="4046594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Tablo, grafik, alarm ya da otomatik bir karar</a:t>
            </a:r>
            <a:endParaRPr lang="en-US" sz="1600" dirty="0"/>
          </a:p>
        </p:txBody>
      </p:sp>
      <p:sp>
        <p:nvSpPr>
          <p:cNvPr id="32" name="Text 26"/>
          <p:cNvSpPr/>
          <p:nvPr/>
        </p:nvSpPr>
        <p:spPr>
          <a:xfrm>
            <a:off x="812712" y="6238441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33" name="Text 27"/>
          <p:cNvSpPr/>
          <p:nvPr/>
        </p:nvSpPr>
        <p:spPr>
          <a:xfrm>
            <a:off x="10892014" y="6238441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19 / 39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01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ADIM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47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Sinyal koşullandırma: sinyali hazırlamak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26"/>
            <a:ext cx="2476478" cy="1659687"/>
          </a:xfrm>
          <a:prstGeom prst="roundRect">
            <a:avLst>
              <a:gd name="adj" fmla="val 726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8301" y="2170571"/>
            <a:ext cx="2078539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48301" y="2553990"/>
            <a:ext cx="2078539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Yükseltme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48301" y="2873921"/>
            <a:ext cx="2078539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Çok küçük sinyalleri (milivolt) büyütür.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511418" y="1941326"/>
            <a:ext cx="2476588" cy="1659687"/>
          </a:xfrm>
          <a:prstGeom prst="roundRect">
            <a:avLst>
              <a:gd name="adj" fmla="val 726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40657" y="2170571"/>
            <a:ext cx="2078653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740657" y="2553990"/>
            <a:ext cx="207865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Filtreleme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740657" y="2873921"/>
            <a:ext cx="2078653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İstenmeyen gürültüyü azaltır.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03884" y="1941326"/>
            <a:ext cx="2476588" cy="1659687"/>
          </a:xfrm>
          <a:prstGeom prst="roundRect">
            <a:avLst>
              <a:gd name="adj" fmla="val 726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33124" y="2170571"/>
            <a:ext cx="2078653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03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433124" y="2553990"/>
            <a:ext cx="207865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Dönüştürme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433124" y="2873921"/>
            <a:ext cx="2078653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Direnç değişimini gerilime çevirir.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896351" y="1941326"/>
            <a:ext cx="2476588" cy="1659687"/>
          </a:xfrm>
          <a:prstGeom prst="roundRect">
            <a:avLst>
              <a:gd name="adj" fmla="val 726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25589" y="2170571"/>
            <a:ext cx="2078653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04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9125589" y="2553990"/>
            <a:ext cx="207865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Koruma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25589" y="2873921"/>
            <a:ext cx="2078653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Devreyi aşırı gerilimden korur.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12712" y="3912084"/>
            <a:ext cx="10566577" cy="1929915"/>
          </a:xfrm>
          <a:prstGeom prst="roundRect">
            <a:avLst>
              <a:gd name="adj" fmla="val 6581"/>
            </a:avLst>
          </a:prstGeom>
          <a:solidFill>
            <a:srgbClr val="E4EFEC"/>
          </a:solidFill>
          <a:ln/>
        </p:spPr>
      </p:sp>
      <p:sp>
        <p:nvSpPr>
          <p:cNvPr id="21" name="Text 19"/>
          <p:cNvSpPr/>
          <p:nvPr/>
        </p:nvSpPr>
        <p:spPr>
          <a:xfrm>
            <a:off x="1041246" y="4140609"/>
            <a:ext cx="10412795" cy="5942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Benzetme: Sahnedeki konuşmacının sesini mikrofon ve amfiyle salondaki herkesin duyabileceği hâle getirmek gibi.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12712" y="6238429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0892014" y="6238429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20 / 39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01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ADIM 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47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ADC: analogdan dijitale çeviri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2712" y="1934976"/>
            <a:ext cx="5651287" cy="5942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ADC (Analog-Dijital Dönüştürücü), sürekli sinyali iki adımda sayıya çevirir: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19062" y="2662535"/>
            <a:ext cx="5473987" cy="987425"/>
          </a:xfrm>
          <a:prstGeom prst="roundRect">
            <a:avLst>
              <a:gd name="adj" fmla="val 1221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97479" y="2840955"/>
            <a:ext cx="5270667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 · Örnekleme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97479" y="3160886"/>
            <a:ext cx="5270667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Sinyali belirli aralıklarla ölçmek.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19062" y="3815023"/>
            <a:ext cx="5473987" cy="987535"/>
          </a:xfrm>
          <a:prstGeom prst="roundRect">
            <a:avLst>
              <a:gd name="adj" fmla="val 12217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97479" y="3993443"/>
            <a:ext cx="5270667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2 · Kuantalama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97479" y="4313362"/>
            <a:ext cx="5270667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Ölçülen değeri en yakın basamağa yuvarlamak.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12712" y="4961260"/>
            <a:ext cx="5651287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i="1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Tıpkı bir filmin saniyede 24 kare fotoğraftan oluşması gibi.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508927" y="1941326"/>
            <a:ext cx="4864012" cy="3262511"/>
          </a:xfrm>
          <a:prstGeom prst="roundRect">
            <a:avLst>
              <a:gd name="adj" fmla="val 3698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pic>
        <p:nvPicPr>
          <p:cNvPr id="13" name="Image 0" descr="Analog sinyal üzerinde örnekleme noktaları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661988" y="2094396"/>
            <a:ext cx="4572000" cy="26670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661988" y="4837571"/>
            <a:ext cx="4694626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Turuncu noktalar: ADC'nin kaydettiği değerler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812712" y="6238429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892014" y="6238429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21 / 39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01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ÖRNEKLEME HIZI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47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Ne sıklıkla ölçmeliyiz?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2712" y="1934976"/>
            <a:ext cx="10883574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Örnekleme hızı</a:t>
            </a: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, bir saniyede alınan ölçüm sayısıdır ve hertz (Hz) ile ifade edilir.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19062" y="2530475"/>
            <a:ext cx="3373967" cy="1601369"/>
          </a:xfrm>
          <a:prstGeom prst="roundRect">
            <a:avLst>
              <a:gd name="adj" fmla="val 7534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48301" y="2759708"/>
            <a:ext cx="300295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Oda sıcaklığı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48301" y="3079638"/>
            <a:ext cx="3002953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Yavaş değişir.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48301" y="3404741"/>
            <a:ext cx="3002953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Dakikada bir ölçüm yeterli olabilir.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408906" y="2530475"/>
            <a:ext cx="3374077" cy="1601369"/>
          </a:xfrm>
          <a:prstGeom prst="roundRect">
            <a:avLst>
              <a:gd name="adj" fmla="val 7534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638146" y="2759708"/>
            <a:ext cx="3003066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Nabız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38146" y="3079638"/>
            <a:ext cx="3003066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Saniyede bir-iki kez değişir.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638146" y="3404741"/>
            <a:ext cx="3003066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Saniyede onlarca ölçüm gerekir.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998861" y="2530475"/>
            <a:ext cx="3374077" cy="1601369"/>
          </a:xfrm>
          <a:prstGeom prst="roundRect">
            <a:avLst>
              <a:gd name="adj" fmla="val 7534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8101" y="2759708"/>
            <a:ext cx="3003066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8101" y="3079638"/>
            <a:ext cx="3003066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Çok hızlı titreşir.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8101" y="3404741"/>
            <a:ext cx="3003066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Müzik CD'leri saniyede 44 100 örnek alır.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812712" y="4442904"/>
            <a:ext cx="10566577" cy="705776"/>
          </a:xfrm>
          <a:prstGeom prst="roundRect">
            <a:avLst>
              <a:gd name="adj" fmla="val 17994"/>
            </a:avLst>
          </a:prstGeom>
          <a:solidFill>
            <a:srgbClr val="16263D"/>
          </a:solidFill>
          <a:ln/>
        </p:spPr>
      </p:sp>
      <p:sp>
        <p:nvSpPr>
          <p:cNvPr id="18" name="Shape 16"/>
          <p:cNvSpPr/>
          <p:nvPr/>
        </p:nvSpPr>
        <p:spPr>
          <a:xfrm>
            <a:off x="1041246" y="4620617"/>
            <a:ext cx="1153914" cy="350352"/>
          </a:xfrm>
          <a:prstGeom prst="roundRect">
            <a:avLst>
              <a:gd name="adj" fmla="val 50000"/>
            </a:avLst>
          </a:prstGeom>
          <a:solidFill>
            <a:srgbClr val="F2A541"/>
          </a:solidFill>
          <a:ln/>
        </p:spPr>
      </p:sp>
      <p:sp>
        <p:nvSpPr>
          <p:cNvPr id="19" name="Text 17"/>
          <p:cNvSpPr/>
          <p:nvPr/>
        </p:nvSpPr>
        <p:spPr>
          <a:xfrm>
            <a:off x="1168246" y="4671417"/>
            <a:ext cx="950714" cy="274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Altın kural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2347516" y="4671318"/>
            <a:ext cx="6008971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En hızlı değişimi yakalamak için en az 2 katı hızda örnekle (Nyquist kuralı).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12712" y="6238429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892014" y="6238429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22 / 39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01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ÇÖZÜNÜRLÜK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47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Kaç basamakla ölçüyoruz?</a:t>
            </a:r>
            <a:endParaRPr lang="en-US" sz="3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2712" y="1934976"/>
          <a:ext cx="10566577" cy="2282031"/>
        </p:xfrm>
        <a:graphic>
          <a:graphicData uri="http://schemas.openxmlformats.org/drawingml/2006/table">
            <a:tbl>
              <a:tblPr/>
              <a:tblGrid>
                <a:gridCol w="3592636"/>
                <a:gridCol w="3169973"/>
                <a:gridCol w="3803968"/>
              </a:tblGrid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ADC bit sayısı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Seviye sayısı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5 V için bir basamak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</a:tr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1 bit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2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2,5 V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</a:tr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8 bit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256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≈ 19,5 mV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</a:tr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10 bit (Arduino Uno)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8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1 024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8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≈ 4,9 mV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E8E4"/>
                    </a:solidFill>
                  </a:tcPr>
                </a:tc>
              </a:tr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12 bit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4 096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≈ 1,2 mV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E2"/>
                    </a:solidFill>
                  </a:tcPr>
                </a:tc>
              </a:tr>
              <a:tr h="380339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16 bit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65 536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4D60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≈ 0,08 mV</a:t>
                      </a:r>
                      <a:endParaRPr lang="en-US" sz="14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12712" y="4528778"/>
            <a:ext cx="10566577" cy="1313215"/>
          </a:xfrm>
          <a:prstGeom prst="roundRect">
            <a:avLst>
              <a:gd name="adj" fmla="val 9671"/>
            </a:avLst>
          </a:prstGeom>
          <a:solidFill>
            <a:srgbClr val="E4EFEC"/>
          </a:solidFill>
          <a:ln/>
        </p:spPr>
      </p:sp>
      <p:sp>
        <p:nvSpPr>
          <p:cNvPr id="6" name="Text 3"/>
          <p:cNvSpPr/>
          <p:nvPr/>
        </p:nvSpPr>
        <p:spPr>
          <a:xfrm>
            <a:off x="1041246" y="4757316"/>
            <a:ext cx="10412795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Seviye sayısı = 2 üzeri bit sayısı · Bir basamak = Referans gerilimi ÷ seviye sayısı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12712" y="6238429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0892014" y="6238429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23 / 39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01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HESAP ÖRNEĞİ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47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LM35 ile sınıf sıcaklığını ölçelim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26"/>
            <a:ext cx="6794698" cy="689879"/>
          </a:xfrm>
          <a:prstGeom prst="roundRect">
            <a:avLst>
              <a:gd name="adj" fmla="val 1748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7479" y="2119747"/>
            <a:ext cx="6631000" cy="885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52"/>
              </a:lnSpc>
              <a:buNone/>
            </a:pPr>
            <a:r>
              <a:rPr lang="en-US" sz="96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Verilenler</a:t>
            </a:r>
            <a:endParaRPr lang="en-US" sz="960" dirty="0"/>
          </a:p>
        </p:txBody>
      </p:sp>
      <p:sp>
        <p:nvSpPr>
          <p:cNvPr id="6" name="Text 4"/>
          <p:cNvSpPr/>
          <p:nvPr/>
        </p:nvSpPr>
        <p:spPr>
          <a:xfrm>
            <a:off x="997479" y="2259099"/>
            <a:ext cx="6631000" cy="219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76"/>
              </a:lnSpc>
              <a:buNone/>
            </a:pPr>
            <a:r>
              <a:rPr lang="en-US" sz="84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Arduino Uno: 10 bit ADC, 5 V referans.</a:t>
            </a:r>
            <a:endParaRPr lang="en-US" sz="840" dirty="0"/>
          </a:p>
          <a:p>
            <a:pPr algn="l" indent="0" marL="0">
              <a:lnSpc>
                <a:spcPts val="1176"/>
              </a:lnSpc>
              <a:buNone/>
            </a:pPr>
            <a:r>
              <a:rPr lang="en-US" sz="84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LM35: her 1 °C için 10 mV üretir.</a:t>
            </a:r>
            <a:endParaRPr lang="en-US" sz="840" dirty="0"/>
          </a:p>
          <a:p>
            <a:pPr algn="l" indent="0" marL="0">
              <a:lnSpc>
                <a:spcPts val="1176"/>
              </a:lnSpc>
              <a:buNone/>
            </a:pPr>
            <a:r>
              <a:rPr lang="en-US" sz="84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ADC okuması: 62</a:t>
            </a:r>
            <a:endParaRPr lang="en-US" sz="840" dirty="0"/>
          </a:p>
        </p:txBody>
      </p:sp>
      <p:sp>
        <p:nvSpPr>
          <p:cNvPr id="7" name="Shape 5"/>
          <p:cNvSpPr/>
          <p:nvPr/>
        </p:nvSpPr>
        <p:spPr>
          <a:xfrm>
            <a:off x="819062" y="2770907"/>
            <a:ext cx="6794698" cy="689879"/>
          </a:xfrm>
          <a:prstGeom prst="roundRect">
            <a:avLst>
              <a:gd name="adj" fmla="val 1748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97479" y="2949327"/>
            <a:ext cx="663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52"/>
              </a:lnSpc>
              <a:buNone/>
            </a:pPr>
            <a:r>
              <a:rPr lang="en-US" sz="96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Adım 1 · Gerilim</a:t>
            </a:r>
            <a:endParaRPr lang="en-US" sz="960" dirty="0"/>
          </a:p>
        </p:txBody>
      </p:sp>
      <p:sp>
        <p:nvSpPr>
          <p:cNvPr id="9" name="Text 7"/>
          <p:cNvSpPr/>
          <p:nvPr/>
        </p:nvSpPr>
        <p:spPr>
          <a:xfrm>
            <a:off x="997479" y="3152502"/>
            <a:ext cx="6631000" cy="155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76"/>
              </a:lnSpc>
              <a:buNone/>
            </a:pPr>
            <a:r>
              <a:rPr lang="en-US" sz="84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62 × 5 V ÷ 1023 ≈ 0,303 V = 303 mV</a:t>
            </a:r>
            <a:endParaRPr lang="en-US" sz="840" dirty="0"/>
          </a:p>
        </p:txBody>
      </p:sp>
      <p:sp>
        <p:nvSpPr>
          <p:cNvPr id="10" name="Shape 8"/>
          <p:cNvSpPr/>
          <p:nvPr/>
        </p:nvSpPr>
        <p:spPr>
          <a:xfrm>
            <a:off x="819062" y="3600487"/>
            <a:ext cx="6794698" cy="689879"/>
          </a:xfrm>
          <a:prstGeom prst="roundRect">
            <a:avLst>
              <a:gd name="adj" fmla="val 1748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97479" y="3778907"/>
            <a:ext cx="6631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52"/>
              </a:lnSpc>
              <a:buNone/>
            </a:pPr>
            <a:r>
              <a:rPr lang="en-US" sz="96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Adım 2 · Sıcaklık</a:t>
            </a:r>
            <a:endParaRPr lang="en-US" sz="960" dirty="0"/>
          </a:p>
        </p:txBody>
      </p:sp>
      <p:sp>
        <p:nvSpPr>
          <p:cNvPr id="12" name="Text 10"/>
          <p:cNvSpPr/>
          <p:nvPr/>
        </p:nvSpPr>
        <p:spPr>
          <a:xfrm>
            <a:off x="997479" y="3982083"/>
            <a:ext cx="6631000" cy="155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76"/>
              </a:lnSpc>
              <a:buNone/>
            </a:pPr>
            <a:r>
              <a:rPr lang="en-US" sz="84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303 mV ÷ 10 mV/°C ≈ 30,3 °C</a:t>
            </a:r>
            <a:endParaRPr lang="en-US" sz="840" dirty="0"/>
          </a:p>
        </p:txBody>
      </p:sp>
      <p:sp>
        <p:nvSpPr>
          <p:cNvPr id="13" name="Shape 11"/>
          <p:cNvSpPr/>
          <p:nvPr/>
        </p:nvSpPr>
        <p:spPr>
          <a:xfrm>
            <a:off x="7823288" y="1934976"/>
            <a:ext cx="3556000" cy="2361737"/>
          </a:xfrm>
          <a:prstGeom prst="roundRect">
            <a:avLst>
              <a:gd name="adj" fmla="val 5377"/>
            </a:avLst>
          </a:prstGeom>
          <a:solidFill>
            <a:srgbClr val="16263D"/>
          </a:solidFill>
          <a:ln/>
        </p:spPr>
      </p:sp>
      <p:sp>
        <p:nvSpPr>
          <p:cNvPr id="14" name="Text 12"/>
          <p:cNvSpPr/>
          <p:nvPr/>
        </p:nvSpPr>
        <p:spPr>
          <a:xfrm>
            <a:off x="8128000" y="2239690"/>
            <a:ext cx="30349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F2A54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SONUÇ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128000" y="2554436"/>
            <a:ext cx="3034974" cy="8635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6000" b="1" dirty="0">
                <a:solidFill>
                  <a:srgbClr val="F7F5E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≈ 30 °C</a:t>
            </a:r>
            <a:endParaRPr lang="en-US" sz="6000" dirty="0"/>
          </a:p>
        </p:txBody>
      </p:sp>
      <p:sp>
        <p:nvSpPr>
          <p:cNvPr id="16" name="Text 14"/>
          <p:cNvSpPr/>
          <p:nvPr/>
        </p:nvSpPr>
        <p:spPr>
          <a:xfrm>
            <a:off x="8128000" y="3494150"/>
            <a:ext cx="3034974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5D3E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Sınıf biraz sıcak: havalandırma zamanı!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12712" y="6238429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892014" y="6238429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24 / 39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13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GÜRÜLTÜ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47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Verideki istenmeyen dalgalanmalar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26"/>
            <a:ext cx="5118012" cy="3008511"/>
          </a:xfrm>
          <a:prstGeom prst="roundRect">
            <a:avLst>
              <a:gd name="adj" fmla="val 4010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pic>
        <p:nvPicPr>
          <p:cNvPr id="5" name="Image 0" descr="Gürültülü sinyal ve filtrelenmiş sinyal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972123" y="2094396"/>
            <a:ext cx="4826000" cy="2413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72123" y="4583571"/>
            <a:ext cx="4956246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Açık kahverengi: ham veri · Turkuaz: filtrelenmiş veri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6152952" y="1941326"/>
            <a:ext cx="5219987" cy="666397"/>
          </a:xfrm>
          <a:prstGeom prst="roundRect">
            <a:avLst>
              <a:gd name="adj" fmla="val 18105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280657" y="2069033"/>
            <a:ext cx="5113513" cy="2039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22"/>
              </a:lnSpc>
              <a:buNone/>
            </a:pPr>
            <a:r>
              <a:rPr lang="en-US" sz="1185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Elektriksel parazit</a:t>
            </a:r>
            <a:endParaRPr lang="en-US" sz="1185" dirty="0"/>
          </a:p>
        </p:txBody>
      </p:sp>
      <p:sp>
        <p:nvSpPr>
          <p:cNvPr id="9" name="Text 6"/>
          <p:cNvSpPr/>
          <p:nvPr/>
        </p:nvSpPr>
        <p:spPr>
          <a:xfrm>
            <a:off x="6280657" y="2323815"/>
            <a:ext cx="5113513" cy="1816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270"/>
              </a:lnSpc>
              <a:buNone/>
            </a:pPr>
            <a:r>
              <a:rPr lang="en-US" sz="907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Motorlar, şebeke hattı, telefonlar</a:t>
            </a:r>
            <a:endParaRPr lang="en-US" sz="907" dirty="0"/>
          </a:p>
        </p:txBody>
      </p:sp>
      <p:sp>
        <p:nvSpPr>
          <p:cNvPr id="10" name="Shape 7"/>
          <p:cNvSpPr/>
          <p:nvPr/>
        </p:nvSpPr>
        <p:spPr>
          <a:xfrm>
            <a:off x="6152952" y="2721967"/>
            <a:ext cx="5219987" cy="666507"/>
          </a:xfrm>
          <a:prstGeom prst="roundRect">
            <a:avLst>
              <a:gd name="adj" fmla="val 18102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80657" y="2849674"/>
            <a:ext cx="5113513" cy="2039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22"/>
              </a:lnSpc>
              <a:buNone/>
            </a:pPr>
            <a:r>
              <a:rPr lang="en-US" sz="1185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Kötü bağlantı</a:t>
            </a:r>
            <a:endParaRPr lang="en-US" sz="1185" dirty="0"/>
          </a:p>
        </p:txBody>
      </p:sp>
      <p:sp>
        <p:nvSpPr>
          <p:cNvPr id="12" name="Text 9"/>
          <p:cNvSpPr/>
          <p:nvPr/>
        </p:nvSpPr>
        <p:spPr>
          <a:xfrm>
            <a:off x="6280657" y="3104443"/>
            <a:ext cx="5113513" cy="1817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270"/>
              </a:lnSpc>
              <a:buNone/>
            </a:pPr>
            <a:r>
              <a:rPr lang="en-US" sz="907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Gevşek kablo, uzun hatlar</a:t>
            </a:r>
            <a:endParaRPr lang="en-US" sz="907" dirty="0"/>
          </a:p>
        </p:txBody>
      </p:sp>
      <p:sp>
        <p:nvSpPr>
          <p:cNvPr id="13" name="Shape 10"/>
          <p:cNvSpPr/>
          <p:nvPr/>
        </p:nvSpPr>
        <p:spPr>
          <a:xfrm>
            <a:off x="6152952" y="3502707"/>
            <a:ext cx="5219987" cy="666397"/>
          </a:xfrm>
          <a:prstGeom prst="roundRect">
            <a:avLst>
              <a:gd name="adj" fmla="val 18105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80657" y="3630414"/>
            <a:ext cx="5113513" cy="2039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22"/>
              </a:lnSpc>
              <a:buNone/>
            </a:pPr>
            <a:r>
              <a:rPr lang="en-US" sz="1185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Sensör sınırları</a:t>
            </a:r>
            <a:endParaRPr lang="en-US" sz="1185" dirty="0"/>
          </a:p>
        </p:txBody>
      </p:sp>
      <p:sp>
        <p:nvSpPr>
          <p:cNvPr id="15" name="Text 12"/>
          <p:cNvSpPr/>
          <p:nvPr/>
        </p:nvSpPr>
        <p:spPr>
          <a:xfrm>
            <a:off x="6280657" y="3885183"/>
            <a:ext cx="5113513" cy="1816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270"/>
              </a:lnSpc>
              <a:buNone/>
            </a:pPr>
            <a:r>
              <a:rPr lang="en-US" sz="907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Her sensörün kendi küçük hatası vardır</a:t>
            </a:r>
            <a:endParaRPr lang="en-US" sz="907" dirty="0"/>
          </a:p>
        </p:txBody>
      </p:sp>
      <p:sp>
        <p:nvSpPr>
          <p:cNvPr id="16" name="Shape 13"/>
          <p:cNvSpPr/>
          <p:nvPr/>
        </p:nvSpPr>
        <p:spPr>
          <a:xfrm>
            <a:off x="6152952" y="4283335"/>
            <a:ext cx="5219987" cy="666507"/>
          </a:xfrm>
          <a:prstGeom prst="roundRect">
            <a:avLst>
              <a:gd name="adj" fmla="val 18102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280657" y="4411042"/>
            <a:ext cx="5113513" cy="2039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22"/>
              </a:lnSpc>
              <a:buNone/>
            </a:pPr>
            <a:r>
              <a:rPr lang="en-US" sz="1185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Ani çevre değişimi</a:t>
            </a:r>
            <a:endParaRPr lang="en-US" sz="1185" dirty="0"/>
          </a:p>
        </p:txBody>
      </p:sp>
      <p:sp>
        <p:nvSpPr>
          <p:cNvPr id="18" name="Text 15"/>
          <p:cNvSpPr/>
          <p:nvPr/>
        </p:nvSpPr>
        <p:spPr>
          <a:xfrm>
            <a:off x="6280657" y="4665811"/>
            <a:ext cx="5113513" cy="1817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270"/>
              </a:lnSpc>
              <a:buNone/>
            </a:pPr>
            <a:r>
              <a:rPr lang="en-US" sz="907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Rüzgâr, gölge, titreşim</a:t>
            </a:r>
            <a:endParaRPr lang="en-US" sz="907" dirty="0"/>
          </a:p>
        </p:txBody>
      </p:sp>
      <p:sp>
        <p:nvSpPr>
          <p:cNvPr id="19" name="Text 16"/>
          <p:cNvSpPr/>
          <p:nvPr/>
        </p:nvSpPr>
        <p:spPr>
          <a:xfrm>
            <a:off x="812712" y="6238429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10892014" y="6238429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25 / 39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13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FİLTRELEME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47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Basit filtreler: ortalama ve ortanca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712" y="1934976"/>
            <a:ext cx="961760" cy="492456"/>
          </a:xfrm>
          <a:prstGeom prst="roundRect">
            <a:avLst>
              <a:gd name="adj" fmla="val 50000"/>
            </a:avLst>
          </a:prstGeom>
          <a:solidFill>
            <a:srgbClr val="FFFDF8"/>
          </a:solidFill>
          <a:ln/>
        </p:spPr>
      </p:sp>
      <p:sp>
        <p:nvSpPr>
          <p:cNvPr id="5" name="Text 3"/>
          <p:cNvSpPr/>
          <p:nvPr/>
        </p:nvSpPr>
        <p:spPr>
          <a:xfrm>
            <a:off x="939712" y="1985776"/>
            <a:ext cx="758560" cy="416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22 °C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1901472" y="1934976"/>
            <a:ext cx="961760" cy="492456"/>
          </a:xfrm>
          <a:prstGeom prst="roundRect">
            <a:avLst>
              <a:gd name="adj" fmla="val 50000"/>
            </a:avLst>
          </a:prstGeom>
          <a:solidFill>
            <a:srgbClr val="FFFDF8"/>
          </a:solidFill>
          <a:ln/>
        </p:spPr>
      </p:sp>
      <p:sp>
        <p:nvSpPr>
          <p:cNvPr id="7" name="Text 5"/>
          <p:cNvSpPr/>
          <p:nvPr/>
        </p:nvSpPr>
        <p:spPr>
          <a:xfrm>
            <a:off x="2028472" y="1985776"/>
            <a:ext cx="758560" cy="416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23 °C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2990233" y="1934976"/>
            <a:ext cx="961760" cy="492456"/>
          </a:xfrm>
          <a:prstGeom prst="roundRect">
            <a:avLst>
              <a:gd name="adj" fmla="val 50000"/>
            </a:avLst>
          </a:prstGeom>
          <a:solidFill>
            <a:srgbClr val="F2A541"/>
          </a:solidFill>
          <a:ln/>
        </p:spPr>
      </p:sp>
      <p:sp>
        <p:nvSpPr>
          <p:cNvPr id="9" name="Text 7"/>
          <p:cNvSpPr/>
          <p:nvPr/>
        </p:nvSpPr>
        <p:spPr>
          <a:xfrm>
            <a:off x="3117233" y="1985776"/>
            <a:ext cx="758560" cy="416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29 °C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078993" y="1934976"/>
            <a:ext cx="961760" cy="492456"/>
          </a:xfrm>
          <a:prstGeom prst="roundRect">
            <a:avLst>
              <a:gd name="adj" fmla="val 50000"/>
            </a:avLst>
          </a:prstGeom>
          <a:solidFill>
            <a:srgbClr val="FFFDF8"/>
          </a:solidFill>
          <a:ln/>
        </p:spPr>
      </p:sp>
      <p:sp>
        <p:nvSpPr>
          <p:cNvPr id="11" name="Text 9"/>
          <p:cNvSpPr/>
          <p:nvPr/>
        </p:nvSpPr>
        <p:spPr>
          <a:xfrm>
            <a:off x="4205993" y="1985776"/>
            <a:ext cx="758560" cy="416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22 °C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5167754" y="1934976"/>
            <a:ext cx="961760" cy="492456"/>
          </a:xfrm>
          <a:prstGeom prst="roundRect">
            <a:avLst>
              <a:gd name="adj" fmla="val 50000"/>
            </a:avLst>
          </a:prstGeom>
          <a:solidFill>
            <a:srgbClr val="FFFDF8"/>
          </a:solidFill>
          <a:ln/>
        </p:spPr>
      </p:sp>
      <p:sp>
        <p:nvSpPr>
          <p:cNvPr id="13" name="Text 11"/>
          <p:cNvSpPr/>
          <p:nvPr/>
        </p:nvSpPr>
        <p:spPr>
          <a:xfrm>
            <a:off x="5294754" y="1985776"/>
            <a:ext cx="758560" cy="416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23 °C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256514" y="2056693"/>
            <a:ext cx="2044361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A520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← 29 °C hatalı bir ölçüm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9062" y="2738500"/>
            <a:ext cx="5168944" cy="1352440"/>
          </a:xfrm>
          <a:prstGeom prst="roundRect">
            <a:avLst>
              <a:gd name="adj" fmla="val 892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48301" y="2967744"/>
            <a:ext cx="4851780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Hareketli ortalama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48301" y="3287663"/>
            <a:ext cx="4851780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(22 + 23 + 29 + 22 + 23) ÷ 5 = </a:t>
            </a:r>
            <a:r>
              <a:rPr lang="en-US" sz="1400" b="1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23,8 °C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48301" y="3612766"/>
            <a:ext cx="4851780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Dalgalanmayı yumuşatır ama ani hatadan etkilenir.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203884" y="2738500"/>
            <a:ext cx="5169055" cy="1352440"/>
          </a:xfrm>
          <a:prstGeom prst="roundRect">
            <a:avLst>
              <a:gd name="adj" fmla="val 8921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33124" y="2967744"/>
            <a:ext cx="485189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Ortanca (medyan) filtre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33124" y="3287663"/>
            <a:ext cx="4851893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Sırala: 22, 22, 23, 23, 29 → ortadaki: </a:t>
            </a:r>
            <a:r>
              <a:rPr lang="en-US" sz="1400" b="1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23 °C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433124" y="3612766"/>
            <a:ext cx="4851893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Ani sıçramaları neredeyse tamamen yok eder.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12712" y="4402001"/>
            <a:ext cx="10883574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Alçak geçiren filtre ise yavaş değişimleri geçirir, hızlı titreşimleri azaltır.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12712" y="6238429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892014" y="6238429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26 / 39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13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KAYIT VE GÖRSELLEŞTİRME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47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Veriyi saklamak ve göstermek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712" y="1934976"/>
            <a:ext cx="4826000" cy="2079846"/>
          </a:xfrm>
          <a:prstGeom prst="roundRect">
            <a:avLst>
              <a:gd name="adj" fmla="val 6106"/>
            </a:avLst>
          </a:prstGeom>
          <a:solidFill>
            <a:srgbClr val="16263D"/>
          </a:solidFill>
          <a:ln/>
        </p:spPr>
      </p:sp>
      <p:sp>
        <p:nvSpPr>
          <p:cNvPr id="5" name="Text 3"/>
          <p:cNvSpPr/>
          <p:nvPr/>
        </p:nvSpPr>
        <p:spPr>
          <a:xfrm>
            <a:off x="1041246" y="2163514"/>
            <a:ext cx="4500001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F2A54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ÖRNEK CSV DOSYASI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41246" y="2452898"/>
            <a:ext cx="4500001" cy="135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D8F0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zaman,sicaklik_C,nem_yuzde</a:t>
            </a:r>
            <a:endParaRPr lang="en-US" sz="1400" dirty="0"/>
          </a:p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D8F0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09:00,21.4,45</a:t>
            </a:r>
            <a:endParaRPr lang="en-US" sz="1400" dirty="0"/>
          </a:p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D8F0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09:10,22.1,44</a:t>
            </a:r>
            <a:endParaRPr lang="en-US" sz="1400" dirty="0"/>
          </a:p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D8F0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09:20,23.0,43</a:t>
            </a:r>
            <a:endParaRPr lang="en-US" sz="1400" dirty="0"/>
          </a:p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D8F0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09:30,23.8,42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848240" y="1941326"/>
            <a:ext cx="2692444" cy="839258"/>
          </a:xfrm>
          <a:prstGeom prst="roundRect">
            <a:avLst>
              <a:gd name="adj" fmla="val 14376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001302" y="2094396"/>
            <a:ext cx="2457911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Tablo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001302" y="2414315"/>
            <a:ext cx="2457911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Excel ya da Google E-Tablolar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680384" y="1941326"/>
            <a:ext cx="2692554" cy="839258"/>
          </a:xfrm>
          <a:prstGeom prst="roundRect">
            <a:avLst>
              <a:gd name="adj" fmla="val 14376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833446" y="2094396"/>
            <a:ext cx="2458024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Grafik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833446" y="2414315"/>
            <a:ext cx="245802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Zamana göre değişimi gösterir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848240" y="2920293"/>
            <a:ext cx="2692444" cy="839258"/>
          </a:xfrm>
          <a:prstGeom prst="roundRect">
            <a:avLst>
              <a:gd name="adj" fmla="val 14376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001302" y="3073350"/>
            <a:ext cx="2457911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Bulut paneli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001302" y="3393281"/>
            <a:ext cx="2457911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Veriyi uzaktan izleme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680384" y="2920293"/>
            <a:ext cx="2692554" cy="839258"/>
          </a:xfrm>
          <a:prstGeom prst="roundRect">
            <a:avLst>
              <a:gd name="adj" fmla="val 14376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33446" y="3073350"/>
            <a:ext cx="2458024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Alarm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833446" y="3393281"/>
            <a:ext cx="245802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Eşik aşılınca uyarı verir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12712" y="4319538"/>
            <a:ext cx="10566577" cy="655064"/>
          </a:xfrm>
          <a:prstGeom prst="roundRect">
            <a:avLst>
              <a:gd name="adj" fmla="val 19387"/>
            </a:avLst>
          </a:prstGeom>
          <a:solidFill>
            <a:srgbClr val="E4EFEC"/>
          </a:solidFill>
          <a:ln/>
        </p:spPr>
      </p:sp>
      <p:sp>
        <p:nvSpPr>
          <p:cNvPr id="20" name="Shape 18"/>
          <p:cNvSpPr/>
          <p:nvPr/>
        </p:nvSpPr>
        <p:spPr>
          <a:xfrm>
            <a:off x="1015890" y="4471901"/>
            <a:ext cx="925821" cy="350352"/>
          </a:xfrm>
          <a:prstGeom prst="roundRect">
            <a:avLst>
              <a:gd name="adj" fmla="val 50000"/>
            </a:avLst>
          </a:prstGeom>
          <a:solidFill>
            <a:srgbClr val="0B6E71"/>
          </a:solidFill>
          <a:ln/>
        </p:spPr>
      </p:sp>
      <p:sp>
        <p:nvSpPr>
          <p:cNvPr id="21" name="Text 19"/>
          <p:cNvSpPr/>
          <p:nvPr/>
        </p:nvSpPr>
        <p:spPr>
          <a:xfrm>
            <a:off x="1142890" y="4522701"/>
            <a:ext cx="722621" cy="274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Unutma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2094067" y="4504854"/>
            <a:ext cx="4209425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Zaman damgası ve birim yoksa veri eksiktir!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12712" y="6238429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0892014" y="6238429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27 / 39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62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2608672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F2A54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BÖLÜM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2974243"/>
            <a:ext cx="10883574" cy="8635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6000" b="1" dirty="0">
                <a:solidFill>
                  <a:srgbClr val="F7F5E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Hayatımızdaki veri toplama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812712" y="3964781"/>
            <a:ext cx="10883574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C5D3E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Evde, okulda, hastanede, tarlada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13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UYGULAMA ALANLARI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47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Sensörler her yerde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39"/>
            <a:ext cx="3373967" cy="1276262"/>
          </a:xfrm>
          <a:prstGeom prst="roundRect">
            <a:avLst>
              <a:gd name="adj" fmla="val 9453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8301" y="2170571"/>
            <a:ext cx="300295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Sağlık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48301" y="2490502"/>
            <a:ext cx="3002953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Akıllı saat nabzı ve adım sayısını ölçer.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08906" y="1941339"/>
            <a:ext cx="3374077" cy="1276262"/>
          </a:xfrm>
          <a:prstGeom prst="roundRect">
            <a:avLst>
              <a:gd name="adj" fmla="val 9453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38146" y="2170571"/>
            <a:ext cx="3003066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Tarım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38146" y="2490502"/>
            <a:ext cx="3003066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Toprak nemine göre otomatik sulama yapılır.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98861" y="1941339"/>
            <a:ext cx="3373967" cy="1276262"/>
          </a:xfrm>
          <a:prstGeom prst="roundRect">
            <a:avLst>
              <a:gd name="adj" fmla="val 9453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8101" y="2170571"/>
            <a:ext cx="300295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Ulaşım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28101" y="2490502"/>
            <a:ext cx="3002953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Park sensörü, ABS fren sistemi, lastik basıncı.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9062" y="3433477"/>
            <a:ext cx="3373967" cy="1276262"/>
          </a:xfrm>
          <a:prstGeom prst="roundRect">
            <a:avLst>
              <a:gd name="adj" fmla="val 9453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48301" y="3662710"/>
            <a:ext cx="300295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Akıllı ev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48301" y="3982641"/>
            <a:ext cx="3002953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Hareketle yanan ışıklar, duman dedektörü.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408906" y="3433477"/>
            <a:ext cx="3374077" cy="1276262"/>
          </a:xfrm>
          <a:prstGeom prst="roundRect">
            <a:avLst>
              <a:gd name="adj" fmla="val 9453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38146" y="3662710"/>
            <a:ext cx="3003066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Meteoroloji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638146" y="3982641"/>
            <a:ext cx="3003066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Sıcaklık, basınç ve rüzgâr istasyonları.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998861" y="3433477"/>
            <a:ext cx="3373967" cy="1276262"/>
          </a:xfrm>
          <a:prstGeom prst="roundRect">
            <a:avLst>
              <a:gd name="adj" fmla="val 9453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8101" y="3662710"/>
            <a:ext cx="300295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Endüstri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228101" y="3982641"/>
            <a:ext cx="3002953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Makine titreşimi izlenerek arıza önceden fark edilir.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12712" y="6238429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0892014" y="6238429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29 / 39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13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ÖRNEK SİSTEM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47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Akıllı sera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39"/>
            <a:ext cx="3209484" cy="1845116"/>
          </a:xfrm>
          <a:prstGeom prst="roundRect">
            <a:avLst>
              <a:gd name="adj" fmla="val 653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8301" y="2170571"/>
            <a:ext cx="2833535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Sensörler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48301" y="2490502"/>
            <a:ext cx="2833535" cy="1092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Sıcaklık</a:t>
            </a:r>
            <a:endParaRPr lang="en-US" sz="1400" dirty="0"/>
          </a:p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Hava nemi</a:t>
            </a:r>
            <a:endParaRPr lang="en-US" sz="1400" dirty="0"/>
          </a:p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Işık</a:t>
            </a:r>
            <a:endParaRPr lang="en-US" sz="1400" dirty="0"/>
          </a:p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Toprak nemi</a:t>
            </a:r>
            <a:endParaRPr lang="en-US" sz="1400" dirty="0"/>
          </a:p>
        </p:txBody>
      </p:sp>
      <p:pic>
        <p:nvPicPr>
          <p:cNvPr id="7" name="Image 0" descr="arrow-righ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136430" y="2800387"/>
            <a:ext cx="254000" cy="1270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491964" y="1934989"/>
            <a:ext cx="3208073" cy="1857816"/>
          </a:xfrm>
          <a:prstGeom prst="roundRect">
            <a:avLst>
              <a:gd name="adj" fmla="val 6836"/>
            </a:avLst>
          </a:prstGeom>
          <a:solidFill>
            <a:srgbClr val="16263D"/>
          </a:solidFill>
          <a:ln/>
        </p:spPr>
      </p:sp>
      <p:sp>
        <p:nvSpPr>
          <p:cNvPr id="9" name="Text 6"/>
          <p:cNvSpPr/>
          <p:nvPr/>
        </p:nvSpPr>
        <p:spPr>
          <a:xfrm>
            <a:off x="4720498" y="2163514"/>
            <a:ext cx="2833535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7F5E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Mikrodenetleyici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720498" y="2483445"/>
            <a:ext cx="2833535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5D3E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Arduino ya da ESP32 verileri okur ve karar verir.</a:t>
            </a:r>
            <a:endParaRPr lang="en-US" sz="1400" dirty="0"/>
          </a:p>
        </p:txBody>
      </p:sp>
      <p:pic>
        <p:nvPicPr>
          <p:cNvPr id="11" name="Image 1" descr="arrow-righ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7801570" y="2800387"/>
            <a:ext cx="254000" cy="1270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8163454" y="1941339"/>
            <a:ext cx="3209484" cy="1845116"/>
          </a:xfrm>
          <a:prstGeom prst="roundRect">
            <a:avLst>
              <a:gd name="adj" fmla="val 653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392694" y="2170571"/>
            <a:ext cx="2833535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Eyleyiciler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8392694" y="2490502"/>
            <a:ext cx="2833535" cy="8254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Fan</a:t>
            </a:r>
            <a:endParaRPr lang="en-US" sz="1400" dirty="0"/>
          </a:p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Su pompası</a:t>
            </a:r>
            <a:endParaRPr lang="en-US" sz="1400" dirty="0"/>
          </a:p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LED aydınlatma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812712" y="4097511"/>
            <a:ext cx="10566577" cy="655064"/>
          </a:xfrm>
          <a:prstGeom prst="roundRect">
            <a:avLst>
              <a:gd name="adj" fmla="val 19387"/>
            </a:avLst>
          </a:prstGeom>
          <a:solidFill>
            <a:srgbClr val="E4EFEC"/>
          </a:solidFill>
          <a:ln/>
        </p:spPr>
      </p:sp>
      <p:sp>
        <p:nvSpPr>
          <p:cNvPr id="16" name="Shape 12"/>
          <p:cNvSpPr/>
          <p:nvPr/>
        </p:nvSpPr>
        <p:spPr>
          <a:xfrm>
            <a:off x="1015890" y="4249862"/>
            <a:ext cx="1255558" cy="350352"/>
          </a:xfrm>
          <a:prstGeom prst="roundRect">
            <a:avLst>
              <a:gd name="adj" fmla="val 50000"/>
            </a:avLst>
          </a:prstGeom>
          <a:solidFill>
            <a:srgbClr val="0B6E71"/>
          </a:solidFill>
          <a:ln/>
        </p:spPr>
      </p:sp>
      <p:sp>
        <p:nvSpPr>
          <p:cNvPr id="17" name="Text 13"/>
          <p:cNvSpPr/>
          <p:nvPr/>
        </p:nvSpPr>
        <p:spPr>
          <a:xfrm>
            <a:off x="1142890" y="4300662"/>
            <a:ext cx="1052358" cy="274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Örnek kural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2423804" y="4282827"/>
            <a:ext cx="5472673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Toprak nemi %30'un altındaysa pompayı 10 saniye çalıştır.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812712" y="6238429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10892014" y="6238429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30 / 39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13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ÖRNEK SİSTEM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47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Park sensörü nasıl ölçer?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2712" y="1934989"/>
            <a:ext cx="5651287" cy="5942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Ultrasonik sensör ses dalgası gönderir ve engelden yansıyan yankıyı bekler.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12712" y="2630847"/>
            <a:ext cx="5486687" cy="1010929"/>
          </a:xfrm>
          <a:prstGeom prst="roundRect">
            <a:avLst>
              <a:gd name="adj" fmla="val 12563"/>
            </a:avLst>
          </a:prstGeom>
          <a:solidFill>
            <a:srgbClr val="E4EFEC"/>
          </a:solidFill>
          <a:ln/>
        </p:spPr>
      </p:sp>
      <p:sp>
        <p:nvSpPr>
          <p:cNvPr id="6" name="Text 4"/>
          <p:cNvSpPr/>
          <p:nvPr/>
        </p:nvSpPr>
        <p:spPr>
          <a:xfrm>
            <a:off x="990424" y="2808548"/>
            <a:ext cx="5285201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Mesafe = (ses hızı × süre) ÷ 2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90424" y="3128479"/>
            <a:ext cx="5285201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İkiye bölüyoruz çünkü ses gidip geri döner.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19062" y="3775112"/>
            <a:ext cx="5473987" cy="1012340"/>
          </a:xfrm>
          <a:prstGeom prst="roundRect">
            <a:avLst>
              <a:gd name="adj" fmla="val 11918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97479" y="3953532"/>
            <a:ext cx="5270667" cy="215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24"/>
              </a:lnSpc>
              <a:buNone/>
            </a:pPr>
            <a:r>
              <a:rPr lang="en-US" sz="127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Örnek</a:t>
            </a:r>
            <a:endParaRPr lang="en-US" sz="1270" dirty="0"/>
          </a:p>
        </p:txBody>
      </p:sp>
      <p:sp>
        <p:nvSpPr>
          <p:cNvPr id="10" name="Text 8"/>
          <p:cNvSpPr/>
          <p:nvPr/>
        </p:nvSpPr>
        <p:spPr>
          <a:xfrm>
            <a:off x="997479" y="4220108"/>
            <a:ext cx="5270667" cy="414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37"/>
              </a:lnSpc>
              <a:buNone/>
            </a:pPr>
            <a:r>
              <a:rPr lang="en-US" sz="1098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Ses hızı ≈ 343 m/s, yankı süresi 2 ms</a:t>
            </a:r>
            <a:endParaRPr lang="en-US" sz="1098" dirty="0"/>
          </a:p>
          <a:p>
            <a:pPr algn="l" indent="0" marL="0">
              <a:lnSpc>
                <a:spcPts val="1537"/>
              </a:lnSpc>
              <a:buNone/>
            </a:pPr>
            <a:r>
              <a:rPr lang="en-US" sz="1098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343 × 0,002 ÷ 2 ≈ 0,34 m = </a:t>
            </a:r>
            <a:r>
              <a:rPr lang="en-US" sz="1098" b="1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34 cm</a:t>
            </a:r>
            <a:endParaRPr lang="en-US" sz="1098" dirty="0"/>
          </a:p>
        </p:txBody>
      </p:sp>
      <p:sp>
        <p:nvSpPr>
          <p:cNvPr id="11" name="Shape 9"/>
          <p:cNvSpPr/>
          <p:nvPr/>
        </p:nvSpPr>
        <p:spPr>
          <a:xfrm>
            <a:off x="6508927" y="1941339"/>
            <a:ext cx="4864012" cy="2846123"/>
          </a:xfrm>
          <a:prstGeom prst="roundRect">
            <a:avLst>
              <a:gd name="adj" fmla="val 4239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pic>
        <p:nvPicPr>
          <p:cNvPr id="12" name="Image 0" descr="Ultrasonik sensörden duvara giden ve yansıyan ses dalgaları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661988" y="2094396"/>
            <a:ext cx="4572000" cy="254000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12712" y="6238441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892014" y="6238441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31 / 39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26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NESNELERİN İNTERNETİ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72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IoT: sensörler internete bağlanınca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39"/>
            <a:ext cx="2286088" cy="976621"/>
          </a:xfrm>
          <a:prstGeom prst="roundRect">
            <a:avLst>
              <a:gd name="adj" fmla="val 12354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2945" y="2145233"/>
            <a:ext cx="1934671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Sensörlü cihaz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22945" y="2465164"/>
            <a:ext cx="1934671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Ölçer</a:t>
            </a:r>
            <a:endParaRPr lang="en-US" sz="1400" dirty="0"/>
          </a:p>
        </p:txBody>
      </p:sp>
      <p:pic>
        <p:nvPicPr>
          <p:cNvPr id="7" name="Image 0" descr="arrow-righ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213034" y="2366169"/>
            <a:ext cx="254000" cy="1270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574918" y="1941339"/>
            <a:ext cx="2286199" cy="976621"/>
          </a:xfrm>
          <a:prstGeom prst="roundRect">
            <a:avLst>
              <a:gd name="adj" fmla="val 12354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778802" y="2145233"/>
            <a:ext cx="1934784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Kablosuz ağ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3778802" y="2465164"/>
            <a:ext cx="1934784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Wi-Fi ya da mobil ağ</a:t>
            </a:r>
            <a:endParaRPr lang="en-US" sz="1400" dirty="0"/>
          </a:p>
        </p:txBody>
      </p:sp>
      <p:pic>
        <p:nvPicPr>
          <p:cNvPr id="11" name="Image 1" descr="arrow-righ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969000" y="2366169"/>
            <a:ext cx="254000" cy="1270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330884" y="1941339"/>
            <a:ext cx="2286088" cy="976621"/>
          </a:xfrm>
          <a:prstGeom prst="roundRect">
            <a:avLst>
              <a:gd name="adj" fmla="val 12354"/>
            </a:avLst>
          </a:prstGeom>
          <a:solidFill>
            <a:srgbClr val="16263D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534768" y="2145233"/>
            <a:ext cx="1934671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7F5E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Bulut sunucusu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6534768" y="2465164"/>
            <a:ext cx="1934671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5D3E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Saklar, analiz eder</a:t>
            </a:r>
            <a:endParaRPr lang="en-US" sz="1400" dirty="0"/>
          </a:p>
        </p:txBody>
      </p:sp>
      <p:pic>
        <p:nvPicPr>
          <p:cNvPr id="15" name="Image 2" descr="arrow-right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724857" y="2366169"/>
            <a:ext cx="254000" cy="127000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9086740" y="1941339"/>
            <a:ext cx="2286199" cy="976621"/>
          </a:xfrm>
          <a:prstGeom prst="roundRect">
            <a:avLst>
              <a:gd name="adj" fmla="val 12354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9290624" y="2145233"/>
            <a:ext cx="1934784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Uygulama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9290624" y="2465164"/>
            <a:ext cx="1934784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Telefonda gösterir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819062" y="3235375"/>
            <a:ext cx="5168944" cy="1276262"/>
          </a:xfrm>
          <a:prstGeom prst="roundRect">
            <a:avLst>
              <a:gd name="adj" fmla="val 9453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1048301" y="3464620"/>
            <a:ext cx="4851780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Kazanımlar</a:t>
            </a:r>
            <a:endParaRPr lang="en-US" sz="1600" dirty="0"/>
          </a:p>
        </p:txBody>
      </p:sp>
      <p:sp>
        <p:nvSpPr>
          <p:cNvPr id="21" name="Text 16"/>
          <p:cNvSpPr/>
          <p:nvPr/>
        </p:nvSpPr>
        <p:spPr>
          <a:xfrm>
            <a:off x="1048301" y="3784550"/>
            <a:ext cx="4851780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Uzaktan izleme, otomatik kontrol, enerji tasarrufu, büyük veri analizi.</a:t>
            </a:r>
            <a:endParaRPr lang="en-US" sz="1400" dirty="0"/>
          </a:p>
        </p:txBody>
      </p:sp>
      <p:sp>
        <p:nvSpPr>
          <p:cNvPr id="22" name="Shape 17"/>
          <p:cNvSpPr/>
          <p:nvPr/>
        </p:nvSpPr>
        <p:spPr>
          <a:xfrm>
            <a:off x="6203884" y="3235375"/>
            <a:ext cx="5169055" cy="1276262"/>
          </a:xfrm>
          <a:prstGeom prst="roundRect">
            <a:avLst>
              <a:gd name="adj" fmla="val 9453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6433124" y="3464620"/>
            <a:ext cx="485189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8A5208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Riskler</a:t>
            </a:r>
            <a:endParaRPr lang="en-US" sz="1600" dirty="0"/>
          </a:p>
        </p:txBody>
      </p:sp>
      <p:sp>
        <p:nvSpPr>
          <p:cNvPr id="24" name="Text 19"/>
          <p:cNvSpPr/>
          <p:nvPr/>
        </p:nvSpPr>
        <p:spPr>
          <a:xfrm>
            <a:off x="6433124" y="3784550"/>
            <a:ext cx="4851893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Siber saldırılar, gizlilik ihlalleri, bağlantı kesintileri.</a:t>
            </a:r>
            <a:endParaRPr lang="en-US" sz="1400" dirty="0"/>
          </a:p>
        </p:txBody>
      </p:sp>
      <p:sp>
        <p:nvSpPr>
          <p:cNvPr id="25" name="Text 20"/>
          <p:cNvSpPr/>
          <p:nvPr/>
        </p:nvSpPr>
        <p:spPr>
          <a:xfrm>
            <a:off x="812712" y="6238453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26" name="Text 21"/>
          <p:cNvSpPr/>
          <p:nvPr/>
        </p:nvSpPr>
        <p:spPr>
          <a:xfrm>
            <a:off x="10892014" y="6238453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32 / 39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26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İYİ UYGULAMA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72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İyi veri toplamanın 6 altın kuralı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39"/>
            <a:ext cx="3407922" cy="1273396"/>
          </a:xfrm>
          <a:prstGeom prst="roundRect">
            <a:avLst>
              <a:gd name="adj" fmla="val 9475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7479" y="2119759"/>
            <a:ext cx="3142620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97479" y="2503190"/>
            <a:ext cx="3142620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Doğru sensörü seç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97479" y="2823121"/>
            <a:ext cx="3142620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Ölçüm aralığı ve hassasiyet işe uygun olmalı.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92039" y="1941339"/>
            <a:ext cx="3407922" cy="1273396"/>
          </a:xfrm>
          <a:prstGeom prst="roundRect">
            <a:avLst>
              <a:gd name="adj" fmla="val 9475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0457" y="2119759"/>
            <a:ext cx="3142620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570457" y="2503190"/>
            <a:ext cx="3142620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Kalibre et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70457" y="2823121"/>
            <a:ext cx="3142620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Bilinen bir referansla karşılaştır.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965017" y="1941339"/>
            <a:ext cx="3407922" cy="1273396"/>
          </a:xfrm>
          <a:prstGeom prst="roundRect">
            <a:avLst>
              <a:gd name="adj" fmla="val 9475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43435" y="2119759"/>
            <a:ext cx="3142620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143435" y="2503190"/>
            <a:ext cx="3142620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Uygun hızda örnekle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143435" y="2823121"/>
            <a:ext cx="3142620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Ne çok yavaş ne gereksiz hızlı.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19062" y="3379788"/>
            <a:ext cx="3407922" cy="1273396"/>
          </a:xfrm>
          <a:prstGeom prst="roundRect">
            <a:avLst>
              <a:gd name="adj" fmla="val 9475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97479" y="3558208"/>
            <a:ext cx="3142620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997479" y="3941638"/>
            <a:ext cx="3142620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Gürültüyü azalt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97479" y="4261569"/>
            <a:ext cx="3142620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İyi kablolama ve filtre kullan.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392039" y="3379788"/>
            <a:ext cx="3407922" cy="1273396"/>
          </a:xfrm>
          <a:prstGeom prst="roundRect">
            <a:avLst>
              <a:gd name="adj" fmla="val 9475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0457" y="3558208"/>
            <a:ext cx="3142620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4570457" y="3941638"/>
            <a:ext cx="3142620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Birim ve zaman ekle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570457" y="4261569"/>
            <a:ext cx="3142620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Her ölçüm ne zaman ve hangi birimle?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7965017" y="3379788"/>
            <a:ext cx="3407922" cy="1273396"/>
          </a:xfrm>
          <a:prstGeom prst="roundRect">
            <a:avLst>
              <a:gd name="adj" fmla="val 9475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43435" y="3558208"/>
            <a:ext cx="3142620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6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8143435" y="3941638"/>
            <a:ext cx="3142620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Yedekle ve koru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143435" y="4261569"/>
            <a:ext cx="3142620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 kaybolmasın, izinsiz paylaşılmasın.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812712" y="6238453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0892014" y="6238453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33 / 39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E4EF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26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ETİK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72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Veri gizliliği ve sorumluluk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2712" y="1934989"/>
            <a:ext cx="10883574" cy="5942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Sensörler kişisel veri de toplayabilir: konum, sağlık bilgisi, ses ve görüntü. Türkiye'de kişisel veriler 6698 sayılı KVKK ile korunur.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19062" y="2814910"/>
            <a:ext cx="3373967" cy="1410758"/>
          </a:xfrm>
          <a:prstGeom prst="roundRect">
            <a:avLst>
              <a:gd name="adj" fmla="val 8552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48301" y="3044155"/>
            <a:ext cx="3002953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?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48301" y="3427586"/>
            <a:ext cx="3002953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İzin aldım mı?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48301" y="3747492"/>
            <a:ext cx="3002953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 sahibi bilgilendirildi mi?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408906" y="2814910"/>
            <a:ext cx="3374077" cy="1410758"/>
          </a:xfrm>
          <a:prstGeom prst="roundRect">
            <a:avLst>
              <a:gd name="adj" fmla="val 8552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638146" y="3044155"/>
            <a:ext cx="3003066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?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638146" y="3427586"/>
            <a:ext cx="3003066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Kim görecek?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38146" y="3747492"/>
            <a:ext cx="3003066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Veriye kimler erişebilecek?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998861" y="2814910"/>
            <a:ext cx="3374077" cy="1410758"/>
          </a:xfrm>
          <a:prstGeom prst="roundRect">
            <a:avLst>
              <a:gd name="adj" fmla="val 8552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8101" y="3044155"/>
            <a:ext cx="3003066" cy="3326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0B6E71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?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228101" y="3427586"/>
            <a:ext cx="3003066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Ne kadar saklanacak?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228101" y="3747492"/>
            <a:ext cx="3003066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İşimiz bitince silinecek mi?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12712" y="6238453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892014" y="6238453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34 / 39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26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SINIF ETKİNLİĞİ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72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Telefonunla veri topla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39"/>
            <a:ext cx="5778699" cy="2111794"/>
          </a:xfrm>
          <a:prstGeom prst="roundRect">
            <a:avLst>
              <a:gd name="adj" fmla="val 5713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8301" y="2170584"/>
            <a:ext cx="5479826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Adımlar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48301" y="2490515"/>
            <a:ext cx="5479826" cy="135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ts val="2100"/>
              </a:lnSpc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Ücretsiz phyphox uygulamasını aç.</a:t>
            </a:r>
            <a:endParaRPr lang="en-US" sz="1400" dirty="0"/>
          </a:p>
          <a:p>
            <a:pPr algn="l" marL="342900" indent="-342900">
              <a:lnSpc>
                <a:spcPts val="2100"/>
              </a:lnSpc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İvmeölçer deneyini seç, kaydı başlat.</a:t>
            </a:r>
            <a:endParaRPr lang="en-US" sz="1400" dirty="0"/>
          </a:p>
          <a:p>
            <a:pPr algn="l" marL="342900" indent="-342900">
              <a:lnSpc>
                <a:spcPts val="2100"/>
              </a:lnSpc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Telefonu elinde tutarak 3 kez zıpla.</a:t>
            </a:r>
            <a:endParaRPr lang="en-US" sz="1400" dirty="0"/>
          </a:p>
          <a:p>
            <a:pPr algn="l" marL="342900" indent="-342900">
              <a:lnSpc>
                <a:spcPts val="2100"/>
              </a:lnSpc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Grafikte zıplamaları bul ve say.</a:t>
            </a:r>
            <a:endParaRPr lang="en-US" sz="1400" dirty="0"/>
          </a:p>
          <a:p>
            <a:pPr algn="l" marL="342900" indent="-342900">
              <a:lnSpc>
                <a:spcPts val="2100"/>
              </a:lnSpc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Veriyi CSV olarak dışa aktar.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807288" y="1934989"/>
            <a:ext cx="4572000" cy="2124494"/>
          </a:xfrm>
          <a:prstGeom prst="roundRect">
            <a:avLst>
              <a:gd name="adj" fmla="val 5978"/>
            </a:avLst>
          </a:prstGeom>
          <a:solidFill>
            <a:srgbClr val="16263D"/>
          </a:solidFill>
          <a:ln/>
        </p:spPr>
      </p:sp>
      <p:sp>
        <p:nvSpPr>
          <p:cNvPr id="8" name="Text 6"/>
          <p:cNvSpPr/>
          <p:nvPr/>
        </p:nvSpPr>
        <p:spPr>
          <a:xfrm>
            <a:off x="7035822" y="2163539"/>
            <a:ext cx="4238381" cy="269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7F5E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Tartışalım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035822" y="2483445"/>
            <a:ext cx="4238381" cy="1092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DDE6E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Grafikteki tepeler neyi gösteriyor?</a:t>
            </a:r>
            <a:endParaRPr lang="en-US" sz="1400" dirty="0"/>
          </a:p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DDE6E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Örnekleme hızı kaç Hz?</a:t>
            </a:r>
            <a:endParaRPr lang="en-US" sz="1400" dirty="0"/>
          </a:p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DDE6E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Grafikte gürültü var mı?</a:t>
            </a:r>
            <a:endParaRPr lang="en-US" sz="1400" dirty="0"/>
          </a:p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DDE6E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Veriyi nasıl filtreleyebiliriz?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2712" y="6238453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892014" y="6238453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35 / 39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26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ÖZET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72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Bugün öğrendiklerimiz</a:t>
            </a:r>
            <a:endParaRPr lang="en-US" sz="3600" dirty="0"/>
          </a:p>
        </p:txBody>
      </p:sp>
      <p:pic>
        <p:nvPicPr>
          <p:cNvPr id="4" name="Image 0" descr="CheckCircl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712" y="1937544"/>
            <a:ext cx="279356" cy="2793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44424" y="1934989"/>
            <a:ext cx="7204316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Veri, ölçüm ya da gözlemle elde edilen ham kayıttır; işlenince bilgiye dönüşür.</a:t>
            </a:r>
            <a:endParaRPr lang="en-US" sz="1600" dirty="0"/>
          </a:p>
        </p:txBody>
      </p:sp>
      <p:pic>
        <p:nvPicPr>
          <p:cNvPr id="6" name="Image 1" descr="CheckCircle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812712" y="2399680"/>
            <a:ext cx="279356" cy="2793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44424" y="2397125"/>
            <a:ext cx="5876912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fiziksel bir büyüklüğü algılar ve elektrik sinyaline çevirir.</a:t>
            </a:r>
            <a:endParaRPr lang="en-US" sz="1600" dirty="0"/>
          </a:p>
        </p:txBody>
      </p:sp>
      <p:pic>
        <p:nvPicPr>
          <p:cNvPr id="8" name="Image 2" descr="CheckCircle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12712" y="2861816"/>
            <a:ext cx="279356" cy="27935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244424" y="2859286"/>
            <a:ext cx="6092317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Veri toplama zinciri: sensör → koşullandırma → ADC → bilgisayar.</a:t>
            </a:r>
            <a:endParaRPr lang="en-US" sz="1600" dirty="0"/>
          </a:p>
        </p:txBody>
      </p:sp>
      <p:pic>
        <p:nvPicPr>
          <p:cNvPr id="10" name="Image 3" descr="CheckCircle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12712" y="3323952"/>
            <a:ext cx="279356" cy="27935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244424" y="3321422"/>
            <a:ext cx="5247275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Örnekleme hızı ve çözünürlük ölçümün kalitesini belirler.</a:t>
            </a:r>
            <a:endParaRPr lang="en-US" sz="1600" dirty="0"/>
          </a:p>
        </p:txBody>
      </p:sp>
      <p:pic>
        <p:nvPicPr>
          <p:cNvPr id="12" name="Image 4" descr="CheckCircle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812712" y="3786088"/>
            <a:ext cx="279356" cy="279356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244424" y="3783558"/>
            <a:ext cx="5208895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Filtreler gürültüyü azaltır; ortanca filtre ani hataları siler.</a:t>
            </a:r>
            <a:endParaRPr lang="en-US" sz="1600" dirty="0"/>
          </a:p>
        </p:txBody>
      </p:sp>
      <p:sp>
        <p:nvSpPr>
          <p:cNvPr id="14" name="Text 7"/>
          <p:cNvSpPr/>
          <p:nvPr/>
        </p:nvSpPr>
        <p:spPr>
          <a:xfrm>
            <a:off x="812712" y="6238453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15" name="Text 8"/>
          <p:cNvSpPr/>
          <p:nvPr/>
        </p:nvSpPr>
        <p:spPr>
          <a:xfrm>
            <a:off x="10892014" y="6238453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36 / 39</a:t>
            </a:r>
            <a:endParaRPr lang="en-US" sz="1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26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KENDİNİ TEST ET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72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Dört kısa soru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062" y="1941339"/>
            <a:ext cx="5194410" cy="1032294"/>
          </a:xfrm>
          <a:prstGeom prst="roundRect">
            <a:avLst>
              <a:gd name="adj" fmla="val 11688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8301" y="2170584"/>
            <a:ext cx="4878009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SORU 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48301" y="2459980"/>
            <a:ext cx="4878009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ile eyleyici arasındaki fark nedir?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178528" y="1941339"/>
            <a:ext cx="5194410" cy="1032294"/>
          </a:xfrm>
          <a:prstGeom prst="roundRect">
            <a:avLst>
              <a:gd name="adj" fmla="val 11688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7768" y="2170584"/>
            <a:ext cx="4878009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SORU 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7768" y="2459980"/>
            <a:ext cx="4878009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10 bitlik bir ADC kaç farklı seviye ayırt edebilir?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19062" y="3138686"/>
            <a:ext cx="5194410" cy="1316721"/>
          </a:xfrm>
          <a:prstGeom prst="roundRect">
            <a:avLst>
              <a:gd name="adj" fmla="val 9163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48301" y="3367931"/>
            <a:ext cx="4878009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SORU 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048301" y="3657327"/>
            <a:ext cx="4878009" cy="5942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20 · 21 · 35 · 20 · 21 verisine ortanca filtre uygulanırsa sonuç ne olur?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178528" y="3138686"/>
            <a:ext cx="5194410" cy="1316721"/>
          </a:xfrm>
          <a:prstGeom prst="roundRect">
            <a:avLst>
              <a:gd name="adj" fmla="val 9163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7768" y="3367931"/>
            <a:ext cx="4878009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SORU 4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7768" y="3657327"/>
            <a:ext cx="4878009" cy="5942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626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Ultrasonik sensörde yankı 4 ms'de dönüyorsa engel kaç cm uzaktadır?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12712" y="6238453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892014" y="6238453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37 / 39</a:t>
            </a:r>
            <a:endParaRPr lang="en-US" sz="1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812726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SONRAKİ ADIM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1127472"/>
            <a:ext cx="10883574" cy="528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Gelecek hafta ve ödev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712" y="1934989"/>
            <a:ext cx="5174589" cy="1994848"/>
          </a:xfrm>
          <a:prstGeom prst="roundRect">
            <a:avLst>
              <a:gd name="adj" fmla="val 6366"/>
            </a:avLst>
          </a:prstGeom>
          <a:solidFill>
            <a:srgbClr val="16263D"/>
          </a:solidFill>
          <a:ln/>
        </p:spPr>
      </p:sp>
      <p:sp>
        <p:nvSpPr>
          <p:cNvPr id="5" name="Text 3"/>
          <p:cNvSpPr/>
          <p:nvPr/>
        </p:nvSpPr>
        <p:spPr>
          <a:xfrm>
            <a:off x="1041246" y="2163539"/>
            <a:ext cx="4859047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F2A54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2. HAFTA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41246" y="2452911"/>
            <a:ext cx="4859047" cy="6956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F7F5E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Fiziksel etkiler ve büyüklükleri tanıma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41246" y="3199383"/>
            <a:ext cx="4859047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5D3E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Sıcaklık, basınç, ışık gibi büyüklükler ve sensörlerin kullandığı fiziksel etkiler.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96829" y="1941339"/>
            <a:ext cx="5176110" cy="1982148"/>
          </a:xfrm>
          <a:prstGeom prst="roundRect">
            <a:avLst>
              <a:gd name="adj" fmla="val 6087"/>
            </a:avLst>
          </a:prstGeom>
          <a:solidFill>
            <a:srgbClr val="FFFDF8"/>
          </a:solidFill>
          <a:ln w="12700">
            <a:solidFill>
              <a:srgbClr val="DDD6C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26068" y="2170584"/>
            <a:ext cx="4859160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B6E7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ÖDEV · SENSÖR AVI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26068" y="2459980"/>
            <a:ext cx="4859160" cy="3605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6263D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Evinde en az 5 sensör bul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426068" y="2871291"/>
            <a:ext cx="4859160" cy="523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4D6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Her biri için cihazı, sensörü, ölçtüğü büyüklüğü ve verinin ne işe yaradığını bir tabloya yaz.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26068" y="3445321"/>
            <a:ext cx="4859160" cy="274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Teslim: [gün / tarih]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12712" y="6238453"/>
            <a:ext cx="32201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Sensör Teknolojileri ve Veri Toplama · 1. Hafta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892014" y="6238453"/>
            <a:ext cx="53785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38 / 39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162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12" y="2608659"/>
            <a:ext cx="10883574" cy="238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F2A54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1. HAFTA TAMAMLANDI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12" y="2974231"/>
            <a:ext cx="10883574" cy="8635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6000" b="1" dirty="0">
                <a:solidFill>
                  <a:srgbClr val="F7F5E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Teşekkürler! Sorular?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812712" y="3964781"/>
            <a:ext cx="10883574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C5D3E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Her ölçüm, dünyayı anlamaya atılan bir adımdır.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Sensör Teknolojileri ve Veri Toplama – 1. Hafta</dc:title>
  <dc:subject>PptxGenJS Presentation</dc:subject>
  <dc:creator>PptxGenJS</dc:creator>
  <cp:lastModifiedBy>PptxGenJS</cp:lastModifiedBy>
  <cp:revision>1</cp:revision>
  <dcterms:created xsi:type="dcterms:W3CDTF">2026-09-21T10:12:49Z</dcterms:created>
  <dcterms:modified xsi:type="dcterms:W3CDTF">2026-09-21T10:12:49Z</dcterms:modified>
</cp:coreProperties>
</file>