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slide" Target="slides/slide13.xml"/></Relationships>
</file>

<file path=ppt/charts/_rels/chart1.xml.rels><?xml version="1.0" encoding="UTF-8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Lag (seconds)</c:v>
                </c:pt>
              </c:strCache>
            </c:strRef>
          </c:tx>
          <c:spPr>
            <a:solidFill>
              <a:srgbClr val="33507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3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AMD
(hardware)</c:v>
                  </c:pt>
                  <c:pt idx="1">
                    <c:v>GOOGL
(software)</c:v>
                  </c:pt>
                  <c:pt idx="2">
                    <c:v>MSFT
(software)</c:v>
                  </c:pt>
                  <c:pt idx="3">
                    <c:v>AAPL
(control)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30</c:v>
                </c:pt>
                <c:pt idx="2">
                  <c:v>45</c:v>
                </c:pt>
                <c:pt idx="3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3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FB8E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55"/>
          <c:min val="0"/>
        </c:scaling>
        <c:delete val="0"/>
        <c:axPos val="l"/>
        <c:majorGridlines>
          <c:spPr>
            <a:ln w="6350" cap="flat">
              <a:solidFill>
                <a:srgbClr val="26375E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9FB8E6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9FB8E6"/>
                    </a:solidFill>
                    <a:latin typeface="Arial"/>
                  </a:rPr>
                  <a:t>Average lead time (seconds)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FB8E6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E1A3A"/>
        </a:solidFill>
        <a:ln>
          <a:noFill/>
        </a:ln>
        <a:effectLst/>
      </c:spPr>
    </c:plotArea>
    <c:plotVisOnly val="1"/>
    <c:dispBlanksAs val="span"/>
  </c:chart>
  <c:spPr>
    <a:solidFill>
      <a:srgbClr val="0E1A3A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914400"/>
            <a:ext cx="1207008" cy="384048"/>
          </a:xfrm>
          <a:prstGeom prst="rect">
            <a:avLst/>
          </a:prstGeom>
          <a:solidFill>
            <a:srgbClr val="33507E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1627632"/>
            <a:ext cx="1975104" cy="384048"/>
          </a:xfrm>
          <a:prstGeom prst="rect">
            <a:avLst/>
          </a:prstGeom>
          <a:solidFill>
            <a:srgbClr val="32D6A0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692640" y="2340864"/>
            <a:ext cx="877824" cy="384048"/>
          </a:xfrm>
          <a:prstGeom prst="rect">
            <a:avLst/>
          </a:prstGeom>
          <a:solidFill>
            <a:srgbClr val="33507E">
              <a:alpha val="4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9692640" y="3054096"/>
            <a:ext cx="1536192" cy="384048"/>
          </a:xfrm>
          <a:prstGeom prst="rect">
            <a:avLst/>
          </a:prstGeom>
          <a:solidFill>
            <a:srgbClr val="9FB8E6">
              <a:alpha val="4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9692640" y="3767328"/>
            <a:ext cx="1097280" cy="384048"/>
          </a:xfrm>
          <a:prstGeom prst="rect">
            <a:avLst/>
          </a:prstGeom>
          <a:solidFill>
            <a:srgbClr val="33507E">
              <a:alpha val="4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9692640" y="4480560"/>
            <a:ext cx="1316736" cy="384048"/>
          </a:xfrm>
          <a:prstGeom prst="rect">
            <a:avLst/>
          </a:prstGeom>
          <a:solidFill>
            <a:srgbClr val="32D6A0">
              <a:alpha val="4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MGMTMFE 412  ·  TRADING, MARKET FRICTIONS &amp; FINTECH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1783080"/>
            <a:ext cx="8595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Lead-Lag Trading in the</a:t>
            </a:r>
            <a:endParaRPr lang="en-US" sz="4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Ecosystem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777240" y="361188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Intraday repricing hierarchy across AI hardware and software stocks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77240" y="4434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NVDA </a:t>
            </a:r>
            <a:pPr indent="0" marL="0">
              <a:buNone/>
            </a:pPr>
            <a:r>
              <a:rPr lang="en-US" sz="15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AMD · MSFT · GOOGL</a:t>
            </a:r>
            <a:pPr indent="0" marL="0">
              <a:buNone/>
            </a:pPr>
            <a:r>
              <a:rPr lang="en-US" sz="15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  |     control: </a:t>
            </a:r>
            <a:pPr indent="0" marL="0">
              <a:buNone/>
            </a:pPr>
            <a:r>
              <a:rPr lang="en-US" sz="1500" b="1" dirty="0">
                <a:solidFill>
                  <a:srgbClr val="F2A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AAPL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" y="59436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UCLA Anderson School of Management  ·  Spring 2026  ·  Group 1, Cohort 1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77240" y="507492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1  </a:t>
            </a:r>
            <a:pPr indent="0" marL="0">
              <a:buNone/>
            </a:pPr>
            <a:r>
              <a:rPr lang="en-US" sz="11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2560320" y="507492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2  </a:t>
            </a:r>
            <a:pPr indent="0" marL="0">
              <a:buNone/>
            </a:pPr>
            <a:r>
              <a:rPr lang="en-US" sz="11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&amp; Methodology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343400" y="507492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3  </a:t>
            </a:r>
            <a:pPr indent="0" marL="0">
              <a:buNone/>
            </a:pPr>
            <a:r>
              <a:rPr lang="en-US" sz="11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126480" y="507492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4  </a:t>
            </a:r>
            <a:pPr indent="0" marL="0">
              <a:buNone/>
            </a:pPr>
            <a:r>
              <a:rPr lang="en-US" sz="11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Discussion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7909560" y="507492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5  </a:t>
            </a:r>
            <a:pPr indent="0" marL="0">
              <a:buNone/>
            </a:pPr>
            <a:r>
              <a:rPr lang="en-US" sz="11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3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RESULTS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c. Beta &amp; Alpha Decomposition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Beta ≈ 0, alpha is the repricing edge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035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00200"/>
            <a:ext cx="109728" cy="1234440"/>
          </a:xfrm>
          <a:prstGeom prst="rect">
            <a:avLst/>
          </a:prstGeom>
          <a:solidFill>
            <a:srgbClr val="33507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76479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E1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β = +0.06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3657600" y="184708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beta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68680" y="235000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0.53 — not distinguishable from zero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3017520"/>
            <a:ext cx="53035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8640" y="3017520"/>
            <a:ext cx="109728" cy="1234440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318211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E1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 = +0.32%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657600" y="326440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alpha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68680" y="376732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$159/day pure repricing edge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4434840"/>
            <a:ext cx="53035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4434840"/>
            <a:ext cx="109728" cy="1234440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59943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E1A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R² = 0.05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3657600" y="468172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explained variance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68680" y="518464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variance is idiosyncratic to the signal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26480" y="1600200"/>
            <a:ext cx="5486400" cy="4251960"/>
          </a:xfrm>
          <a:prstGeom prst="roundRect">
            <a:avLst>
              <a:gd name="adj" fmla="val 2151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46520" y="1920240"/>
            <a:ext cx="566928" cy="566928"/>
          </a:xfrm>
          <a:prstGeom prst="ellipse">
            <a:avLst/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9591" y="2073311"/>
            <a:ext cx="260787" cy="260787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132320" y="1938528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hedge is working as designed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446520" y="2788920"/>
            <a:ext cx="489204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returns are normalized by the $50,000 per-trade gross notional. The SPX proxy is the equal-weighted daily return of all five stocks in our universe, making the regression dimensionless and beta a standard market beta.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beta indistinguishable from zero plus a low R² means broad market moves are hedged out. What remains — the +0.32% daily intercept — is the lead-lag repricing alpha.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4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RISK DISCUSSION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could break the trade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45920"/>
            <a:ext cx="5394960" cy="91440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640080" cy="64008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1502" y="2138782"/>
            <a:ext cx="294437" cy="29443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201168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Regime risk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68680" y="269748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depends on NVDA as the AI sentiment leader. A new chip entrant or low AI news flow degrades it.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72200" y="164592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172200" y="1645920"/>
            <a:ext cx="5394960" cy="91440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12" name="Shape 9"/>
          <p:cNvSpPr/>
          <p:nvPr/>
        </p:nvSpPr>
        <p:spPr>
          <a:xfrm>
            <a:off x="6492240" y="1965960"/>
            <a:ext cx="640080" cy="64008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062" y="2138782"/>
            <a:ext cx="294437" cy="29443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315200" y="201168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6492240" y="269748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Negligible impact to ~$100M; material at $1B. Estimated capacity $200M–$500M before impact erodes edge.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548640" y="379476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548640" y="3794760"/>
            <a:ext cx="5394960" cy="91440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18" name="Shape 14"/>
          <p:cNvSpPr/>
          <p:nvPr/>
        </p:nvSpPr>
        <p:spPr>
          <a:xfrm>
            <a:off x="868680" y="4114800"/>
            <a:ext cx="640080" cy="64008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02" y="4287622"/>
            <a:ext cx="294437" cy="29443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691640" y="41605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decay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868680" y="484632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others arbitrage the lag, it compresses toward HFT timescales — forcing shorter holds and higher turnover.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172200" y="379476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172200" y="3794760"/>
            <a:ext cx="5394960" cy="91440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24" name="Shape 19"/>
          <p:cNvSpPr/>
          <p:nvPr/>
        </p:nvSpPr>
        <p:spPr>
          <a:xfrm>
            <a:off x="6492240" y="4114800"/>
            <a:ext cx="640080" cy="64008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062" y="4287622"/>
            <a:ext cx="294437" cy="294437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315200" y="41605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92240" y="484632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detect &amp; execute within 5–10s; co-location helps. Monitor rolling correlation &amp; lag continuously.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640080"/>
            <a:ext cx="1106424" cy="365760"/>
          </a:xfrm>
          <a:prstGeom prst="rect">
            <a:avLst/>
          </a:prstGeom>
          <a:solidFill>
            <a:srgbClr val="33507E">
              <a:alpha val="4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1389888"/>
            <a:ext cx="1810512" cy="365760"/>
          </a:xfrm>
          <a:prstGeom prst="rect">
            <a:avLst/>
          </a:prstGeom>
          <a:solidFill>
            <a:srgbClr val="32D6A0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966960" y="2139696"/>
            <a:ext cx="804672" cy="365760"/>
          </a:xfrm>
          <a:prstGeom prst="rect">
            <a:avLst/>
          </a:prstGeom>
          <a:solidFill>
            <a:srgbClr val="33507E">
              <a:alpha val="4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9966960" y="2889504"/>
            <a:ext cx="1408176" cy="365760"/>
          </a:xfrm>
          <a:prstGeom prst="rect">
            <a:avLst/>
          </a:prstGeom>
          <a:solidFill>
            <a:srgbClr val="9FB8E6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9966960" y="3639312"/>
            <a:ext cx="1005840" cy="365760"/>
          </a:xfrm>
          <a:prstGeom prst="rect">
            <a:avLst/>
          </a:prstGeom>
          <a:solidFill>
            <a:srgbClr val="33507E">
              <a:alpha val="4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9966960" y="4389120"/>
            <a:ext cx="1207008" cy="365760"/>
          </a:xfrm>
          <a:prstGeom prst="rect">
            <a:avLst/>
          </a:prstGeom>
          <a:solidFill>
            <a:srgbClr val="32D6A0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6400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5 </a:t>
            </a:r>
            <a:pPr indent="0" marL="0">
              <a:buNone/>
            </a:pPr>
            <a:r>
              <a:rPr lang="en-US" sz="1200" b="1" spc="300" kern="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CONCLUSION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1005840"/>
            <a:ext cx="87782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AI hierarchy shows up in the order book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777240" y="2606040"/>
            <a:ext cx="457200" cy="457200"/>
          </a:xfrm>
          <a:prstGeom prst="ellipse">
            <a:avLst/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684" y="2729484"/>
            <a:ext cx="210312" cy="21031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417320" y="2560320"/>
            <a:ext cx="7955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 reliably leads AMD (~20s) and MSFT/GOOGL (30–45s); hardware-to-hardware repricing is measurably faster than hardware-to-software.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777240" y="3520440"/>
            <a:ext cx="457200" cy="457200"/>
          </a:xfrm>
          <a:prstGeom prst="ellipse">
            <a:avLst/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3643884"/>
            <a:ext cx="210312" cy="210312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417320" y="3474720"/>
            <a:ext cx="7955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Per-lagger calibration of thresholds, holds, and cooldowns extracts edge from each leg independently rather than a single global parameterization.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777240" y="4434840"/>
            <a:ext cx="457200" cy="457200"/>
          </a:xfrm>
          <a:prstGeom prst="ellipse">
            <a:avLst/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84" y="4558284"/>
            <a:ext cx="210312" cy="2103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17320" y="4389120"/>
            <a:ext cx="7955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on test: market-neutral, 63.4% hit rate, β ≈ 0.06, max drawdown -$1.38, $1,582 PnL over 235 trades.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777240" y="5532120"/>
            <a:ext cx="10607040" cy="914400"/>
          </a:xfrm>
          <a:prstGeom prst="roundRect">
            <a:avLst>
              <a:gd name="adj" fmla="val 8000"/>
            </a:avLst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051560" y="5715000"/>
            <a:ext cx="548640" cy="54864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693" y="5863133"/>
            <a:ext cx="252374" cy="25237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83080" y="5623560"/>
            <a:ext cx="9418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Next step: 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Synthetic data caps realism — production on Databento MBP-10 will test whether the lag holds in live books and whether Sharpe lands in the typical 1.5–3.0 intraday range.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80000"/>
            <a:ext cx="10800000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1A2236"/>
                </a:solidFill>
                <a:latin typeface="Calibri"/>
              </a:rPr>
              <a:t>3 · RESULTS   —   d. Required Plots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0800000" cy="63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A2236"/>
                </a:solidFill>
                <a:latin typeface="Calibri"/>
              </a:rPr>
              <a:t>Cumulative PnL and Rolling Sharpe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00000"/>
            <a:ext cx="108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0506E"/>
                </a:solidFill>
                <a:latin typeface="Calibri"/>
              </a:rPr>
              <a:t>Strategy earns consistently across both train and test. Rolling Sharpe remains positive throughout the out-of-sample window — no extended drawdown periods.</a:t>
            </a:r>
          </a:p>
        </p:txBody>
      </p:sp>
      <p:pic>
        <p:nvPicPr>
          <p:cNvPr id="5" name="Picture 4" descr="chart_cum_pn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00" y="1500000"/>
            <a:ext cx="5900000" cy="4800000"/>
          </a:xfrm>
          <a:prstGeom prst="rect">
            <a:avLst/>
          </a:prstGeom>
        </p:spPr>
      </p:pic>
      <p:pic>
        <p:nvPicPr>
          <p:cNvPr id="6" name="Picture 5" descr="chart_rolling_shar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000" y="1500000"/>
            <a:ext cx="5900000" cy="480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0000" y="6380000"/>
            <a:ext cx="5900000" cy="3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02B48C"/>
                </a:solidFill>
                <a:latin typeface="Calibri"/>
              </a:rPr>
              <a:t>✦ Test PnL (red solid) is monotonically increasing — strategy earns on every test day.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0" y="6380000"/>
            <a:ext cx="5900000" cy="3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02B48C"/>
                </a:solidFill>
                <a:latin typeface="Calibri"/>
              </a:rPr>
              <a:t>✦ Rolling Sharpe always positive out-of-sample — no regime where the strategy loses direction.</a:t>
            </a:r>
          </a:p>
        </p:txBody>
      </p:sp>
      <p:sp>
        <p:nvSpPr>
          <p:cNvPr id="99" name="PageNum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</a:rPr>
              <a:t>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1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INTRODUCTION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Sequential repricing of correlated AI assets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6400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 is the primary price-discovery vehicle for AI sentiment. When AI-specific flow hits the most-watched name, independent market makers in peer stocks update their quotes only once order flow arrives in their own books — 15 to 60 seconds later. That delay is a tradeable friction.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85800" y="3383280"/>
            <a:ext cx="868680" cy="86868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344" y="3617824"/>
            <a:ext cx="399593" cy="3995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4297680"/>
            <a:ext cx="1234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02920" y="4553712"/>
            <a:ext cx="1234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</a:t>
            </a:r>
            <a:endParaRPr lang="en-US" sz="10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520" y="3675888"/>
            <a:ext cx="5029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2606040" y="3337560"/>
            <a:ext cx="1325880" cy="141732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3017520" y="3493008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308" y="3628796"/>
            <a:ext cx="231343" cy="231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606040" y="4041648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AMD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2606040" y="42976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20s lag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4114800" y="3337560"/>
            <a:ext cx="1325880" cy="141732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4526280" y="3493008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068" y="3628796"/>
            <a:ext cx="231343" cy="23134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114800" y="4041648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MSFT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4114800" y="42976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45s lag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5623560" y="3337560"/>
            <a:ext cx="1325880" cy="141732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035040" y="3493008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828" y="3628796"/>
            <a:ext cx="231343" cy="23134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623560" y="4041648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5623560" y="4297680"/>
            <a:ext cx="1325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30s lag</a:t>
            </a:r>
            <a:endParaRPr lang="en-US" sz="1100" dirty="0"/>
          </a:p>
        </p:txBody>
      </p:sp>
      <p:sp>
        <p:nvSpPr>
          <p:cNvPr id="25" name="Shape 18"/>
          <p:cNvSpPr/>
          <p:nvPr/>
        </p:nvSpPr>
        <p:spPr>
          <a:xfrm>
            <a:off x="7360920" y="1508760"/>
            <a:ext cx="4251960" cy="4069080"/>
          </a:xfrm>
          <a:prstGeom prst="roundRect">
            <a:avLst>
              <a:gd name="adj" fmla="val 2247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6" name="Shape 19"/>
          <p:cNvSpPr/>
          <p:nvPr/>
        </p:nvSpPr>
        <p:spPr>
          <a:xfrm>
            <a:off x="7680960" y="1828800"/>
            <a:ext cx="566928" cy="566928"/>
          </a:xfrm>
          <a:prstGeom prst="ellipse">
            <a:avLst/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4031" y="1981871"/>
            <a:ext cx="260787" cy="260787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8366760" y="18745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AAPL as the macro filter</a:t>
            </a:r>
            <a:endParaRPr lang="en-US" sz="1500" dirty="0"/>
          </a:p>
        </p:txBody>
      </p:sp>
      <p:sp>
        <p:nvSpPr>
          <p:cNvPr id="29" name="Text 21"/>
          <p:cNvSpPr/>
          <p:nvPr/>
        </p:nvSpPr>
        <p:spPr>
          <a:xfrm>
            <a:off x="7680960" y="2606040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NVDA moves, AAPL flat  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AI-specific signal — the lag holds. Trade it.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2A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NVDA &amp; AAPL move together  </a:t>
            </a:r>
            <a:endParaRPr lang="en-US" sz="13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broad macro move (rates, data, risk-on/off). Skip it.</a:t>
            </a:r>
            <a:endParaRPr lang="en-US" sz="1300" dirty="0"/>
          </a:p>
        </p:txBody>
      </p:sp>
      <p:sp>
        <p:nvSpPr>
          <p:cNvPr id="30" name="Text 22"/>
          <p:cNvSpPr/>
          <p:nvPr/>
        </p:nvSpPr>
        <p:spPr>
          <a:xfrm>
            <a:off x="7680960" y="484632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AAPL is mega-cap hardware with minimal AI-infrastructure exposure — the ideal control.</a:t>
            </a:r>
            <a:endParaRPr lang="en-US" sz="1100" dirty="0"/>
          </a:p>
        </p:txBody>
      </p:sp>
      <p:sp>
        <p:nvSpPr>
          <p:cNvPr id="31" name="Text 23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1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INTRODUCTION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The trade in one slide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market-neutral repricing trade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NVDA moves decisively and AAPL is flat, go long the lagger and short NVDA dollar-neutral to isolate pure repricing alpha. Hold for the lagger's documented horizon, then close.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2514600"/>
            <a:ext cx="2606040" cy="109728"/>
          </a:xfrm>
          <a:prstGeom prst="rect">
            <a:avLst/>
          </a:prstGeom>
          <a:solidFill>
            <a:srgbClr val="33507E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807208"/>
            <a:ext cx="566928" cy="566928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6031" y="2960279"/>
            <a:ext cx="260787" cy="26078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240280" y="2788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DCE3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22960" y="353872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22960" y="393192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 microprice moves &gt; threshold over 15s and AAPL stays flat (&lt; 3 bps).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3364992" y="251460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364992" y="2514600"/>
            <a:ext cx="2606040" cy="109728"/>
          </a:xfrm>
          <a:prstGeom prst="rect">
            <a:avLst/>
          </a:prstGeom>
          <a:solidFill>
            <a:srgbClr val="33507E"/>
          </a:solidFill>
          <a:ln/>
        </p:spPr>
      </p:sp>
      <p:sp>
        <p:nvSpPr>
          <p:cNvPr id="14" name="Shape 11"/>
          <p:cNvSpPr/>
          <p:nvPr/>
        </p:nvSpPr>
        <p:spPr>
          <a:xfrm>
            <a:off x="3639312" y="2807208"/>
            <a:ext cx="566928" cy="566928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383" y="2960279"/>
            <a:ext cx="260787" cy="26078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056632" y="2788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DCE3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3639312" y="353872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</a:t>
            </a:r>
            <a:endParaRPr lang="en-US" sz="1700" dirty="0"/>
          </a:p>
        </p:txBody>
      </p:sp>
      <p:sp>
        <p:nvSpPr>
          <p:cNvPr id="18" name="Text 14"/>
          <p:cNvSpPr/>
          <p:nvPr/>
        </p:nvSpPr>
        <p:spPr>
          <a:xfrm>
            <a:off x="3639312" y="393192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Lagger OFI neutral and microprice flat — repricing hasn't started yet.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6181344" y="251460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6181344" y="2514600"/>
            <a:ext cx="2606040" cy="109728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21" name="Shape 17"/>
          <p:cNvSpPr/>
          <p:nvPr/>
        </p:nvSpPr>
        <p:spPr>
          <a:xfrm>
            <a:off x="6455664" y="2807208"/>
            <a:ext cx="566928" cy="566928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8735" y="2960279"/>
            <a:ext cx="260787" cy="260787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7872984" y="2788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DCE3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000" dirty="0"/>
          </a:p>
        </p:txBody>
      </p:sp>
      <p:sp>
        <p:nvSpPr>
          <p:cNvPr id="24" name="Text 19"/>
          <p:cNvSpPr/>
          <p:nvPr/>
        </p:nvSpPr>
        <p:spPr>
          <a:xfrm>
            <a:off x="6455664" y="353872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</a:t>
            </a:r>
            <a:endParaRPr lang="en-US" sz="1700" dirty="0"/>
          </a:p>
        </p:txBody>
      </p:sp>
      <p:sp>
        <p:nvSpPr>
          <p:cNvPr id="25" name="Text 20"/>
          <p:cNvSpPr/>
          <p:nvPr/>
        </p:nvSpPr>
        <p:spPr>
          <a:xfrm>
            <a:off x="6455664" y="393192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100 sh lagger + short NVDA in dollar-neutral proportion.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8997696" y="2514600"/>
            <a:ext cx="26060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8997696" y="2514600"/>
            <a:ext cx="2606040" cy="109728"/>
          </a:xfrm>
          <a:prstGeom prst="rect">
            <a:avLst/>
          </a:prstGeom>
          <a:solidFill>
            <a:srgbClr val="33507E"/>
          </a:solidFill>
          <a:ln/>
        </p:spPr>
      </p:sp>
      <p:sp>
        <p:nvSpPr>
          <p:cNvPr id="28" name="Shape 23"/>
          <p:cNvSpPr/>
          <p:nvPr/>
        </p:nvSpPr>
        <p:spPr>
          <a:xfrm>
            <a:off x="9272016" y="2807208"/>
            <a:ext cx="566928" cy="566928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5087" y="2960279"/>
            <a:ext cx="260787" cy="260787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10689336" y="2788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DCE3F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000" dirty="0"/>
          </a:p>
        </p:txBody>
      </p:sp>
      <p:sp>
        <p:nvSpPr>
          <p:cNvPr id="31" name="Text 25"/>
          <p:cNvSpPr/>
          <p:nvPr/>
        </p:nvSpPr>
        <p:spPr>
          <a:xfrm>
            <a:off x="9272016" y="353872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</a:t>
            </a:r>
            <a:endParaRPr lang="en-US" sz="1700" dirty="0"/>
          </a:p>
        </p:txBody>
      </p:sp>
      <p:sp>
        <p:nvSpPr>
          <p:cNvPr id="32" name="Text 26"/>
          <p:cNvSpPr/>
          <p:nvPr/>
        </p:nvSpPr>
        <p:spPr>
          <a:xfrm>
            <a:off x="9272016" y="3931920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after the lagger-specific hold window (30–60s).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548640" y="5120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Net market exposure ≈ 0.   </a:t>
            </a:r>
            <a:pPr indent="0" marL="0">
              <a:buNone/>
            </a:pPr>
            <a:r>
              <a:rPr lang="en-US" sz="1300" i="1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dollar-neutral NVDA short hedges out the broad move; what remains is the lag.</a:t>
            </a:r>
            <a:endParaRPr lang="en-US" sz="1300" dirty="0"/>
          </a:p>
        </p:txBody>
      </p:sp>
      <p:sp>
        <p:nvSpPr>
          <p:cNvPr id="34" name="Text 28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2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DATA &amp; METHODOLOGY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a. Data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MBP-10 order book, 5 symbols, 25 days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2606040" cy="1508760"/>
          </a:xfrm>
          <a:prstGeom prst="roundRect">
            <a:avLst>
              <a:gd name="adj" fmla="val 4848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71907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04672" y="239572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symbols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04672" y="265176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 · AMD · MSFT · GOOGL · AAPL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364992" y="1554480"/>
            <a:ext cx="2606040" cy="1508760"/>
          </a:xfrm>
          <a:prstGeom prst="roundRect">
            <a:avLst>
              <a:gd name="adj" fmla="val 4848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93592" y="171907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3621024" y="239572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 levels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21024" y="265176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MBP-10 Level-2 order book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181344" y="1554480"/>
            <a:ext cx="2606040" cy="1508760"/>
          </a:xfrm>
          <a:prstGeom prst="roundRect">
            <a:avLst>
              <a:gd name="adj" fmla="val 4848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09944" y="171907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~585K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437376" y="239572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rows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37376" y="265176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4,680 bars/symbol/day · 5s bars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8997696" y="1554480"/>
            <a:ext cx="2606040" cy="1508760"/>
          </a:xfrm>
          <a:prstGeom prst="roundRect">
            <a:avLst>
              <a:gd name="adj" fmla="val 4848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226296" y="1719072"/>
            <a:ext cx="2148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 / 10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9253728" y="239572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/ test days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253728" y="2651760"/>
            <a:ext cx="2148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test data in calibration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3337560"/>
            <a:ext cx="548640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22960" y="3611880"/>
            <a:ext cx="548640" cy="54864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093" y="3760013"/>
            <a:ext cx="252374" cy="25237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508760" y="3639312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Synthetic L2 today, Databento-ready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22960" y="4297680"/>
            <a:ext cx="49834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calibrated to documented AI-ecosystem lags, realistic 0.7–1.5 bps mega-cap spreads, and reasonable book depth.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is data-source agnostic — signals, transaction costs, and backtest engine swap directly onto Databento MBP-10 parquet for production.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6263640" y="3337560"/>
            <a:ext cx="5349240" cy="2834640"/>
          </a:xfrm>
          <a:prstGeom prst="roundRect">
            <a:avLst>
              <a:gd name="adj" fmla="val 2581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537960" y="3611880"/>
            <a:ext cx="548640" cy="548640"/>
          </a:xfrm>
          <a:prstGeom prst="ellipse">
            <a:avLst/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093" y="3760013"/>
            <a:ext cx="252374" cy="252374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7223760" y="3639312"/>
            <a:ext cx="4206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Stoikov microprice as reference price</a:t>
            </a:r>
            <a:endParaRPr lang="en-US" sz="1500" dirty="0"/>
          </a:p>
        </p:txBody>
      </p:sp>
      <p:sp>
        <p:nvSpPr>
          <p:cNvPr id="29" name="Shape 25"/>
          <p:cNvSpPr/>
          <p:nvPr/>
        </p:nvSpPr>
        <p:spPr>
          <a:xfrm>
            <a:off x="6537960" y="4343400"/>
            <a:ext cx="4800600" cy="685800"/>
          </a:xfrm>
          <a:prstGeom prst="roundRect">
            <a:avLst>
              <a:gd name="adj" fmla="val 8000"/>
            </a:avLst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6675120" y="4343400"/>
            <a:ext cx="4572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FB8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 xml:space="preserve">micro = </a:t>
            </a:r>
            <a:pPr algn="ctr" indent="0" marL="0">
              <a:buNone/>
            </a:pPr>
            <a:r>
              <a:rPr lang="en-US" sz="1200" dirty="0">
                <a:solidFill>
                  <a:srgbClr val="32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(bid_sz·ask_px + ask_sz·bid_px)</a:t>
            </a:r>
            <a:pPr algn="ctr" indent="0" marL="0">
              <a:buNone/>
            </a:pPr>
            <a:r>
              <a:rPr lang="en-US" sz="1200" dirty="0">
                <a:solidFill>
                  <a:srgbClr val="9FB8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 xml:space="preserve"> / (bid_sz + ask_sz)</a:t>
            </a:r>
            <a:endParaRPr lang="en-US" sz="1200" dirty="0"/>
          </a:p>
        </p:txBody>
      </p:sp>
      <p:sp>
        <p:nvSpPr>
          <p:cNvPr id="31" name="Text 27"/>
          <p:cNvSpPr/>
          <p:nvPr/>
        </p:nvSpPr>
        <p:spPr>
          <a:xfrm>
            <a:off x="6537960" y="5166360"/>
            <a:ext cx="4800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Embeds queue imbalance: a thicker bid pushes the microprice toward the ask, predicting upward pressure before the mid moves.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2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DATA &amp; METHODOLOGY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b. Signal Construction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Fire on the leader, gate on the lagger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7830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logic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68680" y="2286000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4468" y="2421788"/>
            <a:ext cx="231343" cy="23134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54480" y="2267712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 trigger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554480" y="2560320"/>
            <a:ext cx="4251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Microprice moves &gt; 7 bps over a 15s window (3 × 5s bars).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868680" y="3200400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468" y="3336188"/>
            <a:ext cx="231343" cy="23134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54480" y="3182112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filter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1554480" y="3474720"/>
            <a:ext cx="4251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AAPL must be flat (&lt; 3 bps), else flag as broad move and skip.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68680" y="4114800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68" y="4250588"/>
            <a:ext cx="231343" cy="231343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554480" y="4096512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OFI gate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1554480" y="4389120"/>
            <a:ext cx="4251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Cont–Kukanov–Stoikov OFI on the lagger must be neutral — if it already shows flow in NVDA's direction, repricing has begun.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68680" y="5029200"/>
            <a:ext cx="502920" cy="502920"/>
          </a:xfrm>
          <a:prstGeom prst="ellipse">
            <a:avLst/>
          </a:prstGeom>
          <a:solidFill>
            <a:srgbClr val="F4F6FB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468" y="5164988"/>
            <a:ext cx="231343" cy="23134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5010912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Freshness gate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1554480" y="5303520"/>
            <a:ext cx="4251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Lagger microprice must still be flat. Enter only when both gates pass.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6217920" y="155448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3" name="Text 17"/>
          <p:cNvSpPr/>
          <p:nvPr/>
        </p:nvSpPr>
        <p:spPr>
          <a:xfrm>
            <a:off x="6537960" y="17830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Per-lagger entry thresholds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6537960" y="2148840"/>
            <a:ext cx="4800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Calibrated to each lagger's gross-edge profile — weaker followers require a bigger NVDA move so expected edge clears round-trip cost.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6537960" y="30632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AMD</a:t>
            </a:r>
            <a:endParaRPr lang="en-US" sz="1500" dirty="0"/>
          </a:p>
        </p:txBody>
      </p:sp>
      <p:sp>
        <p:nvSpPr>
          <p:cNvPr id="26" name="Shape 20"/>
          <p:cNvSpPr/>
          <p:nvPr/>
        </p:nvSpPr>
        <p:spPr>
          <a:xfrm>
            <a:off x="7955280" y="3136392"/>
            <a:ext cx="2377440" cy="274320"/>
          </a:xfrm>
          <a:prstGeom prst="rect">
            <a:avLst/>
          </a:prstGeom>
          <a:solidFill>
            <a:srgbClr val="16264F"/>
          </a:solidFill>
          <a:ln/>
        </p:spPr>
      </p:sp>
      <p:sp>
        <p:nvSpPr>
          <p:cNvPr id="27" name="Shape 21"/>
          <p:cNvSpPr/>
          <p:nvPr/>
        </p:nvSpPr>
        <p:spPr>
          <a:xfrm>
            <a:off x="7955280" y="3136392"/>
            <a:ext cx="1093622" cy="274320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28" name="Text 22"/>
          <p:cNvSpPr/>
          <p:nvPr/>
        </p:nvSpPr>
        <p:spPr>
          <a:xfrm>
            <a:off x="10424160" y="3063240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7.0 bps</a:t>
            </a:r>
            <a:endParaRPr lang="en-US" sz="1300" dirty="0"/>
          </a:p>
        </p:txBody>
      </p:sp>
      <p:sp>
        <p:nvSpPr>
          <p:cNvPr id="29" name="Text 23"/>
          <p:cNvSpPr/>
          <p:nvPr/>
        </p:nvSpPr>
        <p:spPr>
          <a:xfrm>
            <a:off x="7955280" y="34290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multiplier ×1.0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6537960" y="39776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MSFT</a:t>
            </a:r>
            <a:endParaRPr lang="en-US" sz="1500" dirty="0"/>
          </a:p>
        </p:txBody>
      </p:sp>
      <p:sp>
        <p:nvSpPr>
          <p:cNvPr id="31" name="Shape 25"/>
          <p:cNvSpPr/>
          <p:nvPr/>
        </p:nvSpPr>
        <p:spPr>
          <a:xfrm>
            <a:off x="7955280" y="4050792"/>
            <a:ext cx="2377440" cy="274320"/>
          </a:xfrm>
          <a:prstGeom prst="rect">
            <a:avLst/>
          </a:prstGeom>
          <a:solidFill>
            <a:srgbClr val="16264F"/>
          </a:solidFill>
          <a:ln/>
        </p:spPr>
      </p:sp>
      <p:sp>
        <p:nvSpPr>
          <p:cNvPr id="32" name="Shape 26"/>
          <p:cNvSpPr/>
          <p:nvPr/>
        </p:nvSpPr>
        <p:spPr>
          <a:xfrm>
            <a:off x="7955280" y="4050792"/>
            <a:ext cx="1212494" cy="274320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33" name="Text 27"/>
          <p:cNvSpPr/>
          <p:nvPr/>
        </p:nvSpPr>
        <p:spPr>
          <a:xfrm>
            <a:off x="10424160" y="3977640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7.7 bps</a:t>
            </a:r>
            <a:endParaRPr lang="en-US" sz="1300" dirty="0"/>
          </a:p>
        </p:txBody>
      </p:sp>
      <p:sp>
        <p:nvSpPr>
          <p:cNvPr id="34" name="Text 28"/>
          <p:cNvSpPr/>
          <p:nvPr/>
        </p:nvSpPr>
        <p:spPr>
          <a:xfrm>
            <a:off x="7955280" y="43434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multiplier ×1.1</a:t>
            </a:r>
            <a:endParaRPr lang="en-US" sz="950" dirty="0"/>
          </a:p>
        </p:txBody>
      </p:sp>
      <p:sp>
        <p:nvSpPr>
          <p:cNvPr id="35" name="Text 29"/>
          <p:cNvSpPr/>
          <p:nvPr/>
        </p:nvSpPr>
        <p:spPr>
          <a:xfrm>
            <a:off x="6537960" y="48920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</a:t>
            </a:r>
            <a:endParaRPr lang="en-US" sz="1500" dirty="0"/>
          </a:p>
        </p:txBody>
      </p:sp>
      <p:sp>
        <p:nvSpPr>
          <p:cNvPr id="36" name="Shape 30"/>
          <p:cNvSpPr/>
          <p:nvPr/>
        </p:nvSpPr>
        <p:spPr>
          <a:xfrm>
            <a:off x="7955280" y="4965192"/>
            <a:ext cx="2377440" cy="274320"/>
          </a:xfrm>
          <a:prstGeom prst="rect">
            <a:avLst/>
          </a:prstGeom>
          <a:solidFill>
            <a:srgbClr val="16264F"/>
          </a:solidFill>
          <a:ln/>
        </p:spPr>
      </p:sp>
      <p:sp>
        <p:nvSpPr>
          <p:cNvPr id="37" name="Shape 31"/>
          <p:cNvSpPr/>
          <p:nvPr/>
        </p:nvSpPr>
        <p:spPr>
          <a:xfrm>
            <a:off x="7955280" y="4965192"/>
            <a:ext cx="2377440" cy="274320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38" name="Text 32"/>
          <p:cNvSpPr/>
          <p:nvPr/>
        </p:nvSpPr>
        <p:spPr>
          <a:xfrm>
            <a:off x="10424160" y="4892040"/>
            <a:ext cx="1005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11.2 bps</a:t>
            </a:r>
            <a:endParaRPr lang="en-US" sz="1300" dirty="0"/>
          </a:p>
        </p:txBody>
      </p:sp>
      <p:sp>
        <p:nvSpPr>
          <p:cNvPr id="39" name="Text 33"/>
          <p:cNvSpPr/>
          <p:nvPr/>
        </p:nvSpPr>
        <p:spPr>
          <a:xfrm>
            <a:off x="7955280" y="525780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multiplier ×1.6</a:t>
            </a:r>
            <a:endParaRPr lang="en-US" sz="950" dirty="0"/>
          </a:p>
        </p:txBody>
      </p:sp>
      <p:sp>
        <p:nvSpPr>
          <p:cNvPr id="40" name="Text 34"/>
          <p:cNvSpPr/>
          <p:nvPr/>
        </p:nvSpPr>
        <p:spPr>
          <a:xfrm>
            <a:off x="6537960" y="5532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A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 has the weakest follow strength — the ×1.6 threshold filters for high-conviction signals only.</a:t>
            </a:r>
            <a:endParaRPr lang="en-US" sz="1100" dirty="0"/>
          </a:p>
        </p:txBody>
      </p:sp>
      <p:sp>
        <p:nvSpPr>
          <p:cNvPr id="41" name="Text 35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2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DATA &amp; METHODOLOGY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c. Execution &amp; Transaction Costs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Walk-the-book costs, per-lagger holds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21208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10512"/>
            <a:ext cx="548640" cy="548640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093" y="1958645"/>
            <a:ext cx="252374" cy="2523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82880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Walk-the-book transaction costs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22960" y="2468880"/>
            <a:ext cx="46634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orders fill against visible depth level by level: best price until size exhausts, then worse. Larger orders pay progressively worse prices — no flat-cost assumption.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48640" y="4023360"/>
            <a:ext cx="5212080" cy="2011680"/>
          </a:xfrm>
          <a:prstGeom prst="roundRect">
            <a:avLst>
              <a:gd name="adj" fmla="val 3636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822960" y="425196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$4.06</a:t>
            </a:r>
            <a:endParaRPr lang="en-US" sz="5000" dirty="0"/>
          </a:p>
        </p:txBody>
      </p:sp>
      <p:sp>
        <p:nvSpPr>
          <p:cNvPr id="11" name="Text 8"/>
          <p:cNvSpPr/>
          <p:nvPr/>
        </p:nvSpPr>
        <p:spPr>
          <a:xfrm>
            <a:off x="868680" y="51206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avg cost per round-trip (test)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868680" y="539496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tight mega-cap spreads of ~0.8–1.5 bps at top of book.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035040" y="1554480"/>
            <a:ext cx="557784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355080" y="17830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Per-lagger hold &amp; cooldown windows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55080" y="2286000"/>
          <a:ext cx="4937760" cy="914400"/>
        </p:xfrm>
        <a:graphic>
          <a:graphicData uri="http://schemas.openxmlformats.org/drawingml/2006/table">
            <a:tbl>
              <a:tblPr/>
              <a:tblGrid>
                <a:gridCol w="1554480"/>
                <a:gridCol w="1828800"/>
                <a:gridCol w="1554480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Lagger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Cooldown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30s (6 bars)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MSFT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50s (10 bars)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GOOGL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60s (12 bars)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Shape 12"/>
          <p:cNvSpPr/>
          <p:nvPr/>
        </p:nvSpPr>
        <p:spPr>
          <a:xfrm>
            <a:off x="6355080" y="2286000"/>
            <a:ext cx="4937760" cy="411480"/>
          </a:xfrm>
          <a:prstGeom prst="rect">
            <a:avLst/>
          </a:prstGeom>
          <a:solidFill>
            <a:srgbClr val="0E1A3A"/>
          </a:solidFill>
          <a:ln/>
        </p:spPr>
      </p:sp>
      <p:sp>
        <p:nvSpPr>
          <p:cNvPr id="17" name="Text 13"/>
          <p:cNvSpPr/>
          <p:nvPr/>
        </p:nvSpPr>
        <p:spPr>
          <a:xfrm>
            <a:off x="6446520" y="22860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Lagger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8001000" y="228600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9829800" y="22860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Cooldown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6355080" y="4572000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holds underestimate slower laggers and cause premature exits that negate the gross edge. Cooldowns are tracked independently per channel — an AMD trade blocks only AMD, while MSFT and GOOGL keep firing.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3 </a:t>
            </a:r>
            <a:pPr indent="0" marL="0">
              <a:buNone/>
            </a:pPr>
            <a:r>
              <a:rPr lang="en-US" sz="1100" b="1" spc="200" kern="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RESULTS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a. Lag Structure Analysis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repricing hierarchy is real and ordered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645920"/>
          <a:ext cx="6583680" cy="4297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406640" y="1737360"/>
            <a:ext cx="4206240" cy="1234440"/>
          </a:xfrm>
          <a:prstGeom prst="roundRect">
            <a:avLst>
              <a:gd name="adj" fmla="val 5185"/>
            </a:avLst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406640" y="1737360"/>
            <a:ext cx="91440" cy="1234440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7" name="Text 4"/>
          <p:cNvSpPr/>
          <p:nvPr/>
        </p:nvSpPr>
        <p:spPr>
          <a:xfrm>
            <a:off x="7635240" y="187452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→ hardware is fastest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635240" y="2212848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NVDA leads AMD by ~20s — AI hardware sentiment propagates quickly within the hardware sub-factor.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7406640" y="3154680"/>
            <a:ext cx="4206240" cy="1234440"/>
          </a:xfrm>
          <a:prstGeom prst="roundRect">
            <a:avLst>
              <a:gd name="adj" fmla="val 5185"/>
            </a:avLst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406640" y="3154680"/>
            <a:ext cx="91440" cy="1234440"/>
          </a:xfrm>
          <a:prstGeom prst="rect">
            <a:avLst/>
          </a:prstGeom>
          <a:solidFill>
            <a:srgbClr val="9FB8E6"/>
          </a:solidFill>
          <a:ln/>
        </p:spPr>
      </p:sp>
      <p:sp>
        <p:nvSpPr>
          <p:cNvPr id="11" name="Text 8"/>
          <p:cNvSpPr/>
          <p:nvPr/>
        </p:nvSpPr>
        <p:spPr>
          <a:xfrm>
            <a:off x="7635240" y="32918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→ software is slower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635240" y="3630168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MSFT (45s) and GOOGL (30s) lag further, supporting a distinct AI-software repricing channel.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7406640" y="4572000"/>
            <a:ext cx="4206240" cy="1234440"/>
          </a:xfrm>
          <a:prstGeom prst="roundRect">
            <a:avLst>
              <a:gd name="adj" fmla="val 5185"/>
            </a:avLst>
          </a:prstGeom>
          <a:solidFill>
            <a:srgbClr val="16264F"/>
          </a:solidFill>
          <a:ln w="9525">
            <a:solidFill>
              <a:srgbClr val="33507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406640" y="4572000"/>
            <a:ext cx="91440" cy="1234440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15" name="Text 12"/>
          <p:cNvSpPr/>
          <p:nvPr/>
        </p:nvSpPr>
        <p:spPr>
          <a:xfrm>
            <a:off x="7635240" y="470916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AAPL confirms the control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7635240" y="5047488"/>
            <a:ext cx="3886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lag, r = 0.42 — AAPL moves with NVDA on macro flow, never after it. That's why it filters non-AI signals.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48640" y="5989320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Correlations: AMD 0.47 · MSFT 0.35 · GOOGL 0.32 · AAPL 0.42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3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RESULTS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b. Backtest Results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Positive, consistent, out-of-sample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691640"/>
            <a:ext cx="2148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$1,582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804672" y="2404872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PnL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04672" y="2670048"/>
            <a:ext cx="2148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235 trades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64992" y="150876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593592" y="1691640"/>
            <a:ext cx="2148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63.4%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3621024" y="2404872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 rate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21024" y="2670048"/>
            <a:ext cx="2148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63.0% in train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181344" y="150876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09944" y="1691640"/>
            <a:ext cx="2148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22.37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6437376" y="2404872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 (test)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37376" y="2670048"/>
            <a:ext cx="2148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construction-consistent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997696" y="150876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0E1A3A"/>
          </a:solidFill>
          <a:ln/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226296" y="1691640"/>
            <a:ext cx="2148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-$1.38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9253728" y="2404872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drawdown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253728" y="2670048"/>
            <a:ext cx="2148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period</a:t>
            </a:r>
            <a:endParaRPr lang="en-US" sz="1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3337560"/>
          <a:ext cx="640080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1828800"/>
                <a:gridCol w="182880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A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Train (15d)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A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(10d)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A3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Number of trades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33507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235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PnL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$1,825.44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33507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$1,582.41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Hit rate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63.0%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33507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63.4%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Sharpe ratio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15.94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33507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22.37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drawdown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-$86.48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33507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-$1.38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Avg TC per trade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1A22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$4.02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33507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$4.06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A"/>
                    </a:solidFill>
                  </a:tcPr>
                </a:tc>
              </a:tr>
            </a:tbl>
          </a:graphicData>
        </a:graphic>
      </p:graphicFrame>
      <p:sp>
        <p:nvSpPr>
          <p:cNvPr id="21" name="Shape 18"/>
          <p:cNvSpPr/>
          <p:nvPr/>
        </p:nvSpPr>
        <p:spPr>
          <a:xfrm>
            <a:off x="7269480" y="3337560"/>
            <a:ext cx="4343400" cy="269748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7543800" y="35204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PnL by lagger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543800" y="397764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MSFT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549640" y="4014216"/>
            <a:ext cx="1828800" cy="237744"/>
          </a:xfrm>
          <a:prstGeom prst="rect">
            <a:avLst/>
          </a:prstGeom>
          <a:solidFill>
            <a:srgbClr val="EAF0FA"/>
          </a:solidFill>
          <a:ln/>
        </p:spPr>
      </p:sp>
      <p:sp>
        <p:nvSpPr>
          <p:cNvPr id="25" name="Shape 22"/>
          <p:cNvSpPr/>
          <p:nvPr/>
        </p:nvSpPr>
        <p:spPr>
          <a:xfrm>
            <a:off x="8549640" y="4014216"/>
            <a:ext cx="1828800" cy="237744"/>
          </a:xfrm>
          <a:prstGeom prst="rect">
            <a:avLst/>
          </a:prstGeom>
          <a:solidFill>
            <a:srgbClr val="32D6A0"/>
          </a:solidFill>
          <a:ln/>
        </p:spPr>
      </p:sp>
      <p:sp>
        <p:nvSpPr>
          <p:cNvPr id="26" name="Text 23"/>
          <p:cNvSpPr/>
          <p:nvPr/>
        </p:nvSpPr>
        <p:spPr>
          <a:xfrm>
            <a:off x="10424160" y="397764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$1,116.8</a:t>
            </a:r>
            <a:endParaRPr lang="en-US" sz="1150" dirty="0"/>
          </a:p>
        </p:txBody>
      </p:sp>
      <p:sp>
        <p:nvSpPr>
          <p:cNvPr id="27" name="Text 24"/>
          <p:cNvSpPr/>
          <p:nvPr/>
        </p:nvSpPr>
        <p:spPr>
          <a:xfrm>
            <a:off x="8549640" y="425196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 trades · 64.0%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7543800" y="4636008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AMD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8549640" y="4672584"/>
            <a:ext cx="1828800" cy="237744"/>
          </a:xfrm>
          <a:prstGeom prst="rect">
            <a:avLst/>
          </a:prstGeom>
          <a:solidFill>
            <a:srgbClr val="EAF0FA"/>
          </a:solidFill>
          <a:ln/>
        </p:spPr>
      </p:sp>
      <p:sp>
        <p:nvSpPr>
          <p:cNvPr id="30" name="Shape 27"/>
          <p:cNvSpPr/>
          <p:nvPr/>
        </p:nvSpPr>
        <p:spPr>
          <a:xfrm>
            <a:off x="8549640" y="4672584"/>
            <a:ext cx="480974" cy="237744"/>
          </a:xfrm>
          <a:prstGeom prst="rect">
            <a:avLst/>
          </a:prstGeom>
          <a:solidFill>
            <a:srgbClr val="33507E"/>
          </a:solidFill>
          <a:ln/>
        </p:spPr>
      </p:sp>
      <p:sp>
        <p:nvSpPr>
          <p:cNvPr id="31" name="Text 28"/>
          <p:cNvSpPr/>
          <p:nvPr/>
        </p:nvSpPr>
        <p:spPr>
          <a:xfrm>
            <a:off x="10424160" y="4636008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$294.08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8549640" y="4910328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 trades · 61.0%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7543800" y="5294376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</a:t>
            </a:r>
            <a:endParaRPr lang="en-US" sz="1250" dirty="0"/>
          </a:p>
        </p:txBody>
      </p:sp>
      <p:sp>
        <p:nvSpPr>
          <p:cNvPr id="34" name="Shape 31"/>
          <p:cNvSpPr/>
          <p:nvPr/>
        </p:nvSpPr>
        <p:spPr>
          <a:xfrm>
            <a:off x="8549640" y="5330952"/>
            <a:ext cx="1828800" cy="237744"/>
          </a:xfrm>
          <a:prstGeom prst="rect">
            <a:avLst/>
          </a:prstGeom>
          <a:solidFill>
            <a:srgbClr val="EAF0FA"/>
          </a:solidFill>
          <a:ln/>
        </p:spPr>
      </p:sp>
      <p:sp>
        <p:nvSpPr>
          <p:cNvPr id="35" name="Shape 32"/>
          <p:cNvSpPr/>
          <p:nvPr/>
        </p:nvSpPr>
        <p:spPr>
          <a:xfrm>
            <a:off x="8549640" y="5330952"/>
            <a:ext cx="281635" cy="237744"/>
          </a:xfrm>
          <a:prstGeom prst="rect">
            <a:avLst/>
          </a:prstGeom>
          <a:solidFill>
            <a:srgbClr val="F2A33C"/>
          </a:solidFill>
          <a:ln/>
        </p:spPr>
      </p:sp>
      <p:sp>
        <p:nvSpPr>
          <p:cNvPr id="36" name="Text 33"/>
          <p:cNvSpPr/>
          <p:nvPr/>
        </p:nvSpPr>
        <p:spPr>
          <a:xfrm>
            <a:off x="10424160" y="5294376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A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$171.52</a:t>
            </a:r>
            <a:endParaRPr lang="en-US" sz="1150" dirty="0"/>
          </a:p>
        </p:txBody>
      </p:sp>
      <p:sp>
        <p:nvSpPr>
          <p:cNvPr id="37" name="Text 34"/>
          <p:cNvSpPr/>
          <p:nvPr/>
        </p:nvSpPr>
        <p:spPr>
          <a:xfrm>
            <a:off x="8549640" y="5568696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trades · 71.0%</a:t>
            </a:r>
            <a:endParaRPr lang="en-US" sz="900" dirty="0"/>
          </a:p>
        </p:txBody>
      </p:sp>
      <p:sp>
        <p:nvSpPr>
          <p:cNvPr id="38" name="Text 35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2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3 </a:t>
            </a:r>
            <a:pPr indent="0" marL="0">
              <a:buNone/>
            </a:pPr>
            <a:r>
              <a:rPr lang="en-US" sz="1100" b="1" spc="200" kern="0" dirty="0">
                <a:solidFill>
                  <a:srgbClr val="3350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RESULTS</a:t>
            </a:r>
            <a:pPr indent="0" marL="0">
              <a:buNone/>
            </a:pPr>
            <a:r>
              <a:rPr lang="en-US" sz="1100" b="1" spc="200" kern="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   —   b. Backtest Results — robustness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leg earns its place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A2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Dropping GOOGL entirely (AMD + MSFT only) is worse on every metric — confirming GOOGL is a positive contributor once correctly calibrated, not a leg to cut.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1280160" y="2377440"/>
            <a:ext cx="4297680" cy="3566160"/>
          </a:xfrm>
          <a:prstGeom prst="roundRect">
            <a:avLst>
              <a:gd name="adj" fmla="val 2564"/>
            </a:avLst>
          </a:prstGeom>
          <a:solidFill>
            <a:srgbClr val="0E1A3A"/>
          </a:solidFill>
          <a:ln w="12700">
            <a:solidFill>
              <a:srgbClr val="0E1A3A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600200" y="2651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hierarchy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00200" y="303580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AMD · MSFT · GOOGL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60020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PnL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474720" y="35204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$1,582.41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600200" y="4270248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474720" y="427024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22.37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600200" y="5020056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8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drawdown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474720" y="502005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32D6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-$1.38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6217920" y="2377440"/>
            <a:ext cx="429768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CE3F0"/>
            </a:solidFill>
            <a:prstDash val="solid"/>
          </a:ln>
          <a:effectLst>
            <a:outerShdw sx="100000" sy="100000" kx="0" ky="0" algn="bl" rotWithShape="0" blurRad="114300" dist="38100" dir="8100000">
              <a:srgbClr val="0A133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537960" y="2651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E1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AMD + MSFT only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537960" y="303580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 dropped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537960" y="352044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PnL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412480" y="35204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$1,410.89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537960" y="4270248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412480" y="427024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20.25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537960" y="5020056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drawdown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412480" y="5020056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1A223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-$12.55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4983480" y="2103120"/>
            <a:ext cx="566928" cy="566928"/>
          </a:xfrm>
          <a:prstGeom prst="ellipse">
            <a:avLst/>
          </a:prstGeom>
          <a:solidFill>
            <a:srgbClr val="0E1A3A"/>
          </a:solidFill>
          <a:ln w="9525">
            <a:solidFill>
              <a:srgbClr val="33507E"/>
            </a:solidFill>
            <a:prstDash val="solid"/>
          </a:ln>
        </p:spPr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6551" y="2256191"/>
            <a:ext cx="260787" cy="260787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Lead-Lag Trading in the AI Ecosystem</dc:title>
  <dc:subject>PptxGenJS Presentation</dc:subject>
  <dc:creator>Group 1, Cohort 1</dc:creator>
  <cp:lastModifiedBy>Group 1, Cohort 1</cp:lastModifiedBy>
  <cp:revision>1</cp:revision>
  <dcterms:created xsi:type="dcterms:W3CDTF">2026-06-01T20:58:45Z</dcterms:created>
  <dcterms:modified xsi:type="dcterms:W3CDTF">2026-06-01T20:58:45Z</dcterms:modified>
</cp:coreProperties>
</file>