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media/image10.svg" ContentType="image/svg+xml"/>
  <Override PartName="/ppt/media/image14.svg" ContentType="image/svg+xml"/>
  <Override PartName="/ppt/media/image16.svg" ContentType="image/svg+xml"/>
  <Override PartName="/ppt/media/image4.svg" ContentType="image/svg+xml"/>
  <Override PartName="/ppt/media/image53.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18288000" cy="10287000"/>
  <p:notesSz cx="6858000" cy="9144000"/>
  <p:embeddedFontLst>
    <p:embeddedFont>
      <p:font typeface="Archivo Black" panose="020B0A03020202020B04"/>
      <p:regular r:id="rId40"/>
    </p:embeddedFont>
    <p:embeddedFont>
      <p:font typeface="Garet"/>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70" d="100"/>
          <a:sy n="70" d="100"/>
        </p:scale>
        <p:origin x="34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font" Target="fonts/font2.fntdata"/><Relationship Id="rId40" Type="http://schemas.openxmlformats.org/officeDocument/2006/relationships/font" Target="fonts/font1.fntdata"/><Relationship Id="rId4" Type="http://schemas.openxmlformats.org/officeDocument/2006/relationships/slide" Target="slides/slide2.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7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7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7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10.sv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7.png"/><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8.png"/><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9.png"/><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0.png"/><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25.png"/><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3.png"/><Relationship Id="rId1" Type="http://schemas.openxmlformats.org/officeDocument/2006/relationships/image" Target="../media/image1.jpe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6.svg"/><Relationship Id="rId2" Type="http://schemas.openxmlformats.org/officeDocument/2006/relationships/image" Target="../media/image34.png"/><Relationship Id="rId1" Type="http://schemas.openxmlformats.org/officeDocument/2006/relationships/image" Target="../media/image1.jpe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6.svg"/><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image" Target="../media/image1.jpe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6.png"/><Relationship Id="rId3" Type="http://schemas.openxmlformats.org/officeDocument/2006/relationships/image" Target="../media/image16.svg"/><Relationship Id="rId2" Type="http://schemas.openxmlformats.org/officeDocument/2006/relationships/image" Target="../media/image34.pn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37.png"/><Relationship Id="rId3" Type="http://schemas.openxmlformats.org/officeDocument/2006/relationships/image" Target="../media/image16.svg"/><Relationship Id="rId2" Type="http://schemas.openxmlformats.org/officeDocument/2006/relationships/image" Target="../media/image34.png"/><Relationship Id="rId1" Type="http://schemas.openxmlformats.org/officeDocument/2006/relationships/image" Target="../media/image1.jpeg"/></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25.png"/><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0.png"/><Relationship Id="rId1"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1.png"/><Relationship Id="rId1" Type="http://schemas.openxmlformats.org/officeDocument/2006/relationships/image" Target="../media/image1.jpe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4.png"/><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1.jpe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1.jpe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2.png"/><Relationship Id="rId2" Type="http://schemas.openxmlformats.org/officeDocument/2006/relationships/image" Target="../media/image47.png"/><Relationship Id="rId1" Type="http://schemas.openxmlformats.org/officeDocument/2006/relationships/image" Target="../media/image1.jpe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image" Target="../media/image1.jpeg"/></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25.png"/><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1.jpe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image" Target="../media/image1.jpeg"/></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6.svg"/><Relationship Id="rId3" Type="http://schemas.openxmlformats.org/officeDocument/2006/relationships/image" Target="../media/image34.png"/><Relationship Id="rId2" Type="http://schemas.openxmlformats.org/officeDocument/2006/relationships/image" Target="../media/image54.png"/><Relationship Id="rId1" Type="http://schemas.openxmlformats.org/officeDocument/2006/relationships/image" Target="../media/image1.jpeg"/></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6.svg"/><Relationship Id="rId3" Type="http://schemas.openxmlformats.org/officeDocument/2006/relationships/image" Target="../media/image34.png"/><Relationship Id="rId2" Type="http://schemas.openxmlformats.org/officeDocument/2006/relationships/image" Target="../media/image55.jpeg"/><Relationship Id="rId1" Type="http://schemas.openxmlformats.org/officeDocument/2006/relationships/image" Target="../media/image1.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6.jpeg"/><Relationship Id="rId1" Type="http://schemas.openxmlformats.org/officeDocument/2006/relationships/image" Target="../media/image1.jpe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hyperlink" Target="https://doi.org/10.1080/02665433.2024.2337268" TargetMode="External"/><Relationship Id="rId2" Type="http://schemas.openxmlformats.org/officeDocument/2006/relationships/hyperlink" Target="https://www.waterloorenewal.com.au" TargetMode="External"/><Relationship Id="rId1" Type="http://schemas.openxmlformats.org/officeDocument/2006/relationships/image" Target="../media/image1.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7.png"/><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8.png"/><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3.png"/><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grpSp>
        <p:nvGrpSpPr>
          <p:cNvPr id="3" name="Group 3"/>
          <p:cNvGrpSpPr/>
          <p:nvPr/>
        </p:nvGrpSpPr>
        <p:grpSpPr>
          <a:xfrm>
            <a:off x="4032895" y="0"/>
            <a:ext cx="14255105" cy="10691329"/>
            <a:chOff x="0" y="0"/>
            <a:chExt cx="812800" cy="609600"/>
          </a:xfrm>
        </p:grpSpPr>
        <p:sp>
          <p:nvSpPr>
            <p:cNvPr id="4" name="Freeform 4"/>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blipFill>
              <a:blip r:embed="rId2"/>
              <a:stretch>
                <a:fillRect l="-3003" r="-3003"/>
              </a:stretch>
            </a:blipFill>
          </p:spPr>
        </p:sp>
      </p:grpSp>
      <p:sp>
        <p:nvSpPr>
          <p:cNvPr id="5" name="TextBox 5"/>
          <p:cNvSpPr txBox="1"/>
          <p:nvPr/>
        </p:nvSpPr>
        <p:spPr>
          <a:xfrm>
            <a:off x="840684" y="1276350"/>
            <a:ext cx="7055950" cy="2650370"/>
          </a:xfrm>
          <a:prstGeom prst="rect">
            <a:avLst/>
          </a:prstGeom>
        </p:spPr>
        <p:txBody>
          <a:bodyPr lIns="0" tIns="0" rIns="0" bIns="0" rtlCol="0" anchor="t">
            <a:spAutoFit/>
          </a:bodyPr>
          <a:lstStyle/>
          <a:p>
            <a:pPr marL="0" lvl="0" indent="0" algn="l">
              <a:lnSpc>
                <a:spcPts val="5050"/>
              </a:lnSpc>
              <a:spcBef>
                <a:spcPct val="0"/>
              </a:spcBef>
            </a:pPr>
            <a:r>
              <a:rPr lang="en-US" sz="6475" spc="-511">
                <a:solidFill>
                  <a:srgbClr val="000000"/>
                </a:solidFill>
                <a:latin typeface="Archivo Black" panose="020B0A03020202020B04"/>
                <a:ea typeface="Archivo Black" panose="020B0A03020202020B04"/>
                <a:cs typeface="Archivo Black" panose="020B0A03020202020B04"/>
                <a:sym typeface="Archivo Black" panose="020B0A03020202020B04"/>
              </a:rPr>
              <a:t>WATERLOO SOUTH RENEWAL PROJECT</a:t>
            </a:r>
            <a:endParaRPr lang="en-US" sz="6475" spc="-511">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6" name="TextBox 6"/>
          <p:cNvSpPr txBox="1"/>
          <p:nvPr/>
        </p:nvSpPr>
        <p:spPr>
          <a:xfrm>
            <a:off x="990600" y="6387465"/>
            <a:ext cx="6084570" cy="1204595"/>
          </a:xfrm>
          <a:prstGeom prst="rect">
            <a:avLst/>
          </a:prstGeom>
        </p:spPr>
        <p:txBody>
          <a:bodyPr lIns="0" tIns="0" rIns="0" bIns="0" rtlCol="0" anchor="t">
            <a:noAutofit/>
          </a:bodyPr>
          <a:lstStyle/>
          <a:p>
            <a:pPr algn="l">
              <a:lnSpc>
                <a:spcPts val="2800"/>
              </a:lnSpc>
            </a:pPr>
            <a:r>
              <a:rPr lang="en-US" sz="2400" b="1">
                <a:solidFill>
                  <a:srgbClr val="000000"/>
                </a:solidFill>
                <a:latin typeface="Garet Bold"/>
                <a:ea typeface="Garet Bold"/>
                <a:cs typeface="Garet Bold"/>
                <a:sym typeface="Garet Bold"/>
              </a:rPr>
              <a:t>DING ZHIYIN 3036648793</a:t>
            </a:r>
            <a:endParaRPr lang="en-US" sz="2400" b="1">
              <a:solidFill>
                <a:srgbClr val="000000"/>
              </a:solidFill>
              <a:latin typeface="Garet Bold"/>
              <a:ea typeface="Garet Bold"/>
              <a:cs typeface="Garet Bold"/>
              <a:sym typeface="Garet Bold"/>
            </a:endParaRPr>
          </a:p>
          <a:p>
            <a:pPr algn="l">
              <a:lnSpc>
                <a:spcPts val="2800"/>
              </a:lnSpc>
            </a:pPr>
            <a:endParaRPr lang="en-US" sz="2400" b="1">
              <a:solidFill>
                <a:srgbClr val="000000"/>
              </a:solidFill>
              <a:latin typeface="Garet Bold"/>
              <a:ea typeface="Garet Bold"/>
              <a:cs typeface="Garet Bold"/>
              <a:sym typeface="Garet Bold"/>
            </a:endParaRPr>
          </a:p>
          <a:p>
            <a:pPr marL="0" lvl="0" indent="0" algn="l">
              <a:lnSpc>
                <a:spcPts val="2800"/>
              </a:lnSpc>
              <a:spcBef>
                <a:spcPct val="0"/>
              </a:spcBef>
            </a:pPr>
            <a:endParaRPr lang="en-US" sz="2400" b="1">
              <a:solidFill>
                <a:srgbClr val="000000"/>
              </a:solidFill>
              <a:latin typeface="Garet Bold"/>
              <a:ea typeface="Garet Bold"/>
              <a:cs typeface="Garet Bold"/>
              <a:sym typeface="Garet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grpSp>
        <p:nvGrpSpPr>
          <p:cNvPr id="3" name="Group 3"/>
          <p:cNvGrpSpPr>
            <a:grpSpLocks noChangeAspect="1"/>
          </p:cNvGrpSpPr>
          <p:nvPr/>
        </p:nvGrpSpPr>
        <p:grpSpPr>
          <a:xfrm>
            <a:off x="1028700" y="5137244"/>
            <a:ext cx="5489373" cy="4121056"/>
            <a:chOff x="0" y="0"/>
            <a:chExt cx="8916670" cy="6694043"/>
          </a:xfrm>
        </p:grpSpPr>
        <p:sp>
          <p:nvSpPr>
            <p:cNvPr id="4" name="Freeform 4"/>
            <p:cNvSpPr/>
            <p:nvPr/>
          </p:nvSpPr>
          <p:spPr>
            <a:xfrm>
              <a:off x="155575" y="155575"/>
              <a:ext cx="8605520" cy="6382893"/>
            </a:xfrm>
            <a:custGeom>
              <a:avLst/>
              <a:gdLst/>
              <a:ahLst/>
              <a:cxnLst/>
              <a:rect l="l" t="t" r="r" b="b"/>
              <a:pathLst>
                <a:path w="8605520" h="6382893">
                  <a:moveTo>
                    <a:pt x="0" y="0"/>
                  </a:moveTo>
                  <a:lnTo>
                    <a:pt x="8605520" y="0"/>
                  </a:lnTo>
                  <a:lnTo>
                    <a:pt x="8605520" y="6382893"/>
                  </a:lnTo>
                  <a:lnTo>
                    <a:pt x="0" y="6382893"/>
                  </a:lnTo>
                  <a:close/>
                </a:path>
              </a:pathLst>
            </a:custGeom>
            <a:blipFill>
              <a:blip r:embed="rId2"/>
              <a:stretch>
                <a:fillRect t="-558" b="-558"/>
              </a:stretch>
            </a:blipFill>
          </p:spPr>
        </p:sp>
        <p:sp>
          <p:nvSpPr>
            <p:cNvPr id="5" name="Freeform 5"/>
            <p:cNvSpPr/>
            <p:nvPr/>
          </p:nvSpPr>
          <p:spPr>
            <a:xfrm>
              <a:off x="6350" y="6350"/>
              <a:ext cx="8903970" cy="6681343"/>
            </a:xfrm>
            <a:custGeom>
              <a:avLst/>
              <a:gdLst/>
              <a:ahLst/>
              <a:cxnLst/>
              <a:rect l="l" t="t" r="r" b="b"/>
              <a:pathLst>
                <a:path w="8903970" h="6681343">
                  <a:moveTo>
                    <a:pt x="8903970" y="6681343"/>
                  </a:moveTo>
                  <a:lnTo>
                    <a:pt x="0" y="6681343"/>
                  </a:lnTo>
                  <a:lnTo>
                    <a:pt x="0" y="0"/>
                  </a:lnTo>
                  <a:lnTo>
                    <a:pt x="8903970" y="0"/>
                  </a:lnTo>
                  <a:lnTo>
                    <a:pt x="8903970" y="6681343"/>
                  </a:lnTo>
                  <a:close/>
                  <a:moveTo>
                    <a:pt x="19050" y="6662293"/>
                  </a:moveTo>
                  <a:lnTo>
                    <a:pt x="8884920" y="6662293"/>
                  </a:lnTo>
                  <a:lnTo>
                    <a:pt x="8884920" y="19050"/>
                  </a:lnTo>
                  <a:lnTo>
                    <a:pt x="19050" y="19050"/>
                  </a:lnTo>
                  <a:lnTo>
                    <a:pt x="19050" y="6662293"/>
                  </a:lnTo>
                  <a:close/>
                  <a:moveTo>
                    <a:pt x="8764270" y="6541643"/>
                  </a:moveTo>
                  <a:lnTo>
                    <a:pt x="139700" y="6541643"/>
                  </a:lnTo>
                  <a:lnTo>
                    <a:pt x="139700" y="139700"/>
                  </a:lnTo>
                  <a:lnTo>
                    <a:pt x="8764270" y="139700"/>
                  </a:lnTo>
                  <a:lnTo>
                    <a:pt x="8764270" y="6541643"/>
                  </a:lnTo>
                  <a:close/>
                  <a:moveTo>
                    <a:pt x="158750" y="6522593"/>
                  </a:moveTo>
                  <a:lnTo>
                    <a:pt x="8745220" y="6522593"/>
                  </a:lnTo>
                  <a:lnTo>
                    <a:pt x="8745220" y="158750"/>
                  </a:lnTo>
                  <a:lnTo>
                    <a:pt x="158750" y="158750"/>
                  </a:lnTo>
                  <a:lnTo>
                    <a:pt x="158750" y="6522593"/>
                  </a:lnTo>
                  <a:close/>
                </a:path>
              </a:pathLst>
            </a:custGeom>
            <a:solidFill>
              <a:srgbClr val="000000"/>
            </a:solidFill>
          </p:spPr>
        </p:sp>
      </p:grpSp>
      <p:sp>
        <p:nvSpPr>
          <p:cNvPr id="6" name="Freeform 6"/>
          <p:cNvSpPr/>
          <p:nvPr/>
        </p:nvSpPr>
        <p:spPr>
          <a:xfrm>
            <a:off x="13456423" y="1883102"/>
            <a:ext cx="3802877" cy="1486579"/>
          </a:xfrm>
          <a:custGeom>
            <a:avLst/>
            <a:gdLst/>
            <a:ahLst/>
            <a:cxnLst/>
            <a:rect l="l" t="t" r="r" b="b"/>
            <a:pathLst>
              <a:path w="3802877" h="1486579">
                <a:moveTo>
                  <a:pt x="0" y="0"/>
                </a:moveTo>
                <a:lnTo>
                  <a:pt x="3802877" y="0"/>
                </a:lnTo>
                <a:lnTo>
                  <a:pt x="3802877" y="1486579"/>
                </a:lnTo>
                <a:lnTo>
                  <a:pt x="0" y="14865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7" name="Group 7"/>
          <p:cNvGrpSpPr>
            <a:grpSpLocks noChangeAspect="1"/>
          </p:cNvGrpSpPr>
          <p:nvPr/>
        </p:nvGrpSpPr>
        <p:grpSpPr>
          <a:xfrm>
            <a:off x="1028700" y="820519"/>
            <a:ext cx="5489373" cy="4121056"/>
            <a:chOff x="0" y="0"/>
            <a:chExt cx="8916670" cy="6694043"/>
          </a:xfrm>
        </p:grpSpPr>
        <p:sp>
          <p:nvSpPr>
            <p:cNvPr id="8" name="Freeform 8"/>
            <p:cNvSpPr/>
            <p:nvPr/>
          </p:nvSpPr>
          <p:spPr>
            <a:xfrm>
              <a:off x="155575" y="155575"/>
              <a:ext cx="8605520" cy="6382893"/>
            </a:xfrm>
            <a:custGeom>
              <a:avLst/>
              <a:gdLst/>
              <a:ahLst/>
              <a:cxnLst/>
              <a:rect l="l" t="t" r="r" b="b"/>
              <a:pathLst>
                <a:path w="8605520" h="6382893">
                  <a:moveTo>
                    <a:pt x="0" y="0"/>
                  </a:moveTo>
                  <a:lnTo>
                    <a:pt x="8605520" y="0"/>
                  </a:lnTo>
                  <a:lnTo>
                    <a:pt x="8605520" y="6382893"/>
                  </a:lnTo>
                  <a:lnTo>
                    <a:pt x="0" y="6382893"/>
                  </a:lnTo>
                  <a:close/>
                </a:path>
              </a:pathLst>
            </a:custGeom>
            <a:blipFill>
              <a:blip r:embed="rId5"/>
              <a:stretch>
                <a:fillRect l="-5663" r="-5663"/>
              </a:stretch>
            </a:blipFill>
          </p:spPr>
        </p:sp>
        <p:sp>
          <p:nvSpPr>
            <p:cNvPr id="9" name="Freeform 9"/>
            <p:cNvSpPr/>
            <p:nvPr/>
          </p:nvSpPr>
          <p:spPr>
            <a:xfrm>
              <a:off x="6350" y="6350"/>
              <a:ext cx="8903970" cy="6681343"/>
            </a:xfrm>
            <a:custGeom>
              <a:avLst/>
              <a:gdLst/>
              <a:ahLst/>
              <a:cxnLst/>
              <a:rect l="l" t="t" r="r" b="b"/>
              <a:pathLst>
                <a:path w="8903970" h="6681343">
                  <a:moveTo>
                    <a:pt x="8903970" y="6681343"/>
                  </a:moveTo>
                  <a:lnTo>
                    <a:pt x="0" y="6681343"/>
                  </a:lnTo>
                  <a:lnTo>
                    <a:pt x="0" y="0"/>
                  </a:lnTo>
                  <a:lnTo>
                    <a:pt x="8903970" y="0"/>
                  </a:lnTo>
                  <a:lnTo>
                    <a:pt x="8903970" y="6681343"/>
                  </a:lnTo>
                  <a:close/>
                  <a:moveTo>
                    <a:pt x="19050" y="6662293"/>
                  </a:moveTo>
                  <a:lnTo>
                    <a:pt x="8884920" y="6662293"/>
                  </a:lnTo>
                  <a:lnTo>
                    <a:pt x="8884920" y="19050"/>
                  </a:lnTo>
                  <a:lnTo>
                    <a:pt x="19050" y="19050"/>
                  </a:lnTo>
                  <a:lnTo>
                    <a:pt x="19050" y="6662293"/>
                  </a:lnTo>
                  <a:close/>
                  <a:moveTo>
                    <a:pt x="8764270" y="6541643"/>
                  </a:moveTo>
                  <a:lnTo>
                    <a:pt x="139700" y="6541643"/>
                  </a:lnTo>
                  <a:lnTo>
                    <a:pt x="139700" y="139700"/>
                  </a:lnTo>
                  <a:lnTo>
                    <a:pt x="8764270" y="139700"/>
                  </a:lnTo>
                  <a:lnTo>
                    <a:pt x="8764270" y="6541643"/>
                  </a:lnTo>
                  <a:close/>
                  <a:moveTo>
                    <a:pt x="158750" y="6522593"/>
                  </a:moveTo>
                  <a:lnTo>
                    <a:pt x="8745220" y="6522593"/>
                  </a:lnTo>
                  <a:lnTo>
                    <a:pt x="8745220" y="158750"/>
                  </a:lnTo>
                  <a:lnTo>
                    <a:pt x="158750" y="158750"/>
                  </a:lnTo>
                  <a:lnTo>
                    <a:pt x="158750" y="6522593"/>
                  </a:lnTo>
                  <a:close/>
                </a:path>
              </a:pathLst>
            </a:custGeom>
            <a:solidFill>
              <a:srgbClr val="000000"/>
            </a:solidFill>
          </p:spPr>
        </p:sp>
      </p:grpSp>
      <p:sp>
        <p:nvSpPr>
          <p:cNvPr id="10" name="TextBox 10"/>
          <p:cNvSpPr txBox="1"/>
          <p:nvPr/>
        </p:nvSpPr>
        <p:spPr>
          <a:xfrm>
            <a:off x="8266152" y="4576958"/>
            <a:ext cx="8722890" cy="834009"/>
          </a:xfrm>
          <a:prstGeom prst="rect">
            <a:avLst/>
          </a:prstGeom>
        </p:spPr>
        <p:txBody>
          <a:bodyPr lIns="0" tIns="0" rIns="0" bIns="0" rtlCol="0" anchor="t">
            <a:spAutoFit/>
          </a:bodyPr>
          <a:lstStyle/>
          <a:p>
            <a:pPr marL="0" lvl="0" indent="0" algn="just">
              <a:lnSpc>
                <a:spcPts val="6210"/>
              </a:lnSpc>
              <a:spcBef>
                <a:spcPct val="0"/>
              </a:spcBef>
            </a:pPr>
            <a:r>
              <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rPr>
              <a:t>Stakeholder Dynamics </a:t>
            </a: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Freeform 3"/>
          <p:cNvSpPr/>
          <p:nvPr/>
        </p:nvSpPr>
        <p:spPr>
          <a:xfrm>
            <a:off x="10121709" y="-958151"/>
            <a:ext cx="8166291" cy="12165797"/>
          </a:xfrm>
          <a:custGeom>
            <a:avLst/>
            <a:gdLst/>
            <a:ahLst/>
            <a:cxnLst/>
            <a:rect l="l" t="t" r="r" b="b"/>
            <a:pathLst>
              <a:path w="8166291" h="12165797">
                <a:moveTo>
                  <a:pt x="0" y="0"/>
                </a:moveTo>
                <a:lnTo>
                  <a:pt x="8166291" y="0"/>
                </a:lnTo>
                <a:lnTo>
                  <a:pt x="8166291" y="12165797"/>
                </a:lnTo>
                <a:lnTo>
                  <a:pt x="0" y="12165797"/>
                </a:lnTo>
                <a:lnTo>
                  <a:pt x="0" y="0"/>
                </a:lnTo>
                <a:close/>
              </a:path>
            </a:pathLst>
          </a:custGeom>
          <a:blipFill>
            <a:blip r:embed="rId2"/>
            <a:stretch>
              <a:fillRect/>
            </a:stretch>
          </a:blipFill>
        </p:spPr>
      </p:sp>
      <p:sp>
        <p:nvSpPr>
          <p:cNvPr id="4" name="TextBox 4"/>
          <p:cNvSpPr txBox="1"/>
          <p:nvPr/>
        </p:nvSpPr>
        <p:spPr>
          <a:xfrm>
            <a:off x="836573" y="496311"/>
            <a:ext cx="8795724" cy="1509649"/>
          </a:xfrm>
          <a:prstGeom prst="rect">
            <a:avLst/>
          </a:prstGeom>
        </p:spPr>
        <p:txBody>
          <a:bodyPr lIns="0" tIns="0" rIns="0" bIns="0" rtlCol="0" anchor="t">
            <a:spAutoFit/>
          </a:bodyPr>
          <a:lstStyle/>
          <a:p>
            <a:pPr marL="0" lvl="0" indent="0" algn="l">
              <a:lnSpc>
                <a:spcPts val="581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Stakeholder Governance Network</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5" name="TextBox 5"/>
          <p:cNvSpPr txBox="1"/>
          <p:nvPr/>
        </p:nvSpPr>
        <p:spPr>
          <a:xfrm>
            <a:off x="1028700" y="2246630"/>
            <a:ext cx="8326239" cy="7520940"/>
          </a:xfrm>
          <a:prstGeom prst="rect">
            <a:avLst/>
          </a:prstGeom>
        </p:spPr>
        <p:txBody>
          <a:bodyPr lIns="0" tIns="0" rIns="0" bIns="0" rtlCol="0" anchor="t">
            <a:spAutoFit/>
          </a:bodyPr>
          <a:lstStyle/>
          <a:p>
            <a:pPr marL="0" lvl="0" indent="0" algn="l">
              <a:lnSpc>
                <a:spcPts val="3360"/>
              </a:lnSpc>
              <a:spcBef>
                <a:spcPct val="0"/>
              </a:spcBef>
            </a:pPr>
            <a:r>
              <a:rPr lang="en-US" sz="2400" b="1" u="none" strike="noStrike">
                <a:solidFill>
                  <a:srgbClr val="000000"/>
                </a:solidFill>
                <a:latin typeface="Garet Bold"/>
                <a:ea typeface="Garet Bold"/>
                <a:cs typeface="Garet Bold"/>
                <a:sym typeface="Garet Bold"/>
              </a:rPr>
              <a:t>NSW Government (Homes NSW / LAHC)</a:t>
            </a:r>
            <a:endParaRPr lang="en-US" sz="2400" b="1" u="none" strike="noStrike">
              <a:solidFill>
                <a:srgbClr val="000000"/>
              </a:solidFill>
              <a:latin typeface="Garet Bold"/>
              <a:ea typeface="Garet Bold"/>
              <a:cs typeface="Garet Bold"/>
              <a:sym typeface="Garet Bold"/>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 Project leadership</a:t>
            </a:r>
            <a:endParaRPr lang="en-US" sz="2400" u="none" strike="noStrike">
              <a:solidFill>
                <a:srgbClr val="000000"/>
              </a:solidFill>
              <a:latin typeface="Garet"/>
              <a:ea typeface="Garet"/>
              <a:cs typeface="Garet"/>
              <a:sym typeface="Garet"/>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 Land ownership</a:t>
            </a:r>
            <a:endParaRPr lang="en-US" sz="2400" u="none" strike="noStrike">
              <a:solidFill>
                <a:srgbClr val="000000"/>
              </a:solidFill>
              <a:latin typeface="Garet"/>
              <a:ea typeface="Garet"/>
              <a:cs typeface="Garet"/>
              <a:sym typeface="Garet"/>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 Housing policy and redevelopment strategy</a:t>
            </a:r>
            <a:endParaRPr lang="en-US" sz="2400" u="none" strike="noStrike">
              <a:solidFill>
                <a:srgbClr val="000000"/>
              </a:solidFill>
              <a:latin typeface="Garet"/>
              <a:ea typeface="Garet"/>
              <a:cs typeface="Garet"/>
              <a:sym typeface="Garet"/>
            </a:endParaRPr>
          </a:p>
          <a:p>
            <a:pPr marL="0" lvl="0" indent="0" algn="l">
              <a:lnSpc>
                <a:spcPts val="3360"/>
              </a:lnSpc>
              <a:spcBef>
                <a:spcPct val="0"/>
              </a:spcBef>
            </a:pPr>
            <a:endParaRPr lang="en-US" sz="2400" u="none" strike="noStrike">
              <a:solidFill>
                <a:srgbClr val="000000"/>
              </a:solidFill>
              <a:latin typeface="Garet"/>
              <a:ea typeface="Garet"/>
              <a:cs typeface="Garet"/>
              <a:sym typeface="Garet"/>
            </a:endParaRPr>
          </a:p>
          <a:p>
            <a:pPr marL="0" lvl="0" indent="0" algn="l">
              <a:lnSpc>
                <a:spcPts val="3360"/>
              </a:lnSpc>
              <a:spcBef>
                <a:spcPct val="0"/>
              </a:spcBef>
            </a:pPr>
            <a:r>
              <a:rPr lang="en-US" sz="2400" b="1" u="none" strike="noStrike">
                <a:solidFill>
                  <a:srgbClr val="000000"/>
                </a:solidFill>
                <a:latin typeface="Garet Bold"/>
                <a:ea typeface="Garet Bold"/>
                <a:cs typeface="Garet Bold"/>
                <a:sym typeface="Garet Bold"/>
              </a:rPr>
              <a:t>City of Sydney</a:t>
            </a:r>
            <a:endParaRPr lang="en-US" sz="2400" b="1" u="none" strike="noStrike">
              <a:solidFill>
                <a:srgbClr val="000000"/>
              </a:solidFill>
              <a:latin typeface="Garet Bold"/>
              <a:ea typeface="Garet Bold"/>
              <a:cs typeface="Garet Bold"/>
              <a:sym typeface="Garet Bold"/>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 Local planning framework</a:t>
            </a:r>
            <a:endParaRPr lang="en-US" sz="2400" u="none" strike="noStrike">
              <a:solidFill>
                <a:srgbClr val="000000"/>
              </a:solidFill>
              <a:latin typeface="Garet"/>
              <a:ea typeface="Garet"/>
              <a:cs typeface="Garet"/>
              <a:sym typeface="Garet"/>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 Infrastructure and urban design coordination</a:t>
            </a:r>
            <a:endParaRPr lang="en-US" sz="2400" u="none" strike="noStrike">
              <a:solidFill>
                <a:srgbClr val="000000"/>
              </a:solidFill>
              <a:latin typeface="Garet"/>
              <a:ea typeface="Garet"/>
              <a:cs typeface="Garet"/>
              <a:sym typeface="Garet"/>
            </a:endParaRPr>
          </a:p>
          <a:p>
            <a:pPr marL="0" lvl="0" indent="0" algn="l">
              <a:lnSpc>
                <a:spcPts val="3360"/>
              </a:lnSpc>
              <a:spcBef>
                <a:spcPct val="0"/>
              </a:spcBef>
            </a:pPr>
            <a:endParaRPr lang="en-US" sz="2400" u="none" strike="noStrike">
              <a:solidFill>
                <a:srgbClr val="000000"/>
              </a:solidFill>
              <a:latin typeface="Garet"/>
              <a:ea typeface="Garet"/>
              <a:cs typeface="Garet"/>
              <a:sym typeface="Garet"/>
            </a:endParaRPr>
          </a:p>
          <a:p>
            <a:pPr marL="0" lvl="0" indent="0" algn="l">
              <a:lnSpc>
                <a:spcPts val="3360"/>
              </a:lnSpc>
              <a:spcBef>
                <a:spcPct val="0"/>
              </a:spcBef>
            </a:pPr>
            <a:r>
              <a:rPr lang="en-US" sz="2400" b="1" u="none" strike="noStrike">
                <a:solidFill>
                  <a:srgbClr val="000000"/>
                </a:solidFill>
                <a:latin typeface="Garet Bold"/>
                <a:ea typeface="Garet Bold"/>
                <a:cs typeface="Garet Bold"/>
                <a:sym typeface="Garet Bold"/>
              </a:rPr>
              <a:t>Private Developers</a:t>
            </a:r>
            <a:endParaRPr lang="en-US" sz="2400" b="1" u="none" strike="noStrike">
              <a:solidFill>
                <a:srgbClr val="000000"/>
              </a:solidFill>
              <a:latin typeface="Garet Bold"/>
              <a:ea typeface="Garet Bold"/>
              <a:cs typeface="Garet Bold"/>
              <a:sym typeface="Garet Bold"/>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 Investment and construction delivery</a:t>
            </a:r>
            <a:endParaRPr lang="en-US" sz="2400" u="none" strike="noStrike">
              <a:solidFill>
                <a:srgbClr val="000000"/>
              </a:solidFill>
              <a:latin typeface="Garet"/>
              <a:ea typeface="Garet"/>
              <a:cs typeface="Garet"/>
              <a:sym typeface="Garet"/>
            </a:endParaRPr>
          </a:p>
          <a:p>
            <a:pPr marL="0" lvl="0" indent="0" algn="l">
              <a:lnSpc>
                <a:spcPts val="3360"/>
              </a:lnSpc>
              <a:spcBef>
                <a:spcPct val="0"/>
              </a:spcBef>
            </a:pPr>
            <a:endParaRPr lang="en-US" sz="2400" u="none" strike="noStrike">
              <a:solidFill>
                <a:srgbClr val="000000"/>
              </a:solidFill>
              <a:latin typeface="Garet"/>
              <a:ea typeface="Garet"/>
              <a:cs typeface="Garet"/>
              <a:sym typeface="Garet"/>
            </a:endParaRPr>
          </a:p>
          <a:p>
            <a:pPr marL="0" lvl="0" indent="0" algn="l">
              <a:lnSpc>
                <a:spcPts val="3360"/>
              </a:lnSpc>
              <a:spcBef>
                <a:spcPct val="0"/>
              </a:spcBef>
            </a:pPr>
            <a:r>
              <a:rPr lang="en-US" sz="2400" b="1" u="none" strike="noStrike">
                <a:solidFill>
                  <a:srgbClr val="000000"/>
                </a:solidFill>
                <a:latin typeface="Garet Bold"/>
                <a:ea typeface="Garet Bold"/>
                <a:cs typeface="Garet Bold"/>
                <a:sym typeface="Garet Bold"/>
              </a:rPr>
              <a:t>Community Housing Providers</a:t>
            </a:r>
            <a:endParaRPr lang="en-US" sz="2400" b="1" u="none" strike="noStrike">
              <a:solidFill>
                <a:srgbClr val="000000"/>
              </a:solidFill>
              <a:latin typeface="Garet Bold"/>
              <a:ea typeface="Garet Bold"/>
              <a:cs typeface="Garet Bold"/>
              <a:sym typeface="Garet Bold"/>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 Management of social housing</a:t>
            </a:r>
            <a:endParaRPr lang="en-US" sz="2400" u="none" strike="noStrike">
              <a:solidFill>
                <a:srgbClr val="000000"/>
              </a:solidFill>
              <a:latin typeface="Garet"/>
              <a:ea typeface="Garet"/>
              <a:cs typeface="Garet"/>
              <a:sym typeface="Garet"/>
            </a:endParaRPr>
          </a:p>
          <a:p>
            <a:pPr marL="0" lvl="0" indent="0" algn="l">
              <a:lnSpc>
                <a:spcPts val="3360"/>
              </a:lnSpc>
              <a:spcBef>
                <a:spcPct val="0"/>
              </a:spcBef>
            </a:pPr>
            <a:endParaRPr lang="en-US" sz="2400" u="none" strike="noStrike">
              <a:solidFill>
                <a:srgbClr val="000000"/>
              </a:solidFill>
              <a:latin typeface="Garet"/>
              <a:ea typeface="Garet"/>
              <a:cs typeface="Garet"/>
              <a:sym typeface="Garet"/>
            </a:endParaRPr>
          </a:p>
          <a:p>
            <a:pPr marL="0" lvl="0" indent="0" algn="l">
              <a:lnSpc>
                <a:spcPts val="3360"/>
              </a:lnSpc>
              <a:spcBef>
                <a:spcPct val="0"/>
              </a:spcBef>
            </a:pPr>
            <a:r>
              <a:rPr lang="en-US" sz="2400" b="1" u="none" strike="noStrike">
                <a:solidFill>
                  <a:srgbClr val="000000"/>
                </a:solidFill>
                <a:latin typeface="Garet Bold"/>
                <a:ea typeface="Garet Bold"/>
                <a:cs typeface="Garet Bold"/>
                <a:sym typeface="Garet Bold"/>
              </a:rPr>
              <a:t>Residents and Community Groups</a:t>
            </a:r>
            <a:endParaRPr lang="en-US" sz="2400" b="1" u="none" strike="noStrike">
              <a:solidFill>
                <a:srgbClr val="000000"/>
              </a:solidFill>
              <a:latin typeface="Garet Bold"/>
              <a:ea typeface="Garet Bold"/>
              <a:cs typeface="Garet Bold"/>
              <a:sym typeface="Garet Bold"/>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 Represent local interests</a:t>
            </a:r>
            <a:endParaRPr lang="en-US" sz="2400" u="none" strike="noStrike">
              <a:solidFill>
                <a:srgbClr val="000000"/>
              </a:solidFill>
              <a:latin typeface="Garet"/>
              <a:ea typeface="Garet"/>
              <a:cs typeface="Garet"/>
              <a:sym typeface="Garet"/>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 Advocate for housing rights and community stability</a:t>
            </a:r>
            <a:endParaRPr lang="en-US" sz="2400" u="none" strike="noStrike">
              <a:solidFill>
                <a:srgbClr val="000000"/>
              </a:solidFill>
              <a:latin typeface="Garet"/>
              <a:ea typeface="Garet"/>
              <a:cs typeface="Garet"/>
              <a:sym typeface="Gare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Freeform 3"/>
          <p:cNvSpPr/>
          <p:nvPr/>
        </p:nvSpPr>
        <p:spPr>
          <a:xfrm>
            <a:off x="8410971" y="-2022293"/>
            <a:ext cx="9877029" cy="15359042"/>
          </a:xfrm>
          <a:custGeom>
            <a:avLst/>
            <a:gdLst/>
            <a:ahLst/>
            <a:cxnLst/>
            <a:rect l="l" t="t" r="r" b="b"/>
            <a:pathLst>
              <a:path w="9877029" h="15359042">
                <a:moveTo>
                  <a:pt x="0" y="0"/>
                </a:moveTo>
                <a:lnTo>
                  <a:pt x="9877029" y="0"/>
                </a:lnTo>
                <a:lnTo>
                  <a:pt x="9877029" y="15359042"/>
                </a:lnTo>
                <a:lnTo>
                  <a:pt x="0" y="15359042"/>
                </a:lnTo>
                <a:lnTo>
                  <a:pt x="0" y="0"/>
                </a:lnTo>
                <a:close/>
              </a:path>
            </a:pathLst>
          </a:custGeom>
          <a:blipFill>
            <a:blip r:embed="rId2"/>
            <a:stretch>
              <a:fillRect l="-2275" r="-1327"/>
            </a:stretch>
          </a:blipFill>
        </p:spPr>
      </p:sp>
      <p:sp>
        <p:nvSpPr>
          <p:cNvPr id="4" name="TextBox 4"/>
          <p:cNvSpPr txBox="1"/>
          <p:nvPr/>
        </p:nvSpPr>
        <p:spPr>
          <a:xfrm>
            <a:off x="475241" y="2406663"/>
            <a:ext cx="7379439" cy="6434455"/>
          </a:xfrm>
          <a:prstGeom prst="rect">
            <a:avLst/>
          </a:prstGeom>
        </p:spPr>
        <p:txBody>
          <a:bodyPr lIns="0" tIns="0" rIns="0" bIns="0" rtlCol="0" anchor="t">
            <a:spAutoFit/>
          </a:bodyPr>
          <a:lstStyle/>
          <a:p>
            <a:pPr algn="l">
              <a:lnSpc>
                <a:spcPts val="3920"/>
              </a:lnSpc>
              <a:spcBef>
                <a:spcPct val="0"/>
              </a:spcBef>
            </a:pPr>
            <a:r>
              <a:rPr lang="en-US" sz="2800" b="1">
                <a:solidFill>
                  <a:srgbClr val="000000"/>
                </a:solidFill>
                <a:latin typeface="Garet Bold"/>
                <a:ea typeface="Garet Bold"/>
                <a:cs typeface="Garet Bold"/>
                <a:sym typeface="Garet Bold"/>
              </a:rPr>
              <a:t>Power concentration</a:t>
            </a:r>
            <a:endParaRPr lang="en-US" sz="2800" b="1">
              <a:solidFill>
                <a:srgbClr val="000000"/>
              </a:solidFill>
              <a:latin typeface="Garet Bold"/>
              <a:ea typeface="Garet Bold"/>
              <a:cs typeface="Garet Bold"/>
              <a:sym typeface="Garet Bold"/>
            </a:endParaRPr>
          </a:p>
          <a:p>
            <a:pPr algn="l">
              <a:lnSpc>
                <a:spcPts val="3920"/>
              </a:lnSpc>
              <a:spcBef>
                <a:spcPct val="0"/>
              </a:spcBef>
            </a:pPr>
            <a:r>
              <a:rPr lang="en-US" sz="2800">
                <a:solidFill>
                  <a:srgbClr val="000000"/>
                </a:solidFill>
                <a:latin typeface="Garet"/>
                <a:ea typeface="Garet"/>
                <a:cs typeface="Garet"/>
                <a:sym typeface="Garet"/>
              </a:rPr>
              <a:t>• Decision-making authority is concentrated in government agencies and development partners</a:t>
            </a:r>
            <a:endParaRPr lang="en-US" sz="2800">
              <a:solidFill>
                <a:srgbClr val="000000"/>
              </a:solidFill>
              <a:latin typeface="Garet"/>
              <a:ea typeface="Garet"/>
              <a:cs typeface="Garet"/>
              <a:sym typeface="Garet"/>
            </a:endParaRPr>
          </a:p>
          <a:p>
            <a:pPr algn="l">
              <a:lnSpc>
                <a:spcPts val="3920"/>
              </a:lnSpc>
              <a:spcBef>
                <a:spcPct val="0"/>
              </a:spcBef>
            </a:pPr>
            <a:endParaRPr lang="en-US" sz="2800">
              <a:solidFill>
                <a:srgbClr val="000000"/>
              </a:solidFill>
              <a:latin typeface="Garet"/>
              <a:ea typeface="Garet"/>
              <a:cs typeface="Garet"/>
              <a:sym typeface="Garet"/>
            </a:endParaRPr>
          </a:p>
          <a:p>
            <a:pPr algn="l">
              <a:lnSpc>
                <a:spcPts val="3920"/>
              </a:lnSpc>
              <a:spcBef>
                <a:spcPct val="0"/>
              </a:spcBef>
            </a:pPr>
            <a:r>
              <a:rPr lang="en-US" sz="2800" b="1">
                <a:solidFill>
                  <a:srgbClr val="000000"/>
                </a:solidFill>
                <a:latin typeface="Garet Bold"/>
                <a:ea typeface="Garet Bold"/>
                <a:cs typeface="Garet Bold"/>
                <a:sym typeface="Garet Bold"/>
              </a:rPr>
              <a:t>Interest imbalance</a:t>
            </a:r>
            <a:endParaRPr lang="en-US" sz="2800" b="1">
              <a:solidFill>
                <a:srgbClr val="000000"/>
              </a:solidFill>
              <a:latin typeface="Garet Bold"/>
              <a:ea typeface="Garet Bold"/>
              <a:cs typeface="Garet Bold"/>
              <a:sym typeface="Garet Bold"/>
            </a:endParaRPr>
          </a:p>
          <a:p>
            <a:pPr algn="l">
              <a:lnSpc>
                <a:spcPts val="3920"/>
              </a:lnSpc>
              <a:spcBef>
                <a:spcPct val="0"/>
              </a:spcBef>
            </a:pPr>
            <a:r>
              <a:rPr lang="en-US" sz="2800">
                <a:solidFill>
                  <a:srgbClr val="000000"/>
                </a:solidFill>
                <a:latin typeface="Garet"/>
                <a:ea typeface="Garet"/>
                <a:cs typeface="Garet"/>
                <a:sym typeface="Garet"/>
              </a:rPr>
              <a:t>• Residents and community organisations have strong interests but limited institutional power</a:t>
            </a:r>
            <a:endParaRPr lang="en-US" sz="2800">
              <a:solidFill>
                <a:srgbClr val="000000"/>
              </a:solidFill>
              <a:latin typeface="Garet"/>
              <a:ea typeface="Garet"/>
              <a:cs typeface="Garet"/>
              <a:sym typeface="Garet"/>
            </a:endParaRPr>
          </a:p>
          <a:p>
            <a:pPr algn="l">
              <a:lnSpc>
                <a:spcPts val="3920"/>
              </a:lnSpc>
              <a:spcBef>
                <a:spcPct val="0"/>
              </a:spcBef>
            </a:pPr>
            <a:endParaRPr lang="en-US" sz="2800">
              <a:solidFill>
                <a:srgbClr val="000000"/>
              </a:solidFill>
              <a:latin typeface="Garet"/>
              <a:ea typeface="Garet"/>
              <a:cs typeface="Garet"/>
              <a:sym typeface="Garet"/>
            </a:endParaRPr>
          </a:p>
          <a:p>
            <a:pPr algn="l">
              <a:lnSpc>
                <a:spcPts val="3920"/>
              </a:lnSpc>
              <a:spcBef>
                <a:spcPct val="0"/>
              </a:spcBef>
            </a:pPr>
            <a:r>
              <a:rPr lang="en-US" sz="2800" b="1">
                <a:solidFill>
                  <a:srgbClr val="000000"/>
                </a:solidFill>
                <a:latin typeface="Garet Bold"/>
                <a:ea typeface="Garet Bold"/>
                <a:cs typeface="Garet Bold"/>
                <a:sym typeface="Garet Bold"/>
              </a:rPr>
              <a:t>Governance challenge</a:t>
            </a:r>
            <a:endParaRPr lang="en-US" sz="2800" b="1">
              <a:solidFill>
                <a:srgbClr val="000000"/>
              </a:solidFill>
              <a:latin typeface="Garet Bold"/>
              <a:ea typeface="Garet Bold"/>
              <a:cs typeface="Garet Bold"/>
              <a:sym typeface="Garet Bold"/>
            </a:endParaRPr>
          </a:p>
          <a:p>
            <a:pPr algn="l">
              <a:lnSpc>
                <a:spcPts val="3920"/>
              </a:lnSpc>
              <a:spcBef>
                <a:spcPct val="0"/>
              </a:spcBef>
            </a:pPr>
            <a:r>
              <a:rPr lang="en-US" sz="2800">
                <a:solidFill>
                  <a:srgbClr val="000000"/>
                </a:solidFill>
                <a:latin typeface="Garet"/>
                <a:ea typeface="Garet"/>
                <a:cs typeface="Garet"/>
                <a:sym typeface="Garet"/>
              </a:rPr>
              <a:t>• Balancing redevelopment objectives with social equity concerns</a:t>
            </a:r>
            <a:endParaRPr lang="en-US" sz="2800">
              <a:solidFill>
                <a:srgbClr val="000000"/>
              </a:solidFill>
              <a:latin typeface="Garet"/>
              <a:ea typeface="Garet"/>
              <a:cs typeface="Garet"/>
              <a:sym typeface="Garet"/>
            </a:endParaRPr>
          </a:p>
        </p:txBody>
      </p:sp>
      <p:sp>
        <p:nvSpPr>
          <p:cNvPr id="5" name="TextBox 5"/>
          <p:cNvSpPr txBox="1"/>
          <p:nvPr/>
        </p:nvSpPr>
        <p:spPr>
          <a:xfrm>
            <a:off x="475241" y="652779"/>
            <a:ext cx="9682512" cy="1509649"/>
          </a:xfrm>
          <a:prstGeom prst="rect">
            <a:avLst/>
          </a:prstGeom>
        </p:spPr>
        <p:txBody>
          <a:bodyPr lIns="0" tIns="0" rIns="0" bIns="0" rtlCol="0" anchor="t">
            <a:spAutoFit/>
          </a:bodyPr>
          <a:lstStyle/>
          <a:p>
            <a:pPr marL="0" lvl="0" indent="0" algn="l">
              <a:lnSpc>
                <a:spcPts val="5810"/>
              </a:lnSpc>
              <a:spcBef>
                <a:spcPct val="0"/>
              </a:spcBef>
            </a:pPr>
            <a:r>
              <a:rPr lang="en-US" sz="5810" u="none" strike="noStrike" spc="-458">
                <a:solidFill>
                  <a:srgbClr val="000000"/>
                </a:solidFill>
                <a:latin typeface="Archivo Black" panose="020B0A03020202020B04"/>
                <a:ea typeface="Archivo Black" panose="020B0A03020202020B04"/>
                <a:cs typeface="Archivo Black" panose="020B0A03020202020B04"/>
                <a:sym typeface="Archivo Black" panose="020B0A03020202020B04"/>
              </a:rPr>
              <a:t>Stakeholder Powerand Interest Dynamics</a:t>
            </a:r>
            <a:endParaRPr lang="en-US" sz="5810" u="none" strike="noStrike"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Freeform 3"/>
          <p:cNvSpPr/>
          <p:nvPr/>
        </p:nvSpPr>
        <p:spPr>
          <a:xfrm>
            <a:off x="3129031" y="6055852"/>
            <a:ext cx="12505178" cy="4231148"/>
          </a:xfrm>
          <a:custGeom>
            <a:avLst/>
            <a:gdLst/>
            <a:ahLst/>
            <a:cxnLst/>
            <a:rect l="l" t="t" r="r" b="b"/>
            <a:pathLst>
              <a:path w="12505178" h="4231148">
                <a:moveTo>
                  <a:pt x="0" y="0"/>
                </a:moveTo>
                <a:lnTo>
                  <a:pt x="12505178" y="0"/>
                </a:lnTo>
                <a:lnTo>
                  <a:pt x="12505178" y="4231148"/>
                </a:lnTo>
                <a:lnTo>
                  <a:pt x="0" y="4231148"/>
                </a:lnTo>
                <a:lnTo>
                  <a:pt x="0" y="0"/>
                </a:lnTo>
                <a:close/>
              </a:path>
            </a:pathLst>
          </a:custGeom>
          <a:blipFill>
            <a:blip r:embed="rId2"/>
            <a:stretch>
              <a:fillRect t="-11511" b="-11511"/>
            </a:stretch>
          </a:blipFill>
        </p:spPr>
      </p:sp>
      <p:sp>
        <p:nvSpPr>
          <p:cNvPr id="4" name="TextBox 4"/>
          <p:cNvSpPr txBox="1"/>
          <p:nvPr/>
        </p:nvSpPr>
        <p:spPr>
          <a:xfrm>
            <a:off x="475241" y="652779"/>
            <a:ext cx="16012748" cy="776224"/>
          </a:xfrm>
          <a:prstGeom prst="rect">
            <a:avLst/>
          </a:prstGeom>
        </p:spPr>
        <p:txBody>
          <a:bodyPr lIns="0" tIns="0" rIns="0" bIns="0" rtlCol="0" anchor="t">
            <a:spAutoFit/>
          </a:bodyPr>
          <a:lstStyle/>
          <a:p>
            <a:pPr marL="0" lvl="0" indent="0" algn="l">
              <a:lnSpc>
                <a:spcPts val="5810"/>
              </a:lnSpc>
              <a:spcBef>
                <a:spcPct val="0"/>
              </a:spcBef>
            </a:pPr>
            <a:r>
              <a:rPr lang="en-US" sz="5810" u="none" strike="noStrike" spc="-458">
                <a:solidFill>
                  <a:srgbClr val="000000"/>
                </a:solidFill>
                <a:latin typeface="Archivo Black" panose="020B0A03020202020B04"/>
                <a:ea typeface="Archivo Black" panose="020B0A03020202020B04"/>
                <a:cs typeface="Archivo Black" panose="020B0A03020202020B04"/>
                <a:sym typeface="Archivo Black" panose="020B0A03020202020B04"/>
              </a:rPr>
              <a:t>Conflict – Governance Response Framework</a:t>
            </a:r>
            <a:endParaRPr lang="en-US" sz="5810" u="none" strike="noStrike"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5" name="TextBox 5"/>
          <p:cNvSpPr txBox="1"/>
          <p:nvPr/>
        </p:nvSpPr>
        <p:spPr>
          <a:xfrm>
            <a:off x="475241" y="2293992"/>
            <a:ext cx="17812759" cy="3496945"/>
          </a:xfrm>
          <a:prstGeom prst="rect">
            <a:avLst/>
          </a:prstGeom>
        </p:spPr>
        <p:txBody>
          <a:bodyPr lIns="0" tIns="0" rIns="0" bIns="0" rtlCol="0" anchor="t">
            <a:spAutoFit/>
          </a:bodyPr>
          <a:lstStyle/>
          <a:p>
            <a:pPr marL="0" lvl="0" indent="0" algn="l">
              <a:lnSpc>
                <a:spcPts val="3080"/>
              </a:lnSpc>
              <a:spcBef>
                <a:spcPct val="0"/>
              </a:spcBef>
            </a:pPr>
            <a:r>
              <a:rPr lang="en-US" sz="2200" b="1" u="none" strike="noStrike">
                <a:solidFill>
                  <a:srgbClr val="000000"/>
                </a:solidFill>
                <a:latin typeface="Garet Bold"/>
                <a:ea typeface="Garet Bold"/>
                <a:cs typeface="Garet Bold"/>
                <a:sym typeface="Garet Bold"/>
              </a:rPr>
              <a:t>Resident displacement</a:t>
            </a:r>
            <a:endParaRPr lang="en-US" sz="2200" b="1" u="none" strike="noStrike">
              <a:solidFill>
                <a:srgbClr val="000000"/>
              </a:solidFill>
              <a:latin typeface="Garet Bold"/>
              <a:ea typeface="Garet Bold"/>
              <a:cs typeface="Garet Bold"/>
              <a:sym typeface="Garet Bold"/>
            </a:endParaRPr>
          </a:p>
          <a:p>
            <a:pPr marL="0" lvl="0" indent="0" algn="l">
              <a:lnSpc>
                <a:spcPts val="3080"/>
              </a:lnSpc>
              <a:spcBef>
                <a:spcPct val="0"/>
              </a:spcBef>
            </a:pPr>
            <a:r>
              <a:rPr lang="en-US" sz="2200" u="none" strike="noStrike">
                <a:solidFill>
                  <a:srgbClr val="000000"/>
                </a:solidFill>
                <a:latin typeface="Garet"/>
                <a:ea typeface="Garet"/>
                <a:cs typeface="Garet"/>
                <a:sym typeface="Garet"/>
              </a:rPr>
              <a:t>Redevelopment requires demolition of existing public housing, leading to temporary relocation and disruption of social networks</a:t>
            </a:r>
            <a:endParaRPr lang="en-US" sz="2200" u="none" strike="noStrike">
              <a:solidFill>
                <a:srgbClr val="000000"/>
              </a:solidFill>
              <a:latin typeface="Garet"/>
              <a:ea typeface="Garet"/>
              <a:cs typeface="Garet"/>
              <a:sym typeface="Garet"/>
            </a:endParaRPr>
          </a:p>
          <a:p>
            <a:pPr marL="0" lvl="0" indent="0" algn="l">
              <a:lnSpc>
                <a:spcPts val="3080"/>
              </a:lnSpc>
              <a:spcBef>
                <a:spcPct val="0"/>
              </a:spcBef>
            </a:pPr>
            <a:endParaRPr lang="en-US" sz="2200" u="none" strike="noStrike">
              <a:solidFill>
                <a:srgbClr val="000000"/>
              </a:solidFill>
              <a:latin typeface="Garet"/>
              <a:ea typeface="Garet"/>
              <a:cs typeface="Garet"/>
              <a:sym typeface="Garet"/>
            </a:endParaRPr>
          </a:p>
          <a:p>
            <a:pPr marL="0" lvl="0" indent="0" algn="l">
              <a:lnSpc>
                <a:spcPts val="3080"/>
              </a:lnSpc>
              <a:spcBef>
                <a:spcPct val="0"/>
              </a:spcBef>
            </a:pPr>
            <a:r>
              <a:rPr lang="en-US" sz="2200" b="1" u="none" strike="noStrike">
                <a:solidFill>
                  <a:srgbClr val="000000"/>
                </a:solidFill>
                <a:latin typeface="Garet Bold"/>
                <a:ea typeface="Garet Bold"/>
                <a:cs typeface="Garet Bold"/>
                <a:sym typeface="Garet Bold"/>
              </a:rPr>
              <a:t>Gentrification concerns</a:t>
            </a:r>
            <a:endParaRPr lang="en-US" sz="2200" b="1" u="none" strike="noStrike">
              <a:solidFill>
                <a:srgbClr val="000000"/>
              </a:solidFill>
              <a:latin typeface="Garet Bold"/>
              <a:ea typeface="Garet Bold"/>
              <a:cs typeface="Garet Bold"/>
              <a:sym typeface="Garet Bold"/>
            </a:endParaRPr>
          </a:p>
          <a:p>
            <a:pPr marL="0" lvl="0" indent="0" algn="l">
              <a:lnSpc>
                <a:spcPts val="3080"/>
              </a:lnSpc>
              <a:spcBef>
                <a:spcPct val="0"/>
              </a:spcBef>
            </a:pPr>
            <a:r>
              <a:rPr lang="en-US" sz="2200" u="none" strike="noStrike">
                <a:solidFill>
                  <a:srgbClr val="000000"/>
                </a:solidFill>
                <a:latin typeface="Garet"/>
                <a:ea typeface="Garet"/>
                <a:cs typeface="Garet"/>
                <a:sym typeface="Garet"/>
              </a:rPr>
              <a:t>Higher-density private housing may increase property values and reshape the neighbourhood’s social structure</a:t>
            </a:r>
            <a:endParaRPr lang="en-US" sz="2200" u="none" strike="noStrike">
              <a:solidFill>
                <a:srgbClr val="000000"/>
              </a:solidFill>
              <a:latin typeface="Garet"/>
              <a:ea typeface="Garet"/>
              <a:cs typeface="Garet"/>
              <a:sym typeface="Garet"/>
            </a:endParaRPr>
          </a:p>
          <a:p>
            <a:pPr marL="0" lvl="0" indent="0" algn="l">
              <a:lnSpc>
                <a:spcPts val="3080"/>
              </a:lnSpc>
              <a:spcBef>
                <a:spcPct val="0"/>
              </a:spcBef>
            </a:pPr>
            <a:endParaRPr lang="en-US" sz="2200" u="none" strike="noStrike">
              <a:solidFill>
                <a:srgbClr val="000000"/>
              </a:solidFill>
              <a:latin typeface="Garet"/>
              <a:ea typeface="Garet"/>
              <a:cs typeface="Garet"/>
              <a:sym typeface="Garet"/>
            </a:endParaRPr>
          </a:p>
          <a:p>
            <a:pPr marL="0" lvl="0" indent="0" algn="l">
              <a:lnSpc>
                <a:spcPts val="3080"/>
              </a:lnSpc>
              <a:spcBef>
                <a:spcPct val="0"/>
              </a:spcBef>
            </a:pPr>
            <a:r>
              <a:rPr lang="en-US" sz="2200" b="1" u="none" strike="noStrike">
                <a:solidFill>
                  <a:srgbClr val="000000"/>
                </a:solidFill>
                <a:latin typeface="Garet Bold"/>
                <a:ea typeface="Garet Bold"/>
                <a:cs typeface="Garet Bold"/>
                <a:sym typeface="Garet Bold"/>
              </a:rPr>
              <a:t>Participation and trust</a:t>
            </a:r>
            <a:endParaRPr lang="en-US" sz="2200" b="1" u="none" strike="noStrike">
              <a:solidFill>
                <a:srgbClr val="000000"/>
              </a:solidFill>
              <a:latin typeface="Garet Bold"/>
              <a:ea typeface="Garet Bold"/>
              <a:cs typeface="Garet Bold"/>
              <a:sym typeface="Garet Bold"/>
            </a:endParaRPr>
          </a:p>
          <a:p>
            <a:pPr marL="0" lvl="0" indent="0" algn="l">
              <a:lnSpc>
                <a:spcPts val="3080"/>
              </a:lnSpc>
              <a:spcBef>
                <a:spcPct val="0"/>
              </a:spcBef>
            </a:pPr>
            <a:r>
              <a:rPr lang="en-US" sz="2200" u="none" strike="noStrike">
                <a:solidFill>
                  <a:srgbClr val="000000"/>
                </a:solidFill>
                <a:latin typeface="Garet"/>
                <a:ea typeface="Garet"/>
                <a:cs typeface="Garet"/>
                <a:sym typeface="Garet"/>
              </a:rPr>
              <a:t>Community groups argue consultation occurred late in the planning process.</a:t>
            </a:r>
            <a:endParaRPr lang="en-US" sz="2200" u="none" strike="noStrike">
              <a:solidFill>
                <a:srgbClr val="000000"/>
              </a:solidFill>
              <a:latin typeface="Garet"/>
              <a:ea typeface="Garet"/>
              <a:cs typeface="Garet"/>
              <a:sym typeface="Gare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Freeform 3"/>
          <p:cNvSpPr/>
          <p:nvPr/>
        </p:nvSpPr>
        <p:spPr>
          <a:xfrm>
            <a:off x="9671309" y="-618199"/>
            <a:ext cx="8616691" cy="11047040"/>
          </a:xfrm>
          <a:custGeom>
            <a:avLst/>
            <a:gdLst/>
            <a:ahLst/>
            <a:cxnLst/>
            <a:rect l="l" t="t" r="r" b="b"/>
            <a:pathLst>
              <a:path w="8616691" h="11047040">
                <a:moveTo>
                  <a:pt x="0" y="0"/>
                </a:moveTo>
                <a:lnTo>
                  <a:pt x="8616691" y="0"/>
                </a:lnTo>
                <a:lnTo>
                  <a:pt x="8616691" y="11047040"/>
                </a:lnTo>
                <a:lnTo>
                  <a:pt x="0" y="11047040"/>
                </a:lnTo>
                <a:lnTo>
                  <a:pt x="0" y="0"/>
                </a:lnTo>
                <a:close/>
              </a:path>
            </a:pathLst>
          </a:custGeom>
          <a:blipFill>
            <a:blip r:embed="rId2"/>
            <a:stretch>
              <a:fillRect/>
            </a:stretch>
          </a:blipFill>
        </p:spPr>
      </p:sp>
      <p:sp>
        <p:nvSpPr>
          <p:cNvPr id="4" name="TextBox 4"/>
          <p:cNvSpPr txBox="1"/>
          <p:nvPr/>
        </p:nvSpPr>
        <p:spPr>
          <a:xfrm>
            <a:off x="643153" y="2991642"/>
            <a:ext cx="8321366" cy="4583765"/>
          </a:xfrm>
          <a:prstGeom prst="rect">
            <a:avLst/>
          </a:prstGeom>
        </p:spPr>
        <p:txBody>
          <a:bodyPr lIns="0" tIns="0" rIns="0" bIns="0" rtlCol="0" anchor="t">
            <a:spAutoFit/>
          </a:bodyPr>
          <a:lstStyle/>
          <a:p>
            <a:pPr algn="l">
              <a:lnSpc>
                <a:spcPts val="4595"/>
              </a:lnSpc>
              <a:spcBef>
                <a:spcPct val="0"/>
              </a:spcBef>
            </a:pPr>
            <a:r>
              <a:rPr lang="en-US" sz="3280">
                <a:solidFill>
                  <a:srgbClr val="000000"/>
                </a:solidFill>
                <a:latin typeface="Garet"/>
                <a:ea typeface="Garet"/>
                <a:cs typeface="Garet"/>
                <a:sym typeface="Garet"/>
              </a:rPr>
              <a:t>• Urban renewal requires </a:t>
            </a:r>
            <a:endParaRPr lang="en-US" sz="3280">
              <a:solidFill>
                <a:srgbClr val="000000"/>
              </a:solidFill>
              <a:latin typeface="Garet"/>
              <a:ea typeface="Garet"/>
              <a:cs typeface="Garet"/>
              <a:sym typeface="Garet"/>
            </a:endParaRPr>
          </a:p>
          <a:p>
            <a:pPr algn="l">
              <a:lnSpc>
                <a:spcPts val="4595"/>
              </a:lnSpc>
              <a:spcBef>
                <a:spcPct val="0"/>
              </a:spcBef>
            </a:pPr>
            <a:r>
              <a:rPr lang="en-US" sz="3280">
                <a:solidFill>
                  <a:srgbClr val="000000"/>
                </a:solidFill>
                <a:latin typeface="Garet"/>
                <a:ea typeface="Garet"/>
                <a:cs typeface="Garet"/>
                <a:sym typeface="Garet"/>
              </a:rPr>
              <a:t>multi-stakeholder governance</a:t>
            </a:r>
            <a:endParaRPr lang="en-US" sz="3280">
              <a:solidFill>
                <a:srgbClr val="000000"/>
              </a:solidFill>
              <a:latin typeface="Garet"/>
              <a:ea typeface="Garet"/>
              <a:cs typeface="Garet"/>
              <a:sym typeface="Garet"/>
            </a:endParaRPr>
          </a:p>
          <a:p>
            <a:pPr algn="l">
              <a:lnSpc>
                <a:spcPts val="4595"/>
              </a:lnSpc>
              <a:spcBef>
                <a:spcPct val="0"/>
              </a:spcBef>
            </a:pPr>
            <a:endParaRPr lang="en-US" sz="3280">
              <a:solidFill>
                <a:srgbClr val="000000"/>
              </a:solidFill>
              <a:latin typeface="Garet"/>
              <a:ea typeface="Garet"/>
              <a:cs typeface="Garet"/>
              <a:sym typeface="Garet"/>
            </a:endParaRPr>
          </a:p>
          <a:p>
            <a:pPr algn="l">
              <a:lnSpc>
                <a:spcPts val="4595"/>
              </a:lnSpc>
              <a:spcBef>
                <a:spcPct val="0"/>
              </a:spcBef>
            </a:pPr>
            <a:r>
              <a:rPr lang="en-US" sz="3280">
                <a:solidFill>
                  <a:srgbClr val="000000"/>
                </a:solidFill>
                <a:latin typeface="Garet"/>
                <a:ea typeface="Garet"/>
                <a:cs typeface="Garet"/>
                <a:sym typeface="Garet"/>
              </a:rPr>
              <a:t>• Social equity must be considered in public housing redevelopment</a:t>
            </a:r>
            <a:endParaRPr lang="en-US" sz="3280">
              <a:solidFill>
                <a:srgbClr val="000000"/>
              </a:solidFill>
              <a:latin typeface="Garet"/>
              <a:ea typeface="Garet"/>
              <a:cs typeface="Garet"/>
              <a:sym typeface="Garet"/>
            </a:endParaRPr>
          </a:p>
          <a:p>
            <a:pPr algn="l">
              <a:lnSpc>
                <a:spcPts val="4595"/>
              </a:lnSpc>
              <a:spcBef>
                <a:spcPct val="0"/>
              </a:spcBef>
            </a:pPr>
            <a:endParaRPr lang="en-US" sz="3280">
              <a:solidFill>
                <a:srgbClr val="000000"/>
              </a:solidFill>
              <a:latin typeface="Garet"/>
              <a:ea typeface="Garet"/>
              <a:cs typeface="Garet"/>
              <a:sym typeface="Garet"/>
            </a:endParaRPr>
          </a:p>
          <a:p>
            <a:pPr algn="l">
              <a:lnSpc>
                <a:spcPts val="4595"/>
              </a:lnSpc>
              <a:spcBef>
                <a:spcPct val="0"/>
              </a:spcBef>
            </a:pPr>
            <a:r>
              <a:rPr lang="en-US" sz="3280">
                <a:solidFill>
                  <a:srgbClr val="000000"/>
                </a:solidFill>
                <a:latin typeface="Garet"/>
                <a:ea typeface="Garet"/>
                <a:cs typeface="Garet"/>
                <a:sym typeface="Garet"/>
              </a:rPr>
              <a:t>• Meaningful participation is essential to build trust</a:t>
            </a:r>
            <a:endParaRPr lang="en-US" sz="3280">
              <a:solidFill>
                <a:srgbClr val="000000"/>
              </a:solidFill>
              <a:latin typeface="Garet"/>
              <a:ea typeface="Garet"/>
              <a:cs typeface="Garet"/>
              <a:sym typeface="Garet"/>
            </a:endParaRPr>
          </a:p>
        </p:txBody>
      </p:sp>
      <p:sp>
        <p:nvSpPr>
          <p:cNvPr id="5" name="TextBox 5"/>
          <p:cNvSpPr txBox="1"/>
          <p:nvPr/>
        </p:nvSpPr>
        <p:spPr>
          <a:xfrm>
            <a:off x="604948" y="1096168"/>
            <a:ext cx="8397776" cy="995426"/>
          </a:xfrm>
          <a:prstGeom prst="rect">
            <a:avLst/>
          </a:prstGeom>
        </p:spPr>
        <p:txBody>
          <a:bodyPr lIns="0" tIns="0" rIns="0" bIns="0" rtlCol="0" anchor="t">
            <a:spAutoFit/>
          </a:bodyPr>
          <a:lstStyle/>
          <a:p>
            <a:pPr algn="ctr">
              <a:lnSpc>
                <a:spcPts val="8135"/>
              </a:lnSpc>
              <a:spcBef>
                <a:spcPct val="0"/>
              </a:spcBef>
            </a:pPr>
            <a:r>
              <a:rPr lang="en-US" sz="5810">
                <a:solidFill>
                  <a:srgbClr val="000000"/>
                </a:solidFill>
                <a:latin typeface="Archivo Black" panose="020B0A03020202020B04"/>
                <a:ea typeface="Archivo Black" panose="020B0A03020202020B04"/>
                <a:cs typeface="Archivo Black" panose="020B0A03020202020B04"/>
                <a:sym typeface="Archivo Black" panose="020B0A03020202020B04"/>
              </a:rPr>
              <a:t>Governance Lessons</a:t>
            </a:r>
            <a:endParaRPr lang="en-US" sz="5810">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grpSp>
        <p:nvGrpSpPr>
          <p:cNvPr id="3" name="Group 3"/>
          <p:cNvGrpSpPr>
            <a:grpSpLocks noChangeAspect="1"/>
          </p:cNvGrpSpPr>
          <p:nvPr/>
        </p:nvGrpSpPr>
        <p:grpSpPr>
          <a:xfrm>
            <a:off x="1028700" y="886898"/>
            <a:ext cx="5489373" cy="4121056"/>
            <a:chOff x="0" y="0"/>
            <a:chExt cx="8916670" cy="6694043"/>
          </a:xfrm>
        </p:grpSpPr>
        <p:sp>
          <p:nvSpPr>
            <p:cNvPr id="4" name="Freeform 4"/>
            <p:cNvSpPr/>
            <p:nvPr/>
          </p:nvSpPr>
          <p:spPr>
            <a:xfrm>
              <a:off x="155575" y="155575"/>
              <a:ext cx="8605520" cy="6382893"/>
            </a:xfrm>
            <a:custGeom>
              <a:avLst/>
              <a:gdLst/>
              <a:ahLst/>
              <a:cxnLst/>
              <a:rect l="l" t="t" r="r" b="b"/>
              <a:pathLst>
                <a:path w="8605520" h="6382893">
                  <a:moveTo>
                    <a:pt x="0" y="0"/>
                  </a:moveTo>
                  <a:lnTo>
                    <a:pt x="8605520" y="0"/>
                  </a:lnTo>
                  <a:lnTo>
                    <a:pt x="8605520" y="6382893"/>
                  </a:lnTo>
                  <a:lnTo>
                    <a:pt x="0" y="6382893"/>
                  </a:lnTo>
                  <a:close/>
                </a:path>
              </a:pathLst>
            </a:custGeom>
            <a:blipFill>
              <a:blip r:embed="rId2"/>
              <a:stretch>
                <a:fillRect t="-35559" b="-3301"/>
              </a:stretch>
            </a:blipFill>
          </p:spPr>
        </p:sp>
        <p:sp>
          <p:nvSpPr>
            <p:cNvPr id="5" name="Freeform 5"/>
            <p:cNvSpPr/>
            <p:nvPr/>
          </p:nvSpPr>
          <p:spPr>
            <a:xfrm>
              <a:off x="6350" y="6350"/>
              <a:ext cx="8903970" cy="6681343"/>
            </a:xfrm>
            <a:custGeom>
              <a:avLst/>
              <a:gdLst/>
              <a:ahLst/>
              <a:cxnLst/>
              <a:rect l="l" t="t" r="r" b="b"/>
              <a:pathLst>
                <a:path w="8903970" h="6681343">
                  <a:moveTo>
                    <a:pt x="8903970" y="6681343"/>
                  </a:moveTo>
                  <a:lnTo>
                    <a:pt x="0" y="6681343"/>
                  </a:lnTo>
                  <a:lnTo>
                    <a:pt x="0" y="0"/>
                  </a:lnTo>
                  <a:lnTo>
                    <a:pt x="8903970" y="0"/>
                  </a:lnTo>
                  <a:lnTo>
                    <a:pt x="8903970" y="6681343"/>
                  </a:lnTo>
                  <a:close/>
                  <a:moveTo>
                    <a:pt x="19050" y="6662293"/>
                  </a:moveTo>
                  <a:lnTo>
                    <a:pt x="8884920" y="6662293"/>
                  </a:lnTo>
                  <a:lnTo>
                    <a:pt x="8884920" y="19050"/>
                  </a:lnTo>
                  <a:lnTo>
                    <a:pt x="19050" y="19050"/>
                  </a:lnTo>
                  <a:lnTo>
                    <a:pt x="19050" y="6662293"/>
                  </a:lnTo>
                  <a:close/>
                  <a:moveTo>
                    <a:pt x="8764270" y="6541643"/>
                  </a:moveTo>
                  <a:lnTo>
                    <a:pt x="139700" y="6541643"/>
                  </a:lnTo>
                  <a:lnTo>
                    <a:pt x="139700" y="139700"/>
                  </a:lnTo>
                  <a:lnTo>
                    <a:pt x="8764270" y="139700"/>
                  </a:lnTo>
                  <a:lnTo>
                    <a:pt x="8764270" y="6541643"/>
                  </a:lnTo>
                  <a:close/>
                  <a:moveTo>
                    <a:pt x="158750" y="6522593"/>
                  </a:moveTo>
                  <a:lnTo>
                    <a:pt x="8745220" y="6522593"/>
                  </a:lnTo>
                  <a:lnTo>
                    <a:pt x="8745220" y="158750"/>
                  </a:lnTo>
                  <a:lnTo>
                    <a:pt x="158750" y="158750"/>
                  </a:lnTo>
                  <a:lnTo>
                    <a:pt x="158750" y="6522593"/>
                  </a:lnTo>
                  <a:close/>
                </a:path>
              </a:pathLst>
            </a:custGeom>
            <a:solidFill>
              <a:srgbClr val="000000"/>
            </a:solidFill>
          </p:spPr>
        </p:sp>
      </p:grpSp>
      <p:grpSp>
        <p:nvGrpSpPr>
          <p:cNvPr id="6" name="Group 6"/>
          <p:cNvGrpSpPr>
            <a:grpSpLocks noChangeAspect="1"/>
          </p:cNvGrpSpPr>
          <p:nvPr/>
        </p:nvGrpSpPr>
        <p:grpSpPr>
          <a:xfrm>
            <a:off x="1028700" y="5279046"/>
            <a:ext cx="5489373" cy="4121056"/>
            <a:chOff x="0" y="0"/>
            <a:chExt cx="8916670" cy="6694043"/>
          </a:xfrm>
        </p:grpSpPr>
        <p:sp>
          <p:nvSpPr>
            <p:cNvPr id="7" name="Freeform 7"/>
            <p:cNvSpPr/>
            <p:nvPr/>
          </p:nvSpPr>
          <p:spPr>
            <a:xfrm>
              <a:off x="155575" y="155575"/>
              <a:ext cx="8605520" cy="6382893"/>
            </a:xfrm>
            <a:custGeom>
              <a:avLst/>
              <a:gdLst/>
              <a:ahLst/>
              <a:cxnLst/>
              <a:rect l="l" t="t" r="r" b="b"/>
              <a:pathLst>
                <a:path w="8605520" h="6382893">
                  <a:moveTo>
                    <a:pt x="0" y="0"/>
                  </a:moveTo>
                  <a:lnTo>
                    <a:pt x="8605520" y="0"/>
                  </a:lnTo>
                  <a:lnTo>
                    <a:pt x="8605520" y="6382893"/>
                  </a:lnTo>
                  <a:lnTo>
                    <a:pt x="0" y="6382893"/>
                  </a:lnTo>
                  <a:close/>
                </a:path>
              </a:pathLst>
            </a:custGeom>
            <a:blipFill>
              <a:blip r:embed="rId3"/>
              <a:stretch>
                <a:fillRect t="-4786" b="-4786"/>
              </a:stretch>
            </a:blipFill>
          </p:spPr>
        </p:sp>
        <p:sp>
          <p:nvSpPr>
            <p:cNvPr id="8" name="Freeform 8"/>
            <p:cNvSpPr/>
            <p:nvPr/>
          </p:nvSpPr>
          <p:spPr>
            <a:xfrm>
              <a:off x="6350" y="6350"/>
              <a:ext cx="8903970" cy="6681343"/>
            </a:xfrm>
            <a:custGeom>
              <a:avLst/>
              <a:gdLst/>
              <a:ahLst/>
              <a:cxnLst/>
              <a:rect l="l" t="t" r="r" b="b"/>
              <a:pathLst>
                <a:path w="8903970" h="6681343">
                  <a:moveTo>
                    <a:pt x="8903970" y="6681343"/>
                  </a:moveTo>
                  <a:lnTo>
                    <a:pt x="0" y="6681343"/>
                  </a:lnTo>
                  <a:lnTo>
                    <a:pt x="0" y="0"/>
                  </a:lnTo>
                  <a:lnTo>
                    <a:pt x="8903970" y="0"/>
                  </a:lnTo>
                  <a:lnTo>
                    <a:pt x="8903970" y="6681343"/>
                  </a:lnTo>
                  <a:close/>
                  <a:moveTo>
                    <a:pt x="19050" y="6662293"/>
                  </a:moveTo>
                  <a:lnTo>
                    <a:pt x="8884920" y="6662293"/>
                  </a:lnTo>
                  <a:lnTo>
                    <a:pt x="8884920" y="19050"/>
                  </a:lnTo>
                  <a:lnTo>
                    <a:pt x="19050" y="19050"/>
                  </a:lnTo>
                  <a:lnTo>
                    <a:pt x="19050" y="6662293"/>
                  </a:lnTo>
                  <a:close/>
                  <a:moveTo>
                    <a:pt x="8764270" y="6541643"/>
                  </a:moveTo>
                  <a:lnTo>
                    <a:pt x="139700" y="6541643"/>
                  </a:lnTo>
                  <a:lnTo>
                    <a:pt x="139700" y="139700"/>
                  </a:lnTo>
                  <a:lnTo>
                    <a:pt x="8764270" y="139700"/>
                  </a:lnTo>
                  <a:lnTo>
                    <a:pt x="8764270" y="6541643"/>
                  </a:lnTo>
                  <a:close/>
                  <a:moveTo>
                    <a:pt x="158750" y="6522593"/>
                  </a:moveTo>
                  <a:lnTo>
                    <a:pt x="8745220" y="6522593"/>
                  </a:lnTo>
                  <a:lnTo>
                    <a:pt x="8745220" y="158750"/>
                  </a:lnTo>
                  <a:lnTo>
                    <a:pt x="158750" y="158750"/>
                  </a:lnTo>
                  <a:lnTo>
                    <a:pt x="158750" y="6522593"/>
                  </a:lnTo>
                  <a:close/>
                </a:path>
              </a:pathLst>
            </a:custGeom>
            <a:solidFill>
              <a:srgbClr val="000000"/>
            </a:solidFill>
          </p:spPr>
        </p:sp>
      </p:grpSp>
      <p:sp>
        <p:nvSpPr>
          <p:cNvPr id="9" name="Freeform 9"/>
          <p:cNvSpPr/>
          <p:nvPr/>
        </p:nvSpPr>
        <p:spPr>
          <a:xfrm>
            <a:off x="13456423" y="1883102"/>
            <a:ext cx="3802877" cy="1486579"/>
          </a:xfrm>
          <a:custGeom>
            <a:avLst/>
            <a:gdLst/>
            <a:ahLst/>
            <a:cxnLst/>
            <a:rect l="l" t="t" r="r" b="b"/>
            <a:pathLst>
              <a:path w="3802877" h="1486579">
                <a:moveTo>
                  <a:pt x="0" y="0"/>
                </a:moveTo>
                <a:lnTo>
                  <a:pt x="3802877" y="0"/>
                </a:lnTo>
                <a:lnTo>
                  <a:pt x="3802877" y="1486579"/>
                </a:lnTo>
                <a:lnTo>
                  <a:pt x="0" y="14865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10"/>
          <p:cNvSpPr txBox="1"/>
          <p:nvPr/>
        </p:nvSpPr>
        <p:spPr>
          <a:xfrm>
            <a:off x="7685963" y="4074373"/>
            <a:ext cx="6807183" cy="3958164"/>
          </a:xfrm>
          <a:prstGeom prst="rect">
            <a:avLst/>
          </a:prstGeom>
        </p:spPr>
        <p:txBody>
          <a:bodyPr lIns="0" tIns="0" rIns="0" bIns="0" rtlCol="0" anchor="t">
            <a:spAutoFit/>
          </a:bodyPr>
          <a:lstStyle/>
          <a:p>
            <a:pPr algn="just">
              <a:lnSpc>
                <a:spcPts val="6210"/>
              </a:lnSpc>
            </a:pPr>
            <a:r>
              <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rPr>
              <a:t>Project Vision and Implementation</a:t>
            </a: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algn="just">
              <a:lnSpc>
                <a:spcPts val="6210"/>
              </a:lnSpc>
            </a:pP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algn="just">
              <a:lnSpc>
                <a:spcPts val="6210"/>
              </a:lnSpc>
            </a:pP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marL="0" lvl="0" indent="0" algn="just">
              <a:lnSpc>
                <a:spcPts val="6210"/>
              </a:lnSpc>
              <a:spcBef>
                <a:spcPct val="0"/>
              </a:spcBef>
            </a:pP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TextBox 3"/>
          <p:cNvSpPr txBox="1"/>
          <p:nvPr/>
        </p:nvSpPr>
        <p:spPr>
          <a:xfrm>
            <a:off x="1117506" y="6632687"/>
            <a:ext cx="11997638" cy="1543051"/>
          </a:xfrm>
          <a:prstGeom prst="rect">
            <a:avLst/>
          </a:prstGeom>
        </p:spPr>
        <p:txBody>
          <a:bodyPr lIns="0" tIns="0" rIns="0" bIns="0" rtlCol="0" anchor="t">
            <a:spAutoFit/>
          </a:bodyPr>
          <a:lstStyle/>
          <a:p>
            <a:pPr algn="l">
              <a:lnSpc>
                <a:spcPts val="4200"/>
              </a:lnSpc>
            </a:pPr>
            <a:r>
              <a:rPr lang="en-US" sz="3000" b="1">
                <a:solidFill>
                  <a:srgbClr val="000000"/>
                </a:solidFill>
                <a:latin typeface="Garet Bold"/>
                <a:ea typeface="Garet Bold"/>
                <a:cs typeface="Garet Bold"/>
                <a:sym typeface="Garet Bold"/>
              </a:rPr>
              <a:t>Ageing Public Housing Estate</a:t>
            </a:r>
            <a:endParaRPr lang="en-US" sz="3000" b="1">
              <a:solidFill>
                <a:srgbClr val="000000"/>
              </a:solidFill>
              <a:latin typeface="Garet Bold"/>
              <a:ea typeface="Garet Bold"/>
              <a:cs typeface="Garet Bold"/>
              <a:sym typeface="Garet Bold"/>
            </a:endParaRPr>
          </a:p>
          <a:p>
            <a:pPr algn="l">
              <a:lnSpc>
                <a:spcPts val="4200"/>
              </a:lnSpc>
            </a:pPr>
            <a:endParaRPr lang="en-US" sz="3000" b="1">
              <a:solidFill>
                <a:srgbClr val="000000"/>
              </a:solidFill>
              <a:latin typeface="Garet Bold"/>
              <a:ea typeface="Garet Bold"/>
              <a:cs typeface="Garet Bold"/>
              <a:sym typeface="Garet Bold"/>
            </a:endParaRPr>
          </a:p>
          <a:p>
            <a:pPr algn="l">
              <a:lnSpc>
                <a:spcPts val="4200"/>
              </a:lnSpc>
            </a:pPr>
            <a:endParaRPr lang="en-US" sz="3000" b="1">
              <a:solidFill>
                <a:srgbClr val="000000"/>
              </a:solidFill>
              <a:latin typeface="Garet Bold"/>
              <a:ea typeface="Garet Bold"/>
              <a:cs typeface="Garet Bold"/>
              <a:sym typeface="Garet Bold"/>
            </a:endParaRPr>
          </a:p>
        </p:txBody>
      </p:sp>
      <p:grpSp>
        <p:nvGrpSpPr>
          <p:cNvPr id="4" name="Group 4"/>
          <p:cNvGrpSpPr/>
          <p:nvPr/>
        </p:nvGrpSpPr>
        <p:grpSpPr>
          <a:xfrm rot="5400000">
            <a:off x="7260456" y="6825878"/>
            <a:ext cx="1327039" cy="1035906"/>
            <a:chOff x="0" y="0"/>
            <a:chExt cx="812800" cy="634484"/>
          </a:xfrm>
        </p:grpSpPr>
        <p:sp>
          <p:nvSpPr>
            <p:cNvPr id="5" name="Freeform 5"/>
            <p:cNvSpPr/>
            <p:nvPr/>
          </p:nvSpPr>
          <p:spPr>
            <a:xfrm>
              <a:off x="0" y="0"/>
              <a:ext cx="812800" cy="634484"/>
            </a:xfrm>
            <a:custGeom>
              <a:avLst/>
              <a:gdLst/>
              <a:ahLst/>
              <a:cxnLst/>
              <a:rect l="l" t="t" r="r" b="b"/>
              <a:pathLst>
                <a:path w="812800" h="634484">
                  <a:moveTo>
                    <a:pt x="812800" y="317242"/>
                  </a:moveTo>
                  <a:lnTo>
                    <a:pt x="406400" y="0"/>
                  </a:lnTo>
                  <a:lnTo>
                    <a:pt x="406400" y="203200"/>
                  </a:lnTo>
                  <a:lnTo>
                    <a:pt x="0" y="203200"/>
                  </a:lnTo>
                  <a:lnTo>
                    <a:pt x="0" y="431284"/>
                  </a:lnTo>
                  <a:lnTo>
                    <a:pt x="406400" y="431284"/>
                  </a:lnTo>
                  <a:lnTo>
                    <a:pt x="406400" y="634484"/>
                  </a:lnTo>
                  <a:lnTo>
                    <a:pt x="812800" y="317242"/>
                  </a:lnTo>
                  <a:close/>
                </a:path>
              </a:pathLst>
            </a:custGeom>
            <a:solidFill>
              <a:srgbClr val="545454"/>
            </a:solidFill>
          </p:spPr>
        </p:sp>
        <p:sp>
          <p:nvSpPr>
            <p:cNvPr id="6" name="TextBox 6"/>
            <p:cNvSpPr txBox="1"/>
            <p:nvPr/>
          </p:nvSpPr>
          <p:spPr>
            <a:xfrm>
              <a:off x="0" y="165100"/>
              <a:ext cx="711200" cy="266184"/>
            </a:xfrm>
            <a:prstGeom prst="rect">
              <a:avLst/>
            </a:prstGeom>
          </p:spPr>
          <p:txBody>
            <a:bodyPr lIns="50800" tIns="50800" rIns="50800" bIns="50800" rtlCol="0" anchor="ctr"/>
            <a:lstStyle/>
            <a:p>
              <a:pPr algn="ctr">
                <a:lnSpc>
                  <a:spcPts val="2800"/>
                </a:lnSpc>
              </a:pPr>
            </a:p>
          </p:txBody>
        </p:sp>
      </p:grpSp>
      <p:sp>
        <p:nvSpPr>
          <p:cNvPr id="7" name="Freeform 7"/>
          <p:cNvSpPr/>
          <p:nvPr/>
        </p:nvSpPr>
        <p:spPr>
          <a:xfrm>
            <a:off x="11595763" y="4148505"/>
            <a:ext cx="5289760" cy="4680341"/>
          </a:xfrm>
          <a:custGeom>
            <a:avLst/>
            <a:gdLst/>
            <a:ahLst/>
            <a:cxnLst/>
            <a:rect l="l" t="t" r="r" b="b"/>
            <a:pathLst>
              <a:path w="5289760" h="4680341">
                <a:moveTo>
                  <a:pt x="0" y="0"/>
                </a:moveTo>
                <a:lnTo>
                  <a:pt x="5289760" y="0"/>
                </a:lnTo>
                <a:lnTo>
                  <a:pt x="5289760" y="4680341"/>
                </a:lnTo>
                <a:lnTo>
                  <a:pt x="0" y="4680341"/>
                </a:lnTo>
                <a:lnTo>
                  <a:pt x="0" y="0"/>
                </a:lnTo>
                <a:close/>
              </a:path>
            </a:pathLst>
          </a:custGeom>
          <a:blipFill>
            <a:blip r:embed="rId2"/>
            <a:stretch>
              <a:fillRect t="-2528" r="-7066"/>
            </a:stretch>
          </a:blipFill>
        </p:spPr>
      </p:sp>
      <p:sp>
        <p:nvSpPr>
          <p:cNvPr id="8" name="TextBox 8"/>
          <p:cNvSpPr txBox="1"/>
          <p:nvPr/>
        </p:nvSpPr>
        <p:spPr>
          <a:xfrm>
            <a:off x="1028700" y="1247775"/>
            <a:ext cx="13016053" cy="662237"/>
          </a:xfrm>
          <a:prstGeom prst="rect">
            <a:avLst/>
          </a:prstGeom>
        </p:spPr>
        <p:txBody>
          <a:bodyPr lIns="0" tIns="0" rIns="0" bIns="0" rtlCol="0" anchor="t">
            <a:spAutoFit/>
          </a:bodyPr>
          <a:lstStyle/>
          <a:p>
            <a:pPr marL="0" lvl="0" indent="0" algn="l">
              <a:lnSpc>
                <a:spcPts val="453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Project Vision</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9" name="TextBox 9"/>
          <p:cNvSpPr txBox="1"/>
          <p:nvPr/>
        </p:nvSpPr>
        <p:spPr>
          <a:xfrm>
            <a:off x="956929" y="4479925"/>
            <a:ext cx="10429396" cy="1153795"/>
          </a:xfrm>
          <a:prstGeom prst="rect">
            <a:avLst/>
          </a:prstGeom>
        </p:spPr>
        <p:txBody>
          <a:bodyPr lIns="0" tIns="0" rIns="0" bIns="0" rtlCol="0" anchor="t">
            <a:spAutoFit/>
          </a:bodyPr>
          <a:lstStyle/>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Replace ageing public housing with mixed-tenure housing</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A complete neighbourhood with parks, services, shops</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Improve wellbeing, cultural inclusion and sustainability</a:t>
            </a:r>
            <a:endParaRPr lang="en-US" sz="2200">
              <a:solidFill>
                <a:srgbClr val="000000"/>
              </a:solidFill>
              <a:latin typeface="Garet"/>
              <a:ea typeface="Garet"/>
              <a:cs typeface="Garet"/>
              <a:sym typeface="Garet"/>
            </a:endParaRPr>
          </a:p>
        </p:txBody>
      </p:sp>
      <p:sp>
        <p:nvSpPr>
          <p:cNvPr id="10" name="TextBox 10"/>
          <p:cNvSpPr txBox="1"/>
          <p:nvPr/>
        </p:nvSpPr>
        <p:spPr>
          <a:xfrm>
            <a:off x="1117506" y="2605454"/>
            <a:ext cx="16141794" cy="1543051"/>
          </a:xfrm>
          <a:prstGeom prst="rect">
            <a:avLst/>
          </a:prstGeom>
        </p:spPr>
        <p:txBody>
          <a:bodyPr lIns="0" tIns="0" rIns="0" bIns="0" rtlCol="0" anchor="t">
            <a:spAutoFit/>
          </a:bodyPr>
          <a:lstStyle/>
          <a:p>
            <a:pPr algn="l">
              <a:lnSpc>
                <a:spcPts val="4200"/>
              </a:lnSpc>
            </a:pPr>
            <a:r>
              <a:rPr lang="en-US" sz="3000" b="1">
                <a:solidFill>
                  <a:srgbClr val="000000"/>
                </a:solidFill>
                <a:latin typeface="Garet Bold"/>
                <a:ea typeface="Garet Bold"/>
                <a:cs typeface="Garet Bold"/>
                <a:sym typeface="Garet Bold"/>
              </a:rPr>
              <a:t>It is a state-led effort to transform an ageing estate into a mixed, socially, transit-connected, inclusive neighbourhood, not only housing replacement</a:t>
            </a:r>
            <a:endParaRPr lang="en-US" sz="3000" b="1">
              <a:solidFill>
                <a:srgbClr val="000000"/>
              </a:solidFill>
              <a:latin typeface="Garet Bold"/>
              <a:ea typeface="Garet Bold"/>
              <a:cs typeface="Garet Bold"/>
              <a:sym typeface="Garet Bold"/>
            </a:endParaRPr>
          </a:p>
          <a:p>
            <a:pPr algn="l">
              <a:lnSpc>
                <a:spcPts val="4200"/>
              </a:lnSpc>
            </a:pPr>
            <a:endParaRPr lang="en-US" sz="3000" b="1">
              <a:solidFill>
                <a:srgbClr val="000000"/>
              </a:solidFill>
              <a:latin typeface="Garet Bold"/>
              <a:ea typeface="Garet Bold"/>
              <a:cs typeface="Garet Bold"/>
              <a:sym typeface="Garet Bold"/>
            </a:endParaRPr>
          </a:p>
        </p:txBody>
      </p:sp>
      <p:sp>
        <p:nvSpPr>
          <p:cNvPr id="11" name="TextBox 11"/>
          <p:cNvSpPr txBox="1"/>
          <p:nvPr/>
        </p:nvSpPr>
        <p:spPr>
          <a:xfrm>
            <a:off x="1117506" y="8339978"/>
            <a:ext cx="11997638" cy="1543051"/>
          </a:xfrm>
          <a:prstGeom prst="rect">
            <a:avLst/>
          </a:prstGeom>
        </p:spPr>
        <p:txBody>
          <a:bodyPr lIns="0" tIns="0" rIns="0" bIns="0" rtlCol="0" anchor="t">
            <a:spAutoFit/>
          </a:bodyPr>
          <a:lstStyle/>
          <a:p>
            <a:pPr algn="l">
              <a:lnSpc>
                <a:spcPts val="4200"/>
              </a:lnSpc>
            </a:pPr>
            <a:r>
              <a:rPr lang="en-US" sz="3000" b="1">
                <a:solidFill>
                  <a:srgbClr val="000000"/>
                </a:solidFill>
                <a:latin typeface="Garet Bold"/>
                <a:ea typeface="Garet Bold"/>
                <a:cs typeface="Garet Bold"/>
                <a:sym typeface="Garet Bold"/>
              </a:rPr>
              <a:t>Mixed and Connected Neighbourhood</a:t>
            </a:r>
            <a:endParaRPr lang="en-US" sz="3000" b="1">
              <a:solidFill>
                <a:srgbClr val="000000"/>
              </a:solidFill>
              <a:latin typeface="Garet Bold"/>
              <a:ea typeface="Garet Bold"/>
              <a:cs typeface="Garet Bold"/>
              <a:sym typeface="Garet Bold"/>
            </a:endParaRPr>
          </a:p>
          <a:p>
            <a:pPr algn="l">
              <a:lnSpc>
                <a:spcPts val="4200"/>
              </a:lnSpc>
            </a:pPr>
            <a:endParaRPr lang="en-US" sz="3000" b="1">
              <a:solidFill>
                <a:srgbClr val="000000"/>
              </a:solidFill>
              <a:latin typeface="Garet Bold"/>
              <a:ea typeface="Garet Bold"/>
              <a:cs typeface="Garet Bold"/>
              <a:sym typeface="Garet Bold"/>
            </a:endParaRPr>
          </a:p>
          <a:p>
            <a:pPr algn="l">
              <a:lnSpc>
                <a:spcPts val="4200"/>
              </a:lnSpc>
            </a:pPr>
            <a:endParaRPr lang="en-US" sz="3000" b="1">
              <a:solidFill>
                <a:srgbClr val="000000"/>
              </a:solidFill>
              <a:latin typeface="Garet Bold"/>
              <a:ea typeface="Garet Bold"/>
              <a:cs typeface="Garet Bold"/>
              <a:sym typeface="Garet 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TextBox 3"/>
          <p:cNvSpPr txBox="1"/>
          <p:nvPr/>
        </p:nvSpPr>
        <p:spPr>
          <a:xfrm>
            <a:off x="1028700" y="1247775"/>
            <a:ext cx="17594307" cy="662237"/>
          </a:xfrm>
          <a:prstGeom prst="rect">
            <a:avLst/>
          </a:prstGeom>
        </p:spPr>
        <p:txBody>
          <a:bodyPr lIns="0" tIns="0" rIns="0" bIns="0" rtlCol="0" anchor="t">
            <a:spAutoFit/>
          </a:bodyPr>
          <a:lstStyle/>
          <a:p>
            <a:pPr marL="0" lvl="0" indent="0" algn="l">
              <a:lnSpc>
                <a:spcPts val="453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Economic, Social, Environmental Priorities</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grpSp>
        <p:nvGrpSpPr>
          <p:cNvPr id="4" name="Group 4"/>
          <p:cNvGrpSpPr/>
          <p:nvPr/>
        </p:nvGrpSpPr>
        <p:grpSpPr>
          <a:xfrm>
            <a:off x="1028700" y="3582087"/>
            <a:ext cx="15880636" cy="3573146"/>
            <a:chOff x="0" y="0"/>
            <a:chExt cx="21174181" cy="4764194"/>
          </a:xfrm>
        </p:grpSpPr>
        <p:sp>
          <p:nvSpPr>
            <p:cNvPr id="5" name="TextBox 5"/>
            <p:cNvSpPr txBox="1"/>
            <p:nvPr/>
          </p:nvSpPr>
          <p:spPr>
            <a:xfrm>
              <a:off x="6796345" y="1155701"/>
              <a:ext cx="6747565" cy="3608493"/>
            </a:xfrm>
            <a:prstGeom prst="rect">
              <a:avLst/>
            </a:prstGeom>
          </p:spPr>
          <p:txBody>
            <a:bodyPr lIns="0" tIns="0" rIns="0" bIns="0" rtlCol="0" anchor="t">
              <a:spAutoFit/>
            </a:bodyPr>
            <a:lstStyle/>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more and better social housing in mixed communities</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tenure-blind design reduces stigma</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targeted Aboriginal housing outcomes and wrap-around support</a:t>
              </a:r>
              <a:endParaRPr lang="en-US" sz="2200">
                <a:solidFill>
                  <a:srgbClr val="000000"/>
                </a:solidFill>
                <a:latin typeface="Garet"/>
                <a:ea typeface="Garet"/>
                <a:cs typeface="Garet"/>
                <a:sym typeface="Garet"/>
              </a:endParaRPr>
            </a:p>
          </p:txBody>
        </p:sp>
        <p:sp>
          <p:nvSpPr>
            <p:cNvPr id="6" name="TextBox 6"/>
            <p:cNvSpPr txBox="1"/>
            <p:nvPr/>
          </p:nvSpPr>
          <p:spPr>
            <a:xfrm>
              <a:off x="0" y="1155701"/>
              <a:ext cx="5913639" cy="3608493"/>
            </a:xfrm>
            <a:prstGeom prst="rect">
              <a:avLst/>
            </a:prstGeom>
          </p:spPr>
          <p:txBody>
            <a:bodyPr lIns="0" tIns="0" rIns="0" bIns="0" rtlCol="0" anchor="t">
              <a:spAutoFit/>
            </a:bodyPr>
            <a:lstStyle/>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Mixed-tenure delivery improves feasibility</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Shops, services and local business activation</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Jobs and training pathways in the precinct</a:t>
              </a:r>
              <a:endParaRPr lang="en-US" sz="2200">
                <a:solidFill>
                  <a:srgbClr val="000000"/>
                </a:solidFill>
                <a:latin typeface="Garet"/>
                <a:ea typeface="Garet"/>
                <a:cs typeface="Garet"/>
                <a:sym typeface="Garet"/>
              </a:endParaRPr>
            </a:p>
            <a:p>
              <a:pPr algn="l">
                <a:lnSpc>
                  <a:spcPts val="3080"/>
                </a:lnSpc>
              </a:pPr>
              <a:endParaRPr lang="en-US" sz="2200">
                <a:solidFill>
                  <a:srgbClr val="000000"/>
                </a:solidFill>
                <a:latin typeface="Garet"/>
                <a:ea typeface="Garet"/>
                <a:cs typeface="Garet"/>
                <a:sym typeface="Garet"/>
              </a:endParaRPr>
            </a:p>
          </p:txBody>
        </p:sp>
        <p:sp>
          <p:nvSpPr>
            <p:cNvPr id="7" name="TextBox 7"/>
            <p:cNvSpPr txBox="1"/>
            <p:nvPr/>
          </p:nvSpPr>
          <p:spPr>
            <a:xfrm>
              <a:off x="14426616" y="1200316"/>
              <a:ext cx="6747565" cy="3087793"/>
            </a:xfrm>
            <a:prstGeom prst="rect">
              <a:avLst/>
            </a:prstGeom>
          </p:spPr>
          <p:txBody>
            <a:bodyPr lIns="0" tIns="0" rIns="0" bIns="0" rtlCol="0" anchor="t">
              <a:spAutoFit/>
            </a:bodyPr>
            <a:lstStyle/>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Minimum 6-star Green Star communities target</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Landscape design manages heat and stormwater</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Parks, trees and better sunlight support liveability</a:t>
              </a:r>
              <a:endParaRPr lang="en-US" sz="2200">
                <a:solidFill>
                  <a:srgbClr val="000000"/>
                </a:solidFill>
                <a:latin typeface="Garet"/>
                <a:ea typeface="Garet"/>
                <a:cs typeface="Garet"/>
                <a:sym typeface="Garet"/>
              </a:endParaRPr>
            </a:p>
          </p:txBody>
        </p:sp>
        <p:sp>
          <p:nvSpPr>
            <p:cNvPr id="8" name="TextBox 8"/>
            <p:cNvSpPr txBox="1"/>
            <p:nvPr/>
          </p:nvSpPr>
          <p:spPr>
            <a:xfrm>
              <a:off x="1138415" y="-47625"/>
              <a:ext cx="3399016" cy="644526"/>
            </a:xfrm>
            <a:prstGeom prst="rect">
              <a:avLst/>
            </a:prstGeom>
          </p:spPr>
          <p:txBody>
            <a:bodyPr lIns="0" tIns="0" rIns="0" bIns="0" rtlCol="0" anchor="t">
              <a:spAutoFit/>
            </a:bodyPr>
            <a:lstStyle/>
            <a:p>
              <a:pPr algn="l">
                <a:lnSpc>
                  <a:spcPts val="4200"/>
                </a:lnSpc>
              </a:pPr>
              <a:r>
                <a:rPr lang="en-US" sz="3000" b="1">
                  <a:solidFill>
                    <a:srgbClr val="000000"/>
                  </a:solidFill>
                  <a:latin typeface="Garet Bold"/>
                  <a:ea typeface="Garet Bold"/>
                  <a:cs typeface="Garet Bold"/>
                  <a:sym typeface="Garet Bold"/>
                </a:rPr>
                <a:t>Economic</a:t>
              </a:r>
              <a:endParaRPr lang="en-US" sz="3000" b="1">
                <a:solidFill>
                  <a:srgbClr val="000000"/>
                </a:solidFill>
                <a:latin typeface="Garet Bold"/>
                <a:ea typeface="Garet Bold"/>
                <a:cs typeface="Garet Bold"/>
                <a:sym typeface="Garet Bold"/>
              </a:endParaRPr>
            </a:p>
          </p:txBody>
        </p:sp>
        <p:sp>
          <p:nvSpPr>
            <p:cNvPr id="9" name="TextBox 9"/>
            <p:cNvSpPr txBox="1"/>
            <p:nvPr/>
          </p:nvSpPr>
          <p:spPr>
            <a:xfrm>
              <a:off x="7883452" y="-47625"/>
              <a:ext cx="3399016" cy="644526"/>
            </a:xfrm>
            <a:prstGeom prst="rect">
              <a:avLst/>
            </a:prstGeom>
          </p:spPr>
          <p:txBody>
            <a:bodyPr lIns="0" tIns="0" rIns="0" bIns="0" rtlCol="0" anchor="t">
              <a:spAutoFit/>
            </a:bodyPr>
            <a:lstStyle/>
            <a:p>
              <a:pPr algn="l">
                <a:lnSpc>
                  <a:spcPts val="4200"/>
                </a:lnSpc>
              </a:pPr>
              <a:r>
                <a:rPr lang="en-US" sz="3000" b="1">
                  <a:solidFill>
                    <a:srgbClr val="000000"/>
                  </a:solidFill>
                  <a:latin typeface="Garet Bold"/>
                  <a:ea typeface="Garet Bold"/>
                  <a:cs typeface="Garet Bold"/>
                  <a:sym typeface="Garet Bold"/>
                </a:rPr>
                <a:t>Social</a:t>
              </a:r>
              <a:endParaRPr lang="en-US" sz="3000" b="1">
                <a:solidFill>
                  <a:srgbClr val="000000"/>
                </a:solidFill>
                <a:latin typeface="Garet Bold"/>
                <a:ea typeface="Garet Bold"/>
                <a:cs typeface="Garet Bold"/>
                <a:sym typeface="Garet Bold"/>
              </a:endParaRPr>
            </a:p>
          </p:txBody>
        </p:sp>
        <p:sp>
          <p:nvSpPr>
            <p:cNvPr id="10" name="TextBox 10"/>
            <p:cNvSpPr txBox="1"/>
            <p:nvPr/>
          </p:nvSpPr>
          <p:spPr>
            <a:xfrm>
              <a:off x="15450429" y="-3009"/>
              <a:ext cx="4699941" cy="1343026"/>
            </a:xfrm>
            <a:prstGeom prst="rect">
              <a:avLst/>
            </a:prstGeom>
          </p:spPr>
          <p:txBody>
            <a:bodyPr lIns="0" tIns="0" rIns="0" bIns="0" rtlCol="0" anchor="t">
              <a:spAutoFit/>
            </a:bodyPr>
            <a:lstStyle/>
            <a:p>
              <a:pPr algn="l">
                <a:lnSpc>
                  <a:spcPts val="4200"/>
                </a:lnSpc>
              </a:pPr>
              <a:r>
                <a:rPr lang="en-US" sz="3000" b="1">
                  <a:solidFill>
                    <a:srgbClr val="000000"/>
                  </a:solidFill>
                  <a:latin typeface="Garet Bold"/>
                  <a:ea typeface="Garet Bold"/>
                  <a:cs typeface="Garet Bold"/>
                  <a:sym typeface="Garet Bold"/>
                </a:rPr>
                <a:t>Environmental</a:t>
              </a:r>
              <a:endParaRPr lang="en-US" sz="3000" b="1">
                <a:solidFill>
                  <a:srgbClr val="000000"/>
                </a:solidFill>
                <a:latin typeface="Garet Bold"/>
                <a:ea typeface="Garet Bold"/>
                <a:cs typeface="Garet Bold"/>
                <a:sym typeface="Garet Bold"/>
              </a:endParaRPr>
            </a:p>
            <a:p>
              <a:pPr algn="l">
                <a:lnSpc>
                  <a:spcPts val="4200"/>
                </a:lnSpc>
              </a:pPr>
              <a:endParaRPr lang="en-US" sz="3000" b="1">
                <a:solidFill>
                  <a:srgbClr val="000000"/>
                </a:solidFill>
                <a:latin typeface="Garet Bold"/>
                <a:ea typeface="Garet Bold"/>
                <a:cs typeface="Garet Bold"/>
                <a:sym typeface="Garet Bold"/>
              </a:endParaRPr>
            </a:p>
          </p:txBody>
        </p:sp>
        <p:sp>
          <p:nvSpPr>
            <p:cNvPr id="11" name="Freeform 11"/>
            <p:cNvSpPr/>
            <p:nvPr/>
          </p:nvSpPr>
          <p:spPr>
            <a:xfrm>
              <a:off x="282865" y="0"/>
              <a:ext cx="507670" cy="507670"/>
            </a:xfrm>
            <a:custGeom>
              <a:avLst/>
              <a:gdLst/>
              <a:ahLst/>
              <a:cxnLst/>
              <a:rect l="l" t="t" r="r" b="b"/>
              <a:pathLst>
                <a:path w="507670" h="507670">
                  <a:moveTo>
                    <a:pt x="0" y="0"/>
                  </a:moveTo>
                  <a:lnTo>
                    <a:pt x="507669" y="0"/>
                  </a:lnTo>
                  <a:lnTo>
                    <a:pt x="507669" y="507670"/>
                  </a:lnTo>
                  <a:lnTo>
                    <a:pt x="0" y="5076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2" name="Freeform 12"/>
            <p:cNvSpPr/>
            <p:nvPr/>
          </p:nvSpPr>
          <p:spPr>
            <a:xfrm>
              <a:off x="7121782" y="44616"/>
              <a:ext cx="507670" cy="507670"/>
            </a:xfrm>
            <a:custGeom>
              <a:avLst/>
              <a:gdLst/>
              <a:ahLst/>
              <a:cxnLst/>
              <a:rect l="l" t="t" r="r" b="b"/>
              <a:pathLst>
                <a:path w="507670" h="507670">
                  <a:moveTo>
                    <a:pt x="0" y="0"/>
                  </a:moveTo>
                  <a:lnTo>
                    <a:pt x="507670" y="0"/>
                  </a:lnTo>
                  <a:lnTo>
                    <a:pt x="507670" y="507669"/>
                  </a:lnTo>
                  <a:lnTo>
                    <a:pt x="0" y="5076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3" name="Freeform 13"/>
            <p:cNvSpPr/>
            <p:nvPr/>
          </p:nvSpPr>
          <p:spPr>
            <a:xfrm>
              <a:off x="14691272" y="89231"/>
              <a:ext cx="507670" cy="507670"/>
            </a:xfrm>
            <a:custGeom>
              <a:avLst/>
              <a:gdLst/>
              <a:ahLst/>
              <a:cxnLst/>
              <a:rect l="l" t="t" r="r" b="b"/>
              <a:pathLst>
                <a:path w="507670" h="507670">
                  <a:moveTo>
                    <a:pt x="0" y="0"/>
                  </a:moveTo>
                  <a:lnTo>
                    <a:pt x="507670" y="0"/>
                  </a:lnTo>
                  <a:lnTo>
                    <a:pt x="507670" y="507670"/>
                  </a:lnTo>
                  <a:lnTo>
                    <a:pt x="0" y="5076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TextBox 3"/>
          <p:cNvSpPr txBox="1"/>
          <p:nvPr/>
        </p:nvSpPr>
        <p:spPr>
          <a:xfrm>
            <a:off x="1028700" y="1247775"/>
            <a:ext cx="17259300" cy="1233737"/>
          </a:xfrm>
          <a:prstGeom prst="rect">
            <a:avLst/>
          </a:prstGeom>
        </p:spPr>
        <p:txBody>
          <a:bodyPr lIns="0" tIns="0" rIns="0" bIns="0" rtlCol="0" anchor="t">
            <a:spAutoFit/>
          </a:bodyPr>
          <a:lstStyle/>
          <a:p>
            <a:pPr algn="l">
              <a:lnSpc>
                <a:spcPts val="4530"/>
              </a:lnSpc>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Housing Diversity, Affordability, Public Benefits</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marL="0" lvl="0" indent="0" algn="l">
              <a:lnSpc>
                <a:spcPts val="4530"/>
              </a:lnSpc>
              <a:spcBef>
                <a:spcPct val="0"/>
              </a:spcBef>
            </a:pP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4" name="Freeform 4"/>
          <p:cNvSpPr/>
          <p:nvPr/>
        </p:nvSpPr>
        <p:spPr>
          <a:xfrm>
            <a:off x="6894868" y="2782274"/>
            <a:ext cx="9893358" cy="915136"/>
          </a:xfrm>
          <a:custGeom>
            <a:avLst/>
            <a:gdLst/>
            <a:ahLst/>
            <a:cxnLst/>
            <a:rect l="l" t="t" r="r" b="b"/>
            <a:pathLst>
              <a:path w="9893358" h="915136">
                <a:moveTo>
                  <a:pt x="0" y="0"/>
                </a:moveTo>
                <a:lnTo>
                  <a:pt x="9893358" y="0"/>
                </a:lnTo>
                <a:lnTo>
                  <a:pt x="9893358" y="915136"/>
                </a:lnTo>
                <a:lnTo>
                  <a:pt x="0" y="915136"/>
                </a:lnTo>
                <a:lnTo>
                  <a:pt x="0" y="0"/>
                </a:lnTo>
                <a:close/>
              </a:path>
            </a:pathLst>
          </a:custGeom>
          <a:blipFill>
            <a:blip r:embed="rId2"/>
            <a:stretch>
              <a:fillRect/>
            </a:stretch>
          </a:blipFill>
        </p:spPr>
      </p:sp>
      <p:sp>
        <p:nvSpPr>
          <p:cNvPr id="5" name="TextBox 5"/>
          <p:cNvSpPr txBox="1"/>
          <p:nvPr/>
        </p:nvSpPr>
        <p:spPr>
          <a:xfrm>
            <a:off x="1240848" y="2968379"/>
            <a:ext cx="5098524" cy="495301"/>
          </a:xfrm>
          <a:prstGeom prst="rect">
            <a:avLst/>
          </a:prstGeom>
        </p:spPr>
        <p:txBody>
          <a:bodyPr lIns="0" tIns="0" rIns="0" bIns="0" rtlCol="0" anchor="t">
            <a:spAutoFit/>
          </a:bodyPr>
          <a:lstStyle/>
          <a:p>
            <a:pPr algn="l">
              <a:lnSpc>
                <a:spcPts val="4200"/>
              </a:lnSpc>
            </a:pPr>
            <a:r>
              <a:rPr lang="en-US" sz="3000" b="1">
                <a:solidFill>
                  <a:srgbClr val="000000"/>
                </a:solidFill>
                <a:latin typeface="Garet Bold"/>
                <a:ea typeface="Garet Bold"/>
                <a:cs typeface="Garet Bold"/>
                <a:sym typeface="Garet Bold"/>
              </a:rPr>
              <a:t>Housing Diversity - Mixed</a:t>
            </a:r>
            <a:endParaRPr lang="en-US" sz="3000" b="1">
              <a:solidFill>
                <a:srgbClr val="000000"/>
              </a:solidFill>
              <a:latin typeface="Garet Bold"/>
              <a:ea typeface="Garet Bold"/>
              <a:cs typeface="Garet Bold"/>
              <a:sym typeface="Garet Bold"/>
            </a:endParaRPr>
          </a:p>
        </p:txBody>
      </p:sp>
      <p:sp>
        <p:nvSpPr>
          <p:cNvPr id="6" name="TextBox 6"/>
          <p:cNvSpPr txBox="1"/>
          <p:nvPr/>
        </p:nvSpPr>
        <p:spPr>
          <a:xfrm>
            <a:off x="6125959" y="5369700"/>
            <a:ext cx="5060674" cy="1544320"/>
          </a:xfrm>
          <a:prstGeom prst="rect">
            <a:avLst/>
          </a:prstGeom>
        </p:spPr>
        <p:txBody>
          <a:bodyPr lIns="0" tIns="0" rIns="0" bIns="0" rtlCol="0" anchor="t">
            <a:spAutoFit/>
          </a:bodyPr>
          <a:lstStyle/>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Planning controls secure affordable housing provision</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Long-term management by community housing providers</a:t>
            </a:r>
            <a:endParaRPr lang="en-US" sz="2200">
              <a:solidFill>
                <a:srgbClr val="000000"/>
              </a:solidFill>
              <a:latin typeface="Garet"/>
              <a:ea typeface="Garet"/>
              <a:cs typeface="Garet"/>
              <a:sym typeface="Garet"/>
            </a:endParaRPr>
          </a:p>
        </p:txBody>
      </p:sp>
      <p:sp>
        <p:nvSpPr>
          <p:cNvPr id="7" name="TextBox 7"/>
          <p:cNvSpPr txBox="1"/>
          <p:nvPr/>
        </p:nvSpPr>
        <p:spPr>
          <a:xfrm>
            <a:off x="1028700" y="5369700"/>
            <a:ext cx="4435229" cy="2325370"/>
          </a:xfrm>
          <a:prstGeom prst="rect">
            <a:avLst/>
          </a:prstGeom>
        </p:spPr>
        <p:txBody>
          <a:bodyPr lIns="0" tIns="0" rIns="0" bIns="0" rtlCol="0" anchor="t">
            <a:spAutoFit/>
          </a:bodyPr>
          <a:lstStyle/>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Mix of social, affordable and private housing</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Housing suitable for families, older residents and key workers</a:t>
            </a:r>
            <a:endParaRPr lang="en-US" sz="2200">
              <a:solidFill>
                <a:srgbClr val="000000"/>
              </a:solidFill>
              <a:latin typeface="Garet"/>
              <a:ea typeface="Garet"/>
              <a:cs typeface="Garet"/>
              <a:sym typeface="Garet"/>
            </a:endParaRPr>
          </a:p>
          <a:p>
            <a:pPr algn="l">
              <a:lnSpc>
                <a:spcPts val="3080"/>
              </a:lnSpc>
            </a:pPr>
            <a:endParaRPr lang="en-US" sz="2200">
              <a:solidFill>
                <a:srgbClr val="000000"/>
              </a:solidFill>
              <a:latin typeface="Garet"/>
              <a:ea typeface="Garet"/>
              <a:cs typeface="Garet"/>
              <a:sym typeface="Garet"/>
            </a:endParaRPr>
          </a:p>
        </p:txBody>
      </p:sp>
      <p:sp>
        <p:nvSpPr>
          <p:cNvPr id="8" name="TextBox 8"/>
          <p:cNvSpPr txBox="1"/>
          <p:nvPr/>
        </p:nvSpPr>
        <p:spPr>
          <a:xfrm>
            <a:off x="11848662" y="5403161"/>
            <a:ext cx="5060674" cy="1544320"/>
          </a:xfrm>
          <a:prstGeom prst="rect">
            <a:avLst/>
          </a:prstGeom>
        </p:spPr>
        <p:txBody>
          <a:bodyPr lIns="0" tIns="0" rIns="0" bIns="0" rtlCol="0" anchor="t">
            <a:spAutoFit/>
          </a:bodyPr>
          <a:lstStyle/>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New community facilities</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Active ground-floor uses</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Improved public realm quality</a:t>
            </a:r>
            <a:endParaRPr lang="en-US" sz="2200">
              <a:solidFill>
                <a:srgbClr val="000000"/>
              </a:solidFill>
              <a:latin typeface="Garet"/>
              <a:ea typeface="Garet"/>
              <a:cs typeface="Garet"/>
              <a:sym typeface="Garet"/>
            </a:endParaRPr>
          </a:p>
          <a:p>
            <a:pPr algn="l">
              <a:lnSpc>
                <a:spcPts val="3080"/>
              </a:lnSpc>
            </a:pPr>
            <a:endParaRPr lang="en-US" sz="2200">
              <a:solidFill>
                <a:srgbClr val="000000"/>
              </a:solidFill>
              <a:latin typeface="Garet"/>
              <a:ea typeface="Garet"/>
              <a:cs typeface="Garet"/>
              <a:sym typeface="Garet"/>
            </a:endParaRPr>
          </a:p>
        </p:txBody>
      </p:sp>
      <p:sp>
        <p:nvSpPr>
          <p:cNvPr id="9" name="TextBox 9"/>
          <p:cNvSpPr txBox="1"/>
          <p:nvPr/>
        </p:nvSpPr>
        <p:spPr>
          <a:xfrm>
            <a:off x="1882511" y="4464824"/>
            <a:ext cx="3761465" cy="495301"/>
          </a:xfrm>
          <a:prstGeom prst="rect">
            <a:avLst/>
          </a:prstGeom>
        </p:spPr>
        <p:txBody>
          <a:bodyPr lIns="0" tIns="0" rIns="0" bIns="0" rtlCol="0" anchor="t">
            <a:spAutoFit/>
          </a:bodyPr>
          <a:lstStyle/>
          <a:p>
            <a:pPr algn="l">
              <a:lnSpc>
                <a:spcPts val="4200"/>
              </a:lnSpc>
            </a:pPr>
            <a:r>
              <a:rPr lang="en-US" sz="3000" b="1">
                <a:solidFill>
                  <a:srgbClr val="000000"/>
                </a:solidFill>
                <a:latin typeface="Garet Bold"/>
                <a:ea typeface="Garet Bold"/>
                <a:cs typeface="Garet Bold"/>
                <a:sym typeface="Garet Bold"/>
              </a:rPr>
              <a:t>Housing Diversity</a:t>
            </a:r>
            <a:endParaRPr lang="en-US" sz="3000" b="1">
              <a:solidFill>
                <a:srgbClr val="000000"/>
              </a:solidFill>
              <a:latin typeface="Garet Bold"/>
              <a:ea typeface="Garet Bold"/>
              <a:cs typeface="Garet Bold"/>
              <a:sym typeface="Garet Bold"/>
            </a:endParaRPr>
          </a:p>
        </p:txBody>
      </p:sp>
      <p:sp>
        <p:nvSpPr>
          <p:cNvPr id="10" name="TextBox 10"/>
          <p:cNvSpPr txBox="1"/>
          <p:nvPr/>
        </p:nvSpPr>
        <p:spPr>
          <a:xfrm>
            <a:off x="6941289" y="4464824"/>
            <a:ext cx="5105865" cy="495301"/>
          </a:xfrm>
          <a:prstGeom prst="rect">
            <a:avLst/>
          </a:prstGeom>
        </p:spPr>
        <p:txBody>
          <a:bodyPr lIns="0" tIns="0" rIns="0" bIns="0" rtlCol="0" anchor="t">
            <a:spAutoFit/>
          </a:bodyPr>
          <a:lstStyle/>
          <a:p>
            <a:pPr algn="l">
              <a:lnSpc>
                <a:spcPts val="4200"/>
              </a:lnSpc>
            </a:pPr>
            <a:r>
              <a:rPr lang="en-US" sz="3000" b="1">
                <a:solidFill>
                  <a:srgbClr val="000000"/>
                </a:solidFill>
                <a:latin typeface="Garet Bold"/>
                <a:ea typeface="Garet Bold"/>
                <a:cs typeface="Garet Bold"/>
                <a:sym typeface="Garet Bold"/>
              </a:rPr>
              <a:t>Affordability</a:t>
            </a:r>
            <a:endParaRPr lang="en-US" sz="3000" b="1">
              <a:solidFill>
                <a:srgbClr val="000000"/>
              </a:solidFill>
              <a:latin typeface="Garet Bold"/>
              <a:ea typeface="Garet Bold"/>
              <a:cs typeface="Garet Bold"/>
              <a:sym typeface="Garet Bold"/>
            </a:endParaRPr>
          </a:p>
        </p:txBody>
      </p:sp>
      <p:sp>
        <p:nvSpPr>
          <p:cNvPr id="11" name="TextBox 11"/>
          <p:cNvSpPr txBox="1"/>
          <p:nvPr/>
        </p:nvSpPr>
        <p:spPr>
          <a:xfrm>
            <a:off x="12616521" y="4498286"/>
            <a:ext cx="3524955" cy="1019176"/>
          </a:xfrm>
          <a:prstGeom prst="rect">
            <a:avLst/>
          </a:prstGeom>
        </p:spPr>
        <p:txBody>
          <a:bodyPr lIns="0" tIns="0" rIns="0" bIns="0" rtlCol="0" anchor="t">
            <a:spAutoFit/>
          </a:bodyPr>
          <a:lstStyle/>
          <a:p>
            <a:pPr algn="l">
              <a:lnSpc>
                <a:spcPts val="4200"/>
              </a:lnSpc>
            </a:pPr>
            <a:r>
              <a:rPr lang="en-US" sz="3000" b="1">
                <a:solidFill>
                  <a:srgbClr val="000000"/>
                </a:solidFill>
                <a:latin typeface="Garet Bold"/>
                <a:ea typeface="Garet Bold"/>
                <a:cs typeface="Garet Bold"/>
                <a:sym typeface="Garet Bold"/>
              </a:rPr>
              <a:t>Public Benefits</a:t>
            </a:r>
            <a:endParaRPr lang="en-US" sz="3000" b="1">
              <a:solidFill>
                <a:srgbClr val="000000"/>
              </a:solidFill>
              <a:latin typeface="Garet Bold"/>
              <a:ea typeface="Garet Bold"/>
              <a:cs typeface="Garet Bold"/>
              <a:sym typeface="Garet Bold"/>
            </a:endParaRPr>
          </a:p>
          <a:p>
            <a:pPr algn="l">
              <a:lnSpc>
                <a:spcPts val="4200"/>
              </a:lnSpc>
            </a:pPr>
            <a:endParaRPr lang="en-US" sz="3000" b="1">
              <a:solidFill>
                <a:srgbClr val="000000"/>
              </a:solidFill>
              <a:latin typeface="Garet Bold"/>
              <a:ea typeface="Garet Bold"/>
              <a:cs typeface="Garet Bold"/>
              <a:sym typeface="Garet Bold"/>
            </a:endParaRPr>
          </a:p>
        </p:txBody>
      </p:sp>
      <p:sp>
        <p:nvSpPr>
          <p:cNvPr id="12" name="Freeform 12"/>
          <p:cNvSpPr/>
          <p:nvPr/>
        </p:nvSpPr>
        <p:spPr>
          <a:xfrm>
            <a:off x="1240848" y="4512449"/>
            <a:ext cx="380752" cy="380752"/>
          </a:xfrm>
          <a:custGeom>
            <a:avLst/>
            <a:gdLst/>
            <a:ahLst/>
            <a:cxnLst/>
            <a:rect l="l" t="t" r="r" b="b"/>
            <a:pathLst>
              <a:path w="380752" h="380752">
                <a:moveTo>
                  <a:pt x="0" y="0"/>
                </a:moveTo>
                <a:lnTo>
                  <a:pt x="380753" y="0"/>
                </a:lnTo>
                <a:lnTo>
                  <a:pt x="380753" y="380752"/>
                </a:lnTo>
                <a:lnTo>
                  <a:pt x="0" y="3807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Freeform 13"/>
          <p:cNvSpPr/>
          <p:nvPr/>
        </p:nvSpPr>
        <p:spPr>
          <a:xfrm>
            <a:off x="6370037" y="4545911"/>
            <a:ext cx="380752" cy="380752"/>
          </a:xfrm>
          <a:custGeom>
            <a:avLst/>
            <a:gdLst/>
            <a:ahLst/>
            <a:cxnLst/>
            <a:rect l="l" t="t" r="r" b="b"/>
            <a:pathLst>
              <a:path w="380752" h="380752">
                <a:moveTo>
                  <a:pt x="0" y="0"/>
                </a:moveTo>
                <a:lnTo>
                  <a:pt x="380752" y="0"/>
                </a:lnTo>
                <a:lnTo>
                  <a:pt x="380752" y="380752"/>
                </a:lnTo>
                <a:lnTo>
                  <a:pt x="0" y="3807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4" name="Freeform 14"/>
          <p:cNvSpPr/>
          <p:nvPr/>
        </p:nvSpPr>
        <p:spPr>
          <a:xfrm>
            <a:off x="12047154" y="4579372"/>
            <a:ext cx="380752" cy="380752"/>
          </a:xfrm>
          <a:custGeom>
            <a:avLst/>
            <a:gdLst/>
            <a:ahLst/>
            <a:cxnLst/>
            <a:rect l="l" t="t" r="r" b="b"/>
            <a:pathLst>
              <a:path w="380752" h="380752">
                <a:moveTo>
                  <a:pt x="0" y="0"/>
                </a:moveTo>
                <a:lnTo>
                  <a:pt x="380752" y="0"/>
                </a:lnTo>
                <a:lnTo>
                  <a:pt x="380752" y="380753"/>
                </a:lnTo>
                <a:lnTo>
                  <a:pt x="0" y="3807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Freeform 3"/>
          <p:cNvSpPr/>
          <p:nvPr/>
        </p:nvSpPr>
        <p:spPr>
          <a:xfrm>
            <a:off x="1240848" y="3261560"/>
            <a:ext cx="380752" cy="380752"/>
          </a:xfrm>
          <a:custGeom>
            <a:avLst/>
            <a:gdLst/>
            <a:ahLst/>
            <a:cxnLst/>
            <a:rect l="l" t="t" r="r" b="b"/>
            <a:pathLst>
              <a:path w="380752" h="380752">
                <a:moveTo>
                  <a:pt x="0" y="0"/>
                </a:moveTo>
                <a:lnTo>
                  <a:pt x="380753" y="0"/>
                </a:lnTo>
                <a:lnTo>
                  <a:pt x="380753" y="380752"/>
                </a:lnTo>
                <a:lnTo>
                  <a:pt x="0" y="3807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9319124" y="3295022"/>
            <a:ext cx="380752" cy="380752"/>
          </a:xfrm>
          <a:custGeom>
            <a:avLst/>
            <a:gdLst/>
            <a:ahLst/>
            <a:cxnLst/>
            <a:rect l="l" t="t" r="r" b="b"/>
            <a:pathLst>
              <a:path w="380752" h="380752">
                <a:moveTo>
                  <a:pt x="0" y="0"/>
                </a:moveTo>
                <a:lnTo>
                  <a:pt x="380753" y="0"/>
                </a:lnTo>
                <a:lnTo>
                  <a:pt x="380753" y="380752"/>
                </a:lnTo>
                <a:lnTo>
                  <a:pt x="0" y="3807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1227192" y="6572892"/>
            <a:ext cx="380752" cy="380752"/>
          </a:xfrm>
          <a:custGeom>
            <a:avLst/>
            <a:gdLst/>
            <a:ahLst/>
            <a:cxnLst/>
            <a:rect l="l" t="t" r="r" b="b"/>
            <a:pathLst>
              <a:path w="380752" h="380752">
                <a:moveTo>
                  <a:pt x="0" y="0"/>
                </a:moveTo>
                <a:lnTo>
                  <a:pt x="380752" y="0"/>
                </a:lnTo>
                <a:lnTo>
                  <a:pt x="380752" y="380752"/>
                </a:lnTo>
                <a:lnTo>
                  <a:pt x="0" y="3807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9509501" y="6053656"/>
            <a:ext cx="7749799" cy="3109394"/>
          </a:xfrm>
          <a:custGeom>
            <a:avLst/>
            <a:gdLst/>
            <a:ahLst/>
            <a:cxnLst/>
            <a:rect l="l" t="t" r="r" b="b"/>
            <a:pathLst>
              <a:path w="7749799" h="3109394">
                <a:moveTo>
                  <a:pt x="0" y="0"/>
                </a:moveTo>
                <a:lnTo>
                  <a:pt x="7749799" y="0"/>
                </a:lnTo>
                <a:lnTo>
                  <a:pt x="7749799" y="3109394"/>
                </a:lnTo>
                <a:lnTo>
                  <a:pt x="0" y="3109394"/>
                </a:lnTo>
                <a:lnTo>
                  <a:pt x="0" y="0"/>
                </a:lnTo>
                <a:close/>
              </a:path>
            </a:pathLst>
          </a:custGeom>
          <a:blipFill>
            <a:blip r:embed="rId4"/>
            <a:stretch>
              <a:fillRect t="-3063" b="-9405"/>
            </a:stretch>
          </a:blipFill>
        </p:spPr>
      </p:sp>
      <p:sp>
        <p:nvSpPr>
          <p:cNvPr id="7" name="TextBox 7"/>
          <p:cNvSpPr txBox="1"/>
          <p:nvPr/>
        </p:nvSpPr>
        <p:spPr>
          <a:xfrm>
            <a:off x="1028700" y="1247775"/>
            <a:ext cx="17709620" cy="1233737"/>
          </a:xfrm>
          <a:prstGeom prst="rect">
            <a:avLst/>
          </a:prstGeom>
        </p:spPr>
        <p:txBody>
          <a:bodyPr lIns="0" tIns="0" rIns="0" bIns="0" rtlCol="0" anchor="t">
            <a:spAutoFit/>
          </a:bodyPr>
          <a:lstStyle/>
          <a:p>
            <a:pPr algn="l">
              <a:lnSpc>
                <a:spcPts val="4530"/>
              </a:lnSpc>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Integration with Infrastructure</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marL="0" lvl="0" indent="0" algn="l">
              <a:lnSpc>
                <a:spcPts val="453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Contribution to Local Services</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8" name="TextBox 8"/>
          <p:cNvSpPr txBox="1"/>
          <p:nvPr/>
        </p:nvSpPr>
        <p:spPr>
          <a:xfrm>
            <a:off x="9144000" y="4118810"/>
            <a:ext cx="8579614" cy="1544320"/>
          </a:xfrm>
          <a:prstGeom prst="rect">
            <a:avLst/>
          </a:prstGeom>
        </p:spPr>
        <p:txBody>
          <a:bodyPr lIns="0" tIns="0" rIns="0" bIns="0" rtlCol="0" anchor="t">
            <a:spAutoFit/>
          </a:bodyPr>
          <a:lstStyle/>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New street network improves permeability</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Enhanced pedestrian and cycling links</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Connected to Redfern–Waterloo urban fabric</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Promotes walkable neighbourhood structure</a:t>
            </a:r>
            <a:endParaRPr lang="en-US" sz="2200">
              <a:solidFill>
                <a:srgbClr val="000000"/>
              </a:solidFill>
              <a:latin typeface="Garet"/>
              <a:ea typeface="Garet"/>
              <a:cs typeface="Garet"/>
              <a:sym typeface="Garet"/>
            </a:endParaRPr>
          </a:p>
        </p:txBody>
      </p:sp>
      <p:sp>
        <p:nvSpPr>
          <p:cNvPr id="9" name="TextBox 9"/>
          <p:cNvSpPr txBox="1"/>
          <p:nvPr/>
        </p:nvSpPr>
        <p:spPr>
          <a:xfrm>
            <a:off x="1028700" y="7396681"/>
            <a:ext cx="9964159" cy="1934845"/>
          </a:xfrm>
          <a:prstGeom prst="rect">
            <a:avLst/>
          </a:prstGeom>
        </p:spPr>
        <p:txBody>
          <a:bodyPr lIns="0" tIns="0" rIns="0" bIns="0" rtlCol="0" anchor="t">
            <a:spAutoFit/>
          </a:bodyPr>
          <a:lstStyle/>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Improved reach to schools, health and retail</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Integration with existing neighbourhood centres</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New parks, community spaces, shops</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Active ground floors amenities</a:t>
            </a:r>
            <a:endParaRPr lang="en-US" sz="2200">
              <a:solidFill>
                <a:srgbClr val="000000"/>
              </a:solidFill>
              <a:latin typeface="Garet"/>
              <a:ea typeface="Garet"/>
              <a:cs typeface="Garet"/>
              <a:sym typeface="Garet"/>
            </a:endParaRPr>
          </a:p>
          <a:p>
            <a:pPr algn="l">
              <a:lnSpc>
                <a:spcPts val="3080"/>
              </a:lnSpc>
            </a:pPr>
            <a:endParaRPr lang="en-US" sz="2200">
              <a:solidFill>
                <a:srgbClr val="000000"/>
              </a:solidFill>
              <a:latin typeface="Garet"/>
              <a:ea typeface="Garet"/>
              <a:cs typeface="Garet"/>
              <a:sym typeface="Garet"/>
            </a:endParaRPr>
          </a:p>
        </p:txBody>
      </p:sp>
      <p:sp>
        <p:nvSpPr>
          <p:cNvPr id="10" name="TextBox 10"/>
          <p:cNvSpPr txBox="1"/>
          <p:nvPr/>
        </p:nvSpPr>
        <p:spPr>
          <a:xfrm>
            <a:off x="1882511" y="3213935"/>
            <a:ext cx="4677902" cy="1019176"/>
          </a:xfrm>
          <a:prstGeom prst="rect">
            <a:avLst/>
          </a:prstGeom>
        </p:spPr>
        <p:txBody>
          <a:bodyPr lIns="0" tIns="0" rIns="0" bIns="0" rtlCol="0" anchor="t">
            <a:spAutoFit/>
          </a:bodyPr>
          <a:lstStyle/>
          <a:p>
            <a:pPr algn="l">
              <a:lnSpc>
                <a:spcPts val="4200"/>
              </a:lnSpc>
            </a:pPr>
            <a:r>
              <a:rPr lang="en-US" sz="3000" b="1">
                <a:solidFill>
                  <a:srgbClr val="000000"/>
                </a:solidFill>
                <a:latin typeface="Garet Bold"/>
                <a:ea typeface="Garet Bold"/>
                <a:cs typeface="Garet Bold"/>
                <a:sym typeface="Garet Bold"/>
              </a:rPr>
              <a:t>Transport integration</a:t>
            </a:r>
            <a:endParaRPr lang="en-US" sz="3000" b="1">
              <a:solidFill>
                <a:srgbClr val="000000"/>
              </a:solidFill>
              <a:latin typeface="Garet Bold"/>
              <a:ea typeface="Garet Bold"/>
              <a:cs typeface="Garet Bold"/>
              <a:sym typeface="Garet Bold"/>
            </a:endParaRPr>
          </a:p>
          <a:p>
            <a:pPr algn="l">
              <a:lnSpc>
                <a:spcPts val="4200"/>
              </a:lnSpc>
            </a:pPr>
            <a:endParaRPr lang="en-US" sz="3000" b="1">
              <a:solidFill>
                <a:srgbClr val="000000"/>
              </a:solidFill>
              <a:latin typeface="Garet Bold"/>
              <a:ea typeface="Garet Bold"/>
              <a:cs typeface="Garet Bold"/>
              <a:sym typeface="Garet Bold"/>
            </a:endParaRPr>
          </a:p>
        </p:txBody>
      </p:sp>
      <p:sp>
        <p:nvSpPr>
          <p:cNvPr id="11" name="TextBox 11"/>
          <p:cNvSpPr txBox="1"/>
          <p:nvPr/>
        </p:nvSpPr>
        <p:spPr>
          <a:xfrm>
            <a:off x="9890377" y="3213935"/>
            <a:ext cx="7437710" cy="1019176"/>
          </a:xfrm>
          <a:prstGeom prst="rect">
            <a:avLst/>
          </a:prstGeom>
        </p:spPr>
        <p:txBody>
          <a:bodyPr lIns="0" tIns="0" rIns="0" bIns="0" rtlCol="0" anchor="t">
            <a:spAutoFit/>
          </a:bodyPr>
          <a:lstStyle/>
          <a:p>
            <a:pPr algn="l">
              <a:lnSpc>
                <a:spcPts val="4200"/>
              </a:lnSpc>
            </a:pPr>
            <a:r>
              <a:rPr lang="en-US" sz="3000" b="1">
                <a:solidFill>
                  <a:srgbClr val="000000"/>
                </a:solidFill>
                <a:latin typeface="Garet Bold"/>
                <a:ea typeface="Garet Bold"/>
                <a:cs typeface="Garet Bold"/>
                <a:sym typeface="Garet Bold"/>
              </a:rPr>
              <a:t>Movement and urban connectivity</a:t>
            </a:r>
            <a:endParaRPr lang="en-US" sz="3000" b="1">
              <a:solidFill>
                <a:srgbClr val="000000"/>
              </a:solidFill>
              <a:latin typeface="Garet Bold"/>
              <a:ea typeface="Garet Bold"/>
              <a:cs typeface="Garet Bold"/>
              <a:sym typeface="Garet Bold"/>
            </a:endParaRPr>
          </a:p>
          <a:p>
            <a:pPr algn="l">
              <a:lnSpc>
                <a:spcPts val="4200"/>
              </a:lnSpc>
            </a:pPr>
            <a:endParaRPr lang="en-US" sz="3000" b="1">
              <a:solidFill>
                <a:srgbClr val="000000"/>
              </a:solidFill>
              <a:latin typeface="Garet Bold"/>
              <a:ea typeface="Garet Bold"/>
              <a:cs typeface="Garet Bold"/>
              <a:sym typeface="Garet Bold"/>
            </a:endParaRPr>
          </a:p>
        </p:txBody>
      </p:sp>
      <p:sp>
        <p:nvSpPr>
          <p:cNvPr id="12" name="TextBox 12"/>
          <p:cNvSpPr txBox="1"/>
          <p:nvPr/>
        </p:nvSpPr>
        <p:spPr>
          <a:xfrm>
            <a:off x="1796559" y="6491806"/>
            <a:ext cx="6952392" cy="1543051"/>
          </a:xfrm>
          <a:prstGeom prst="rect">
            <a:avLst/>
          </a:prstGeom>
        </p:spPr>
        <p:txBody>
          <a:bodyPr lIns="0" tIns="0" rIns="0" bIns="0" rtlCol="0" anchor="t">
            <a:spAutoFit/>
          </a:bodyPr>
          <a:lstStyle/>
          <a:p>
            <a:pPr algn="l">
              <a:lnSpc>
                <a:spcPts val="4200"/>
              </a:lnSpc>
            </a:pPr>
            <a:r>
              <a:rPr lang="en-US" sz="3000" b="1">
                <a:solidFill>
                  <a:srgbClr val="000000"/>
                </a:solidFill>
                <a:latin typeface="Garet Bold"/>
                <a:ea typeface="Garet Bold"/>
                <a:cs typeface="Garet Bold"/>
                <a:sym typeface="Garet Bold"/>
              </a:rPr>
              <a:t>Access to services and amenities</a:t>
            </a:r>
            <a:endParaRPr lang="en-US" sz="3000" b="1">
              <a:solidFill>
                <a:srgbClr val="000000"/>
              </a:solidFill>
              <a:latin typeface="Garet Bold"/>
              <a:ea typeface="Garet Bold"/>
              <a:cs typeface="Garet Bold"/>
              <a:sym typeface="Garet Bold"/>
            </a:endParaRPr>
          </a:p>
          <a:p>
            <a:pPr algn="l">
              <a:lnSpc>
                <a:spcPts val="4200"/>
              </a:lnSpc>
            </a:pPr>
            <a:endParaRPr lang="en-US" sz="3000" b="1">
              <a:solidFill>
                <a:srgbClr val="000000"/>
              </a:solidFill>
              <a:latin typeface="Garet Bold"/>
              <a:ea typeface="Garet Bold"/>
              <a:cs typeface="Garet Bold"/>
              <a:sym typeface="Garet Bold"/>
            </a:endParaRPr>
          </a:p>
          <a:p>
            <a:pPr algn="l">
              <a:lnSpc>
                <a:spcPts val="4200"/>
              </a:lnSpc>
            </a:pPr>
            <a:endParaRPr lang="en-US" sz="3000" b="1">
              <a:solidFill>
                <a:srgbClr val="000000"/>
              </a:solidFill>
              <a:latin typeface="Garet Bold"/>
              <a:ea typeface="Garet Bold"/>
              <a:cs typeface="Garet Bold"/>
              <a:sym typeface="Garet Bold"/>
            </a:endParaRPr>
          </a:p>
        </p:txBody>
      </p:sp>
      <p:sp>
        <p:nvSpPr>
          <p:cNvPr id="13" name="TextBox 13"/>
          <p:cNvSpPr txBox="1"/>
          <p:nvPr/>
        </p:nvSpPr>
        <p:spPr>
          <a:xfrm>
            <a:off x="1028700" y="4118810"/>
            <a:ext cx="7180816" cy="1934845"/>
          </a:xfrm>
          <a:prstGeom prst="rect">
            <a:avLst/>
          </a:prstGeom>
        </p:spPr>
        <p:txBody>
          <a:bodyPr lIns="0" tIns="0" rIns="0" bIns="0" rtlCol="0" anchor="t">
            <a:spAutoFit/>
          </a:bodyPr>
          <a:lstStyle/>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Adjacent to Waterloo Metro Station</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Supports transit-oriented density</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Strong access to CBD and employment hubs</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Encourages reduced car dependence</a:t>
            </a:r>
            <a:endParaRPr lang="en-US" sz="2200">
              <a:solidFill>
                <a:srgbClr val="000000"/>
              </a:solidFill>
              <a:latin typeface="Garet"/>
              <a:ea typeface="Garet"/>
              <a:cs typeface="Garet"/>
              <a:sym typeface="Garet"/>
            </a:endParaRPr>
          </a:p>
          <a:p>
            <a:pPr algn="l">
              <a:lnSpc>
                <a:spcPts val="3080"/>
              </a:lnSpc>
            </a:pPr>
            <a:endParaRPr lang="en-US" sz="2200">
              <a:solidFill>
                <a:srgbClr val="000000"/>
              </a:solidFill>
              <a:latin typeface="Garet"/>
              <a:ea typeface="Garet"/>
              <a:cs typeface="Garet"/>
              <a:sym typeface="Gare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graphicFrame>
        <p:nvGraphicFramePr>
          <p:cNvPr id="3" name="Table 3"/>
          <p:cNvGraphicFramePr>
            <a:graphicFrameLocks noGrp="1"/>
          </p:cNvGraphicFramePr>
          <p:nvPr/>
        </p:nvGraphicFramePr>
        <p:xfrm>
          <a:off x="10032474" y="2784919"/>
          <a:ext cx="5891416" cy="4636135"/>
        </p:xfrm>
        <a:graphic>
          <a:graphicData uri="http://schemas.openxmlformats.org/drawingml/2006/table">
            <a:tbl>
              <a:tblPr/>
              <a:tblGrid>
                <a:gridCol w="866395"/>
                <a:gridCol w="5025021"/>
              </a:tblGrid>
              <a:tr h="870585">
                <a:tc>
                  <a:txBody>
                    <a:bodyPr/>
                    <a:lstStyle/>
                    <a:p>
                      <a:pPr algn="l">
                        <a:lnSpc>
                          <a:spcPts val="2800"/>
                        </a:lnSpc>
                        <a:defRPr/>
                      </a:pPr>
                      <a:r>
                        <a:rPr lang="en-US" sz="2000" b="1">
                          <a:solidFill>
                            <a:srgbClr val="000000"/>
                          </a:solidFill>
                          <a:latin typeface="Garet Bold"/>
                          <a:ea typeface="Garet Bold"/>
                          <a:cs typeface="Garet Bold"/>
                          <a:sym typeface="Garet Bold"/>
                        </a:rPr>
                        <a:t>01</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ts val="3080"/>
                        </a:lnSpc>
                        <a:defRPr/>
                      </a:pPr>
                      <a:r>
                        <a:rPr lang="en-US" sz="2200" b="1">
                          <a:solidFill>
                            <a:srgbClr val="000000"/>
                          </a:solidFill>
                          <a:latin typeface="Garet Bold"/>
                          <a:ea typeface="Garet Bold"/>
                          <a:cs typeface="Garet Bold"/>
                          <a:sym typeface="Garet Bold"/>
                        </a:rPr>
                        <a:t>Site History and Evolution </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870585">
                <a:tc>
                  <a:txBody>
                    <a:bodyPr/>
                    <a:lstStyle/>
                    <a:p>
                      <a:pPr algn="l">
                        <a:lnSpc>
                          <a:spcPts val="2800"/>
                        </a:lnSpc>
                        <a:defRPr/>
                      </a:pPr>
                      <a:r>
                        <a:rPr lang="en-US" sz="2000" b="1">
                          <a:solidFill>
                            <a:srgbClr val="000000"/>
                          </a:solidFill>
                          <a:latin typeface="Garet Bold"/>
                          <a:ea typeface="Garet Bold"/>
                          <a:cs typeface="Garet Bold"/>
                          <a:sym typeface="Garet Bold"/>
                        </a:rPr>
                        <a:t>02</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ts val="3080"/>
                        </a:lnSpc>
                        <a:defRPr/>
                      </a:pPr>
                      <a:r>
                        <a:rPr lang="en-US" sz="2200" b="1">
                          <a:solidFill>
                            <a:srgbClr val="000000"/>
                          </a:solidFill>
                          <a:latin typeface="Garet Bold"/>
                          <a:ea typeface="Garet Bold"/>
                          <a:cs typeface="Garet Bold"/>
                          <a:sym typeface="Garet Bold"/>
                        </a:rPr>
                        <a:t>Stakeholder Dynamics </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870585">
                <a:tc>
                  <a:txBody>
                    <a:bodyPr/>
                    <a:lstStyle/>
                    <a:p>
                      <a:pPr algn="l">
                        <a:lnSpc>
                          <a:spcPts val="2800"/>
                        </a:lnSpc>
                        <a:defRPr/>
                      </a:pPr>
                      <a:r>
                        <a:rPr lang="en-US" sz="2000" b="1">
                          <a:solidFill>
                            <a:srgbClr val="000000"/>
                          </a:solidFill>
                          <a:latin typeface="Garet Bold"/>
                          <a:ea typeface="Garet Bold"/>
                          <a:cs typeface="Garet Bold"/>
                          <a:sym typeface="Garet Bold"/>
                        </a:rPr>
                        <a:t>03</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ts val="3080"/>
                        </a:lnSpc>
                        <a:defRPr/>
                      </a:pPr>
                      <a:r>
                        <a:rPr lang="en-US" sz="2200" b="1">
                          <a:solidFill>
                            <a:srgbClr val="000000"/>
                          </a:solidFill>
                          <a:latin typeface="Garet Bold"/>
                          <a:ea typeface="Garet Bold"/>
                          <a:cs typeface="Garet Bold"/>
                          <a:sym typeface="Garet Bold"/>
                        </a:rPr>
                        <a:t>Project Vision and Implementation</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870585">
                <a:tc>
                  <a:txBody>
                    <a:bodyPr/>
                    <a:lstStyle/>
                    <a:p>
                      <a:pPr algn="l">
                        <a:lnSpc>
                          <a:spcPts val="2800"/>
                        </a:lnSpc>
                        <a:defRPr/>
                      </a:pPr>
                      <a:r>
                        <a:rPr lang="en-US" sz="2000" b="1">
                          <a:solidFill>
                            <a:srgbClr val="000000"/>
                          </a:solidFill>
                          <a:latin typeface="Garet Bold"/>
                          <a:ea typeface="Garet Bold"/>
                          <a:cs typeface="Garet Bold"/>
                          <a:sym typeface="Garet Bold"/>
                        </a:rPr>
                        <a:t>04</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ts val="3080"/>
                        </a:lnSpc>
                        <a:defRPr/>
                      </a:pPr>
                      <a:r>
                        <a:rPr lang="en-US" sz="2200" b="1">
                          <a:solidFill>
                            <a:srgbClr val="000000"/>
                          </a:solidFill>
                          <a:latin typeface="Garet Bold"/>
                          <a:ea typeface="Garet Bold"/>
                          <a:cs typeface="Garet Bold"/>
                          <a:sym typeface="Garet Bold"/>
                        </a:rPr>
                        <a:t>Site-Specific Challenges</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870585">
                <a:tc>
                  <a:txBody>
                    <a:bodyPr/>
                    <a:lstStyle/>
                    <a:p>
                      <a:pPr algn="l">
                        <a:lnSpc>
                          <a:spcPts val="2800"/>
                        </a:lnSpc>
                        <a:defRPr/>
                      </a:pPr>
                      <a:r>
                        <a:rPr lang="en-US" sz="2000" b="1">
                          <a:solidFill>
                            <a:srgbClr val="000000"/>
                          </a:solidFill>
                          <a:latin typeface="Garet Bold"/>
                          <a:ea typeface="Garet Bold"/>
                          <a:cs typeface="Garet Bold"/>
                          <a:sym typeface="Garet Bold"/>
                        </a:rPr>
                        <a:t>05</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ts val="3080"/>
                        </a:lnSpc>
                        <a:defRPr/>
                      </a:pPr>
                      <a:r>
                        <a:rPr lang="en-US" sz="2200" b="1" spc="-173">
                          <a:solidFill>
                            <a:srgbClr val="000000"/>
                          </a:solidFill>
                          <a:latin typeface="Garet Bold"/>
                          <a:ea typeface="Garet Bold"/>
                          <a:cs typeface="Garet Bold"/>
                          <a:sym typeface="Garet Bold"/>
                        </a:rPr>
                        <a:t>Outcomes and Future Potential</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Freeform 4"/>
          <p:cNvSpPr/>
          <p:nvPr/>
        </p:nvSpPr>
        <p:spPr>
          <a:xfrm>
            <a:off x="-706637" y="1559650"/>
            <a:ext cx="9125543" cy="7167700"/>
          </a:xfrm>
          <a:custGeom>
            <a:avLst/>
            <a:gdLst/>
            <a:ahLst/>
            <a:cxnLst/>
            <a:rect l="l" t="t" r="r" b="b"/>
            <a:pathLst>
              <a:path w="9125543" h="7167700">
                <a:moveTo>
                  <a:pt x="0" y="0"/>
                </a:moveTo>
                <a:lnTo>
                  <a:pt x="9125544" y="0"/>
                </a:lnTo>
                <a:lnTo>
                  <a:pt x="9125544" y="7167700"/>
                </a:lnTo>
                <a:lnTo>
                  <a:pt x="0" y="71677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14799313" y="0"/>
            <a:ext cx="3488687" cy="1198840"/>
          </a:xfrm>
          <a:custGeom>
            <a:avLst/>
            <a:gdLst/>
            <a:ahLst/>
            <a:cxnLst/>
            <a:rect l="l" t="t" r="r" b="b"/>
            <a:pathLst>
              <a:path w="3488687" h="1198840">
                <a:moveTo>
                  <a:pt x="0" y="0"/>
                </a:moveTo>
                <a:lnTo>
                  <a:pt x="3488687" y="0"/>
                </a:lnTo>
                <a:lnTo>
                  <a:pt x="3488687" y="1198840"/>
                </a:lnTo>
                <a:lnTo>
                  <a:pt x="0" y="11988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TextBox 6"/>
          <p:cNvSpPr txBox="1"/>
          <p:nvPr/>
        </p:nvSpPr>
        <p:spPr>
          <a:xfrm>
            <a:off x="1604641" y="2439692"/>
            <a:ext cx="6531462" cy="785704"/>
          </a:xfrm>
          <a:prstGeom prst="rect">
            <a:avLst/>
          </a:prstGeom>
        </p:spPr>
        <p:txBody>
          <a:bodyPr lIns="0" tIns="0" rIns="0" bIns="0" rtlCol="0" anchor="t">
            <a:spAutoFit/>
          </a:bodyPr>
          <a:lstStyle/>
          <a:p>
            <a:pPr marL="0" lvl="0" indent="0" algn="just">
              <a:lnSpc>
                <a:spcPts val="5810"/>
              </a:lnSpc>
              <a:spcBef>
                <a:spcPct val="0"/>
              </a:spcBef>
            </a:pPr>
            <a:r>
              <a:rPr lang="en-US" sz="5810" spc="-458">
                <a:solidFill>
                  <a:srgbClr val="FFFFFF"/>
                </a:solidFill>
                <a:latin typeface="Archivo Black" panose="020B0A03020202020B04"/>
                <a:ea typeface="Archivo Black" panose="020B0A03020202020B04"/>
                <a:cs typeface="Archivo Black" panose="020B0A03020202020B04"/>
                <a:sym typeface="Archivo Black" panose="020B0A03020202020B04"/>
              </a:rPr>
              <a:t>Contents:</a:t>
            </a:r>
            <a:endParaRPr lang="en-US" sz="5810" spc="-458">
              <a:solidFill>
                <a:srgbClr val="FFFFFF"/>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TextBox 3"/>
          <p:cNvSpPr txBox="1"/>
          <p:nvPr/>
        </p:nvSpPr>
        <p:spPr>
          <a:xfrm>
            <a:off x="1028700" y="1247775"/>
            <a:ext cx="17709620" cy="662237"/>
          </a:xfrm>
          <a:prstGeom prst="rect">
            <a:avLst/>
          </a:prstGeom>
        </p:spPr>
        <p:txBody>
          <a:bodyPr lIns="0" tIns="0" rIns="0" bIns="0" rtlCol="0" anchor="t">
            <a:spAutoFit/>
          </a:bodyPr>
          <a:lstStyle/>
          <a:p>
            <a:pPr marL="0" lvl="0" indent="0" algn="l">
              <a:lnSpc>
                <a:spcPts val="453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Implementation and Staging</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4" name="Freeform 4"/>
          <p:cNvSpPr/>
          <p:nvPr/>
        </p:nvSpPr>
        <p:spPr>
          <a:xfrm>
            <a:off x="1240848" y="3261560"/>
            <a:ext cx="380752" cy="380752"/>
          </a:xfrm>
          <a:custGeom>
            <a:avLst/>
            <a:gdLst/>
            <a:ahLst/>
            <a:cxnLst/>
            <a:rect l="l" t="t" r="r" b="b"/>
            <a:pathLst>
              <a:path w="380752" h="380752">
                <a:moveTo>
                  <a:pt x="0" y="0"/>
                </a:moveTo>
                <a:lnTo>
                  <a:pt x="380753" y="0"/>
                </a:lnTo>
                <a:lnTo>
                  <a:pt x="380753" y="380752"/>
                </a:lnTo>
                <a:lnTo>
                  <a:pt x="0" y="3807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1882511" y="3213935"/>
            <a:ext cx="6449281" cy="495301"/>
          </a:xfrm>
          <a:prstGeom prst="rect">
            <a:avLst/>
          </a:prstGeom>
        </p:spPr>
        <p:txBody>
          <a:bodyPr lIns="0" tIns="0" rIns="0" bIns="0" rtlCol="0" anchor="t">
            <a:spAutoFit/>
          </a:bodyPr>
          <a:lstStyle/>
          <a:p>
            <a:pPr algn="l">
              <a:lnSpc>
                <a:spcPts val="4200"/>
              </a:lnSpc>
            </a:pPr>
            <a:r>
              <a:rPr lang="en-US" sz="3000" b="1">
                <a:solidFill>
                  <a:srgbClr val="000000"/>
                </a:solidFill>
                <a:latin typeface="Garet Bold"/>
                <a:ea typeface="Garet Bold"/>
                <a:cs typeface="Garet Bold"/>
                <a:sym typeface="Garet Bold"/>
              </a:rPr>
              <a:t>Key implementation insight</a:t>
            </a:r>
            <a:endParaRPr lang="en-US" sz="3000" b="1">
              <a:solidFill>
                <a:srgbClr val="000000"/>
              </a:solidFill>
              <a:latin typeface="Garet Bold"/>
              <a:ea typeface="Garet Bold"/>
              <a:cs typeface="Garet Bold"/>
              <a:sym typeface="Garet Bold"/>
            </a:endParaRPr>
          </a:p>
        </p:txBody>
      </p:sp>
      <p:sp>
        <p:nvSpPr>
          <p:cNvPr id="6" name="TextBox 6"/>
          <p:cNvSpPr txBox="1"/>
          <p:nvPr/>
        </p:nvSpPr>
        <p:spPr>
          <a:xfrm>
            <a:off x="1240848" y="4118810"/>
            <a:ext cx="11861157" cy="1153795"/>
          </a:xfrm>
          <a:prstGeom prst="rect">
            <a:avLst/>
          </a:prstGeom>
        </p:spPr>
        <p:txBody>
          <a:bodyPr lIns="0" tIns="0" rIns="0" bIns="0" rtlCol="0" anchor="t">
            <a:spAutoFit/>
          </a:bodyPr>
          <a:lstStyle/>
          <a:p>
            <a:pPr algn="l">
              <a:lnSpc>
                <a:spcPts val="3080"/>
              </a:lnSpc>
            </a:pPr>
            <a:r>
              <a:rPr lang="en-US" sz="2200">
                <a:solidFill>
                  <a:srgbClr val="000000"/>
                </a:solidFill>
                <a:latin typeface="Garet"/>
                <a:ea typeface="Garet"/>
                <a:cs typeface="Garet"/>
                <a:sym typeface="Garet"/>
              </a:rPr>
              <a:t>Staging is fundamentally a social management strategy. NSW states that renewal will be staged over roughly 30 years to minimise disruption for existing tenants, while Waterloo South as the first stage is expected to unfold over 10–15 years.</a:t>
            </a:r>
            <a:endParaRPr lang="en-US" sz="2200">
              <a:solidFill>
                <a:srgbClr val="000000"/>
              </a:solidFill>
              <a:latin typeface="Garet"/>
              <a:ea typeface="Garet"/>
              <a:cs typeface="Garet"/>
              <a:sym typeface="Garet"/>
            </a:endParaRPr>
          </a:p>
        </p:txBody>
      </p:sp>
      <p:sp>
        <p:nvSpPr>
          <p:cNvPr id="7" name="AutoShape 7"/>
          <p:cNvSpPr/>
          <p:nvPr/>
        </p:nvSpPr>
        <p:spPr>
          <a:xfrm>
            <a:off x="2051115" y="7061920"/>
            <a:ext cx="13838306" cy="0"/>
          </a:xfrm>
          <a:prstGeom prst="line">
            <a:avLst/>
          </a:prstGeom>
          <a:ln w="19050" cap="rnd">
            <a:solidFill>
              <a:srgbClr val="000000"/>
            </a:solidFill>
            <a:prstDash val="solid"/>
            <a:headEnd type="none" w="sm" len="sm"/>
            <a:tailEnd type="none" w="sm" len="sm"/>
          </a:ln>
        </p:spPr>
      </p:sp>
      <p:sp>
        <p:nvSpPr>
          <p:cNvPr id="8" name="Freeform 8"/>
          <p:cNvSpPr/>
          <p:nvPr/>
        </p:nvSpPr>
        <p:spPr>
          <a:xfrm rot="5400000">
            <a:off x="16234720" y="5863797"/>
            <a:ext cx="1629446" cy="2396244"/>
          </a:xfrm>
          <a:custGeom>
            <a:avLst/>
            <a:gdLst/>
            <a:ahLst/>
            <a:cxnLst/>
            <a:rect l="l" t="t" r="r" b="b"/>
            <a:pathLst>
              <a:path w="1629446" h="2396244">
                <a:moveTo>
                  <a:pt x="0" y="0"/>
                </a:moveTo>
                <a:lnTo>
                  <a:pt x="1629446" y="0"/>
                </a:lnTo>
                <a:lnTo>
                  <a:pt x="1629446" y="2396245"/>
                </a:lnTo>
                <a:lnTo>
                  <a:pt x="0" y="23962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9" name="Group 9"/>
          <p:cNvGrpSpPr/>
          <p:nvPr/>
        </p:nvGrpSpPr>
        <p:grpSpPr>
          <a:xfrm>
            <a:off x="275233" y="8266583"/>
            <a:ext cx="3171011" cy="1177392"/>
            <a:chOff x="0" y="0"/>
            <a:chExt cx="4228015" cy="1569856"/>
          </a:xfrm>
        </p:grpSpPr>
        <p:sp>
          <p:nvSpPr>
            <p:cNvPr id="10" name="TextBox 10"/>
            <p:cNvSpPr txBox="1"/>
            <p:nvPr/>
          </p:nvSpPr>
          <p:spPr>
            <a:xfrm>
              <a:off x="0" y="-28575"/>
              <a:ext cx="4228015" cy="532342"/>
            </a:xfrm>
            <a:prstGeom prst="rect">
              <a:avLst/>
            </a:prstGeom>
          </p:spPr>
          <p:txBody>
            <a:bodyPr lIns="0" tIns="0" rIns="0" bIns="0" rtlCol="0" anchor="t">
              <a:spAutoFit/>
            </a:bodyPr>
            <a:lstStyle/>
            <a:p>
              <a:pPr marL="0" lvl="0" indent="0" algn="ctr">
                <a:lnSpc>
                  <a:spcPts val="3250"/>
                </a:lnSpc>
                <a:spcBef>
                  <a:spcPct val="0"/>
                </a:spcBef>
              </a:pPr>
              <a:r>
                <a:rPr lang="en-US" sz="2500" b="1">
                  <a:solidFill>
                    <a:srgbClr val="000000"/>
                  </a:solidFill>
                  <a:latin typeface="Garet Bold"/>
                  <a:ea typeface="Garet Bold"/>
                  <a:cs typeface="Garet Bold"/>
                  <a:sym typeface="Garet Bold"/>
                </a:rPr>
                <a:t>2020</a:t>
              </a:r>
              <a:endParaRPr lang="en-US" sz="2500" b="1">
                <a:solidFill>
                  <a:srgbClr val="000000"/>
                </a:solidFill>
                <a:latin typeface="Garet Bold"/>
                <a:ea typeface="Garet Bold"/>
                <a:cs typeface="Garet Bold"/>
                <a:sym typeface="Garet Bold"/>
              </a:endParaRPr>
            </a:p>
          </p:txBody>
        </p:sp>
        <p:sp>
          <p:nvSpPr>
            <p:cNvPr id="11" name="TextBox 11"/>
            <p:cNvSpPr txBox="1"/>
            <p:nvPr/>
          </p:nvSpPr>
          <p:spPr>
            <a:xfrm>
              <a:off x="0" y="622859"/>
              <a:ext cx="4228015" cy="946997"/>
            </a:xfrm>
            <a:prstGeom prst="rect">
              <a:avLst/>
            </a:prstGeom>
          </p:spPr>
          <p:txBody>
            <a:bodyPr lIns="0" tIns="0" rIns="0" bIns="0" rtlCol="0" anchor="t">
              <a:spAutoFit/>
            </a:bodyPr>
            <a:lstStyle/>
            <a:p>
              <a:pPr marL="0" lvl="0" indent="0" algn="ctr">
                <a:lnSpc>
                  <a:spcPts val="2860"/>
                </a:lnSpc>
                <a:spcBef>
                  <a:spcPct val="0"/>
                </a:spcBef>
              </a:pPr>
              <a:r>
                <a:rPr lang="en-US" sz="2200">
                  <a:solidFill>
                    <a:srgbClr val="000000"/>
                  </a:solidFill>
                  <a:latin typeface="Garet"/>
                  <a:ea typeface="Garet"/>
                  <a:cs typeface="Garet"/>
                  <a:sym typeface="Garet"/>
                </a:rPr>
                <a:t>Planning proposal lodged</a:t>
              </a:r>
              <a:endParaRPr lang="en-US" sz="2200">
                <a:solidFill>
                  <a:srgbClr val="000000"/>
                </a:solidFill>
                <a:latin typeface="Garet"/>
                <a:ea typeface="Garet"/>
                <a:cs typeface="Garet"/>
                <a:sym typeface="Garet"/>
              </a:endParaRPr>
            </a:p>
          </p:txBody>
        </p:sp>
      </p:grpSp>
      <p:grpSp>
        <p:nvGrpSpPr>
          <p:cNvPr id="12" name="Group 12"/>
          <p:cNvGrpSpPr/>
          <p:nvPr/>
        </p:nvGrpSpPr>
        <p:grpSpPr>
          <a:xfrm>
            <a:off x="3040488" y="8266583"/>
            <a:ext cx="3310092" cy="1177392"/>
            <a:chOff x="0" y="0"/>
            <a:chExt cx="4413457" cy="1569856"/>
          </a:xfrm>
        </p:grpSpPr>
        <p:sp>
          <p:nvSpPr>
            <p:cNvPr id="13" name="TextBox 13"/>
            <p:cNvSpPr txBox="1"/>
            <p:nvPr/>
          </p:nvSpPr>
          <p:spPr>
            <a:xfrm>
              <a:off x="0" y="-28575"/>
              <a:ext cx="4413457" cy="532342"/>
            </a:xfrm>
            <a:prstGeom prst="rect">
              <a:avLst/>
            </a:prstGeom>
          </p:spPr>
          <p:txBody>
            <a:bodyPr lIns="0" tIns="0" rIns="0" bIns="0" rtlCol="0" anchor="t">
              <a:spAutoFit/>
            </a:bodyPr>
            <a:lstStyle/>
            <a:p>
              <a:pPr marL="0" lvl="0" indent="0" algn="ctr">
                <a:lnSpc>
                  <a:spcPts val="3250"/>
                </a:lnSpc>
                <a:spcBef>
                  <a:spcPct val="0"/>
                </a:spcBef>
              </a:pPr>
              <a:r>
                <a:rPr lang="en-US" sz="2500" b="1">
                  <a:solidFill>
                    <a:srgbClr val="000000"/>
                  </a:solidFill>
                  <a:latin typeface="Garet Bold"/>
                  <a:ea typeface="Garet Bold"/>
                  <a:cs typeface="Garet Bold"/>
                  <a:sym typeface="Garet Bold"/>
                </a:rPr>
                <a:t>2022</a:t>
              </a:r>
              <a:endParaRPr lang="en-US" sz="2500" b="1">
                <a:solidFill>
                  <a:srgbClr val="000000"/>
                </a:solidFill>
                <a:latin typeface="Garet Bold"/>
                <a:ea typeface="Garet Bold"/>
                <a:cs typeface="Garet Bold"/>
                <a:sym typeface="Garet Bold"/>
              </a:endParaRPr>
            </a:p>
          </p:txBody>
        </p:sp>
        <p:sp>
          <p:nvSpPr>
            <p:cNvPr id="14" name="TextBox 14"/>
            <p:cNvSpPr txBox="1"/>
            <p:nvPr/>
          </p:nvSpPr>
          <p:spPr>
            <a:xfrm>
              <a:off x="0" y="622859"/>
              <a:ext cx="4413457" cy="946997"/>
            </a:xfrm>
            <a:prstGeom prst="rect">
              <a:avLst/>
            </a:prstGeom>
          </p:spPr>
          <p:txBody>
            <a:bodyPr lIns="0" tIns="0" rIns="0" bIns="0" rtlCol="0" anchor="t">
              <a:spAutoFit/>
            </a:bodyPr>
            <a:lstStyle/>
            <a:p>
              <a:pPr marL="0" lvl="0" indent="0" algn="ctr">
                <a:lnSpc>
                  <a:spcPts val="2860"/>
                </a:lnSpc>
                <a:spcBef>
                  <a:spcPct val="0"/>
                </a:spcBef>
              </a:pPr>
              <a:r>
                <a:rPr lang="en-US" sz="2200">
                  <a:solidFill>
                    <a:srgbClr val="000000"/>
                  </a:solidFill>
                  <a:latin typeface="Garet"/>
                  <a:ea typeface="Garet"/>
                  <a:cs typeface="Garet"/>
                  <a:sym typeface="Garet"/>
                </a:rPr>
                <a:t>Planning controls finalised</a:t>
              </a:r>
              <a:endParaRPr lang="en-US" sz="2200">
                <a:solidFill>
                  <a:srgbClr val="000000"/>
                </a:solidFill>
                <a:latin typeface="Garet"/>
                <a:ea typeface="Garet"/>
                <a:cs typeface="Garet"/>
                <a:sym typeface="Garet"/>
              </a:endParaRPr>
            </a:p>
          </p:txBody>
        </p:sp>
      </p:grpSp>
      <p:grpSp>
        <p:nvGrpSpPr>
          <p:cNvPr id="15" name="Group 15"/>
          <p:cNvGrpSpPr/>
          <p:nvPr/>
        </p:nvGrpSpPr>
        <p:grpSpPr>
          <a:xfrm>
            <a:off x="6066065" y="8266583"/>
            <a:ext cx="3310092" cy="1177392"/>
            <a:chOff x="0" y="0"/>
            <a:chExt cx="4413457" cy="1569856"/>
          </a:xfrm>
        </p:grpSpPr>
        <p:sp>
          <p:nvSpPr>
            <p:cNvPr id="16" name="TextBox 16"/>
            <p:cNvSpPr txBox="1"/>
            <p:nvPr/>
          </p:nvSpPr>
          <p:spPr>
            <a:xfrm>
              <a:off x="0" y="-28575"/>
              <a:ext cx="4413457" cy="532342"/>
            </a:xfrm>
            <a:prstGeom prst="rect">
              <a:avLst/>
            </a:prstGeom>
          </p:spPr>
          <p:txBody>
            <a:bodyPr lIns="0" tIns="0" rIns="0" bIns="0" rtlCol="0" anchor="t">
              <a:spAutoFit/>
            </a:bodyPr>
            <a:lstStyle/>
            <a:p>
              <a:pPr marL="0" lvl="0" indent="0" algn="ctr">
                <a:lnSpc>
                  <a:spcPts val="3250"/>
                </a:lnSpc>
                <a:spcBef>
                  <a:spcPct val="0"/>
                </a:spcBef>
              </a:pPr>
              <a:r>
                <a:rPr lang="en-US" sz="2500" b="1">
                  <a:solidFill>
                    <a:srgbClr val="000000"/>
                  </a:solidFill>
                  <a:latin typeface="Garet Bold"/>
                  <a:ea typeface="Garet Bold"/>
                  <a:cs typeface="Garet Bold"/>
                  <a:sym typeface="Garet Bold"/>
                </a:rPr>
                <a:t>2025</a:t>
              </a:r>
              <a:endParaRPr lang="en-US" sz="2500" b="1">
                <a:solidFill>
                  <a:srgbClr val="000000"/>
                </a:solidFill>
                <a:latin typeface="Garet Bold"/>
                <a:ea typeface="Garet Bold"/>
                <a:cs typeface="Garet Bold"/>
                <a:sym typeface="Garet Bold"/>
              </a:endParaRPr>
            </a:p>
          </p:txBody>
        </p:sp>
        <p:sp>
          <p:nvSpPr>
            <p:cNvPr id="17" name="TextBox 17"/>
            <p:cNvSpPr txBox="1"/>
            <p:nvPr/>
          </p:nvSpPr>
          <p:spPr>
            <a:xfrm>
              <a:off x="0" y="622859"/>
              <a:ext cx="4413457" cy="946997"/>
            </a:xfrm>
            <a:prstGeom prst="rect">
              <a:avLst/>
            </a:prstGeom>
          </p:spPr>
          <p:txBody>
            <a:bodyPr lIns="0" tIns="0" rIns="0" bIns="0" rtlCol="0" anchor="t">
              <a:spAutoFit/>
            </a:bodyPr>
            <a:lstStyle/>
            <a:p>
              <a:pPr algn="ctr">
                <a:lnSpc>
                  <a:spcPts val="2860"/>
                </a:lnSpc>
              </a:pPr>
              <a:r>
                <a:rPr lang="en-US" sz="2200">
                  <a:solidFill>
                    <a:srgbClr val="000000"/>
                  </a:solidFill>
                  <a:latin typeface="Garet"/>
                  <a:ea typeface="Garet"/>
                  <a:cs typeface="Garet"/>
                  <a:sym typeface="Garet"/>
                </a:rPr>
                <a:t>Stage 1 relocations</a:t>
              </a:r>
              <a:endParaRPr lang="en-US" sz="2200">
                <a:solidFill>
                  <a:srgbClr val="000000"/>
                </a:solidFill>
                <a:latin typeface="Garet"/>
                <a:ea typeface="Garet"/>
                <a:cs typeface="Garet"/>
                <a:sym typeface="Garet"/>
              </a:endParaRPr>
            </a:p>
            <a:p>
              <a:pPr marL="0" lvl="0" indent="0" algn="ctr">
                <a:lnSpc>
                  <a:spcPts val="2860"/>
                </a:lnSpc>
                <a:spcBef>
                  <a:spcPct val="0"/>
                </a:spcBef>
              </a:pPr>
              <a:endParaRPr lang="en-US" sz="2200">
                <a:solidFill>
                  <a:srgbClr val="000000"/>
                </a:solidFill>
                <a:latin typeface="Garet"/>
                <a:ea typeface="Garet"/>
                <a:cs typeface="Garet"/>
                <a:sym typeface="Garet"/>
              </a:endParaRPr>
            </a:p>
          </p:txBody>
        </p:sp>
      </p:grpSp>
      <p:sp>
        <p:nvSpPr>
          <p:cNvPr id="18" name="TextBox 18"/>
          <p:cNvSpPr txBox="1"/>
          <p:nvPr/>
        </p:nvSpPr>
        <p:spPr>
          <a:xfrm>
            <a:off x="9144000" y="8248854"/>
            <a:ext cx="3608091" cy="406400"/>
          </a:xfrm>
          <a:prstGeom prst="rect">
            <a:avLst/>
          </a:prstGeom>
        </p:spPr>
        <p:txBody>
          <a:bodyPr lIns="0" tIns="0" rIns="0" bIns="0" rtlCol="0" anchor="t">
            <a:spAutoFit/>
          </a:bodyPr>
          <a:lstStyle/>
          <a:p>
            <a:pPr marL="0" lvl="0" indent="0" algn="ctr">
              <a:lnSpc>
                <a:spcPts val="3250"/>
              </a:lnSpc>
              <a:spcBef>
                <a:spcPct val="0"/>
              </a:spcBef>
            </a:pPr>
            <a:r>
              <a:rPr lang="en-US" sz="2500" b="1">
                <a:solidFill>
                  <a:srgbClr val="000000"/>
                </a:solidFill>
                <a:latin typeface="Garet Bold"/>
                <a:ea typeface="Garet Bold"/>
                <a:cs typeface="Garet Bold"/>
                <a:sym typeface="Garet Bold"/>
              </a:rPr>
              <a:t>2026+</a:t>
            </a:r>
            <a:endParaRPr lang="en-US" sz="2500" b="1">
              <a:solidFill>
                <a:srgbClr val="000000"/>
              </a:solidFill>
              <a:latin typeface="Garet Bold"/>
              <a:ea typeface="Garet Bold"/>
              <a:cs typeface="Garet Bold"/>
              <a:sym typeface="Garet Bold"/>
            </a:endParaRPr>
          </a:p>
        </p:txBody>
      </p:sp>
      <p:sp>
        <p:nvSpPr>
          <p:cNvPr id="19" name="TextBox 19"/>
          <p:cNvSpPr txBox="1"/>
          <p:nvPr/>
        </p:nvSpPr>
        <p:spPr>
          <a:xfrm>
            <a:off x="9144000" y="8714995"/>
            <a:ext cx="3608091" cy="715010"/>
          </a:xfrm>
          <a:prstGeom prst="rect">
            <a:avLst/>
          </a:prstGeom>
        </p:spPr>
        <p:txBody>
          <a:bodyPr lIns="0" tIns="0" rIns="0" bIns="0" rtlCol="0" anchor="t">
            <a:spAutoFit/>
          </a:bodyPr>
          <a:lstStyle/>
          <a:p>
            <a:pPr marL="0" lvl="0" indent="0" algn="ctr">
              <a:lnSpc>
                <a:spcPts val="2860"/>
              </a:lnSpc>
              <a:spcBef>
                <a:spcPct val="0"/>
              </a:spcBef>
            </a:pPr>
            <a:r>
              <a:rPr lang="en-US" sz="2200">
                <a:solidFill>
                  <a:srgbClr val="000000"/>
                </a:solidFill>
                <a:latin typeface="Garet"/>
                <a:ea typeface="Garet"/>
                <a:cs typeface="Garet"/>
                <a:sym typeface="Garet"/>
              </a:rPr>
              <a:t>Detailed design after concept phase</a:t>
            </a:r>
            <a:endParaRPr lang="en-US" sz="2200">
              <a:solidFill>
                <a:srgbClr val="000000"/>
              </a:solidFill>
              <a:latin typeface="Garet"/>
              <a:ea typeface="Garet"/>
              <a:cs typeface="Garet"/>
              <a:sym typeface="Garet"/>
            </a:endParaRPr>
          </a:p>
        </p:txBody>
      </p:sp>
      <p:grpSp>
        <p:nvGrpSpPr>
          <p:cNvPr id="20" name="Group 20"/>
          <p:cNvGrpSpPr/>
          <p:nvPr/>
        </p:nvGrpSpPr>
        <p:grpSpPr>
          <a:xfrm>
            <a:off x="12480618" y="8266583"/>
            <a:ext cx="3140763" cy="1177392"/>
            <a:chOff x="0" y="0"/>
            <a:chExt cx="4187685" cy="1569856"/>
          </a:xfrm>
        </p:grpSpPr>
        <p:sp>
          <p:nvSpPr>
            <p:cNvPr id="21" name="TextBox 21"/>
            <p:cNvSpPr txBox="1"/>
            <p:nvPr/>
          </p:nvSpPr>
          <p:spPr>
            <a:xfrm>
              <a:off x="0" y="-28575"/>
              <a:ext cx="4187685" cy="532342"/>
            </a:xfrm>
            <a:prstGeom prst="rect">
              <a:avLst/>
            </a:prstGeom>
          </p:spPr>
          <p:txBody>
            <a:bodyPr lIns="0" tIns="0" rIns="0" bIns="0" rtlCol="0" anchor="t">
              <a:spAutoFit/>
            </a:bodyPr>
            <a:lstStyle/>
            <a:p>
              <a:pPr marL="0" lvl="0" indent="0" algn="ctr">
                <a:lnSpc>
                  <a:spcPts val="3250"/>
                </a:lnSpc>
                <a:spcBef>
                  <a:spcPct val="0"/>
                </a:spcBef>
              </a:pPr>
              <a:r>
                <a:rPr lang="en-US" sz="2500" b="1">
                  <a:solidFill>
                    <a:srgbClr val="000000"/>
                  </a:solidFill>
                  <a:latin typeface="Garet Bold"/>
                  <a:ea typeface="Garet Bold"/>
                  <a:cs typeface="Garet Bold"/>
                  <a:sym typeface="Garet Bold"/>
                </a:rPr>
                <a:t>10–15 yrs</a:t>
              </a:r>
              <a:endParaRPr lang="en-US" sz="2500" b="1">
                <a:solidFill>
                  <a:srgbClr val="000000"/>
                </a:solidFill>
                <a:latin typeface="Garet Bold"/>
                <a:ea typeface="Garet Bold"/>
                <a:cs typeface="Garet Bold"/>
                <a:sym typeface="Garet Bold"/>
              </a:endParaRPr>
            </a:p>
          </p:txBody>
        </p:sp>
        <p:sp>
          <p:nvSpPr>
            <p:cNvPr id="22" name="TextBox 22"/>
            <p:cNvSpPr txBox="1"/>
            <p:nvPr/>
          </p:nvSpPr>
          <p:spPr>
            <a:xfrm>
              <a:off x="0" y="622859"/>
              <a:ext cx="4187685" cy="946997"/>
            </a:xfrm>
            <a:prstGeom prst="rect">
              <a:avLst/>
            </a:prstGeom>
          </p:spPr>
          <p:txBody>
            <a:bodyPr lIns="0" tIns="0" rIns="0" bIns="0" rtlCol="0" anchor="t">
              <a:spAutoFit/>
            </a:bodyPr>
            <a:lstStyle/>
            <a:p>
              <a:pPr marL="0" lvl="0" indent="0" algn="ctr">
                <a:lnSpc>
                  <a:spcPts val="2860"/>
                </a:lnSpc>
                <a:spcBef>
                  <a:spcPct val="0"/>
                </a:spcBef>
              </a:pPr>
              <a:r>
                <a:rPr lang="en-US" sz="2200">
                  <a:solidFill>
                    <a:srgbClr val="000000"/>
                  </a:solidFill>
                  <a:latin typeface="Garet"/>
                  <a:ea typeface="Garet"/>
                  <a:cs typeface="Garet"/>
                  <a:sym typeface="Garet"/>
                </a:rPr>
                <a:t>Waterloo South redevelopment</a:t>
              </a:r>
              <a:endParaRPr lang="en-US" sz="2200">
                <a:solidFill>
                  <a:srgbClr val="000000"/>
                </a:solidFill>
                <a:latin typeface="Garet"/>
                <a:ea typeface="Garet"/>
                <a:cs typeface="Garet"/>
                <a:sym typeface="Garet"/>
              </a:endParaRPr>
            </a:p>
          </p:txBody>
        </p:sp>
      </p:grpSp>
      <p:sp>
        <p:nvSpPr>
          <p:cNvPr id="23" name="Freeform 23"/>
          <p:cNvSpPr/>
          <p:nvPr/>
        </p:nvSpPr>
        <p:spPr>
          <a:xfrm>
            <a:off x="1670363" y="6871543"/>
            <a:ext cx="380752" cy="380752"/>
          </a:xfrm>
          <a:custGeom>
            <a:avLst/>
            <a:gdLst/>
            <a:ahLst/>
            <a:cxnLst/>
            <a:rect l="l" t="t" r="r" b="b"/>
            <a:pathLst>
              <a:path w="380752" h="380752">
                <a:moveTo>
                  <a:pt x="0" y="0"/>
                </a:moveTo>
                <a:lnTo>
                  <a:pt x="380752" y="0"/>
                </a:lnTo>
                <a:lnTo>
                  <a:pt x="380752" y="380753"/>
                </a:lnTo>
                <a:lnTo>
                  <a:pt x="0" y="380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4" name="Freeform 24"/>
          <p:cNvSpPr/>
          <p:nvPr/>
        </p:nvSpPr>
        <p:spPr>
          <a:xfrm>
            <a:off x="4505159" y="6881068"/>
            <a:ext cx="380752" cy="380752"/>
          </a:xfrm>
          <a:custGeom>
            <a:avLst/>
            <a:gdLst/>
            <a:ahLst/>
            <a:cxnLst/>
            <a:rect l="l" t="t" r="r" b="b"/>
            <a:pathLst>
              <a:path w="380752" h="380752">
                <a:moveTo>
                  <a:pt x="0" y="0"/>
                </a:moveTo>
                <a:lnTo>
                  <a:pt x="380752" y="0"/>
                </a:lnTo>
                <a:lnTo>
                  <a:pt x="380752" y="380753"/>
                </a:lnTo>
                <a:lnTo>
                  <a:pt x="0" y="380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5" name="Freeform 25"/>
          <p:cNvSpPr/>
          <p:nvPr/>
        </p:nvSpPr>
        <p:spPr>
          <a:xfrm>
            <a:off x="7530735" y="6881068"/>
            <a:ext cx="380752" cy="380752"/>
          </a:xfrm>
          <a:custGeom>
            <a:avLst/>
            <a:gdLst/>
            <a:ahLst/>
            <a:cxnLst/>
            <a:rect l="l" t="t" r="r" b="b"/>
            <a:pathLst>
              <a:path w="380752" h="380752">
                <a:moveTo>
                  <a:pt x="0" y="0"/>
                </a:moveTo>
                <a:lnTo>
                  <a:pt x="380752" y="0"/>
                </a:lnTo>
                <a:lnTo>
                  <a:pt x="380752" y="380753"/>
                </a:lnTo>
                <a:lnTo>
                  <a:pt x="0" y="380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6" name="Freeform 26"/>
          <p:cNvSpPr/>
          <p:nvPr/>
        </p:nvSpPr>
        <p:spPr>
          <a:xfrm>
            <a:off x="10757669" y="6881068"/>
            <a:ext cx="380752" cy="380752"/>
          </a:xfrm>
          <a:custGeom>
            <a:avLst/>
            <a:gdLst/>
            <a:ahLst/>
            <a:cxnLst/>
            <a:rect l="l" t="t" r="r" b="b"/>
            <a:pathLst>
              <a:path w="380752" h="380752">
                <a:moveTo>
                  <a:pt x="0" y="0"/>
                </a:moveTo>
                <a:lnTo>
                  <a:pt x="380752" y="0"/>
                </a:lnTo>
                <a:lnTo>
                  <a:pt x="380752" y="380753"/>
                </a:lnTo>
                <a:lnTo>
                  <a:pt x="0" y="380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7" name="Freeform 27"/>
          <p:cNvSpPr/>
          <p:nvPr/>
        </p:nvSpPr>
        <p:spPr>
          <a:xfrm>
            <a:off x="13860623" y="6881068"/>
            <a:ext cx="380752" cy="380752"/>
          </a:xfrm>
          <a:custGeom>
            <a:avLst/>
            <a:gdLst/>
            <a:ahLst/>
            <a:cxnLst/>
            <a:rect l="l" t="t" r="r" b="b"/>
            <a:pathLst>
              <a:path w="380752" h="380752">
                <a:moveTo>
                  <a:pt x="0" y="0"/>
                </a:moveTo>
                <a:lnTo>
                  <a:pt x="380752" y="0"/>
                </a:lnTo>
                <a:lnTo>
                  <a:pt x="380752" y="380753"/>
                </a:lnTo>
                <a:lnTo>
                  <a:pt x="0" y="3807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grpSp>
        <p:nvGrpSpPr>
          <p:cNvPr id="3" name="Group 3"/>
          <p:cNvGrpSpPr>
            <a:grpSpLocks noChangeAspect="1"/>
          </p:cNvGrpSpPr>
          <p:nvPr/>
        </p:nvGrpSpPr>
        <p:grpSpPr>
          <a:xfrm>
            <a:off x="1028700" y="886898"/>
            <a:ext cx="5489373" cy="4121056"/>
            <a:chOff x="0" y="0"/>
            <a:chExt cx="8916670" cy="6694043"/>
          </a:xfrm>
        </p:grpSpPr>
        <p:sp>
          <p:nvSpPr>
            <p:cNvPr id="4" name="Freeform 4"/>
            <p:cNvSpPr/>
            <p:nvPr/>
          </p:nvSpPr>
          <p:spPr>
            <a:xfrm>
              <a:off x="155575" y="155575"/>
              <a:ext cx="8605520" cy="6382893"/>
            </a:xfrm>
            <a:custGeom>
              <a:avLst/>
              <a:gdLst/>
              <a:ahLst/>
              <a:cxnLst/>
              <a:rect l="l" t="t" r="r" b="b"/>
              <a:pathLst>
                <a:path w="8605520" h="6382893">
                  <a:moveTo>
                    <a:pt x="0" y="0"/>
                  </a:moveTo>
                  <a:lnTo>
                    <a:pt x="8605520" y="0"/>
                  </a:lnTo>
                  <a:lnTo>
                    <a:pt x="8605520" y="6382893"/>
                  </a:lnTo>
                  <a:lnTo>
                    <a:pt x="0" y="6382893"/>
                  </a:lnTo>
                  <a:close/>
                </a:path>
              </a:pathLst>
            </a:custGeom>
            <a:blipFill>
              <a:blip r:embed="rId2"/>
              <a:stretch>
                <a:fillRect l="-5559" r="-5559"/>
              </a:stretch>
            </a:blipFill>
          </p:spPr>
        </p:sp>
        <p:sp>
          <p:nvSpPr>
            <p:cNvPr id="5" name="Freeform 5"/>
            <p:cNvSpPr/>
            <p:nvPr/>
          </p:nvSpPr>
          <p:spPr>
            <a:xfrm>
              <a:off x="6350" y="6350"/>
              <a:ext cx="8903970" cy="6681343"/>
            </a:xfrm>
            <a:custGeom>
              <a:avLst/>
              <a:gdLst/>
              <a:ahLst/>
              <a:cxnLst/>
              <a:rect l="l" t="t" r="r" b="b"/>
              <a:pathLst>
                <a:path w="8903970" h="6681343">
                  <a:moveTo>
                    <a:pt x="8903970" y="6681343"/>
                  </a:moveTo>
                  <a:lnTo>
                    <a:pt x="0" y="6681343"/>
                  </a:lnTo>
                  <a:lnTo>
                    <a:pt x="0" y="0"/>
                  </a:lnTo>
                  <a:lnTo>
                    <a:pt x="8903970" y="0"/>
                  </a:lnTo>
                  <a:lnTo>
                    <a:pt x="8903970" y="6681343"/>
                  </a:lnTo>
                  <a:close/>
                  <a:moveTo>
                    <a:pt x="19050" y="6662293"/>
                  </a:moveTo>
                  <a:lnTo>
                    <a:pt x="8884920" y="6662293"/>
                  </a:lnTo>
                  <a:lnTo>
                    <a:pt x="8884920" y="19050"/>
                  </a:lnTo>
                  <a:lnTo>
                    <a:pt x="19050" y="19050"/>
                  </a:lnTo>
                  <a:lnTo>
                    <a:pt x="19050" y="6662293"/>
                  </a:lnTo>
                  <a:close/>
                  <a:moveTo>
                    <a:pt x="8764270" y="6541643"/>
                  </a:moveTo>
                  <a:lnTo>
                    <a:pt x="139700" y="6541643"/>
                  </a:lnTo>
                  <a:lnTo>
                    <a:pt x="139700" y="139700"/>
                  </a:lnTo>
                  <a:lnTo>
                    <a:pt x="8764270" y="139700"/>
                  </a:lnTo>
                  <a:lnTo>
                    <a:pt x="8764270" y="6541643"/>
                  </a:lnTo>
                  <a:close/>
                  <a:moveTo>
                    <a:pt x="158750" y="6522593"/>
                  </a:moveTo>
                  <a:lnTo>
                    <a:pt x="8745220" y="6522593"/>
                  </a:lnTo>
                  <a:lnTo>
                    <a:pt x="8745220" y="158750"/>
                  </a:lnTo>
                  <a:lnTo>
                    <a:pt x="158750" y="158750"/>
                  </a:lnTo>
                  <a:lnTo>
                    <a:pt x="158750" y="6522593"/>
                  </a:lnTo>
                  <a:close/>
                </a:path>
              </a:pathLst>
            </a:custGeom>
            <a:solidFill>
              <a:srgbClr val="000000"/>
            </a:solidFill>
          </p:spPr>
        </p:sp>
      </p:grpSp>
      <p:grpSp>
        <p:nvGrpSpPr>
          <p:cNvPr id="6" name="Group 6"/>
          <p:cNvGrpSpPr>
            <a:grpSpLocks noChangeAspect="1"/>
          </p:cNvGrpSpPr>
          <p:nvPr/>
        </p:nvGrpSpPr>
        <p:grpSpPr>
          <a:xfrm>
            <a:off x="1028700" y="5279046"/>
            <a:ext cx="5489373" cy="4121056"/>
            <a:chOff x="0" y="0"/>
            <a:chExt cx="8916670" cy="6694043"/>
          </a:xfrm>
        </p:grpSpPr>
        <p:sp>
          <p:nvSpPr>
            <p:cNvPr id="7" name="Freeform 7"/>
            <p:cNvSpPr/>
            <p:nvPr/>
          </p:nvSpPr>
          <p:spPr>
            <a:xfrm>
              <a:off x="155575" y="155575"/>
              <a:ext cx="8605520" cy="6382893"/>
            </a:xfrm>
            <a:custGeom>
              <a:avLst/>
              <a:gdLst/>
              <a:ahLst/>
              <a:cxnLst/>
              <a:rect l="l" t="t" r="r" b="b"/>
              <a:pathLst>
                <a:path w="8605520" h="6382893">
                  <a:moveTo>
                    <a:pt x="0" y="0"/>
                  </a:moveTo>
                  <a:lnTo>
                    <a:pt x="8605520" y="0"/>
                  </a:lnTo>
                  <a:lnTo>
                    <a:pt x="8605520" y="6382893"/>
                  </a:lnTo>
                  <a:lnTo>
                    <a:pt x="0" y="6382893"/>
                  </a:lnTo>
                  <a:close/>
                </a:path>
              </a:pathLst>
            </a:custGeom>
            <a:blipFill>
              <a:blip r:embed="rId3"/>
              <a:stretch>
                <a:fillRect l="-17429" r="-17429"/>
              </a:stretch>
            </a:blipFill>
          </p:spPr>
        </p:sp>
        <p:sp>
          <p:nvSpPr>
            <p:cNvPr id="8" name="Freeform 8"/>
            <p:cNvSpPr/>
            <p:nvPr/>
          </p:nvSpPr>
          <p:spPr>
            <a:xfrm>
              <a:off x="6350" y="6350"/>
              <a:ext cx="8903970" cy="6681343"/>
            </a:xfrm>
            <a:custGeom>
              <a:avLst/>
              <a:gdLst/>
              <a:ahLst/>
              <a:cxnLst/>
              <a:rect l="l" t="t" r="r" b="b"/>
              <a:pathLst>
                <a:path w="8903970" h="6681343">
                  <a:moveTo>
                    <a:pt x="8903970" y="6681343"/>
                  </a:moveTo>
                  <a:lnTo>
                    <a:pt x="0" y="6681343"/>
                  </a:lnTo>
                  <a:lnTo>
                    <a:pt x="0" y="0"/>
                  </a:lnTo>
                  <a:lnTo>
                    <a:pt x="8903970" y="0"/>
                  </a:lnTo>
                  <a:lnTo>
                    <a:pt x="8903970" y="6681343"/>
                  </a:lnTo>
                  <a:close/>
                  <a:moveTo>
                    <a:pt x="19050" y="6662293"/>
                  </a:moveTo>
                  <a:lnTo>
                    <a:pt x="8884920" y="6662293"/>
                  </a:lnTo>
                  <a:lnTo>
                    <a:pt x="8884920" y="19050"/>
                  </a:lnTo>
                  <a:lnTo>
                    <a:pt x="19050" y="19050"/>
                  </a:lnTo>
                  <a:lnTo>
                    <a:pt x="19050" y="6662293"/>
                  </a:lnTo>
                  <a:close/>
                  <a:moveTo>
                    <a:pt x="8764270" y="6541643"/>
                  </a:moveTo>
                  <a:lnTo>
                    <a:pt x="139700" y="6541643"/>
                  </a:lnTo>
                  <a:lnTo>
                    <a:pt x="139700" y="139700"/>
                  </a:lnTo>
                  <a:lnTo>
                    <a:pt x="8764270" y="139700"/>
                  </a:lnTo>
                  <a:lnTo>
                    <a:pt x="8764270" y="6541643"/>
                  </a:lnTo>
                  <a:close/>
                  <a:moveTo>
                    <a:pt x="158750" y="6522593"/>
                  </a:moveTo>
                  <a:lnTo>
                    <a:pt x="8745220" y="6522593"/>
                  </a:lnTo>
                  <a:lnTo>
                    <a:pt x="8745220" y="158750"/>
                  </a:lnTo>
                  <a:lnTo>
                    <a:pt x="158750" y="158750"/>
                  </a:lnTo>
                  <a:lnTo>
                    <a:pt x="158750" y="6522593"/>
                  </a:lnTo>
                  <a:close/>
                </a:path>
              </a:pathLst>
            </a:custGeom>
            <a:solidFill>
              <a:srgbClr val="000000"/>
            </a:solidFill>
          </p:spPr>
        </p:sp>
      </p:grpSp>
      <p:sp>
        <p:nvSpPr>
          <p:cNvPr id="9" name="Freeform 9"/>
          <p:cNvSpPr/>
          <p:nvPr/>
        </p:nvSpPr>
        <p:spPr>
          <a:xfrm>
            <a:off x="13456423" y="1883102"/>
            <a:ext cx="3802877" cy="1486579"/>
          </a:xfrm>
          <a:custGeom>
            <a:avLst/>
            <a:gdLst/>
            <a:ahLst/>
            <a:cxnLst/>
            <a:rect l="l" t="t" r="r" b="b"/>
            <a:pathLst>
              <a:path w="3802877" h="1486579">
                <a:moveTo>
                  <a:pt x="0" y="0"/>
                </a:moveTo>
                <a:lnTo>
                  <a:pt x="3802877" y="0"/>
                </a:lnTo>
                <a:lnTo>
                  <a:pt x="3802877" y="1486579"/>
                </a:lnTo>
                <a:lnTo>
                  <a:pt x="0" y="14865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10"/>
          <p:cNvSpPr txBox="1"/>
          <p:nvPr/>
        </p:nvSpPr>
        <p:spPr>
          <a:xfrm>
            <a:off x="7759051" y="4421537"/>
            <a:ext cx="11907278" cy="3177114"/>
          </a:xfrm>
          <a:prstGeom prst="rect">
            <a:avLst/>
          </a:prstGeom>
        </p:spPr>
        <p:txBody>
          <a:bodyPr lIns="0" tIns="0" rIns="0" bIns="0" rtlCol="0" anchor="t">
            <a:spAutoFit/>
          </a:bodyPr>
          <a:lstStyle/>
          <a:p>
            <a:pPr algn="just">
              <a:lnSpc>
                <a:spcPts val="6210"/>
              </a:lnSpc>
            </a:pPr>
            <a:r>
              <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rPr>
              <a:t>Site-Specific Challenges</a:t>
            </a: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algn="just">
              <a:lnSpc>
                <a:spcPts val="6210"/>
              </a:lnSpc>
            </a:pP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algn="just">
              <a:lnSpc>
                <a:spcPts val="6210"/>
              </a:lnSpc>
            </a:pP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marL="0" lvl="0" indent="0" algn="just">
              <a:lnSpc>
                <a:spcPts val="6210"/>
              </a:lnSpc>
              <a:spcBef>
                <a:spcPct val="0"/>
              </a:spcBef>
            </a:pP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Freeform 3"/>
          <p:cNvSpPr/>
          <p:nvPr/>
        </p:nvSpPr>
        <p:spPr>
          <a:xfrm>
            <a:off x="5145372" y="1910012"/>
            <a:ext cx="8713477" cy="6761114"/>
          </a:xfrm>
          <a:custGeom>
            <a:avLst/>
            <a:gdLst/>
            <a:ahLst/>
            <a:cxnLst/>
            <a:rect l="l" t="t" r="r" b="b"/>
            <a:pathLst>
              <a:path w="8713477" h="6761114">
                <a:moveTo>
                  <a:pt x="0" y="0"/>
                </a:moveTo>
                <a:lnTo>
                  <a:pt x="8713477" y="0"/>
                </a:lnTo>
                <a:lnTo>
                  <a:pt x="8713477" y="6761114"/>
                </a:lnTo>
                <a:lnTo>
                  <a:pt x="0" y="6761114"/>
                </a:lnTo>
                <a:lnTo>
                  <a:pt x="0" y="0"/>
                </a:lnTo>
                <a:close/>
              </a:path>
            </a:pathLst>
          </a:custGeom>
          <a:blipFill>
            <a:blip r:embed="rId2"/>
            <a:stretch>
              <a:fillRect l="-22336" t="-72764" r="-79387" b="-69336"/>
            </a:stretch>
          </a:blipFill>
        </p:spPr>
      </p:sp>
      <p:sp>
        <p:nvSpPr>
          <p:cNvPr id="4" name="TextBox 4"/>
          <p:cNvSpPr txBox="1"/>
          <p:nvPr/>
        </p:nvSpPr>
        <p:spPr>
          <a:xfrm>
            <a:off x="1028700" y="807119"/>
            <a:ext cx="16629501" cy="662237"/>
          </a:xfrm>
          <a:prstGeom prst="rect">
            <a:avLst/>
          </a:prstGeom>
        </p:spPr>
        <p:txBody>
          <a:bodyPr lIns="0" tIns="0" rIns="0" bIns="0" rtlCol="0" anchor="t">
            <a:spAutoFit/>
          </a:bodyPr>
          <a:lstStyle/>
          <a:p>
            <a:pPr marL="0" lvl="0" indent="0" algn="ctr">
              <a:lnSpc>
                <a:spcPts val="453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Site-Specific Challenges of W</a:t>
            </a:r>
            <a:r>
              <a:rPr lang="en-US" sz="5810" u="none" spc="-458">
                <a:solidFill>
                  <a:srgbClr val="000000"/>
                </a:solidFill>
                <a:latin typeface="Archivo Black" panose="020B0A03020202020B04"/>
                <a:ea typeface="Archivo Black" panose="020B0A03020202020B04"/>
                <a:cs typeface="Archivo Black" panose="020B0A03020202020B04"/>
                <a:sym typeface="Archivo Black" panose="020B0A03020202020B04"/>
              </a:rPr>
              <a:t>aterloo South</a:t>
            </a:r>
            <a:endParaRPr lang="en-US" sz="5810" u="none"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grpSp>
        <p:nvGrpSpPr>
          <p:cNvPr id="5" name="Group 5"/>
          <p:cNvGrpSpPr/>
          <p:nvPr/>
        </p:nvGrpSpPr>
        <p:grpSpPr>
          <a:xfrm rot="-993977">
            <a:off x="8705017" y="3865310"/>
            <a:ext cx="585018" cy="1730217"/>
            <a:chOff x="0" y="0"/>
            <a:chExt cx="165481" cy="489477"/>
          </a:xfrm>
        </p:grpSpPr>
        <p:sp>
          <p:nvSpPr>
            <p:cNvPr id="6" name="Freeform 6"/>
            <p:cNvSpPr/>
            <p:nvPr/>
          </p:nvSpPr>
          <p:spPr>
            <a:xfrm>
              <a:off x="0" y="0"/>
              <a:ext cx="165481" cy="489477"/>
            </a:xfrm>
            <a:custGeom>
              <a:avLst/>
              <a:gdLst/>
              <a:ahLst/>
              <a:cxnLst/>
              <a:rect l="l" t="t" r="r" b="b"/>
              <a:pathLst>
                <a:path w="165481" h="489477">
                  <a:moveTo>
                    <a:pt x="165481" y="0"/>
                  </a:moveTo>
                  <a:lnTo>
                    <a:pt x="165481" y="489477"/>
                  </a:lnTo>
                  <a:lnTo>
                    <a:pt x="0" y="489477"/>
                  </a:lnTo>
                  <a:lnTo>
                    <a:pt x="0" y="0"/>
                  </a:lnTo>
                  <a:close/>
                </a:path>
              </a:pathLst>
            </a:custGeom>
            <a:solidFill>
              <a:srgbClr val="FFFFFF">
                <a:alpha val="69804"/>
              </a:srgbClr>
            </a:solidFill>
          </p:spPr>
        </p:sp>
        <p:sp>
          <p:nvSpPr>
            <p:cNvPr id="7" name="TextBox 7"/>
            <p:cNvSpPr txBox="1"/>
            <p:nvPr/>
          </p:nvSpPr>
          <p:spPr>
            <a:xfrm>
              <a:off x="0" y="-47625"/>
              <a:ext cx="165481" cy="537102"/>
            </a:xfrm>
            <a:prstGeom prst="rect">
              <a:avLst/>
            </a:prstGeom>
          </p:spPr>
          <p:txBody>
            <a:bodyPr lIns="50800" tIns="50800" rIns="50800" bIns="50800" rtlCol="0" anchor="ctr"/>
            <a:lstStyle/>
            <a:p>
              <a:pPr algn="ctr">
                <a:lnSpc>
                  <a:spcPts val="2940"/>
                </a:lnSpc>
              </a:pPr>
            </a:p>
          </p:txBody>
        </p:sp>
      </p:grpSp>
      <p:sp>
        <p:nvSpPr>
          <p:cNvPr id="8" name="AutoShape 8"/>
          <p:cNvSpPr/>
          <p:nvPr/>
        </p:nvSpPr>
        <p:spPr>
          <a:xfrm flipH="1">
            <a:off x="13535988" y="5447268"/>
            <a:ext cx="0" cy="572606"/>
          </a:xfrm>
          <a:prstGeom prst="line">
            <a:avLst/>
          </a:prstGeom>
          <a:ln w="85725" cap="flat">
            <a:solidFill>
              <a:srgbClr val="FFFFFF"/>
            </a:solidFill>
            <a:prstDash val="sysDash"/>
            <a:headEnd type="none" w="sm" len="sm"/>
            <a:tailEnd type="none" w="sm" len="sm"/>
          </a:ln>
        </p:spPr>
      </p:sp>
      <p:grpSp>
        <p:nvGrpSpPr>
          <p:cNvPr id="9" name="Group 9"/>
          <p:cNvGrpSpPr/>
          <p:nvPr/>
        </p:nvGrpSpPr>
        <p:grpSpPr>
          <a:xfrm>
            <a:off x="9043174" y="3978465"/>
            <a:ext cx="4496011" cy="3998044"/>
            <a:chOff x="0" y="0"/>
            <a:chExt cx="5994681" cy="5330725"/>
          </a:xfrm>
        </p:grpSpPr>
        <p:sp>
          <p:nvSpPr>
            <p:cNvPr id="10" name="AutoShape 10"/>
            <p:cNvSpPr/>
            <p:nvPr/>
          </p:nvSpPr>
          <p:spPr>
            <a:xfrm>
              <a:off x="54842" y="16076"/>
              <a:ext cx="1541896" cy="5260131"/>
            </a:xfrm>
            <a:prstGeom prst="line">
              <a:avLst/>
            </a:prstGeom>
            <a:ln w="114300" cap="flat">
              <a:solidFill>
                <a:srgbClr val="FFFFFF"/>
              </a:solidFill>
              <a:prstDash val="sysDash"/>
              <a:headEnd type="none" w="sm" len="sm"/>
              <a:tailEnd type="none" w="sm" len="sm"/>
            </a:ln>
          </p:spPr>
        </p:sp>
        <p:sp>
          <p:nvSpPr>
            <p:cNvPr id="11" name="AutoShape 11"/>
            <p:cNvSpPr/>
            <p:nvPr/>
          </p:nvSpPr>
          <p:spPr>
            <a:xfrm flipH="1">
              <a:off x="134435" y="73226"/>
              <a:ext cx="1541896" cy="0"/>
            </a:xfrm>
            <a:prstGeom prst="line">
              <a:avLst/>
            </a:prstGeom>
            <a:ln w="114300" cap="flat">
              <a:solidFill>
                <a:srgbClr val="FFFFFF"/>
              </a:solidFill>
              <a:prstDash val="sysDash"/>
              <a:headEnd type="none" w="sm" len="sm"/>
              <a:tailEnd type="none" w="sm" len="sm"/>
            </a:ln>
          </p:spPr>
        </p:sp>
        <p:sp>
          <p:nvSpPr>
            <p:cNvPr id="12" name="AutoShape 12"/>
            <p:cNvSpPr/>
            <p:nvPr/>
          </p:nvSpPr>
          <p:spPr>
            <a:xfrm flipH="1" flipV="1">
              <a:off x="1676330" y="110051"/>
              <a:ext cx="403936" cy="1813718"/>
            </a:xfrm>
            <a:prstGeom prst="line">
              <a:avLst/>
            </a:prstGeom>
            <a:ln w="114300" cap="flat">
              <a:solidFill>
                <a:srgbClr val="FFFFFF"/>
              </a:solidFill>
              <a:prstDash val="sysDash"/>
              <a:headEnd type="none" w="sm" len="sm"/>
              <a:tailEnd type="none" w="sm" len="sm"/>
            </a:ln>
          </p:spPr>
        </p:sp>
        <p:sp>
          <p:nvSpPr>
            <p:cNvPr id="13" name="AutoShape 13"/>
            <p:cNvSpPr/>
            <p:nvPr/>
          </p:nvSpPr>
          <p:spPr>
            <a:xfrm flipH="1">
              <a:off x="2081558" y="1749472"/>
              <a:ext cx="1115081" cy="117161"/>
            </a:xfrm>
            <a:prstGeom prst="line">
              <a:avLst/>
            </a:prstGeom>
            <a:ln w="114300" cap="flat">
              <a:solidFill>
                <a:srgbClr val="FFFFFF"/>
              </a:solidFill>
              <a:prstDash val="sysDash"/>
              <a:headEnd type="none" w="sm" len="sm"/>
              <a:tailEnd type="none" w="sm" len="sm"/>
            </a:ln>
          </p:spPr>
        </p:sp>
        <p:sp>
          <p:nvSpPr>
            <p:cNvPr id="14" name="AutoShape 14"/>
            <p:cNvSpPr/>
            <p:nvPr/>
          </p:nvSpPr>
          <p:spPr>
            <a:xfrm>
              <a:off x="3196639" y="1749472"/>
              <a:ext cx="2793780" cy="208932"/>
            </a:xfrm>
            <a:prstGeom prst="line">
              <a:avLst/>
            </a:prstGeom>
            <a:ln w="114300" cap="flat">
              <a:solidFill>
                <a:srgbClr val="FFFFFF"/>
              </a:solidFill>
              <a:prstDash val="sysDash"/>
              <a:headEnd type="none" w="sm" len="sm"/>
              <a:tailEnd type="none" w="sm" len="sm"/>
            </a:ln>
          </p:spPr>
        </p:sp>
        <p:sp>
          <p:nvSpPr>
            <p:cNvPr id="15" name="AutoShape 15"/>
            <p:cNvSpPr/>
            <p:nvPr/>
          </p:nvSpPr>
          <p:spPr>
            <a:xfrm>
              <a:off x="3725314" y="2721880"/>
              <a:ext cx="2265106" cy="0"/>
            </a:xfrm>
            <a:prstGeom prst="line">
              <a:avLst/>
            </a:prstGeom>
            <a:ln w="114300" cap="flat">
              <a:solidFill>
                <a:srgbClr val="FFFFFF"/>
              </a:solidFill>
              <a:prstDash val="sysDash"/>
              <a:headEnd type="none" w="sm" len="sm"/>
              <a:tailEnd type="none" w="sm" len="sm"/>
            </a:ln>
          </p:spPr>
        </p:sp>
        <p:sp>
          <p:nvSpPr>
            <p:cNvPr id="16" name="AutoShape 16"/>
            <p:cNvSpPr/>
            <p:nvPr/>
          </p:nvSpPr>
          <p:spPr>
            <a:xfrm>
              <a:off x="3725314" y="2721880"/>
              <a:ext cx="348612" cy="1775300"/>
            </a:xfrm>
            <a:prstGeom prst="line">
              <a:avLst/>
            </a:prstGeom>
            <a:ln w="114300" cap="flat">
              <a:solidFill>
                <a:srgbClr val="FFFFFF"/>
              </a:solidFill>
              <a:prstDash val="sysDash"/>
              <a:headEnd type="none" w="sm" len="sm"/>
              <a:tailEnd type="none" w="sm" len="sm"/>
            </a:ln>
          </p:spPr>
        </p:sp>
        <p:sp>
          <p:nvSpPr>
            <p:cNvPr id="17" name="AutoShape 17"/>
            <p:cNvSpPr/>
            <p:nvPr/>
          </p:nvSpPr>
          <p:spPr>
            <a:xfrm flipV="1">
              <a:off x="1596738" y="4497180"/>
              <a:ext cx="2477187" cy="779028"/>
            </a:xfrm>
            <a:prstGeom prst="line">
              <a:avLst/>
            </a:prstGeom>
            <a:ln w="114300" cap="flat">
              <a:solidFill>
                <a:srgbClr val="FFFFFF"/>
              </a:solidFill>
              <a:prstDash val="sysDash"/>
              <a:headEnd type="none" w="sm" len="sm"/>
              <a:tailEnd type="none" w="sm" len="sm"/>
            </a:ln>
          </p:spPr>
        </p:sp>
      </p:grpSp>
      <p:grpSp>
        <p:nvGrpSpPr>
          <p:cNvPr id="18" name="Group 18"/>
          <p:cNvGrpSpPr/>
          <p:nvPr/>
        </p:nvGrpSpPr>
        <p:grpSpPr>
          <a:xfrm rot="-6358595">
            <a:off x="6914986" y="5661620"/>
            <a:ext cx="1188806" cy="2281485"/>
            <a:chOff x="0" y="0"/>
            <a:chExt cx="296374" cy="568851"/>
          </a:xfrm>
        </p:grpSpPr>
        <p:sp>
          <p:nvSpPr>
            <p:cNvPr id="19" name="Freeform 19"/>
            <p:cNvSpPr/>
            <p:nvPr/>
          </p:nvSpPr>
          <p:spPr>
            <a:xfrm>
              <a:off x="0" y="0"/>
              <a:ext cx="296374" cy="568851"/>
            </a:xfrm>
            <a:custGeom>
              <a:avLst/>
              <a:gdLst/>
              <a:ahLst/>
              <a:cxnLst/>
              <a:rect l="l" t="t" r="r" b="b"/>
              <a:pathLst>
                <a:path w="296374" h="568851">
                  <a:moveTo>
                    <a:pt x="296374" y="0"/>
                  </a:moveTo>
                  <a:lnTo>
                    <a:pt x="296374" y="568851"/>
                  </a:lnTo>
                  <a:lnTo>
                    <a:pt x="0" y="568851"/>
                  </a:lnTo>
                  <a:lnTo>
                    <a:pt x="0" y="0"/>
                  </a:lnTo>
                  <a:close/>
                </a:path>
              </a:pathLst>
            </a:custGeom>
            <a:solidFill>
              <a:srgbClr val="FFFFFF">
                <a:alpha val="80000"/>
              </a:srgbClr>
            </a:solidFill>
          </p:spPr>
        </p:sp>
        <p:sp>
          <p:nvSpPr>
            <p:cNvPr id="20" name="TextBox 20"/>
            <p:cNvSpPr txBox="1"/>
            <p:nvPr/>
          </p:nvSpPr>
          <p:spPr>
            <a:xfrm>
              <a:off x="0" y="-47625"/>
              <a:ext cx="296374" cy="616476"/>
            </a:xfrm>
            <a:prstGeom prst="rect">
              <a:avLst/>
            </a:prstGeom>
          </p:spPr>
          <p:txBody>
            <a:bodyPr lIns="50800" tIns="50800" rIns="50800" bIns="50800" rtlCol="0" anchor="ctr"/>
            <a:lstStyle/>
            <a:p>
              <a:pPr algn="ctr">
                <a:lnSpc>
                  <a:spcPts val="2940"/>
                </a:lnSpc>
              </a:pPr>
            </a:p>
          </p:txBody>
        </p:sp>
      </p:grpSp>
      <p:sp>
        <p:nvSpPr>
          <p:cNvPr id="21" name="AutoShape 21"/>
          <p:cNvSpPr/>
          <p:nvPr/>
        </p:nvSpPr>
        <p:spPr>
          <a:xfrm flipH="1">
            <a:off x="4341288" y="6617632"/>
            <a:ext cx="1998412" cy="11276"/>
          </a:xfrm>
          <a:prstGeom prst="line">
            <a:avLst/>
          </a:prstGeom>
          <a:ln w="95250" cap="flat">
            <a:solidFill>
              <a:srgbClr val="1F1F1F"/>
            </a:solidFill>
            <a:prstDash val="solid"/>
            <a:headEnd type="none" w="sm" len="sm"/>
            <a:tailEnd type="oval" w="lg" len="lg"/>
          </a:ln>
        </p:spPr>
      </p:sp>
      <p:sp>
        <p:nvSpPr>
          <p:cNvPr id="22" name="TextBox 22"/>
          <p:cNvSpPr txBox="1"/>
          <p:nvPr/>
        </p:nvSpPr>
        <p:spPr>
          <a:xfrm>
            <a:off x="437884" y="2826563"/>
            <a:ext cx="4431115" cy="1234440"/>
          </a:xfrm>
          <a:prstGeom prst="rect">
            <a:avLst/>
          </a:prstGeom>
        </p:spPr>
        <p:txBody>
          <a:bodyPr lIns="0" tIns="0" rIns="0" bIns="0" rtlCol="0" anchor="t">
            <a:spAutoFit/>
          </a:bodyPr>
          <a:lstStyle/>
          <a:p>
            <a:pPr marL="0" lvl="0" indent="0" algn="l">
              <a:lnSpc>
                <a:spcPts val="3360"/>
              </a:lnSpc>
              <a:spcBef>
                <a:spcPct val="0"/>
              </a:spcBef>
            </a:pPr>
            <a:r>
              <a:rPr lang="en-US" sz="2400" b="1" u="none" strike="noStrike">
                <a:solidFill>
                  <a:srgbClr val="000000"/>
                </a:solidFill>
                <a:latin typeface="Garet Bold"/>
                <a:ea typeface="Garet Bold"/>
                <a:cs typeface="Garet Bold"/>
                <a:sym typeface="Garet Bold"/>
              </a:rPr>
              <a:t>Metro station influence</a:t>
            </a:r>
            <a:endParaRPr lang="en-US" sz="2400" b="1" u="none" strike="noStrike">
              <a:solidFill>
                <a:srgbClr val="000000"/>
              </a:solidFill>
              <a:latin typeface="Garet Bold"/>
              <a:ea typeface="Garet Bold"/>
              <a:cs typeface="Garet Bold"/>
              <a:sym typeface="Garet Bold"/>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High development pressure due to transit access.</a:t>
            </a:r>
            <a:endParaRPr lang="en-US" sz="2400" u="none" strike="noStrike">
              <a:solidFill>
                <a:srgbClr val="000000"/>
              </a:solidFill>
              <a:latin typeface="Garet"/>
              <a:ea typeface="Garet"/>
              <a:cs typeface="Garet"/>
              <a:sym typeface="Garet"/>
            </a:endParaRPr>
          </a:p>
        </p:txBody>
      </p:sp>
      <p:sp>
        <p:nvSpPr>
          <p:cNvPr id="23" name="AutoShape 23"/>
          <p:cNvSpPr/>
          <p:nvPr/>
        </p:nvSpPr>
        <p:spPr>
          <a:xfrm flipH="1" flipV="1">
            <a:off x="4054673" y="4202806"/>
            <a:ext cx="4516803" cy="0"/>
          </a:xfrm>
          <a:prstGeom prst="line">
            <a:avLst/>
          </a:prstGeom>
          <a:ln w="95250" cap="flat">
            <a:solidFill>
              <a:srgbClr val="1F1F1F"/>
            </a:solidFill>
            <a:prstDash val="solid"/>
            <a:headEnd type="none" w="sm" len="sm"/>
            <a:tailEnd type="oval" w="lg" len="lg"/>
          </a:ln>
        </p:spPr>
      </p:sp>
      <p:sp>
        <p:nvSpPr>
          <p:cNvPr id="24" name="TextBox 24"/>
          <p:cNvSpPr txBox="1"/>
          <p:nvPr/>
        </p:nvSpPr>
        <p:spPr>
          <a:xfrm>
            <a:off x="289414" y="7749106"/>
            <a:ext cx="5743488" cy="1653540"/>
          </a:xfrm>
          <a:prstGeom prst="rect">
            <a:avLst/>
          </a:prstGeom>
        </p:spPr>
        <p:txBody>
          <a:bodyPr lIns="0" tIns="0" rIns="0" bIns="0" rtlCol="0" anchor="t">
            <a:spAutoFit/>
          </a:bodyPr>
          <a:lstStyle/>
          <a:p>
            <a:pPr marL="0" lvl="0" indent="0" algn="l">
              <a:lnSpc>
                <a:spcPts val="3360"/>
              </a:lnSpc>
              <a:spcBef>
                <a:spcPct val="0"/>
              </a:spcBef>
            </a:pPr>
            <a:r>
              <a:rPr lang="en-US" sz="2400" b="1" u="none" strike="noStrike">
                <a:solidFill>
                  <a:srgbClr val="000000"/>
                </a:solidFill>
                <a:latin typeface="Garet Bold"/>
                <a:ea typeface="Garet Bold"/>
                <a:cs typeface="Garet Bold"/>
                <a:sym typeface="Garet Bold"/>
              </a:rPr>
              <a:t>Social housing concentration</a:t>
            </a:r>
            <a:endParaRPr lang="en-US" sz="2400" b="1" u="none" strike="noStrike">
              <a:solidFill>
                <a:srgbClr val="000000"/>
              </a:solidFill>
              <a:latin typeface="Garet Bold"/>
              <a:ea typeface="Garet Bold"/>
              <a:cs typeface="Garet Bold"/>
              <a:sym typeface="Garet Bold"/>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Large number of vulnerable residents.</a:t>
            </a:r>
            <a:endParaRPr lang="en-US" sz="2400" u="none" strike="noStrike">
              <a:solidFill>
                <a:srgbClr val="000000"/>
              </a:solidFill>
              <a:latin typeface="Garet"/>
              <a:ea typeface="Garet"/>
              <a:cs typeface="Garet"/>
              <a:sym typeface="Garet"/>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High housing demand near CBD.</a:t>
            </a:r>
            <a:endParaRPr lang="en-US" sz="2400" u="none" strike="noStrike">
              <a:solidFill>
                <a:srgbClr val="000000"/>
              </a:solidFill>
              <a:latin typeface="Garet"/>
              <a:ea typeface="Garet"/>
              <a:cs typeface="Garet"/>
              <a:sym typeface="Garet"/>
            </a:endParaRPr>
          </a:p>
        </p:txBody>
      </p:sp>
      <p:sp>
        <p:nvSpPr>
          <p:cNvPr id="25" name="TextBox 25"/>
          <p:cNvSpPr txBox="1"/>
          <p:nvPr/>
        </p:nvSpPr>
        <p:spPr>
          <a:xfrm>
            <a:off x="531723" y="5604919"/>
            <a:ext cx="4243437" cy="1234440"/>
          </a:xfrm>
          <a:prstGeom prst="rect">
            <a:avLst/>
          </a:prstGeom>
        </p:spPr>
        <p:txBody>
          <a:bodyPr lIns="0" tIns="0" rIns="0" bIns="0" rtlCol="0" anchor="t">
            <a:spAutoFit/>
          </a:bodyPr>
          <a:lstStyle/>
          <a:p>
            <a:pPr marL="0" lvl="0" indent="0" algn="l">
              <a:lnSpc>
                <a:spcPts val="3360"/>
              </a:lnSpc>
              <a:spcBef>
                <a:spcPct val="0"/>
              </a:spcBef>
            </a:pPr>
            <a:r>
              <a:rPr lang="en-US" sz="2400" b="1" u="none" strike="noStrike">
                <a:solidFill>
                  <a:srgbClr val="000000"/>
                </a:solidFill>
                <a:latin typeface="Garet Bold"/>
                <a:ea typeface="Garet Bold"/>
                <a:cs typeface="Garet Bold"/>
                <a:sym typeface="Garet Bold"/>
              </a:rPr>
              <a:t>Heritage interface</a:t>
            </a:r>
            <a:endParaRPr lang="en-US" sz="2400" b="1" u="none" strike="noStrike">
              <a:solidFill>
                <a:srgbClr val="000000"/>
              </a:solidFill>
              <a:latin typeface="Garet Bold"/>
              <a:ea typeface="Garet Bold"/>
              <a:cs typeface="Garet Bold"/>
              <a:sym typeface="Garet Bold"/>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Nearby Alexandria Park heritage area.</a:t>
            </a:r>
            <a:endParaRPr lang="en-US" sz="2400" u="none" strike="noStrike">
              <a:solidFill>
                <a:srgbClr val="000000"/>
              </a:solidFill>
              <a:latin typeface="Garet"/>
              <a:ea typeface="Garet"/>
              <a:cs typeface="Garet"/>
              <a:sym typeface="Garet"/>
            </a:endParaRPr>
          </a:p>
        </p:txBody>
      </p:sp>
      <p:sp>
        <p:nvSpPr>
          <p:cNvPr id="26" name="AutoShape 26"/>
          <p:cNvSpPr/>
          <p:nvPr/>
        </p:nvSpPr>
        <p:spPr>
          <a:xfrm>
            <a:off x="11969115" y="6802363"/>
            <a:ext cx="2980140" cy="0"/>
          </a:xfrm>
          <a:prstGeom prst="line">
            <a:avLst/>
          </a:prstGeom>
          <a:ln w="95250" cap="flat">
            <a:solidFill>
              <a:srgbClr val="1F1F1F"/>
            </a:solidFill>
            <a:prstDash val="solid"/>
            <a:headEnd type="none" w="sm" len="sm"/>
            <a:tailEnd type="oval" w="lg" len="lg"/>
          </a:ln>
        </p:spPr>
      </p:sp>
      <p:sp>
        <p:nvSpPr>
          <p:cNvPr id="27" name="TextBox 27"/>
          <p:cNvSpPr txBox="1"/>
          <p:nvPr/>
        </p:nvSpPr>
        <p:spPr>
          <a:xfrm>
            <a:off x="14125549" y="5383192"/>
            <a:ext cx="4137937" cy="1234440"/>
          </a:xfrm>
          <a:prstGeom prst="rect">
            <a:avLst/>
          </a:prstGeom>
        </p:spPr>
        <p:txBody>
          <a:bodyPr lIns="0" tIns="0" rIns="0" bIns="0" rtlCol="0" anchor="t">
            <a:spAutoFit/>
          </a:bodyPr>
          <a:lstStyle/>
          <a:p>
            <a:pPr marL="0" lvl="0" indent="0" algn="l">
              <a:lnSpc>
                <a:spcPts val="3360"/>
              </a:lnSpc>
              <a:spcBef>
                <a:spcPct val="0"/>
              </a:spcBef>
            </a:pPr>
            <a:r>
              <a:rPr lang="en-US" sz="2400" b="1" u="none" strike="noStrike">
                <a:solidFill>
                  <a:srgbClr val="000000"/>
                </a:solidFill>
                <a:latin typeface="Garet Bold"/>
                <a:ea typeface="Garet Bold"/>
                <a:cs typeface="Garet Bold"/>
                <a:sym typeface="Garet Bold"/>
              </a:rPr>
              <a:t>High density pressure</a:t>
            </a:r>
            <a:endParaRPr lang="en-US" sz="2400" b="1" u="none" strike="noStrike">
              <a:solidFill>
                <a:srgbClr val="000000"/>
              </a:solidFill>
              <a:latin typeface="Garet Bold"/>
              <a:ea typeface="Garet Bold"/>
              <a:cs typeface="Garet Bold"/>
              <a:sym typeface="Garet Bold"/>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Redevelopment plans around 3000 dwellings.</a:t>
            </a:r>
            <a:endParaRPr lang="en-US" sz="2400" u="none" strike="noStrike">
              <a:solidFill>
                <a:srgbClr val="000000"/>
              </a:solidFill>
              <a:latin typeface="Garet"/>
              <a:ea typeface="Garet"/>
              <a:cs typeface="Garet"/>
              <a:sym typeface="Garet"/>
            </a:endParaRPr>
          </a:p>
        </p:txBody>
      </p:sp>
      <p:sp>
        <p:nvSpPr>
          <p:cNvPr id="28" name="TextBox 28"/>
          <p:cNvSpPr txBox="1"/>
          <p:nvPr/>
        </p:nvSpPr>
        <p:spPr>
          <a:xfrm>
            <a:off x="7042370" y="8766376"/>
            <a:ext cx="11022863" cy="1234440"/>
          </a:xfrm>
          <a:prstGeom prst="rect">
            <a:avLst/>
          </a:prstGeom>
        </p:spPr>
        <p:txBody>
          <a:bodyPr lIns="0" tIns="0" rIns="0" bIns="0" rtlCol="0" anchor="t">
            <a:spAutoFit/>
          </a:bodyPr>
          <a:lstStyle/>
          <a:p>
            <a:pPr marL="0" lvl="0" indent="0" algn="l">
              <a:lnSpc>
                <a:spcPts val="3360"/>
              </a:lnSpc>
              <a:spcBef>
                <a:spcPct val="0"/>
              </a:spcBef>
            </a:pPr>
            <a:r>
              <a:rPr lang="en-US" sz="2400" b="1" u="none" strike="noStrike">
                <a:solidFill>
                  <a:srgbClr val="000000"/>
                </a:solidFill>
                <a:latin typeface="Garet Bold"/>
                <a:ea typeface="Garet Bold"/>
                <a:cs typeface="Garet Bold"/>
                <a:sym typeface="Garet Bold"/>
              </a:rPr>
              <a:t>Social &amp; Community Considerations</a:t>
            </a:r>
            <a:endParaRPr lang="en-US" sz="2400" b="1" u="none" strike="noStrike">
              <a:solidFill>
                <a:srgbClr val="000000"/>
              </a:solidFill>
              <a:latin typeface="Garet Bold"/>
              <a:ea typeface="Garet Bold"/>
              <a:cs typeface="Garet Bold"/>
              <a:sym typeface="Garet Bold"/>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Large number of vulnerable residents.</a:t>
            </a:r>
            <a:endParaRPr lang="en-US" sz="2400" u="none" strike="noStrike">
              <a:solidFill>
                <a:srgbClr val="000000"/>
              </a:solidFill>
              <a:latin typeface="Garet"/>
              <a:ea typeface="Garet"/>
              <a:cs typeface="Garet"/>
              <a:sym typeface="Garet"/>
            </a:endParaRPr>
          </a:p>
          <a:p>
            <a:pPr marL="0" lvl="0" indent="0" algn="l">
              <a:lnSpc>
                <a:spcPts val="3360"/>
              </a:lnSpc>
              <a:spcBef>
                <a:spcPct val="0"/>
              </a:spcBef>
            </a:pPr>
            <a:r>
              <a:rPr lang="en-US" sz="2400" u="none" strike="noStrike">
                <a:solidFill>
                  <a:srgbClr val="000000"/>
                </a:solidFill>
                <a:latin typeface="Garet"/>
                <a:ea typeface="Garet"/>
                <a:cs typeface="Garet"/>
                <a:sym typeface="Garet"/>
              </a:rPr>
              <a:t>It faces public housing stigmatization and tenant displacement risks.</a:t>
            </a:r>
            <a:endParaRPr lang="en-US" sz="2400" u="none" strike="noStrike">
              <a:solidFill>
                <a:srgbClr val="000000"/>
              </a:solidFill>
              <a:latin typeface="Garet"/>
              <a:ea typeface="Garet"/>
              <a:cs typeface="Garet"/>
              <a:sym typeface="Gare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Freeform 3"/>
          <p:cNvSpPr/>
          <p:nvPr/>
        </p:nvSpPr>
        <p:spPr>
          <a:xfrm>
            <a:off x="5983049" y="1028700"/>
            <a:ext cx="6321901" cy="3614378"/>
          </a:xfrm>
          <a:custGeom>
            <a:avLst/>
            <a:gdLst/>
            <a:ahLst/>
            <a:cxnLst/>
            <a:rect l="l" t="t" r="r" b="b"/>
            <a:pathLst>
              <a:path w="6321901" h="3614378">
                <a:moveTo>
                  <a:pt x="0" y="0"/>
                </a:moveTo>
                <a:lnTo>
                  <a:pt x="6321902" y="0"/>
                </a:lnTo>
                <a:lnTo>
                  <a:pt x="6321902" y="3614378"/>
                </a:lnTo>
                <a:lnTo>
                  <a:pt x="0" y="3614378"/>
                </a:lnTo>
                <a:lnTo>
                  <a:pt x="0" y="0"/>
                </a:lnTo>
                <a:close/>
              </a:path>
            </a:pathLst>
          </a:custGeom>
          <a:blipFill>
            <a:blip r:embed="rId2"/>
            <a:stretch>
              <a:fillRect l="-17634" t="-65091" r="-17520" b="-175050"/>
            </a:stretch>
          </a:blipFill>
          <a:ln w="38100" cap="sq">
            <a:solidFill>
              <a:srgbClr val="FFFFFF"/>
            </a:solidFill>
            <a:prstDash val="solid"/>
            <a:miter/>
          </a:ln>
        </p:spPr>
      </p:sp>
      <p:sp>
        <p:nvSpPr>
          <p:cNvPr id="4" name="Freeform 4"/>
          <p:cNvSpPr/>
          <p:nvPr/>
        </p:nvSpPr>
        <p:spPr>
          <a:xfrm>
            <a:off x="12304951" y="1028700"/>
            <a:ext cx="5983049" cy="3614378"/>
          </a:xfrm>
          <a:custGeom>
            <a:avLst/>
            <a:gdLst/>
            <a:ahLst/>
            <a:cxnLst/>
            <a:rect l="l" t="t" r="r" b="b"/>
            <a:pathLst>
              <a:path w="5983049" h="3614378">
                <a:moveTo>
                  <a:pt x="0" y="0"/>
                </a:moveTo>
                <a:lnTo>
                  <a:pt x="5983049" y="0"/>
                </a:lnTo>
                <a:lnTo>
                  <a:pt x="5983049" y="3614378"/>
                </a:lnTo>
                <a:lnTo>
                  <a:pt x="0" y="3614378"/>
                </a:lnTo>
                <a:lnTo>
                  <a:pt x="0" y="0"/>
                </a:lnTo>
                <a:close/>
              </a:path>
            </a:pathLst>
          </a:custGeom>
          <a:blipFill>
            <a:blip r:embed="rId2"/>
            <a:stretch>
              <a:fillRect l="-16748" t="-184357" r="-29305" b="-63514"/>
            </a:stretch>
          </a:blipFill>
          <a:ln w="38100" cap="sq">
            <a:solidFill>
              <a:srgbClr val="FFFFFF"/>
            </a:solidFill>
            <a:prstDash val="solid"/>
            <a:miter/>
          </a:ln>
        </p:spPr>
      </p:sp>
      <p:sp>
        <p:nvSpPr>
          <p:cNvPr id="5" name="TextBox 5"/>
          <p:cNvSpPr txBox="1"/>
          <p:nvPr/>
        </p:nvSpPr>
        <p:spPr>
          <a:xfrm>
            <a:off x="1059569" y="1099248"/>
            <a:ext cx="4773009" cy="2806700"/>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Local Conditions</a:t>
            </a:r>
            <a:endParaRPr lang="en-US" sz="2000" b="1">
              <a:solidFill>
                <a:srgbClr val="000000"/>
              </a:solidFill>
              <a:latin typeface="Garet Bold"/>
              <a:ea typeface="Garet Bold"/>
              <a:cs typeface="Garet Bold"/>
              <a:sym typeface="Garet Bold"/>
            </a:endParaRPr>
          </a:p>
          <a:p>
            <a:pPr marL="431800" lvl="1" indent="-215900" algn="l">
              <a:lnSpc>
                <a:spcPts val="2800"/>
              </a:lnSpc>
              <a:buFont typeface="Arial" panose="020B0704020202020204"/>
              <a:buChar char="•"/>
            </a:pPr>
            <a:r>
              <a:rPr lang="en-US" sz="2000">
                <a:solidFill>
                  <a:srgbClr val="000000"/>
                </a:solidFill>
                <a:latin typeface="Garet"/>
                <a:ea typeface="Garet"/>
                <a:cs typeface="Garet"/>
                <a:sym typeface="Garet"/>
              </a:rPr>
              <a:t>Waterloo Estate is located in a dense inner-city area of Sydney</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a:solidFill>
                  <a:srgbClr val="000000"/>
                </a:solidFill>
                <a:latin typeface="Garet"/>
                <a:ea typeface="Garet"/>
                <a:cs typeface="Garet"/>
                <a:sym typeface="Garet"/>
              </a:rPr>
              <a:t>Limited land area but strong demand for new housing</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a:solidFill>
                  <a:srgbClr val="000000"/>
                </a:solidFill>
                <a:latin typeface="Garet"/>
                <a:ea typeface="Garet"/>
                <a:cs typeface="Garet"/>
                <a:sym typeface="Garet"/>
              </a:rPr>
              <a:t>Planned redevelopment of around 3,000 dwellings</a:t>
            </a:r>
            <a:endParaRPr lang="en-US" sz="2000">
              <a:solidFill>
                <a:srgbClr val="000000"/>
              </a:solidFill>
              <a:latin typeface="Garet"/>
              <a:ea typeface="Garet"/>
              <a:cs typeface="Garet"/>
              <a:sym typeface="Garet"/>
            </a:endParaRPr>
          </a:p>
          <a:p>
            <a:pPr algn="l">
              <a:lnSpc>
                <a:spcPts val="2800"/>
              </a:lnSpc>
            </a:pPr>
            <a:endParaRPr lang="en-US" sz="2000">
              <a:solidFill>
                <a:srgbClr val="000000"/>
              </a:solidFill>
              <a:latin typeface="Garet"/>
              <a:ea typeface="Garet"/>
              <a:cs typeface="Garet"/>
              <a:sym typeface="Garet"/>
            </a:endParaRPr>
          </a:p>
        </p:txBody>
      </p:sp>
      <p:sp>
        <p:nvSpPr>
          <p:cNvPr id="6" name="TextBox 6"/>
          <p:cNvSpPr txBox="1"/>
          <p:nvPr/>
        </p:nvSpPr>
        <p:spPr>
          <a:xfrm>
            <a:off x="9484090" y="5238750"/>
            <a:ext cx="8391061" cy="785704"/>
          </a:xfrm>
          <a:prstGeom prst="rect">
            <a:avLst/>
          </a:prstGeom>
        </p:spPr>
        <p:txBody>
          <a:bodyPr lIns="0" tIns="0" rIns="0" bIns="0" rtlCol="0" anchor="t">
            <a:spAutoFit/>
          </a:bodyPr>
          <a:lstStyle/>
          <a:p>
            <a:pPr marL="0" lvl="0" indent="0" algn="r">
              <a:lnSpc>
                <a:spcPts val="581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High Density Pressure</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7" name="TextBox 7"/>
          <p:cNvSpPr txBox="1"/>
          <p:nvPr/>
        </p:nvSpPr>
        <p:spPr>
          <a:xfrm>
            <a:off x="1059569" y="4249738"/>
            <a:ext cx="4773009" cy="1749425"/>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Challenges</a:t>
            </a:r>
            <a:endParaRPr lang="en-US" sz="2000" b="1">
              <a:solidFill>
                <a:srgbClr val="000000"/>
              </a:solidFill>
              <a:latin typeface="Garet Bold"/>
              <a:ea typeface="Garet Bold"/>
              <a:cs typeface="Garet Bold"/>
              <a:sym typeface="Garet Bold"/>
            </a:endParaRPr>
          </a:p>
          <a:p>
            <a:pPr marL="431800" lvl="1" indent="-215900" algn="l">
              <a:lnSpc>
                <a:spcPts val="2800"/>
              </a:lnSpc>
              <a:buFont typeface="Arial" panose="020B0704020202020204"/>
              <a:buChar char="•"/>
            </a:pPr>
            <a:r>
              <a:rPr lang="en-US" sz="2000">
                <a:solidFill>
                  <a:srgbClr val="000000"/>
                </a:solidFill>
                <a:latin typeface="Garet"/>
                <a:ea typeface="Garet"/>
                <a:cs typeface="Garet"/>
                <a:sym typeface="Garet"/>
              </a:rPr>
              <a:t>High density pressure</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a:solidFill>
                  <a:srgbClr val="000000"/>
                </a:solidFill>
                <a:latin typeface="Garet"/>
                <a:ea typeface="Garet"/>
                <a:cs typeface="Garet"/>
                <a:sym typeface="Garet"/>
              </a:rPr>
              <a:t>Potential pressure on infrastructure and public space</a:t>
            </a:r>
            <a:endParaRPr lang="en-US" sz="2000">
              <a:solidFill>
                <a:srgbClr val="000000"/>
              </a:solidFill>
              <a:latin typeface="Garet"/>
              <a:ea typeface="Garet"/>
              <a:cs typeface="Garet"/>
              <a:sym typeface="Garet"/>
            </a:endParaRPr>
          </a:p>
          <a:p>
            <a:pPr algn="l">
              <a:lnSpc>
                <a:spcPts val="2800"/>
              </a:lnSpc>
            </a:pPr>
            <a:endParaRPr lang="en-US" sz="2000">
              <a:solidFill>
                <a:srgbClr val="000000"/>
              </a:solidFill>
              <a:latin typeface="Garet"/>
              <a:ea typeface="Garet"/>
              <a:cs typeface="Garet"/>
              <a:sym typeface="Garet"/>
            </a:endParaRPr>
          </a:p>
        </p:txBody>
      </p:sp>
      <p:sp>
        <p:nvSpPr>
          <p:cNvPr id="8" name="TextBox 8"/>
          <p:cNvSpPr txBox="1"/>
          <p:nvPr/>
        </p:nvSpPr>
        <p:spPr>
          <a:xfrm>
            <a:off x="1028700" y="6342062"/>
            <a:ext cx="16428427" cy="3159125"/>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Planning Controls and Design Responses</a:t>
            </a:r>
            <a:endParaRPr lang="en-US" sz="2000" b="1">
              <a:solidFill>
                <a:srgbClr val="000000"/>
              </a:solidFill>
              <a:latin typeface="Garet Bold"/>
              <a:ea typeface="Garet Bold"/>
              <a:cs typeface="Garet Bold"/>
              <a:sym typeface="Garet Bold"/>
            </a:endParaRPr>
          </a:p>
          <a:p>
            <a:pPr algn="l">
              <a:lnSpc>
                <a:spcPts val="2800"/>
              </a:lnSpc>
            </a:pPr>
            <a:endParaRPr lang="en-US" sz="2000" b="1">
              <a:solidFill>
                <a:srgbClr val="000000"/>
              </a:solidFill>
              <a:latin typeface="Garet Bold"/>
              <a:ea typeface="Garet Bold"/>
              <a:cs typeface="Garet Bold"/>
              <a:sym typeface="Garet Bold"/>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Stepped Configuration:</a:t>
            </a:r>
            <a:r>
              <a:rPr lang="en-US" sz="2000">
                <a:solidFill>
                  <a:srgbClr val="000000"/>
                </a:solidFill>
                <a:latin typeface="Garet"/>
                <a:ea typeface="Garet"/>
                <a:cs typeface="Garet"/>
                <a:sym typeface="Garet"/>
              </a:rPr>
              <a:t> Taking advantage of topographic variations, a podium-and-tower form is adopted to provide direct building access at all street levels.</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Wind Environment Optimisation: </a:t>
            </a:r>
            <a:r>
              <a:rPr lang="en-US" sz="2000">
                <a:solidFill>
                  <a:srgbClr val="000000"/>
                </a:solidFill>
                <a:latin typeface="Garet"/>
                <a:ea typeface="Garet"/>
                <a:cs typeface="Garet"/>
                <a:sym typeface="Garet"/>
              </a:rPr>
              <a:t>Design validated via wind tunnel testing. Building corners are curved; podiums and canopies are introduced to mitigate high-rise wind effects on public spaces.</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Tower Distribution: </a:t>
            </a:r>
            <a:r>
              <a:rPr lang="en-US" sz="2000">
                <a:solidFill>
                  <a:srgbClr val="000000"/>
                </a:solidFill>
                <a:latin typeface="Garet"/>
                <a:ea typeface="Garet"/>
                <a:cs typeface="Garet"/>
                <a:sym typeface="Garet"/>
              </a:rPr>
              <a:t>Four high-rise towers are clustered in the southern section (McEvoy Street) to reduce bulk imposition on low-rise areas, with a minimum separation of 60 metres to maintain view corridors.</a:t>
            </a:r>
            <a:endParaRPr lang="en-US" sz="2000">
              <a:solidFill>
                <a:srgbClr val="000000"/>
              </a:solidFill>
              <a:latin typeface="Garet"/>
              <a:ea typeface="Garet"/>
              <a:cs typeface="Garet"/>
              <a:sym typeface="Garet"/>
            </a:endParaRPr>
          </a:p>
          <a:p>
            <a:pPr algn="l">
              <a:lnSpc>
                <a:spcPts val="2800"/>
              </a:lnSpc>
            </a:pPr>
            <a:endParaRPr lang="en-US" sz="2000">
              <a:solidFill>
                <a:srgbClr val="000000"/>
              </a:solidFill>
              <a:latin typeface="Garet"/>
              <a:ea typeface="Garet"/>
              <a:cs typeface="Garet"/>
              <a:sym typeface="Gare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Freeform 3"/>
          <p:cNvSpPr/>
          <p:nvPr/>
        </p:nvSpPr>
        <p:spPr>
          <a:xfrm>
            <a:off x="5986451" y="2733363"/>
            <a:ext cx="6316799" cy="3532362"/>
          </a:xfrm>
          <a:custGeom>
            <a:avLst/>
            <a:gdLst/>
            <a:ahLst/>
            <a:cxnLst/>
            <a:rect l="l" t="t" r="r" b="b"/>
            <a:pathLst>
              <a:path w="6316799" h="3532362">
                <a:moveTo>
                  <a:pt x="0" y="0"/>
                </a:moveTo>
                <a:lnTo>
                  <a:pt x="6316799" y="0"/>
                </a:lnTo>
                <a:lnTo>
                  <a:pt x="6316799" y="3532363"/>
                </a:lnTo>
                <a:lnTo>
                  <a:pt x="0" y="3532363"/>
                </a:lnTo>
                <a:lnTo>
                  <a:pt x="0" y="0"/>
                </a:lnTo>
                <a:close/>
              </a:path>
            </a:pathLst>
          </a:custGeom>
          <a:blipFill>
            <a:blip r:embed="rId2"/>
            <a:stretch>
              <a:fillRect r="-80"/>
            </a:stretch>
          </a:blipFill>
          <a:ln w="38100" cap="sq">
            <a:solidFill>
              <a:srgbClr val="FFFFFF"/>
            </a:solidFill>
            <a:prstDash val="solid"/>
            <a:miter/>
          </a:ln>
        </p:spPr>
      </p:sp>
      <p:sp>
        <p:nvSpPr>
          <p:cNvPr id="4" name="Freeform 4"/>
          <p:cNvSpPr/>
          <p:nvPr/>
        </p:nvSpPr>
        <p:spPr>
          <a:xfrm>
            <a:off x="5986451" y="6265726"/>
            <a:ext cx="6318500" cy="4021274"/>
          </a:xfrm>
          <a:custGeom>
            <a:avLst/>
            <a:gdLst/>
            <a:ahLst/>
            <a:cxnLst/>
            <a:rect l="l" t="t" r="r" b="b"/>
            <a:pathLst>
              <a:path w="6318500" h="4021274">
                <a:moveTo>
                  <a:pt x="0" y="0"/>
                </a:moveTo>
                <a:lnTo>
                  <a:pt x="6318500" y="0"/>
                </a:lnTo>
                <a:lnTo>
                  <a:pt x="6318500" y="4021274"/>
                </a:lnTo>
                <a:lnTo>
                  <a:pt x="0" y="4021274"/>
                </a:lnTo>
                <a:lnTo>
                  <a:pt x="0" y="0"/>
                </a:lnTo>
                <a:close/>
              </a:path>
            </a:pathLst>
          </a:custGeom>
          <a:blipFill>
            <a:blip r:embed="rId3"/>
            <a:stretch>
              <a:fillRect l="-2898" t="-10945" r="-2844"/>
            </a:stretch>
          </a:blipFill>
          <a:ln w="38100" cap="sq">
            <a:solidFill>
              <a:srgbClr val="FFFFFF"/>
            </a:solidFill>
            <a:prstDash val="solid"/>
            <a:miter/>
          </a:ln>
        </p:spPr>
      </p:sp>
      <p:sp>
        <p:nvSpPr>
          <p:cNvPr id="5" name="Freeform 5"/>
          <p:cNvSpPr/>
          <p:nvPr/>
        </p:nvSpPr>
        <p:spPr>
          <a:xfrm>
            <a:off x="5984750" y="0"/>
            <a:ext cx="6318500" cy="3291052"/>
          </a:xfrm>
          <a:custGeom>
            <a:avLst/>
            <a:gdLst/>
            <a:ahLst/>
            <a:cxnLst/>
            <a:rect l="l" t="t" r="r" b="b"/>
            <a:pathLst>
              <a:path w="6318500" h="3291052">
                <a:moveTo>
                  <a:pt x="0" y="0"/>
                </a:moveTo>
                <a:lnTo>
                  <a:pt x="6318500" y="0"/>
                </a:lnTo>
                <a:lnTo>
                  <a:pt x="6318500" y="3291052"/>
                </a:lnTo>
                <a:lnTo>
                  <a:pt x="0" y="3291052"/>
                </a:lnTo>
                <a:lnTo>
                  <a:pt x="0" y="0"/>
                </a:lnTo>
                <a:close/>
              </a:path>
            </a:pathLst>
          </a:custGeom>
          <a:blipFill>
            <a:blip r:embed="rId4"/>
            <a:stretch>
              <a:fillRect/>
            </a:stretch>
          </a:blipFill>
          <a:ln w="38100" cap="sq">
            <a:solidFill>
              <a:srgbClr val="FFFFFF"/>
            </a:solidFill>
            <a:prstDash val="solid"/>
            <a:miter/>
          </a:ln>
        </p:spPr>
      </p:sp>
      <p:sp>
        <p:nvSpPr>
          <p:cNvPr id="6" name="TextBox 6"/>
          <p:cNvSpPr txBox="1"/>
          <p:nvPr/>
        </p:nvSpPr>
        <p:spPr>
          <a:xfrm>
            <a:off x="10716324" y="1372879"/>
            <a:ext cx="7203393" cy="2985979"/>
          </a:xfrm>
          <a:prstGeom prst="rect">
            <a:avLst/>
          </a:prstGeom>
        </p:spPr>
        <p:txBody>
          <a:bodyPr lIns="0" tIns="0" rIns="0" bIns="0" rtlCol="0" anchor="t">
            <a:spAutoFit/>
          </a:bodyPr>
          <a:lstStyle/>
          <a:p>
            <a:pPr algn="r">
              <a:lnSpc>
                <a:spcPts val="5810"/>
              </a:lnSpc>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Environmental </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algn="r">
              <a:lnSpc>
                <a:spcPts val="5810"/>
              </a:lnSpc>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and </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marL="0" lvl="0" indent="0" algn="r">
              <a:lnSpc>
                <a:spcPts val="581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Urban Design Factors</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7" name="TextBox 7"/>
          <p:cNvSpPr txBox="1"/>
          <p:nvPr/>
        </p:nvSpPr>
        <p:spPr>
          <a:xfrm>
            <a:off x="1059569" y="1099248"/>
            <a:ext cx="4773009" cy="2806700"/>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Existing Problems</a:t>
            </a:r>
            <a:endParaRPr lang="en-US" sz="2000" b="1">
              <a:solidFill>
                <a:srgbClr val="000000"/>
              </a:solidFill>
              <a:latin typeface="Garet Bold"/>
              <a:ea typeface="Garet Bold"/>
              <a:cs typeface="Garet Bold"/>
              <a:sym typeface="Garet Bold"/>
            </a:endParaRPr>
          </a:p>
          <a:p>
            <a:pPr marL="431800" lvl="1" indent="-215900" algn="l">
              <a:lnSpc>
                <a:spcPts val="2800"/>
              </a:lnSpc>
              <a:buFont typeface="Arial" panose="020B0704020202020204"/>
              <a:buChar char="•"/>
            </a:pPr>
            <a:r>
              <a:rPr lang="en-US" sz="2000">
                <a:solidFill>
                  <a:srgbClr val="000000"/>
                </a:solidFill>
                <a:latin typeface="Garet"/>
                <a:ea typeface="Garet"/>
                <a:cs typeface="Garet"/>
                <a:sym typeface="Garet"/>
              </a:rPr>
              <a:t>Old public housing layout with poor connectivity</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a:solidFill>
                  <a:srgbClr val="000000"/>
                </a:solidFill>
                <a:latin typeface="Garet"/>
                <a:ea typeface="Garet"/>
                <a:cs typeface="Garet"/>
                <a:sym typeface="Garet"/>
              </a:rPr>
              <a:t>Limited public space and street activity</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a:solidFill>
                  <a:srgbClr val="000000"/>
                </a:solidFill>
                <a:latin typeface="Garet"/>
                <a:ea typeface="Garet"/>
                <a:cs typeface="Garet"/>
                <a:sym typeface="Garet"/>
              </a:rPr>
              <a:t>Urban design that isolates the estate from surrounding areas</a:t>
            </a:r>
            <a:endParaRPr lang="en-US" sz="2000">
              <a:solidFill>
                <a:srgbClr val="000000"/>
              </a:solidFill>
              <a:latin typeface="Garet"/>
              <a:ea typeface="Garet"/>
              <a:cs typeface="Garet"/>
              <a:sym typeface="Garet"/>
            </a:endParaRPr>
          </a:p>
          <a:p>
            <a:pPr algn="l">
              <a:lnSpc>
                <a:spcPts val="2800"/>
              </a:lnSpc>
            </a:pPr>
            <a:endParaRPr lang="en-US" sz="2000">
              <a:solidFill>
                <a:srgbClr val="000000"/>
              </a:solidFill>
              <a:latin typeface="Garet"/>
              <a:ea typeface="Garet"/>
              <a:cs typeface="Garet"/>
              <a:sym typeface="Garet"/>
            </a:endParaRPr>
          </a:p>
        </p:txBody>
      </p:sp>
      <p:sp>
        <p:nvSpPr>
          <p:cNvPr id="8" name="TextBox 8"/>
          <p:cNvSpPr txBox="1"/>
          <p:nvPr/>
        </p:nvSpPr>
        <p:spPr>
          <a:xfrm>
            <a:off x="1028700" y="4223585"/>
            <a:ext cx="4773009" cy="3159125"/>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Design Solutions</a:t>
            </a:r>
            <a:endParaRPr lang="en-US" sz="2000" b="1">
              <a:solidFill>
                <a:srgbClr val="000000"/>
              </a:solidFill>
              <a:latin typeface="Garet Bold"/>
              <a:ea typeface="Garet Bold"/>
              <a:cs typeface="Garet Bold"/>
              <a:sym typeface="Garet Bold"/>
            </a:endParaRPr>
          </a:p>
          <a:p>
            <a:pPr marL="431800" lvl="1" indent="-215900" algn="l">
              <a:lnSpc>
                <a:spcPts val="2800"/>
              </a:lnSpc>
              <a:buFont typeface="Arial" panose="020B0704020202020204"/>
              <a:buChar char="•"/>
            </a:pPr>
            <a:r>
              <a:rPr lang="en-US" sz="2000">
                <a:solidFill>
                  <a:srgbClr val="000000"/>
                </a:solidFill>
                <a:latin typeface="Garet"/>
                <a:ea typeface="Garet"/>
                <a:cs typeface="Garet"/>
                <a:sym typeface="Garet"/>
              </a:rPr>
              <a:t>New street connections linking the estate with surrounding neighbourhoods</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a:solidFill>
                  <a:srgbClr val="000000"/>
                </a:solidFill>
                <a:latin typeface="Garet"/>
                <a:ea typeface="Garet"/>
                <a:cs typeface="Garet"/>
                <a:sym typeface="Garet"/>
              </a:rPr>
              <a:t>Creation of parks and open spaces</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a:solidFill>
                  <a:srgbClr val="000000"/>
                </a:solidFill>
                <a:latin typeface="Garet"/>
                <a:ea typeface="Garet"/>
                <a:cs typeface="Garet"/>
                <a:sym typeface="Garet"/>
              </a:rPr>
              <a:t>Improved pedestrian and cycling networks</a:t>
            </a:r>
            <a:endParaRPr lang="en-US" sz="2000">
              <a:solidFill>
                <a:srgbClr val="000000"/>
              </a:solidFill>
              <a:latin typeface="Garet"/>
              <a:ea typeface="Garet"/>
              <a:cs typeface="Garet"/>
              <a:sym typeface="Garet"/>
            </a:endParaRPr>
          </a:p>
          <a:p>
            <a:pPr algn="l">
              <a:lnSpc>
                <a:spcPts val="2800"/>
              </a:lnSpc>
            </a:pPr>
            <a:endParaRPr lang="en-US" sz="2000">
              <a:solidFill>
                <a:srgbClr val="000000"/>
              </a:solidFill>
              <a:latin typeface="Garet"/>
              <a:ea typeface="Garet"/>
              <a:cs typeface="Garet"/>
              <a:sym typeface="Garet"/>
            </a:endParaRPr>
          </a:p>
        </p:txBody>
      </p:sp>
      <p:sp>
        <p:nvSpPr>
          <p:cNvPr id="9" name="TextBox 9"/>
          <p:cNvSpPr txBox="1"/>
          <p:nvPr/>
        </p:nvSpPr>
        <p:spPr>
          <a:xfrm>
            <a:off x="1028700" y="7700348"/>
            <a:ext cx="4773009" cy="1397000"/>
          </a:xfrm>
          <a:prstGeom prst="rect">
            <a:avLst/>
          </a:prstGeom>
        </p:spPr>
        <p:txBody>
          <a:bodyPr lIns="0" tIns="0" rIns="0" bIns="0" rtlCol="0" anchor="t">
            <a:spAutoFit/>
          </a:bodyPr>
          <a:lstStyle/>
          <a:p>
            <a:pPr algn="l">
              <a:lnSpc>
                <a:spcPts val="2800"/>
              </a:lnSpc>
              <a:spcBef>
                <a:spcPct val="0"/>
              </a:spcBef>
            </a:pPr>
            <a:r>
              <a:rPr lang="en-US" sz="2000" b="1" u="none" strike="noStrike">
                <a:solidFill>
                  <a:srgbClr val="000000"/>
                </a:solidFill>
                <a:latin typeface="Garet Bold"/>
                <a:ea typeface="Garet Bold"/>
                <a:cs typeface="Garet Bold"/>
                <a:sym typeface="Garet Bold"/>
              </a:rPr>
              <a:t>Planning Goal</a:t>
            </a:r>
            <a:endParaRPr lang="en-US" sz="2000" b="1" u="none" strike="noStrike">
              <a:solidFill>
                <a:srgbClr val="000000"/>
              </a:solidFill>
              <a:latin typeface="Garet Bold"/>
              <a:ea typeface="Garet Bold"/>
              <a:cs typeface="Garet Bold"/>
              <a:sym typeface="Garet Bold"/>
            </a:endParaRPr>
          </a:p>
          <a:p>
            <a:pPr marL="431800" lvl="1" indent="-215900" algn="l">
              <a:lnSpc>
                <a:spcPts val="2800"/>
              </a:lnSpc>
              <a:spcBef>
                <a:spcPct val="0"/>
              </a:spcBef>
              <a:buFont typeface="Arial" panose="020B0704020202020204"/>
              <a:buChar char="•"/>
            </a:pPr>
            <a:r>
              <a:rPr lang="en-US" sz="2000" u="none" strike="noStrike">
                <a:solidFill>
                  <a:srgbClr val="000000"/>
                </a:solidFill>
                <a:latin typeface="Garet"/>
                <a:ea typeface="Garet"/>
                <a:cs typeface="Garet"/>
                <a:sym typeface="Garet"/>
              </a:rPr>
              <a:t>Improve liveability and integrate the estate into the surrounding urban fabric.</a:t>
            </a:r>
            <a:endParaRPr lang="en-US" sz="2000" u="none" strike="noStrike">
              <a:solidFill>
                <a:srgbClr val="000000"/>
              </a:solidFill>
              <a:latin typeface="Garet"/>
              <a:ea typeface="Garet"/>
              <a:cs typeface="Garet"/>
              <a:sym typeface="Gare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TextBox 3"/>
          <p:cNvSpPr txBox="1"/>
          <p:nvPr/>
        </p:nvSpPr>
        <p:spPr>
          <a:xfrm>
            <a:off x="10451987" y="837940"/>
            <a:ext cx="7203393" cy="1519129"/>
          </a:xfrm>
          <a:prstGeom prst="rect">
            <a:avLst/>
          </a:prstGeom>
        </p:spPr>
        <p:txBody>
          <a:bodyPr lIns="0" tIns="0" rIns="0" bIns="0" rtlCol="0" anchor="t">
            <a:spAutoFit/>
          </a:bodyPr>
          <a:lstStyle/>
          <a:p>
            <a:pPr algn="r">
              <a:lnSpc>
                <a:spcPts val="5810"/>
              </a:lnSpc>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 Heritage </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marL="0" lvl="0" indent="0" algn="r">
              <a:lnSpc>
                <a:spcPts val="581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Interface</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4" name="Freeform 4"/>
          <p:cNvSpPr/>
          <p:nvPr/>
        </p:nvSpPr>
        <p:spPr>
          <a:xfrm>
            <a:off x="10584155" y="3433273"/>
            <a:ext cx="7071225" cy="3614787"/>
          </a:xfrm>
          <a:custGeom>
            <a:avLst/>
            <a:gdLst/>
            <a:ahLst/>
            <a:cxnLst/>
            <a:rect l="l" t="t" r="r" b="b"/>
            <a:pathLst>
              <a:path w="7071225" h="3614787">
                <a:moveTo>
                  <a:pt x="0" y="0"/>
                </a:moveTo>
                <a:lnTo>
                  <a:pt x="7071225" y="0"/>
                </a:lnTo>
                <a:lnTo>
                  <a:pt x="7071225" y="3614787"/>
                </a:lnTo>
                <a:lnTo>
                  <a:pt x="0" y="3614787"/>
                </a:lnTo>
                <a:lnTo>
                  <a:pt x="0" y="0"/>
                </a:lnTo>
                <a:close/>
              </a:path>
            </a:pathLst>
          </a:custGeom>
          <a:blipFill>
            <a:blip r:embed="rId2"/>
            <a:stretch>
              <a:fillRect l="-20771" t="-164650" r="-37349" b="-180408"/>
            </a:stretch>
          </a:blipFill>
        </p:spPr>
      </p:sp>
      <p:sp>
        <p:nvSpPr>
          <p:cNvPr id="5" name="Freeform 5"/>
          <p:cNvSpPr/>
          <p:nvPr/>
        </p:nvSpPr>
        <p:spPr>
          <a:xfrm>
            <a:off x="6759651" y="1028700"/>
            <a:ext cx="7070692" cy="3805111"/>
          </a:xfrm>
          <a:custGeom>
            <a:avLst/>
            <a:gdLst/>
            <a:ahLst/>
            <a:cxnLst/>
            <a:rect l="l" t="t" r="r" b="b"/>
            <a:pathLst>
              <a:path w="7070692" h="3805111">
                <a:moveTo>
                  <a:pt x="0" y="0"/>
                </a:moveTo>
                <a:lnTo>
                  <a:pt x="7070692" y="0"/>
                </a:lnTo>
                <a:lnTo>
                  <a:pt x="7070692" y="3805111"/>
                </a:lnTo>
                <a:lnTo>
                  <a:pt x="0" y="3805111"/>
                </a:lnTo>
                <a:lnTo>
                  <a:pt x="0" y="0"/>
                </a:lnTo>
                <a:close/>
              </a:path>
            </a:pathLst>
          </a:custGeom>
          <a:blipFill>
            <a:blip r:embed="rId3"/>
            <a:stretch>
              <a:fillRect/>
            </a:stretch>
          </a:blipFill>
        </p:spPr>
      </p:sp>
      <p:sp>
        <p:nvSpPr>
          <p:cNvPr id="6" name="TextBox 6"/>
          <p:cNvSpPr txBox="1"/>
          <p:nvPr/>
        </p:nvSpPr>
        <p:spPr>
          <a:xfrm>
            <a:off x="1059569" y="1099248"/>
            <a:ext cx="5433852" cy="2101850"/>
          </a:xfrm>
          <a:prstGeom prst="rect">
            <a:avLst/>
          </a:prstGeom>
        </p:spPr>
        <p:txBody>
          <a:bodyPr lIns="0" tIns="0" rIns="0" bIns="0" rtlCol="0" anchor="t">
            <a:spAutoFit/>
          </a:bodyPr>
          <a:lstStyle/>
          <a:p>
            <a:pPr algn="l">
              <a:lnSpc>
                <a:spcPts val="2800"/>
              </a:lnSpc>
              <a:spcBef>
                <a:spcPct val="0"/>
              </a:spcBef>
            </a:pPr>
            <a:r>
              <a:rPr lang="en-US" sz="2000" b="1" u="none" strike="noStrike">
                <a:solidFill>
                  <a:srgbClr val="000000"/>
                </a:solidFill>
                <a:latin typeface="Garet Bold"/>
                <a:ea typeface="Garet Bold"/>
                <a:cs typeface="Garet Bold"/>
                <a:sym typeface="Garet Bold"/>
              </a:rPr>
              <a:t>Local Condition</a:t>
            </a:r>
            <a:endParaRPr lang="en-US" sz="2000" b="1" u="none" strike="noStrike">
              <a:solidFill>
                <a:srgbClr val="000000"/>
              </a:solidFill>
              <a:latin typeface="Garet Bold"/>
              <a:ea typeface="Garet Bold"/>
              <a:cs typeface="Garet Bold"/>
              <a:sym typeface="Garet Bold"/>
            </a:endParaRPr>
          </a:p>
          <a:p>
            <a:pPr marL="431800" lvl="1" indent="-215900" algn="l">
              <a:lnSpc>
                <a:spcPts val="2800"/>
              </a:lnSpc>
              <a:spcBef>
                <a:spcPct val="0"/>
              </a:spcBef>
              <a:buFont typeface="Arial" panose="020B0704020202020204"/>
              <a:buChar char="•"/>
            </a:pPr>
            <a:r>
              <a:rPr lang="en-US" sz="2000" u="none" strike="noStrike">
                <a:solidFill>
                  <a:srgbClr val="000000"/>
                </a:solidFill>
                <a:latin typeface="Garet"/>
                <a:ea typeface="Garet"/>
                <a:cs typeface="Garet"/>
                <a:sym typeface="Garet"/>
              </a:rPr>
              <a:t>There are numerous heritage buildings on and around the site, including the Duke of Wellington Hotel, the former Waterloo Pre-school, and Gordon Terraces</a:t>
            </a:r>
            <a:endParaRPr lang="en-US" sz="2000" u="none" strike="noStrike">
              <a:solidFill>
                <a:srgbClr val="000000"/>
              </a:solidFill>
              <a:latin typeface="Garet"/>
              <a:ea typeface="Garet"/>
              <a:cs typeface="Garet"/>
              <a:sym typeface="Garet"/>
            </a:endParaRPr>
          </a:p>
        </p:txBody>
      </p:sp>
      <p:sp>
        <p:nvSpPr>
          <p:cNvPr id="7" name="TextBox 7"/>
          <p:cNvSpPr txBox="1"/>
          <p:nvPr/>
        </p:nvSpPr>
        <p:spPr>
          <a:xfrm>
            <a:off x="1028700" y="4149415"/>
            <a:ext cx="6469172" cy="1397000"/>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Challenges</a:t>
            </a:r>
            <a:endParaRPr lang="en-US" sz="2000" b="1">
              <a:solidFill>
                <a:srgbClr val="000000"/>
              </a:solidFill>
              <a:latin typeface="Garet Bold"/>
              <a:ea typeface="Garet Bold"/>
              <a:cs typeface="Garet Bold"/>
              <a:sym typeface="Garet Bold"/>
            </a:endParaRPr>
          </a:p>
          <a:p>
            <a:pPr marL="431800" lvl="1" indent="-215900" algn="l">
              <a:lnSpc>
                <a:spcPts val="2800"/>
              </a:lnSpc>
              <a:buFont typeface="Arial" panose="020B0704020202020204"/>
              <a:buChar char="•"/>
            </a:pPr>
            <a:r>
              <a:rPr lang="en-US" sz="2000">
                <a:solidFill>
                  <a:srgbClr val="000000"/>
                </a:solidFill>
                <a:latin typeface="Garet"/>
                <a:ea typeface="Garet"/>
                <a:cs typeface="Garet"/>
                <a:sym typeface="Garet"/>
              </a:rPr>
              <a:t>Tall buildings may create visual impact</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a:solidFill>
                  <a:srgbClr val="000000"/>
                </a:solidFill>
                <a:latin typeface="Garet"/>
                <a:ea typeface="Garet"/>
                <a:cs typeface="Garet"/>
                <a:sym typeface="Garet"/>
              </a:rPr>
              <a:t>Risk of overshadowing heritage areas</a:t>
            </a:r>
            <a:endParaRPr lang="en-US" sz="2000">
              <a:solidFill>
                <a:srgbClr val="000000"/>
              </a:solidFill>
              <a:latin typeface="Garet"/>
              <a:ea typeface="Garet"/>
              <a:cs typeface="Garet"/>
              <a:sym typeface="Garet"/>
            </a:endParaRPr>
          </a:p>
          <a:p>
            <a:pPr algn="l">
              <a:lnSpc>
                <a:spcPts val="2800"/>
              </a:lnSpc>
            </a:pPr>
            <a:endParaRPr lang="en-US" sz="2000">
              <a:solidFill>
                <a:srgbClr val="000000"/>
              </a:solidFill>
              <a:latin typeface="Garet"/>
              <a:ea typeface="Garet"/>
              <a:cs typeface="Garet"/>
              <a:sym typeface="Garet"/>
            </a:endParaRPr>
          </a:p>
        </p:txBody>
      </p:sp>
      <p:sp>
        <p:nvSpPr>
          <p:cNvPr id="8" name="TextBox 8"/>
          <p:cNvSpPr txBox="1"/>
          <p:nvPr/>
        </p:nvSpPr>
        <p:spPr>
          <a:xfrm>
            <a:off x="1028700" y="6498915"/>
            <a:ext cx="17373079" cy="3511550"/>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Planning Controls and Design Responses</a:t>
            </a:r>
            <a:endParaRPr lang="en-US" sz="2000" b="1">
              <a:solidFill>
                <a:srgbClr val="000000"/>
              </a:solidFill>
              <a:latin typeface="Garet Bold"/>
              <a:ea typeface="Garet Bold"/>
              <a:cs typeface="Garet Bold"/>
              <a:sym typeface="Garet Bold"/>
            </a:endParaRPr>
          </a:p>
          <a:p>
            <a:pPr algn="l">
              <a:lnSpc>
                <a:spcPts val="2800"/>
              </a:lnSpc>
            </a:pPr>
            <a:endParaRPr lang="en-US" sz="2000" b="1">
              <a:solidFill>
                <a:srgbClr val="000000"/>
              </a:solidFill>
              <a:latin typeface="Garet Bold"/>
              <a:ea typeface="Garet Bold"/>
              <a:cs typeface="Garet Bold"/>
              <a:sym typeface="Garet Bold"/>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Height Transition: </a:t>
            </a:r>
            <a:r>
              <a:rPr lang="en-US" sz="2000">
                <a:solidFill>
                  <a:srgbClr val="000000"/>
                </a:solidFill>
                <a:latin typeface="Garet"/>
                <a:ea typeface="Garet"/>
                <a:cs typeface="Garet"/>
                <a:sym typeface="Garet"/>
              </a:rPr>
              <a:t>Height buffers applied around heritage buildings; limited to 2–6 storeys near Cope Street terraces to avoid overshadowing historic structures.</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Setbacks and View Protection: </a:t>
            </a:r>
            <a:r>
              <a:rPr lang="en-US" sz="2000">
                <a:solidFill>
                  <a:srgbClr val="000000"/>
                </a:solidFill>
                <a:latin typeface="Garet"/>
                <a:ea typeface="Garet"/>
                <a:cs typeface="Garet"/>
                <a:sym typeface="Garet"/>
              </a:rPr>
              <a:t>View corridors to Waterloo Park and the church preserved; topography used to reduce skyline impacts.</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Potts Hill Pressure Tunnel: </a:t>
            </a:r>
            <a:r>
              <a:rPr lang="en-US" sz="2000">
                <a:solidFill>
                  <a:srgbClr val="000000"/>
                </a:solidFill>
                <a:latin typeface="Garet"/>
                <a:ea typeface="Garet"/>
                <a:cs typeface="Garet"/>
                <a:sym typeface="Garet"/>
              </a:rPr>
              <a:t>Detailed geotechnical surveys required to protect the 15–67m-deep state heritage tunnel during excavation.</a:t>
            </a:r>
            <a:endParaRPr lang="en-US" sz="2000">
              <a:solidFill>
                <a:srgbClr val="000000"/>
              </a:solidFill>
              <a:latin typeface="Garet"/>
              <a:ea typeface="Garet"/>
              <a:cs typeface="Garet"/>
              <a:sym typeface="Garet"/>
            </a:endParaRPr>
          </a:p>
          <a:p>
            <a:pPr algn="l">
              <a:lnSpc>
                <a:spcPts val="2800"/>
              </a:lnSpc>
            </a:pPr>
            <a:endParaRPr lang="en-US" sz="2000">
              <a:solidFill>
                <a:srgbClr val="000000"/>
              </a:solidFill>
              <a:latin typeface="Garet"/>
              <a:ea typeface="Garet"/>
              <a:cs typeface="Garet"/>
              <a:sym typeface="Garet"/>
            </a:endParaRPr>
          </a:p>
          <a:p>
            <a:pPr algn="l">
              <a:lnSpc>
                <a:spcPts val="2800"/>
              </a:lnSpc>
            </a:pPr>
            <a:endParaRPr lang="en-US" sz="2000">
              <a:solidFill>
                <a:srgbClr val="000000"/>
              </a:solidFill>
              <a:latin typeface="Garet"/>
              <a:ea typeface="Garet"/>
              <a:cs typeface="Garet"/>
              <a:sym typeface="Gare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Freeform 3"/>
          <p:cNvSpPr/>
          <p:nvPr/>
        </p:nvSpPr>
        <p:spPr>
          <a:xfrm>
            <a:off x="608743" y="372836"/>
            <a:ext cx="6034439" cy="3862714"/>
          </a:xfrm>
          <a:custGeom>
            <a:avLst/>
            <a:gdLst/>
            <a:ahLst/>
            <a:cxnLst/>
            <a:rect l="l" t="t" r="r" b="b"/>
            <a:pathLst>
              <a:path w="6034439" h="3862714">
                <a:moveTo>
                  <a:pt x="0" y="0"/>
                </a:moveTo>
                <a:lnTo>
                  <a:pt x="6034439" y="0"/>
                </a:lnTo>
                <a:lnTo>
                  <a:pt x="6034439" y="3862714"/>
                </a:lnTo>
                <a:lnTo>
                  <a:pt x="0" y="3862714"/>
                </a:lnTo>
                <a:lnTo>
                  <a:pt x="0" y="0"/>
                </a:lnTo>
                <a:close/>
              </a:path>
            </a:pathLst>
          </a:custGeom>
          <a:blipFill>
            <a:blip r:embed="rId2"/>
            <a:stretch>
              <a:fillRect r="-4745"/>
            </a:stretch>
          </a:blipFill>
          <a:ln w="38100" cap="sq">
            <a:solidFill>
              <a:srgbClr val="FFFFFF"/>
            </a:solidFill>
            <a:prstDash val="solid"/>
            <a:miter/>
          </a:ln>
        </p:spPr>
      </p:sp>
      <p:sp>
        <p:nvSpPr>
          <p:cNvPr id="4" name="TextBox 4"/>
          <p:cNvSpPr txBox="1"/>
          <p:nvPr/>
        </p:nvSpPr>
        <p:spPr>
          <a:xfrm>
            <a:off x="10667641" y="876734"/>
            <a:ext cx="7203393" cy="2985979"/>
          </a:xfrm>
          <a:prstGeom prst="rect">
            <a:avLst/>
          </a:prstGeom>
        </p:spPr>
        <p:txBody>
          <a:bodyPr lIns="0" tIns="0" rIns="0" bIns="0" rtlCol="0" anchor="t">
            <a:spAutoFit/>
          </a:bodyPr>
          <a:lstStyle/>
          <a:p>
            <a:pPr algn="r">
              <a:lnSpc>
                <a:spcPts val="5810"/>
              </a:lnSpc>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Transit-Oriented Development ＆Market Pressure</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marL="0" lvl="0" indent="0" algn="r">
              <a:lnSpc>
                <a:spcPts val="5810"/>
              </a:lnSpc>
              <a:spcBef>
                <a:spcPct val="0"/>
              </a:spcBef>
            </a:pP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5" name="TextBox 5"/>
          <p:cNvSpPr txBox="1"/>
          <p:nvPr/>
        </p:nvSpPr>
        <p:spPr>
          <a:xfrm>
            <a:off x="608743" y="4522292"/>
            <a:ext cx="16650557" cy="2806700"/>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Specific Challenges</a:t>
            </a:r>
            <a:endParaRPr lang="en-US" sz="2000" b="1">
              <a:solidFill>
                <a:srgbClr val="000000"/>
              </a:solidFill>
              <a:latin typeface="Garet Bold"/>
              <a:ea typeface="Garet Bold"/>
              <a:cs typeface="Garet Bold"/>
              <a:sym typeface="Garet Bold"/>
            </a:endParaRPr>
          </a:p>
          <a:p>
            <a:pPr algn="l">
              <a:lnSpc>
                <a:spcPts val="2800"/>
              </a:lnSpc>
            </a:pPr>
            <a:endParaRPr lang="en-US" sz="2000" b="1">
              <a:solidFill>
                <a:srgbClr val="000000"/>
              </a:solidFill>
              <a:latin typeface="Garet Bold"/>
              <a:ea typeface="Garet Bold"/>
              <a:cs typeface="Garet Bold"/>
              <a:sym typeface="Garet Bold"/>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Metro Station Catalytic Effect: </a:t>
            </a:r>
            <a:r>
              <a:rPr lang="en-US" sz="2000">
                <a:solidFill>
                  <a:srgbClr val="000000"/>
                </a:solidFill>
                <a:latin typeface="Garet"/>
                <a:ea typeface="Garet"/>
                <a:cs typeface="Garet"/>
                <a:sym typeface="Garet"/>
              </a:rPr>
              <a:t>The new Waterloo Metro Station has significantly increased land values, generating intense development pressure.</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Market Viability: </a:t>
            </a:r>
            <a:r>
              <a:rPr lang="en-US" sz="2000">
                <a:solidFill>
                  <a:srgbClr val="000000"/>
                </a:solidFill>
                <a:latin typeface="Garet"/>
                <a:ea typeface="Garet"/>
                <a:cs typeface="Garet"/>
                <a:sym typeface="Garet"/>
              </a:rPr>
              <a:t>The need to sell portions of land to private developers to secure funding may lead to gentrification, driving up living costs in the surrounding area.</a:t>
            </a:r>
            <a:endParaRPr lang="en-US" sz="2000">
              <a:solidFill>
                <a:srgbClr val="000000"/>
              </a:solidFill>
              <a:latin typeface="Garet"/>
              <a:ea typeface="Garet"/>
              <a:cs typeface="Garet"/>
              <a:sym typeface="Garet"/>
            </a:endParaRPr>
          </a:p>
          <a:p>
            <a:pPr algn="l">
              <a:lnSpc>
                <a:spcPts val="2800"/>
              </a:lnSpc>
            </a:pPr>
            <a:endParaRPr lang="en-US" sz="2000">
              <a:solidFill>
                <a:srgbClr val="000000"/>
              </a:solidFill>
              <a:latin typeface="Garet"/>
              <a:ea typeface="Garet"/>
              <a:cs typeface="Garet"/>
              <a:sym typeface="Garet"/>
            </a:endParaRPr>
          </a:p>
          <a:p>
            <a:pPr algn="l">
              <a:lnSpc>
                <a:spcPts val="2800"/>
              </a:lnSpc>
            </a:pPr>
            <a:endParaRPr lang="en-US" sz="2000">
              <a:solidFill>
                <a:srgbClr val="000000"/>
              </a:solidFill>
              <a:latin typeface="Garet"/>
              <a:ea typeface="Garet"/>
              <a:cs typeface="Garet"/>
              <a:sym typeface="Garet"/>
            </a:endParaRPr>
          </a:p>
        </p:txBody>
      </p:sp>
      <p:sp>
        <p:nvSpPr>
          <p:cNvPr id="6" name="TextBox 6"/>
          <p:cNvSpPr txBox="1"/>
          <p:nvPr/>
        </p:nvSpPr>
        <p:spPr>
          <a:xfrm>
            <a:off x="608743" y="7127875"/>
            <a:ext cx="17262291" cy="3159125"/>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Planning Controls and Design Responses</a:t>
            </a:r>
            <a:endParaRPr lang="en-US" sz="2000" b="1">
              <a:solidFill>
                <a:srgbClr val="000000"/>
              </a:solidFill>
              <a:latin typeface="Garet Bold"/>
              <a:ea typeface="Garet Bold"/>
              <a:cs typeface="Garet Bold"/>
              <a:sym typeface="Garet Bold"/>
            </a:endParaRPr>
          </a:p>
          <a:p>
            <a:pPr algn="l">
              <a:lnSpc>
                <a:spcPts val="2800"/>
              </a:lnSpc>
            </a:pPr>
            <a:endParaRPr lang="en-US" sz="2000" b="1">
              <a:solidFill>
                <a:srgbClr val="000000"/>
              </a:solidFill>
              <a:latin typeface="Garet Bold"/>
              <a:ea typeface="Garet Bold"/>
              <a:cs typeface="Garet Bold"/>
              <a:sym typeface="Garet Bold"/>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Intensive Mixed-Use Development: </a:t>
            </a:r>
            <a:r>
              <a:rPr lang="en-US" sz="2000">
                <a:solidFill>
                  <a:srgbClr val="000000"/>
                </a:solidFill>
                <a:latin typeface="Garet"/>
                <a:ea typeface="Garet"/>
                <a:cs typeface="Garet"/>
                <a:sym typeface="Garet"/>
              </a:rPr>
              <a:t>High-density commercial/retail around the metro station; George Street as the main high street to maintain activity off-peak.</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Fine-Grained Block Division: </a:t>
            </a:r>
            <a:r>
              <a:rPr lang="en-US" sz="2000">
                <a:solidFill>
                  <a:srgbClr val="000000"/>
                </a:solidFill>
                <a:latin typeface="Garet"/>
                <a:ea typeface="Garet"/>
                <a:cs typeface="Garet"/>
                <a:sym typeface="Garet"/>
              </a:rPr>
              <a:t>Large sites subdivided into small plots; multiple architects to avoid developer monopoly and deliver diverse street frontages.</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Parking Restrictions: </a:t>
            </a:r>
            <a:r>
              <a:rPr lang="en-US" sz="2000">
                <a:solidFill>
                  <a:srgbClr val="000000"/>
                </a:solidFill>
                <a:latin typeface="Garet"/>
                <a:ea typeface="Garet"/>
                <a:cs typeface="Garet"/>
                <a:sym typeface="Garet"/>
              </a:rPr>
              <a:t>Substantial parking reduction near the station to promote public transport; vehicle access moved to secondary streets for better pedestrian experience.</a:t>
            </a:r>
            <a:endParaRPr lang="en-US" sz="2000">
              <a:solidFill>
                <a:srgbClr val="000000"/>
              </a:solidFill>
              <a:latin typeface="Garet"/>
              <a:ea typeface="Garet"/>
              <a:cs typeface="Garet"/>
              <a:sym typeface="Garet"/>
            </a:endParaRPr>
          </a:p>
          <a:p>
            <a:pPr algn="l">
              <a:lnSpc>
                <a:spcPts val="2800"/>
              </a:lnSpc>
            </a:pPr>
            <a:endParaRPr lang="en-US" sz="2000">
              <a:solidFill>
                <a:srgbClr val="000000"/>
              </a:solidFill>
              <a:latin typeface="Garet"/>
              <a:ea typeface="Garet"/>
              <a:cs typeface="Garet"/>
              <a:sym typeface="Garet"/>
            </a:endParaRPr>
          </a:p>
        </p:txBody>
      </p:sp>
      <p:sp>
        <p:nvSpPr>
          <p:cNvPr id="7" name="Freeform 7"/>
          <p:cNvSpPr/>
          <p:nvPr/>
        </p:nvSpPr>
        <p:spPr>
          <a:xfrm>
            <a:off x="6643182" y="372836"/>
            <a:ext cx="3473102" cy="3898526"/>
          </a:xfrm>
          <a:custGeom>
            <a:avLst/>
            <a:gdLst/>
            <a:ahLst/>
            <a:cxnLst/>
            <a:rect l="l" t="t" r="r" b="b"/>
            <a:pathLst>
              <a:path w="3473102" h="3898526">
                <a:moveTo>
                  <a:pt x="0" y="0"/>
                </a:moveTo>
                <a:lnTo>
                  <a:pt x="3473102" y="0"/>
                </a:lnTo>
                <a:lnTo>
                  <a:pt x="3473102" y="3898526"/>
                </a:lnTo>
                <a:lnTo>
                  <a:pt x="0" y="3898526"/>
                </a:lnTo>
                <a:lnTo>
                  <a:pt x="0" y="0"/>
                </a:lnTo>
                <a:close/>
              </a:path>
            </a:pathLst>
          </a:custGeom>
          <a:blipFill>
            <a:blip r:embed="rId3"/>
            <a:stretch>
              <a:fillRect t="-43015" b="-50128"/>
            </a:stretch>
          </a:blipFill>
          <a:ln w="38100" cap="sq">
            <a:solidFill>
              <a:srgbClr val="FFFFFF"/>
            </a:solidFill>
            <a:prstDash val="solid"/>
            <a:miter/>
          </a:ln>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Freeform 3"/>
          <p:cNvSpPr/>
          <p:nvPr/>
        </p:nvSpPr>
        <p:spPr>
          <a:xfrm>
            <a:off x="2262273" y="4145150"/>
            <a:ext cx="5500707" cy="3094148"/>
          </a:xfrm>
          <a:custGeom>
            <a:avLst/>
            <a:gdLst/>
            <a:ahLst/>
            <a:cxnLst/>
            <a:rect l="l" t="t" r="r" b="b"/>
            <a:pathLst>
              <a:path w="5500707" h="3094148">
                <a:moveTo>
                  <a:pt x="0" y="0"/>
                </a:moveTo>
                <a:lnTo>
                  <a:pt x="5500708" y="0"/>
                </a:lnTo>
                <a:lnTo>
                  <a:pt x="5500708" y="3094147"/>
                </a:lnTo>
                <a:lnTo>
                  <a:pt x="0" y="3094147"/>
                </a:lnTo>
                <a:lnTo>
                  <a:pt x="0" y="0"/>
                </a:lnTo>
                <a:close/>
              </a:path>
            </a:pathLst>
          </a:custGeom>
          <a:blipFill>
            <a:blip r:embed="rId2"/>
            <a:stretch>
              <a:fillRect/>
            </a:stretch>
          </a:blipFill>
          <a:ln w="38100" cap="sq">
            <a:solidFill>
              <a:srgbClr val="FFFFFF"/>
            </a:solidFill>
            <a:prstDash val="solid"/>
            <a:miter/>
          </a:ln>
        </p:spPr>
      </p:sp>
      <p:sp>
        <p:nvSpPr>
          <p:cNvPr id="4" name="Freeform 4"/>
          <p:cNvSpPr/>
          <p:nvPr/>
        </p:nvSpPr>
        <p:spPr>
          <a:xfrm>
            <a:off x="9824172" y="4145150"/>
            <a:ext cx="5233450" cy="3094148"/>
          </a:xfrm>
          <a:custGeom>
            <a:avLst/>
            <a:gdLst/>
            <a:ahLst/>
            <a:cxnLst/>
            <a:rect l="l" t="t" r="r" b="b"/>
            <a:pathLst>
              <a:path w="5233450" h="3094148">
                <a:moveTo>
                  <a:pt x="0" y="0"/>
                </a:moveTo>
                <a:lnTo>
                  <a:pt x="5233449" y="0"/>
                </a:lnTo>
                <a:lnTo>
                  <a:pt x="5233449" y="3094147"/>
                </a:lnTo>
                <a:lnTo>
                  <a:pt x="0" y="3094147"/>
                </a:lnTo>
                <a:lnTo>
                  <a:pt x="0" y="0"/>
                </a:lnTo>
                <a:close/>
              </a:path>
            </a:pathLst>
          </a:custGeom>
          <a:blipFill>
            <a:blip r:embed="rId3"/>
            <a:stretch>
              <a:fillRect l="-36423" t="-93160" r="-41753" b="-240462"/>
            </a:stretch>
          </a:blipFill>
          <a:ln w="38100" cap="sq">
            <a:solidFill>
              <a:srgbClr val="FFFFFF"/>
            </a:solidFill>
            <a:prstDash val="solid"/>
            <a:miter/>
          </a:ln>
        </p:spPr>
      </p:sp>
      <p:sp>
        <p:nvSpPr>
          <p:cNvPr id="5" name="TextBox 5"/>
          <p:cNvSpPr txBox="1"/>
          <p:nvPr/>
        </p:nvSpPr>
        <p:spPr>
          <a:xfrm>
            <a:off x="299452" y="1123950"/>
            <a:ext cx="17468485" cy="1519129"/>
          </a:xfrm>
          <a:prstGeom prst="rect">
            <a:avLst/>
          </a:prstGeom>
        </p:spPr>
        <p:txBody>
          <a:bodyPr lIns="0" tIns="0" rIns="0" bIns="0" rtlCol="0" anchor="t">
            <a:spAutoFit/>
          </a:bodyPr>
          <a:lstStyle/>
          <a:p>
            <a:pPr algn="r">
              <a:lnSpc>
                <a:spcPts val="5810"/>
              </a:lnSpc>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Social Housing Concentration ＆ Displacement</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marL="0" lvl="0" indent="0" algn="r">
              <a:lnSpc>
                <a:spcPts val="5810"/>
              </a:lnSpc>
              <a:spcBef>
                <a:spcPct val="0"/>
              </a:spcBef>
            </a:pP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6" name="TextBox 6"/>
          <p:cNvSpPr txBox="1"/>
          <p:nvPr/>
        </p:nvSpPr>
        <p:spPr>
          <a:xfrm>
            <a:off x="632762" y="2336825"/>
            <a:ext cx="17135175" cy="2101850"/>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Specific Challenges</a:t>
            </a:r>
            <a:endParaRPr lang="en-US" sz="2000" b="1">
              <a:solidFill>
                <a:srgbClr val="000000"/>
              </a:solidFill>
              <a:latin typeface="Garet Bold"/>
              <a:ea typeface="Garet Bold"/>
              <a:cs typeface="Garet Bold"/>
              <a:sym typeface="Garet Bold"/>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Sensitive Demographics: </a:t>
            </a:r>
            <a:r>
              <a:rPr lang="en-US" sz="2000">
                <a:solidFill>
                  <a:srgbClr val="000000"/>
                </a:solidFill>
                <a:latin typeface="Garet"/>
                <a:ea typeface="Garet"/>
                <a:cs typeface="Garet"/>
                <a:sym typeface="Garet"/>
              </a:rPr>
              <a:t>Long-term elderly, low-income and Indigenous residents with tight community bonds.</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Stigmatization: </a:t>
            </a:r>
            <a:r>
              <a:rPr lang="en-US" sz="2000">
                <a:solidFill>
                  <a:srgbClr val="000000"/>
                </a:solidFill>
                <a:latin typeface="Garet"/>
                <a:ea typeface="Garet"/>
                <a:cs typeface="Garet"/>
                <a:sym typeface="Garet"/>
              </a:rPr>
              <a:t>Old public housing labeled outdated/ problematic to push demolition &amp; redevelopment.</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Tenant Rights: </a:t>
            </a:r>
            <a:r>
              <a:rPr lang="en-US" sz="2000">
                <a:solidFill>
                  <a:srgbClr val="000000"/>
                </a:solidFill>
                <a:latin typeface="Garet"/>
                <a:ea typeface="Garet"/>
                <a:cs typeface="Garet"/>
                <a:sym typeface="Garet"/>
              </a:rPr>
              <a:t>Protect existing tenants from permanent displacement during renewal.</a:t>
            </a:r>
            <a:endParaRPr lang="en-US" sz="2000">
              <a:solidFill>
                <a:srgbClr val="000000"/>
              </a:solidFill>
              <a:latin typeface="Garet"/>
              <a:ea typeface="Garet"/>
              <a:cs typeface="Garet"/>
              <a:sym typeface="Garet"/>
            </a:endParaRPr>
          </a:p>
          <a:p>
            <a:pPr algn="l">
              <a:lnSpc>
                <a:spcPts val="2800"/>
              </a:lnSpc>
            </a:pPr>
            <a:endParaRPr lang="en-US" sz="2000">
              <a:solidFill>
                <a:srgbClr val="000000"/>
              </a:solidFill>
              <a:latin typeface="Garet"/>
              <a:ea typeface="Garet"/>
              <a:cs typeface="Garet"/>
              <a:sym typeface="Garet"/>
            </a:endParaRPr>
          </a:p>
          <a:p>
            <a:pPr algn="l">
              <a:lnSpc>
                <a:spcPts val="2800"/>
              </a:lnSpc>
            </a:pPr>
            <a:endParaRPr lang="en-US" sz="2000">
              <a:solidFill>
                <a:srgbClr val="000000"/>
              </a:solidFill>
              <a:latin typeface="Garet"/>
              <a:ea typeface="Garet"/>
              <a:cs typeface="Garet"/>
              <a:sym typeface="Garet"/>
            </a:endParaRPr>
          </a:p>
        </p:txBody>
      </p:sp>
      <p:sp>
        <p:nvSpPr>
          <p:cNvPr id="7" name="TextBox 7"/>
          <p:cNvSpPr txBox="1"/>
          <p:nvPr/>
        </p:nvSpPr>
        <p:spPr>
          <a:xfrm>
            <a:off x="632762" y="7774944"/>
            <a:ext cx="17262291" cy="1749425"/>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Planning Controls and Design Responses</a:t>
            </a:r>
            <a:endParaRPr lang="en-US" sz="2000" b="1">
              <a:solidFill>
                <a:srgbClr val="000000"/>
              </a:solidFill>
              <a:latin typeface="Garet Bold"/>
              <a:ea typeface="Garet Bold"/>
              <a:cs typeface="Garet Bold"/>
              <a:sym typeface="Garet Bold"/>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Communities Plus Policy: </a:t>
            </a:r>
            <a:r>
              <a:rPr lang="en-US" sz="2000">
                <a:solidFill>
                  <a:srgbClr val="000000"/>
                </a:solidFill>
                <a:latin typeface="Garet"/>
                <a:ea typeface="Garet"/>
                <a:cs typeface="Garet"/>
                <a:sym typeface="Garet"/>
              </a:rPr>
              <a:t>Net increase in social housing, 20% affordable housing guaranteed.</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Culturally Appropriate Housing: </a:t>
            </a:r>
            <a:r>
              <a:rPr lang="en-US" sz="2000">
                <a:solidFill>
                  <a:srgbClr val="000000"/>
                </a:solidFill>
                <a:latin typeface="Garet"/>
                <a:ea typeface="Garet"/>
                <a:cs typeface="Garet"/>
                <a:sym typeface="Garet"/>
              </a:rPr>
              <a:t>Custom homes for Indigenous residents, with Indigenous architects involved.</a:t>
            </a:r>
            <a:endParaRPr lang="en-US" sz="2000">
              <a:solidFill>
                <a:srgbClr val="000000"/>
              </a:solidFill>
              <a:latin typeface="Garet"/>
              <a:ea typeface="Garet"/>
              <a:cs typeface="Garet"/>
              <a:sym typeface="Garet"/>
            </a:endParaRPr>
          </a:p>
          <a:p>
            <a:pPr marL="431800" lvl="1" indent="-215900" algn="l">
              <a:lnSpc>
                <a:spcPts val="2800"/>
              </a:lnSpc>
              <a:buFont typeface="Arial" panose="020B0704020202020204"/>
              <a:buChar char="•"/>
            </a:pPr>
            <a:r>
              <a:rPr lang="en-US" sz="2000" b="1">
                <a:solidFill>
                  <a:srgbClr val="000000"/>
                </a:solidFill>
                <a:latin typeface="Garet Bold"/>
                <a:ea typeface="Garet Bold"/>
                <a:cs typeface="Garet Bold"/>
                <a:sym typeface="Garet Bold"/>
              </a:rPr>
              <a:t>Community Facilities First: </a:t>
            </a:r>
            <a:r>
              <a:rPr lang="en-US" sz="2000">
                <a:solidFill>
                  <a:srgbClr val="000000"/>
                </a:solidFill>
                <a:latin typeface="Garet"/>
                <a:ea typeface="Garet"/>
                <a:cs typeface="Garet"/>
                <a:sym typeface="Garet"/>
              </a:rPr>
              <a:t>2+ hectares of parks, centres &amp; health services built alongside housing.</a:t>
            </a:r>
            <a:endParaRPr lang="en-US" sz="2000">
              <a:solidFill>
                <a:srgbClr val="000000"/>
              </a:solidFill>
              <a:latin typeface="Garet"/>
              <a:ea typeface="Garet"/>
              <a:cs typeface="Garet"/>
              <a:sym typeface="Garet"/>
            </a:endParaRPr>
          </a:p>
          <a:p>
            <a:pPr algn="l">
              <a:lnSpc>
                <a:spcPts val="2800"/>
              </a:lnSpc>
            </a:pPr>
            <a:endParaRPr lang="en-US" sz="2000">
              <a:solidFill>
                <a:srgbClr val="000000"/>
              </a:solidFill>
              <a:latin typeface="Garet"/>
              <a:ea typeface="Garet"/>
              <a:cs typeface="Garet"/>
              <a:sym typeface="Gare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grpSp>
        <p:nvGrpSpPr>
          <p:cNvPr id="3" name="Group 3"/>
          <p:cNvGrpSpPr>
            <a:grpSpLocks noChangeAspect="1"/>
          </p:cNvGrpSpPr>
          <p:nvPr/>
        </p:nvGrpSpPr>
        <p:grpSpPr>
          <a:xfrm>
            <a:off x="1028700" y="886898"/>
            <a:ext cx="5489373" cy="4121056"/>
            <a:chOff x="0" y="0"/>
            <a:chExt cx="8916670" cy="6694043"/>
          </a:xfrm>
        </p:grpSpPr>
        <p:sp>
          <p:nvSpPr>
            <p:cNvPr id="4" name="Freeform 4"/>
            <p:cNvSpPr/>
            <p:nvPr/>
          </p:nvSpPr>
          <p:spPr>
            <a:xfrm>
              <a:off x="155575" y="155575"/>
              <a:ext cx="8605520" cy="6382893"/>
            </a:xfrm>
            <a:custGeom>
              <a:avLst/>
              <a:gdLst/>
              <a:ahLst/>
              <a:cxnLst/>
              <a:rect l="l" t="t" r="r" b="b"/>
              <a:pathLst>
                <a:path w="8605520" h="6382893">
                  <a:moveTo>
                    <a:pt x="0" y="0"/>
                  </a:moveTo>
                  <a:lnTo>
                    <a:pt x="8605520" y="0"/>
                  </a:lnTo>
                  <a:lnTo>
                    <a:pt x="8605520" y="6382893"/>
                  </a:lnTo>
                  <a:lnTo>
                    <a:pt x="0" y="6382893"/>
                  </a:lnTo>
                  <a:close/>
                </a:path>
              </a:pathLst>
            </a:custGeom>
            <a:blipFill>
              <a:blip r:embed="rId2"/>
              <a:stretch>
                <a:fillRect l="-5559" r="-5559"/>
              </a:stretch>
            </a:blipFill>
          </p:spPr>
        </p:sp>
        <p:sp>
          <p:nvSpPr>
            <p:cNvPr id="5" name="Freeform 5"/>
            <p:cNvSpPr/>
            <p:nvPr/>
          </p:nvSpPr>
          <p:spPr>
            <a:xfrm>
              <a:off x="6350" y="6350"/>
              <a:ext cx="8903970" cy="6681343"/>
            </a:xfrm>
            <a:custGeom>
              <a:avLst/>
              <a:gdLst/>
              <a:ahLst/>
              <a:cxnLst/>
              <a:rect l="l" t="t" r="r" b="b"/>
              <a:pathLst>
                <a:path w="8903970" h="6681343">
                  <a:moveTo>
                    <a:pt x="8903970" y="6681343"/>
                  </a:moveTo>
                  <a:lnTo>
                    <a:pt x="0" y="6681343"/>
                  </a:lnTo>
                  <a:lnTo>
                    <a:pt x="0" y="0"/>
                  </a:lnTo>
                  <a:lnTo>
                    <a:pt x="8903970" y="0"/>
                  </a:lnTo>
                  <a:lnTo>
                    <a:pt x="8903970" y="6681343"/>
                  </a:lnTo>
                  <a:close/>
                  <a:moveTo>
                    <a:pt x="19050" y="6662293"/>
                  </a:moveTo>
                  <a:lnTo>
                    <a:pt x="8884920" y="6662293"/>
                  </a:lnTo>
                  <a:lnTo>
                    <a:pt x="8884920" y="19050"/>
                  </a:lnTo>
                  <a:lnTo>
                    <a:pt x="19050" y="19050"/>
                  </a:lnTo>
                  <a:lnTo>
                    <a:pt x="19050" y="6662293"/>
                  </a:lnTo>
                  <a:close/>
                  <a:moveTo>
                    <a:pt x="8764270" y="6541643"/>
                  </a:moveTo>
                  <a:lnTo>
                    <a:pt x="139700" y="6541643"/>
                  </a:lnTo>
                  <a:lnTo>
                    <a:pt x="139700" y="139700"/>
                  </a:lnTo>
                  <a:lnTo>
                    <a:pt x="8764270" y="139700"/>
                  </a:lnTo>
                  <a:lnTo>
                    <a:pt x="8764270" y="6541643"/>
                  </a:lnTo>
                  <a:close/>
                  <a:moveTo>
                    <a:pt x="158750" y="6522593"/>
                  </a:moveTo>
                  <a:lnTo>
                    <a:pt x="8745220" y="6522593"/>
                  </a:lnTo>
                  <a:lnTo>
                    <a:pt x="8745220" y="158750"/>
                  </a:lnTo>
                  <a:lnTo>
                    <a:pt x="158750" y="158750"/>
                  </a:lnTo>
                  <a:lnTo>
                    <a:pt x="158750" y="6522593"/>
                  </a:lnTo>
                  <a:close/>
                </a:path>
              </a:pathLst>
            </a:custGeom>
            <a:solidFill>
              <a:srgbClr val="000000"/>
            </a:solidFill>
          </p:spPr>
        </p:sp>
      </p:grpSp>
      <p:grpSp>
        <p:nvGrpSpPr>
          <p:cNvPr id="6" name="Group 6"/>
          <p:cNvGrpSpPr>
            <a:grpSpLocks noChangeAspect="1"/>
          </p:cNvGrpSpPr>
          <p:nvPr/>
        </p:nvGrpSpPr>
        <p:grpSpPr>
          <a:xfrm>
            <a:off x="1028700" y="5279046"/>
            <a:ext cx="5489373" cy="4121056"/>
            <a:chOff x="0" y="0"/>
            <a:chExt cx="8916670" cy="6694043"/>
          </a:xfrm>
        </p:grpSpPr>
        <p:sp>
          <p:nvSpPr>
            <p:cNvPr id="7" name="Freeform 7"/>
            <p:cNvSpPr/>
            <p:nvPr/>
          </p:nvSpPr>
          <p:spPr>
            <a:xfrm>
              <a:off x="155575" y="155575"/>
              <a:ext cx="8605520" cy="6382893"/>
            </a:xfrm>
            <a:custGeom>
              <a:avLst/>
              <a:gdLst/>
              <a:ahLst/>
              <a:cxnLst/>
              <a:rect l="l" t="t" r="r" b="b"/>
              <a:pathLst>
                <a:path w="8605520" h="6382893">
                  <a:moveTo>
                    <a:pt x="0" y="0"/>
                  </a:moveTo>
                  <a:lnTo>
                    <a:pt x="8605520" y="0"/>
                  </a:lnTo>
                  <a:lnTo>
                    <a:pt x="8605520" y="6382893"/>
                  </a:lnTo>
                  <a:lnTo>
                    <a:pt x="0" y="6382893"/>
                  </a:lnTo>
                  <a:close/>
                </a:path>
              </a:pathLst>
            </a:custGeom>
            <a:blipFill>
              <a:blip r:embed="rId3"/>
              <a:stretch>
                <a:fillRect t="-45280" b="-45280"/>
              </a:stretch>
            </a:blipFill>
          </p:spPr>
        </p:sp>
        <p:sp>
          <p:nvSpPr>
            <p:cNvPr id="8" name="Freeform 8"/>
            <p:cNvSpPr/>
            <p:nvPr/>
          </p:nvSpPr>
          <p:spPr>
            <a:xfrm>
              <a:off x="6350" y="6350"/>
              <a:ext cx="8903970" cy="6681343"/>
            </a:xfrm>
            <a:custGeom>
              <a:avLst/>
              <a:gdLst/>
              <a:ahLst/>
              <a:cxnLst/>
              <a:rect l="l" t="t" r="r" b="b"/>
              <a:pathLst>
                <a:path w="8903970" h="6681343">
                  <a:moveTo>
                    <a:pt x="8903970" y="6681343"/>
                  </a:moveTo>
                  <a:lnTo>
                    <a:pt x="0" y="6681343"/>
                  </a:lnTo>
                  <a:lnTo>
                    <a:pt x="0" y="0"/>
                  </a:lnTo>
                  <a:lnTo>
                    <a:pt x="8903970" y="0"/>
                  </a:lnTo>
                  <a:lnTo>
                    <a:pt x="8903970" y="6681343"/>
                  </a:lnTo>
                  <a:close/>
                  <a:moveTo>
                    <a:pt x="19050" y="6662293"/>
                  </a:moveTo>
                  <a:lnTo>
                    <a:pt x="8884920" y="6662293"/>
                  </a:lnTo>
                  <a:lnTo>
                    <a:pt x="8884920" y="19050"/>
                  </a:lnTo>
                  <a:lnTo>
                    <a:pt x="19050" y="19050"/>
                  </a:lnTo>
                  <a:lnTo>
                    <a:pt x="19050" y="6662293"/>
                  </a:lnTo>
                  <a:close/>
                  <a:moveTo>
                    <a:pt x="8764270" y="6541643"/>
                  </a:moveTo>
                  <a:lnTo>
                    <a:pt x="139700" y="6541643"/>
                  </a:lnTo>
                  <a:lnTo>
                    <a:pt x="139700" y="139700"/>
                  </a:lnTo>
                  <a:lnTo>
                    <a:pt x="8764270" y="139700"/>
                  </a:lnTo>
                  <a:lnTo>
                    <a:pt x="8764270" y="6541643"/>
                  </a:lnTo>
                  <a:close/>
                  <a:moveTo>
                    <a:pt x="158750" y="6522593"/>
                  </a:moveTo>
                  <a:lnTo>
                    <a:pt x="8745220" y="6522593"/>
                  </a:lnTo>
                  <a:lnTo>
                    <a:pt x="8745220" y="158750"/>
                  </a:lnTo>
                  <a:lnTo>
                    <a:pt x="158750" y="158750"/>
                  </a:lnTo>
                  <a:lnTo>
                    <a:pt x="158750" y="6522593"/>
                  </a:lnTo>
                  <a:close/>
                </a:path>
              </a:pathLst>
            </a:custGeom>
            <a:solidFill>
              <a:srgbClr val="000000"/>
            </a:solidFill>
          </p:spPr>
        </p:sp>
      </p:grpSp>
      <p:sp>
        <p:nvSpPr>
          <p:cNvPr id="9" name="Freeform 9"/>
          <p:cNvSpPr/>
          <p:nvPr/>
        </p:nvSpPr>
        <p:spPr>
          <a:xfrm>
            <a:off x="13456423" y="1883102"/>
            <a:ext cx="3802877" cy="1486579"/>
          </a:xfrm>
          <a:custGeom>
            <a:avLst/>
            <a:gdLst/>
            <a:ahLst/>
            <a:cxnLst/>
            <a:rect l="l" t="t" r="r" b="b"/>
            <a:pathLst>
              <a:path w="3802877" h="1486579">
                <a:moveTo>
                  <a:pt x="0" y="0"/>
                </a:moveTo>
                <a:lnTo>
                  <a:pt x="3802877" y="0"/>
                </a:lnTo>
                <a:lnTo>
                  <a:pt x="3802877" y="1486579"/>
                </a:lnTo>
                <a:lnTo>
                  <a:pt x="0" y="14865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10"/>
          <p:cNvSpPr txBox="1"/>
          <p:nvPr/>
        </p:nvSpPr>
        <p:spPr>
          <a:xfrm>
            <a:off x="7685963" y="4074373"/>
            <a:ext cx="11907278" cy="2396064"/>
          </a:xfrm>
          <a:prstGeom prst="rect">
            <a:avLst/>
          </a:prstGeom>
        </p:spPr>
        <p:txBody>
          <a:bodyPr lIns="0" tIns="0" rIns="0" bIns="0" rtlCol="0" anchor="t">
            <a:spAutoFit/>
          </a:bodyPr>
          <a:lstStyle/>
          <a:p>
            <a:pPr algn="just">
              <a:lnSpc>
                <a:spcPts val="6210"/>
              </a:lnSpc>
            </a:pPr>
            <a:r>
              <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rPr>
              <a:t>Outcomes and </a:t>
            </a: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algn="just">
              <a:lnSpc>
                <a:spcPts val="6210"/>
              </a:lnSpc>
            </a:pPr>
            <a:r>
              <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rPr>
              <a:t>                  Future Potential</a:t>
            </a: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marL="0" lvl="0" indent="0" algn="just">
              <a:lnSpc>
                <a:spcPts val="6210"/>
              </a:lnSpc>
              <a:spcBef>
                <a:spcPct val="0"/>
              </a:spcBef>
            </a:pP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graphicFrame>
        <p:nvGraphicFramePr>
          <p:cNvPr id="3" name="Table 3"/>
          <p:cNvGraphicFramePr>
            <a:graphicFrameLocks noGrp="1"/>
          </p:cNvGraphicFramePr>
          <p:nvPr/>
        </p:nvGraphicFramePr>
        <p:xfrm>
          <a:off x="6841721" y="2333969"/>
          <a:ext cx="10417579" cy="7042203"/>
        </p:xfrm>
        <a:graphic>
          <a:graphicData uri="http://schemas.openxmlformats.org/drawingml/2006/table">
            <a:tbl>
              <a:tblPr/>
              <a:tblGrid>
                <a:gridCol w="3294712"/>
                <a:gridCol w="7122866"/>
              </a:tblGrid>
              <a:tr h="1443455">
                <a:tc>
                  <a:txBody>
                    <a:bodyPr/>
                    <a:lstStyle/>
                    <a:p>
                      <a:pPr marL="0" lvl="0" indent="0" algn="ctr">
                        <a:lnSpc>
                          <a:spcPts val="3360"/>
                        </a:lnSpc>
                        <a:spcBef>
                          <a:spcPct val="0"/>
                        </a:spcBef>
                        <a:defRPr/>
                      </a:pPr>
                      <a:r>
                        <a:rPr lang="en-US" sz="2400" b="1" u="none" strike="noStrike">
                          <a:solidFill>
                            <a:srgbClr val="000000"/>
                          </a:solidFill>
                          <a:latin typeface="Garet Bold"/>
                          <a:ea typeface="Garet Bold"/>
                          <a:cs typeface="Garet Bold"/>
                          <a:sym typeface="Garet Bold"/>
                        </a:rPr>
                        <a:t>Key Dimensions</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DD1B8"/>
                    </a:solidFill>
                  </a:tcPr>
                </a:tc>
                <a:tc>
                  <a:txBody>
                    <a:bodyPr/>
                    <a:lstStyle/>
                    <a:p>
                      <a:pPr algn="ctr">
                        <a:lnSpc>
                          <a:spcPts val="3360"/>
                        </a:lnSpc>
                        <a:defRPr/>
                      </a:pPr>
                      <a:r>
                        <a:rPr lang="en-US" sz="2400" b="1">
                          <a:solidFill>
                            <a:srgbClr val="000000"/>
                          </a:solidFill>
                          <a:latin typeface="Garet Bold"/>
                          <a:ea typeface="Garet Bold"/>
                          <a:cs typeface="Garet Bold"/>
                          <a:sym typeface="Garet Bold"/>
                        </a:rPr>
                        <a:t>Core Issue</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DD1B8"/>
                    </a:solidFill>
                  </a:tcPr>
                </a:tc>
              </a:tr>
              <a:tr h="1726360">
                <a:tc>
                  <a:txBody>
                    <a:bodyPr/>
                    <a:lstStyle/>
                    <a:p>
                      <a:pPr marL="0" lvl="0" indent="0" algn="ctr">
                        <a:lnSpc>
                          <a:spcPts val="3360"/>
                        </a:lnSpc>
                        <a:spcBef>
                          <a:spcPct val="0"/>
                        </a:spcBef>
                        <a:defRPr/>
                      </a:pPr>
                      <a:r>
                        <a:rPr lang="en-US" sz="2400" b="1" u="none" strike="noStrike">
                          <a:solidFill>
                            <a:srgbClr val="000000"/>
                          </a:solidFill>
                          <a:latin typeface="Garet Bold"/>
                          <a:ea typeface="Garet Bold"/>
                          <a:cs typeface="Garet Bold"/>
                          <a:sym typeface="Garet Bold"/>
                        </a:rPr>
                        <a:t>Equity</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E6DA"/>
                    </a:solidFill>
                  </a:tcPr>
                </a:tc>
                <a:tc>
                  <a:txBody>
                    <a:bodyPr/>
                    <a:lstStyle/>
                    <a:p>
                      <a:pPr algn="l">
                        <a:lnSpc>
                          <a:spcPts val="3360"/>
                        </a:lnSpc>
                        <a:defRPr/>
                      </a:pPr>
                      <a:r>
                        <a:rPr lang="en-US" sz="2400">
                          <a:solidFill>
                            <a:srgbClr val="000000"/>
                          </a:solidFill>
                          <a:latin typeface="Garet"/>
                          <a:ea typeface="Garet"/>
                          <a:cs typeface="Garet"/>
                          <a:sym typeface="Garet"/>
                        </a:rPr>
                        <a:t>· housing rights of low-income groups</a:t>
                      </a:r>
                      <a:endParaRPr lang="en-US" sz="1100"/>
                    </a:p>
                    <a:p>
                      <a:pPr algn="l">
                        <a:lnSpc>
                          <a:spcPts val="3360"/>
                        </a:lnSpc>
                      </a:pPr>
                      <a:r>
                        <a:rPr lang="en-US" sz="2400">
                          <a:solidFill>
                            <a:srgbClr val="000000"/>
                          </a:solidFill>
                          <a:latin typeface="Garet"/>
                          <a:ea typeface="Garet"/>
                          <a:cs typeface="Garet"/>
                          <a:sym typeface="Garet"/>
                        </a:rPr>
                        <a:t>· proportion of social housing</a:t>
                      </a:r>
                      <a:endParaRPr lang="en-US" sz="2400">
                        <a:solidFill>
                          <a:srgbClr val="000000"/>
                        </a:solidFill>
                        <a:latin typeface="Garet"/>
                        <a:ea typeface="Garet"/>
                        <a:cs typeface="Garet"/>
                        <a:sym typeface="Garet"/>
                      </a:endParaRPr>
                    </a:p>
                    <a:p>
                      <a:pPr algn="l">
                        <a:lnSpc>
                          <a:spcPts val="3360"/>
                        </a:lnSpc>
                      </a:pPr>
                      <a:r>
                        <a:rPr lang="en-US" sz="2400">
                          <a:solidFill>
                            <a:srgbClr val="000000"/>
                          </a:solidFill>
                          <a:latin typeface="Garet"/>
                          <a:ea typeface="Garet"/>
                          <a:cs typeface="Garet"/>
                          <a:sym typeface="Garet"/>
                        </a:rPr>
                        <a:t>· relocation of original residents</a:t>
                      </a:r>
                      <a:endParaRPr lang="en-US" sz="2400">
                        <a:solidFill>
                          <a:srgbClr val="000000"/>
                        </a:solidFill>
                        <a:latin typeface="Garet"/>
                        <a:ea typeface="Garet"/>
                        <a:cs typeface="Garet"/>
                        <a:sym typeface="Garet"/>
                      </a:endParaRPr>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1726360">
                <a:tc>
                  <a:txBody>
                    <a:bodyPr/>
                    <a:lstStyle/>
                    <a:p>
                      <a:pPr marL="0" lvl="0" indent="0" algn="ctr">
                        <a:lnSpc>
                          <a:spcPts val="3360"/>
                        </a:lnSpc>
                        <a:spcBef>
                          <a:spcPct val="0"/>
                        </a:spcBef>
                        <a:defRPr/>
                      </a:pPr>
                      <a:r>
                        <a:rPr lang="en-US" sz="2400" b="1" u="none" strike="noStrike">
                          <a:solidFill>
                            <a:srgbClr val="000000"/>
                          </a:solidFill>
                          <a:latin typeface="Garet Bold"/>
                          <a:ea typeface="Garet Bold"/>
                          <a:cs typeface="Garet Bold"/>
                          <a:sym typeface="Garet Bold"/>
                        </a:rPr>
                        <a:t>Sustainability</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E6DA"/>
                    </a:solidFill>
                  </a:tcPr>
                </a:tc>
                <a:tc>
                  <a:txBody>
                    <a:bodyPr/>
                    <a:lstStyle/>
                    <a:p>
                      <a:pPr algn="just">
                        <a:lnSpc>
                          <a:spcPts val="3360"/>
                        </a:lnSpc>
                        <a:defRPr/>
                      </a:pPr>
                      <a:r>
                        <a:rPr lang="en-US" sz="2400">
                          <a:solidFill>
                            <a:srgbClr val="000000"/>
                          </a:solidFill>
                          <a:latin typeface="Garet"/>
                          <a:ea typeface="Garet"/>
                          <a:cs typeface="Garet"/>
                          <a:sym typeface="Garet"/>
                        </a:rPr>
                        <a:t>· Land use efficiency</a:t>
                      </a:r>
                      <a:endParaRPr lang="en-US" sz="1100"/>
                    </a:p>
                    <a:p>
                      <a:pPr algn="just">
                        <a:lnSpc>
                          <a:spcPts val="3360"/>
                        </a:lnSpc>
                      </a:pPr>
                      <a:r>
                        <a:rPr lang="en-US" sz="2400">
                          <a:solidFill>
                            <a:srgbClr val="000000"/>
                          </a:solidFill>
                          <a:latin typeface="Garet"/>
                          <a:ea typeface="Garet"/>
                          <a:cs typeface="Garet"/>
                          <a:sym typeface="Garet"/>
                        </a:rPr>
                        <a:t>· Housing supply</a:t>
                      </a:r>
                      <a:endParaRPr lang="en-US" sz="2400">
                        <a:solidFill>
                          <a:srgbClr val="000000"/>
                        </a:solidFill>
                        <a:latin typeface="Garet"/>
                        <a:ea typeface="Garet"/>
                        <a:cs typeface="Garet"/>
                        <a:sym typeface="Garet"/>
                      </a:endParaRPr>
                    </a:p>
                    <a:p>
                      <a:pPr algn="just">
                        <a:lnSpc>
                          <a:spcPts val="3360"/>
                        </a:lnSpc>
                      </a:pPr>
                      <a:r>
                        <a:rPr lang="en-US" sz="2400">
                          <a:solidFill>
                            <a:srgbClr val="000000"/>
                          </a:solidFill>
                          <a:latin typeface="Garet"/>
                          <a:ea typeface="Garet"/>
                          <a:cs typeface="Garet"/>
                          <a:sym typeface="Garet"/>
                        </a:rPr>
                        <a:t>· Transit-oriented development</a:t>
                      </a:r>
                      <a:endParaRPr lang="en-US" sz="2400">
                        <a:solidFill>
                          <a:srgbClr val="000000"/>
                        </a:solidFill>
                        <a:latin typeface="Garet"/>
                        <a:ea typeface="Garet"/>
                        <a:cs typeface="Garet"/>
                        <a:sym typeface="Garet"/>
                      </a:endParaRPr>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2146028">
                <a:tc>
                  <a:txBody>
                    <a:bodyPr/>
                    <a:lstStyle/>
                    <a:p>
                      <a:pPr marL="0" lvl="0" indent="0" algn="ctr">
                        <a:lnSpc>
                          <a:spcPts val="3360"/>
                        </a:lnSpc>
                        <a:spcBef>
                          <a:spcPct val="0"/>
                        </a:spcBef>
                        <a:defRPr/>
                      </a:pPr>
                      <a:r>
                        <a:rPr lang="en-US" sz="2400" b="1" u="none" strike="noStrike">
                          <a:solidFill>
                            <a:srgbClr val="000000"/>
                          </a:solidFill>
                          <a:latin typeface="Garet Bold"/>
                          <a:ea typeface="Garet Bold"/>
                          <a:cs typeface="Garet Bold"/>
                          <a:sym typeface="Garet Bold"/>
                        </a:rPr>
                        <a:t>Urban Integration</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0E6DA"/>
                    </a:solidFill>
                  </a:tcPr>
                </a:tc>
                <a:tc>
                  <a:txBody>
                    <a:bodyPr/>
                    <a:lstStyle/>
                    <a:p>
                      <a:pPr algn="l">
                        <a:lnSpc>
                          <a:spcPts val="3360"/>
                        </a:lnSpc>
                        <a:defRPr/>
                      </a:pPr>
                      <a:r>
                        <a:rPr lang="en-US" sz="2400">
                          <a:solidFill>
                            <a:srgbClr val="000000"/>
                          </a:solidFill>
                          <a:latin typeface="Garet"/>
                          <a:ea typeface="Garet"/>
                          <a:cs typeface="Garet"/>
                          <a:sym typeface="Garet"/>
                        </a:rPr>
                        <a:t>· Integrate with the urban transportation system </a:t>
                      </a:r>
                      <a:endParaRPr lang="en-US" sz="1100"/>
                    </a:p>
                    <a:p>
                      <a:pPr algn="l">
                        <a:lnSpc>
                          <a:spcPts val="3360"/>
                        </a:lnSpc>
                      </a:pPr>
                      <a:r>
                        <a:rPr lang="en-US" sz="2400">
                          <a:solidFill>
                            <a:srgbClr val="000000"/>
                          </a:solidFill>
                          <a:latin typeface="Garet"/>
                          <a:ea typeface="Garet"/>
                          <a:cs typeface="Garet"/>
                          <a:sym typeface="Garet"/>
                        </a:rPr>
                        <a:t>· New public spaces </a:t>
                      </a:r>
                      <a:endParaRPr lang="en-US" sz="2400">
                        <a:solidFill>
                          <a:srgbClr val="000000"/>
                        </a:solidFill>
                        <a:latin typeface="Garet"/>
                        <a:ea typeface="Garet"/>
                        <a:cs typeface="Garet"/>
                        <a:sym typeface="Garet"/>
                      </a:endParaRPr>
                    </a:p>
                    <a:p>
                      <a:pPr algn="l">
                        <a:lnSpc>
                          <a:spcPts val="3360"/>
                        </a:lnSpc>
                      </a:pPr>
                      <a:r>
                        <a:rPr lang="en-US" sz="2400">
                          <a:solidFill>
                            <a:srgbClr val="000000"/>
                          </a:solidFill>
                          <a:latin typeface="Garet"/>
                          <a:ea typeface="Garet"/>
                          <a:cs typeface="Garet"/>
                          <a:sym typeface="Garet"/>
                        </a:rPr>
                        <a:t>· Quality of urban environment</a:t>
                      </a:r>
                      <a:endParaRPr lang="en-US" sz="2400">
                        <a:solidFill>
                          <a:srgbClr val="000000"/>
                        </a:solidFill>
                        <a:latin typeface="Garet"/>
                        <a:ea typeface="Garet"/>
                        <a:cs typeface="Garet"/>
                        <a:sym typeface="Garet"/>
                      </a:endParaRPr>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4" name="Freeform 4"/>
          <p:cNvSpPr/>
          <p:nvPr/>
        </p:nvSpPr>
        <p:spPr>
          <a:xfrm>
            <a:off x="5793388" y="7709236"/>
            <a:ext cx="1641362" cy="2114167"/>
          </a:xfrm>
          <a:custGeom>
            <a:avLst/>
            <a:gdLst/>
            <a:ahLst/>
            <a:cxnLst/>
            <a:rect l="l" t="t" r="r" b="b"/>
            <a:pathLst>
              <a:path w="1641362" h="2114167">
                <a:moveTo>
                  <a:pt x="0" y="0"/>
                </a:moveTo>
                <a:lnTo>
                  <a:pt x="1641362" y="0"/>
                </a:lnTo>
                <a:lnTo>
                  <a:pt x="1641362" y="2114166"/>
                </a:lnTo>
                <a:lnTo>
                  <a:pt x="0" y="211416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1028700" y="1247775"/>
            <a:ext cx="9212196" cy="662237"/>
          </a:xfrm>
          <a:prstGeom prst="rect">
            <a:avLst/>
          </a:prstGeom>
        </p:spPr>
        <p:txBody>
          <a:bodyPr lIns="0" tIns="0" rIns="0" bIns="0" rtlCol="0" anchor="t">
            <a:spAutoFit/>
          </a:bodyPr>
          <a:lstStyle/>
          <a:p>
            <a:pPr marL="0" lvl="0" indent="0" algn="l">
              <a:lnSpc>
                <a:spcPts val="453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Eval</a:t>
            </a:r>
            <a:r>
              <a:rPr lang="en-US" sz="5810" u="none" spc="-458">
                <a:solidFill>
                  <a:srgbClr val="000000"/>
                </a:solidFill>
                <a:latin typeface="Archivo Black" panose="020B0A03020202020B04"/>
                <a:ea typeface="Archivo Black" panose="020B0A03020202020B04"/>
                <a:cs typeface="Archivo Black" panose="020B0A03020202020B04"/>
                <a:sym typeface="Archivo Black" panose="020B0A03020202020B04"/>
              </a:rPr>
              <a:t>uation Framework</a:t>
            </a:r>
            <a:endParaRPr lang="en-US" sz="5810" u="none"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6" name="TextBox 6"/>
          <p:cNvSpPr txBox="1"/>
          <p:nvPr/>
        </p:nvSpPr>
        <p:spPr>
          <a:xfrm>
            <a:off x="1028700" y="2295869"/>
            <a:ext cx="5078095" cy="3159125"/>
          </a:xfrm>
          <a:prstGeom prst="rect">
            <a:avLst/>
          </a:prstGeom>
        </p:spPr>
        <p:txBody>
          <a:bodyPr lIns="0" tIns="0" rIns="0" bIns="0" rtlCol="0" anchor="t">
            <a:spAutoFit/>
          </a:bodyPr>
          <a:lstStyle/>
          <a:p>
            <a:pPr marL="431800" lvl="1" indent="-215900" algn="l">
              <a:lnSpc>
                <a:spcPts val="2800"/>
              </a:lnSpc>
              <a:spcBef>
                <a:spcPct val="0"/>
              </a:spcBef>
              <a:buFont typeface="Arial" panose="020B0704020202020204"/>
              <a:buChar char="•"/>
            </a:pPr>
            <a:r>
              <a:rPr lang="en-US" sz="2000">
                <a:solidFill>
                  <a:srgbClr val="000000"/>
                </a:solidFill>
                <a:latin typeface="Garet"/>
                <a:ea typeface="Garet"/>
                <a:cs typeface="Garet"/>
                <a:sym typeface="Garet"/>
              </a:rPr>
              <a:t>DO</a:t>
            </a:r>
            <a:r>
              <a:rPr lang="en-US" sz="2000" u="none">
                <a:solidFill>
                  <a:srgbClr val="000000"/>
                </a:solidFill>
                <a:latin typeface="Garet"/>
                <a:ea typeface="Garet"/>
                <a:cs typeface="Garet"/>
                <a:sym typeface="Garet"/>
              </a:rPr>
              <a:t>ES URBAN RENEWAL MAINTAIN SOCIAL INCLUSIVENESS?</a:t>
            </a:r>
            <a:endParaRPr lang="en-US" sz="2000" u="none">
              <a:solidFill>
                <a:srgbClr val="000000"/>
              </a:solidFill>
              <a:latin typeface="Garet"/>
              <a:ea typeface="Garet"/>
              <a:cs typeface="Garet"/>
              <a:sym typeface="Garet"/>
            </a:endParaRPr>
          </a:p>
          <a:p>
            <a:pPr algn="l">
              <a:lnSpc>
                <a:spcPts val="2800"/>
              </a:lnSpc>
              <a:spcBef>
                <a:spcPct val="0"/>
              </a:spcBef>
            </a:pPr>
            <a:endParaRPr lang="en-US" sz="2000" u="none">
              <a:solidFill>
                <a:srgbClr val="000000"/>
              </a:solidFill>
              <a:latin typeface="Garet"/>
              <a:ea typeface="Garet"/>
              <a:cs typeface="Garet"/>
              <a:sym typeface="Garet"/>
            </a:endParaRPr>
          </a:p>
          <a:p>
            <a:pPr marL="431800" lvl="1" indent="-215900" algn="l">
              <a:lnSpc>
                <a:spcPts val="2800"/>
              </a:lnSpc>
              <a:spcBef>
                <a:spcPct val="0"/>
              </a:spcBef>
              <a:buFont typeface="Arial" panose="020B0704020202020204"/>
              <a:buChar char="•"/>
            </a:pPr>
            <a:r>
              <a:rPr lang="en-US" sz="2000" u="none">
                <a:solidFill>
                  <a:srgbClr val="000000"/>
                </a:solidFill>
                <a:latin typeface="Garet"/>
                <a:ea typeface="Garet"/>
                <a:cs typeface="Garet"/>
                <a:sym typeface="Garet"/>
              </a:rPr>
              <a:t>DOES THE PROJECT SUPPORT SUSTAINABLE DEVELOPMENT?</a:t>
            </a:r>
            <a:endParaRPr lang="en-US" sz="2000" u="none">
              <a:solidFill>
                <a:srgbClr val="000000"/>
              </a:solidFill>
              <a:latin typeface="Garet"/>
              <a:ea typeface="Garet"/>
              <a:cs typeface="Garet"/>
              <a:sym typeface="Garet"/>
            </a:endParaRPr>
          </a:p>
          <a:p>
            <a:pPr algn="l">
              <a:lnSpc>
                <a:spcPts val="2800"/>
              </a:lnSpc>
              <a:spcBef>
                <a:spcPct val="0"/>
              </a:spcBef>
            </a:pPr>
            <a:endParaRPr lang="en-US" sz="2000" u="none">
              <a:solidFill>
                <a:srgbClr val="000000"/>
              </a:solidFill>
              <a:latin typeface="Garet"/>
              <a:ea typeface="Garet"/>
              <a:cs typeface="Garet"/>
              <a:sym typeface="Garet"/>
            </a:endParaRPr>
          </a:p>
          <a:p>
            <a:pPr marL="431800" lvl="1" indent="-215900" algn="l">
              <a:lnSpc>
                <a:spcPts val="2800"/>
              </a:lnSpc>
              <a:spcBef>
                <a:spcPct val="0"/>
              </a:spcBef>
              <a:buFont typeface="Arial" panose="020B0704020202020204"/>
              <a:buChar char="•"/>
            </a:pPr>
            <a:r>
              <a:rPr lang="en-US" sz="2000" u="none">
                <a:solidFill>
                  <a:srgbClr val="000000"/>
                </a:solidFill>
                <a:latin typeface="Garet"/>
                <a:ea typeface="Garet"/>
                <a:cs typeface="Garet"/>
                <a:sym typeface="Garet"/>
              </a:rPr>
              <a:t>DOES THE PROJECT ENHANCE URBAN FUNCTIONALITY?</a:t>
            </a:r>
            <a:endParaRPr lang="en-US" sz="2000" u="none">
              <a:solidFill>
                <a:srgbClr val="000000"/>
              </a:solidFill>
              <a:latin typeface="Garet"/>
              <a:ea typeface="Garet"/>
              <a:cs typeface="Garet"/>
              <a:sym typeface="Garet"/>
            </a:endParaRPr>
          </a:p>
          <a:p>
            <a:pPr marL="0" lvl="0" indent="0" algn="l">
              <a:lnSpc>
                <a:spcPts val="2800"/>
              </a:lnSpc>
              <a:spcBef>
                <a:spcPct val="0"/>
              </a:spcBef>
            </a:pPr>
            <a:endParaRPr lang="en-US" sz="2000" u="none">
              <a:solidFill>
                <a:srgbClr val="000000"/>
              </a:solidFill>
              <a:latin typeface="Garet"/>
              <a:ea typeface="Garet"/>
              <a:cs typeface="Garet"/>
              <a:sym typeface="Gare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grpSp>
        <p:nvGrpSpPr>
          <p:cNvPr id="3" name="Group 3"/>
          <p:cNvGrpSpPr>
            <a:grpSpLocks noChangeAspect="1"/>
          </p:cNvGrpSpPr>
          <p:nvPr/>
        </p:nvGrpSpPr>
        <p:grpSpPr>
          <a:xfrm>
            <a:off x="1028700" y="886898"/>
            <a:ext cx="5489373" cy="4121056"/>
            <a:chOff x="0" y="0"/>
            <a:chExt cx="8916670" cy="6694043"/>
          </a:xfrm>
        </p:grpSpPr>
        <p:sp>
          <p:nvSpPr>
            <p:cNvPr id="4" name="Freeform 4"/>
            <p:cNvSpPr/>
            <p:nvPr/>
          </p:nvSpPr>
          <p:spPr>
            <a:xfrm>
              <a:off x="155575" y="155575"/>
              <a:ext cx="8605520" cy="6382893"/>
            </a:xfrm>
            <a:custGeom>
              <a:avLst/>
              <a:gdLst/>
              <a:ahLst/>
              <a:cxnLst/>
              <a:rect l="l" t="t" r="r" b="b"/>
              <a:pathLst>
                <a:path w="8605520" h="6382893">
                  <a:moveTo>
                    <a:pt x="0" y="0"/>
                  </a:moveTo>
                  <a:lnTo>
                    <a:pt x="8605520" y="0"/>
                  </a:lnTo>
                  <a:lnTo>
                    <a:pt x="8605520" y="6382893"/>
                  </a:lnTo>
                  <a:lnTo>
                    <a:pt x="0" y="6382893"/>
                  </a:lnTo>
                  <a:close/>
                </a:path>
              </a:pathLst>
            </a:custGeom>
            <a:blipFill>
              <a:blip r:embed="rId2"/>
              <a:stretch>
                <a:fillRect t="-558" b="-558"/>
              </a:stretch>
            </a:blipFill>
          </p:spPr>
        </p:sp>
        <p:sp>
          <p:nvSpPr>
            <p:cNvPr id="5" name="Freeform 5"/>
            <p:cNvSpPr/>
            <p:nvPr/>
          </p:nvSpPr>
          <p:spPr>
            <a:xfrm>
              <a:off x="6350" y="6350"/>
              <a:ext cx="8903970" cy="6681343"/>
            </a:xfrm>
            <a:custGeom>
              <a:avLst/>
              <a:gdLst/>
              <a:ahLst/>
              <a:cxnLst/>
              <a:rect l="l" t="t" r="r" b="b"/>
              <a:pathLst>
                <a:path w="8903970" h="6681343">
                  <a:moveTo>
                    <a:pt x="8903970" y="6681343"/>
                  </a:moveTo>
                  <a:lnTo>
                    <a:pt x="0" y="6681343"/>
                  </a:lnTo>
                  <a:lnTo>
                    <a:pt x="0" y="0"/>
                  </a:lnTo>
                  <a:lnTo>
                    <a:pt x="8903970" y="0"/>
                  </a:lnTo>
                  <a:lnTo>
                    <a:pt x="8903970" y="6681343"/>
                  </a:lnTo>
                  <a:close/>
                  <a:moveTo>
                    <a:pt x="19050" y="6662293"/>
                  </a:moveTo>
                  <a:lnTo>
                    <a:pt x="8884920" y="6662293"/>
                  </a:lnTo>
                  <a:lnTo>
                    <a:pt x="8884920" y="19050"/>
                  </a:lnTo>
                  <a:lnTo>
                    <a:pt x="19050" y="19050"/>
                  </a:lnTo>
                  <a:lnTo>
                    <a:pt x="19050" y="6662293"/>
                  </a:lnTo>
                  <a:close/>
                  <a:moveTo>
                    <a:pt x="8764270" y="6541643"/>
                  </a:moveTo>
                  <a:lnTo>
                    <a:pt x="139700" y="6541643"/>
                  </a:lnTo>
                  <a:lnTo>
                    <a:pt x="139700" y="139700"/>
                  </a:lnTo>
                  <a:lnTo>
                    <a:pt x="8764270" y="139700"/>
                  </a:lnTo>
                  <a:lnTo>
                    <a:pt x="8764270" y="6541643"/>
                  </a:lnTo>
                  <a:close/>
                  <a:moveTo>
                    <a:pt x="158750" y="6522593"/>
                  </a:moveTo>
                  <a:lnTo>
                    <a:pt x="8745220" y="6522593"/>
                  </a:lnTo>
                  <a:lnTo>
                    <a:pt x="8745220" y="158750"/>
                  </a:lnTo>
                  <a:lnTo>
                    <a:pt x="158750" y="158750"/>
                  </a:lnTo>
                  <a:lnTo>
                    <a:pt x="158750" y="6522593"/>
                  </a:lnTo>
                  <a:close/>
                </a:path>
              </a:pathLst>
            </a:custGeom>
            <a:solidFill>
              <a:srgbClr val="000000"/>
            </a:solidFill>
          </p:spPr>
        </p:sp>
      </p:grpSp>
      <p:grpSp>
        <p:nvGrpSpPr>
          <p:cNvPr id="6" name="Group 6"/>
          <p:cNvGrpSpPr>
            <a:grpSpLocks noChangeAspect="1"/>
          </p:cNvGrpSpPr>
          <p:nvPr/>
        </p:nvGrpSpPr>
        <p:grpSpPr>
          <a:xfrm>
            <a:off x="1028700" y="5279046"/>
            <a:ext cx="5489373" cy="4121056"/>
            <a:chOff x="0" y="0"/>
            <a:chExt cx="8916670" cy="6694043"/>
          </a:xfrm>
        </p:grpSpPr>
        <p:sp>
          <p:nvSpPr>
            <p:cNvPr id="7" name="Freeform 7"/>
            <p:cNvSpPr/>
            <p:nvPr/>
          </p:nvSpPr>
          <p:spPr>
            <a:xfrm>
              <a:off x="155575" y="155575"/>
              <a:ext cx="8605520" cy="6382893"/>
            </a:xfrm>
            <a:custGeom>
              <a:avLst/>
              <a:gdLst/>
              <a:ahLst/>
              <a:cxnLst/>
              <a:rect l="l" t="t" r="r" b="b"/>
              <a:pathLst>
                <a:path w="8605520" h="6382893">
                  <a:moveTo>
                    <a:pt x="0" y="0"/>
                  </a:moveTo>
                  <a:lnTo>
                    <a:pt x="8605520" y="0"/>
                  </a:lnTo>
                  <a:lnTo>
                    <a:pt x="8605520" y="6382893"/>
                  </a:lnTo>
                  <a:lnTo>
                    <a:pt x="0" y="6382893"/>
                  </a:lnTo>
                  <a:close/>
                </a:path>
              </a:pathLst>
            </a:custGeom>
            <a:blipFill>
              <a:blip r:embed="rId3"/>
              <a:stretch>
                <a:fillRect t="-19614" b="-19614"/>
              </a:stretch>
            </a:blipFill>
          </p:spPr>
        </p:sp>
        <p:sp>
          <p:nvSpPr>
            <p:cNvPr id="8" name="Freeform 8"/>
            <p:cNvSpPr/>
            <p:nvPr/>
          </p:nvSpPr>
          <p:spPr>
            <a:xfrm>
              <a:off x="6350" y="6350"/>
              <a:ext cx="8903970" cy="6681343"/>
            </a:xfrm>
            <a:custGeom>
              <a:avLst/>
              <a:gdLst/>
              <a:ahLst/>
              <a:cxnLst/>
              <a:rect l="l" t="t" r="r" b="b"/>
              <a:pathLst>
                <a:path w="8903970" h="6681343">
                  <a:moveTo>
                    <a:pt x="8903970" y="6681343"/>
                  </a:moveTo>
                  <a:lnTo>
                    <a:pt x="0" y="6681343"/>
                  </a:lnTo>
                  <a:lnTo>
                    <a:pt x="0" y="0"/>
                  </a:lnTo>
                  <a:lnTo>
                    <a:pt x="8903970" y="0"/>
                  </a:lnTo>
                  <a:lnTo>
                    <a:pt x="8903970" y="6681343"/>
                  </a:lnTo>
                  <a:close/>
                  <a:moveTo>
                    <a:pt x="19050" y="6662293"/>
                  </a:moveTo>
                  <a:lnTo>
                    <a:pt x="8884920" y="6662293"/>
                  </a:lnTo>
                  <a:lnTo>
                    <a:pt x="8884920" y="19050"/>
                  </a:lnTo>
                  <a:lnTo>
                    <a:pt x="19050" y="19050"/>
                  </a:lnTo>
                  <a:lnTo>
                    <a:pt x="19050" y="6662293"/>
                  </a:lnTo>
                  <a:close/>
                  <a:moveTo>
                    <a:pt x="8764270" y="6541643"/>
                  </a:moveTo>
                  <a:lnTo>
                    <a:pt x="139700" y="6541643"/>
                  </a:lnTo>
                  <a:lnTo>
                    <a:pt x="139700" y="139700"/>
                  </a:lnTo>
                  <a:lnTo>
                    <a:pt x="8764270" y="139700"/>
                  </a:lnTo>
                  <a:lnTo>
                    <a:pt x="8764270" y="6541643"/>
                  </a:lnTo>
                  <a:close/>
                  <a:moveTo>
                    <a:pt x="158750" y="6522593"/>
                  </a:moveTo>
                  <a:lnTo>
                    <a:pt x="8745220" y="6522593"/>
                  </a:lnTo>
                  <a:lnTo>
                    <a:pt x="8745220" y="158750"/>
                  </a:lnTo>
                  <a:lnTo>
                    <a:pt x="158750" y="158750"/>
                  </a:lnTo>
                  <a:lnTo>
                    <a:pt x="158750" y="6522593"/>
                  </a:lnTo>
                  <a:close/>
                </a:path>
              </a:pathLst>
            </a:custGeom>
            <a:solidFill>
              <a:srgbClr val="000000"/>
            </a:solidFill>
          </p:spPr>
        </p:sp>
      </p:grpSp>
      <p:sp>
        <p:nvSpPr>
          <p:cNvPr id="9" name="Freeform 9"/>
          <p:cNvSpPr/>
          <p:nvPr/>
        </p:nvSpPr>
        <p:spPr>
          <a:xfrm>
            <a:off x="13456423" y="1883102"/>
            <a:ext cx="3802877" cy="1486579"/>
          </a:xfrm>
          <a:custGeom>
            <a:avLst/>
            <a:gdLst/>
            <a:ahLst/>
            <a:cxnLst/>
            <a:rect l="l" t="t" r="r" b="b"/>
            <a:pathLst>
              <a:path w="3802877" h="1486579">
                <a:moveTo>
                  <a:pt x="0" y="0"/>
                </a:moveTo>
                <a:lnTo>
                  <a:pt x="3802877" y="0"/>
                </a:lnTo>
                <a:lnTo>
                  <a:pt x="3802877" y="1486579"/>
                </a:lnTo>
                <a:lnTo>
                  <a:pt x="0" y="14865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10"/>
          <p:cNvSpPr txBox="1"/>
          <p:nvPr/>
        </p:nvSpPr>
        <p:spPr>
          <a:xfrm>
            <a:off x="6838405" y="4007856"/>
            <a:ext cx="11815919" cy="4739214"/>
          </a:xfrm>
          <a:prstGeom prst="rect">
            <a:avLst/>
          </a:prstGeom>
        </p:spPr>
        <p:txBody>
          <a:bodyPr lIns="0" tIns="0" rIns="0" bIns="0" rtlCol="0" anchor="t">
            <a:spAutoFit/>
          </a:bodyPr>
          <a:lstStyle/>
          <a:p>
            <a:pPr algn="just">
              <a:lnSpc>
                <a:spcPts val="6210"/>
              </a:lnSpc>
            </a:pPr>
            <a:r>
              <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rPr>
              <a:t>Waterloo South History   </a:t>
            </a: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algn="just">
              <a:lnSpc>
                <a:spcPts val="6210"/>
              </a:lnSpc>
            </a:pP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algn="just">
              <a:lnSpc>
                <a:spcPts val="6210"/>
              </a:lnSpc>
            </a:pPr>
            <a:r>
              <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rPr>
              <a:t>                             and Evolution </a:t>
            </a: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algn="just">
              <a:lnSpc>
                <a:spcPts val="6210"/>
              </a:lnSpc>
            </a:pP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algn="just">
              <a:lnSpc>
                <a:spcPts val="6210"/>
              </a:lnSpc>
            </a:pP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a:p>
            <a:pPr marL="0" lvl="0" indent="0" algn="just">
              <a:lnSpc>
                <a:spcPts val="6210"/>
              </a:lnSpc>
              <a:spcBef>
                <a:spcPct val="0"/>
              </a:spcBef>
            </a:pPr>
            <a:endParaRPr lang="en-US" sz="6210" spc="-490">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AutoShape 3"/>
          <p:cNvSpPr/>
          <p:nvPr/>
        </p:nvSpPr>
        <p:spPr>
          <a:xfrm>
            <a:off x="-585133" y="4444579"/>
            <a:ext cx="18873133" cy="0"/>
          </a:xfrm>
          <a:prstGeom prst="line">
            <a:avLst/>
          </a:prstGeom>
          <a:ln w="9525" cap="rnd">
            <a:solidFill>
              <a:srgbClr val="000000"/>
            </a:solidFill>
            <a:prstDash val="solid"/>
            <a:headEnd type="none" w="sm" len="sm"/>
            <a:tailEnd type="none" w="sm" len="sm"/>
          </a:ln>
        </p:spPr>
      </p:sp>
      <p:sp>
        <p:nvSpPr>
          <p:cNvPr id="4" name="AutoShape 4"/>
          <p:cNvSpPr/>
          <p:nvPr/>
        </p:nvSpPr>
        <p:spPr>
          <a:xfrm>
            <a:off x="-585133" y="4973220"/>
            <a:ext cx="18873133" cy="0"/>
          </a:xfrm>
          <a:prstGeom prst="line">
            <a:avLst/>
          </a:prstGeom>
          <a:ln w="9525" cap="rnd">
            <a:solidFill>
              <a:srgbClr val="000000"/>
            </a:solidFill>
            <a:prstDash val="solid"/>
            <a:headEnd type="none" w="sm" len="sm"/>
            <a:tailEnd type="none" w="sm" len="sm"/>
          </a:ln>
        </p:spPr>
      </p:sp>
      <p:sp>
        <p:nvSpPr>
          <p:cNvPr id="5" name="TextBox 5"/>
          <p:cNvSpPr txBox="1"/>
          <p:nvPr/>
        </p:nvSpPr>
        <p:spPr>
          <a:xfrm>
            <a:off x="1028700" y="1557564"/>
            <a:ext cx="7279037" cy="785704"/>
          </a:xfrm>
          <a:prstGeom prst="rect">
            <a:avLst/>
          </a:prstGeom>
        </p:spPr>
        <p:txBody>
          <a:bodyPr lIns="0" tIns="0" rIns="0" bIns="0" rtlCol="0" anchor="t">
            <a:spAutoFit/>
          </a:bodyPr>
          <a:lstStyle/>
          <a:p>
            <a:pPr marL="0" lvl="0" indent="0" algn="l">
              <a:lnSpc>
                <a:spcPts val="581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Project Outcomes</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6" name="TextBox 6"/>
          <p:cNvSpPr txBox="1"/>
          <p:nvPr/>
        </p:nvSpPr>
        <p:spPr>
          <a:xfrm>
            <a:off x="14382445" y="981075"/>
            <a:ext cx="2876855" cy="365760"/>
          </a:xfrm>
          <a:prstGeom prst="rect">
            <a:avLst/>
          </a:prstGeom>
        </p:spPr>
        <p:txBody>
          <a:bodyPr lIns="0" tIns="0" rIns="0" bIns="0" rtlCol="0" anchor="t">
            <a:spAutoFit/>
          </a:bodyPr>
          <a:lstStyle/>
          <a:p>
            <a:pPr algn="r">
              <a:lnSpc>
                <a:spcPts val="2940"/>
              </a:lnSpc>
            </a:pPr>
            <a:r>
              <a:rPr lang="en-US" sz="2100" b="1">
                <a:solidFill>
                  <a:srgbClr val="000000"/>
                </a:solidFill>
                <a:latin typeface="Garet Bold"/>
                <a:ea typeface="Garet Bold"/>
                <a:cs typeface="Garet Bold"/>
                <a:sym typeface="Garet Bold"/>
              </a:rPr>
              <a:t>03/13</a:t>
            </a:r>
            <a:endParaRPr lang="en-US" sz="2100" b="1">
              <a:solidFill>
                <a:srgbClr val="000000"/>
              </a:solidFill>
              <a:latin typeface="Garet Bold"/>
              <a:ea typeface="Garet Bold"/>
              <a:cs typeface="Garet Bold"/>
              <a:sym typeface="Garet Bold"/>
            </a:endParaRPr>
          </a:p>
        </p:txBody>
      </p:sp>
      <p:sp>
        <p:nvSpPr>
          <p:cNvPr id="7" name="TextBox 7"/>
          <p:cNvSpPr txBox="1"/>
          <p:nvPr/>
        </p:nvSpPr>
        <p:spPr>
          <a:xfrm>
            <a:off x="1028700" y="2602761"/>
            <a:ext cx="8823356" cy="815340"/>
          </a:xfrm>
          <a:prstGeom prst="rect">
            <a:avLst/>
          </a:prstGeom>
        </p:spPr>
        <p:txBody>
          <a:bodyPr lIns="0" tIns="0" rIns="0" bIns="0" rtlCol="0" anchor="t">
            <a:spAutoFit/>
          </a:bodyPr>
          <a:lstStyle/>
          <a:p>
            <a:pPr algn="l">
              <a:lnSpc>
                <a:spcPts val="3360"/>
              </a:lnSpc>
              <a:spcBef>
                <a:spcPct val="0"/>
              </a:spcBef>
            </a:pPr>
            <a:r>
              <a:rPr lang="en-US" sz="2400">
                <a:solidFill>
                  <a:srgbClr val="000000"/>
                </a:solidFill>
                <a:latin typeface="Garet"/>
                <a:ea typeface="Garet"/>
                <a:cs typeface="Garet"/>
                <a:sym typeface="Garet"/>
              </a:rPr>
              <a:t>The Waterloo South update project has achieved notable results, but it also faces certain challenges.</a:t>
            </a:r>
            <a:endParaRPr lang="en-US" sz="2400">
              <a:solidFill>
                <a:srgbClr val="000000"/>
              </a:solidFill>
              <a:latin typeface="Garet"/>
              <a:ea typeface="Garet"/>
              <a:cs typeface="Garet"/>
              <a:sym typeface="Garet"/>
            </a:endParaRPr>
          </a:p>
        </p:txBody>
      </p:sp>
      <p:sp>
        <p:nvSpPr>
          <p:cNvPr id="8" name="TextBox 8"/>
          <p:cNvSpPr txBox="1"/>
          <p:nvPr/>
        </p:nvSpPr>
        <p:spPr>
          <a:xfrm>
            <a:off x="424020" y="4502207"/>
            <a:ext cx="5016359" cy="389255"/>
          </a:xfrm>
          <a:prstGeom prst="rect">
            <a:avLst/>
          </a:prstGeom>
        </p:spPr>
        <p:txBody>
          <a:bodyPr lIns="0" tIns="0" rIns="0" bIns="0" rtlCol="0" anchor="t">
            <a:spAutoFit/>
          </a:bodyPr>
          <a:lstStyle/>
          <a:p>
            <a:pPr marL="0" lvl="0" indent="0" algn="ctr">
              <a:lnSpc>
                <a:spcPts val="3220"/>
              </a:lnSpc>
              <a:spcBef>
                <a:spcPct val="0"/>
              </a:spcBef>
            </a:pPr>
            <a:r>
              <a:rPr lang="en-US" sz="2300" b="1">
                <a:solidFill>
                  <a:srgbClr val="000000"/>
                </a:solidFill>
                <a:latin typeface="Garet Bold"/>
                <a:ea typeface="Garet Bold"/>
                <a:cs typeface="Garet Bold"/>
                <a:sym typeface="Garet Bold"/>
              </a:rPr>
              <a:t>U</a:t>
            </a:r>
            <a:r>
              <a:rPr lang="en-US" sz="2300" b="1" u="none">
                <a:solidFill>
                  <a:srgbClr val="000000"/>
                </a:solidFill>
                <a:latin typeface="Garet Bold"/>
                <a:ea typeface="Garet Bold"/>
                <a:cs typeface="Garet Bold"/>
                <a:sym typeface="Garet Bold"/>
              </a:rPr>
              <a:t>rban Integration</a:t>
            </a:r>
            <a:endParaRPr lang="en-US" sz="2300" b="1" u="none">
              <a:solidFill>
                <a:srgbClr val="000000"/>
              </a:solidFill>
              <a:latin typeface="Garet Bold"/>
              <a:ea typeface="Garet Bold"/>
              <a:cs typeface="Garet Bold"/>
              <a:sym typeface="Garet Bold"/>
            </a:endParaRPr>
          </a:p>
        </p:txBody>
      </p:sp>
      <p:sp>
        <p:nvSpPr>
          <p:cNvPr id="9" name="TextBox 9"/>
          <p:cNvSpPr txBox="1"/>
          <p:nvPr/>
        </p:nvSpPr>
        <p:spPr>
          <a:xfrm>
            <a:off x="6635821" y="4502207"/>
            <a:ext cx="5016359" cy="389255"/>
          </a:xfrm>
          <a:prstGeom prst="rect">
            <a:avLst/>
          </a:prstGeom>
        </p:spPr>
        <p:txBody>
          <a:bodyPr lIns="0" tIns="0" rIns="0" bIns="0" rtlCol="0" anchor="t">
            <a:spAutoFit/>
          </a:bodyPr>
          <a:lstStyle/>
          <a:p>
            <a:pPr marL="0" lvl="0" indent="0" algn="ctr">
              <a:lnSpc>
                <a:spcPts val="3220"/>
              </a:lnSpc>
              <a:spcBef>
                <a:spcPct val="0"/>
              </a:spcBef>
            </a:pPr>
            <a:r>
              <a:rPr lang="en-US" sz="2300" b="1">
                <a:solidFill>
                  <a:srgbClr val="000000"/>
                </a:solidFill>
                <a:latin typeface="Garet Bold"/>
                <a:ea typeface="Garet Bold"/>
                <a:cs typeface="Garet Bold"/>
                <a:sym typeface="Garet Bold"/>
              </a:rPr>
              <a:t>Sus</a:t>
            </a:r>
            <a:r>
              <a:rPr lang="en-US" sz="2300" b="1" u="none">
                <a:solidFill>
                  <a:srgbClr val="000000"/>
                </a:solidFill>
                <a:latin typeface="Garet Bold"/>
                <a:ea typeface="Garet Bold"/>
                <a:cs typeface="Garet Bold"/>
                <a:sym typeface="Garet Bold"/>
              </a:rPr>
              <a:t>tainability</a:t>
            </a:r>
            <a:endParaRPr lang="en-US" sz="2300" b="1" u="none">
              <a:solidFill>
                <a:srgbClr val="000000"/>
              </a:solidFill>
              <a:latin typeface="Garet Bold"/>
              <a:ea typeface="Garet Bold"/>
              <a:cs typeface="Garet Bold"/>
              <a:sym typeface="Garet Bold"/>
            </a:endParaRPr>
          </a:p>
        </p:txBody>
      </p:sp>
      <p:sp>
        <p:nvSpPr>
          <p:cNvPr id="10" name="TextBox 10"/>
          <p:cNvSpPr txBox="1"/>
          <p:nvPr/>
        </p:nvSpPr>
        <p:spPr>
          <a:xfrm>
            <a:off x="12649795" y="4516016"/>
            <a:ext cx="5016359" cy="389255"/>
          </a:xfrm>
          <a:prstGeom prst="rect">
            <a:avLst/>
          </a:prstGeom>
        </p:spPr>
        <p:txBody>
          <a:bodyPr lIns="0" tIns="0" rIns="0" bIns="0" rtlCol="0" anchor="t">
            <a:spAutoFit/>
          </a:bodyPr>
          <a:lstStyle/>
          <a:p>
            <a:pPr marL="0" lvl="0" indent="0" algn="ctr">
              <a:lnSpc>
                <a:spcPts val="3220"/>
              </a:lnSpc>
              <a:spcBef>
                <a:spcPct val="0"/>
              </a:spcBef>
            </a:pPr>
            <a:r>
              <a:rPr lang="en-US" sz="2300" b="1" u="none">
                <a:solidFill>
                  <a:srgbClr val="000000"/>
                </a:solidFill>
                <a:latin typeface="Garet Bold"/>
                <a:ea typeface="Garet Bold"/>
                <a:cs typeface="Garet Bold"/>
                <a:sym typeface="Garet Bold"/>
              </a:rPr>
              <a:t>Equity</a:t>
            </a:r>
            <a:endParaRPr lang="en-US" sz="2300" b="1" u="none">
              <a:solidFill>
                <a:srgbClr val="000000"/>
              </a:solidFill>
              <a:latin typeface="Garet Bold"/>
              <a:ea typeface="Garet Bold"/>
              <a:cs typeface="Garet Bold"/>
              <a:sym typeface="Garet Bold"/>
            </a:endParaRPr>
          </a:p>
        </p:txBody>
      </p:sp>
      <p:sp>
        <p:nvSpPr>
          <p:cNvPr id="11" name="TextBox 11"/>
          <p:cNvSpPr txBox="1"/>
          <p:nvPr/>
        </p:nvSpPr>
        <p:spPr>
          <a:xfrm>
            <a:off x="607345" y="5454233"/>
            <a:ext cx="5133286" cy="2966085"/>
          </a:xfrm>
          <a:prstGeom prst="rect">
            <a:avLst/>
          </a:prstGeom>
        </p:spPr>
        <p:txBody>
          <a:bodyPr lIns="0" tIns="0" rIns="0" bIns="0" rtlCol="0" anchor="t">
            <a:spAutoFit/>
          </a:bodyPr>
          <a:lstStyle/>
          <a:p>
            <a:pPr algn="l">
              <a:lnSpc>
                <a:spcPts val="2940"/>
              </a:lnSpc>
              <a:spcBef>
                <a:spcPct val="0"/>
              </a:spcBef>
            </a:pPr>
            <a:r>
              <a:rPr lang="en-US" sz="2100">
                <a:solidFill>
                  <a:srgbClr val="89644E"/>
                </a:solidFill>
                <a:latin typeface="Garet"/>
                <a:ea typeface="Garet"/>
                <a:cs typeface="Garet"/>
                <a:sym typeface="Garet"/>
              </a:rPr>
              <a:t>· The project has a good connection with Waterloo Metro Station. </a:t>
            </a:r>
            <a:endParaRPr lang="en-US" sz="2100">
              <a:solidFill>
                <a:srgbClr val="89644E"/>
              </a:solidFill>
              <a:latin typeface="Garet"/>
              <a:ea typeface="Garet"/>
              <a:cs typeface="Garet"/>
              <a:sym typeface="Garet"/>
            </a:endParaRPr>
          </a:p>
          <a:p>
            <a:pPr algn="l">
              <a:lnSpc>
                <a:spcPts val="2940"/>
              </a:lnSpc>
              <a:spcBef>
                <a:spcPct val="0"/>
              </a:spcBef>
            </a:pPr>
            <a:endParaRPr lang="en-US" sz="2100">
              <a:solidFill>
                <a:srgbClr val="89644E"/>
              </a:solidFill>
              <a:latin typeface="Garet"/>
              <a:ea typeface="Garet"/>
              <a:cs typeface="Garet"/>
              <a:sym typeface="Garet"/>
            </a:endParaRPr>
          </a:p>
          <a:p>
            <a:pPr algn="l">
              <a:lnSpc>
                <a:spcPts val="2940"/>
              </a:lnSpc>
              <a:spcBef>
                <a:spcPct val="0"/>
              </a:spcBef>
            </a:pPr>
            <a:r>
              <a:rPr lang="en-US" sz="2100">
                <a:solidFill>
                  <a:srgbClr val="89644E"/>
                </a:solidFill>
                <a:latin typeface="Garet"/>
                <a:ea typeface="Garet"/>
                <a:cs typeface="Garet"/>
                <a:sym typeface="Garet"/>
              </a:rPr>
              <a:t>· Provide new public spaces and pedestrian-friendly environments .</a:t>
            </a:r>
            <a:endParaRPr lang="en-US" sz="2100">
              <a:solidFill>
                <a:srgbClr val="89644E"/>
              </a:solidFill>
              <a:latin typeface="Garet"/>
              <a:ea typeface="Garet"/>
              <a:cs typeface="Garet"/>
              <a:sym typeface="Garet"/>
            </a:endParaRPr>
          </a:p>
          <a:p>
            <a:pPr algn="l">
              <a:lnSpc>
                <a:spcPts val="2940"/>
              </a:lnSpc>
              <a:spcBef>
                <a:spcPct val="0"/>
              </a:spcBef>
            </a:pPr>
            <a:endParaRPr lang="en-US" sz="2100">
              <a:solidFill>
                <a:srgbClr val="89644E"/>
              </a:solidFill>
              <a:latin typeface="Garet"/>
              <a:ea typeface="Garet"/>
              <a:cs typeface="Garet"/>
              <a:sym typeface="Garet"/>
            </a:endParaRPr>
          </a:p>
          <a:p>
            <a:pPr algn="l">
              <a:lnSpc>
                <a:spcPts val="2940"/>
              </a:lnSpc>
              <a:spcBef>
                <a:spcPct val="0"/>
              </a:spcBef>
            </a:pPr>
            <a:r>
              <a:rPr lang="en-US" sz="2100">
                <a:solidFill>
                  <a:srgbClr val="89644E"/>
                </a:solidFill>
                <a:latin typeface="Garet"/>
                <a:ea typeface="Garet"/>
                <a:cs typeface="Garet"/>
                <a:sym typeface="Garet"/>
              </a:rPr>
              <a:t>· Improve the quality of regional urban design.</a:t>
            </a:r>
            <a:endParaRPr lang="en-US" sz="2100">
              <a:solidFill>
                <a:srgbClr val="89644E"/>
              </a:solidFill>
              <a:latin typeface="Garet"/>
              <a:ea typeface="Garet"/>
              <a:cs typeface="Garet"/>
              <a:sym typeface="Garet"/>
            </a:endParaRPr>
          </a:p>
        </p:txBody>
      </p:sp>
      <p:sp>
        <p:nvSpPr>
          <p:cNvPr id="12" name="TextBox 12"/>
          <p:cNvSpPr txBox="1"/>
          <p:nvPr/>
        </p:nvSpPr>
        <p:spPr>
          <a:xfrm>
            <a:off x="6860205" y="5454233"/>
            <a:ext cx="5146113" cy="2223135"/>
          </a:xfrm>
          <a:prstGeom prst="rect">
            <a:avLst/>
          </a:prstGeom>
        </p:spPr>
        <p:txBody>
          <a:bodyPr lIns="0" tIns="0" rIns="0" bIns="0" rtlCol="0" anchor="t">
            <a:spAutoFit/>
          </a:bodyPr>
          <a:lstStyle/>
          <a:p>
            <a:pPr algn="l">
              <a:lnSpc>
                <a:spcPts val="2940"/>
              </a:lnSpc>
              <a:spcBef>
                <a:spcPct val="0"/>
              </a:spcBef>
            </a:pPr>
            <a:r>
              <a:rPr lang="en-US" sz="2100">
                <a:solidFill>
                  <a:srgbClr val="89644E"/>
                </a:solidFill>
                <a:latin typeface="Garet"/>
                <a:ea typeface="Garet"/>
                <a:cs typeface="Garet"/>
                <a:sym typeface="Garet"/>
              </a:rPr>
              <a:t>· Higher-density development enhances land utilization efficiency. </a:t>
            </a:r>
            <a:endParaRPr lang="en-US" sz="2100">
              <a:solidFill>
                <a:srgbClr val="89644E"/>
              </a:solidFill>
              <a:latin typeface="Garet"/>
              <a:ea typeface="Garet"/>
              <a:cs typeface="Garet"/>
              <a:sym typeface="Garet"/>
            </a:endParaRPr>
          </a:p>
          <a:p>
            <a:pPr algn="l">
              <a:lnSpc>
                <a:spcPts val="2940"/>
              </a:lnSpc>
              <a:spcBef>
                <a:spcPct val="0"/>
              </a:spcBef>
            </a:pPr>
            <a:r>
              <a:rPr lang="en-US" sz="2100">
                <a:solidFill>
                  <a:srgbClr val="89644E"/>
                </a:solidFill>
                <a:latin typeface="Garet"/>
                <a:ea typeface="Garet"/>
                <a:cs typeface="Garet"/>
                <a:sym typeface="Garet"/>
              </a:rPr>
              <a:t>·</a:t>
            </a:r>
            <a:endParaRPr lang="en-US" sz="2100">
              <a:solidFill>
                <a:srgbClr val="89644E"/>
              </a:solidFill>
              <a:latin typeface="Garet"/>
              <a:ea typeface="Garet"/>
              <a:cs typeface="Garet"/>
              <a:sym typeface="Garet"/>
            </a:endParaRPr>
          </a:p>
          <a:p>
            <a:pPr algn="l">
              <a:lnSpc>
                <a:spcPts val="2940"/>
              </a:lnSpc>
              <a:spcBef>
                <a:spcPct val="0"/>
              </a:spcBef>
            </a:pPr>
            <a:r>
              <a:rPr lang="en-US" sz="2100">
                <a:solidFill>
                  <a:srgbClr val="89644E"/>
                </a:solidFill>
                <a:latin typeface="Garet"/>
                <a:ea typeface="Garet"/>
                <a:cs typeface="Garet"/>
                <a:sym typeface="Garet"/>
              </a:rPr>
              <a:t>· Closer to public transportation.</a:t>
            </a:r>
            <a:endParaRPr lang="en-US" sz="2100">
              <a:solidFill>
                <a:srgbClr val="89644E"/>
              </a:solidFill>
              <a:latin typeface="Garet"/>
              <a:ea typeface="Garet"/>
              <a:cs typeface="Garet"/>
              <a:sym typeface="Garet"/>
            </a:endParaRPr>
          </a:p>
          <a:p>
            <a:pPr algn="l">
              <a:lnSpc>
                <a:spcPts val="2940"/>
              </a:lnSpc>
              <a:spcBef>
                <a:spcPct val="0"/>
              </a:spcBef>
            </a:pPr>
            <a:endParaRPr lang="en-US" sz="2100">
              <a:solidFill>
                <a:srgbClr val="89644E"/>
              </a:solidFill>
              <a:latin typeface="Garet"/>
              <a:ea typeface="Garet"/>
              <a:cs typeface="Garet"/>
              <a:sym typeface="Garet"/>
            </a:endParaRPr>
          </a:p>
          <a:p>
            <a:pPr algn="l">
              <a:lnSpc>
                <a:spcPts val="2940"/>
              </a:lnSpc>
              <a:spcBef>
                <a:spcPct val="0"/>
              </a:spcBef>
            </a:pPr>
            <a:r>
              <a:rPr lang="en-US" sz="2100">
                <a:solidFill>
                  <a:srgbClr val="89644E"/>
                </a:solidFill>
                <a:latin typeface="Garet"/>
                <a:ea typeface="Garet"/>
                <a:cs typeface="Garet"/>
                <a:sym typeface="Garet"/>
              </a:rPr>
              <a:t>· Reduce reliance on private cars.</a:t>
            </a:r>
            <a:endParaRPr lang="en-US" sz="2100">
              <a:solidFill>
                <a:srgbClr val="89644E"/>
              </a:solidFill>
              <a:latin typeface="Garet"/>
              <a:ea typeface="Garet"/>
              <a:cs typeface="Garet"/>
              <a:sym typeface="Garet"/>
            </a:endParaRPr>
          </a:p>
        </p:txBody>
      </p:sp>
      <p:sp>
        <p:nvSpPr>
          <p:cNvPr id="13" name="TextBox 13"/>
          <p:cNvSpPr txBox="1"/>
          <p:nvPr/>
        </p:nvSpPr>
        <p:spPr>
          <a:xfrm>
            <a:off x="12649795" y="5454233"/>
            <a:ext cx="5016359" cy="4080510"/>
          </a:xfrm>
          <a:prstGeom prst="rect">
            <a:avLst/>
          </a:prstGeom>
        </p:spPr>
        <p:txBody>
          <a:bodyPr lIns="0" tIns="0" rIns="0" bIns="0" rtlCol="0" anchor="t">
            <a:spAutoFit/>
          </a:bodyPr>
          <a:lstStyle/>
          <a:p>
            <a:pPr algn="l">
              <a:lnSpc>
                <a:spcPts val="2940"/>
              </a:lnSpc>
            </a:pPr>
            <a:r>
              <a:rPr lang="en-US" sz="2100">
                <a:solidFill>
                  <a:srgbClr val="89644E"/>
                </a:solidFill>
                <a:latin typeface="Garet"/>
                <a:ea typeface="Garet"/>
                <a:cs typeface="Garet"/>
                <a:sym typeface="Garet"/>
              </a:rPr>
              <a:t>• Some existing buildings still meet basic living standards.</a:t>
            </a:r>
            <a:endParaRPr lang="en-US" sz="2100">
              <a:solidFill>
                <a:srgbClr val="89644E"/>
              </a:solidFill>
              <a:latin typeface="Garet"/>
              <a:ea typeface="Garet"/>
              <a:cs typeface="Garet"/>
              <a:sym typeface="Garet"/>
            </a:endParaRPr>
          </a:p>
          <a:p>
            <a:pPr algn="l">
              <a:lnSpc>
                <a:spcPts val="2940"/>
              </a:lnSpc>
            </a:pPr>
            <a:r>
              <a:rPr lang="en-US" sz="2100">
                <a:solidFill>
                  <a:srgbClr val="89644E"/>
                </a:solidFill>
                <a:latin typeface="Garet"/>
                <a:ea typeface="Garet"/>
                <a:cs typeface="Garet"/>
                <a:sym typeface="Garet"/>
              </a:rPr>
              <a:t> • Good natural lighting and ventilation.</a:t>
            </a:r>
            <a:endParaRPr lang="en-US" sz="2100">
              <a:solidFill>
                <a:srgbClr val="89644E"/>
              </a:solidFill>
              <a:latin typeface="Garet"/>
              <a:ea typeface="Garet"/>
              <a:cs typeface="Garet"/>
              <a:sym typeface="Garet"/>
            </a:endParaRPr>
          </a:p>
          <a:p>
            <a:pPr algn="l">
              <a:lnSpc>
                <a:spcPts val="2940"/>
              </a:lnSpc>
            </a:pPr>
            <a:endParaRPr lang="en-US" sz="2100">
              <a:solidFill>
                <a:srgbClr val="89644E"/>
              </a:solidFill>
              <a:latin typeface="Garet"/>
              <a:ea typeface="Garet"/>
              <a:cs typeface="Garet"/>
              <a:sym typeface="Garet"/>
            </a:endParaRPr>
          </a:p>
          <a:p>
            <a:pPr algn="l">
              <a:lnSpc>
                <a:spcPts val="2940"/>
              </a:lnSpc>
              <a:spcBef>
                <a:spcPct val="0"/>
              </a:spcBef>
            </a:pPr>
            <a:r>
              <a:rPr lang="en-US" sz="2100">
                <a:solidFill>
                  <a:srgbClr val="89644E"/>
                </a:solidFill>
                <a:latin typeface="Garet"/>
                <a:ea typeface="Garet"/>
                <a:cs typeface="Garet"/>
                <a:sym typeface="Garet"/>
              </a:rPr>
              <a:t> Controversies：</a:t>
            </a:r>
            <a:endParaRPr lang="en-US" sz="2100">
              <a:solidFill>
                <a:srgbClr val="89644E"/>
              </a:solidFill>
              <a:latin typeface="Garet"/>
              <a:ea typeface="Garet"/>
              <a:cs typeface="Garet"/>
              <a:sym typeface="Garet"/>
            </a:endParaRPr>
          </a:p>
          <a:p>
            <a:pPr algn="l">
              <a:lnSpc>
                <a:spcPts val="2940"/>
              </a:lnSpc>
              <a:spcBef>
                <a:spcPct val="0"/>
              </a:spcBef>
            </a:pPr>
            <a:r>
              <a:rPr lang="en-US" sz="2100">
                <a:solidFill>
                  <a:srgbClr val="89644E"/>
                </a:solidFill>
                <a:latin typeface="Garet"/>
                <a:ea typeface="Garet"/>
                <a:cs typeface="Garet"/>
                <a:sym typeface="Garet"/>
              </a:rPr>
              <a:t>· Residential relocation.</a:t>
            </a:r>
            <a:endParaRPr lang="en-US" sz="2100">
              <a:solidFill>
                <a:srgbClr val="89644E"/>
              </a:solidFill>
              <a:latin typeface="Garet"/>
              <a:ea typeface="Garet"/>
              <a:cs typeface="Garet"/>
              <a:sym typeface="Garet"/>
            </a:endParaRPr>
          </a:p>
          <a:p>
            <a:pPr algn="l">
              <a:lnSpc>
                <a:spcPts val="2940"/>
              </a:lnSpc>
              <a:spcBef>
                <a:spcPct val="0"/>
              </a:spcBef>
            </a:pPr>
            <a:r>
              <a:rPr lang="en-US" sz="2100">
                <a:solidFill>
                  <a:srgbClr val="89644E"/>
                </a:solidFill>
                <a:latin typeface="Garet"/>
                <a:ea typeface="Garet"/>
                <a:cs typeface="Garet"/>
                <a:sym typeface="Garet"/>
              </a:rPr>
              <a:t>· Breakdown of community relations. </a:t>
            </a:r>
            <a:endParaRPr lang="en-US" sz="2100">
              <a:solidFill>
                <a:srgbClr val="89644E"/>
              </a:solidFill>
              <a:latin typeface="Garet"/>
              <a:ea typeface="Garet"/>
              <a:cs typeface="Garet"/>
              <a:sym typeface="Garet"/>
            </a:endParaRPr>
          </a:p>
          <a:p>
            <a:pPr algn="l">
              <a:lnSpc>
                <a:spcPts val="2940"/>
              </a:lnSpc>
              <a:spcBef>
                <a:spcPct val="0"/>
              </a:spcBef>
            </a:pPr>
            <a:r>
              <a:rPr lang="en-US" sz="2100">
                <a:solidFill>
                  <a:srgbClr val="89644E"/>
                </a:solidFill>
                <a:latin typeface="Garet"/>
                <a:ea typeface="Garet"/>
                <a:cs typeface="Garet"/>
                <a:sym typeface="Garet"/>
              </a:rPr>
              <a:t>· Social housing has decreased. </a:t>
            </a:r>
            <a:endParaRPr lang="en-US" sz="2100">
              <a:solidFill>
                <a:srgbClr val="89644E"/>
              </a:solidFill>
              <a:latin typeface="Garet"/>
              <a:ea typeface="Garet"/>
              <a:cs typeface="Garet"/>
              <a:sym typeface="Garet"/>
            </a:endParaRPr>
          </a:p>
          <a:p>
            <a:pPr algn="l">
              <a:lnSpc>
                <a:spcPts val="2940"/>
              </a:lnSpc>
              <a:spcBef>
                <a:spcPct val="0"/>
              </a:spcBef>
            </a:pPr>
            <a:r>
              <a:rPr lang="en-US" sz="2100">
                <a:solidFill>
                  <a:srgbClr val="89644E"/>
                </a:solidFill>
                <a:latin typeface="Garet"/>
                <a:ea typeface="Garet"/>
                <a:cs typeface="Garet"/>
                <a:sym typeface="Garet"/>
              </a:rPr>
              <a:t> </a:t>
            </a:r>
            <a:endParaRPr lang="en-US" sz="2100">
              <a:solidFill>
                <a:srgbClr val="89644E"/>
              </a:solidFill>
              <a:latin typeface="Garet"/>
              <a:ea typeface="Garet"/>
              <a:cs typeface="Garet"/>
              <a:sym typeface="Garet"/>
            </a:endParaRPr>
          </a:p>
          <a:p>
            <a:pPr algn="l">
              <a:lnSpc>
                <a:spcPts val="2940"/>
              </a:lnSpc>
              <a:spcBef>
                <a:spcPct val="0"/>
              </a:spcBef>
            </a:pPr>
            <a:endParaRPr lang="en-US" sz="2100">
              <a:solidFill>
                <a:srgbClr val="89644E"/>
              </a:solidFill>
              <a:latin typeface="Garet"/>
              <a:ea typeface="Garet"/>
              <a:cs typeface="Garet"/>
              <a:sym typeface="Garet"/>
            </a:endParaRPr>
          </a:p>
        </p:txBody>
      </p:sp>
      <p:sp>
        <p:nvSpPr>
          <p:cNvPr id="14" name="Freeform 14"/>
          <p:cNvSpPr/>
          <p:nvPr/>
        </p:nvSpPr>
        <p:spPr>
          <a:xfrm>
            <a:off x="9852056" y="0"/>
            <a:ext cx="7407244" cy="4189487"/>
          </a:xfrm>
          <a:custGeom>
            <a:avLst/>
            <a:gdLst/>
            <a:ahLst/>
            <a:cxnLst/>
            <a:rect l="l" t="t" r="r" b="b"/>
            <a:pathLst>
              <a:path w="7407244" h="4189487">
                <a:moveTo>
                  <a:pt x="0" y="0"/>
                </a:moveTo>
                <a:lnTo>
                  <a:pt x="7407244" y="0"/>
                </a:lnTo>
                <a:lnTo>
                  <a:pt x="7407244" y="4189487"/>
                </a:lnTo>
                <a:lnTo>
                  <a:pt x="0" y="4189487"/>
                </a:lnTo>
                <a:lnTo>
                  <a:pt x="0" y="0"/>
                </a:lnTo>
                <a:close/>
              </a:path>
            </a:pathLst>
          </a:custGeom>
          <a:blipFill>
            <a:blip r:embed="rId2"/>
            <a:stretch>
              <a:fillRect l="-5210" t="-4991" b="-4991"/>
            </a:stretch>
          </a:blipFill>
        </p:spPr>
      </p:sp>
      <p:sp>
        <p:nvSpPr>
          <p:cNvPr id="15" name="Freeform 15"/>
          <p:cNvSpPr/>
          <p:nvPr/>
        </p:nvSpPr>
        <p:spPr>
          <a:xfrm>
            <a:off x="1028700" y="4530271"/>
            <a:ext cx="380752" cy="380752"/>
          </a:xfrm>
          <a:custGeom>
            <a:avLst/>
            <a:gdLst/>
            <a:ahLst/>
            <a:cxnLst/>
            <a:rect l="l" t="t" r="r" b="b"/>
            <a:pathLst>
              <a:path w="380752" h="380752">
                <a:moveTo>
                  <a:pt x="0" y="0"/>
                </a:moveTo>
                <a:lnTo>
                  <a:pt x="380752" y="0"/>
                </a:lnTo>
                <a:lnTo>
                  <a:pt x="380752" y="380752"/>
                </a:lnTo>
                <a:lnTo>
                  <a:pt x="0" y="3807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a:off x="7511562" y="4510710"/>
            <a:ext cx="380752" cy="380752"/>
          </a:xfrm>
          <a:custGeom>
            <a:avLst/>
            <a:gdLst/>
            <a:ahLst/>
            <a:cxnLst/>
            <a:rect l="l" t="t" r="r" b="b"/>
            <a:pathLst>
              <a:path w="380752" h="380752">
                <a:moveTo>
                  <a:pt x="0" y="0"/>
                </a:moveTo>
                <a:lnTo>
                  <a:pt x="380752" y="0"/>
                </a:lnTo>
                <a:lnTo>
                  <a:pt x="380752" y="380752"/>
                </a:lnTo>
                <a:lnTo>
                  <a:pt x="0" y="3807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7" name="Freeform 17"/>
          <p:cNvSpPr/>
          <p:nvPr/>
        </p:nvSpPr>
        <p:spPr>
          <a:xfrm>
            <a:off x="14192069" y="4530271"/>
            <a:ext cx="380752" cy="380752"/>
          </a:xfrm>
          <a:custGeom>
            <a:avLst/>
            <a:gdLst/>
            <a:ahLst/>
            <a:cxnLst/>
            <a:rect l="l" t="t" r="r" b="b"/>
            <a:pathLst>
              <a:path w="380752" h="380752">
                <a:moveTo>
                  <a:pt x="0" y="0"/>
                </a:moveTo>
                <a:lnTo>
                  <a:pt x="380752" y="0"/>
                </a:lnTo>
                <a:lnTo>
                  <a:pt x="380752" y="380752"/>
                </a:lnTo>
                <a:lnTo>
                  <a:pt x="0" y="3807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grpSp>
        <p:nvGrpSpPr>
          <p:cNvPr id="3" name="Group 3"/>
          <p:cNvGrpSpPr/>
          <p:nvPr/>
        </p:nvGrpSpPr>
        <p:grpSpPr>
          <a:xfrm>
            <a:off x="10311231" y="0"/>
            <a:ext cx="5376728" cy="10287000"/>
            <a:chOff x="0" y="0"/>
            <a:chExt cx="7168971" cy="13716000"/>
          </a:xfrm>
        </p:grpSpPr>
        <p:pic>
          <p:nvPicPr>
            <p:cNvPr id="4" name="Picture 4"/>
            <p:cNvPicPr>
              <a:picLocks noChangeAspect="1"/>
            </p:cNvPicPr>
            <p:nvPr/>
          </p:nvPicPr>
          <p:blipFill>
            <a:blip r:embed="rId2"/>
            <a:srcRect t="7310" b="7310"/>
            <a:stretch>
              <a:fillRect/>
            </a:stretch>
          </p:blipFill>
          <p:spPr>
            <a:xfrm>
              <a:off x="0" y="0"/>
              <a:ext cx="7168971" cy="13716000"/>
            </a:xfrm>
            <a:prstGeom prst="rect">
              <a:avLst/>
            </a:prstGeom>
          </p:spPr>
        </p:pic>
      </p:grpSp>
      <p:sp>
        <p:nvSpPr>
          <p:cNvPr id="5" name="TextBox 5"/>
          <p:cNvSpPr txBox="1"/>
          <p:nvPr/>
        </p:nvSpPr>
        <p:spPr>
          <a:xfrm>
            <a:off x="1028700" y="1019175"/>
            <a:ext cx="8115300" cy="885825"/>
          </a:xfrm>
          <a:prstGeom prst="rect">
            <a:avLst/>
          </a:prstGeom>
        </p:spPr>
        <p:txBody>
          <a:bodyPr lIns="0" tIns="0" rIns="0" bIns="0" rtlCol="0" anchor="t">
            <a:spAutoFit/>
          </a:bodyPr>
          <a:lstStyle/>
          <a:p>
            <a:pPr algn="l">
              <a:lnSpc>
                <a:spcPts val="6960"/>
              </a:lnSpc>
            </a:pPr>
            <a:r>
              <a:rPr lang="en-US" sz="5800">
                <a:solidFill>
                  <a:srgbClr val="000000"/>
                </a:solidFill>
                <a:latin typeface="Archivo Black" panose="020B0A03020202020B04"/>
                <a:ea typeface="Archivo Black" panose="020B0A03020202020B04"/>
                <a:cs typeface="Archivo Black" panose="020B0A03020202020B04"/>
                <a:sym typeface="Archivo Black" panose="020B0A03020202020B04"/>
              </a:rPr>
              <a:t>Future Potential</a:t>
            </a:r>
            <a:endParaRPr lang="en-US" sz="5800">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grpSp>
        <p:nvGrpSpPr>
          <p:cNvPr id="6" name="Group 6"/>
          <p:cNvGrpSpPr/>
          <p:nvPr/>
        </p:nvGrpSpPr>
        <p:grpSpPr>
          <a:xfrm>
            <a:off x="1441468" y="2465308"/>
            <a:ext cx="7664150" cy="815442"/>
            <a:chOff x="0" y="0"/>
            <a:chExt cx="10218867" cy="1087256"/>
          </a:xfrm>
        </p:grpSpPr>
        <p:sp>
          <p:nvSpPr>
            <p:cNvPr id="7" name="TextBox 7"/>
            <p:cNvSpPr txBox="1"/>
            <p:nvPr/>
          </p:nvSpPr>
          <p:spPr>
            <a:xfrm>
              <a:off x="0" y="-28575"/>
              <a:ext cx="10218867" cy="532342"/>
            </a:xfrm>
            <a:prstGeom prst="rect">
              <a:avLst/>
            </a:prstGeom>
          </p:spPr>
          <p:txBody>
            <a:bodyPr lIns="0" tIns="0" rIns="0" bIns="0" rtlCol="0" anchor="t">
              <a:spAutoFit/>
            </a:bodyPr>
            <a:lstStyle/>
            <a:p>
              <a:pPr marL="0" lvl="0" indent="0" algn="l">
                <a:lnSpc>
                  <a:spcPts val="3250"/>
                </a:lnSpc>
                <a:spcBef>
                  <a:spcPct val="0"/>
                </a:spcBef>
              </a:pPr>
              <a:r>
                <a:rPr lang="en-US" sz="2500" b="1">
                  <a:solidFill>
                    <a:srgbClr val="000000"/>
                  </a:solidFill>
                  <a:latin typeface="Garet Bold"/>
                  <a:ea typeface="Garet Bold"/>
                  <a:cs typeface="Garet Bold"/>
                  <a:sym typeface="Garet Bold"/>
                </a:rPr>
                <a:t>Improvement #1</a:t>
              </a:r>
              <a:endParaRPr lang="en-US" sz="2500" b="1">
                <a:solidFill>
                  <a:srgbClr val="000000"/>
                </a:solidFill>
                <a:latin typeface="Garet Bold"/>
                <a:ea typeface="Garet Bold"/>
                <a:cs typeface="Garet Bold"/>
                <a:sym typeface="Garet Bold"/>
              </a:endParaRPr>
            </a:p>
          </p:txBody>
        </p:sp>
        <p:sp>
          <p:nvSpPr>
            <p:cNvPr id="8" name="TextBox 8"/>
            <p:cNvSpPr txBox="1"/>
            <p:nvPr/>
          </p:nvSpPr>
          <p:spPr>
            <a:xfrm>
              <a:off x="0" y="622859"/>
              <a:ext cx="10218867" cy="464397"/>
            </a:xfrm>
            <a:prstGeom prst="rect">
              <a:avLst/>
            </a:prstGeom>
          </p:spPr>
          <p:txBody>
            <a:bodyPr lIns="0" tIns="0" rIns="0" bIns="0" rtlCol="0" anchor="t">
              <a:spAutoFit/>
            </a:bodyPr>
            <a:lstStyle/>
            <a:p>
              <a:pPr marL="0" lvl="0" indent="0" algn="l">
                <a:lnSpc>
                  <a:spcPts val="2860"/>
                </a:lnSpc>
                <a:spcBef>
                  <a:spcPct val="0"/>
                </a:spcBef>
              </a:pPr>
              <a:r>
                <a:rPr lang="en-US" sz="2200">
                  <a:solidFill>
                    <a:srgbClr val="000000"/>
                  </a:solidFill>
                  <a:latin typeface="Garet"/>
                  <a:ea typeface="Garet"/>
                  <a:cs typeface="Garet"/>
                  <a:sym typeface="Garet"/>
                </a:rPr>
                <a:t>Retain and upgrade the existing housing.</a:t>
              </a:r>
              <a:endParaRPr lang="en-US" sz="2200">
                <a:solidFill>
                  <a:srgbClr val="000000"/>
                </a:solidFill>
                <a:latin typeface="Garet"/>
                <a:ea typeface="Garet"/>
                <a:cs typeface="Garet"/>
                <a:sym typeface="Garet"/>
              </a:endParaRPr>
            </a:p>
          </p:txBody>
        </p:sp>
      </p:grpSp>
      <p:grpSp>
        <p:nvGrpSpPr>
          <p:cNvPr id="9" name="Group 9"/>
          <p:cNvGrpSpPr/>
          <p:nvPr/>
        </p:nvGrpSpPr>
        <p:grpSpPr>
          <a:xfrm>
            <a:off x="1479850" y="4011879"/>
            <a:ext cx="8389515" cy="1539342"/>
            <a:chOff x="0" y="0"/>
            <a:chExt cx="11186021" cy="2052456"/>
          </a:xfrm>
        </p:grpSpPr>
        <p:sp>
          <p:nvSpPr>
            <p:cNvPr id="10" name="TextBox 10"/>
            <p:cNvSpPr txBox="1"/>
            <p:nvPr/>
          </p:nvSpPr>
          <p:spPr>
            <a:xfrm>
              <a:off x="0" y="-28575"/>
              <a:ext cx="11186021" cy="532342"/>
            </a:xfrm>
            <a:prstGeom prst="rect">
              <a:avLst/>
            </a:prstGeom>
          </p:spPr>
          <p:txBody>
            <a:bodyPr lIns="0" tIns="0" rIns="0" bIns="0" rtlCol="0" anchor="t">
              <a:spAutoFit/>
            </a:bodyPr>
            <a:lstStyle/>
            <a:p>
              <a:pPr marL="0" lvl="0" indent="0" algn="l">
                <a:lnSpc>
                  <a:spcPts val="3250"/>
                </a:lnSpc>
                <a:spcBef>
                  <a:spcPct val="0"/>
                </a:spcBef>
              </a:pPr>
              <a:r>
                <a:rPr lang="en-US" sz="2500" b="1">
                  <a:solidFill>
                    <a:srgbClr val="000000"/>
                  </a:solidFill>
                  <a:latin typeface="Garet Bold"/>
                  <a:ea typeface="Garet Bold"/>
                  <a:cs typeface="Garet Bold"/>
                  <a:sym typeface="Garet Bold"/>
                </a:rPr>
                <a:t>Improvement #2</a:t>
              </a:r>
              <a:endParaRPr lang="en-US" sz="2500" b="1">
                <a:solidFill>
                  <a:srgbClr val="000000"/>
                </a:solidFill>
                <a:latin typeface="Garet Bold"/>
                <a:ea typeface="Garet Bold"/>
                <a:cs typeface="Garet Bold"/>
                <a:sym typeface="Garet Bold"/>
              </a:endParaRPr>
            </a:p>
          </p:txBody>
        </p:sp>
        <p:sp>
          <p:nvSpPr>
            <p:cNvPr id="11" name="TextBox 11"/>
            <p:cNvSpPr txBox="1"/>
            <p:nvPr/>
          </p:nvSpPr>
          <p:spPr>
            <a:xfrm>
              <a:off x="0" y="622859"/>
              <a:ext cx="11186021" cy="1429597"/>
            </a:xfrm>
            <a:prstGeom prst="rect">
              <a:avLst/>
            </a:prstGeom>
          </p:spPr>
          <p:txBody>
            <a:bodyPr lIns="0" tIns="0" rIns="0" bIns="0" rtlCol="0" anchor="t">
              <a:spAutoFit/>
            </a:bodyPr>
            <a:lstStyle/>
            <a:p>
              <a:pPr algn="l">
                <a:lnSpc>
                  <a:spcPts val="2860"/>
                </a:lnSpc>
              </a:pPr>
              <a:r>
                <a:rPr lang="en-US" sz="2200">
                  <a:solidFill>
                    <a:srgbClr val="000000"/>
                  </a:solidFill>
                  <a:latin typeface="Garet"/>
                  <a:ea typeface="Garet"/>
                  <a:cs typeface="Garet"/>
                  <a:sym typeface="Garet"/>
                </a:rPr>
                <a:t>Strengthen residents' participation.</a:t>
              </a:r>
              <a:endParaRPr lang="en-US" sz="2200">
                <a:solidFill>
                  <a:srgbClr val="000000"/>
                </a:solidFill>
                <a:latin typeface="Garet"/>
                <a:ea typeface="Garet"/>
                <a:cs typeface="Garet"/>
                <a:sym typeface="Garet"/>
              </a:endParaRPr>
            </a:p>
            <a:p>
              <a:pPr algn="l">
                <a:lnSpc>
                  <a:spcPts val="2860"/>
                </a:lnSpc>
              </a:pPr>
              <a:r>
                <a:rPr lang="en-US" sz="2200">
                  <a:solidFill>
                    <a:srgbClr val="89644E"/>
                  </a:solidFill>
                  <a:latin typeface="Garet"/>
                  <a:ea typeface="Garet"/>
                  <a:cs typeface="Garet"/>
                  <a:sym typeface="Garet"/>
                </a:rPr>
                <a:t>· Increase community participation </a:t>
              </a:r>
              <a:endParaRPr lang="en-US" sz="2200">
                <a:solidFill>
                  <a:srgbClr val="89644E"/>
                </a:solidFill>
                <a:latin typeface="Garet"/>
                <a:ea typeface="Garet"/>
                <a:cs typeface="Garet"/>
                <a:sym typeface="Garet"/>
              </a:endParaRPr>
            </a:p>
            <a:p>
              <a:pPr marL="0" lvl="0" indent="0" algn="l">
                <a:lnSpc>
                  <a:spcPts val="2860"/>
                </a:lnSpc>
                <a:spcBef>
                  <a:spcPct val="0"/>
                </a:spcBef>
              </a:pPr>
              <a:r>
                <a:rPr lang="en-US" sz="2200">
                  <a:solidFill>
                    <a:srgbClr val="89644E"/>
                  </a:solidFill>
                  <a:latin typeface="Garet"/>
                  <a:ea typeface="Garet"/>
                  <a:cs typeface="Garet"/>
                  <a:sym typeface="Garet"/>
                </a:rPr>
                <a:t>· Provide a more transparent decision-making process.</a:t>
              </a:r>
              <a:endParaRPr lang="en-US" sz="2200">
                <a:solidFill>
                  <a:srgbClr val="89644E"/>
                </a:solidFill>
                <a:latin typeface="Garet"/>
                <a:ea typeface="Garet"/>
                <a:cs typeface="Garet"/>
                <a:sym typeface="Garet"/>
              </a:endParaRPr>
            </a:p>
          </p:txBody>
        </p:sp>
      </p:grpSp>
      <p:grpSp>
        <p:nvGrpSpPr>
          <p:cNvPr id="12" name="Group 12"/>
          <p:cNvGrpSpPr/>
          <p:nvPr/>
        </p:nvGrpSpPr>
        <p:grpSpPr>
          <a:xfrm>
            <a:off x="1441468" y="6282350"/>
            <a:ext cx="7664150" cy="1539342"/>
            <a:chOff x="0" y="0"/>
            <a:chExt cx="10218867" cy="2052456"/>
          </a:xfrm>
        </p:grpSpPr>
        <p:sp>
          <p:nvSpPr>
            <p:cNvPr id="13" name="TextBox 13"/>
            <p:cNvSpPr txBox="1"/>
            <p:nvPr/>
          </p:nvSpPr>
          <p:spPr>
            <a:xfrm>
              <a:off x="0" y="-28575"/>
              <a:ext cx="10218867" cy="532342"/>
            </a:xfrm>
            <a:prstGeom prst="rect">
              <a:avLst/>
            </a:prstGeom>
          </p:spPr>
          <p:txBody>
            <a:bodyPr lIns="0" tIns="0" rIns="0" bIns="0" rtlCol="0" anchor="t">
              <a:spAutoFit/>
            </a:bodyPr>
            <a:lstStyle/>
            <a:p>
              <a:pPr marL="0" lvl="0" indent="0" algn="l">
                <a:lnSpc>
                  <a:spcPts val="3250"/>
                </a:lnSpc>
                <a:spcBef>
                  <a:spcPct val="0"/>
                </a:spcBef>
              </a:pPr>
              <a:r>
                <a:rPr lang="en-US" sz="2500" b="1">
                  <a:solidFill>
                    <a:srgbClr val="000000"/>
                  </a:solidFill>
                  <a:latin typeface="Garet Bold"/>
                  <a:ea typeface="Garet Bold"/>
                  <a:cs typeface="Garet Bold"/>
                  <a:sym typeface="Garet Bold"/>
                </a:rPr>
                <a:t>Improvement #3</a:t>
              </a:r>
              <a:endParaRPr lang="en-US" sz="2500" b="1">
                <a:solidFill>
                  <a:srgbClr val="000000"/>
                </a:solidFill>
                <a:latin typeface="Garet Bold"/>
                <a:ea typeface="Garet Bold"/>
                <a:cs typeface="Garet Bold"/>
                <a:sym typeface="Garet Bold"/>
              </a:endParaRPr>
            </a:p>
          </p:txBody>
        </p:sp>
        <p:sp>
          <p:nvSpPr>
            <p:cNvPr id="14" name="TextBox 14"/>
            <p:cNvSpPr txBox="1"/>
            <p:nvPr/>
          </p:nvSpPr>
          <p:spPr>
            <a:xfrm>
              <a:off x="0" y="622859"/>
              <a:ext cx="10218867" cy="1429597"/>
            </a:xfrm>
            <a:prstGeom prst="rect">
              <a:avLst/>
            </a:prstGeom>
          </p:spPr>
          <p:txBody>
            <a:bodyPr lIns="0" tIns="0" rIns="0" bIns="0" rtlCol="0" anchor="t">
              <a:spAutoFit/>
            </a:bodyPr>
            <a:lstStyle/>
            <a:p>
              <a:pPr algn="l">
                <a:lnSpc>
                  <a:spcPts val="2860"/>
                </a:lnSpc>
              </a:pPr>
              <a:r>
                <a:rPr lang="en-US" sz="2200">
                  <a:solidFill>
                    <a:srgbClr val="000000"/>
                  </a:solidFill>
                  <a:latin typeface="Garet"/>
                  <a:ea typeface="Garet"/>
                  <a:cs typeface="Garet"/>
                  <a:sym typeface="Garet"/>
                </a:rPr>
                <a:t>Achieve a more equitable housing structure .</a:t>
              </a:r>
              <a:endParaRPr lang="en-US" sz="2200">
                <a:solidFill>
                  <a:srgbClr val="000000"/>
                </a:solidFill>
                <a:latin typeface="Garet"/>
                <a:ea typeface="Garet"/>
                <a:cs typeface="Garet"/>
                <a:sym typeface="Garet"/>
              </a:endParaRPr>
            </a:p>
            <a:p>
              <a:pPr algn="l">
                <a:lnSpc>
                  <a:spcPts val="2860"/>
                </a:lnSpc>
              </a:pPr>
              <a:r>
                <a:rPr lang="en-US" sz="2200">
                  <a:solidFill>
                    <a:srgbClr val="89644E"/>
                  </a:solidFill>
                  <a:latin typeface="Garet"/>
                  <a:ea typeface="Garet"/>
                  <a:cs typeface="Garet"/>
                  <a:sym typeface="Garet"/>
                </a:rPr>
                <a:t>· Increase the proportion of social housing </a:t>
              </a:r>
              <a:endParaRPr lang="en-US" sz="2200">
                <a:solidFill>
                  <a:srgbClr val="89644E"/>
                </a:solidFill>
                <a:latin typeface="Garet"/>
                <a:ea typeface="Garet"/>
                <a:cs typeface="Garet"/>
                <a:sym typeface="Garet"/>
              </a:endParaRPr>
            </a:p>
            <a:p>
              <a:pPr marL="0" lvl="0" indent="0" algn="l">
                <a:lnSpc>
                  <a:spcPts val="2860"/>
                </a:lnSpc>
                <a:spcBef>
                  <a:spcPct val="0"/>
                </a:spcBef>
              </a:pPr>
              <a:r>
                <a:rPr lang="en-US" sz="2200">
                  <a:solidFill>
                    <a:srgbClr val="89644E"/>
                  </a:solidFill>
                  <a:latin typeface="Garet"/>
                  <a:ea typeface="Garet"/>
                  <a:cs typeface="Garet"/>
                  <a:sym typeface="Garet"/>
                </a:rPr>
                <a:t>· Provide more affordable housing</a:t>
              </a:r>
              <a:endParaRPr lang="en-US" sz="2200">
                <a:solidFill>
                  <a:srgbClr val="89644E"/>
                </a:solidFill>
                <a:latin typeface="Garet"/>
                <a:ea typeface="Garet"/>
                <a:cs typeface="Garet"/>
                <a:sym typeface="Garet"/>
              </a:endParaRPr>
            </a:p>
          </p:txBody>
        </p:sp>
      </p:grpSp>
      <p:sp>
        <p:nvSpPr>
          <p:cNvPr id="15" name="Freeform 15"/>
          <p:cNvSpPr/>
          <p:nvPr/>
        </p:nvSpPr>
        <p:spPr>
          <a:xfrm>
            <a:off x="838324" y="2465308"/>
            <a:ext cx="380752" cy="380752"/>
          </a:xfrm>
          <a:custGeom>
            <a:avLst/>
            <a:gdLst/>
            <a:ahLst/>
            <a:cxnLst/>
            <a:rect l="l" t="t" r="r" b="b"/>
            <a:pathLst>
              <a:path w="380752" h="380752">
                <a:moveTo>
                  <a:pt x="0" y="0"/>
                </a:moveTo>
                <a:lnTo>
                  <a:pt x="380752" y="0"/>
                </a:lnTo>
                <a:lnTo>
                  <a:pt x="380752" y="380752"/>
                </a:lnTo>
                <a:lnTo>
                  <a:pt x="0" y="3807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a:off x="838324" y="4011879"/>
            <a:ext cx="380752" cy="380752"/>
          </a:xfrm>
          <a:custGeom>
            <a:avLst/>
            <a:gdLst/>
            <a:ahLst/>
            <a:cxnLst/>
            <a:rect l="l" t="t" r="r" b="b"/>
            <a:pathLst>
              <a:path w="380752" h="380752">
                <a:moveTo>
                  <a:pt x="0" y="0"/>
                </a:moveTo>
                <a:lnTo>
                  <a:pt x="380752" y="0"/>
                </a:lnTo>
                <a:lnTo>
                  <a:pt x="380752" y="380752"/>
                </a:lnTo>
                <a:lnTo>
                  <a:pt x="0" y="3807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7" name="Freeform 17"/>
          <p:cNvSpPr/>
          <p:nvPr/>
        </p:nvSpPr>
        <p:spPr>
          <a:xfrm>
            <a:off x="838324" y="6282350"/>
            <a:ext cx="380752" cy="380752"/>
          </a:xfrm>
          <a:custGeom>
            <a:avLst/>
            <a:gdLst/>
            <a:ahLst/>
            <a:cxnLst/>
            <a:rect l="l" t="t" r="r" b="b"/>
            <a:pathLst>
              <a:path w="380752" h="380752">
                <a:moveTo>
                  <a:pt x="0" y="0"/>
                </a:moveTo>
                <a:lnTo>
                  <a:pt x="380752" y="0"/>
                </a:lnTo>
                <a:lnTo>
                  <a:pt x="380752" y="380752"/>
                </a:lnTo>
                <a:lnTo>
                  <a:pt x="0" y="3807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TextBox 3"/>
          <p:cNvSpPr txBox="1"/>
          <p:nvPr/>
        </p:nvSpPr>
        <p:spPr>
          <a:xfrm>
            <a:off x="896815" y="2029428"/>
            <a:ext cx="8521725" cy="4894518"/>
          </a:xfrm>
          <a:prstGeom prst="rect">
            <a:avLst/>
          </a:prstGeom>
        </p:spPr>
        <p:txBody>
          <a:bodyPr lIns="0" tIns="0" rIns="0" bIns="0" rtlCol="0" anchor="t">
            <a:spAutoFit/>
          </a:bodyPr>
          <a:lstStyle/>
          <a:p>
            <a:pPr algn="l">
              <a:lnSpc>
                <a:spcPts val="3505"/>
              </a:lnSpc>
            </a:pPr>
          </a:p>
          <a:p>
            <a:pPr algn="l">
              <a:lnSpc>
                <a:spcPts val="2945"/>
              </a:lnSpc>
              <a:spcBef>
                <a:spcPct val="0"/>
              </a:spcBef>
            </a:pPr>
            <a:r>
              <a:rPr lang="en-US" sz="2100">
                <a:solidFill>
                  <a:srgbClr val="000000"/>
                </a:solidFill>
                <a:latin typeface="Garet"/>
                <a:ea typeface="Garet"/>
                <a:cs typeface="Garet"/>
                <a:sym typeface="Garet"/>
              </a:rPr>
              <a:t>• Large-scale urban renewal transforming ageing public housing estates</a:t>
            </a:r>
            <a:endParaRPr lang="en-US" sz="2100">
              <a:solidFill>
                <a:srgbClr val="000000"/>
              </a:solidFill>
              <a:latin typeface="Garet"/>
              <a:ea typeface="Garet"/>
              <a:cs typeface="Garet"/>
              <a:sym typeface="Garet"/>
            </a:endParaRPr>
          </a:p>
          <a:p>
            <a:pPr algn="l">
              <a:lnSpc>
                <a:spcPts val="2945"/>
              </a:lnSpc>
              <a:spcBef>
                <a:spcPct val="0"/>
              </a:spcBef>
            </a:pPr>
            <a:r>
              <a:rPr lang="en-US" sz="2100">
                <a:solidFill>
                  <a:srgbClr val="000000"/>
                </a:solidFill>
                <a:latin typeface="Garet"/>
                <a:ea typeface="Garet"/>
                <a:cs typeface="Garet"/>
                <a:sym typeface="Garet"/>
              </a:rPr>
              <a:t> • Influenced by historical development, governance challenges, planning policies, and site conditions</a:t>
            </a:r>
            <a:endParaRPr lang="en-US" sz="2100">
              <a:solidFill>
                <a:srgbClr val="000000"/>
              </a:solidFill>
              <a:latin typeface="Garet"/>
              <a:ea typeface="Garet"/>
              <a:cs typeface="Garet"/>
              <a:sym typeface="Garet"/>
            </a:endParaRPr>
          </a:p>
          <a:p>
            <a:pPr algn="l">
              <a:lnSpc>
                <a:spcPts val="2945"/>
              </a:lnSpc>
              <a:spcBef>
                <a:spcPct val="0"/>
              </a:spcBef>
            </a:pPr>
            <a:r>
              <a:rPr lang="en-US" sz="2100">
                <a:solidFill>
                  <a:srgbClr val="000000"/>
                </a:solidFill>
                <a:latin typeface="Garet"/>
                <a:ea typeface="Garet"/>
                <a:cs typeface="Garet"/>
                <a:sym typeface="Garet"/>
              </a:rPr>
              <a:t> • Aims to improve housing quality, housing supply, and mixed-income communities</a:t>
            </a:r>
            <a:endParaRPr lang="en-US" sz="2100">
              <a:solidFill>
                <a:srgbClr val="000000"/>
              </a:solidFill>
              <a:latin typeface="Garet"/>
              <a:ea typeface="Garet"/>
              <a:cs typeface="Garet"/>
              <a:sym typeface="Garet"/>
            </a:endParaRPr>
          </a:p>
          <a:p>
            <a:pPr algn="l">
              <a:lnSpc>
                <a:spcPts val="2945"/>
              </a:lnSpc>
              <a:spcBef>
                <a:spcPct val="0"/>
              </a:spcBef>
            </a:pPr>
            <a:r>
              <a:rPr lang="en-US" sz="2100">
                <a:solidFill>
                  <a:srgbClr val="000000"/>
                </a:solidFill>
                <a:latin typeface="Garet"/>
                <a:ea typeface="Garet"/>
                <a:cs typeface="Garet"/>
                <a:sym typeface="Garet"/>
              </a:rPr>
              <a:t> • Supported by transit-oriented development and enhanced public spaces</a:t>
            </a:r>
            <a:endParaRPr lang="en-US" sz="2100">
              <a:solidFill>
                <a:srgbClr val="000000"/>
              </a:solidFill>
              <a:latin typeface="Garet"/>
              <a:ea typeface="Garet"/>
              <a:cs typeface="Garet"/>
              <a:sym typeface="Garet"/>
            </a:endParaRPr>
          </a:p>
          <a:p>
            <a:pPr algn="l">
              <a:lnSpc>
                <a:spcPts val="2945"/>
              </a:lnSpc>
              <a:spcBef>
                <a:spcPct val="0"/>
              </a:spcBef>
            </a:pPr>
            <a:r>
              <a:rPr lang="en-US" sz="2100">
                <a:solidFill>
                  <a:srgbClr val="000000"/>
                </a:solidFill>
                <a:latin typeface="Garet"/>
                <a:ea typeface="Garet"/>
                <a:cs typeface="Garet"/>
                <a:sym typeface="Garet"/>
              </a:rPr>
              <a:t> • Key challenge: balancing urban growth, social equity, and community stability</a:t>
            </a:r>
            <a:endParaRPr lang="en-US" sz="2100">
              <a:solidFill>
                <a:srgbClr val="000000"/>
              </a:solidFill>
              <a:latin typeface="Garet"/>
              <a:ea typeface="Garet"/>
              <a:cs typeface="Garet"/>
              <a:sym typeface="Garet"/>
            </a:endParaRPr>
          </a:p>
          <a:p>
            <a:pPr algn="l">
              <a:lnSpc>
                <a:spcPts val="2945"/>
              </a:lnSpc>
              <a:spcBef>
                <a:spcPct val="0"/>
              </a:spcBef>
            </a:pPr>
            <a:r>
              <a:rPr lang="en-US" sz="2100">
                <a:solidFill>
                  <a:srgbClr val="000000"/>
                </a:solidFill>
                <a:latin typeface="Garet"/>
                <a:ea typeface="Garet"/>
                <a:cs typeface="Garet"/>
                <a:sym typeface="Garet"/>
              </a:rPr>
              <a:t> • Long-term success depends on inclusive governance, community participation, and liveable urban environments</a:t>
            </a:r>
            <a:endParaRPr lang="en-US" sz="2100">
              <a:solidFill>
                <a:srgbClr val="000000"/>
              </a:solidFill>
              <a:latin typeface="Garet"/>
              <a:ea typeface="Garet"/>
              <a:cs typeface="Garet"/>
              <a:sym typeface="Garet"/>
            </a:endParaRPr>
          </a:p>
        </p:txBody>
      </p:sp>
      <p:sp>
        <p:nvSpPr>
          <p:cNvPr id="4" name="Freeform 4"/>
          <p:cNvSpPr/>
          <p:nvPr/>
        </p:nvSpPr>
        <p:spPr>
          <a:xfrm>
            <a:off x="10341733" y="0"/>
            <a:ext cx="5372235" cy="10287000"/>
          </a:xfrm>
          <a:custGeom>
            <a:avLst/>
            <a:gdLst/>
            <a:ahLst/>
            <a:cxnLst/>
            <a:rect l="l" t="t" r="r" b="b"/>
            <a:pathLst>
              <a:path w="5372235" h="10287000">
                <a:moveTo>
                  <a:pt x="0" y="0"/>
                </a:moveTo>
                <a:lnTo>
                  <a:pt x="5372235" y="0"/>
                </a:lnTo>
                <a:lnTo>
                  <a:pt x="5372235" y="10287000"/>
                </a:lnTo>
                <a:lnTo>
                  <a:pt x="0" y="10287000"/>
                </a:lnTo>
                <a:lnTo>
                  <a:pt x="0" y="0"/>
                </a:lnTo>
                <a:close/>
              </a:path>
            </a:pathLst>
          </a:custGeom>
          <a:blipFill>
            <a:blip r:embed="rId2"/>
            <a:stretch>
              <a:fillRect t="-2412" r="-34233" b="-2412"/>
            </a:stretch>
          </a:blipFill>
        </p:spPr>
      </p:sp>
      <p:sp>
        <p:nvSpPr>
          <p:cNvPr id="5" name="TextBox 5"/>
          <p:cNvSpPr txBox="1"/>
          <p:nvPr/>
        </p:nvSpPr>
        <p:spPr>
          <a:xfrm>
            <a:off x="-3318145" y="1292543"/>
            <a:ext cx="8034266" cy="776224"/>
          </a:xfrm>
          <a:prstGeom prst="rect">
            <a:avLst/>
          </a:prstGeom>
        </p:spPr>
        <p:txBody>
          <a:bodyPr lIns="0" tIns="0" rIns="0" bIns="0" rtlCol="0" anchor="t">
            <a:spAutoFit/>
          </a:bodyPr>
          <a:lstStyle/>
          <a:p>
            <a:pPr marL="0" lvl="0" indent="0" algn="r">
              <a:lnSpc>
                <a:spcPts val="581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Conclusion</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6" name="TextBox 6"/>
          <p:cNvSpPr txBox="1"/>
          <p:nvPr/>
        </p:nvSpPr>
        <p:spPr>
          <a:xfrm>
            <a:off x="896815" y="9036345"/>
            <a:ext cx="8521725" cy="790575"/>
          </a:xfrm>
          <a:prstGeom prst="rect">
            <a:avLst/>
          </a:prstGeom>
        </p:spPr>
        <p:txBody>
          <a:bodyPr lIns="0" tIns="0" rIns="0" bIns="0" rtlCol="0" anchor="t">
            <a:spAutoFit/>
          </a:bodyPr>
          <a:lstStyle/>
          <a:p>
            <a:pPr algn="just">
              <a:lnSpc>
                <a:spcPts val="2100"/>
              </a:lnSpc>
            </a:pPr>
            <a:r>
              <a:rPr lang="en-US" sz="1500">
                <a:solidFill>
                  <a:srgbClr val="000000"/>
                </a:solidFill>
                <a:latin typeface="Garet"/>
                <a:ea typeface="Garet"/>
                <a:cs typeface="Garet"/>
                <a:sym typeface="Garet"/>
              </a:rPr>
              <a:t>Source: Zanardo, M., Sisson, A., Logan, C., &amp; McLaughlan, R. (2024). Wilful ignorance at Waterloo: public housing quality and political stigma in Sydney’s largest estate renewal. Planning Perspectives, 39(6), 1207–1239. </a:t>
            </a:r>
            <a:endParaRPr lang="en-US" sz="1500">
              <a:solidFill>
                <a:srgbClr val="000000"/>
              </a:solidFill>
              <a:latin typeface="Garet"/>
              <a:ea typeface="Garet"/>
              <a:cs typeface="Garet"/>
              <a:sym typeface="Gare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TextBox 3"/>
          <p:cNvSpPr txBox="1"/>
          <p:nvPr/>
        </p:nvSpPr>
        <p:spPr>
          <a:xfrm>
            <a:off x="6453747" y="966187"/>
            <a:ext cx="7203393" cy="662237"/>
          </a:xfrm>
          <a:prstGeom prst="rect">
            <a:avLst/>
          </a:prstGeom>
        </p:spPr>
        <p:txBody>
          <a:bodyPr lIns="0" tIns="0" rIns="0" bIns="0" rtlCol="0" anchor="t">
            <a:spAutoFit/>
          </a:bodyPr>
          <a:lstStyle/>
          <a:p>
            <a:pPr algn="l">
              <a:lnSpc>
                <a:spcPts val="4530"/>
              </a:lnSpc>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References:</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4" name="TextBox 4"/>
          <p:cNvSpPr txBox="1"/>
          <p:nvPr/>
        </p:nvSpPr>
        <p:spPr>
          <a:xfrm>
            <a:off x="2057032" y="2274297"/>
            <a:ext cx="14173936" cy="7011670"/>
          </a:xfrm>
          <a:prstGeom prst="rect">
            <a:avLst/>
          </a:prstGeom>
        </p:spPr>
        <p:txBody>
          <a:bodyPr lIns="0" tIns="0" rIns="0" bIns="0" rtlCol="0" anchor="t">
            <a:spAutoFit/>
          </a:bodyPr>
          <a:lstStyle/>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Artefact Heritage Services. (2021). Gateway required study: Addendum to heritage impact assessment – Waterloo Estate (South).</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Artefact Heritage Services. (2021). Waterloo Estate (South): Addendum heritage impact statement.</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City of Sydney &amp; NSW Government. (n.d.). Waterloo renewal: Concept plan.</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u="sng">
                <a:solidFill>
                  <a:srgbClr val="000000"/>
                </a:solidFill>
                <a:latin typeface="Garet"/>
                <a:ea typeface="Garet"/>
                <a:cs typeface="Garet"/>
                <a:sym typeface="Garet"/>
                <a:hlinkClick r:id="rId2" tooltip="https://www.waterloorenewal.com.au"/>
              </a:rPr>
              <a:t>https://www.waterloorenewal.com.au</a:t>
            </a:r>
            <a:endParaRPr lang="en-US" sz="2200" u="sng">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NSW Department of Planning and Environment. (2022). Waterloo Estate (South): Design guide.</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Pawson, H., Pinnegar, S., &amp; Wiesel, I. (2018). Regenerating Australia’s public housing estates. In K. Ruming (Ed.), </a:t>
            </a:r>
            <a:r>
              <a:rPr lang="en-US" sz="2200" i="1">
                <a:solidFill>
                  <a:srgbClr val="000000"/>
                </a:solidFill>
                <a:latin typeface="Garet Italics"/>
                <a:ea typeface="Garet Italics"/>
                <a:cs typeface="Garet Italics"/>
                <a:sym typeface="Garet Italics"/>
              </a:rPr>
              <a:t>Urban regeneration in Australia: Policies, processes and projects of contemporary urban change</a:t>
            </a:r>
            <a:r>
              <a:rPr lang="en-US" sz="2200">
                <a:solidFill>
                  <a:srgbClr val="000000"/>
                </a:solidFill>
                <a:latin typeface="Garet"/>
                <a:ea typeface="Garet"/>
                <a:cs typeface="Garet"/>
                <a:sym typeface="Garet"/>
              </a:rPr>
              <a:t> (pp. 243–260). Routledge.</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Ruming, K. (Ed.). (2018). </a:t>
            </a:r>
            <a:r>
              <a:rPr lang="en-US" sz="2200" i="1">
                <a:solidFill>
                  <a:srgbClr val="000000"/>
                </a:solidFill>
                <a:latin typeface="Garet Italics"/>
                <a:ea typeface="Garet Italics"/>
                <a:cs typeface="Garet Italics"/>
                <a:sym typeface="Garet Italics"/>
              </a:rPr>
              <a:t>Urban regeneration in Australia: Policies, processes and projects of contemporary urban change</a:t>
            </a:r>
            <a:r>
              <a:rPr lang="en-US" sz="2200">
                <a:solidFill>
                  <a:srgbClr val="000000"/>
                </a:solidFill>
                <a:latin typeface="Garet"/>
                <a:ea typeface="Garet"/>
                <a:cs typeface="Garet"/>
                <a:sym typeface="Garet"/>
              </a:rPr>
              <a:t>. Routledge.</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Sydney Metro. (n.d.). Waterloo integrated station development community brochure.</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Transport for NSW. (2020). Waterloo metro station precinct planning documentation.</a:t>
            </a:r>
            <a:endParaRPr lang="en-US" sz="2200">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Zanardo, M., Sisson, A., Logan, C., &amp; McLaughlan, R. (2024). Wilful ignorance at Waterloo: Public housing quality and political stigma in Sydney’s largest estate renewal. Planning Perspectives, 39(6), 1207–1239. </a:t>
            </a:r>
            <a:r>
              <a:rPr lang="en-US" sz="2200" u="sng">
                <a:solidFill>
                  <a:srgbClr val="000000"/>
                </a:solidFill>
                <a:latin typeface="Garet"/>
                <a:ea typeface="Garet"/>
                <a:cs typeface="Garet"/>
                <a:sym typeface="Garet"/>
                <a:hlinkClick r:id="rId3" tooltip="https://doi.org/10.1080/02665433.2024.2337268"/>
              </a:rPr>
              <a:t>https://doi.org/10.1080/02665433.2024.2337268</a:t>
            </a:r>
            <a:endParaRPr lang="en-US" sz="2200" u="sng">
              <a:solidFill>
                <a:srgbClr val="000000"/>
              </a:solidFill>
              <a:latin typeface="Garet"/>
              <a:ea typeface="Garet"/>
              <a:cs typeface="Garet"/>
              <a:sym typeface="Garet"/>
            </a:endParaRPr>
          </a:p>
          <a:p>
            <a:pPr marL="474980" lvl="1" indent="-237490" algn="l">
              <a:lnSpc>
                <a:spcPts val="3080"/>
              </a:lnSpc>
              <a:buFont typeface="Arial" panose="020B0704020202020204"/>
              <a:buChar char="•"/>
            </a:pPr>
            <a:r>
              <a:rPr lang="en-US" sz="2200">
                <a:solidFill>
                  <a:srgbClr val="000000"/>
                </a:solidFill>
                <a:latin typeface="Garet"/>
                <a:ea typeface="Garet"/>
                <a:cs typeface="Garet"/>
                <a:sym typeface="Garet"/>
              </a:rPr>
              <a:t>Hassell. (2020). Waterloo South planning proposal urban design review.</a:t>
            </a:r>
            <a:endParaRPr lang="en-US" sz="2200">
              <a:solidFill>
                <a:srgbClr val="000000"/>
              </a:solidFill>
              <a:latin typeface="Garet"/>
              <a:ea typeface="Garet"/>
              <a:cs typeface="Garet"/>
              <a:sym typeface="Gare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TextBox 3"/>
          <p:cNvSpPr txBox="1"/>
          <p:nvPr/>
        </p:nvSpPr>
        <p:spPr>
          <a:xfrm>
            <a:off x="1940607" y="2490293"/>
            <a:ext cx="7203393" cy="662237"/>
          </a:xfrm>
          <a:prstGeom prst="rect">
            <a:avLst/>
          </a:prstGeom>
        </p:spPr>
        <p:txBody>
          <a:bodyPr lIns="0" tIns="0" rIns="0" bIns="0" rtlCol="0" anchor="t">
            <a:spAutoFit/>
          </a:bodyPr>
          <a:lstStyle/>
          <a:p>
            <a:pPr algn="l">
              <a:lnSpc>
                <a:spcPts val="4530"/>
              </a:lnSpc>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Thank you！</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4" name="AutoShape 4"/>
          <p:cNvSpPr/>
          <p:nvPr/>
        </p:nvSpPr>
        <p:spPr>
          <a:xfrm>
            <a:off x="0" y="8566761"/>
            <a:ext cx="18873133" cy="0"/>
          </a:xfrm>
          <a:prstGeom prst="line">
            <a:avLst/>
          </a:prstGeom>
          <a:ln w="9525" cap="rnd">
            <a:solidFill>
              <a:srgbClr val="000000"/>
            </a:solidFill>
            <a:prstDash val="solid"/>
            <a:headEnd type="none" w="sm" len="sm"/>
            <a:tailEnd type="none" w="sm" len="sm"/>
          </a:ln>
        </p:spPr>
      </p:sp>
      <p:sp>
        <p:nvSpPr>
          <p:cNvPr id="5" name="AutoShape 5"/>
          <p:cNvSpPr/>
          <p:nvPr/>
        </p:nvSpPr>
        <p:spPr>
          <a:xfrm>
            <a:off x="0" y="9253538"/>
            <a:ext cx="18873133" cy="0"/>
          </a:xfrm>
          <a:prstGeom prst="line">
            <a:avLst/>
          </a:prstGeom>
          <a:ln w="9525" cap="rnd">
            <a:solidFill>
              <a:srgbClr val="000000"/>
            </a:solidFill>
            <a:prstDash val="solid"/>
            <a:headEnd type="none" w="sm" len="sm"/>
            <a:tailEnd type="none" w="sm" len="sm"/>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Freeform 3"/>
          <p:cNvSpPr/>
          <p:nvPr/>
        </p:nvSpPr>
        <p:spPr>
          <a:xfrm>
            <a:off x="8320152" y="2152599"/>
            <a:ext cx="6019392" cy="5582986"/>
          </a:xfrm>
          <a:custGeom>
            <a:avLst/>
            <a:gdLst/>
            <a:ahLst/>
            <a:cxnLst/>
            <a:rect l="l" t="t" r="r" b="b"/>
            <a:pathLst>
              <a:path w="6019392" h="5582986">
                <a:moveTo>
                  <a:pt x="0" y="0"/>
                </a:moveTo>
                <a:lnTo>
                  <a:pt x="6019392" y="0"/>
                </a:lnTo>
                <a:lnTo>
                  <a:pt x="6019392" y="5582986"/>
                </a:lnTo>
                <a:lnTo>
                  <a:pt x="0" y="5582986"/>
                </a:lnTo>
                <a:lnTo>
                  <a:pt x="0" y="0"/>
                </a:lnTo>
                <a:close/>
              </a:path>
            </a:pathLst>
          </a:custGeom>
          <a:blipFill>
            <a:blip r:embed="rId2"/>
            <a:stretch>
              <a:fillRect/>
            </a:stretch>
          </a:blipFill>
        </p:spPr>
      </p:sp>
      <p:sp>
        <p:nvSpPr>
          <p:cNvPr id="4" name="Freeform 4"/>
          <p:cNvSpPr/>
          <p:nvPr/>
        </p:nvSpPr>
        <p:spPr>
          <a:xfrm>
            <a:off x="14693131" y="2073822"/>
            <a:ext cx="3254447" cy="5804279"/>
          </a:xfrm>
          <a:custGeom>
            <a:avLst/>
            <a:gdLst/>
            <a:ahLst/>
            <a:cxnLst/>
            <a:rect l="l" t="t" r="r" b="b"/>
            <a:pathLst>
              <a:path w="3254447" h="5804279">
                <a:moveTo>
                  <a:pt x="0" y="0"/>
                </a:moveTo>
                <a:lnTo>
                  <a:pt x="3254447" y="0"/>
                </a:lnTo>
                <a:lnTo>
                  <a:pt x="3254447" y="5804279"/>
                </a:lnTo>
                <a:lnTo>
                  <a:pt x="0" y="5804279"/>
                </a:lnTo>
                <a:lnTo>
                  <a:pt x="0" y="0"/>
                </a:lnTo>
                <a:close/>
              </a:path>
            </a:pathLst>
          </a:custGeom>
          <a:blipFill>
            <a:blip r:embed="rId3"/>
            <a:stretch>
              <a:fillRect t="-8541" b="-13018"/>
            </a:stretch>
          </a:blipFill>
        </p:spPr>
      </p:sp>
      <p:sp>
        <p:nvSpPr>
          <p:cNvPr id="5" name="TextBox 5"/>
          <p:cNvSpPr txBox="1"/>
          <p:nvPr/>
        </p:nvSpPr>
        <p:spPr>
          <a:xfrm>
            <a:off x="577550" y="470133"/>
            <a:ext cx="8115300" cy="876300"/>
          </a:xfrm>
          <a:prstGeom prst="rect">
            <a:avLst/>
          </a:prstGeom>
        </p:spPr>
        <p:txBody>
          <a:bodyPr lIns="0" tIns="0" rIns="0" bIns="0" rtlCol="0" anchor="t">
            <a:spAutoFit/>
          </a:bodyPr>
          <a:lstStyle/>
          <a:p>
            <a:pPr algn="l">
              <a:lnSpc>
                <a:spcPts val="6970"/>
              </a:lnSpc>
            </a:pPr>
            <a:r>
              <a:rPr lang="en-US" sz="5810">
                <a:solidFill>
                  <a:srgbClr val="000000"/>
                </a:solidFill>
                <a:latin typeface="Archivo Black" panose="020B0A03020202020B04"/>
                <a:ea typeface="Archivo Black" panose="020B0A03020202020B04"/>
                <a:cs typeface="Archivo Black" panose="020B0A03020202020B04"/>
                <a:sym typeface="Archivo Black" panose="020B0A03020202020B04"/>
              </a:rPr>
              <a:t>Introduction </a:t>
            </a:r>
            <a:endParaRPr lang="en-US" sz="5810">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grpSp>
        <p:nvGrpSpPr>
          <p:cNvPr id="6" name="Group 6"/>
          <p:cNvGrpSpPr/>
          <p:nvPr/>
        </p:nvGrpSpPr>
        <p:grpSpPr>
          <a:xfrm>
            <a:off x="577550" y="1895662"/>
            <a:ext cx="7664150" cy="1177392"/>
            <a:chOff x="0" y="0"/>
            <a:chExt cx="10218867" cy="1569856"/>
          </a:xfrm>
        </p:grpSpPr>
        <p:sp>
          <p:nvSpPr>
            <p:cNvPr id="7" name="TextBox 7"/>
            <p:cNvSpPr txBox="1"/>
            <p:nvPr/>
          </p:nvSpPr>
          <p:spPr>
            <a:xfrm>
              <a:off x="0" y="-28575"/>
              <a:ext cx="10218867" cy="532342"/>
            </a:xfrm>
            <a:prstGeom prst="rect">
              <a:avLst/>
            </a:prstGeom>
          </p:spPr>
          <p:txBody>
            <a:bodyPr lIns="0" tIns="0" rIns="0" bIns="0" rtlCol="0" anchor="t">
              <a:spAutoFit/>
            </a:bodyPr>
            <a:lstStyle/>
            <a:p>
              <a:pPr marL="0" lvl="0" indent="0" algn="l">
                <a:lnSpc>
                  <a:spcPts val="3250"/>
                </a:lnSpc>
                <a:spcBef>
                  <a:spcPct val="0"/>
                </a:spcBef>
              </a:pPr>
              <a:r>
                <a:rPr lang="en-US" sz="2500" b="1">
                  <a:solidFill>
                    <a:srgbClr val="000000"/>
                  </a:solidFill>
                  <a:latin typeface="Garet Bold"/>
                  <a:ea typeface="Garet Bold"/>
                  <a:cs typeface="Garet Bold"/>
                  <a:sym typeface="Garet Bold"/>
                </a:rPr>
                <a:t>Location</a:t>
              </a:r>
              <a:endParaRPr lang="en-US" sz="2500" b="1">
                <a:solidFill>
                  <a:srgbClr val="000000"/>
                </a:solidFill>
                <a:latin typeface="Garet Bold"/>
                <a:ea typeface="Garet Bold"/>
                <a:cs typeface="Garet Bold"/>
                <a:sym typeface="Garet Bold"/>
              </a:endParaRPr>
            </a:p>
          </p:txBody>
        </p:sp>
        <p:sp>
          <p:nvSpPr>
            <p:cNvPr id="8" name="TextBox 8"/>
            <p:cNvSpPr txBox="1"/>
            <p:nvPr/>
          </p:nvSpPr>
          <p:spPr>
            <a:xfrm>
              <a:off x="0" y="622859"/>
              <a:ext cx="10218867" cy="946997"/>
            </a:xfrm>
            <a:prstGeom prst="rect">
              <a:avLst/>
            </a:prstGeom>
          </p:spPr>
          <p:txBody>
            <a:bodyPr lIns="0" tIns="0" rIns="0" bIns="0" rtlCol="0" anchor="t">
              <a:spAutoFit/>
            </a:bodyPr>
            <a:lstStyle/>
            <a:p>
              <a:pPr marL="474980" lvl="1" indent="-237490" algn="l">
                <a:lnSpc>
                  <a:spcPts val="2860"/>
                </a:lnSpc>
                <a:buFont typeface="Arial" panose="020B0704020202020204"/>
                <a:buChar char="•"/>
              </a:pPr>
              <a:r>
                <a:rPr lang="en-US" sz="2200">
                  <a:solidFill>
                    <a:srgbClr val="000000"/>
                  </a:solidFill>
                  <a:latin typeface="Garet"/>
                  <a:ea typeface="Garet"/>
                  <a:cs typeface="Garet"/>
                  <a:sym typeface="Garet"/>
                </a:rPr>
                <a:t>Inner-city suburb of Waterloo, Sydney</a:t>
              </a:r>
              <a:endParaRPr lang="en-US" sz="2200">
                <a:solidFill>
                  <a:srgbClr val="000000"/>
                </a:solidFill>
                <a:latin typeface="Garet"/>
                <a:ea typeface="Garet"/>
                <a:cs typeface="Garet"/>
                <a:sym typeface="Garet"/>
              </a:endParaRPr>
            </a:p>
            <a:p>
              <a:pPr marL="474980" lvl="1" indent="-237490" algn="l">
                <a:lnSpc>
                  <a:spcPts val="2860"/>
                </a:lnSpc>
                <a:spcBef>
                  <a:spcPct val="0"/>
                </a:spcBef>
                <a:buFont typeface="Arial" panose="020B0704020202020204"/>
                <a:buChar char="•"/>
              </a:pPr>
              <a:r>
                <a:rPr lang="en-US" sz="2200">
                  <a:solidFill>
                    <a:srgbClr val="000000"/>
                  </a:solidFill>
                  <a:latin typeface="Garet"/>
                  <a:ea typeface="Garet"/>
                  <a:cs typeface="Garet"/>
                  <a:sym typeface="Garet"/>
                </a:rPr>
                <a:t>About 4 km south of Sydney CBD</a:t>
              </a:r>
              <a:endParaRPr lang="en-US" sz="2200">
                <a:solidFill>
                  <a:srgbClr val="000000"/>
                </a:solidFill>
                <a:latin typeface="Garet"/>
                <a:ea typeface="Garet"/>
                <a:cs typeface="Garet"/>
                <a:sym typeface="Garet"/>
              </a:endParaRPr>
            </a:p>
          </p:txBody>
        </p:sp>
      </p:grpSp>
      <p:grpSp>
        <p:nvGrpSpPr>
          <p:cNvPr id="9" name="Group 9"/>
          <p:cNvGrpSpPr/>
          <p:nvPr/>
        </p:nvGrpSpPr>
        <p:grpSpPr>
          <a:xfrm>
            <a:off x="577550" y="3515396"/>
            <a:ext cx="7664150" cy="1539342"/>
            <a:chOff x="0" y="0"/>
            <a:chExt cx="10218867" cy="2052456"/>
          </a:xfrm>
        </p:grpSpPr>
        <p:sp>
          <p:nvSpPr>
            <p:cNvPr id="10" name="TextBox 10"/>
            <p:cNvSpPr txBox="1"/>
            <p:nvPr/>
          </p:nvSpPr>
          <p:spPr>
            <a:xfrm>
              <a:off x="0" y="-28575"/>
              <a:ext cx="10218867" cy="532342"/>
            </a:xfrm>
            <a:prstGeom prst="rect">
              <a:avLst/>
            </a:prstGeom>
          </p:spPr>
          <p:txBody>
            <a:bodyPr lIns="0" tIns="0" rIns="0" bIns="0" rtlCol="0" anchor="t">
              <a:spAutoFit/>
            </a:bodyPr>
            <a:lstStyle/>
            <a:p>
              <a:pPr marL="0" lvl="0" indent="0" algn="l">
                <a:lnSpc>
                  <a:spcPts val="3250"/>
                </a:lnSpc>
                <a:spcBef>
                  <a:spcPct val="0"/>
                </a:spcBef>
              </a:pPr>
              <a:r>
                <a:rPr lang="en-US" sz="2500" b="1">
                  <a:solidFill>
                    <a:srgbClr val="000000"/>
                  </a:solidFill>
                  <a:latin typeface="Garet Bold"/>
                  <a:ea typeface="Garet Bold"/>
                  <a:cs typeface="Garet Bold"/>
                  <a:sym typeface="Garet Bold"/>
                </a:rPr>
                <a:t>Site characteristics</a:t>
              </a:r>
              <a:endParaRPr lang="en-US" sz="2500" b="1">
                <a:solidFill>
                  <a:srgbClr val="000000"/>
                </a:solidFill>
                <a:latin typeface="Garet Bold"/>
                <a:ea typeface="Garet Bold"/>
                <a:cs typeface="Garet Bold"/>
                <a:sym typeface="Garet Bold"/>
              </a:endParaRPr>
            </a:p>
          </p:txBody>
        </p:sp>
        <p:sp>
          <p:nvSpPr>
            <p:cNvPr id="11" name="TextBox 11"/>
            <p:cNvSpPr txBox="1"/>
            <p:nvPr/>
          </p:nvSpPr>
          <p:spPr>
            <a:xfrm>
              <a:off x="0" y="622859"/>
              <a:ext cx="10218867" cy="1429597"/>
            </a:xfrm>
            <a:prstGeom prst="rect">
              <a:avLst/>
            </a:prstGeom>
          </p:spPr>
          <p:txBody>
            <a:bodyPr lIns="0" tIns="0" rIns="0" bIns="0" rtlCol="0" anchor="t">
              <a:spAutoFit/>
            </a:bodyPr>
            <a:lstStyle/>
            <a:p>
              <a:pPr marL="474980" lvl="1" indent="-237490" algn="l">
                <a:lnSpc>
                  <a:spcPts val="2860"/>
                </a:lnSpc>
                <a:buFont typeface="Arial" panose="020B0704020202020204"/>
                <a:buChar char="•"/>
              </a:pPr>
              <a:r>
                <a:rPr lang="en-US" sz="2200">
                  <a:solidFill>
                    <a:srgbClr val="000000"/>
                  </a:solidFill>
                  <a:latin typeface="Garet"/>
                  <a:ea typeface="Garet"/>
                  <a:cs typeface="Garet"/>
                  <a:sym typeface="Garet"/>
                </a:rPr>
                <a:t>One of the largest public housing estates in NSW</a:t>
              </a:r>
              <a:endParaRPr lang="en-US" sz="2200">
                <a:solidFill>
                  <a:srgbClr val="000000"/>
                </a:solidFill>
                <a:latin typeface="Garet"/>
                <a:ea typeface="Garet"/>
                <a:cs typeface="Garet"/>
                <a:sym typeface="Garet"/>
              </a:endParaRPr>
            </a:p>
            <a:p>
              <a:pPr marL="474980" lvl="1" indent="-237490" algn="l">
                <a:lnSpc>
                  <a:spcPts val="2860"/>
                </a:lnSpc>
                <a:buFont typeface="Arial" panose="020B0704020202020204"/>
                <a:buChar char="•"/>
              </a:pPr>
              <a:r>
                <a:rPr lang="en-US" sz="2200">
                  <a:solidFill>
                    <a:srgbClr val="000000"/>
                  </a:solidFill>
                  <a:latin typeface="Garet"/>
                  <a:ea typeface="Garet"/>
                  <a:cs typeface="Garet"/>
                  <a:sym typeface="Garet"/>
                </a:rPr>
                <a:t>Major urban renewal project transforming the estate</a:t>
              </a:r>
              <a:endParaRPr lang="en-US" sz="2200">
                <a:solidFill>
                  <a:srgbClr val="000000"/>
                </a:solidFill>
                <a:latin typeface="Garet"/>
                <a:ea typeface="Garet"/>
                <a:cs typeface="Garet"/>
                <a:sym typeface="Garet"/>
              </a:endParaRPr>
            </a:p>
          </p:txBody>
        </p:sp>
      </p:grpSp>
      <p:grpSp>
        <p:nvGrpSpPr>
          <p:cNvPr id="12" name="Group 12"/>
          <p:cNvGrpSpPr/>
          <p:nvPr/>
        </p:nvGrpSpPr>
        <p:grpSpPr>
          <a:xfrm>
            <a:off x="577550" y="5492888"/>
            <a:ext cx="7664150" cy="1177392"/>
            <a:chOff x="0" y="0"/>
            <a:chExt cx="10218867" cy="1569856"/>
          </a:xfrm>
        </p:grpSpPr>
        <p:sp>
          <p:nvSpPr>
            <p:cNvPr id="13" name="TextBox 13"/>
            <p:cNvSpPr txBox="1"/>
            <p:nvPr/>
          </p:nvSpPr>
          <p:spPr>
            <a:xfrm>
              <a:off x="0" y="-28575"/>
              <a:ext cx="10218867" cy="532342"/>
            </a:xfrm>
            <a:prstGeom prst="rect">
              <a:avLst/>
            </a:prstGeom>
          </p:spPr>
          <p:txBody>
            <a:bodyPr lIns="0" tIns="0" rIns="0" bIns="0" rtlCol="0" anchor="t">
              <a:spAutoFit/>
            </a:bodyPr>
            <a:lstStyle/>
            <a:p>
              <a:pPr marL="0" lvl="0" indent="0" algn="l">
                <a:lnSpc>
                  <a:spcPts val="3250"/>
                </a:lnSpc>
                <a:spcBef>
                  <a:spcPct val="0"/>
                </a:spcBef>
              </a:pPr>
              <a:r>
                <a:rPr lang="en-US" sz="2500" b="1">
                  <a:solidFill>
                    <a:srgbClr val="000000"/>
                  </a:solidFill>
                  <a:latin typeface="Garet Bold"/>
                  <a:ea typeface="Garet Bold"/>
                  <a:cs typeface="Garet Bold"/>
                  <a:sym typeface="Garet Bold"/>
                </a:rPr>
                <a:t>Project aims</a:t>
              </a:r>
              <a:endParaRPr lang="en-US" sz="2500" b="1">
                <a:solidFill>
                  <a:srgbClr val="000000"/>
                </a:solidFill>
                <a:latin typeface="Garet Bold"/>
                <a:ea typeface="Garet Bold"/>
                <a:cs typeface="Garet Bold"/>
                <a:sym typeface="Garet Bold"/>
              </a:endParaRPr>
            </a:p>
          </p:txBody>
        </p:sp>
        <p:sp>
          <p:nvSpPr>
            <p:cNvPr id="14" name="TextBox 14"/>
            <p:cNvSpPr txBox="1"/>
            <p:nvPr/>
          </p:nvSpPr>
          <p:spPr>
            <a:xfrm>
              <a:off x="0" y="622859"/>
              <a:ext cx="10218867" cy="946997"/>
            </a:xfrm>
            <a:prstGeom prst="rect">
              <a:avLst/>
            </a:prstGeom>
          </p:spPr>
          <p:txBody>
            <a:bodyPr lIns="0" tIns="0" rIns="0" bIns="0" rtlCol="0" anchor="t">
              <a:spAutoFit/>
            </a:bodyPr>
            <a:lstStyle/>
            <a:p>
              <a:pPr marL="474980" lvl="1" indent="-237490" algn="l">
                <a:lnSpc>
                  <a:spcPts val="2860"/>
                </a:lnSpc>
                <a:buFont typeface="Arial" panose="020B0704020202020204"/>
                <a:buChar char="•"/>
              </a:pPr>
              <a:r>
                <a:rPr lang="en-US" sz="2200">
                  <a:solidFill>
                    <a:srgbClr val="000000"/>
                  </a:solidFill>
                  <a:latin typeface="Garet"/>
                  <a:ea typeface="Garet"/>
                  <a:cs typeface="Garet"/>
                  <a:sym typeface="Garet"/>
                </a:rPr>
                <a:t>Improve street connectivity, public spaces, and access to services</a:t>
              </a:r>
              <a:endParaRPr lang="en-US" sz="2200">
                <a:solidFill>
                  <a:srgbClr val="000000"/>
                </a:solidFill>
                <a:latin typeface="Garet"/>
                <a:ea typeface="Garet"/>
                <a:cs typeface="Garet"/>
                <a:sym typeface="Garet"/>
              </a:endParaRPr>
            </a:p>
          </p:txBody>
        </p:sp>
      </p:grpSp>
      <p:grpSp>
        <p:nvGrpSpPr>
          <p:cNvPr id="15" name="Group 15"/>
          <p:cNvGrpSpPr/>
          <p:nvPr/>
        </p:nvGrpSpPr>
        <p:grpSpPr>
          <a:xfrm>
            <a:off x="577550" y="7108430"/>
            <a:ext cx="7664150" cy="1539342"/>
            <a:chOff x="0" y="0"/>
            <a:chExt cx="10218867" cy="2052456"/>
          </a:xfrm>
        </p:grpSpPr>
        <p:sp>
          <p:nvSpPr>
            <p:cNvPr id="16" name="TextBox 16"/>
            <p:cNvSpPr txBox="1"/>
            <p:nvPr/>
          </p:nvSpPr>
          <p:spPr>
            <a:xfrm>
              <a:off x="0" y="-28575"/>
              <a:ext cx="10218867" cy="532342"/>
            </a:xfrm>
            <a:prstGeom prst="rect">
              <a:avLst/>
            </a:prstGeom>
          </p:spPr>
          <p:txBody>
            <a:bodyPr lIns="0" tIns="0" rIns="0" bIns="0" rtlCol="0" anchor="t">
              <a:spAutoFit/>
            </a:bodyPr>
            <a:lstStyle/>
            <a:p>
              <a:pPr marL="0" lvl="0" indent="0" algn="l">
                <a:lnSpc>
                  <a:spcPts val="3250"/>
                </a:lnSpc>
                <a:spcBef>
                  <a:spcPct val="0"/>
                </a:spcBef>
              </a:pPr>
              <a:r>
                <a:rPr lang="en-US" sz="2500" b="1">
                  <a:solidFill>
                    <a:srgbClr val="000000"/>
                  </a:solidFill>
                  <a:latin typeface="Garet Bold"/>
                  <a:ea typeface="Garet Bold"/>
                  <a:cs typeface="Garet Bold"/>
                  <a:sym typeface="Garet Bold"/>
                </a:rPr>
                <a:t>Planning vision</a:t>
              </a:r>
              <a:endParaRPr lang="en-US" sz="2500" b="1">
                <a:solidFill>
                  <a:srgbClr val="000000"/>
                </a:solidFill>
                <a:latin typeface="Garet Bold"/>
                <a:ea typeface="Garet Bold"/>
                <a:cs typeface="Garet Bold"/>
                <a:sym typeface="Garet Bold"/>
              </a:endParaRPr>
            </a:p>
          </p:txBody>
        </p:sp>
        <p:sp>
          <p:nvSpPr>
            <p:cNvPr id="17" name="TextBox 17"/>
            <p:cNvSpPr txBox="1"/>
            <p:nvPr/>
          </p:nvSpPr>
          <p:spPr>
            <a:xfrm>
              <a:off x="0" y="622859"/>
              <a:ext cx="10218867" cy="1429597"/>
            </a:xfrm>
            <a:prstGeom prst="rect">
              <a:avLst/>
            </a:prstGeom>
          </p:spPr>
          <p:txBody>
            <a:bodyPr lIns="0" tIns="0" rIns="0" bIns="0" rtlCol="0" anchor="t">
              <a:spAutoFit/>
            </a:bodyPr>
            <a:lstStyle/>
            <a:p>
              <a:pPr marL="474980" lvl="1" indent="-237490" algn="l">
                <a:lnSpc>
                  <a:spcPts val="2860"/>
                </a:lnSpc>
                <a:spcBef>
                  <a:spcPct val="0"/>
                </a:spcBef>
                <a:buFont typeface="Arial" panose="020B0704020202020204"/>
                <a:buChar char="•"/>
              </a:pPr>
              <a:r>
                <a:rPr lang="en-US" sz="2200">
                  <a:solidFill>
                    <a:srgbClr val="000000"/>
                  </a:solidFill>
                  <a:latin typeface="Garet"/>
                  <a:ea typeface="Garet"/>
                  <a:cs typeface="Garet"/>
                  <a:sym typeface="Garet"/>
                </a:rPr>
                <a:t>Create a mixed-income and more integrated community( 50% social/affordable and 50% privatehousing)</a:t>
              </a:r>
              <a:endParaRPr lang="en-US" sz="2200">
                <a:solidFill>
                  <a:srgbClr val="000000"/>
                </a:solidFill>
                <a:latin typeface="Garet"/>
                <a:ea typeface="Garet"/>
                <a:cs typeface="Garet"/>
                <a:sym typeface="Garet"/>
              </a:endParaRPr>
            </a:p>
          </p:txBody>
        </p:sp>
      </p:grpSp>
      <p:sp>
        <p:nvSpPr>
          <p:cNvPr id="18" name="TextBox 18"/>
          <p:cNvSpPr txBox="1"/>
          <p:nvPr/>
        </p:nvSpPr>
        <p:spPr>
          <a:xfrm>
            <a:off x="577550" y="9461160"/>
            <a:ext cx="5849938" cy="365760"/>
          </a:xfrm>
          <a:prstGeom prst="rect">
            <a:avLst/>
          </a:prstGeom>
        </p:spPr>
        <p:txBody>
          <a:bodyPr lIns="0" tIns="0" rIns="0" bIns="0" rtlCol="0" anchor="t">
            <a:spAutoFit/>
          </a:bodyPr>
          <a:lstStyle/>
          <a:p>
            <a:pPr algn="r">
              <a:lnSpc>
                <a:spcPts val="2940"/>
              </a:lnSpc>
            </a:pPr>
            <a:r>
              <a:rPr lang="en-US" sz="2100">
                <a:solidFill>
                  <a:srgbClr val="000000"/>
                </a:solidFill>
                <a:latin typeface="Garet"/>
                <a:ea typeface="Garet"/>
                <a:cs typeface="Garet"/>
                <a:sym typeface="Garet"/>
              </a:rPr>
              <a:t>Source: Waterloo Renewal Project (2026)</a:t>
            </a:r>
            <a:endParaRPr lang="en-US" sz="2100">
              <a:solidFill>
                <a:srgbClr val="000000"/>
              </a:solidFill>
              <a:latin typeface="Garet"/>
              <a:ea typeface="Garet"/>
              <a:cs typeface="Garet"/>
              <a:sym typeface="Gare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AutoShape 3"/>
          <p:cNvSpPr/>
          <p:nvPr/>
        </p:nvSpPr>
        <p:spPr>
          <a:xfrm>
            <a:off x="-585133" y="8805859"/>
            <a:ext cx="18873133" cy="0"/>
          </a:xfrm>
          <a:prstGeom prst="line">
            <a:avLst/>
          </a:prstGeom>
          <a:ln w="9525" cap="rnd">
            <a:solidFill>
              <a:srgbClr val="000000"/>
            </a:solidFill>
            <a:prstDash val="solid"/>
            <a:headEnd type="none" w="sm" len="sm"/>
            <a:tailEnd type="none" w="sm" len="sm"/>
          </a:ln>
        </p:spPr>
      </p:sp>
      <p:sp>
        <p:nvSpPr>
          <p:cNvPr id="4" name="AutoShape 4"/>
          <p:cNvSpPr/>
          <p:nvPr/>
        </p:nvSpPr>
        <p:spPr>
          <a:xfrm>
            <a:off x="-585133" y="9334500"/>
            <a:ext cx="18873133" cy="0"/>
          </a:xfrm>
          <a:prstGeom prst="line">
            <a:avLst/>
          </a:prstGeom>
          <a:ln w="9525" cap="rnd">
            <a:solidFill>
              <a:srgbClr val="000000"/>
            </a:solidFill>
            <a:prstDash val="solid"/>
            <a:headEnd type="none" w="sm" len="sm"/>
            <a:tailEnd type="none" w="sm" len="sm"/>
          </a:ln>
        </p:spPr>
      </p:sp>
      <p:sp>
        <p:nvSpPr>
          <p:cNvPr id="5" name="AutoShape 5"/>
          <p:cNvSpPr/>
          <p:nvPr/>
        </p:nvSpPr>
        <p:spPr>
          <a:xfrm>
            <a:off x="2051115" y="4282967"/>
            <a:ext cx="13838306" cy="0"/>
          </a:xfrm>
          <a:prstGeom prst="line">
            <a:avLst/>
          </a:prstGeom>
          <a:ln w="19050" cap="rnd">
            <a:solidFill>
              <a:srgbClr val="000000"/>
            </a:solidFill>
            <a:prstDash val="solid"/>
            <a:headEnd type="none" w="sm" len="sm"/>
            <a:tailEnd type="none" w="sm" len="sm"/>
          </a:ln>
        </p:spPr>
      </p:sp>
      <p:sp>
        <p:nvSpPr>
          <p:cNvPr id="6" name="Freeform 6"/>
          <p:cNvSpPr/>
          <p:nvPr/>
        </p:nvSpPr>
        <p:spPr>
          <a:xfrm rot="5400000">
            <a:off x="16272820" y="3130655"/>
            <a:ext cx="1629446" cy="2396244"/>
          </a:xfrm>
          <a:custGeom>
            <a:avLst/>
            <a:gdLst/>
            <a:ahLst/>
            <a:cxnLst/>
            <a:rect l="l" t="t" r="r" b="b"/>
            <a:pathLst>
              <a:path w="1629446" h="2396244">
                <a:moveTo>
                  <a:pt x="0" y="0"/>
                </a:moveTo>
                <a:lnTo>
                  <a:pt x="1629446" y="0"/>
                </a:lnTo>
                <a:lnTo>
                  <a:pt x="1629446" y="2396244"/>
                </a:lnTo>
                <a:lnTo>
                  <a:pt x="0" y="23962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1028700" y="1162887"/>
            <a:ext cx="5683548" cy="785704"/>
          </a:xfrm>
          <a:prstGeom prst="rect">
            <a:avLst/>
          </a:prstGeom>
        </p:spPr>
        <p:txBody>
          <a:bodyPr lIns="0" tIns="0" rIns="0" bIns="0" rtlCol="0" anchor="t">
            <a:spAutoFit/>
          </a:bodyPr>
          <a:lstStyle/>
          <a:p>
            <a:pPr marL="0" lvl="0" indent="0" algn="l">
              <a:lnSpc>
                <a:spcPts val="581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Timeline</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grpSp>
        <p:nvGrpSpPr>
          <p:cNvPr id="8" name="Group 8"/>
          <p:cNvGrpSpPr/>
          <p:nvPr/>
        </p:nvGrpSpPr>
        <p:grpSpPr>
          <a:xfrm>
            <a:off x="275233" y="5487631"/>
            <a:ext cx="3171011" cy="1225017"/>
            <a:chOff x="0" y="0"/>
            <a:chExt cx="4228015" cy="1633356"/>
          </a:xfrm>
        </p:grpSpPr>
        <p:sp>
          <p:nvSpPr>
            <p:cNvPr id="9" name="TextBox 9"/>
            <p:cNvSpPr txBox="1"/>
            <p:nvPr/>
          </p:nvSpPr>
          <p:spPr>
            <a:xfrm>
              <a:off x="0" y="-28575"/>
              <a:ext cx="4228015" cy="1078442"/>
            </a:xfrm>
            <a:prstGeom prst="rect">
              <a:avLst/>
            </a:prstGeom>
          </p:spPr>
          <p:txBody>
            <a:bodyPr lIns="0" tIns="0" rIns="0" bIns="0" rtlCol="0" anchor="t">
              <a:spAutoFit/>
            </a:bodyPr>
            <a:lstStyle/>
            <a:p>
              <a:pPr marL="0" lvl="0" indent="0" algn="ctr">
                <a:lnSpc>
                  <a:spcPts val="3250"/>
                </a:lnSpc>
                <a:spcBef>
                  <a:spcPct val="0"/>
                </a:spcBef>
              </a:pPr>
              <a:r>
                <a:rPr lang="en-US" sz="2500" b="1">
                  <a:solidFill>
                    <a:srgbClr val="000000"/>
                  </a:solidFill>
                  <a:latin typeface="Garet Bold"/>
                  <a:ea typeface="Garet Bold"/>
                  <a:cs typeface="Garet Bold"/>
                  <a:sym typeface="Garet Bold"/>
                </a:rPr>
                <a:t> Early Industrial Development </a:t>
              </a:r>
              <a:endParaRPr lang="en-US" sz="2500" b="1">
                <a:solidFill>
                  <a:srgbClr val="000000"/>
                </a:solidFill>
                <a:latin typeface="Garet Bold"/>
                <a:ea typeface="Garet Bold"/>
                <a:cs typeface="Garet Bold"/>
                <a:sym typeface="Garet Bold"/>
              </a:endParaRPr>
            </a:p>
          </p:txBody>
        </p:sp>
        <p:sp>
          <p:nvSpPr>
            <p:cNvPr id="10" name="TextBox 10"/>
            <p:cNvSpPr txBox="1"/>
            <p:nvPr/>
          </p:nvSpPr>
          <p:spPr>
            <a:xfrm>
              <a:off x="0" y="1168959"/>
              <a:ext cx="4228015" cy="464397"/>
            </a:xfrm>
            <a:prstGeom prst="rect">
              <a:avLst/>
            </a:prstGeom>
          </p:spPr>
          <p:txBody>
            <a:bodyPr lIns="0" tIns="0" rIns="0" bIns="0" rtlCol="0" anchor="t">
              <a:spAutoFit/>
            </a:bodyPr>
            <a:lstStyle/>
            <a:p>
              <a:pPr marL="0" lvl="0" indent="0" algn="ctr">
                <a:lnSpc>
                  <a:spcPts val="2860"/>
                </a:lnSpc>
                <a:spcBef>
                  <a:spcPct val="0"/>
                </a:spcBef>
              </a:pPr>
              <a:r>
                <a:rPr lang="en-US" sz="2200">
                  <a:solidFill>
                    <a:srgbClr val="000000"/>
                  </a:solidFill>
                  <a:latin typeface="Garet"/>
                  <a:ea typeface="Garet"/>
                  <a:cs typeface="Garet"/>
                  <a:sym typeface="Garet"/>
                </a:rPr>
                <a:t>Mid-19th Century</a:t>
              </a:r>
              <a:endParaRPr lang="en-US" sz="2200">
                <a:solidFill>
                  <a:srgbClr val="000000"/>
                </a:solidFill>
                <a:latin typeface="Garet"/>
                <a:ea typeface="Garet"/>
                <a:cs typeface="Garet"/>
                <a:sym typeface="Garet"/>
              </a:endParaRPr>
            </a:p>
          </p:txBody>
        </p:sp>
      </p:grpSp>
      <p:grpSp>
        <p:nvGrpSpPr>
          <p:cNvPr id="11" name="Group 11"/>
          <p:cNvGrpSpPr/>
          <p:nvPr/>
        </p:nvGrpSpPr>
        <p:grpSpPr>
          <a:xfrm>
            <a:off x="3540717" y="5487631"/>
            <a:ext cx="3310092" cy="1225017"/>
            <a:chOff x="0" y="0"/>
            <a:chExt cx="4413457" cy="1633356"/>
          </a:xfrm>
        </p:grpSpPr>
        <p:sp>
          <p:nvSpPr>
            <p:cNvPr id="12" name="TextBox 12"/>
            <p:cNvSpPr txBox="1"/>
            <p:nvPr/>
          </p:nvSpPr>
          <p:spPr>
            <a:xfrm>
              <a:off x="0" y="-28575"/>
              <a:ext cx="4413457" cy="1078442"/>
            </a:xfrm>
            <a:prstGeom prst="rect">
              <a:avLst/>
            </a:prstGeom>
          </p:spPr>
          <p:txBody>
            <a:bodyPr lIns="0" tIns="0" rIns="0" bIns="0" rtlCol="0" anchor="t">
              <a:spAutoFit/>
            </a:bodyPr>
            <a:lstStyle/>
            <a:p>
              <a:pPr marL="0" lvl="0" indent="0" algn="ctr">
                <a:lnSpc>
                  <a:spcPts val="3250"/>
                </a:lnSpc>
                <a:spcBef>
                  <a:spcPct val="0"/>
                </a:spcBef>
              </a:pPr>
              <a:r>
                <a:rPr lang="en-US" sz="2500" b="1">
                  <a:solidFill>
                    <a:srgbClr val="000000"/>
                  </a:solidFill>
                  <a:latin typeface="Garet Bold"/>
                  <a:ea typeface="Garet Bold"/>
                  <a:cs typeface="Garet Bold"/>
                  <a:sym typeface="Garet Bold"/>
                </a:rPr>
                <a:t>Public Housing Renewal</a:t>
              </a:r>
              <a:endParaRPr lang="en-US" sz="2500" b="1">
                <a:solidFill>
                  <a:srgbClr val="000000"/>
                </a:solidFill>
                <a:latin typeface="Garet Bold"/>
                <a:ea typeface="Garet Bold"/>
                <a:cs typeface="Garet Bold"/>
                <a:sym typeface="Garet Bold"/>
              </a:endParaRPr>
            </a:p>
          </p:txBody>
        </p:sp>
        <p:sp>
          <p:nvSpPr>
            <p:cNvPr id="13" name="TextBox 13"/>
            <p:cNvSpPr txBox="1"/>
            <p:nvPr/>
          </p:nvSpPr>
          <p:spPr>
            <a:xfrm>
              <a:off x="0" y="1168959"/>
              <a:ext cx="4413457" cy="464397"/>
            </a:xfrm>
            <a:prstGeom prst="rect">
              <a:avLst/>
            </a:prstGeom>
          </p:spPr>
          <p:txBody>
            <a:bodyPr lIns="0" tIns="0" rIns="0" bIns="0" rtlCol="0" anchor="t">
              <a:spAutoFit/>
            </a:bodyPr>
            <a:lstStyle/>
            <a:p>
              <a:pPr marL="0" lvl="0" indent="0" algn="ctr">
                <a:lnSpc>
                  <a:spcPts val="2860"/>
                </a:lnSpc>
                <a:spcBef>
                  <a:spcPct val="0"/>
                </a:spcBef>
              </a:pPr>
              <a:r>
                <a:rPr lang="en-US" sz="2200">
                  <a:solidFill>
                    <a:srgbClr val="000000"/>
                  </a:solidFill>
                  <a:latin typeface="Garet"/>
                  <a:ea typeface="Garet"/>
                  <a:cs typeface="Garet"/>
                  <a:sym typeface="Garet"/>
                </a:rPr>
                <a:t>1950s–1970s</a:t>
              </a:r>
              <a:endParaRPr lang="en-US" sz="2200">
                <a:solidFill>
                  <a:srgbClr val="000000"/>
                </a:solidFill>
                <a:latin typeface="Garet"/>
                <a:ea typeface="Garet"/>
                <a:cs typeface="Garet"/>
                <a:sym typeface="Garet"/>
              </a:endParaRPr>
            </a:p>
          </p:txBody>
        </p:sp>
      </p:grpSp>
      <p:grpSp>
        <p:nvGrpSpPr>
          <p:cNvPr id="14" name="Group 14"/>
          <p:cNvGrpSpPr/>
          <p:nvPr/>
        </p:nvGrpSpPr>
        <p:grpSpPr>
          <a:xfrm>
            <a:off x="7339955" y="5539434"/>
            <a:ext cx="3608091" cy="1121410"/>
            <a:chOff x="0" y="0"/>
            <a:chExt cx="4810788" cy="1495214"/>
          </a:xfrm>
        </p:grpSpPr>
        <p:sp>
          <p:nvSpPr>
            <p:cNvPr id="15" name="TextBox 15"/>
            <p:cNvSpPr txBox="1"/>
            <p:nvPr/>
          </p:nvSpPr>
          <p:spPr>
            <a:xfrm>
              <a:off x="0" y="-28575"/>
              <a:ext cx="4810788" cy="1078442"/>
            </a:xfrm>
            <a:prstGeom prst="rect">
              <a:avLst/>
            </a:prstGeom>
          </p:spPr>
          <p:txBody>
            <a:bodyPr lIns="0" tIns="0" rIns="0" bIns="0" rtlCol="0" anchor="t">
              <a:spAutoFit/>
            </a:bodyPr>
            <a:lstStyle/>
            <a:p>
              <a:pPr marL="0" lvl="0" indent="0" algn="ctr">
                <a:lnSpc>
                  <a:spcPts val="3250"/>
                </a:lnSpc>
                <a:spcBef>
                  <a:spcPct val="0"/>
                </a:spcBef>
              </a:pPr>
              <a:r>
                <a:rPr lang="en-US" sz="2500" b="1">
                  <a:solidFill>
                    <a:srgbClr val="000000"/>
                  </a:solidFill>
                  <a:latin typeface="Garet Bold"/>
                  <a:ea typeface="Garet Bold"/>
                  <a:cs typeface="Garet Bold"/>
                  <a:sym typeface="Garet Bold"/>
                </a:rPr>
                <a:t>Redfern–Waterloo Authority</a:t>
              </a:r>
              <a:endParaRPr lang="en-US" sz="2500" b="1">
                <a:solidFill>
                  <a:srgbClr val="000000"/>
                </a:solidFill>
                <a:latin typeface="Garet Bold"/>
                <a:ea typeface="Garet Bold"/>
                <a:cs typeface="Garet Bold"/>
                <a:sym typeface="Garet Bold"/>
              </a:endParaRPr>
            </a:p>
          </p:txBody>
        </p:sp>
        <p:sp>
          <p:nvSpPr>
            <p:cNvPr id="16" name="TextBox 16"/>
            <p:cNvSpPr txBox="1"/>
            <p:nvPr/>
          </p:nvSpPr>
          <p:spPr>
            <a:xfrm>
              <a:off x="0" y="1030817"/>
              <a:ext cx="4810788" cy="464397"/>
            </a:xfrm>
            <a:prstGeom prst="rect">
              <a:avLst/>
            </a:prstGeom>
          </p:spPr>
          <p:txBody>
            <a:bodyPr lIns="0" tIns="0" rIns="0" bIns="0" rtlCol="0" anchor="t">
              <a:spAutoFit/>
            </a:bodyPr>
            <a:lstStyle/>
            <a:p>
              <a:pPr marL="0" lvl="0" indent="0" algn="ctr">
                <a:lnSpc>
                  <a:spcPts val="2860"/>
                </a:lnSpc>
                <a:spcBef>
                  <a:spcPct val="0"/>
                </a:spcBef>
              </a:pPr>
              <a:r>
                <a:rPr lang="en-US" sz="2200">
                  <a:solidFill>
                    <a:srgbClr val="000000"/>
                  </a:solidFill>
                  <a:latin typeface="Garet"/>
                  <a:ea typeface="Garet"/>
                  <a:cs typeface="Garet"/>
                  <a:sym typeface="Garet"/>
                </a:rPr>
                <a:t>2004–2011</a:t>
              </a:r>
              <a:endParaRPr lang="en-US" sz="2200">
                <a:solidFill>
                  <a:srgbClr val="000000"/>
                </a:solidFill>
                <a:latin typeface="Garet"/>
                <a:ea typeface="Garet"/>
                <a:cs typeface="Garet"/>
                <a:sym typeface="Garet"/>
              </a:endParaRPr>
            </a:p>
          </p:txBody>
        </p:sp>
      </p:grpSp>
      <p:grpSp>
        <p:nvGrpSpPr>
          <p:cNvPr id="17" name="Group 17"/>
          <p:cNvGrpSpPr/>
          <p:nvPr/>
        </p:nvGrpSpPr>
        <p:grpSpPr>
          <a:xfrm>
            <a:off x="11578757" y="5487631"/>
            <a:ext cx="3140763" cy="1225017"/>
            <a:chOff x="0" y="0"/>
            <a:chExt cx="4187685" cy="1633356"/>
          </a:xfrm>
        </p:grpSpPr>
        <p:sp>
          <p:nvSpPr>
            <p:cNvPr id="18" name="TextBox 18"/>
            <p:cNvSpPr txBox="1"/>
            <p:nvPr/>
          </p:nvSpPr>
          <p:spPr>
            <a:xfrm>
              <a:off x="0" y="-28575"/>
              <a:ext cx="4187685" cy="1078442"/>
            </a:xfrm>
            <a:prstGeom prst="rect">
              <a:avLst/>
            </a:prstGeom>
          </p:spPr>
          <p:txBody>
            <a:bodyPr lIns="0" tIns="0" rIns="0" bIns="0" rtlCol="0" anchor="t">
              <a:spAutoFit/>
            </a:bodyPr>
            <a:lstStyle/>
            <a:p>
              <a:pPr marL="0" lvl="0" indent="0" algn="ctr">
                <a:lnSpc>
                  <a:spcPts val="3250"/>
                </a:lnSpc>
                <a:spcBef>
                  <a:spcPct val="0"/>
                </a:spcBef>
              </a:pPr>
              <a:r>
                <a:rPr lang="en-US" sz="2500" b="1">
                  <a:solidFill>
                    <a:srgbClr val="000000"/>
                  </a:solidFill>
                  <a:latin typeface="Garet Bold"/>
                  <a:ea typeface="Garet Bold"/>
                  <a:cs typeface="Garet Bold"/>
                  <a:sym typeface="Garet Bold"/>
                </a:rPr>
                <a:t>Waterloo Urban Renewal</a:t>
              </a:r>
              <a:endParaRPr lang="en-US" sz="2500" b="1">
                <a:solidFill>
                  <a:srgbClr val="000000"/>
                </a:solidFill>
                <a:latin typeface="Garet Bold"/>
                <a:ea typeface="Garet Bold"/>
                <a:cs typeface="Garet Bold"/>
                <a:sym typeface="Garet Bold"/>
              </a:endParaRPr>
            </a:p>
          </p:txBody>
        </p:sp>
        <p:sp>
          <p:nvSpPr>
            <p:cNvPr id="19" name="TextBox 19"/>
            <p:cNvSpPr txBox="1"/>
            <p:nvPr/>
          </p:nvSpPr>
          <p:spPr>
            <a:xfrm>
              <a:off x="0" y="1168959"/>
              <a:ext cx="4187685" cy="464397"/>
            </a:xfrm>
            <a:prstGeom prst="rect">
              <a:avLst/>
            </a:prstGeom>
          </p:spPr>
          <p:txBody>
            <a:bodyPr lIns="0" tIns="0" rIns="0" bIns="0" rtlCol="0" anchor="t">
              <a:spAutoFit/>
            </a:bodyPr>
            <a:lstStyle/>
            <a:p>
              <a:pPr marL="0" lvl="0" indent="0" algn="ctr">
                <a:lnSpc>
                  <a:spcPts val="2860"/>
                </a:lnSpc>
                <a:spcBef>
                  <a:spcPct val="0"/>
                </a:spcBef>
              </a:pPr>
              <a:r>
                <a:rPr lang="en-US" sz="2200">
                  <a:solidFill>
                    <a:srgbClr val="000000"/>
                  </a:solidFill>
                  <a:latin typeface="Garet"/>
                  <a:ea typeface="Garet"/>
                  <a:cs typeface="Garet"/>
                  <a:sym typeface="Garet"/>
                </a:rPr>
                <a:t>2012–Present</a:t>
              </a:r>
              <a:endParaRPr lang="en-US" sz="2200">
                <a:solidFill>
                  <a:srgbClr val="000000"/>
                </a:solidFill>
                <a:latin typeface="Garet"/>
                <a:ea typeface="Garet"/>
                <a:cs typeface="Garet"/>
                <a:sym typeface="Garet"/>
              </a:endParaRPr>
            </a:p>
          </p:txBody>
        </p:sp>
      </p:grpSp>
      <p:sp>
        <p:nvSpPr>
          <p:cNvPr id="20" name="Freeform 20"/>
          <p:cNvSpPr/>
          <p:nvPr/>
        </p:nvSpPr>
        <p:spPr>
          <a:xfrm>
            <a:off x="1670363" y="4092591"/>
            <a:ext cx="380752" cy="380752"/>
          </a:xfrm>
          <a:custGeom>
            <a:avLst/>
            <a:gdLst/>
            <a:ahLst/>
            <a:cxnLst/>
            <a:rect l="l" t="t" r="r" b="b"/>
            <a:pathLst>
              <a:path w="380752" h="380752">
                <a:moveTo>
                  <a:pt x="0" y="0"/>
                </a:moveTo>
                <a:lnTo>
                  <a:pt x="380752" y="0"/>
                </a:lnTo>
                <a:lnTo>
                  <a:pt x="380752" y="380752"/>
                </a:lnTo>
                <a:lnTo>
                  <a:pt x="0" y="3807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1" name="Freeform 21"/>
          <p:cNvSpPr/>
          <p:nvPr/>
        </p:nvSpPr>
        <p:spPr>
          <a:xfrm>
            <a:off x="5005388" y="4102116"/>
            <a:ext cx="380752" cy="380752"/>
          </a:xfrm>
          <a:custGeom>
            <a:avLst/>
            <a:gdLst/>
            <a:ahLst/>
            <a:cxnLst/>
            <a:rect l="l" t="t" r="r" b="b"/>
            <a:pathLst>
              <a:path w="380752" h="380752">
                <a:moveTo>
                  <a:pt x="0" y="0"/>
                </a:moveTo>
                <a:lnTo>
                  <a:pt x="380752" y="0"/>
                </a:lnTo>
                <a:lnTo>
                  <a:pt x="380752" y="380752"/>
                </a:lnTo>
                <a:lnTo>
                  <a:pt x="0" y="3807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2" name="Freeform 22"/>
          <p:cNvSpPr/>
          <p:nvPr/>
        </p:nvSpPr>
        <p:spPr>
          <a:xfrm>
            <a:off x="8982075" y="4102116"/>
            <a:ext cx="380752" cy="380752"/>
          </a:xfrm>
          <a:custGeom>
            <a:avLst/>
            <a:gdLst/>
            <a:ahLst/>
            <a:cxnLst/>
            <a:rect l="l" t="t" r="r" b="b"/>
            <a:pathLst>
              <a:path w="380752" h="380752">
                <a:moveTo>
                  <a:pt x="0" y="0"/>
                </a:moveTo>
                <a:lnTo>
                  <a:pt x="380752" y="0"/>
                </a:lnTo>
                <a:lnTo>
                  <a:pt x="380752" y="380752"/>
                </a:lnTo>
                <a:lnTo>
                  <a:pt x="0" y="3807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3" name="Freeform 23"/>
          <p:cNvSpPr/>
          <p:nvPr/>
        </p:nvSpPr>
        <p:spPr>
          <a:xfrm>
            <a:off x="12958763" y="4102116"/>
            <a:ext cx="380752" cy="380752"/>
          </a:xfrm>
          <a:custGeom>
            <a:avLst/>
            <a:gdLst/>
            <a:ahLst/>
            <a:cxnLst/>
            <a:rect l="l" t="t" r="r" b="b"/>
            <a:pathLst>
              <a:path w="380752" h="380752">
                <a:moveTo>
                  <a:pt x="0" y="0"/>
                </a:moveTo>
                <a:lnTo>
                  <a:pt x="380752" y="0"/>
                </a:lnTo>
                <a:lnTo>
                  <a:pt x="380752" y="380752"/>
                </a:lnTo>
                <a:lnTo>
                  <a:pt x="0" y="3807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Freeform 3"/>
          <p:cNvSpPr/>
          <p:nvPr/>
        </p:nvSpPr>
        <p:spPr>
          <a:xfrm>
            <a:off x="8875880" y="2775184"/>
            <a:ext cx="8383420" cy="4736632"/>
          </a:xfrm>
          <a:custGeom>
            <a:avLst/>
            <a:gdLst/>
            <a:ahLst/>
            <a:cxnLst/>
            <a:rect l="l" t="t" r="r" b="b"/>
            <a:pathLst>
              <a:path w="8383420" h="4736632">
                <a:moveTo>
                  <a:pt x="0" y="0"/>
                </a:moveTo>
                <a:lnTo>
                  <a:pt x="8383420" y="0"/>
                </a:lnTo>
                <a:lnTo>
                  <a:pt x="8383420" y="4736632"/>
                </a:lnTo>
                <a:lnTo>
                  <a:pt x="0" y="4736632"/>
                </a:lnTo>
                <a:lnTo>
                  <a:pt x="0" y="0"/>
                </a:lnTo>
                <a:close/>
              </a:path>
            </a:pathLst>
          </a:custGeom>
          <a:blipFill>
            <a:blip r:embed="rId2"/>
            <a:stretch>
              <a:fillRect/>
            </a:stretch>
          </a:blipFill>
        </p:spPr>
      </p:sp>
      <p:sp>
        <p:nvSpPr>
          <p:cNvPr id="4" name="TextBox 4"/>
          <p:cNvSpPr txBox="1"/>
          <p:nvPr/>
        </p:nvSpPr>
        <p:spPr>
          <a:xfrm>
            <a:off x="1229690" y="2737084"/>
            <a:ext cx="7305818" cy="5425440"/>
          </a:xfrm>
          <a:prstGeom prst="rect">
            <a:avLst/>
          </a:prstGeom>
        </p:spPr>
        <p:txBody>
          <a:bodyPr lIns="0" tIns="0" rIns="0" bIns="0" rtlCol="0" anchor="t">
            <a:spAutoFit/>
          </a:bodyPr>
          <a:lstStyle/>
          <a:p>
            <a:pPr marL="518160" lvl="1" indent="-259080" algn="l">
              <a:lnSpc>
                <a:spcPts val="3360"/>
              </a:lnSpc>
              <a:buFont typeface="Arial" panose="020B0704020202020204"/>
              <a:buChar char="•"/>
            </a:pPr>
            <a:r>
              <a:rPr lang="en-US" sz="2400">
                <a:solidFill>
                  <a:srgbClr val="000000"/>
                </a:solidFill>
                <a:latin typeface="Garet"/>
                <a:ea typeface="Garet"/>
                <a:cs typeface="Garet"/>
                <a:sym typeface="Garet"/>
              </a:rPr>
              <a:t>Originally part of the Waterloo Estate owned by William Hutchison</a:t>
            </a:r>
            <a:endParaRPr lang="en-US" sz="2400">
              <a:solidFill>
                <a:srgbClr val="000000"/>
              </a:solidFill>
              <a:latin typeface="Garet"/>
              <a:ea typeface="Garet"/>
              <a:cs typeface="Garet"/>
              <a:sym typeface="Garet"/>
            </a:endParaRPr>
          </a:p>
          <a:p>
            <a:pPr algn="l">
              <a:lnSpc>
                <a:spcPts val="3360"/>
              </a:lnSpc>
            </a:pPr>
            <a:endParaRPr lang="en-US" sz="2400">
              <a:solidFill>
                <a:srgbClr val="000000"/>
              </a:solidFill>
              <a:latin typeface="Garet"/>
              <a:ea typeface="Garet"/>
              <a:cs typeface="Garet"/>
              <a:sym typeface="Garet"/>
            </a:endParaRPr>
          </a:p>
          <a:p>
            <a:pPr marL="518160" lvl="1" indent="-259080" algn="l">
              <a:lnSpc>
                <a:spcPts val="3360"/>
              </a:lnSpc>
              <a:buFont typeface="Arial" panose="020B0704020202020204"/>
              <a:buChar char="•"/>
            </a:pPr>
            <a:r>
              <a:rPr lang="en-US" sz="2400">
                <a:solidFill>
                  <a:srgbClr val="000000"/>
                </a:solidFill>
                <a:latin typeface="Garet"/>
                <a:ea typeface="Garet"/>
                <a:cs typeface="Garet"/>
                <a:sym typeface="Garet"/>
              </a:rPr>
              <a:t>Large land grant of around 1,400 acres in early colonial Sydney</a:t>
            </a:r>
            <a:endParaRPr lang="en-US" sz="2400">
              <a:solidFill>
                <a:srgbClr val="000000"/>
              </a:solidFill>
              <a:latin typeface="Garet"/>
              <a:ea typeface="Garet"/>
              <a:cs typeface="Garet"/>
              <a:sym typeface="Garet"/>
            </a:endParaRPr>
          </a:p>
          <a:p>
            <a:pPr algn="l">
              <a:lnSpc>
                <a:spcPts val="3360"/>
              </a:lnSpc>
            </a:pPr>
            <a:endParaRPr lang="en-US" sz="2400">
              <a:solidFill>
                <a:srgbClr val="000000"/>
              </a:solidFill>
              <a:latin typeface="Garet"/>
              <a:ea typeface="Garet"/>
              <a:cs typeface="Garet"/>
              <a:sym typeface="Garet"/>
            </a:endParaRPr>
          </a:p>
          <a:p>
            <a:pPr marL="518160" lvl="1" indent="-259080" algn="l">
              <a:lnSpc>
                <a:spcPts val="3360"/>
              </a:lnSpc>
              <a:buFont typeface="Arial" panose="020B0704020202020204"/>
              <a:buChar char="•"/>
            </a:pPr>
            <a:r>
              <a:rPr lang="en-US" sz="2400">
                <a:solidFill>
                  <a:srgbClr val="000000"/>
                </a:solidFill>
                <a:latin typeface="Garet"/>
                <a:ea typeface="Garet"/>
                <a:cs typeface="Garet"/>
                <a:sym typeface="Garet"/>
              </a:rPr>
              <a:t>Rapid subdivision in the late 19th century</a:t>
            </a:r>
            <a:endParaRPr lang="en-US" sz="2400">
              <a:solidFill>
                <a:srgbClr val="000000"/>
              </a:solidFill>
              <a:latin typeface="Garet"/>
              <a:ea typeface="Garet"/>
              <a:cs typeface="Garet"/>
              <a:sym typeface="Garet"/>
            </a:endParaRPr>
          </a:p>
          <a:p>
            <a:pPr algn="l">
              <a:lnSpc>
                <a:spcPts val="3360"/>
              </a:lnSpc>
            </a:pPr>
            <a:endParaRPr lang="en-US" sz="2400">
              <a:solidFill>
                <a:srgbClr val="000000"/>
              </a:solidFill>
              <a:latin typeface="Garet"/>
              <a:ea typeface="Garet"/>
              <a:cs typeface="Garet"/>
              <a:sym typeface="Garet"/>
            </a:endParaRPr>
          </a:p>
          <a:p>
            <a:pPr marL="518160" lvl="1" indent="-259080" algn="l">
              <a:lnSpc>
                <a:spcPts val="3360"/>
              </a:lnSpc>
              <a:buFont typeface="Arial" panose="020B0704020202020204"/>
              <a:buChar char="•"/>
            </a:pPr>
            <a:r>
              <a:rPr lang="en-US" sz="2400">
                <a:solidFill>
                  <a:srgbClr val="000000"/>
                </a:solidFill>
                <a:latin typeface="Garet"/>
                <a:ea typeface="Garet"/>
                <a:cs typeface="Garet"/>
                <a:sym typeface="Garet"/>
              </a:rPr>
              <a:t>Developed as a working-class suburb with terrace housing</a:t>
            </a:r>
            <a:endParaRPr lang="en-US" sz="2400">
              <a:solidFill>
                <a:srgbClr val="000000"/>
              </a:solidFill>
              <a:latin typeface="Garet"/>
              <a:ea typeface="Garet"/>
              <a:cs typeface="Garet"/>
              <a:sym typeface="Garet"/>
            </a:endParaRPr>
          </a:p>
          <a:p>
            <a:pPr algn="l">
              <a:lnSpc>
                <a:spcPts val="3360"/>
              </a:lnSpc>
            </a:pPr>
            <a:endParaRPr lang="en-US" sz="2400">
              <a:solidFill>
                <a:srgbClr val="000000"/>
              </a:solidFill>
              <a:latin typeface="Garet"/>
              <a:ea typeface="Garet"/>
              <a:cs typeface="Garet"/>
              <a:sym typeface="Garet"/>
            </a:endParaRPr>
          </a:p>
          <a:p>
            <a:pPr marL="518160" lvl="1" indent="-259080" algn="l">
              <a:lnSpc>
                <a:spcPts val="3360"/>
              </a:lnSpc>
              <a:buFont typeface="Arial" panose="020B0704020202020204"/>
              <a:buChar char="•"/>
            </a:pPr>
            <a:r>
              <a:rPr lang="en-US" sz="2400">
                <a:solidFill>
                  <a:srgbClr val="000000"/>
                </a:solidFill>
                <a:latin typeface="Garet"/>
                <a:ea typeface="Garet"/>
                <a:cs typeface="Garet"/>
                <a:sym typeface="Garet"/>
              </a:rPr>
              <a:t>Close to factories and railway yards</a:t>
            </a:r>
            <a:endParaRPr lang="en-US" sz="2400">
              <a:solidFill>
                <a:srgbClr val="000000"/>
              </a:solidFill>
              <a:latin typeface="Garet"/>
              <a:ea typeface="Garet"/>
              <a:cs typeface="Garet"/>
              <a:sym typeface="Garet"/>
            </a:endParaRPr>
          </a:p>
          <a:p>
            <a:pPr algn="l">
              <a:lnSpc>
                <a:spcPts val="3360"/>
              </a:lnSpc>
            </a:pPr>
            <a:endParaRPr lang="en-US" sz="2400">
              <a:solidFill>
                <a:srgbClr val="000000"/>
              </a:solidFill>
              <a:latin typeface="Garet"/>
              <a:ea typeface="Garet"/>
              <a:cs typeface="Garet"/>
              <a:sym typeface="Garet"/>
            </a:endParaRPr>
          </a:p>
        </p:txBody>
      </p:sp>
      <p:sp>
        <p:nvSpPr>
          <p:cNvPr id="5" name="TextBox 5"/>
          <p:cNvSpPr txBox="1"/>
          <p:nvPr/>
        </p:nvSpPr>
        <p:spPr>
          <a:xfrm>
            <a:off x="577550" y="802606"/>
            <a:ext cx="11819579" cy="776224"/>
          </a:xfrm>
          <a:prstGeom prst="rect">
            <a:avLst/>
          </a:prstGeom>
        </p:spPr>
        <p:txBody>
          <a:bodyPr lIns="0" tIns="0" rIns="0" bIns="0" rtlCol="0" anchor="t">
            <a:spAutoFit/>
          </a:bodyPr>
          <a:lstStyle/>
          <a:p>
            <a:pPr marL="0" lvl="0" indent="0" algn="just">
              <a:lnSpc>
                <a:spcPts val="581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Early Development of Waterloo</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6" name="TextBox 6"/>
          <p:cNvSpPr txBox="1"/>
          <p:nvPr/>
        </p:nvSpPr>
        <p:spPr>
          <a:xfrm>
            <a:off x="577550" y="9461160"/>
            <a:ext cx="5565039" cy="365760"/>
          </a:xfrm>
          <a:prstGeom prst="rect">
            <a:avLst/>
          </a:prstGeom>
        </p:spPr>
        <p:txBody>
          <a:bodyPr lIns="0" tIns="0" rIns="0" bIns="0" rtlCol="0" anchor="t">
            <a:spAutoFit/>
          </a:bodyPr>
          <a:lstStyle/>
          <a:p>
            <a:pPr algn="r">
              <a:lnSpc>
                <a:spcPts val="2940"/>
              </a:lnSpc>
            </a:pPr>
            <a:r>
              <a:rPr lang="en-US" sz="2100">
                <a:solidFill>
                  <a:srgbClr val="000000"/>
                </a:solidFill>
                <a:latin typeface="Garet"/>
                <a:ea typeface="Garet"/>
                <a:cs typeface="Garet"/>
                <a:sym typeface="Garet"/>
              </a:rPr>
              <a:t>Source: City of Sydney Archives, 2021</a:t>
            </a:r>
            <a:endParaRPr lang="en-US" sz="2100">
              <a:solidFill>
                <a:srgbClr val="000000"/>
              </a:solidFill>
              <a:latin typeface="Garet"/>
              <a:ea typeface="Garet"/>
              <a:cs typeface="Garet"/>
              <a:sym typeface="Gare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Freeform 3"/>
          <p:cNvSpPr/>
          <p:nvPr/>
        </p:nvSpPr>
        <p:spPr>
          <a:xfrm>
            <a:off x="10731670" y="2034604"/>
            <a:ext cx="5654985" cy="7501115"/>
          </a:xfrm>
          <a:custGeom>
            <a:avLst/>
            <a:gdLst/>
            <a:ahLst/>
            <a:cxnLst/>
            <a:rect l="l" t="t" r="r" b="b"/>
            <a:pathLst>
              <a:path w="5654985" h="7501115">
                <a:moveTo>
                  <a:pt x="0" y="0"/>
                </a:moveTo>
                <a:lnTo>
                  <a:pt x="5654986" y="0"/>
                </a:lnTo>
                <a:lnTo>
                  <a:pt x="5654986" y="7501115"/>
                </a:lnTo>
                <a:lnTo>
                  <a:pt x="0" y="7501115"/>
                </a:lnTo>
                <a:lnTo>
                  <a:pt x="0" y="0"/>
                </a:lnTo>
                <a:close/>
              </a:path>
            </a:pathLst>
          </a:custGeom>
          <a:blipFill>
            <a:blip r:embed="rId2"/>
            <a:stretch>
              <a:fillRect/>
            </a:stretch>
          </a:blipFill>
        </p:spPr>
      </p:sp>
      <p:sp>
        <p:nvSpPr>
          <p:cNvPr id="4" name="TextBox 4"/>
          <p:cNvSpPr txBox="1"/>
          <p:nvPr/>
        </p:nvSpPr>
        <p:spPr>
          <a:xfrm>
            <a:off x="1265971" y="3459480"/>
            <a:ext cx="8183736" cy="3329940"/>
          </a:xfrm>
          <a:prstGeom prst="rect">
            <a:avLst/>
          </a:prstGeom>
        </p:spPr>
        <p:txBody>
          <a:bodyPr lIns="0" tIns="0" rIns="0" bIns="0" rtlCol="0" anchor="t">
            <a:spAutoFit/>
          </a:bodyPr>
          <a:lstStyle/>
          <a:p>
            <a:pPr marL="518160" lvl="1" indent="-259080" algn="l">
              <a:lnSpc>
                <a:spcPts val="3360"/>
              </a:lnSpc>
              <a:buFont typeface="Arial" panose="020B0704020202020204"/>
              <a:buChar char="•"/>
            </a:pPr>
            <a:r>
              <a:rPr lang="en-US" sz="2400">
                <a:solidFill>
                  <a:srgbClr val="000000"/>
                </a:solidFill>
                <a:latin typeface="Garet"/>
                <a:ea typeface="Garet"/>
                <a:cs typeface="Garet"/>
                <a:sym typeface="Garet"/>
              </a:rPr>
              <a:t>Rapid population growth in the late 19th century</a:t>
            </a:r>
            <a:endParaRPr lang="en-US" sz="2400">
              <a:solidFill>
                <a:srgbClr val="000000"/>
              </a:solidFill>
              <a:latin typeface="Garet"/>
              <a:ea typeface="Garet"/>
              <a:cs typeface="Garet"/>
              <a:sym typeface="Garet"/>
            </a:endParaRPr>
          </a:p>
          <a:p>
            <a:pPr algn="l">
              <a:lnSpc>
                <a:spcPts val="3360"/>
              </a:lnSpc>
            </a:pPr>
            <a:endParaRPr lang="en-US" sz="2400">
              <a:solidFill>
                <a:srgbClr val="000000"/>
              </a:solidFill>
              <a:latin typeface="Garet"/>
              <a:ea typeface="Garet"/>
              <a:cs typeface="Garet"/>
              <a:sym typeface="Garet"/>
            </a:endParaRPr>
          </a:p>
          <a:p>
            <a:pPr marL="518160" lvl="1" indent="-259080" algn="l">
              <a:lnSpc>
                <a:spcPts val="3360"/>
              </a:lnSpc>
              <a:buFont typeface="Arial" panose="020B0704020202020204"/>
              <a:buChar char="•"/>
            </a:pPr>
            <a:r>
              <a:rPr lang="en-US" sz="2400">
                <a:solidFill>
                  <a:srgbClr val="000000"/>
                </a:solidFill>
                <a:latin typeface="Garet"/>
                <a:ea typeface="Garet"/>
                <a:cs typeface="Garet"/>
                <a:sym typeface="Garet"/>
              </a:rPr>
              <a:t>Poor housing quality and overcrowding</a:t>
            </a:r>
            <a:endParaRPr lang="en-US" sz="2400">
              <a:solidFill>
                <a:srgbClr val="000000"/>
              </a:solidFill>
              <a:latin typeface="Garet"/>
              <a:ea typeface="Garet"/>
              <a:cs typeface="Garet"/>
              <a:sym typeface="Garet"/>
            </a:endParaRPr>
          </a:p>
          <a:p>
            <a:pPr algn="l">
              <a:lnSpc>
                <a:spcPts val="3360"/>
              </a:lnSpc>
            </a:pPr>
            <a:endParaRPr lang="en-US" sz="2400">
              <a:solidFill>
                <a:srgbClr val="000000"/>
              </a:solidFill>
              <a:latin typeface="Garet"/>
              <a:ea typeface="Garet"/>
              <a:cs typeface="Garet"/>
              <a:sym typeface="Garet"/>
            </a:endParaRPr>
          </a:p>
          <a:p>
            <a:pPr marL="518160" lvl="1" indent="-259080" algn="l">
              <a:lnSpc>
                <a:spcPts val="3360"/>
              </a:lnSpc>
              <a:buFont typeface="Arial" panose="020B0704020202020204"/>
              <a:buChar char="•"/>
            </a:pPr>
            <a:r>
              <a:rPr lang="en-US" sz="2400">
                <a:solidFill>
                  <a:srgbClr val="000000"/>
                </a:solidFill>
                <a:latin typeface="Garet"/>
                <a:ea typeface="Garet"/>
                <a:cs typeface="Garet"/>
                <a:sym typeface="Garet"/>
              </a:rPr>
              <a:t>1900 bubonic plague outbreak in Sydney</a:t>
            </a:r>
            <a:endParaRPr lang="en-US" sz="2400">
              <a:solidFill>
                <a:srgbClr val="000000"/>
              </a:solidFill>
              <a:latin typeface="Garet"/>
              <a:ea typeface="Garet"/>
              <a:cs typeface="Garet"/>
              <a:sym typeface="Garet"/>
            </a:endParaRPr>
          </a:p>
          <a:p>
            <a:pPr algn="l">
              <a:lnSpc>
                <a:spcPts val="3360"/>
              </a:lnSpc>
            </a:pPr>
            <a:endParaRPr lang="en-US" sz="2400">
              <a:solidFill>
                <a:srgbClr val="000000"/>
              </a:solidFill>
              <a:latin typeface="Garet"/>
              <a:ea typeface="Garet"/>
              <a:cs typeface="Garet"/>
              <a:sym typeface="Garet"/>
            </a:endParaRPr>
          </a:p>
          <a:p>
            <a:pPr marL="518160" lvl="1" indent="-259080" algn="l">
              <a:lnSpc>
                <a:spcPts val="3360"/>
              </a:lnSpc>
              <a:buFont typeface="Arial" panose="020B0704020202020204"/>
              <a:buChar char="•"/>
            </a:pPr>
            <a:r>
              <a:rPr lang="en-US" sz="2400">
                <a:solidFill>
                  <a:srgbClr val="000000"/>
                </a:solidFill>
                <a:latin typeface="Garet"/>
                <a:ea typeface="Garet"/>
                <a:cs typeface="Garet"/>
                <a:sym typeface="Garet"/>
              </a:rPr>
              <a:t>By the 1920s, Waterloo labelled a “slum” suburb</a:t>
            </a:r>
            <a:endParaRPr lang="en-US" sz="2400">
              <a:solidFill>
                <a:srgbClr val="000000"/>
              </a:solidFill>
              <a:latin typeface="Garet"/>
              <a:ea typeface="Garet"/>
              <a:cs typeface="Garet"/>
              <a:sym typeface="Garet"/>
            </a:endParaRPr>
          </a:p>
          <a:p>
            <a:pPr algn="l">
              <a:lnSpc>
                <a:spcPts val="3360"/>
              </a:lnSpc>
            </a:pPr>
            <a:endParaRPr lang="en-US" sz="2400">
              <a:solidFill>
                <a:srgbClr val="000000"/>
              </a:solidFill>
              <a:latin typeface="Garet"/>
              <a:ea typeface="Garet"/>
              <a:cs typeface="Garet"/>
              <a:sym typeface="Garet"/>
            </a:endParaRPr>
          </a:p>
        </p:txBody>
      </p:sp>
      <p:sp>
        <p:nvSpPr>
          <p:cNvPr id="5" name="TextBox 5"/>
          <p:cNvSpPr txBox="1"/>
          <p:nvPr/>
        </p:nvSpPr>
        <p:spPr>
          <a:xfrm>
            <a:off x="1028700" y="969029"/>
            <a:ext cx="12132433" cy="776224"/>
          </a:xfrm>
          <a:prstGeom prst="rect">
            <a:avLst/>
          </a:prstGeom>
        </p:spPr>
        <p:txBody>
          <a:bodyPr lIns="0" tIns="0" rIns="0" bIns="0" rtlCol="0" anchor="t">
            <a:spAutoFit/>
          </a:bodyPr>
          <a:lstStyle/>
          <a:p>
            <a:pPr marL="0" lvl="0" indent="0" algn="just">
              <a:lnSpc>
                <a:spcPts val="581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Decline and Slum Conditions</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sp>
        <p:nvSpPr>
          <p:cNvPr id="3" name="Freeform 3"/>
          <p:cNvSpPr/>
          <p:nvPr/>
        </p:nvSpPr>
        <p:spPr>
          <a:xfrm>
            <a:off x="9144000" y="2260114"/>
            <a:ext cx="5012825" cy="3590436"/>
          </a:xfrm>
          <a:custGeom>
            <a:avLst/>
            <a:gdLst/>
            <a:ahLst/>
            <a:cxnLst/>
            <a:rect l="l" t="t" r="r" b="b"/>
            <a:pathLst>
              <a:path w="5012825" h="3590436">
                <a:moveTo>
                  <a:pt x="0" y="0"/>
                </a:moveTo>
                <a:lnTo>
                  <a:pt x="5012825" y="0"/>
                </a:lnTo>
                <a:lnTo>
                  <a:pt x="5012825" y="3590435"/>
                </a:lnTo>
                <a:lnTo>
                  <a:pt x="0" y="3590435"/>
                </a:lnTo>
                <a:lnTo>
                  <a:pt x="0" y="0"/>
                </a:lnTo>
                <a:close/>
              </a:path>
            </a:pathLst>
          </a:custGeom>
          <a:blipFill>
            <a:blip r:embed="rId2"/>
            <a:stretch>
              <a:fillRect/>
            </a:stretch>
          </a:blipFill>
        </p:spPr>
      </p:sp>
      <p:sp>
        <p:nvSpPr>
          <p:cNvPr id="4" name="Freeform 4"/>
          <p:cNvSpPr/>
          <p:nvPr/>
        </p:nvSpPr>
        <p:spPr>
          <a:xfrm>
            <a:off x="12308197" y="6041896"/>
            <a:ext cx="5487049" cy="3956741"/>
          </a:xfrm>
          <a:custGeom>
            <a:avLst/>
            <a:gdLst/>
            <a:ahLst/>
            <a:cxnLst/>
            <a:rect l="l" t="t" r="r" b="b"/>
            <a:pathLst>
              <a:path w="5487049" h="3956741">
                <a:moveTo>
                  <a:pt x="0" y="0"/>
                </a:moveTo>
                <a:lnTo>
                  <a:pt x="5487048" y="0"/>
                </a:lnTo>
                <a:lnTo>
                  <a:pt x="5487048" y="3956741"/>
                </a:lnTo>
                <a:lnTo>
                  <a:pt x="0" y="3956741"/>
                </a:lnTo>
                <a:lnTo>
                  <a:pt x="0" y="0"/>
                </a:lnTo>
                <a:close/>
              </a:path>
            </a:pathLst>
          </a:custGeom>
          <a:blipFill>
            <a:blip r:embed="rId3"/>
            <a:stretch>
              <a:fillRect/>
            </a:stretch>
          </a:blipFill>
        </p:spPr>
      </p:sp>
      <p:sp>
        <p:nvSpPr>
          <p:cNvPr id="5" name="TextBox 5"/>
          <p:cNvSpPr txBox="1"/>
          <p:nvPr/>
        </p:nvSpPr>
        <p:spPr>
          <a:xfrm>
            <a:off x="334108" y="3013927"/>
            <a:ext cx="8537084" cy="5006340"/>
          </a:xfrm>
          <a:prstGeom prst="rect">
            <a:avLst/>
          </a:prstGeom>
        </p:spPr>
        <p:txBody>
          <a:bodyPr lIns="0" tIns="0" rIns="0" bIns="0" rtlCol="0" anchor="t">
            <a:spAutoFit/>
          </a:bodyPr>
          <a:lstStyle/>
          <a:p>
            <a:pPr marL="518160" lvl="1" indent="-259080" algn="l">
              <a:lnSpc>
                <a:spcPts val="3360"/>
              </a:lnSpc>
              <a:buFont typeface="Arial" panose="020B0704020202020204"/>
              <a:buChar char="•"/>
            </a:pPr>
            <a:r>
              <a:rPr lang="en-US" sz="2400">
                <a:solidFill>
                  <a:srgbClr val="000000"/>
                </a:solidFill>
                <a:latin typeface="Garet"/>
                <a:ea typeface="Garet"/>
                <a:cs typeface="Garet"/>
                <a:sym typeface="Garet"/>
              </a:rPr>
              <a:t>1941: NSW Housing Commission established</a:t>
            </a:r>
            <a:endParaRPr lang="en-US" sz="2400">
              <a:solidFill>
                <a:srgbClr val="000000"/>
              </a:solidFill>
              <a:latin typeface="Garet"/>
              <a:ea typeface="Garet"/>
              <a:cs typeface="Garet"/>
              <a:sym typeface="Garet"/>
            </a:endParaRPr>
          </a:p>
          <a:p>
            <a:pPr algn="l">
              <a:lnSpc>
                <a:spcPts val="3360"/>
              </a:lnSpc>
            </a:pPr>
            <a:endParaRPr lang="en-US" sz="2400">
              <a:solidFill>
                <a:srgbClr val="000000"/>
              </a:solidFill>
              <a:latin typeface="Garet"/>
              <a:ea typeface="Garet"/>
              <a:cs typeface="Garet"/>
              <a:sym typeface="Garet"/>
            </a:endParaRPr>
          </a:p>
          <a:p>
            <a:pPr marL="518160" lvl="1" indent="-259080" algn="l">
              <a:lnSpc>
                <a:spcPts val="3360"/>
              </a:lnSpc>
              <a:buFont typeface="Arial" panose="020B0704020202020204"/>
              <a:buChar char="•"/>
            </a:pPr>
            <a:r>
              <a:rPr lang="en-US" sz="2400">
                <a:solidFill>
                  <a:srgbClr val="000000"/>
                </a:solidFill>
                <a:latin typeface="Garet"/>
                <a:ea typeface="Garet"/>
                <a:cs typeface="Garet"/>
                <a:sym typeface="Garet"/>
              </a:rPr>
              <a:t>1948: First public housing development in Waterloo</a:t>
            </a:r>
            <a:endParaRPr lang="en-US" sz="2400">
              <a:solidFill>
                <a:srgbClr val="000000"/>
              </a:solidFill>
              <a:latin typeface="Garet"/>
              <a:ea typeface="Garet"/>
              <a:cs typeface="Garet"/>
              <a:sym typeface="Garet"/>
            </a:endParaRPr>
          </a:p>
          <a:p>
            <a:pPr algn="l">
              <a:lnSpc>
                <a:spcPts val="3360"/>
              </a:lnSpc>
            </a:pPr>
            <a:endParaRPr lang="en-US" sz="2400">
              <a:solidFill>
                <a:srgbClr val="000000"/>
              </a:solidFill>
              <a:latin typeface="Garet"/>
              <a:ea typeface="Garet"/>
              <a:cs typeface="Garet"/>
              <a:sym typeface="Garet"/>
            </a:endParaRPr>
          </a:p>
          <a:p>
            <a:pPr marL="518160" lvl="1" indent="-259080" algn="l">
              <a:lnSpc>
                <a:spcPts val="3360"/>
              </a:lnSpc>
              <a:buFont typeface="Arial" panose="020B0704020202020204"/>
              <a:buChar char="•"/>
            </a:pPr>
            <a:r>
              <a:rPr lang="en-US" sz="2400">
                <a:solidFill>
                  <a:srgbClr val="000000"/>
                </a:solidFill>
                <a:latin typeface="Garet"/>
                <a:ea typeface="Garet"/>
                <a:cs typeface="Garet"/>
                <a:sym typeface="Garet"/>
              </a:rPr>
              <a:t>1940s–1980s: construction of high-rise public housing towers</a:t>
            </a:r>
            <a:endParaRPr lang="en-US" sz="2400">
              <a:solidFill>
                <a:srgbClr val="000000"/>
              </a:solidFill>
              <a:latin typeface="Garet"/>
              <a:ea typeface="Garet"/>
              <a:cs typeface="Garet"/>
              <a:sym typeface="Garet"/>
            </a:endParaRPr>
          </a:p>
          <a:p>
            <a:pPr algn="l">
              <a:lnSpc>
                <a:spcPts val="3360"/>
              </a:lnSpc>
            </a:pPr>
            <a:endParaRPr lang="en-US" sz="2400">
              <a:solidFill>
                <a:srgbClr val="000000"/>
              </a:solidFill>
              <a:latin typeface="Garet"/>
              <a:ea typeface="Garet"/>
              <a:cs typeface="Garet"/>
              <a:sym typeface="Garet"/>
            </a:endParaRPr>
          </a:p>
          <a:p>
            <a:pPr marL="518160" lvl="1" indent="-259080" algn="l">
              <a:lnSpc>
                <a:spcPts val="3360"/>
              </a:lnSpc>
              <a:buFont typeface="Arial" panose="020B0704020202020204"/>
              <a:buChar char="•"/>
            </a:pPr>
            <a:r>
              <a:rPr lang="en-US" sz="2400">
                <a:solidFill>
                  <a:srgbClr val="000000"/>
                </a:solidFill>
                <a:latin typeface="Garet"/>
                <a:ea typeface="Garet"/>
                <a:cs typeface="Garet"/>
                <a:sym typeface="Garet"/>
              </a:rPr>
              <a:t>Since 2012: Waterloo Urban Renewal Program</a:t>
            </a:r>
            <a:endParaRPr lang="en-US" sz="2400">
              <a:solidFill>
                <a:srgbClr val="000000"/>
              </a:solidFill>
              <a:latin typeface="Garet"/>
              <a:ea typeface="Garet"/>
              <a:cs typeface="Garet"/>
              <a:sym typeface="Garet"/>
            </a:endParaRPr>
          </a:p>
          <a:p>
            <a:pPr algn="l">
              <a:lnSpc>
                <a:spcPts val="3360"/>
              </a:lnSpc>
            </a:pPr>
            <a:endParaRPr lang="en-US" sz="2400">
              <a:solidFill>
                <a:srgbClr val="000000"/>
              </a:solidFill>
              <a:latin typeface="Garet"/>
              <a:ea typeface="Garet"/>
              <a:cs typeface="Garet"/>
              <a:sym typeface="Garet"/>
            </a:endParaRPr>
          </a:p>
          <a:p>
            <a:pPr marL="518160" lvl="1" indent="-259080" algn="l">
              <a:lnSpc>
                <a:spcPts val="3360"/>
              </a:lnSpc>
              <a:buFont typeface="Arial" panose="020B0704020202020204"/>
              <a:buChar char="•"/>
            </a:pPr>
            <a:r>
              <a:rPr lang="en-US" sz="2400">
                <a:solidFill>
                  <a:srgbClr val="000000"/>
                </a:solidFill>
                <a:latin typeface="Garet"/>
                <a:ea typeface="Garet"/>
                <a:cs typeface="Garet"/>
                <a:sym typeface="Garet"/>
              </a:rPr>
              <a:t>Plan to redevelop the estate into a </a:t>
            </a:r>
            <a:r>
              <a:rPr lang="en-US" sz="2400" b="1">
                <a:solidFill>
                  <a:srgbClr val="000000"/>
                </a:solidFill>
                <a:latin typeface="Garet Bold"/>
                <a:ea typeface="Garet Bold"/>
                <a:cs typeface="Garet Bold"/>
                <a:sym typeface="Garet Bold"/>
              </a:rPr>
              <a:t>mixed-income community</a:t>
            </a:r>
            <a:endParaRPr lang="en-US" sz="2400" b="1">
              <a:solidFill>
                <a:srgbClr val="000000"/>
              </a:solidFill>
              <a:latin typeface="Garet Bold"/>
              <a:ea typeface="Garet Bold"/>
              <a:cs typeface="Garet Bold"/>
              <a:sym typeface="Garet Bold"/>
            </a:endParaRPr>
          </a:p>
          <a:p>
            <a:pPr algn="l">
              <a:lnSpc>
                <a:spcPts val="3360"/>
              </a:lnSpc>
            </a:pPr>
            <a:endParaRPr lang="en-US" sz="2400" b="1">
              <a:solidFill>
                <a:srgbClr val="000000"/>
              </a:solidFill>
              <a:latin typeface="Garet Bold"/>
              <a:ea typeface="Garet Bold"/>
              <a:cs typeface="Garet Bold"/>
              <a:sym typeface="Garet Bold"/>
            </a:endParaRPr>
          </a:p>
        </p:txBody>
      </p:sp>
      <p:sp>
        <p:nvSpPr>
          <p:cNvPr id="6" name="TextBox 6"/>
          <p:cNvSpPr txBox="1"/>
          <p:nvPr/>
        </p:nvSpPr>
        <p:spPr>
          <a:xfrm>
            <a:off x="577550" y="963650"/>
            <a:ext cx="14838324" cy="776224"/>
          </a:xfrm>
          <a:prstGeom prst="rect">
            <a:avLst/>
          </a:prstGeom>
        </p:spPr>
        <p:txBody>
          <a:bodyPr lIns="0" tIns="0" rIns="0" bIns="0" rtlCol="0" anchor="t">
            <a:spAutoFit/>
          </a:bodyPr>
          <a:lstStyle/>
          <a:p>
            <a:pPr marL="0" lvl="0" indent="0" algn="just">
              <a:lnSpc>
                <a:spcPts val="581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Public Housing and Urban Renewal</a:t>
            </a:r>
            <a:endPar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
        <p:nvSpPr>
          <p:cNvPr id="7" name="TextBox 7"/>
          <p:cNvSpPr txBox="1"/>
          <p:nvPr/>
        </p:nvSpPr>
        <p:spPr>
          <a:xfrm>
            <a:off x="577550" y="9461160"/>
            <a:ext cx="6587324" cy="365760"/>
          </a:xfrm>
          <a:prstGeom prst="rect">
            <a:avLst/>
          </a:prstGeom>
        </p:spPr>
        <p:txBody>
          <a:bodyPr lIns="0" tIns="0" rIns="0" bIns="0" rtlCol="0" anchor="t">
            <a:spAutoFit/>
          </a:bodyPr>
          <a:lstStyle/>
          <a:p>
            <a:pPr algn="r">
              <a:lnSpc>
                <a:spcPts val="2940"/>
              </a:lnSpc>
            </a:pPr>
            <a:r>
              <a:rPr lang="en-US" sz="2100">
                <a:solidFill>
                  <a:srgbClr val="000000"/>
                </a:solidFill>
                <a:latin typeface="Garet"/>
                <a:ea typeface="Garet"/>
                <a:cs typeface="Garet"/>
                <a:sym typeface="Garet"/>
              </a:rPr>
              <a:t>Source: Housing commission annual report 1966</a:t>
            </a:r>
            <a:endParaRPr lang="en-US" sz="2100">
              <a:solidFill>
                <a:srgbClr val="000000"/>
              </a:solidFill>
              <a:latin typeface="Garet"/>
              <a:ea typeface="Garet"/>
              <a:cs typeface="Garet"/>
              <a:sym typeface="Gare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3364" b="-3364"/>
            </a:stretch>
          </a:blipFill>
        </p:spPr>
      </p:sp>
      <p:graphicFrame>
        <p:nvGraphicFramePr>
          <p:cNvPr id="3" name="Table 3"/>
          <p:cNvGraphicFramePr>
            <a:graphicFrameLocks noGrp="1"/>
          </p:cNvGraphicFramePr>
          <p:nvPr/>
        </p:nvGraphicFramePr>
        <p:xfrm>
          <a:off x="829826" y="1641872"/>
          <a:ext cx="11102960" cy="8153400"/>
        </p:xfrm>
        <a:graphic>
          <a:graphicData uri="http://schemas.openxmlformats.org/drawingml/2006/table">
            <a:tbl>
              <a:tblPr/>
              <a:tblGrid>
                <a:gridCol w="4229066"/>
                <a:gridCol w="6873894"/>
              </a:tblGrid>
              <a:tr h="1945373">
                <a:tc>
                  <a:txBody>
                    <a:bodyPr/>
                    <a:lstStyle/>
                    <a:p>
                      <a:pPr algn="ctr">
                        <a:lnSpc>
                          <a:spcPts val="2940"/>
                        </a:lnSpc>
                        <a:defRPr/>
                      </a:pPr>
                      <a:r>
                        <a:rPr lang="en-US" sz="2100" b="1">
                          <a:solidFill>
                            <a:srgbClr val="000000"/>
                          </a:solidFill>
                          <a:latin typeface="Garet Bold"/>
                          <a:ea typeface="Garet Bold"/>
                          <a:cs typeface="Garet Bold"/>
                          <a:sym typeface="Garet Bold"/>
                        </a:rPr>
                        <a:t>Urban Infrastructure Change</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L="453390" lvl="1" indent="-226695" algn="ctr">
                        <a:lnSpc>
                          <a:spcPts val="2940"/>
                        </a:lnSpc>
                        <a:buFont typeface="Arial" panose="020B0704020202020204"/>
                        <a:buChar char="•"/>
                        <a:defRPr/>
                      </a:pPr>
                      <a:r>
                        <a:rPr lang="en-US" sz="2100">
                          <a:solidFill>
                            <a:srgbClr val="000000"/>
                          </a:solidFill>
                          <a:latin typeface="Garet"/>
                          <a:ea typeface="Garet"/>
                          <a:cs typeface="Garet"/>
                          <a:sym typeface="Garet"/>
                        </a:rPr>
                        <a:t>Development of the Sydney Metro</a:t>
                      </a:r>
                      <a:endParaRPr lang="en-US" sz="1100"/>
                    </a:p>
                    <a:p>
                      <a:pPr marL="453390" lvl="1" indent="-226695" algn="ctr">
                        <a:lnSpc>
                          <a:spcPts val="2940"/>
                        </a:lnSpc>
                        <a:buFont typeface="Arial" panose="020B0704020202020204"/>
                        <a:buChar char="•"/>
                      </a:pPr>
                      <a:r>
                        <a:rPr lang="en-US" sz="2100">
                          <a:solidFill>
                            <a:srgbClr val="000000"/>
                          </a:solidFill>
                          <a:latin typeface="Garet"/>
                          <a:ea typeface="Garet"/>
                          <a:cs typeface="Garet"/>
                          <a:sym typeface="Garet"/>
                        </a:rPr>
                        <a:t>Construction of Waterloo Metro Station</a:t>
                      </a:r>
                      <a:endParaRPr lang="en-US" sz="2100">
                        <a:solidFill>
                          <a:srgbClr val="000000"/>
                        </a:solidFill>
                        <a:latin typeface="Garet"/>
                        <a:ea typeface="Garet"/>
                        <a:cs typeface="Garet"/>
                        <a:sym typeface="Garet"/>
                      </a:endParaRPr>
                    </a:p>
                    <a:p>
                      <a:pPr marL="453390" lvl="1" indent="-226695" algn="ctr">
                        <a:lnSpc>
                          <a:spcPts val="2940"/>
                        </a:lnSpc>
                        <a:buFont typeface="Arial" panose="020B0704020202020204"/>
                        <a:buChar char="•"/>
                      </a:pPr>
                      <a:r>
                        <a:rPr lang="en-US" sz="2100">
                          <a:solidFill>
                            <a:srgbClr val="000000"/>
                          </a:solidFill>
                          <a:latin typeface="Garet"/>
                          <a:ea typeface="Garet"/>
                          <a:cs typeface="Garet"/>
                          <a:sym typeface="Garet"/>
                        </a:rPr>
                        <a:t>Created opportunities for transit-oriented development</a:t>
                      </a:r>
                      <a:endParaRPr lang="en-US" sz="2100">
                        <a:solidFill>
                          <a:srgbClr val="000000"/>
                        </a:solidFill>
                        <a:latin typeface="Garet"/>
                        <a:ea typeface="Garet"/>
                        <a:cs typeface="Garet"/>
                        <a:sym typeface="Garet"/>
                      </a:endParaRPr>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2317282">
                <a:tc>
                  <a:txBody>
                    <a:bodyPr/>
                    <a:lstStyle/>
                    <a:p>
                      <a:pPr algn="ctr">
                        <a:lnSpc>
                          <a:spcPts val="2940"/>
                        </a:lnSpc>
                        <a:defRPr/>
                      </a:pPr>
                      <a:r>
                        <a:rPr lang="en-US" sz="2100" b="1">
                          <a:solidFill>
                            <a:srgbClr val="000000"/>
                          </a:solidFill>
                          <a:latin typeface="Garet Bold"/>
                          <a:ea typeface="Garet Bold"/>
                          <a:cs typeface="Garet Bold"/>
                          <a:sym typeface="Garet Bold"/>
                        </a:rPr>
                        <a:t>Ageing Public Housing</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L="453390" lvl="1" indent="-226695" algn="ctr">
                        <a:lnSpc>
                          <a:spcPts val="2940"/>
                        </a:lnSpc>
                        <a:buFont typeface="Arial" panose="020B0704020202020204"/>
                        <a:buChar char="•"/>
                        <a:defRPr/>
                      </a:pPr>
                      <a:r>
                        <a:rPr lang="en-US" sz="2100">
                          <a:solidFill>
                            <a:srgbClr val="000000"/>
                          </a:solidFill>
                          <a:latin typeface="Garet"/>
                          <a:ea typeface="Garet"/>
                          <a:cs typeface="Garet"/>
                          <a:sym typeface="Garet"/>
                        </a:rPr>
                        <a:t>Housing towers built in the 1960s–1970s</a:t>
                      </a:r>
                      <a:endParaRPr lang="en-US" sz="1100"/>
                    </a:p>
                    <a:p>
                      <a:pPr marL="453390" lvl="1" indent="-226695" algn="ctr">
                        <a:lnSpc>
                          <a:spcPts val="2940"/>
                        </a:lnSpc>
                        <a:buFont typeface="Arial" panose="020B0704020202020204"/>
                        <a:buChar char="•"/>
                      </a:pPr>
                      <a:r>
                        <a:rPr lang="en-US" sz="2100">
                          <a:solidFill>
                            <a:srgbClr val="000000"/>
                          </a:solidFill>
                          <a:latin typeface="Garet"/>
                          <a:ea typeface="Garet"/>
                          <a:cs typeface="Garet"/>
                          <a:sym typeface="Garet"/>
                        </a:rPr>
                        <a:t>Poor building conditions and high maintenance costs</a:t>
                      </a:r>
                      <a:endParaRPr lang="en-US" sz="2100">
                        <a:solidFill>
                          <a:srgbClr val="000000"/>
                        </a:solidFill>
                        <a:latin typeface="Garet"/>
                        <a:ea typeface="Garet"/>
                        <a:cs typeface="Garet"/>
                        <a:sym typeface="Garet"/>
                      </a:endParaRPr>
                    </a:p>
                    <a:p>
                      <a:pPr marL="453390" lvl="1" indent="-226695" algn="ctr">
                        <a:lnSpc>
                          <a:spcPts val="2940"/>
                        </a:lnSpc>
                        <a:buFont typeface="Arial" panose="020B0704020202020204"/>
                        <a:buChar char="•"/>
                      </a:pPr>
                      <a:r>
                        <a:rPr lang="en-US" sz="2100">
                          <a:solidFill>
                            <a:srgbClr val="000000"/>
                          </a:solidFill>
                          <a:latin typeface="Garet"/>
                          <a:ea typeface="Garet"/>
                          <a:cs typeface="Garet"/>
                          <a:sym typeface="Garet"/>
                        </a:rPr>
                        <a:t>Inefficient land use in a valuable inner-city area</a:t>
                      </a:r>
                      <a:endParaRPr lang="en-US" sz="2100">
                        <a:solidFill>
                          <a:srgbClr val="000000"/>
                        </a:solidFill>
                        <a:latin typeface="Garet"/>
                        <a:ea typeface="Garet"/>
                        <a:cs typeface="Garet"/>
                        <a:sym typeface="Garet"/>
                      </a:endParaRPr>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2317282">
                <a:tc>
                  <a:txBody>
                    <a:bodyPr/>
                    <a:lstStyle/>
                    <a:p>
                      <a:pPr algn="ctr">
                        <a:lnSpc>
                          <a:spcPts val="2940"/>
                        </a:lnSpc>
                        <a:defRPr/>
                      </a:pPr>
                      <a:r>
                        <a:rPr lang="en-US" sz="2100" b="1">
                          <a:solidFill>
                            <a:srgbClr val="000000"/>
                          </a:solidFill>
                          <a:latin typeface="Garet Bold"/>
                          <a:ea typeface="Garet Bold"/>
                          <a:cs typeface="Garet Bold"/>
                          <a:sym typeface="Garet Bold"/>
                        </a:rPr>
                        <a:t>Urban Regeneration Strategy</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L="453390" lvl="1" indent="-226695" algn="ctr">
                        <a:lnSpc>
                          <a:spcPts val="2940"/>
                        </a:lnSpc>
                        <a:buFont typeface="Arial" panose="020B0704020202020204"/>
                        <a:buChar char="•"/>
                        <a:defRPr/>
                      </a:pPr>
                      <a:r>
                        <a:rPr lang="en-US" sz="2100">
                          <a:solidFill>
                            <a:srgbClr val="000000"/>
                          </a:solidFill>
                          <a:latin typeface="Garet"/>
                          <a:ea typeface="Garet"/>
                          <a:cs typeface="Garet"/>
                          <a:sym typeface="Garet"/>
                        </a:rPr>
                        <a:t>Government plans to redevelop ageing housing estates</a:t>
                      </a:r>
                      <a:endParaRPr lang="en-US" sz="1100"/>
                    </a:p>
                    <a:p>
                      <a:pPr marL="453390" lvl="1" indent="-226695" algn="ctr">
                        <a:lnSpc>
                          <a:spcPts val="2940"/>
                        </a:lnSpc>
                        <a:buFont typeface="Arial" panose="020B0704020202020204"/>
                        <a:buChar char="•"/>
                      </a:pPr>
                      <a:r>
                        <a:rPr lang="en-US" sz="2100">
                          <a:solidFill>
                            <a:srgbClr val="000000"/>
                          </a:solidFill>
                          <a:latin typeface="Garet"/>
                          <a:ea typeface="Garet"/>
                          <a:cs typeface="Garet"/>
                          <a:sym typeface="Garet"/>
                        </a:rPr>
                        <a:t>Introduce mixed housing types</a:t>
                      </a:r>
                      <a:endParaRPr lang="en-US" sz="2100">
                        <a:solidFill>
                          <a:srgbClr val="000000"/>
                        </a:solidFill>
                        <a:latin typeface="Garet"/>
                        <a:ea typeface="Garet"/>
                        <a:cs typeface="Garet"/>
                        <a:sym typeface="Garet"/>
                      </a:endParaRPr>
                    </a:p>
                    <a:p>
                      <a:pPr marL="453390" lvl="1" indent="-226695" algn="ctr">
                        <a:lnSpc>
                          <a:spcPts val="2940"/>
                        </a:lnSpc>
                        <a:buFont typeface="Arial" panose="020B0704020202020204"/>
                        <a:buChar char="•"/>
                      </a:pPr>
                      <a:r>
                        <a:rPr lang="en-US" sz="2100">
                          <a:solidFill>
                            <a:srgbClr val="000000"/>
                          </a:solidFill>
                          <a:latin typeface="Garet"/>
                          <a:ea typeface="Garet"/>
                          <a:cs typeface="Garet"/>
                          <a:sym typeface="Garet"/>
                        </a:rPr>
                        <a:t>Improve community facilities and urban integration</a:t>
                      </a:r>
                      <a:endParaRPr lang="en-US" sz="2100">
                        <a:solidFill>
                          <a:srgbClr val="000000"/>
                        </a:solidFill>
                        <a:latin typeface="Garet"/>
                        <a:ea typeface="Garet"/>
                        <a:cs typeface="Garet"/>
                        <a:sym typeface="Garet"/>
                      </a:endParaRPr>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1573463">
                <a:tc>
                  <a:txBody>
                    <a:bodyPr/>
                    <a:lstStyle/>
                    <a:p>
                      <a:pPr algn="ctr">
                        <a:lnSpc>
                          <a:spcPts val="2940"/>
                        </a:lnSpc>
                        <a:defRPr/>
                      </a:pPr>
                      <a:r>
                        <a:rPr lang="en-US" sz="2100" b="1">
                          <a:solidFill>
                            <a:srgbClr val="000000"/>
                          </a:solidFill>
                          <a:latin typeface="Garet Bold"/>
                          <a:ea typeface="Garet Bold"/>
                          <a:cs typeface="Garet Bold"/>
                          <a:sym typeface="Garet Bold"/>
                        </a:rPr>
                        <a:t>Strategic Inner-city Location</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L="453390" lvl="1" indent="-226695" algn="ctr">
                        <a:lnSpc>
                          <a:spcPts val="2940"/>
                        </a:lnSpc>
                        <a:buFont typeface="Arial" panose="020B0704020202020204"/>
                        <a:buChar char="•"/>
                        <a:defRPr/>
                      </a:pPr>
                      <a:r>
                        <a:rPr lang="en-US" sz="2100">
                          <a:solidFill>
                            <a:srgbClr val="000000"/>
                          </a:solidFill>
                          <a:latin typeface="Garet"/>
                          <a:ea typeface="Garet"/>
                          <a:cs typeface="Garet"/>
                          <a:sym typeface="Garet"/>
                        </a:rPr>
                        <a:t>Located close to Sydney CBD</a:t>
                      </a:r>
                      <a:endParaRPr lang="en-US" sz="1100"/>
                    </a:p>
                    <a:p>
                      <a:pPr marL="453390" lvl="1" indent="-226695" algn="ctr">
                        <a:lnSpc>
                          <a:spcPts val="2940"/>
                        </a:lnSpc>
                        <a:buFont typeface="Arial" panose="020B0704020202020204"/>
                        <a:buChar char="•"/>
                      </a:pPr>
                      <a:r>
                        <a:rPr lang="en-US" sz="2100">
                          <a:solidFill>
                            <a:srgbClr val="000000"/>
                          </a:solidFill>
                          <a:latin typeface="Garet"/>
                          <a:ea typeface="Garet"/>
                          <a:cs typeface="Garet"/>
                          <a:sym typeface="Garet"/>
                        </a:rPr>
                        <a:t>Near employment centres and universities</a:t>
                      </a:r>
                      <a:endParaRPr lang="en-US" sz="2100">
                        <a:solidFill>
                          <a:srgbClr val="000000"/>
                        </a:solidFill>
                        <a:latin typeface="Garet"/>
                        <a:ea typeface="Garet"/>
                        <a:cs typeface="Garet"/>
                        <a:sym typeface="Garet"/>
                      </a:endParaRPr>
                    </a:p>
                    <a:p>
                      <a:pPr marL="453390" lvl="1" indent="-226695" algn="ctr">
                        <a:lnSpc>
                          <a:spcPts val="2940"/>
                        </a:lnSpc>
                        <a:buFont typeface="Arial" panose="020B0704020202020204"/>
                        <a:buChar char="•"/>
                      </a:pPr>
                      <a:r>
                        <a:rPr lang="en-US" sz="2100">
                          <a:solidFill>
                            <a:srgbClr val="000000"/>
                          </a:solidFill>
                          <a:latin typeface="Garet"/>
                          <a:ea typeface="Garet"/>
                          <a:cs typeface="Garet"/>
                          <a:sym typeface="Garet"/>
                        </a:rPr>
                        <a:t>High redevelopment potential</a:t>
                      </a:r>
                      <a:endParaRPr lang="en-US" sz="2100">
                        <a:solidFill>
                          <a:srgbClr val="000000"/>
                        </a:solidFill>
                        <a:latin typeface="Garet"/>
                        <a:ea typeface="Garet"/>
                        <a:cs typeface="Garet"/>
                        <a:sym typeface="Garet"/>
                      </a:endParaRPr>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4" name="Freeform 4"/>
          <p:cNvSpPr/>
          <p:nvPr/>
        </p:nvSpPr>
        <p:spPr>
          <a:xfrm>
            <a:off x="13102361" y="0"/>
            <a:ext cx="3816055" cy="3410599"/>
          </a:xfrm>
          <a:custGeom>
            <a:avLst/>
            <a:gdLst/>
            <a:ahLst/>
            <a:cxnLst/>
            <a:rect l="l" t="t" r="r" b="b"/>
            <a:pathLst>
              <a:path w="3816055" h="3410599">
                <a:moveTo>
                  <a:pt x="0" y="0"/>
                </a:moveTo>
                <a:lnTo>
                  <a:pt x="3816055" y="0"/>
                </a:lnTo>
                <a:lnTo>
                  <a:pt x="3816055" y="3410599"/>
                </a:lnTo>
                <a:lnTo>
                  <a:pt x="0" y="3410599"/>
                </a:lnTo>
                <a:lnTo>
                  <a:pt x="0" y="0"/>
                </a:lnTo>
                <a:close/>
              </a:path>
            </a:pathLst>
          </a:custGeom>
          <a:blipFill>
            <a:blip r:embed="rId2"/>
            <a:stretch>
              <a:fillRect/>
            </a:stretch>
          </a:blipFill>
        </p:spPr>
      </p:sp>
      <p:sp>
        <p:nvSpPr>
          <p:cNvPr id="5" name="Freeform 5"/>
          <p:cNvSpPr/>
          <p:nvPr/>
        </p:nvSpPr>
        <p:spPr>
          <a:xfrm>
            <a:off x="13102361" y="3624553"/>
            <a:ext cx="3816055" cy="2862041"/>
          </a:xfrm>
          <a:custGeom>
            <a:avLst/>
            <a:gdLst/>
            <a:ahLst/>
            <a:cxnLst/>
            <a:rect l="l" t="t" r="r" b="b"/>
            <a:pathLst>
              <a:path w="3816055" h="2862041">
                <a:moveTo>
                  <a:pt x="0" y="0"/>
                </a:moveTo>
                <a:lnTo>
                  <a:pt x="3816055" y="0"/>
                </a:lnTo>
                <a:lnTo>
                  <a:pt x="3816055" y="2862042"/>
                </a:lnTo>
                <a:lnTo>
                  <a:pt x="0" y="2862042"/>
                </a:lnTo>
                <a:lnTo>
                  <a:pt x="0" y="0"/>
                </a:lnTo>
                <a:close/>
              </a:path>
            </a:pathLst>
          </a:custGeom>
          <a:blipFill>
            <a:blip r:embed="rId3"/>
            <a:stretch>
              <a:fillRect/>
            </a:stretch>
          </a:blipFill>
        </p:spPr>
      </p:sp>
      <p:sp>
        <p:nvSpPr>
          <p:cNvPr id="6" name="Freeform 6"/>
          <p:cNvSpPr/>
          <p:nvPr/>
        </p:nvSpPr>
        <p:spPr>
          <a:xfrm>
            <a:off x="13102361" y="6696145"/>
            <a:ext cx="3816055" cy="3725156"/>
          </a:xfrm>
          <a:custGeom>
            <a:avLst/>
            <a:gdLst/>
            <a:ahLst/>
            <a:cxnLst/>
            <a:rect l="l" t="t" r="r" b="b"/>
            <a:pathLst>
              <a:path w="3816055" h="3725156">
                <a:moveTo>
                  <a:pt x="0" y="0"/>
                </a:moveTo>
                <a:lnTo>
                  <a:pt x="3816055" y="0"/>
                </a:lnTo>
                <a:lnTo>
                  <a:pt x="3816055" y="3725155"/>
                </a:lnTo>
                <a:lnTo>
                  <a:pt x="0" y="3725155"/>
                </a:lnTo>
                <a:lnTo>
                  <a:pt x="0" y="0"/>
                </a:lnTo>
                <a:close/>
              </a:path>
            </a:pathLst>
          </a:custGeom>
          <a:blipFill>
            <a:blip r:embed="rId4"/>
            <a:stretch>
              <a:fillRect t="-46197" b="-75894"/>
            </a:stretch>
          </a:blipFill>
        </p:spPr>
      </p:sp>
      <p:sp>
        <p:nvSpPr>
          <p:cNvPr id="7" name="TextBox 7"/>
          <p:cNvSpPr txBox="1"/>
          <p:nvPr/>
        </p:nvSpPr>
        <p:spPr>
          <a:xfrm>
            <a:off x="1028700" y="577424"/>
            <a:ext cx="10705212" cy="662237"/>
          </a:xfrm>
          <a:prstGeom prst="rect">
            <a:avLst/>
          </a:prstGeom>
        </p:spPr>
        <p:txBody>
          <a:bodyPr lIns="0" tIns="0" rIns="0" bIns="0" rtlCol="0" anchor="t">
            <a:spAutoFit/>
          </a:bodyPr>
          <a:lstStyle/>
          <a:p>
            <a:pPr marL="0" lvl="0" indent="0" algn="l">
              <a:lnSpc>
                <a:spcPts val="4530"/>
              </a:lnSpc>
              <a:spcBef>
                <a:spcPct val="0"/>
              </a:spcBef>
            </a:pPr>
            <a:r>
              <a:rPr lang="en-US" sz="5810" spc="-458">
                <a:solidFill>
                  <a:srgbClr val="000000"/>
                </a:solidFill>
                <a:latin typeface="Archivo Black" panose="020B0A03020202020B04"/>
                <a:ea typeface="Archivo Black" panose="020B0A03020202020B04"/>
                <a:cs typeface="Archivo Black" panose="020B0A03020202020B04"/>
                <a:sym typeface="Archivo Black" panose="020B0A03020202020B04"/>
              </a:rPr>
              <a:t>Fact</a:t>
            </a:r>
            <a:r>
              <a:rPr lang="en-US" sz="5810" u="none" spc="-458">
                <a:solidFill>
                  <a:srgbClr val="000000"/>
                </a:solidFill>
                <a:latin typeface="Archivo Black" panose="020B0A03020202020B04"/>
                <a:ea typeface="Archivo Black" panose="020B0A03020202020B04"/>
                <a:cs typeface="Archivo Black" panose="020B0A03020202020B04"/>
                <a:sym typeface="Archivo Black" panose="020B0A03020202020B04"/>
              </a:rPr>
              <a:t>ors Leading to Renewal</a:t>
            </a:r>
            <a:endParaRPr lang="en-US" sz="5810" u="none" spc="-458">
              <a:solidFill>
                <a:srgbClr val="000000"/>
              </a:solidFill>
              <a:latin typeface="Archivo Black" panose="020B0A03020202020B04"/>
              <a:ea typeface="Archivo Black" panose="020B0A03020202020B04"/>
              <a:cs typeface="Archivo Black" panose="020B0A03020202020B04"/>
              <a:sym typeface="Archivo Black" panose="020B0A03020202020B04"/>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13867</Words>
  <Application>WPS 文字</Application>
  <PresentationFormat>自定义</PresentationFormat>
  <Paragraphs>550</Paragraphs>
  <Slides>34</Slides>
  <Notes>0</Notes>
  <HiddenSlides>0</HiddenSlides>
  <MMClips>0</MMClips>
  <ScaleCrop>false</ScaleCrop>
  <HeadingPairs>
    <vt:vector size="6" baseType="variant">
      <vt:variant>
        <vt:lpstr>已用的字体</vt:lpstr>
      </vt:variant>
      <vt:variant>
        <vt:i4>21</vt:i4>
      </vt:variant>
      <vt:variant>
        <vt:lpstr>主题</vt:lpstr>
      </vt:variant>
      <vt:variant>
        <vt:i4>1</vt:i4>
      </vt:variant>
      <vt:variant>
        <vt:lpstr>幻灯片标题</vt:lpstr>
      </vt:variant>
      <vt:variant>
        <vt:i4>34</vt:i4>
      </vt:variant>
    </vt:vector>
  </HeadingPairs>
  <TitlesOfParts>
    <vt:vector size="56" baseType="lpstr">
      <vt:lpstr>Arial</vt:lpstr>
      <vt:lpstr>宋体</vt:lpstr>
      <vt:lpstr>Wingdings</vt:lpstr>
      <vt:lpstr>Archivo Black</vt:lpstr>
      <vt:lpstr>Garet Bold</vt:lpstr>
      <vt:lpstr>Thonburi</vt:lpstr>
      <vt:lpstr>Arial</vt:lpstr>
      <vt:lpstr>Garet</vt:lpstr>
      <vt:lpstr>微软雅黑</vt:lpstr>
      <vt:lpstr>汉仪旗黑</vt:lpstr>
      <vt:lpstr>宋体</vt:lpstr>
      <vt:lpstr>Arial Unicode MS</vt:lpstr>
      <vt:lpstr>Calibri</vt:lpstr>
      <vt:lpstr>Helvetica Neue</vt:lpstr>
      <vt:lpstr>汉仪书宋二KW</vt:lpstr>
      <vt:lpstr>Garet Italics</vt:lpstr>
      <vt:lpstr>Archivo Black</vt:lpstr>
      <vt:lpstr>Garet</vt:lpstr>
      <vt:lpstr>Garet Bold</vt:lpstr>
      <vt:lpstr>Garet Italics</vt:lpstr>
      <vt:lpstr>苹方-简</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WATERLOO SOUTH RENEWAL PROJECT</dc:title>
  <dc:creator/>
  <cp:lastModifiedBy>礻</cp:lastModifiedBy>
  <cp:revision>3</cp:revision>
  <dcterms:created xsi:type="dcterms:W3CDTF">2026-07-24T17:14:57Z</dcterms:created>
  <dcterms:modified xsi:type="dcterms:W3CDTF">2026-07-24T17:14:57Z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6631A8BE293F83C98E9D636A7DC44784_43</vt:lpwstr>
  </property>
  <property fmtid="{D5CDD505-2E9C-101B-9397-08002B2CF9AE}" pid="3" name="KSOProductBuildVer">
    <vt:lpwstr>2052-12.1.25895.25895</vt:lpwstr>
  </property>
</Properties>
</file>