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89" r:id="rId4"/>
    <p:sldId id="294" r:id="rId5"/>
    <p:sldId id="299" r:id="rId6"/>
    <p:sldId id="321" r:id="rId7"/>
    <p:sldId id="296" r:id="rId8"/>
    <p:sldId id="298" r:id="rId9"/>
    <p:sldId id="295" r:id="rId10"/>
    <p:sldId id="300" r:id="rId11"/>
    <p:sldId id="273" r:id="rId12"/>
    <p:sldId id="301" r:id="rId13"/>
    <p:sldId id="302" r:id="rId14"/>
    <p:sldId id="322" r:id="rId15"/>
    <p:sldId id="323" r:id="rId16"/>
    <p:sldId id="303" r:id="rId17"/>
    <p:sldId id="304" r:id="rId18"/>
    <p:sldId id="306" r:id="rId19"/>
    <p:sldId id="307" r:id="rId20"/>
    <p:sldId id="308" r:id="rId21"/>
    <p:sldId id="309" r:id="rId22"/>
    <p:sldId id="310" r:id="rId23"/>
    <p:sldId id="311" r:id="rId24"/>
    <p:sldId id="312" r:id="rId25"/>
    <p:sldId id="314" r:id="rId26"/>
    <p:sldId id="315" r:id="rId27"/>
    <p:sldId id="316" r:id="rId28"/>
    <p:sldId id="317" r:id="rId29"/>
    <p:sldId id="318" r:id="rId30"/>
    <p:sldId id="319" r:id="rId31"/>
    <p:sldId id="320"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42" autoAdjust="0"/>
    <p:restoredTop sz="94714" autoAdjust="0"/>
  </p:normalViewPr>
  <p:slideViewPr>
    <p:cSldViewPr>
      <p:cViewPr varScale="1">
        <p:scale>
          <a:sx n="73" d="100"/>
          <a:sy n="73" d="100"/>
        </p:scale>
        <p:origin x="-108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1EFCBB-AD0F-4DE2-95BA-0D5434AFDFA9}" type="datetimeFigureOut">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E8146-A540-4D0B-BD8D-CD8282996D7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EFCBB-AD0F-4DE2-95BA-0D5434AFDFA9}" type="datetimeFigureOut">
              <a:rPr lang="en-US" smtClean="0"/>
              <a:pPr/>
              <a:t>10/10/2012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E8146-A540-4D0B-BD8D-CD8282996D7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19457" name="Rectangle 1"/>
          <p:cNvSpPr>
            <a:spLocks noGrp="1" noChangeArrowheads="1"/>
          </p:cNvSpPr>
          <p:nvPr>
            <p:ph idx="1"/>
          </p:nvPr>
        </p:nvSpPr>
        <p:spPr bwMode="auto">
          <a:xfrm>
            <a:off x="609601" y="1268886"/>
            <a:ext cx="6992938" cy="14834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buNone/>
            </a:pPr>
            <a:r>
              <a:rPr lang="en-US" b="1" cap="small" dirty="0" smtClean="0">
                <a:solidFill>
                  <a:srgbClr val="002060"/>
                </a:solidFill>
              </a:rPr>
              <a:t>		 Forensic DNA Databases</a:t>
            </a:r>
          </a:p>
          <a:p>
            <a:pPr>
              <a:buNone/>
            </a:pPr>
            <a:r>
              <a:rPr lang="en-US" b="1" cap="small" dirty="0" smtClean="0">
                <a:solidFill>
                  <a:srgbClr val="002060"/>
                </a:solidFill>
              </a:rPr>
              <a:t>					   Jeremy Gruber</a:t>
            </a:r>
            <a:endParaRPr lang="en-US" dirty="0" smtClean="0">
              <a:solidFill>
                <a:srgbClr val="00206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002060"/>
              </a:solidFill>
              <a:effectLst/>
              <a:latin typeface="Arial" pitchFamily="34" charset="0"/>
              <a:cs typeface="Arial" pitchFamily="34" charset="0"/>
            </a:endParaRPr>
          </a:p>
        </p:txBody>
      </p:sp>
      <p:pic>
        <p:nvPicPr>
          <p:cNvPr id="6" name="Picture 5" descr="DNA-database.jpg"/>
          <p:cNvPicPr>
            <a:picLocks noChangeAspect="1"/>
          </p:cNvPicPr>
          <p:nvPr/>
        </p:nvPicPr>
        <p:blipFill>
          <a:blip r:embed="rId3" cstate="print"/>
          <a:stretch>
            <a:fillRect/>
          </a:stretch>
        </p:blipFill>
        <p:spPr>
          <a:xfrm>
            <a:off x="1066800" y="3124200"/>
            <a:ext cx="6553200" cy="3219450"/>
          </a:xfrm>
          <a:prstGeom prst="rect">
            <a:avLst/>
          </a:prstGeom>
        </p:spPr>
      </p:pic>
      <p:pic>
        <p:nvPicPr>
          <p:cNvPr id="15361" name="Picture 4"/>
          <p:cNvPicPr>
            <a:picLocks noChangeAspect="1" noChangeArrowheads="1"/>
          </p:cNvPicPr>
          <p:nvPr/>
        </p:nvPicPr>
        <p:blipFill>
          <a:blip r:embed="rId4" cstate="print"/>
          <a:srcRect/>
          <a:stretch>
            <a:fillRect/>
          </a:stretch>
        </p:blipFill>
        <p:spPr bwMode="auto">
          <a:xfrm>
            <a:off x="8001000" y="5410200"/>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229600" cy="5791200"/>
          </a:xfrm>
        </p:spPr>
        <p:txBody>
          <a:bodyPr>
            <a:normAutofit fontScale="85000" lnSpcReduction="20000"/>
          </a:bodyPr>
          <a:lstStyle/>
          <a:p>
            <a:pPr>
              <a:buNone/>
            </a:pPr>
            <a:r>
              <a:rPr lang="en-US" b="1" dirty="0" smtClean="0"/>
              <a:t>	</a:t>
            </a:r>
            <a:r>
              <a:rPr lang="en-US" sz="2800" dirty="0" smtClean="0">
                <a:solidFill>
                  <a:srgbClr val="002060"/>
                </a:solidFill>
              </a:rPr>
              <a:t>Common Features of DNA Database Authorizing Legislation</a:t>
            </a:r>
          </a:p>
          <a:p>
            <a:pPr>
              <a:buNone/>
            </a:pPr>
            <a:endParaRPr lang="en-US" sz="2800" dirty="0" smtClean="0">
              <a:solidFill>
                <a:srgbClr val="002060"/>
              </a:solidFill>
            </a:endParaRPr>
          </a:p>
          <a:p>
            <a:pPr>
              <a:buNone/>
            </a:pPr>
            <a:r>
              <a:rPr lang="en-US" sz="3500" dirty="0" smtClean="0">
                <a:solidFill>
                  <a:srgbClr val="002060"/>
                </a:solidFill>
              </a:rPr>
              <a:t>1) Entry criteria (arrest, conviction, type of crime)</a:t>
            </a:r>
          </a:p>
          <a:p>
            <a:pPr>
              <a:buNone/>
            </a:pPr>
            <a:endParaRPr lang="en-US" sz="3500" dirty="0" smtClean="0">
              <a:solidFill>
                <a:srgbClr val="002060"/>
              </a:solidFill>
            </a:endParaRPr>
          </a:p>
          <a:p>
            <a:pPr>
              <a:buNone/>
            </a:pPr>
            <a:r>
              <a:rPr lang="en-US" sz="3500" dirty="0" smtClean="0">
                <a:solidFill>
                  <a:srgbClr val="002060"/>
                </a:solidFill>
              </a:rPr>
              <a:t>2) Sample collection</a:t>
            </a:r>
          </a:p>
          <a:p>
            <a:pPr>
              <a:buNone/>
            </a:pPr>
            <a:endParaRPr lang="en-US" sz="3500" dirty="0" smtClean="0">
              <a:solidFill>
                <a:srgbClr val="002060"/>
              </a:solidFill>
            </a:endParaRPr>
          </a:p>
          <a:p>
            <a:pPr>
              <a:buNone/>
            </a:pPr>
            <a:r>
              <a:rPr lang="en-US" sz="3500" dirty="0" smtClean="0">
                <a:solidFill>
                  <a:srgbClr val="002060"/>
                </a:solidFill>
              </a:rPr>
              <a:t>3) Removal criteria</a:t>
            </a:r>
          </a:p>
          <a:p>
            <a:pPr>
              <a:buNone/>
            </a:pPr>
            <a:endParaRPr lang="en-US" sz="3500" dirty="0" smtClean="0">
              <a:solidFill>
                <a:srgbClr val="002060"/>
              </a:solidFill>
            </a:endParaRPr>
          </a:p>
          <a:p>
            <a:pPr>
              <a:buNone/>
            </a:pPr>
            <a:r>
              <a:rPr lang="en-US" sz="3500" dirty="0" smtClean="0">
                <a:solidFill>
                  <a:srgbClr val="002060"/>
                </a:solidFill>
              </a:rPr>
              <a:t>4) Sample retention</a:t>
            </a:r>
          </a:p>
          <a:p>
            <a:pPr>
              <a:buNone/>
            </a:pPr>
            <a:endParaRPr lang="en-US" sz="3500" dirty="0" smtClean="0">
              <a:solidFill>
                <a:srgbClr val="002060"/>
              </a:solidFill>
            </a:endParaRPr>
          </a:p>
          <a:p>
            <a:pPr>
              <a:buNone/>
            </a:pPr>
            <a:r>
              <a:rPr lang="en-US" sz="3500" dirty="0" smtClean="0">
                <a:solidFill>
                  <a:srgbClr val="002060"/>
                </a:solidFill>
              </a:rPr>
              <a:t>5) Database access</a:t>
            </a:r>
            <a:endParaRPr lang="en-US" sz="3500" b="1" dirty="0" smtClean="0">
              <a:solidFill>
                <a:srgbClr val="002060"/>
              </a:solidFill>
            </a:endParaRPr>
          </a:p>
          <a:p>
            <a:pPr marL="457200" indent="-457200">
              <a:buAutoNum type="arabicParenR" startAt="4"/>
            </a:pPr>
            <a:endParaRPr lang="en-US" sz="1600" b="1" dirty="0" smtClean="0">
              <a:solidFill>
                <a:srgbClr val="002060"/>
              </a:solidFill>
            </a:endParaRPr>
          </a:p>
          <a:p>
            <a:pPr marL="457200" indent="-457200">
              <a:buNone/>
            </a:pPr>
            <a:r>
              <a:rPr lang="en-US" sz="1600" b="1" dirty="0" smtClean="0">
                <a:solidFill>
                  <a:srgbClr val="002060"/>
                </a:solidFill>
              </a:rPr>
              <a:t> </a:t>
            </a:r>
          </a:p>
          <a:p>
            <a:pPr marL="457200" indent="-457200">
              <a:buAutoNum type="arabicParenR" startAt="3"/>
            </a:pPr>
            <a:endParaRPr lang="en-US" sz="1600" b="1" dirty="0" smtClean="0">
              <a:solidFill>
                <a:srgbClr val="002060"/>
              </a:solidFill>
            </a:endParaRPr>
          </a:p>
          <a:p>
            <a:pPr marL="457200" indent="-457200">
              <a:buNone/>
            </a:pPr>
            <a:r>
              <a:rPr lang="en-US" sz="1600" b="1" dirty="0" smtClean="0">
                <a:solidFill>
                  <a:srgbClr val="002060"/>
                </a:solidFill>
              </a:rPr>
              <a:t>   </a:t>
            </a:r>
            <a:r>
              <a:rPr lang="en-US" sz="1600" dirty="0" smtClean="0">
                <a:solidFill>
                  <a:srgbClr val="002060"/>
                </a:solidFill>
              </a:rPr>
              <a:t>           </a:t>
            </a:r>
            <a:endParaRPr lang="en-US" sz="1600" dirty="0">
              <a:solidFill>
                <a:srgbClr val="002060"/>
              </a:solidFill>
            </a:endParaRPr>
          </a:p>
        </p:txBody>
      </p:sp>
      <p:pic>
        <p:nvPicPr>
          <p:cNvPr id="6"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7772400" y="5334000"/>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8" name="Content Placeholder 7" descr="entry1.jpg"/>
          <p:cNvPicPr>
            <a:picLocks noGrp="1" noChangeAspect="1"/>
          </p:cNvPicPr>
          <p:nvPr>
            <p:ph idx="1"/>
          </p:nvPr>
        </p:nvPicPr>
        <p:blipFill>
          <a:blip r:embed="rId2" cstate="print"/>
          <a:stretch>
            <a:fillRect/>
          </a:stretch>
        </p:blipFill>
        <p:spPr>
          <a:xfrm>
            <a:off x="381000" y="1219200"/>
            <a:ext cx="3394472" cy="4525963"/>
          </a:xfrm>
        </p:spPr>
      </p:pic>
      <p:pic>
        <p:nvPicPr>
          <p:cNvPr id="4" name="Picture 2" descr="crg_header copy2"/>
          <p:cNvPicPr>
            <a:picLocks noChangeAspect="1" noChangeArrowheads="1"/>
          </p:cNvPicPr>
          <p:nvPr/>
        </p:nvPicPr>
        <p:blipFill>
          <a:blip r:embed="rId3" cstate="print"/>
          <a:srcRect/>
          <a:stretch>
            <a:fillRect/>
          </a:stretch>
        </p:blipFill>
        <p:spPr bwMode="auto">
          <a:xfrm>
            <a:off x="-1" y="0"/>
            <a:ext cx="9254169" cy="1066800"/>
          </a:xfrm>
          <a:prstGeom prst="rect">
            <a:avLst/>
          </a:prstGeom>
          <a:noFill/>
          <a:ln w="9525">
            <a:noFill/>
            <a:miter lim="800000"/>
            <a:headEnd/>
            <a:tailEnd/>
          </a:ln>
        </p:spPr>
      </p:pic>
      <p:pic>
        <p:nvPicPr>
          <p:cNvPr id="10" name="Picture 9" descr="entry2.jpg"/>
          <p:cNvPicPr>
            <a:picLocks noChangeAspect="1"/>
          </p:cNvPicPr>
          <p:nvPr/>
        </p:nvPicPr>
        <p:blipFill>
          <a:blip r:embed="rId4" cstate="print"/>
          <a:stretch>
            <a:fillRect/>
          </a:stretch>
        </p:blipFill>
        <p:spPr>
          <a:xfrm>
            <a:off x="3962400" y="1295400"/>
            <a:ext cx="3810000" cy="5410200"/>
          </a:xfrm>
          <a:prstGeom prst="rect">
            <a:avLst/>
          </a:prstGeom>
        </p:spPr>
      </p:pic>
      <p:pic>
        <p:nvPicPr>
          <p:cNvPr id="7" name="Picture 6"/>
          <p:cNvPicPr>
            <a:picLocks noChangeAspect="1" noChangeArrowheads="1"/>
          </p:cNvPicPr>
          <p:nvPr/>
        </p:nvPicPr>
        <p:blipFill>
          <a:blip r:embed="rId5" cstate="print"/>
          <a:srcRect/>
          <a:stretch>
            <a:fillRect/>
          </a:stretch>
        </p:blipFill>
        <p:spPr bwMode="auto">
          <a:xfrm>
            <a:off x="7924800" y="5486400"/>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p:txBody>
          <a:bodyPr/>
          <a:lstStyle/>
          <a:p>
            <a:pPr algn="ctr">
              <a:buNone/>
            </a:pPr>
            <a:r>
              <a:rPr lang="en-US" dirty="0" smtClean="0">
                <a:solidFill>
                  <a:srgbClr val="002060"/>
                </a:solidFill>
              </a:rPr>
              <a:t>Draft India DNA Profiling Bill</a:t>
            </a:r>
          </a:p>
          <a:p>
            <a:pPr algn="ctr">
              <a:buNone/>
            </a:pPr>
            <a:r>
              <a:rPr lang="en-US" dirty="0" smtClean="0">
                <a:solidFill>
                  <a:srgbClr val="002060"/>
                </a:solidFill>
              </a:rPr>
              <a:t>Issues of Concern</a:t>
            </a:r>
          </a:p>
          <a:p>
            <a:pPr algn="ctr">
              <a:buNone/>
            </a:pPr>
            <a:endParaRPr lang="en-US" sz="2400" dirty="0" smtClean="0"/>
          </a:p>
          <a:p>
            <a:pPr algn="ctr">
              <a:buNone/>
            </a:pPr>
            <a:endParaRPr lang="en-US" dirty="0"/>
          </a:p>
        </p:txBody>
      </p:sp>
      <p:pic>
        <p:nvPicPr>
          <p:cNvPr id="9" name="Picture 8" descr="DNA handcuffs.jpg"/>
          <p:cNvPicPr>
            <a:picLocks noChangeAspect="1"/>
          </p:cNvPicPr>
          <p:nvPr/>
        </p:nvPicPr>
        <p:blipFill>
          <a:blip r:embed="rId3" cstate="print"/>
          <a:stretch>
            <a:fillRect/>
          </a:stretch>
        </p:blipFill>
        <p:spPr>
          <a:xfrm>
            <a:off x="1981200" y="2895600"/>
            <a:ext cx="5486400" cy="3486150"/>
          </a:xfrm>
          <a:prstGeom prst="rect">
            <a:avLst/>
          </a:prstGeom>
        </p:spPr>
      </p:pic>
      <p:pic>
        <p:nvPicPr>
          <p:cNvPr id="11" name="Picture 10"/>
          <p:cNvPicPr>
            <a:picLocks noChangeAspect="1" noChangeArrowheads="1"/>
          </p:cNvPicPr>
          <p:nvPr/>
        </p:nvPicPr>
        <p:blipFill>
          <a:blip r:embed="rId4" cstate="print"/>
          <a:srcRect/>
          <a:stretch>
            <a:fillRect/>
          </a:stretch>
        </p:blipFill>
        <p:spPr bwMode="auto">
          <a:xfrm>
            <a:off x="7772400" y="5486400"/>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p:txBody>
          <a:bodyPr>
            <a:normAutofit fontScale="77500" lnSpcReduction="20000"/>
          </a:bodyPr>
          <a:lstStyle/>
          <a:p>
            <a:pPr>
              <a:buNone/>
            </a:pPr>
            <a:r>
              <a:rPr lang="en-US" i="1" dirty="0" smtClean="0">
                <a:solidFill>
                  <a:srgbClr val="002060"/>
                </a:solidFill>
              </a:rPr>
              <a:t>Preamble (§ 1)</a:t>
            </a:r>
            <a:r>
              <a:rPr lang="en-US" dirty="0" smtClean="0">
                <a:solidFill>
                  <a:srgbClr val="002060"/>
                </a:solidFill>
              </a:rPr>
              <a:t> </a:t>
            </a:r>
          </a:p>
          <a:p>
            <a:pPr>
              <a:buNone/>
            </a:pPr>
            <a:r>
              <a:rPr lang="en-US" dirty="0" smtClean="0">
                <a:solidFill>
                  <a:srgbClr val="002060"/>
                </a:solidFill>
              </a:rPr>
              <a:t> </a:t>
            </a:r>
          </a:p>
          <a:p>
            <a:pPr>
              <a:buNone/>
            </a:pPr>
            <a:r>
              <a:rPr lang="en-US" dirty="0" smtClean="0">
                <a:solidFill>
                  <a:srgbClr val="002060"/>
                </a:solidFill>
              </a:rPr>
              <a:t>   “[DNA analysis] makes it possible to determine whether the source of origin of one body substance is identical to that of another, and further to establish the biological relationship, if any, between two individuals, living or dead </a:t>
            </a:r>
            <a:r>
              <a:rPr lang="en-US" i="1" dirty="0" smtClean="0">
                <a:solidFill>
                  <a:srgbClr val="002060"/>
                </a:solidFill>
              </a:rPr>
              <a:t>without any doubt</a:t>
            </a:r>
            <a:r>
              <a:rPr lang="en-US" dirty="0" smtClean="0">
                <a:solidFill>
                  <a:srgbClr val="002060"/>
                </a:solidFill>
              </a:rPr>
              <a:t>.” </a:t>
            </a:r>
          </a:p>
          <a:p>
            <a:pPr>
              <a:buNone/>
            </a:pPr>
            <a:endParaRPr lang="en-US" dirty="0" smtClean="0">
              <a:solidFill>
                <a:srgbClr val="002060"/>
              </a:solidFill>
            </a:endParaRPr>
          </a:p>
          <a:p>
            <a:pPr>
              <a:buNone/>
            </a:pPr>
            <a:r>
              <a:rPr lang="en-US" dirty="0" smtClean="0">
                <a:solidFill>
                  <a:srgbClr val="002060"/>
                </a:solidFill>
              </a:rPr>
              <a:t>(ignores false matches, cross-contamination, laboratory error etc) </a:t>
            </a:r>
          </a:p>
          <a:p>
            <a:pPr>
              <a:buNone/>
            </a:pPr>
            <a:endParaRPr lang="en-US" dirty="0" smtClean="0"/>
          </a:p>
          <a:p>
            <a:pPr>
              <a:buNone/>
            </a:pPr>
            <a:r>
              <a:rPr lang="en-US" dirty="0" smtClean="0"/>
              <a:t> </a:t>
            </a:r>
            <a:endParaRPr lang="en-US" dirty="0"/>
          </a:p>
        </p:txBody>
      </p:sp>
      <p:pic>
        <p:nvPicPr>
          <p:cNvPr id="11" name="Picture 10"/>
          <p:cNvPicPr>
            <a:picLocks noChangeAspect="1" noChangeArrowheads="1"/>
          </p:cNvPicPr>
          <p:nvPr/>
        </p:nvPicPr>
        <p:blipFill>
          <a:blip r:embed="rId3" cstate="print"/>
          <a:srcRect/>
          <a:stretch>
            <a:fillRect/>
          </a:stretch>
        </p:blipFill>
        <p:spPr bwMode="auto">
          <a:xfrm>
            <a:off x="7543800" y="5486400"/>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838200"/>
            <a:ext cx="8229600" cy="6019800"/>
          </a:xfrm>
        </p:spPr>
        <p:txBody>
          <a:bodyPr>
            <a:normAutofit lnSpcReduction="10000"/>
          </a:bodyPr>
          <a:lstStyle/>
          <a:p>
            <a:pPr>
              <a:buNone/>
            </a:pPr>
            <a:endParaRPr lang="en-US" sz="3600" i="1" dirty="0" smtClean="0">
              <a:solidFill>
                <a:srgbClr val="002060"/>
              </a:solidFill>
            </a:endParaRPr>
          </a:p>
          <a:p>
            <a:pPr>
              <a:buNone/>
            </a:pPr>
            <a:r>
              <a:rPr lang="en-US" sz="3600" i="1" dirty="0" smtClean="0">
                <a:solidFill>
                  <a:srgbClr val="002060"/>
                </a:solidFill>
              </a:rPr>
              <a:t>  Steven Myer</a:t>
            </a:r>
          </a:p>
          <a:p>
            <a:pPr>
              <a:buNone/>
            </a:pPr>
            <a:r>
              <a:rPr lang="en-US" sz="3600" i="1" dirty="0">
                <a:solidFill>
                  <a:srgbClr val="002060"/>
                </a:solidFill>
              </a:rPr>
              <a:t> </a:t>
            </a:r>
            <a:r>
              <a:rPr lang="en-US" sz="3600" i="1" dirty="0" smtClean="0">
                <a:solidFill>
                  <a:srgbClr val="002060"/>
                </a:solidFill>
              </a:rPr>
              <a:t>  </a:t>
            </a:r>
          </a:p>
          <a:p>
            <a:pPr>
              <a:buNone/>
            </a:pPr>
            <a:r>
              <a:rPr lang="en-US" sz="3600" i="1" dirty="0">
                <a:solidFill>
                  <a:srgbClr val="002060"/>
                </a:solidFill>
              </a:rPr>
              <a:t> </a:t>
            </a:r>
            <a:r>
              <a:rPr lang="en-US" sz="3600" i="1" dirty="0" smtClean="0">
                <a:solidFill>
                  <a:srgbClr val="002060"/>
                </a:solidFill>
              </a:rPr>
              <a:t>  Ohio </a:t>
            </a:r>
            <a:r>
              <a:rPr lang="en-US" sz="3600" i="1" dirty="0">
                <a:solidFill>
                  <a:srgbClr val="002060"/>
                </a:solidFill>
              </a:rPr>
              <a:t>man who was indicted for burglary based solely on DNA evidence. He spent seven months in jail before being released after subsequent retesting proved it was not his DNA sample.</a:t>
            </a:r>
          </a:p>
          <a:p>
            <a:pPr>
              <a:buNone/>
            </a:pPr>
            <a:r>
              <a:rPr lang="en-US" sz="3600" i="1" dirty="0" smtClean="0">
                <a:solidFill>
                  <a:srgbClr val="002060"/>
                </a:solidFill>
              </a:rPr>
              <a:t> </a:t>
            </a:r>
            <a:endParaRPr lang="en-US" dirty="0" smtClean="0"/>
          </a:p>
          <a:p>
            <a:pPr>
              <a:buNone/>
            </a:pPr>
            <a:r>
              <a:rPr lang="en-US" dirty="0" smtClean="0"/>
              <a:t> </a:t>
            </a:r>
            <a:endParaRPr lang="en-US" dirty="0"/>
          </a:p>
        </p:txBody>
      </p:sp>
      <p:pic>
        <p:nvPicPr>
          <p:cNvPr id="11" name="Picture 10"/>
          <p:cNvPicPr>
            <a:picLocks noChangeAspect="1" noChangeArrowheads="1"/>
          </p:cNvPicPr>
          <p:nvPr/>
        </p:nvPicPr>
        <p:blipFill>
          <a:blip r:embed="rId3" cstate="print"/>
          <a:srcRect/>
          <a:stretch>
            <a:fillRect/>
          </a:stretch>
        </p:blipFill>
        <p:spPr bwMode="auto">
          <a:xfrm>
            <a:off x="7543800" y="5486400"/>
            <a:ext cx="857250" cy="1190625"/>
          </a:xfrm>
          <a:prstGeom prst="rect">
            <a:avLst/>
          </a:prstGeom>
          <a:noFill/>
          <a:ln w="9525">
            <a:noFill/>
            <a:miter lim="800000"/>
            <a:headEnd/>
            <a:tailEnd/>
          </a:ln>
        </p:spPr>
      </p:pic>
    </p:spTree>
    <p:extLst>
      <p:ext uri="{BB962C8B-B14F-4D97-AF65-F5344CB8AC3E}">
        <p14:creationId xmlns:p14="http://schemas.microsoft.com/office/powerpoint/2010/main" xmlns="" val="28875867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838200"/>
            <a:ext cx="8229600" cy="6019800"/>
          </a:xfrm>
        </p:spPr>
        <p:txBody>
          <a:bodyPr>
            <a:normAutofit fontScale="62500" lnSpcReduction="20000"/>
          </a:bodyPr>
          <a:lstStyle/>
          <a:p>
            <a:pPr>
              <a:buNone/>
            </a:pPr>
            <a:endParaRPr lang="en-US" sz="3600" i="1" dirty="0" smtClean="0">
              <a:solidFill>
                <a:srgbClr val="002060"/>
              </a:solidFill>
            </a:endParaRPr>
          </a:p>
          <a:p>
            <a:pPr>
              <a:buNone/>
            </a:pPr>
            <a:r>
              <a:rPr lang="en-US" sz="3600" i="1" dirty="0" smtClean="0">
                <a:solidFill>
                  <a:srgbClr val="002060"/>
                </a:solidFill>
              </a:rPr>
              <a:t>DNA </a:t>
            </a:r>
            <a:r>
              <a:rPr lang="en-US" sz="3600" i="1" dirty="0">
                <a:solidFill>
                  <a:srgbClr val="002060"/>
                </a:solidFill>
              </a:rPr>
              <a:t>EVIDENCE: Officials admit error, dismiss case</a:t>
            </a:r>
          </a:p>
          <a:p>
            <a:pPr>
              <a:buNone/>
            </a:pPr>
            <a:r>
              <a:rPr lang="en-US" sz="3600" dirty="0">
                <a:solidFill>
                  <a:srgbClr val="002060"/>
                </a:solidFill>
              </a:rPr>
              <a:t>Las Vegas Review Journal</a:t>
            </a:r>
          </a:p>
          <a:p>
            <a:pPr>
              <a:buNone/>
            </a:pPr>
            <a:endParaRPr lang="en-US" sz="3600" i="1" dirty="0">
              <a:solidFill>
                <a:srgbClr val="002060"/>
              </a:solidFill>
            </a:endParaRPr>
          </a:p>
          <a:p>
            <a:pPr>
              <a:buNone/>
            </a:pPr>
            <a:r>
              <a:rPr lang="en-US" sz="3600" i="1" dirty="0">
                <a:solidFill>
                  <a:srgbClr val="002060"/>
                </a:solidFill>
              </a:rPr>
              <a:t>Houston's Troubled DNA Crime Lab Faces Growing Scrutiny</a:t>
            </a:r>
          </a:p>
          <a:p>
            <a:pPr>
              <a:buNone/>
            </a:pPr>
            <a:r>
              <a:rPr lang="en-US" sz="3600" dirty="0">
                <a:solidFill>
                  <a:srgbClr val="002060"/>
                </a:solidFill>
              </a:rPr>
              <a:t>New York Times</a:t>
            </a:r>
          </a:p>
          <a:p>
            <a:pPr>
              <a:buNone/>
            </a:pPr>
            <a:endParaRPr lang="en-US" sz="3600" i="1" dirty="0">
              <a:solidFill>
                <a:srgbClr val="002060"/>
              </a:solidFill>
            </a:endParaRPr>
          </a:p>
          <a:p>
            <a:pPr>
              <a:buNone/>
            </a:pPr>
            <a:r>
              <a:rPr lang="en-US" sz="3600" i="1" dirty="0">
                <a:solidFill>
                  <a:srgbClr val="002060"/>
                </a:solidFill>
              </a:rPr>
              <a:t>Errors prompt states to watch over crime labs </a:t>
            </a:r>
          </a:p>
          <a:p>
            <a:pPr>
              <a:buNone/>
            </a:pPr>
            <a:r>
              <a:rPr lang="en-US" sz="3600" dirty="0">
                <a:solidFill>
                  <a:srgbClr val="002060"/>
                </a:solidFill>
              </a:rPr>
              <a:t>USA TODAY</a:t>
            </a:r>
          </a:p>
          <a:p>
            <a:pPr>
              <a:buNone/>
            </a:pPr>
            <a:endParaRPr lang="en-US" sz="3600" i="1" dirty="0">
              <a:solidFill>
                <a:srgbClr val="002060"/>
              </a:solidFill>
            </a:endParaRPr>
          </a:p>
          <a:p>
            <a:pPr>
              <a:buNone/>
            </a:pPr>
            <a:r>
              <a:rPr lang="en-US" sz="3600" i="1" dirty="0">
                <a:solidFill>
                  <a:srgbClr val="002060"/>
                </a:solidFill>
              </a:rPr>
              <a:t>Murder, rape charges dropped due to botched DNA evidence</a:t>
            </a:r>
          </a:p>
          <a:p>
            <a:pPr>
              <a:buNone/>
            </a:pPr>
            <a:r>
              <a:rPr lang="en-US" sz="3600" dirty="0">
                <a:solidFill>
                  <a:srgbClr val="002060"/>
                </a:solidFill>
              </a:rPr>
              <a:t>Star-Ledger</a:t>
            </a:r>
          </a:p>
          <a:p>
            <a:pPr>
              <a:buNone/>
            </a:pPr>
            <a:endParaRPr lang="en-US" sz="3600" i="1" dirty="0">
              <a:solidFill>
                <a:srgbClr val="002060"/>
              </a:solidFill>
            </a:endParaRPr>
          </a:p>
          <a:p>
            <a:pPr>
              <a:buNone/>
            </a:pPr>
            <a:r>
              <a:rPr lang="en-US" sz="3600" i="1" dirty="0">
                <a:solidFill>
                  <a:srgbClr val="002060"/>
                </a:solidFill>
              </a:rPr>
              <a:t>SFPD Concealed DNA Sample Switch at Crime Lab</a:t>
            </a:r>
          </a:p>
          <a:p>
            <a:pPr>
              <a:buNone/>
            </a:pPr>
            <a:r>
              <a:rPr lang="en-US" sz="3600" dirty="0">
                <a:solidFill>
                  <a:srgbClr val="002060"/>
                </a:solidFill>
              </a:rPr>
              <a:t>San Francisco Weekly</a:t>
            </a:r>
          </a:p>
          <a:p>
            <a:pPr>
              <a:buNone/>
            </a:pPr>
            <a:endParaRPr lang="en-US" dirty="0" smtClean="0"/>
          </a:p>
          <a:p>
            <a:pPr>
              <a:buNone/>
            </a:pPr>
            <a:r>
              <a:rPr lang="en-US" dirty="0" smtClean="0"/>
              <a:t> </a:t>
            </a:r>
            <a:endParaRPr lang="en-US" dirty="0"/>
          </a:p>
        </p:txBody>
      </p:sp>
      <p:pic>
        <p:nvPicPr>
          <p:cNvPr id="11" name="Picture 10"/>
          <p:cNvPicPr>
            <a:picLocks noChangeAspect="1" noChangeArrowheads="1"/>
          </p:cNvPicPr>
          <p:nvPr/>
        </p:nvPicPr>
        <p:blipFill>
          <a:blip r:embed="rId3" cstate="print"/>
          <a:srcRect/>
          <a:stretch>
            <a:fillRect/>
          </a:stretch>
        </p:blipFill>
        <p:spPr bwMode="auto">
          <a:xfrm>
            <a:off x="7543800" y="5486400"/>
            <a:ext cx="857250" cy="1190625"/>
          </a:xfrm>
          <a:prstGeom prst="rect">
            <a:avLst/>
          </a:prstGeom>
          <a:noFill/>
          <a:ln w="9525">
            <a:noFill/>
            <a:miter lim="800000"/>
            <a:headEnd/>
            <a:tailEnd/>
          </a:ln>
        </p:spPr>
      </p:pic>
    </p:spTree>
    <p:extLst>
      <p:ext uri="{BB962C8B-B14F-4D97-AF65-F5344CB8AC3E}">
        <p14:creationId xmlns:p14="http://schemas.microsoft.com/office/powerpoint/2010/main" xmlns="" val="18847228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p:txBody>
          <a:bodyPr>
            <a:normAutofit fontScale="47500" lnSpcReduction="20000"/>
          </a:bodyPr>
          <a:lstStyle/>
          <a:p>
            <a:pPr>
              <a:buNone/>
            </a:pPr>
            <a:r>
              <a:rPr lang="en-US" i="1" dirty="0" smtClean="0">
                <a:solidFill>
                  <a:srgbClr val="002060"/>
                </a:solidFill>
              </a:rPr>
              <a:t>Definitions (§ 2)</a:t>
            </a:r>
            <a:r>
              <a:rPr lang="en-US" dirty="0" smtClean="0">
                <a:solidFill>
                  <a:srgbClr val="002060"/>
                </a:solidFill>
              </a:rPr>
              <a:t> </a:t>
            </a:r>
          </a:p>
          <a:p>
            <a:pPr>
              <a:buNone/>
            </a:pPr>
            <a:endParaRPr lang="en-US" dirty="0" smtClean="0">
              <a:solidFill>
                <a:srgbClr val="002060"/>
              </a:solidFill>
            </a:endParaRPr>
          </a:p>
          <a:p>
            <a:pPr>
              <a:buNone/>
            </a:pPr>
            <a:r>
              <a:rPr lang="en-US" dirty="0" smtClean="0">
                <a:solidFill>
                  <a:srgbClr val="002060"/>
                </a:solidFill>
              </a:rPr>
              <a:t>A number of the Bill’s definitions are overbroad, further expanding the scope of its later provisions.  </a:t>
            </a:r>
          </a:p>
          <a:p>
            <a:endParaRPr lang="en-US" dirty="0" smtClean="0">
              <a:solidFill>
                <a:srgbClr val="002060"/>
              </a:solidFill>
            </a:endParaRPr>
          </a:p>
          <a:p>
            <a:pPr>
              <a:buNone/>
            </a:pPr>
            <a:r>
              <a:rPr lang="en-US" dirty="0" smtClean="0">
                <a:solidFill>
                  <a:srgbClr val="002060"/>
                </a:solidFill>
              </a:rPr>
              <a:t>For example:</a:t>
            </a:r>
          </a:p>
          <a:p>
            <a:endParaRPr lang="en-US" dirty="0" smtClean="0">
              <a:solidFill>
                <a:srgbClr val="002060"/>
              </a:solidFill>
            </a:endParaRPr>
          </a:p>
          <a:p>
            <a:pPr>
              <a:buNone/>
            </a:pPr>
            <a:r>
              <a:rPr lang="en-US" dirty="0" smtClean="0">
                <a:solidFill>
                  <a:srgbClr val="002060"/>
                </a:solidFill>
              </a:rPr>
              <a:t>	“Crime scene index” is defined to include “DNA profiles from forensic material found . . . on or within the body of any person, on anything, or at any place, associated with the commission of a specified offence.” </a:t>
            </a:r>
            <a:r>
              <a:rPr lang="en-US" i="1" dirty="0" smtClean="0">
                <a:solidFill>
                  <a:srgbClr val="002060"/>
                </a:solidFill>
              </a:rPr>
              <a:t>Id.</a:t>
            </a:r>
            <a:r>
              <a:rPr lang="en-US" dirty="0" smtClean="0">
                <a:solidFill>
                  <a:srgbClr val="002060"/>
                </a:solidFill>
              </a:rPr>
              <a:t>, § 2(1)(vii) </a:t>
            </a:r>
            <a:r>
              <a:rPr lang="en-US" i="1" dirty="0" smtClean="0">
                <a:solidFill>
                  <a:srgbClr val="002060"/>
                </a:solidFill>
              </a:rPr>
              <a:t>et seq</a:t>
            </a:r>
            <a:r>
              <a:rPr lang="en-US" i="1" u="sng" dirty="0" smtClean="0">
                <a:solidFill>
                  <a:srgbClr val="002060"/>
                </a:solidFill>
              </a:rPr>
              <a:t>.</a:t>
            </a:r>
            <a:r>
              <a:rPr lang="en-US" u="sng" dirty="0" smtClean="0">
                <a:solidFill>
                  <a:srgbClr val="002060"/>
                </a:solidFill>
              </a:rPr>
              <a:t> A “specified offence” is defined as any of a number of more serious crimes</a:t>
            </a:r>
            <a:r>
              <a:rPr lang="en-US" dirty="0" smtClean="0">
                <a:solidFill>
                  <a:srgbClr val="002060"/>
                </a:solidFill>
              </a:rPr>
              <a:t>, “</a:t>
            </a:r>
            <a:r>
              <a:rPr lang="en-US" u="sng" dirty="0" smtClean="0">
                <a:solidFill>
                  <a:srgbClr val="002060"/>
                </a:solidFill>
              </a:rPr>
              <a:t>or any other offence specified in the Schedule </a:t>
            </a:r>
            <a:r>
              <a:rPr lang="en-US" dirty="0" smtClean="0">
                <a:solidFill>
                  <a:srgbClr val="002060"/>
                </a:solidFill>
              </a:rPr>
              <a:t>[to the Bill].” The so-called “Schedule,” tucked neatly on page 34 of the Bill’s 35 pages, lists a hodge-podge of</a:t>
            </a:r>
            <a:r>
              <a:rPr lang="en-US" u="sng" dirty="0" smtClean="0">
                <a:solidFill>
                  <a:srgbClr val="002060"/>
                </a:solidFill>
              </a:rPr>
              <a:t> various crimes from rape, to “offences relating to dowry,” defamation, and “unnatural offenses</a:t>
            </a:r>
            <a:r>
              <a:rPr lang="en-US" dirty="0" smtClean="0">
                <a:solidFill>
                  <a:srgbClr val="002060"/>
                </a:solidFill>
              </a:rPr>
              <a:t>.”</a:t>
            </a:r>
          </a:p>
          <a:p>
            <a:endParaRPr lang="en-US" dirty="0" smtClean="0">
              <a:solidFill>
                <a:srgbClr val="002060"/>
              </a:solidFill>
            </a:endParaRPr>
          </a:p>
          <a:p>
            <a:pPr>
              <a:buNone/>
            </a:pPr>
            <a:r>
              <a:rPr lang="en-US" dirty="0" smtClean="0">
                <a:solidFill>
                  <a:srgbClr val="002060"/>
                </a:solidFill>
              </a:rPr>
              <a:t>	</a:t>
            </a:r>
            <a:r>
              <a:rPr lang="en-US" b="1" dirty="0" smtClean="0">
                <a:solidFill>
                  <a:srgbClr val="002060"/>
                </a:solidFill>
              </a:rPr>
              <a:t>Taken together, the government is empowered to conduct genetic testing on almost anyone in any way connected with even minor infractions of the criminal law. </a:t>
            </a:r>
          </a:p>
          <a:p>
            <a:endParaRPr lang="en-US" dirty="0" smtClean="0">
              <a:solidFill>
                <a:srgbClr val="002060"/>
              </a:solidFill>
            </a:endParaRPr>
          </a:p>
          <a:p>
            <a:pPr>
              <a:buNone/>
            </a:pPr>
            <a:r>
              <a:rPr lang="en-US" dirty="0" smtClean="0">
                <a:solidFill>
                  <a:srgbClr val="002060"/>
                </a:solidFill>
              </a:rPr>
              <a:t>	Furthermore, the crucial term </a:t>
            </a:r>
            <a:r>
              <a:rPr lang="en-US" u="sng" dirty="0" smtClean="0">
                <a:solidFill>
                  <a:srgbClr val="002060"/>
                </a:solidFill>
              </a:rPr>
              <a:t>“suspect” is defined as anyone “suspected of having committed an offence.” </a:t>
            </a:r>
            <a:r>
              <a:rPr lang="en-US" i="1" dirty="0" smtClean="0">
                <a:solidFill>
                  <a:srgbClr val="002060"/>
                </a:solidFill>
              </a:rPr>
              <a:t>Id.</a:t>
            </a:r>
            <a:r>
              <a:rPr lang="en-US" dirty="0" smtClean="0">
                <a:solidFill>
                  <a:srgbClr val="002060"/>
                </a:solidFill>
              </a:rPr>
              <a:t>, § 2(1)(xxxvi). By intentionally leaving out the qualifier “specified,” the drafters’ intent is plain: to sweep within the Bill’s breadth all persons suspected of any crime whatsoever. </a:t>
            </a:r>
          </a:p>
          <a:p>
            <a:pPr>
              <a:buNone/>
            </a:pPr>
            <a:endParaRPr lang="en-US" dirty="0" smtClean="0"/>
          </a:p>
          <a:p>
            <a:pPr>
              <a:buNone/>
            </a:pPr>
            <a:r>
              <a:rPr lang="en-US" dirty="0" smtClean="0"/>
              <a:t> </a:t>
            </a:r>
            <a:endParaRPr lang="en-US" dirty="0"/>
          </a:p>
        </p:txBody>
      </p:sp>
      <p:pic>
        <p:nvPicPr>
          <p:cNvPr id="8" name="Picture 7"/>
          <p:cNvPicPr>
            <a:picLocks noChangeAspect="1" noChangeArrowheads="1"/>
          </p:cNvPicPr>
          <p:nvPr/>
        </p:nvPicPr>
        <p:blipFill>
          <a:blip r:embed="rId3" cstate="print"/>
          <a:srcRect/>
          <a:stretch>
            <a:fillRect/>
          </a:stretch>
        </p:blipFill>
        <p:spPr bwMode="auto">
          <a:xfrm>
            <a:off x="7924800" y="5562600"/>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p:txBody>
          <a:bodyPr>
            <a:normAutofit fontScale="25000" lnSpcReduction="20000"/>
          </a:bodyPr>
          <a:lstStyle/>
          <a:p>
            <a:pPr>
              <a:buNone/>
            </a:pPr>
            <a:r>
              <a:rPr lang="en-US" sz="6400" i="1" dirty="0" smtClean="0">
                <a:solidFill>
                  <a:srgbClr val="002060"/>
                </a:solidFill>
              </a:rPr>
              <a:t>DNA Profiling Board (§§3 to 13)</a:t>
            </a:r>
            <a:r>
              <a:rPr lang="en-US" sz="6400" dirty="0" smtClean="0">
                <a:solidFill>
                  <a:srgbClr val="002060"/>
                </a:solidFill>
              </a:rPr>
              <a:t> </a:t>
            </a:r>
          </a:p>
          <a:p>
            <a:pPr>
              <a:buNone/>
            </a:pPr>
            <a:r>
              <a:rPr lang="en-US" sz="6400" dirty="0" smtClean="0">
                <a:solidFill>
                  <a:srgbClr val="002060"/>
                </a:solidFill>
              </a:rPr>
              <a:t/>
            </a:r>
            <a:br>
              <a:rPr lang="en-US" sz="6400" dirty="0" smtClean="0">
                <a:solidFill>
                  <a:srgbClr val="002060"/>
                </a:solidFill>
              </a:rPr>
            </a:br>
            <a:r>
              <a:rPr lang="en-US" sz="6400" dirty="0" smtClean="0">
                <a:solidFill>
                  <a:srgbClr val="002060"/>
                </a:solidFill>
              </a:rPr>
              <a:t>An independent Board with rigorous oversight of lab quality and forensic procedures is important.</a:t>
            </a:r>
          </a:p>
          <a:p>
            <a:pPr>
              <a:buNone/>
            </a:pPr>
            <a:endParaRPr lang="en-US" sz="6400" dirty="0" smtClean="0">
              <a:solidFill>
                <a:srgbClr val="002060"/>
              </a:solidFill>
            </a:endParaRPr>
          </a:p>
          <a:p>
            <a:pPr>
              <a:buNone/>
            </a:pPr>
            <a:r>
              <a:rPr lang="en-US" sz="6400" dirty="0" smtClean="0">
                <a:solidFill>
                  <a:srgbClr val="002060"/>
                </a:solidFill>
              </a:rPr>
              <a:t>        The DNA Profiling Board  responsible for administering and overseeing the Indian DNA database. §3 </a:t>
            </a:r>
            <a:r>
              <a:rPr lang="en-US" sz="6400" i="1" dirty="0" smtClean="0">
                <a:solidFill>
                  <a:srgbClr val="002060"/>
                </a:solidFill>
              </a:rPr>
              <a:t>et seq</a:t>
            </a:r>
            <a:r>
              <a:rPr lang="en-US" sz="6400" i="1" u="sng" dirty="0" smtClean="0">
                <a:solidFill>
                  <a:srgbClr val="002060"/>
                </a:solidFill>
              </a:rPr>
              <a:t>.</a:t>
            </a:r>
            <a:r>
              <a:rPr lang="en-US" sz="6400" u="sng" dirty="0" smtClean="0">
                <a:solidFill>
                  <a:srgbClr val="002060"/>
                </a:solidFill>
              </a:rPr>
              <a:t> Among its several enumerated powers, the Board is charged with “recommend[</a:t>
            </a:r>
            <a:r>
              <a:rPr lang="en-US" sz="6400" u="sng" dirty="0" err="1" smtClean="0">
                <a:solidFill>
                  <a:srgbClr val="002060"/>
                </a:solidFill>
              </a:rPr>
              <a:t>ing</a:t>
            </a:r>
            <a:r>
              <a:rPr lang="en-US" sz="6400" u="sng" dirty="0" smtClean="0">
                <a:solidFill>
                  <a:srgbClr val="002060"/>
                </a:solidFill>
              </a:rPr>
              <a:t>] privacy protection statutes, regulations and practices relating to access to, or use of stored DNA samples or DNA analyses,” as well as “</a:t>
            </a:r>
            <a:r>
              <a:rPr lang="en-US" sz="6400" u="sng" dirty="0" err="1" smtClean="0">
                <a:solidFill>
                  <a:srgbClr val="002060"/>
                </a:solidFill>
              </a:rPr>
              <a:t>mak</a:t>
            </a:r>
            <a:r>
              <a:rPr lang="en-US" sz="6400" u="sng" dirty="0" smtClean="0">
                <a:solidFill>
                  <a:srgbClr val="002060"/>
                </a:solidFill>
              </a:rPr>
              <a:t>[</a:t>
            </a:r>
            <a:r>
              <a:rPr lang="en-US" sz="6400" u="sng" dirty="0" err="1" smtClean="0">
                <a:solidFill>
                  <a:srgbClr val="002060"/>
                </a:solidFill>
              </a:rPr>
              <a:t>ing</a:t>
            </a:r>
            <a:r>
              <a:rPr lang="en-US" sz="6400" u="sng" dirty="0" smtClean="0">
                <a:solidFill>
                  <a:srgbClr val="002060"/>
                </a:solidFill>
              </a:rPr>
              <a:t>] specific recommendations to . . . ensure the appropriate use and dissemination of DNA information [and] take any other necessary steps require to be taken to protect privacy.” </a:t>
            </a:r>
            <a:r>
              <a:rPr lang="en-US" sz="6400" dirty="0" smtClean="0">
                <a:solidFill>
                  <a:srgbClr val="002060"/>
                </a:solidFill>
              </a:rPr>
              <a:t>§13(1)(xv) to (xvi). </a:t>
            </a:r>
          </a:p>
          <a:p>
            <a:pPr>
              <a:buNone/>
            </a:pPr>
            <a:endParaRPr lang="en-US" sz="6400" dirty="0" smtClean="0">
              <a:solidFill>
                <a:srgbClr val="002060"/>
              </a:solidFill>
            </a:endParaRPr>
          </a:p>
          <a:p>
            <a:pPr>
              <a:buNone/>
            </a:pPr>
            <a:r>
              <a:rPr lang="en-US" sz="6400" dirty="0" smtClean="0">
                <a:solidFill>
                  <a:srgbClr val="002060"/>
                </a:solidFill>
              </a:rPr>
              <a:t>       This provision is in lieu of any substantive principle limiting the scope of the legislation, which the bill otherwise lacks. This is a significant omission. As expressed in the preamble, the stated purpose of the Bill is “to enhance protection of people in the society and [the] administration of justice.” §1. Taken alone, this expresses only the government’s interest in the legislation, suggesting an ambiguously wide scope for its provisions.  </a:t>
            </a:r>
          </a:p>
          <a:p>
            <a:pPr>
              <a:buNone/>
            </a:pPr>
            <a:endParaRPr lang="en-US" sz="6400" dirty="0" smtClean="0">
              <a:solidFill>
                <a:srgbClr val="002060"/>
              </a:solidFill>
            </a:endParaRPr>
          </a:p>
          <a:p>
            <a:pPr>
              <a:buNone/>
            </a:pPr>
            <a:r>
              <a:rPr lang="en-US" sz="6400" dirty="0" smtClean="0">
                <a:solidFill>
                  <a:srgbClr val="002060"/>
                </a:solidFill>
              </a:rPr>
              <a:t>        </a:t>
            </a:r>
            <a:r>
              <a:rPr lang="en-US" sz="6400" b="1" dirty="0" smtClean="0">
                <a:solidFill>
                  <a:srgbClr val="002060"/>
                </a:solidFill>
              </a:rPr>
              <a:t>Moreover the membership of the Board makes no provisions for the inclusion of  members representing defense lawyers or anyone with a background in privacy or biomedical ethics</a:t>
            </a:r>
          </a:p>
          <a:p>
            <a:pPr>
              <a:buNone/>
            </a:pPr>
            <a:endParaRPr lang="en-US" sz="7200" b="1" dirty="0" smtClean="0">
              <a:solidFill>
                <a:srgbClr val="002060"/>
              </a:solidFill>
            </a:endParaRPr>
          </a:p>
          <a:p>
            <a:pPr>
              <a:buNone/>
            </a:pPr>
            <a:endParaRPr lang="en-US" dirty="0" smtClean="0"/>
          </a:p>
          <a:p>
            <a:pPr>
              <a:buNone/>
            </a:pPr>
            <a:endParaRPr lang="en-US" dirty="0" smtClean="0"/>
          </a:p>
          <a:p>
            <a:pPr>
              <a:buNone/>
            </a:pPr>
            <a:r>
              <a:rPr lang="en-US" dirty="0" smtClean="0"/>
              <a:t> </a:t>
            </a:r>
            <a:endParaRPr lang="en-US" dirty="0"/>
          </a:p>
        </p:txBody>
      </p:sp>
      <p:pic>
        <p:nvPicPr>
          <p:cNvPr id="8" name="Picture 7"/>
          <p:cNvPicPr>
            <a:picLocks noChangeAspect="1" noChangeArrowheads="1"/>
          </p:cNvPicPr>
          <p:nvPr/>
        </p:nvPicPr>
        <p:blipFill>
          <a:blip r:embed="rId3" cstate="print"/>
          <a:srcRect/>
          <a:stretch>
            <a:fillRect/>
          </a:stretch>
        </p:blipFill>
        <p:spPr bwMode="auto">
          <a:xfrm>
            <a:off x="828675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5257800"/>
          </a:xfrm>
        </p:spPr>
        <p:txBody>
          <a:bodyPr>
            <a:normAutofit fontScale="32500" lnSpcReduction="20000"/>
          </a:bodyPr>
          <a:lstStyle/>
          <a:p>
            <a:pPr>
              <a:buNone/>
            </a:pPr>
            <a:r>
              <a:rPr lang="en-US" sz="4300" i="1" dirty="0" smtClean="0">
                <a:solidFill>
                  <a:srgbClr val="002060"/>
                </a:solidFill>
              </a:rPr>
              <a:t>Board Approval of Laboratories (§§14 to 18)</a:t>
            </a:r>
            <a:r>
              <a:rPr lang="en-US" sz="4300" dirty="0" smtClean="0">
                <a:solidFill>
                  <a:srgbClr val="002060"/>
                </a:solidFill>
              </a:rPr>
              <a:t> </a:t>
            </a:r>
          </a:p>
          <a:p>
            <a:pPr>
              <a:buNone/>
            </a:pPr>
            <a:r>
              <a:rPr lang="en-US" sz="4300" dirty="0" smtClean="0">
                <a:solidFill>
                  <a:srgbClr val="002060"/>
                </a:solidFill>
              </a:rPr>
              <a:t/>
            </a:r>
            <a:br>
              <a:rPr lang="en-US" sz="4300" dirty="0" smtClean="0">
                <a:solidFill>
                  <a:srgbClr val="002060"/>
                </a:solidFill>
              </a:rPr>
            </a:br>
            <a:endParaRPr lang="en-US" sz="4300" dirty="0" smtClean="0">
              <a:solidFill>
                <a:srgbClr val="002060"/>
              </a:solidFill>
            </a:endParaRPr>
          </a:p>
          <a:p>
            <a:pPr>
              <a:buNone/>
            </a:pPr>
            <a:r>
              <a:rPr lang="en-US" sz="4300" dirty="0" smtClean="0">
                <a:solidFill>
                  <a:srgbClr val="002060"/>
                </a:solidFill>
              </a:rPr>
              <a:t>        Sections 14 to 18 provide for the approval by the DNA Profiling Board of DNA laboratories that will process and analyze genetic material for eventual inclusion on the DNA database. Under §14, all laboratories must be approved in writing prior to processing or analyzing any genetic material. </a:t>
            </a:r>
            <a:r>
              <a:rPr lang="en-US" sz="4300" u="sng" dirty="0" smtClean="0">
                <a:solidFill>
                  <a:srgbClr val="002060"/>
                </a:solidFill>
              </a:rPr>
              <a:t>However, a conflicting provision appears in the next section, §15(2), which permits DNA laboratories in existence at the time the legislation is enacted to process or analyze DNA samples immediately, without first obtaining approval.</a:t>
            </a:r>
          </a:p>
          <a:p>
            <a:pPr>
              <a:buNone/>
            </a:pPr>
            <a:r>
              <a:rPr lang="en-US" sz="4300" dirty="0" smtClean="0">
                <a:solidFill>
                  <a:srgbClr val="002060"/>
                </a:solidFill>
              </a:rPr>
              <a:t> .</a:t>
            </a:r>
          </a:p>
          <a:p>
            <a:pPr>
              <a:buNone/>
            </a:pPr>
            <a:endParaRPr lang="en-US" sz="4300" dirty="0" smtClean="0">
              <a:solidFill>
                <a:srgbClr val="002060"/>
              </a:solidFill>
            </a:endParaRPr>
          </a:p>
          <a:p>
            <a:pPr>
              <a:buNone/>
            </a:pPr>
            <a:r>
              <a:rPr lang="en-US" sz="4300" dirty="0" smtClean="0">
                <a:solidFill>
                  <a:srgbClr val="002060"/>
                </a:solidFill>
              </a:rPr>
              <a:t>	The potential for abuse and error that this conflict of provisions would be best addressed in keeping with the rule articulated in §14, i.e. correcting the language of §15(2) that allows for laboratories to be “grandfathered” into the system. </a:t>
            </a:r>
          </a:p>
          <a:p>
            <a:pPr>
              <a:buNone/>
            </a:pPr>
            <a:endParaRPr lang="en-US" sz="4300" dirty="0" smtClean="0">
              <a:solidFill>
                <a:srgbClr val="002060"/>
              </a:solidFill>
            </a:endParaRPr>
          </a:p>
          <a:p>
            <a:pPr>
              <a:buNone/>
            </a:pPr>
            <a:endParaRPr lang="en-US" sz="4300" dirty="0" smtClean="0">
              <a:solidFill>
                <a:srgbClr val="002060"/>
              </a:solidFill>
            </a:endParaRPr>
          </a:p>
          <a:p>
            <a:pPr>
              <a:buNone/>
            </a:pPr>
            <a:endParaRPr lang="en-US" sz="4300" dirty="0" smtClean="0">
              <a:solidFill>
                <a:srgbClr val="002060"/>
              </a:solidFill>
            </a:endParaRPr>
          </a:p>
          <a:p>
            <a:pPr>
              <a:buNone/>
            </a:pPr>
            <a:r>
              <a:rPr lang="en-US" sz="4300" i="1" dirty="0" smtClean="0">
                <a:solidFill>
                  <a:srgbClr val="002060"/>
                </a:solidFill>
              </a:rPr>
              <a:t> Standards, Obligations of DNA Laboratory (§§19 to 28)</a:t>
            </a:r>
            <a:r>
              <a:rPr lang="en-US" sz="4300" dirty="0" smtClean="0">
                <a:solidFill>
                  <a:srgbClr val="002060"/>
                </a:solidFill>
              </a:rPr>
              <a:t> </a:t>
            </a:r>
          </a:p>
          <a:p>
            <a:pPr>
              <a:buNone/>
            </a:pPr>
            <a:r>
              <a:rPr lang="en-US" sz="4300" dirty="0" smtClean="0">
                <a:solidFill>
                  <a:srgbClr val="002060"/>
                </a:solidFill>
              </a:rPr>
              <a:t/>
            </a:r>
            <a:br>
              <a:rPr lang="en-US" sz="4300" dirty="0" smtClean="0">
                <a:solidFill>
                  <a:srgbClr val="002060"/>
                </a:solidFill>
              </a:rPr>
            </a:br>
            <a:endParaRPr lang="en-US" sz="4300" u="sng" dirty="0" smtClean="0">
              <a:solidFill>
                <a:srgbClr val="002060"/>
              </a:solidFill>
            </a:endParaRPr>
          </a:p>
          <a:p>
            <a:pPr>
              <a:buNone/>
            </a:pPr>
            <a:r>
              <a:rPr lang="en-US" sz="4300" dirty="0" smtClean="0">
                <a:solidFill>
                  <a:srgbClr val="002060"/>
                </a:solidFill>
              </a:rPr>
              <a:t>	</a:t>
            </a:r>
            <a:r>
              <a:rPr lang="en-US" sz="4300" u="sng" dirty="0" smtClean="0">
                <a:solidFill>
                  <a:srgbClr val="002060"/>
                </a:solidFill>
              </a:rPr>
              <a:t>Chapter V, which concerns the obligations of and the standards to be observed by approved DNA laboratories, lacks adequate administrative provisions. For example, §22 requires that labs ensure “adequate security” to minimize contamination without providing for accountability in the event of contamination. Similarly, §28 provides for audits of DNA laboratories only, withholding from similar scrutiny of the DNA Profiling Board itself. </a:t>
            </a:r>
          </a:p>
          <a:p>
            <a:pPr>
              <a:buNone/>
            </a:pPr>
            <a:endParaRPr lang="en-US" dirty="0" smtClean="0"/>
          </a:p>
          <a:p>
            <a:pPr>
              <a:buNone/>
            </a:pPr>
            <a:endParaRPr lang="en-US" dirty="0" smtClean="0"/>
          </a:p>
          <a:p>
            <a:pPr>
              <a:buNone/>
            </a:pPr>
            <a:r>
              <a:rPr lang="en-US" dirty="0" smtClean="0"/>
              <a:t> </a:t>
            </a:r>
            <a:endParaRPr lang="en-US" dirty="0"/>
          </a:p>
        </p:txBody>
      </p:sp>
      <p:pic>
        <p:nvPicPr>
          <p:cNvPr id="8" name="Picture 7"/>
          <p:cNvPicPr>
            <a:picLocks noChangeAspect="1" noChangeArrowheads="1"/>
          </p:cNvPicPr>
          <p:nvPr/>
        </p:nvPicPr>
        <p:blipFill>
          <a:blip r:embed="rId3" cstate="print"/>
          <a:srcRect/>
          <a:stretch>
            <a:fillRect/>
          </a:stretch>
        </p:blipFill>
        <p:spPr bwMode="auto">
          <a:xfrm>
            <a:off x="815340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fontScale="92500" lnSpcReduction="20000"/>
          </a:bodyPr>
          <a:lstStyle/>
          <a:p>
            <a:pPr>
              <a:buNone/>
            </a:pPr>
            <a:r>
              <a:rPr lang="en-US" sz="2000" i="1" dirty="0" smtClean="0">
                <a:solidFill>
                  <a:srgbClr val="002060"/>
                </a:solidFill>
              </a:rPr>
              <a:t>National DNA Database (§§33 to 37)</a:t>
            </a:r>
            <a:r>
              <a:rPr lang="en-US" sz="2000" dirty="0" smtClean="0">
                <a:solidFill>
                  <a:srgbClr val="002060"/>
                </a:solidFill>
              </a:rPr>
              <a:t> </a:t>
            </a:r>
            <a:br>
              <a:rPr lang="en-US" sz="2000" dirty="0" smtClean="0">
                <a:solidFill>
                  <a:srgbClr val="002060"/>
                </a:solidFill>
              </a:rPr>
            </a:br>
            <a:r>
              <a:rPr lang="en-US" sz="2000" dirty="0" smtClean="0">
                <a:solidFill>
                  <a:srgbClr val="002060"/>
                </a:solidFill>
              </a:rPr>
              <a:t> </a:t>
            </a:r>
          </a:p>
          <a:p>
            <a:pPr>
              <a:buNone/>
            </a:pPr>
            <a:r>
              <a:rPr lang="en-US" sz="2000" dirty="0" smtClean="0">
                <a:solidFill>
                  <a:srgbClr val="002060"/>
                </a:solidFill>
              </a:rPr>
              <a:t>       The national database is envisioned to comprise several sub-databases, each to contain the genetic information of a subset of persons/samples, namely: (1) unidentified crime scene samples, (2) samples taken from suspects, (3) samples taken from persons convicted or currently subject to prosecution for “subject offences,” (4) samples associated with missing persons, (5) samples taken from unidentified bodies, (6) samples taken from “volunteers,”</a:t>
            </a:r>
            <a:r>
              <a:rPr lang="en-US" sz="2000" baseline="30000" dirty="0" smtClean="0">
                <a:solidFill>
                  <a:srgbClr val="002060"/>
                </a:solidFill>
              </a:rPr>
              <a:t> </a:t>
            </a:r>
            <a:r>
              <a:rPr lang="en-US" sz="2000" dirty="0" smtClean="0">
                <a:solidFill>
                  <a:srgbClr val="002060"/>
                </a:solidFill>
              </a:rPr>
              <a:t>and finally (7) samples taken for reasons “as may be specified by regulations. </a:t>
            </a:r>
            <a:r>
              <a:rPr lang="en-US" sz="2000" i="1" dirty="0" smtClean="0">
                <a:solidFill>
                  <a:srgbClr val="002060"/>
                </a:solidFill>
              </a:rPr>
              <a:t>Id.</a:t>
            </a:r>
            <a:r>
              <a:rPr lang="en-US" sz="2000" dirty="0" smtClean="0">
                <a:solidFill>
                  <a:srgbClr val="002060"/>
                </a:solidFill>
              </a:rPr>
              <a:t>, § 33(4) </a:t>
            </a:r>
            <a:r>
              <a:rPr lang="en-US" sz="2000" i="1" dirty="0" smtClean="0">
                <a:solidFill>
                  <a:srgbClr val="002060"/>
                </a:solidFill>
              </a:rPr>
              <a:t>et seq.</a:t>
            </a:r>
            <a:r>
              <a:rPr lang="en-US" sz="2000" dirty="0" smtClean="0">
                <a:solidFill>
                  <a:srgbClr val="002060"/>
                </a:solidFill>
              </a:rPr>
              <a:t> </a:t>
            </a:r>
          </a:p>
          <a:p>
            <a:pPr>
              <a:buNone/>
            </a:pPr>
            <a:endParaRPr lang="en-US" sz="2000" b="1" dirty="0" smtClean="0">
              <a:solidFill>
                <a:srgbClr val="002060"/>
              </a:solidFill>
            </a:endParaRPr>
          </a:p>
          <a:p>
            <a:pPr>
              <a:buNone/>
            </a:pPr>
            <a:r>
              <a:rPr lang="en-US" sz="2000" b="1" dirty="0" smtClean="0">
                <a:solidFill>
                  <a:srgbClr val="002060"/>
                </a:solidFill>
              </a:rPr>
              <a:t>       Subcategories (1) through (6) improperly create a vast database of genetic data well beyond traditional forensic use, subsection Furthermore (7) appears on its face to be a “catch all” provision, leaving one only to guess at the circumstances under which its specificities may be promulgated. </a:t>
            </a:r>
            <a:r>
              <a:rPr lang="en-US" sz="2000" i="1" dirty="0" smtClean="0">
                <a:solidFill>
                  <a:srgbClr val="002060"/>
                </a:solidFill>
              </a:rPr>
              <a:t>Id.</a:t>
            </a:r>
            <a:r>
              <a:rPr lang="en-US" sz="2000" dirty="0" smtClean="0">
                <a:solidFill>
                  <a:srgbClr val="002060"/>
                </a:solidFill>
              </a:rPr>
              <a:t> </a:t>
            </a:r>
          </a:p>
          <a:p>
            <a:endParaRPr lang="en-US" sz="1500" dirty="0" smtClean="0"/>
          </a:p>
          <a:p>
            <a:pPr>
              <a:buNone/>
            </a:pPr>
            <a:r>
              <a:rPr lang="en-US" sz="1500" dirty="0" smtClean="0"/>
              <a:t> </a:t>
            </a:r>
          </a:p>
          <a:p>
            <a:pPr>
              <a:buNone/>
            </a:pPr>
            <a:r>
              <a:rPr lang="en-US" sz="1500" dirty="0" smtClean="0"/>
              <a:t/>
            </a:r>
            <a:br>
              <a:rPr lang="en-US" sz="1500" dirty="0" smtClean="0"/>
            </a:br>
            <a:r>
              <a:rPr lang="en-US" sz="1500" dirty="0" smtClean="0"/>
              <a:t> </a:t>
            </a:r>
          </a:p>
          <a:p>
            <a:pPr>
              <a:buNone/>
            </a:pPr>
            <a:endParaRPr lang="en-US" dirty="0" smtClean="0"/>
          </a:p>
          <a:p>
            <a:pPr>
              <a:buNone/>
            </a:pPr>
            <a:endParaRPr lang="en-US" dirty="0" smtClean="0"/>
          </a:p>
          <a:p>
            <a:pPr>
              <a:buNone/>
            </a:pPr>
            <a:r>
              <a:rPr lang="en-US" dirty="0" smtClean="0"/>
              <a:t> </a:t>
            </a:r>
            <a:endParaRPr lang="en-US" dirty="0"/>
          </a:p>
        </p:txBody>
      </p:sp>
      <p:pic>
        <p:nvPicPr>
          <p:cNvPr id="8" name="Picture 7"/>
          <p:cNvPicPr>
            <a:picLocks noChangeAspect="1" noChangeArrowheads="1"/>
          </p:cNvPicPr>
          <p:nvPr/>
        </p:nvPicPr>
        <p:blipFill>
          <a:blip r:embed="rId3" cstate="print"/>
          <a:srcRect/>
          <a:stretch>
            <a:fillRect/>
          </a:stretch>
        </p:blipFill>
        <p:spPr bwMode="auto">
          <a:xfrm>
            <a:off x="815340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140176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solidFill>
                  <a:srgbClr val="002060"/>
                </a:solidFill>
                <a:latin typeface="Arial" charset="0"/>
              </a:rPr>
              <a:t> </a:t>
            </a:r>
            <a:br>
              <a:rPr lang="en-US" dirty="0" smtClean="0">
                <a:solidFill>
                  <a:srgbClr val="002060"/>
                </a:solidFill>
                <a:latin typeface="Arial" charset="0"/>
              </a:rPr>
            </a:br>
            <a:r>
              <a:rPr lang="en-US" dirty="0" smtClean="0"/>
              <a:t> </a:t>
            </a:r>
            <a:endParaRPr lang="en-US" dirty="0"/>
          </a:p>
        </p:txBody>
      </p:sp>
      <p:sp>
        <p:nvSpPr>
          <p:cNvPr id="3" name="Content Placeholder 2"/>
          <p:cNvSpPr>
            <a:spLocks noGrp="1"/>
          </p:cNvSpPr>
          <p:nvPr>
            <p:ph idx="1"/>
          </p:nvPr>
        </p:nvSpPr>
        <p:spPr>
          <a:xfrm>
            <a:off x="457200" y="990600"/>
            <a:ext cx="8229600" cy="5715000"/>
          </a:xfrm>
        </p:spPr>
        <p:txBody>
          <a:bodyPr>
            <a:normAutofit/>
          </a:bodyPr>
          <a:lstStyle/>
          <a:p>
            <a:pPr algn="ctr">
              <a:buNone/>
            </a:pPr>
            <a:r>
              <a:rPr lang="en-US" dirty="0" smtClean="0"/>
              <a:t>  </a:t>
            </a:r>
            <a:r>
              <a:rPr lang="en-US" dirty="0" smtClean="0">
                <a:solidFill>
                  <a:srgbClr val="002060"/>
                </a:solidFill>
              </a:rPr>
              <a:t>	</a:t>
            </a:r>
            <a:r>
              <a:rPr lang="en-US" sz="2000" dirty="0" smtClean="0">
                <a:solidFill>
                  <a:srgbClr val="002060"/>
                </a:solidFill>
              </a:rPr>
              <a:t>60 countries worldwide operate national DNA databases</a:t>
            </a:r>
          </a:p>
          <a:p>
            <a:pPr algn="ctr">
              <a:lnSpc>
                <a:spcPct val="90000"/>
              </a:lnSpc>
              <a:buFontTx/>
              <a:buNone/>
            </a:pPr>
            <a:r>
              <a:rPr lang="en-US" sz="2000" dirty="0" smtClean="0">
                <a:solidFill>
                  <a:srgbClr val="002060"/>
                </a:solidFill>
              </a:rPr>
              <a:t>       34 countries plan to set up new DNA databases</a:t>
            </a:r>
          </a:p>
          <a:p>
            <a:pPr algn="ctr">
              <a:lnSpc>
                <a:spcPct val="90000"/>
              </a:lnSpc>
              <a:buFontTx/>
              <a:buNone/>
            </a:pPr>
            <a:endParaRPr lang="en-US" sz="1000" dirty="0" smtClean="0">
              <a:solidFill>
                <a:srgbClr val="002060"/>
              </a:solidFill>
            </a:endParaRPr>
          </a:p>
          <a:p>
            <a:pPr algn="ctr">
              <a:lnSpc>
                <a:spcPct val="90000"/>
              </a:lnSpc>
              <a:buFontTx/>
              <a:buNone/>
            </a:pPr>
            <a:r>
              <a:rPr lang="en-US" sz="2000" dirty="0" smtClean="0">
                <a:solidFill>
                  <a:srgbClr val="002060"/>
                </a:solidFill>
              </a:rPr>
              <a:t>A number of countries are in the process of expanding their databases</a:t>
            </a:r>
          </a:p>
          <a:p>
            <a:pPr algn="ctr">
              <a:lnSpc>
                <a:spcPct val="90000"/>
              </a:lnSpc>
              <a:buFontTx/>
              <a:buNone/>
            </a:pPr>
            <a:r>
              <a:rPr lang="en-US" sz="2000" dirty="0" smtClean="0">
                <a:solidFill>
                  <a:srgbClr val="002060"/>
                </a:solidFill>
              </a:rPr>
              <a:t>	 d</a:t>
            </a:r>
          </a:p>
          <a:p>
            <a:pPr>
              <a:buNone/>
            </a:pPr>
            <a:r>
              <a:rPr lang="en-US" sz="2000" dirty="0" smtClean="0">
                <a:solidFill>
                  <a:srgbClr val="002060"/>
                </a:solidFill>
              </a:rPr>
              <a:t>  </a:t>
            </a:r>
            <a:endParaRPr lang="en-US" sz="1900"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pic>
        <p:nvPicPr>
          <p:cNvPr id="14337" name="Picture 1"/>
          <p:cNvPicPr>
            <a:picLocks noChangeAspect="1" noChangeArrowheads="1"/>
          </p:cNvPicPr>
          <p:nvPr/>
        </p:nvPicPr>
        <p:blipFill>
          <a:blip r:embed="rId3" cstate="print"/>
          <a:srcRect/>
          <a:stretch>
            <a:fillRect/>
          </a:stretch>
        </p:blipFill>
        <p:spPr bwMode="auto">
          <a:xfrm>
            <a:off x="685800" y="2495550"/>
            <a:ext cx="7218363" cy="4362450"/>
          </a:xfrm>
          <a:prstGeom prst="rect">
            <a:avLst/>
          </a:prstGeom>
          <a:noFill/>
          <a:ln w="9525">
            <a:noFill/>
            <a:miter lim="800000"/>
            <a:headEnd/>
            <a:tailEnd/>
          </a:ln>
        </p:spPr>
      </p:pic>
      <p:pic>
        <p:nvPicPr>
          <p:cNvPr id="8" name="Picture 4"/>
          <p:cNvPicPr>
            <a:picLocks noChangeAspect="1" noChangeArrowheads="1"/>
          </p:cNvPicPr>
          <p:nvPr/>
        </p:nvPicPr>
        <p:blipFill>
          <a:blip r:embed="rId4" cstate="print"/>
          <a:srcRect/>
          <a:stretch>
            <a:fillRect/>
          </a:stretch>
        </p:blipFill>
        <p:spPr bwMode="auto">
          <a:xfrm>
            <a:off x="8001000" y="5334000"/>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lnSpcReduction="10000"/>
          </a:bodyPr>
          <a:lstStyle/>
          <a:p>
            <a:pPr>
              <a:buNone/>
            </a:pPr>
            <a:r>
              <a:rPr lang="en-US" sz="2000" i="1" dirty="0" smtClean="0">
                <a:solidFill>
                  <a:srgbClr val="002060"/>
                </a:solidFill>
              </a:rPr>
              <a:t>National DNA Database (§§33 to 37)</a:t>
            </a:r>
            <a:r>
              <a:rPr lang="en-US" sz="2000" dirty="0" smtClean="0">
                <a:solidFill>
                  <a:srgbClr val="002060"/>
                </a:solidFill>
              </a:rPr>
              <a:t> </a:t>
            </a:r>
            <a:br>
              <a:rPr lang="en-US" sz="2000" dirty="0" smtClean="0">
                <a:solidFill>
                  <a:srgbClr val="002060"/>
                </a:solidFill>
              </a:rPr>
            </a:br>
            <a:r>
              <a:rPr lang="en-US" sz="2000" dirty="0" smtClean="0">
                <a:solidFill>
                  <a:srgbClr val="002060"/>
                </a:solidFill>
              </a:rPr>
              <a:t>   </a:t>
            </a:r>
          </a:p>
          <a:p>
            <a:pPr>
              <a:buNone/>
            </a:pPr>
            <a:r>
              <a:rPr lang="en-US" sz="2000" dirty="0" smtClean="0">
                <a:solidFill>
                  <a:srgbClr val="002060"/>
                </a:solidFill>
              </a:rPr>
              <a:t>    Sample retention</a:t>
            </a:r>
          </a:p>
          <a:p>
            <a:pPr>
              <a:buNone/>
            </a:pPr>
            <a:r>
              <a:rPr lang="en-US" sz="2000" dirty="0" smtClean="0">
                <a:solidFill>
                  <a:srgbClr val="002060"/>
                </a:solidFill>
              </a:rPr>
              <a:t> 	</a:t>
            </a:r>
          </a:p>
          <a:p>
            <a:pPr>
              <a:buNone/>
            </a:pPr>
            <a:r>
              <a:rPr lang="en-US" sz="2000" dirty="0" smtClean="0">
                <a:solidFill>
                  <a:srgbClr val="002060"/>
                </a:solidFill>
              </a:rPr>
              <a:t>      </a:t>
            </a:r>
            <a:r>
              <a:rPr lang="en-US" sz="2000" b="1" dirty="0" smtClean="0">
                <a:solidFill>
                  <a:srgbClr val="002060"/>
                </a:solidFill>
              </a:rPr>
              <a:t>A close reading of § 33(6) strongly suggests that the agency</a:t>
            </a:r>
            <a:r>
              <a:rPr lang="en-US" sz="2000" b="1" baseline="30000" dirty="0" smtClean="0">
                <a:solidFill>
                  <a:srgbClr val="002060"/>
                </a:solidFill>
              </a:rPr>
              <a:t> </a:t>
            </a:r>
            <a:r>
              <a:rPr lang="en-US" sz="2000" b="1" dirty="0" smtClean="0">
                <a:solidFill>
                  <a:srgbClr val="002060"/>
                </a:solidFill>
              </a:rPr>
              <a:t>conducting the forensic analyses and populating the DNA database shall retain the DNA samples thereafter</a:t>
            </a:r>
            <a:r>
              <a:rPr lang="en-US" sz="2000" dirty="0" smtClean="0">
                <a:solidFill>
                  <a:srgbClr val="002060"/>
                </a:solidFill>
              </a:rPr>
              <a:t>. This section reads in relevant part: </a:t>
            </a:r>
          </a:p>
          <a:p>
            <a:pPr>
              <a:buNone/>
            </a:pPr>
            <a:r>
              <a:rPr lang="en-US" sz="2000" dirty="0" smtClean="0">
                <a:solidFill>
                  <a:srgbClr val="002060"/>
                </a:solidFill>
              </a:rPr>
              <a:t/>
            </a:r>
            <a:br>
              <a:rPr lang="en-US" sz="2000" dirty="0" smtClean="0">
                <a:solidFill>
                  <a:srgbClr val="002060"/>
                </a:solidFill>
              </a:rPr>
            </a:br>
            <a:r>
              <a:rPr lang="en-US" sz="2000" dirty="0" smtClean="0">
                <a:solidFill>
                  <a:srgbClr val="002060"/>
                </a:solidFill>
              </a:rPr>
              <a:t>The DNA Data Bank shall contain . . . the following information, namely: (</a:t>
            </a:r>
            <a:r>
              <a:rPr lang="en-US" sz="2000" dirty="0" err="1" smtClean="0">
                <a:solidFill>
                  <a:srgbClr val="002060"/>
                </a:solidFill>
              </a:rPr>
              <a:t>i</a:t>
            </a:r>
            <a:r>
              <a:rPr lang="en-US" sz="2000" dirty="0" smtClean="0">
                <a:solidFill>
                  <a:srgbClr val="002060"/>
                </a:solidFill>
              </a:rPr>
              <a:t>) in the case of a profile in the offenders index, the identity of the person from whose body substance or body substances the profile was derived, and (ii) in case of all other profiles, the case reference number of the investigation associated with the body substance or body substances from which the profile was derived. </a:t>
            </a:r>
            <a:r>
              <a:rPr lang="en-US" sz="2000" i="1" dirty="0" smtClean="0">
                <a:solidFill>
                  <a:srgbClr val="002060"/>
                </a:solidFill>
              </a:rPr>
              <a:t>Id.</a:t>
            </a:r>
            <a:r>
              <a:rPr lang="en-US" sz="2000" dirty="0" smtClean="0">
                <a:solidFill>
                  <a:srgbClr val="002060"/>
                </a:solidFill>
              </a:rPr>
              <a:t>, § 33(6). </a:t>
            </a:r>
          </a:p>
          <a:p>
            <a:pPr>
              <a:buNone/>
            </a:pPr>
            <a:r>
              <a:rPr lang="en-US" sz="1500" dirty="0" smtClean="0"/>
              <a:t/>
            </a:r>
            <a:br>
              <a:rPr lang="en-US" sz="1500" dirty="0" smtClean="0"/>
            </a:br>
            <a:r>
              <a:rPr lang="en-US" sz="1500" dirty="0" smtClean="0"/>
              <a:t> </a:t>
            </a:r>
          </a:p>
          <a:p>
            <a:pPr>
              <a:buNone/>
            </a:pPr>
            <a:endParaRPr lang="en-US" dirty="0" smtClean="0"/>
          </a:p>
          <a:p>
            <a:pPr>
              <a:buNone/>
            </a:pPr>
            <a:endParaRPr lang="en-US" dirty="0" smtClean="0"/>
          </a:p>
          <a:p>
            <a:pPr>
              <a:buNone/>
            </a:pPr>
            <a:r>
              <a:rPr lang="en-US" dirty="0" smtClean="0"/>
              <a:t> </a:t>
            </a:r>
            <a:endParaRPr lang="en-US" dirty="0"/>
          </a:p>
        </p:txBody>
      </p:sp>
      <p:pic>
        <p:nvPicPr>
          <p:cNvPr id="8" name="Picture 7"/>
          <p:cNvPicPr>
            <a:picLocks noChangeAspect="1" noChangeArrowheads="1"/>
          </p:cNvPicPr>
          <p:nvPr/>
        </p:nvPicPr>
        <p:blipFill>
          <a:blip r:embed="rId3" cstate="print"/>
          <a:srcRect/>
          <a:stretch>
            <a:fillRect/>
          </a:stretch>
        </p:blipFill>
        <p:spPr bwMode="auto">
          <a:xfrm>
            <a:off x="815340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fontScale="77500" lnSpcReduction="20000"/>
          </a:bodyPr>
          <a:lstStyle/>
          <a:p>
            <a:pPr>
              <a:buNone/>
            </a:pPr>
            <a:r>
              <a:rPr lang="en-US" sz="2000" i="1" dirty="0" smtClean="0">
                <a:solidFill>
                  <a:srgbClr val="002060"/>
                </a:solidFill>
              </a:rPr>
              <a:t>Confidentiality, Access to DNA Profiles, Samples, and Records (§§ 38-44)</a:t>
            </a:r>
            <a:endParaRPr lang="en-US" sz="2000" dirty="0" smtClean="0">
              <a:solidFill>
                <a:srgbClr val="002060"/>
              </a:solidFill>
            </a:endParaRPr>
          </a:p>
          <a:p>
            <a:pPr>
              <a:buNone/>
            </a:pPr>
            <a:r>
              <a:rPr lang="en-US" sz="1500" dirty="0" smtClean="0">
                <a:solidFill>
                  <a:srgbClr val="002060"/>
                </a:solidFill>
              </a:rPr>
              <a:t/>
            </a:r>
            <a:br>
              <a:rPr lang="en-US" sz="1500" dirty="0" smtClean="0">
                <a:solidFill>
                  <a:srgbClr val="002060"/>
                </a:solidFill>
              </a:rPr>
            </a:br>
            <a:r>
              <a:rPr lang="en-US" sz="1500" dirty="0" smtClean="0">
                <a:solidFill>
                  <a:srgbClr val="002060"/>
                </a:solidFill>
              </a:rPr>
              <a:t> </a:t>
            </a:r>
          </a:p>
          <a:p>
            <a:pPr>
              <a:buNone/>
            </a:pPr>
            <a:r>
              <a:rPr lang="en-US" sz="2200" dirty="0" smtClean="0">
                <a:solidFill>
                  <a:srgbClr val="002060"/>
                </a:solidFill>
              </a:rPr>
              <a:t>         In all three of its subsections it purports to govern access to “the information” contained in the database, not “the DNA profiles” contained in the database. </a:t>
            </a:r>
            <a:r>
              <a:rPr lang="en-US" sz="2200" i="1" dirty="0" smtClean="0">
                <a:solidFill>
                  <a:srgbClr val="002060"/>
                </a:solidFill>
              </a:rPr>
              <a:t>Id.</a:t>
            </a:r>
            <a:r>
              <a:rPr lang="en-US" sz="2200" dirty="0" smtClean="0">
                <a:solidFill>
                  <a:srgbClr val="002060"/>
                </a:solidFill>
              </a:rPr>
              <a:t>, § 38(1) </a:t>
            </a:r>
            <a:r>
              <a:rPr lang="en-US" sz="2200" i="1" dirty="0" smtClean="0">
                <a:solidFill>
                  <a:srgbClr val="002060"/>
                </a:solidFill>
              </a:rPr>
              <a:t>et seq.</a:t>
            </a:r>
            <a:r>
              <a:rPr lang="en-US" sz="2200" dirty="0" smtClean="0">
                <a:solidFill>
                  <a:srgbClr val="002060"/>
                </a:solidFill>
              </a:rPr>
              <a:t> Subsection 2 employs even broader language, covering “the information in the offenders’ index pertaining to a convict.” Id. </a:t>
            </a:r>
            <a:r>
              <a:rPr lang="en-US" sz="2200" u="sng" dirty="0" smtClean="0">
                <a:solidFill>
                  <a:srgbClr val="002060"/>
                </a:solidFill>
              </a:rPr>
              <a:t>Taken at face value, this provision of the Bill suggests that any and all sort of “information . . . pertaining to a convict” that might be derived from his or her DNA can be stored on the database.</a:t>
            </a:r>
          </a:p>
          <a:p>
            <a:endParaRPr lang="en-US" sz="2200" dirty="0" smtClean="0">
              <a:solidFill>
                <a:srgbClr val="002060"/>
              </a:solidFill>
            </a:endParaRPr>
          </a:p>
          <a:p>
            <a:pPr>
              <a:buNone/>
            </a:pPr>
            <a:r>
              <a:rPr lang="en-US" sz="2200" dirty="0" smtClean="0">
                <a:solidFill>
                  <a:srgbClr val="002060"/>
                </a:solidFill>
              </a:rPr>
              <a:t>         §§ 39 and 40 purport to confer upon the </a:t>
            </a:r>
            <a:r>
              <a:rPr lang="en-US" sz="2200" u="sng" dirty="0" smtClean="0">
                <a:solidFill>
                  <a:srgbClr val="002060"/>
                </a:solidFill>
              </a:rPr>
              <a:t>police direct access </a:t>
            </a:r>
            <a:r>
              <a:rPr lang="en-US" sz="2200" dirty="0" smtClean="0">
                <a:solidFill>
                  <a:srgbClr val="002060"/>
                </a:solidFill>
              </a:rPr>
              <a:t>to all of the information contained in the national DNA database. While administratively expedient, this arrangement opens up the possibility for misuse. A more prudent system would place the Board (or some administrative subordinate portion thereof) between the police and the content of the DNA database, with the latter having to make specific and particular requests to the former.  </a:t>
            </a:r>
          </a:p>
          <a:p>
            <a:endParaRPr lang="en-US" sz="2200" dirty="0" smtClean="0">
              <a:solidFill>
                <a:srgbClr val="002060"/>
              </a:solidFill>
            </a:endParaRPr>
          </a:p>
          <a:p>
            <a:pPr>
              <a:buNone/>
            </a:pPr>
            <a:r>
              <a:rPr lang="en-US" sz="2200" dirty="0" smtClean="0">
                <a:solidFill>
                  <a:srgbClr val="002060"/>
                </a:solidFill>
              </a:rPr>
              <a:t>       § 41 permits the Data Bank Manager to grant access to the database to “any person or class of persons that the Data Bank Manager considers appropriate.” This is a sweeping provision</a:t>
            </a:r>
            <a:r>
              <a:rPr lang="en-US" sz="2200" b="1" dirty="0" smtClean="0">
                <a:solidFill>
                  <a:srgbClr val="002060"/>
                </a:solidFill>
              </a:rPr>
              <a:t>. It vests in one individual the ability to permit almost anyone access to the DNA database—without administrative review or oversight of any kind.  </a:t>
            </a:r>
          </a:p>
          <a:p>
            <a:pPr>
              <a:buNone/>
            </a:pPr>
            <a:r>
              <a:rPr lang="en-US" b="1" dirty="0" smtClean="0"/>
              <a:t/>
            </a:r>
            <a:br>
              <a:rPr lang="en-US" b="1" dirty="0" smtClean="0"/>
            </a:br>
            <a:endParaRPr lang="en-US" b="1" dirty="0" smtClean="0"/>
          </a:p>
          <a:p>
            <a:pPr>
              <a:buNone/>
            </a:pPr>
            <a:endParaRPr lang="en-US" dirty="0" smtClean="0"/>
          </a:p>
          <a:p>
            <a:pPr>
              <a:buNone/>
            </a:pPr>
            <a:r>
              <a:rPr lang="en-US" dirty="0" smtClean="0"/>
              <a:t> </a:t>
            </a:r>
            <a:endParaRPr lang="en-US" dirty="0"/>
          </a:p>
        </p:txBody>
      </p:sp>
      <p:pic>
        <p:nvPicPr>
          <p:cNvPr id="8" name="Picture 7"/>
          <p:cNvPicPr>
            <a:picLocks noChangeAspect="1" noChangeArrowheads="1"/>
          </p:cNvPicPr>
          <p:nvPr/>
        </p:nvPicPr>
        <p:blipFill>
          <a:blip r:embed="rId3" cstate="print"/>
          <a:srcRect/>
          <a:stretch>
            <a:fillRect/>
          </a:stretch>
        </p:blipFill>
        <p:spPr bwMode="auto">
          <a:xfrm>
            <a:off x="828675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fontScale="62500" lnSpcReduction="20000"/>
          </a:bodyPr>
          <a:lstStyle/>
          <a:p>
            <a:pPr>
              <a:buNone/>
            </a:pPr>
            <a:r>
              <a:rPr lang="en-US" i="1" dirty="0" smtClean="0">
                <a:solidFill>
                  <a:srgbClr val="002060"/>
                </a:solidFill>
              </a:rPr>
              <a:t>Confidentiality, Access to DNA Profiles, Samples, and Records (§§ 38-44)</a:t>
            </a:r>
            <a:endParaRPr lang="en-US" dirty="0" smtClean="0">
              <a:solidFill>
                <a:srgbClr val="002060"/>
              </a:solidFill>
            </a:endParaRPr>
          </a:p>
          <a:p>
            <a:pPr>
              <a:buNone/>
            </a:pPr>
            <a:r>
              <a:rPr lang="en-US" dirty="0" smtClean="0">
                <a:solidFill>
                  <a:srgbClr val="002060"/>
                </a:solidFill>
              </a:rPr>
              <a:t/>
            </a:r>
            <a:br>
              <a:rPr lang="en-US" dirty="0" smtClean="0">
                <a:solidFill>
                  <a:srgbClr val="002060"/>
                </a:solidFill>
              </a:rPr>
            </a:br>
            <a:r>
              <a:rPr lang="en-US" dirty="0" smtClean="0">
                <a:solidFill>
                  <a:srgbClr val="002060"/>
                </a:solidFill>
              </a:rPr>
              <a:t> </a:t>
            </a:r>
          </a:p>
          <a:p>
            <a:pPr>
              <a:buNone/>
            </a:pPr>
            <a:r>
              <a:rPr lang="en-US" i="1" dirty="0" smtClean="0">
                <a:solidFill>
                  <a:srgbClr val="002060"/>
                </a:solidFill>
              </a:rPr>
              <a:t>§ 44 Post-Conviction DNA Testing</a:t>
            </a:r>
          </a:p>
          <a:p>
            <a:pPr>
              <a:buNone/>
            </a:pPr>
            <a:endParaRPr lang="en-US" sz="2400" i="1" dirty="0" smtClean="0">
              <a:solidFill>
                <a:srgbClr val="002060"/>
              </a:solidFill>
            </a:endParaRPr>
          </a:p>
          <a:p>
            <a:pPr>
              <a:buNone/>
            </a:pPr>
            <a:r>
              <a:rPr lang="en-US" dirty="0" smtClean="0">
                <a:solidFill>
                  <a:srgbClr val="002060"/>
                </a:solidFill>
              </a:rPr>
              <a:t>Any individual undergoing a sentence of imprisonment or death pursuant</a:t>
            </a:r>
          </a:p>
          <a:p>
            <a:pPr>
              <a:buNone/>
            </a:pPr>
            <a:r>
              <a:rPr lang="en-US" dirty="0" smtClean="0">
                <a:solidFill>
                  <a:srgbClr val="002060"/>
                </a:solidFill>
              </a:rPr>
              <a:t>to conviction for an offence, may apply to the court which convicted him</a:t>
            </a:r>
          </a:p>
          <a:p>
            <a:pPr>
              <a:buNone/>
            </a:pPr>
            <a:r>
              <a:rPr lang="en-US" dirty="0" smtClean="0">
                <a:solidFill>
                  <a:srgbClr val="002060"/>
                </a:solidFill>
              </a:rPr>
              <a:t>for an order of DNA testing of specific evidence and the court may order</a:t>
            </a:r>
          </a:p>
          <a:p>
            <a:pPr>
              <a:buNone/>
            </a:pPr>
            <a:r>
              <a:rPr lang="en-US" dirty="0" smtClean="0">
                <a:solidFill>
                  <a:srgbClr val="002060"/>
                </a:solidFill>
              </a:rPr>
              <a:t>DNA testing of specific evidence if the specific evidence to be tested is in</a:t>
            </a:r>
          </a:p>
          <a:p>
            <a:pPr>
              <a:buNone/>
            </a:pPr>
            <a:r>
              <a:rPr lang="en-US" dirty="0" smtClean="0">
                <a:solidFill>
                  <a:srgbClr val="002060"/>
                </a:solidFill>
              </a:rPr>
              <a:t>the possession of the Government and has been subjected to a chain of</a:t>
            </a:r>
          </a:p>
          <a:p>
            <a:pPr>
              <a:buNone/>
            </a:pPr>
            <a:r>
              <a:rPr lang="en-US" dirty="0" smtClean="0">
                <a:solidFill>
                  <a:srgbClr val="002060"/>
                </a:solidFill>
              </a:rPr>
              <a:t>custody and retained under conditions sufficient to ensure that such</a:t>
            </a:r>
          </a:p>
          <a:p>
            <a:pPr>
              <a:buNone/>
            </a:pPr>
            <a:r>
              <a:rPr lang="en-US" dirty="0" smtClean="0">
                <a:solidFill>
                  <a:srgbClr val="002060"/>
                </a:solidFill>
              </a:rPr>
              <a:t>evidence has not been substituted, contaminated, tampered with,</a:t>
            </a:r>
          </a:p>
          <a:p>
            <a:pPr>
              <a:buNone/>
            </a:pPr>
            <a:r>
              <a:rPr lang="en-US" dirty="0" smtClean="0">
                <a:solidFill>
                  <a:srgbClr val="002060"/>
                </a:solidFill>
              </a:rPr>
              <a:t>replaced, or altered in any respect to the proposed DNA testing and the</a:t>
            </a:r>
          </a:p>
          <a:p>
            <a:pPr>
              <a:buNone/>
            </a:pPr>
            <a:r>
              <a:rPr lang="en-US" dirty="0" smtClean="0">
                <a:solidFill>
                  <a:srgbClr val="002060"/>
                </a:solidFill>
              </a:rPr>
              <a:t>court is satisfied that : (List of Nine Additional Criteria)</a:t>
            </a:r>
          </a:p>
          <a:p>
            <a:pPr>
              <a:buNone/>
            </a:pPr>
            <a:endParaRPr lang="en-US" dirty="0" smtClean="0">
              <a:solidFill>
                <a:srgbClr val="002060"/>
              </a:solidFill>
            </a:endParaRPr>
          </a:p>
          <a:p>
            <a:pPr>
              <a:buNone/>
            </a:pPr>
            <a:r>
              <a:rPr lang="en-US" dirty="0" smtClean="0">
                <a:solidFill>
                  <a:srgbClr val="002060"/>
                </a:solidFill>
              </a:rPr>
              <a:t> High barriers and absolute discretion make such testing highly unlikely</a:t>
            </a:r>
            <a:r>
              <a:rPr lang="en-US" dirty="0" smtClean="0"/>
              <a:t/>
            </a:r>
            <a:br>
              <a:rPr lang="en-US" dirty="0" smtClean="0"/>
            </a:br>
            <a:endParaRPr lang="en-US" dirty="0" smtClean="0"/>
          </a:p>
          <a:p>
            <a:pPr>
              <a:buNone/>
            </a:pPr>
            <a:endParaRPr lang="en-US" dirty="0" smtClean="0"/>
          </a:p>
          <a:p>
            <a:pPr>
              <a:buNone/>
            </a:pPr>
            <a:r>
              <a:rPr lang="en-US" dirty="0" smtClean="0"/>
              <a:t> </a:t>
            </a:r>
            <a:endParaRPr lang="en-US" dirty="0"/>
          </a:p>
        </p:txBody>
      </p:sp>
      <p:pic>
        <p:nvPicPr>
          <p:cNvPr id="8" name="Picture 7"/>
          <p:cNvPicPr>
            <a:picLocks noChangeAspect="1" noChangeArrowheads="1"/>
          </p:cNvPicPr>
          <p:nvPr/>
        </p:nvPicPr>
        <p:blipFill>
          <a:blip r:embed="rId3" cstate="print"/>
          <a:srcRect/>
          <a:stretch>
            <a:fillRect/>
          </a:stretch>
        </p:blipFill>
        <p:spPr bwMode="auto">
          <a:xfrm>
            <a:off x="828675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a:bodyPr>
          <a:lstStyle/>
          <a:p>
            <a:pPr>
              <a:buNone/>
            </a:pPr>
            <a:r>
              <a:rPr lang="en-US" b="1" dirty="0" smtClean="0">
                <a:solidFill>
                  <a:srgbClr val="002060"/>
                </a:solidFill>
              </a:rPr>
              <a:t>Omissions</a:t>
            </a:r>
            <a:r>
              <a:rPr lang="en-US" dirty="0" smtClean="0">
                <a:solidFill>
                  <a:srgbClr val="002060"/>
                </a:solidFill>
              </a:rPr>
              <a:t> </a:t>
            </a:r>
          </a:p>
          <a:p>
            <a:pPr>
              <a:buNone/>
            </a:pPr>
            <a:r>
              <a:rPr lang="en-US" dirty="0" smtClean="0">
                <a:solidFill>
                  <a:srgbClr val="002060"/>
                </a:solidFill>
              </a:rPr>
              <a:t/>
            </a:r>
            <a:br>
              <a:rPr lang="en-US" dirty="0" smtClean="0">
                <a:solidFill>
                  <a:srgbClr val="002060"/>
                </a:solidFill>
              </a:rPr>
            </a:br>
            <a:r>
              <a:rPr lang="en-US" dirty="0" smtClean="0">
                <a:solidFill>
                  <a:srgbClr val="002060"/>
                </a:solidFill>
              </a:rPr>
              <a:t>No private cause of action for the unlawful collection of DNA, or for the unlawful storage of private information on the national DNA database. </a:t>
            </a:r>
          </a:p>
          <a:p>
            <a:pPr>
              <a:buNone/>
            </a:pPr>
            <a:r>
              <a:rPr lang="en-US" dirty="0" smtClean="0">
                <a:solidFill>
                  <a:srgbClr val="002060"/>
                </a:solidFill>
              </a:rPr>
              <a:t>     </a:t>
            </a:r>
          </a:p>
          <a:p>
            <a:pPr>
              <a:buNone/>
            </a:pPr>
            <a:r>
              <a:rPr lang="en-US" dirty="0" smtClean="0">
                <a:solidFill>
                  <a:srgbClr val="002060"/>
                </a:solidFill>
              </a:rPr>
              <a:t>    No right to review one’s personal data contained on the database.</a:t>
            </a:r>
          </a:p>
          <a:p>
            <a:pPr>
              <a:buNone/>
            </a:pPr>
            <a:endParaRPr lang="en-US" dirty="0" smtClean="0"/>
          </a:p>
          <a:p>
            <a:pPr>
              <a:buNone/>
            </a:pPr>
            <a:r>
              <a:rPr lang="en-US" dirty="0" smtClean="0"/>
              <a:t> </a:t>
            </a:r>
            <a:endParaRPr lang="en-US" dirty="0"/>
          </a:p>
        </p:txBody>
      </p:sp>
      <p:pic>
        <p:nvPicPr>
          <p:cNvPr id="8" name="Picture 7"/>
          <p:cNvPicPr>
            <a:picLocks noChangeAspect="1" noChangeArrowheads="1"/>
          </p:cNvPicPr>
          <p:nvPr/>
        </p:nvPicPr>
        <p:blipFill>
          <a:blip r:embed="rId3" cstate="print"/>
          <a:srcRect/>
          <a:stretch>
            <a:fillRect/>
          </a:stretch>
        </p:blipFill>
        <p:spPr bwMode="auto">
          <a:xfrm>
            <a:off x="828675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a:bodyPr>
          <a:lstStyle/>
          <a:p>
            <a:pPr>
              <a:buNone/>
            </a:pPr>
            <a:r>
              <a:rPr lang="en-US" b="1" dirty="0" smtClean="0"/>
              <a:t>Best Practices Analysis: Collection of DNA</a:t>
            </a:r>
          </a:p>
          <a:p>
            <a:pPr>
              <a:buNone/>
            </a:pPr>
            <a:endParaRPr lang="en-US" b="1" dirty="0" smtClean="0"/>
          </a:p>
          <a:p>
            <a:pPr>
              <a:buNone/>
            </a:pPr>
            <a:r>
              <a:rPr lang="en-US" dirty="0" smtClean="0"/>
              <a:t> </a:t>
            </a:r>
          </a:p>
          <a:p>
            <a:pPr>
              <a:buNone/>
            </a:pPr>
            <a:endParaRPr lang="en-US" dirty="0" smtClean="0"/>
          </a:p>
        </p:txBody>
      </p:sp>
      <p:graphicFrame>
        <p:nvGraphicFramePr>
          <p:cNvPr id="10" name="Table 9"/>
          <p:cNvGraphicFramePr>
            <a:graphicFrameLocks noGrp="1"/>
          </p:cNvGraphicFramePr>
          <p:nvPr/>
        </p:nvGraphicFramePr>
        <p:xfrm>
          <a:off x="152400" y="2362202"/>
          <a:ext cx="8839200" cy="4343400"/>
        </p:xfrm>
        <a:graphic>
          <a:graphicData uri="http://schemas.openxmlformats.org/drawingml/2006/table">
            <a:tbl>
              <a:tblPr firstRow="1" bandRow="1">
                <a:tableStyleId>{7DF18680-E054-41AD-8BC1-D1AEF772440D}</a:tableStyleId>
              </a:tblPr>
              <a:tblGrid>
                <a:gridCol w="4419600"/>
                <a:gridCol w="4419600"/>
              </a:tblGrid>
              <a:tr h="723900">
                <a:tc>
                  <a:txBody>
                    <a:bodyPr/>
                    <a:lstStyle/>
                    <a:p>
                      <a:r>
                        <a:rPr lang="en-US" dirty="0" smtClean="0"/>
                        <a:t>With Consent only for specific investigation</a:t>
                      </a:r>
                    </a:p>
                    <a:p>
                      <a:r>
                        <a:rPr lang="en-US" dirty="0" smtClean="0"/>
                        <a:t>(</a:t>
                      </a:r>
                      <a:r>
                        <a:rPr lang="en-US" dirty="0" err="1" smtClean="0"/>
                        <a:t>eg</a:t>
                      </a:r>
                      <a:r>
                        <a:rPr lang="en-US" baseline="0" dirty="0" smtClean="0"/>
                        <a:t>  volunteer, victim)</a:t>
                      </a:r>
                      <a:endParaRPr lang="en-US" dirty="0"/>
                    </a:p>
                  </a:txBody>
                  <a:tcPr/>
                </a:tc>
                <a:tc>
                  <a:txBody>
                    <a:bodyPr/>
                    <a:lstStyle/>
                    <a:p>
                      <a:r>
                        <a:rPr lang="en-US" dirty="0" smtClean="0"/>
                        <a:t>No Provision</a:t>
                      </a:r>
                      <a:endParaRPr lang="en-US" dirty="0"/>
                    </a:p>
                  </a:txBody>
                  <a:tcPr/>
                </a:tc>
              </a:tr>
              <a:tr h="723900">
                <a:tc>
                  <a:txBody>
                    <a:bodyPr/>
                    <a:lstStyle/>
                    <a:p>
                      <a:r>
                        <a:rPr lang="en-US" dirty="0" smtClean="0"/>
                        <a:t>Without consent for crimes where DNA is relevant only</a:t>
                      </a:r>
                      <a:endParaRPr lang="en-US" dirty="0"/>
                    </a:p>
                  </a:txBody>
                  <a:tcPr/>
                </a:tc>
                <a:tc>
                  <a:txBody>
                    <a:bodyPr/>
                    <a:lstStyle/>
                    <a:p>
                      <a:r>
                        <a:rPr lang="en-US" dirty="0" smtClean="0"/>
                        <a:t>No Provision</a:t>
                      </a:r>
                      <a:endParaRPr lang="en-US" dirty="0"/>
                    </a:p>
                  </a:txBody>
                  <a:tcPr/>
                </a:tc>
              </a:tr>
              <a:tr h="723900">
                <a:tc>
                  <a:txBody>
                    <a:bodyPr/>
                    <a:lstStyle/>
                    <a:p>
                      <a:r>
                        <a:rPr lang="en-US" dirty="0" smtClean="0"/>
                        <a:t>Court Order Required?</a:t>
                      </a:r>
                      <a:endParaRPr lang="en-US" dirty="0"/>
                    </a:p>
                  </a:txBody>
                  <a:tcPr/>
                </a:tc>
                <a:tc>
                  <a:txBody>
                    <a:bodyPr/>
                    <a:lstStyle/>
                    <a:p>
                      <a:r>
                        <a:rPr lang="en-US" dirty="0" smtClean="0"/>
                        <a:t>No Provision</a:t>
                      </a:r>
                      <a:endParaRPr lang="en-US" dirty="0"/>
                    </a:p>
                  </a:txBody>
                  <a:tcPr/>
                </a:tc>
              </a:tr>
              <a:tr h="723900">
                <a:tc>
                  <a:txBody>
                    <a:bodyPr/>
                    <a:lstStyle/>
                    <a:p>
                      <a:r>
                        <a:rPr lang="en-US" dirty="0" smtClean="0"/>
                        <a:t>Professional req. for sample taker, location of collection?</a:t>
                      </a:r>
                      <a:endParaRPr lang="en-US" dirty="0"/>
                    </a:p>
                  </a:txBody>
                  <a:tcPr/>
                </a:tc>
                <a:tc>
                  <a:txBody>
                    <a:bodyPr/>
                    <a:lstStyle/>
                    <a:p>
                      <a:r>
                        <a:rPr lang="en-US" dirty="0" smtClean="0"/>
                        <a:t>No Provision</a:t>
                      </a:r>
                      <a:endParaRPr lang="en-US" dirty="0"/>
                    </a:p>
                  </a:txBody>
                  <a:tcPr/>
                </a:tc>
              </a:tr>
              <a:tr h="723900">
                <a:tc>
                  <a:txBody>
                    <a:bodyPr/>
                    <a:lstStyle/>
                    <a:p>
                      <a:r>
                        <a:rPr lang="en-US" dirty="0" smtClean="0"/>
                        <a:t>Quality</a:t>
                      </a:r>
                      <a:r>
                        <a:rPr lang="en-US" baseline="0" dirty="0" smtClean="0"/>
                        <a:t> assurance procedures for crime scene</a:t>
                      </a:r>
                    </a:p>
                    <a:p>
                      <a:r>
                        <a:rPr lang="en-US" baseline="0" dirty="0" smtClean="0"/>
                        <a:t>collection</a:t>
                      </a:r>
                      <a:endParaRPr lang="en-US" dirty="0"/>
                    </a:p>
                  </a:txBody>
                  <a:tcPr/>
                </a:tc>
                <a:tc>
                  <a:txBody>
                    <a:bodyPr/>
                    <a:lstStyle/>
                    <a:p>
                      <a:r>
                        <a:rPr lang="en-US" dirty="0" smtClean="0"/>
                        <a:t>Regulated at discretion of DNA Profiling Board</a:t>
                      </a:r>
                      <a:endParaRPr lang="en-US" dirty="0"/>
                    </a:p>
                  </a:txBody>
                  <a:tcPr/>
                </a:tc>
              </a:tr>
              <a:tr h="723900">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a:bodyPr>
          <a:lstStyle/>
          <a:p>
            <a:pPr>
              <a:buNone/>
            </a:pPr>
            <a:r>
              <a:rPr lang="en-US" b="1" dirty="0" smtClean="0"/>
              <a:t>Best Practices Analysis: Analysis of DNA</a:t>
            </a:r>
          </a:p>
          <a:p>
            <a:pPr>
              <a:buNone/>
            </a:pPr>
            <a:endParaRPr lang="en-US" b="1" dirty="0" smtClean="0"/>
          </a:p>
          <a:p>
            <a:pPr>
              <a:buNone/>
            </a:pPr>
            <a:r>
              <a:rPr lang="en-US" dirty="0" smtClean="0"/>
              <a:t> </a:t>
            </a:r>
          </a:p>
          <a:p>
            <a:pPr>
              <a:buNone/>
            </a:pPr>
            <a:endParaRPr lang="en-US" dirty="0" smtClean="0"/>
          </a:p>
        </p:txBody>
      </p:sp>
      <p:graphicFrame>
        <p:nvGraphicFramePr>
          <p:cNvPr id="10" name="Table 9"/>
          <p:cNvGraphicFramePr>
            <a:graphicFrameLocks noGrp="1"/>
          </p:cNvGraphicFramePr>
          <p:nvPr/>
        </p:nvGraphicFramePr>
        <p:xfrm>
          <a:off x="152400" y="2362202"/>
          <a:ext cx="8839200" cy="4343400"/>
        </p:xfrm>
        <a:graphic>
          <a:graphicData uri="http://schemas.openxmlformats.org/drawingml/2006/table">
            <a:tbl>
              <a:tblPr firstRow="1" bandRow="1">
                <a:tableStyleId>{7DF18680-E054-41AD-8BC1-D1AEF772440D}</a:tableStyleId>
              </a:tblPr>
              <a:tblGrid>
                <a:gridCol w="4419600"/>
                <a:gridCol w="4419600"/>
              </a:tblGrid>
              <a:tr h="723900">
                <a:tc>
                  <a:txBody>
                    <a:bodyPr/>
                    <a:lstStyle/>
                    <a:p>
                      <a:r>
                        <a:rPr lang="en-US" dirty="0" smtClean="0"/>
                        <a:t>Should take place only in laboratories with quality assurance </a:t>
                      </a:r>
                      <a:endParaRPr lang="en-US" dirty="0"/>
                    </a:p>
                  </a:txBody>
                  <a:tcPr/>
                </a:tc>
                <a:tc>
                  <a:txBody>
                    <a:bodyPr/>
                    <a:lstStyle/>
                    <a:p>
                      <a:r>
                        <a:rPr lang="en-US" dirty="0" smtClean="0"/>
                        <a:t>Regulated at discretion of DNA Profiling Board </a:t>
                      </a:r>
                      <a:endParaRPr lang="en-US" dirty="0"/>
                    </a:p>
                  </a:txBody>
                  <a:tcPr/>
                </a:tc>
              </a:tr>
              <a:tr h="723900">
                <a:tc>
                  <a:txBody>
                    <a:bodyPr/>
                    <a:lstStyle/>
                    <a:p>
                      <a:r>
                        <a:rPr lang="en-US" dirty="0" smtClean="0"/>
                        <a:t>Laboratories should be independent of police </a:t>
                      </a:r>
                      <a:endParaRPr lang="en-US" dirty="0"/>
                    </a:p>
                  </a:txBody>
                  <a:tcPr/>
                </a:tc>
                <a:tc>
                  <a:txBody>
                    <a:bodyPr/>
                    <a:lstStyle/>
                    <a:p>
                      <a:r>
                        <a:rPr lang="en-US" dirty="0" smtClean="0"/>
                        <a:t>Regulated at discretion of DNA Profiling Board </a:t>
                      </a:r>
                      <a:endParaRPr lang="en-US" dirty="0"/>
                    </a:p>
                  </a:txBody>
                  <a:tcPr/>
                </a:tc>
              </a:tr>
              <a:tr h="723900">
                <a:tc>
                  <a:txBody>
                    <a:bodyPr/>
                    <a:lstStyle/>
                    <a:p>
                      <a:r>
                        <a:rPr lang="en-US" dirty="0" smtClean="0"/>
                        <a:t>Profiling standards must be sufficient to </a:t>
                      </a:r>
                      <a:r>
                        <a:rPr lang="en-US" dirty="0" err="1" smtClean="0"/>
                        <a:t>minimise</a:t>
                      </a:r>
                      <a:r>
                        <a:rPr lang="en-US" dirty="0" smtClean="0"/>
                        <a:t> false matches</a:t>
                      </a:r>
                      <a:endParaRPr lang="en-US" dirty="0"/>
                    </a:p>
                  </a:txBody>
                  <a:tcPr/>
                </a:tc>
                <a:tc>
                  <a:txBody>
                    <a:bodyPr/>
                    <a:lstStyle/>
                    <a:p>
                      <a:r>
                        <a:rPr lang="en-US" dirty="0" smtClean="0"/>
                        <a:t>Regulated at discretion of DNA Profiling Board</a:t>
                      </a:r>
                      <a:endParaRPr lang="en-US" dirty="0"/>
                    </a:p>
                  </a:txBody>
                  <a:tcPr/>
                </a:tc>
              </a:tr>
              <a:tr h="723900">
                <a:tc>
                  <a:txBody>
                    <a:bodyPr/>
                    <a:lstStyle/>
                    <a:p>
                      <a:r>
                        <a:rPr lang="en-US" dirty="0" smtClean="0"/>
                        <a:t> </a:t>
                      </a:r>
                      <a:endParaRPr lang="en-US" dirty="0"/>
                    </a:p>
                  </a:txBody>
                  <a:tcPr/>
                </a:tc>
                <a:tc>
                  <a:txBody>
                    <a:bodyPr/>
                    <a:lstStyle/>
                    <a:p>
                      <a:r>
                        <a:rPr lang="en-US" dirty="0" smtClean="0"/>
                        <a:t> </a:t>
                      </a:r>
                      <a:endParaRPr lang="en-US" dirty="0"/>
                    </a:p>
                  </a:txBody>
                  <a:tcPr/>
                </a:tc>
              </a:tr>
              <a:tr h="723900">
                <a:tc>
                  <a:txBody>
                    <a:bodyPr/>
                    <a:lstStyle/>
                    <a:p>
                      <a:endParaRPr lang="en-US" baseline="0" dirty="0" smtClean="0"/>
                    </a:p>
                  </a:txBody>
                  <a:tcPr/>
                </a:tc>
                <a:tc>
                  <a:txBody>
                    <a:bodyPr/>
                    <a:lstStyle/>
                    <a:p>
                      <a:r>
                        <a:rPr lang="en-US" dirty="0" smtClean="0"/>
                        <a:t> </a:t>
                      </a:r>
                      <a:endParaRPr lang="en-US" dirty="0"/>
                    </a:p>
                  </a:txBody>
                  <a:tcPr/>
                </a:tc>
              </a:tr>
              <a:tr h="723900">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a:bodyPr>
          <a:lstStyle/>
          <a:p>
            <a:pPr>
              <a:buNone/>
            </a:pPr>
            <a:r>
              <a:rPr lang="en-US" sz="2400" b="1" dirty="0" smtClean="0"/>
              <a:t>Best Practices Analysis: Storage of DNA/linked data</a:t>
            </a:r>
          </a:p>
          <a:p>
            <a:pPr>
              <a:buNone/>
            </a:pPr>
            <a:endParaRPr lang="en-US" b="1" dirty="0" smtClean="0"/>
          </a:p>
          <a:p>
            <a:pPr>
              <a:buNone/>
            </a:pPr>
            <a:r>
              <a:rPr lang="en-US" dirty="0" smtClean="0"/>
              <a:t> </a:t>
            </a:r>
          </a:p>
          <a:p>
            <a:pPr>
              <a:buNone/>
            </a:pPr>
            <a:endParaRPr lang="en-US" dirty="0" smtClean="0"/>
          </a:p>
        </p:txBody>
      </p:sp>
      <p:graphicFrame>
        <p:nvGraphicFramePr>
          <p:cNvPr id="10" name="Table 9"/>
          <p:cNvGraphicFramePr>
            <a:graphicFrameLocks noGrp="1"/>
          </p:cNvGraphicFramePr>
          <p:nvPr/>
        </p:nvGraphicFramePr>
        <p:xfrm>
          <a:off x="152400" y="2362202"/>
          <a:ext cx="8839200" cy="4914900"/>
        </p:xfrm>
        <a:graphic>
          <a:graphicData uri="http://schemas.openxmlformats.org/drawingml/2006/table">
            <a:tbl>
              <a:tblPr firstRow="1" bandRow="1">
                <a:tableStyleId>{7DF18680-E054-41AD-8BC1-D1AEF772440D}</a:tableStyleId>
              </a:tblPr>
              <a:tblGrid>
                <a:gridCol w="4419600"/>
                <a:gridCol w="4419600"/>
              </a:tblGrid>
              <a:tr h="723900">
                <a:tc>
                  <a:txBody>
                    <a:bodyPr/>
                    <a:lstStyle/>
                    <a:p>
                      <a:r>
                        <a:rPr lang="en-US" dirty="0" smtClean="0"/>
                        <a:t>Data from convicted persons should be separate from others e.g. missing persons’ databases </a:t>
                      </a:r>
                      <a:endParaRPr lang="en-US" dirty="0"/>
                    </a:p>
                  </a:txBody>
                  <a:tcPr/>
                </a:tc>
                <a:tc>
                  <a:txBody>
                    <a:bodyPr/>
                    <a:lstStyle/>
                    <a:p>
                      <a:r>
                        <a:rPr lang="en-US" dirty="0" smtClean="0"/>
                        <a:t>Unclear</a:t>
                      </a:r>
                      <a:endParaRPr lang="en-US" dirty="0"/>
                    </a:p>
                  </a:txBody>
                  <a:tcPr/>
                </a:tc>
              </a:tr>
              <a:tr h="723900">
                <a:tc>
                  <a:txBody>
                    <a:bodyPr/>
                    <a:lstStyle/>
                    <a:p>
                      <a:r>
                        <a:rPr lang="en-US" dirty="0" smtClean="0"/>
                        <a:t>Access to databases and samples must be restricted and there must be an independent and transparent system of governance </a:t>
                      </a:r>
                      <a:endParaRPr lang="en-US" dirty="0"/>
                    </a:p>
                  </a:txBody>
                  <a:tcPr/>
                </a:tc>
                <a:tc>
                  <a:txBody>
                    <a:bodyPr/>
                    <a:lstStyle/>
                    <a:p>
                      <a:r>
                        <a:rPr lang="en-US" dirty="0" smtClean="0"/>
                        <a:t>Regulated at discretion of DNA Profiling Board </a:t>
                      </a:r>
                      <a:endParaRPr lang="en-US" dirty="0"/>
                    </a:p>
                  </a:txBody>
                  <a:tcPr/>
                </a:tc>
              </a:tr>
              <a:tr h="723900">
                <a:tc>
                  <a:txBody>
                    <a:bodyPr/>
                    <a:lstStyle/>
                    <a:p>
                      <a:r>
                        <a:rPr lang="en-US" dirty="0" smtClean="0"/>
                        <a:t>Personal identification information should not be sent with samples to laboratories </a:t>
                      </a:r>
                      <a:endParaRPr lang="en-US" dirty="0"/>
                    </a:p>
                  </a:txBody>
                  <a:tcPr/>
                </a:tc>
                <a:tc>
                  <a:txBody>
                    <a:bodyPr/>
                    <a:lstStyle/>
                    <a:p>
                      <a:r>
                        <a:rPr lang="en-US" dirty="0" smtClean="0"/>
                        <a:t>Regulated at discretion of DNA Profiling Board</a:t>
                      </a:r>
                      <a:endParaRPr lang="en-US" dirty="0"/>
                    </a:p>
                  </a:txBody>
                  <a:tcPr/>
                </a:tc>
              </a:tr>
              <a:tr h="723900">
                <a:tc>
                  <a:txBody>
                    <a:bodyPr/>
                    <a:lstStyle/>
                    <a:p>
                      <a:r>
                        <a:rPr lang="en-US" dirty="0" smtClean="0"/>
                        <a:t> Any transfer of data e.g. from police station to lab or database, must be secure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Regulated at discretion of DNA Profiling Board</a:t>
                      </a:r>
                    </a:p>
                    <a:p>
                      <a:endParaRPr lang="en-US" dirty="0"/>
                    </a:p>
                  </a:txBody>
                  <a:tcPr/>
                </a:tc>
              </a:tr>
              <a:tr h="723900">
                <a:tc>
                  <a:txBody>
                    <a:bodyPr/>
                    <a:lstStyle/>
                    <a:p>
                      <a:endParaRPr lang="en-US" baseline="0" dirty="0" smtClean="0"/>
                    </a:p>
                  </a:txBody>
                  <a:tcPr/>
                </a:tc>
                <a:tc>
                  <a:txBody>
                    <a:bodyPr/>
                    <a:lstStyle/>
                    <a:p>
                      <a:r>
                        <a:rPr lang="en-US" dirty="0" smtClean="0"/>
                        <a:t> </a:t>
                      </a:r>
                      <a:endParaRPr lang="en-US" dirty="0"/>
                    </a:p>
                  </a:txBody>
                  <a:tcPr/>
                </a:tc>
              </a:tr>
              <a:tr h="723900">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a:bodyPr>
          <a:lstStyle/>
          <a:p>
            <a:pPr>
              <a:buNone/>
            </a:pPr>
            <a:r>
              <a:rPr lang="en-US" sz="2400" b="1" dirty="0" smtClean="0"/>
              <a:t>Best Practices Analysis: Uses of samples and data</a:t>
            </a:r>
          </a:p>
          <a:p>
            <a:pPr>
              <a:buNone/>
            </a:pPr>
            <a:endParaRPr lang="en-US" b="1" dirty="0" smtClean="0"/>
          </a:p>
          <a:p>
            <a:pPr>
              <a:buNone/>
            </a:pPr>
            <a:r>
              <a:rPr lang="en-US" dirty="0" smtClean="0"/>
              <a:t> </a:t>
            </a:r>
          </a:p>
          <a:p>
            <a:pPr>
              <a:buNone/>
            </a:pPr>
            <a:endParaRPr lang="en-US" dirty="0" smtClean="0"/>
          </a:p>
        </p:txBody>
      </p:sp>
      <p:graphicFrame>
        <p:nvGraphicFramePr>
          <p:cNvPr id="10" name="Table 9"/>
          <p:cNvGraphicFramePr>
            <a:graphicFrameLocks noGrp="1"/>
          </p:cNvGraphicFramePr>
          <p:nvPr>
            <p:extLst>
              <p:ext uri="{D42A27DB-BD31-4B8C-83A1-F6EECF244321}">
                <p14:modId xmlns:p14="http://schemas.microsoft.com/office/powerpoint/2010/main" xmlns="" val="340193473"/>
              </p:ext>
            </p:extLst>
          </p:nvPr>
        </p:nvGraphicFramePr>
        <p:xfrm>
          <a:off x="152400" y="2362202"/>
          <a:ext cx="8839200" cy="4533900"/>
        </p:xfrm>
        <a:graphic>
          <a:graphicData uri="http://schemas.openxmlformats.org/drawingml/2006/table">
            <a:tbl>
              <a:tblPr firstRow="1" bandRow="1">
                <a:tableStyleId>{7DF18680-E054-41AD-8BC1-D1AEF772440D}</a:tableStyleId>
              </a:tblPr>
              <a:tblGrid>
                <a:gridCol w="4419600"/>
                <a:gridCol w="4419600"/>
              </a:tblGrid>
              <a:tr h="723900">
                <a:tc>
                  <a:txBody>
                    <a:bodyPr/>
                    <a:lstStyle/>
                    <a:p>
                      <a:r>
                        <a:rPr lang="en-US" dirty="0" smtClean="0"/>
                        <a:t>Research uses should be restricted to </a:t>
                      </a:r>
                      <a:r>
                        <a:rPr lang="en-US" dirty="0" err="1" smtClean="0"/>
                        <a:t>anonymized</a:t>
                      </a:r>
                      <a:r>
                        <a:rPr lang="en-US" dirty="0" smtClean="0"/>
                        <a:t> verification of database performance</a:t>
                      </a:r>
                      <a:endParaRPr lang="en-US" dirty="0"/>
                    </a:p>
                  </a:txBody>
                  <a:tcPr/>
                </a:tc>
                <a:tc>
                  <a:txBody>
                    <a:bodyPr/>
                    <a:lstStyle/>
                    <a:p>
                      <a:r>
                        <a:rPr lang="en-US" dirty="0" smtClean="0"/>
                        <a:t>No Provision</a:t>
                      </a:r>
                      <a:endParaRPr lang="en-US" dirty="0"/>
                    </a:p>
                  </a:txBody>
                  <a:tcPr/>
                </a:tc>
              </a:tr>
              <a:tr h="723900">
                <a:tc>
                  <a:txBody>
                    <a:bodyPr/>
                    <a:lstStyle/>
                    <a:p>
                      <a:r>
                        <a:rPr lang="en-US" dirty="0" smtClean="0"/>
                        <a:t>Identification of a person is not an acceptable use</a:t>
                      </a:r>
                      <a:endParaRPr lang="en-US" dirty="0"/>
                    </a:p>
                  </a:txBody>
                  <a:tcPr/>
                </a:tc>
                <a:tc>
                  <a:txBody>
                    <a:bodyPr/>
                    <a:lstStyle/>
                    <a:p>
                      <a:r>
                        <a:rPr lang="en-US" dirty="0" smtClean="0"/>
                        <a:t>Unclear</a:t>
                      </a:r>
                      <a:endParaRPr lang="en-US" dirty="0"/>
                    </a:p>
                  </a:txBody>
                  <a:tcPr/>
                </a:tc>
              </a:tr>
              <a:tr h="723900">
                <a:tc>
                  <a:txBody>
                    <a:bodyPr/>
                    <a:lstStyle/>
                    <a:p>
                      <a:r>
                        <a:rPr lang="en-US" dirty="0" smtClean="0"/>
                        <a:t>Familial Searching should have specified practices and procedures</a:t>
                      </a:r>
                      <a:endParaRPr lang="en-US" dirty="0"/>
                    </a:p>
                  </a:txBody>
                  <a:tcPr/>
                </a:tc>
                <a:tc>
                  <a:txBody>
                    <a:bodyPr/>
                    <a:lstStyle/>
                    <a:p>
                      <a:r>
                        <a:rPr lang="en-US" dirty="0" smtClean="0"/>
                        <a:t> No Provision</a:t>
                      </a:r>
                      <a:endParaRPr lang="en-US" dirty="0"/>
                    </a:p>
                  </a:txBody>
                  <a:tcPr/>
                </a:tc>
              </a:tr>
              <a:tr h="723900">
                <a:tc>
                  <a:txBody>
                    <a:bodyPr/>
                    <a:lstStyle/>
                    <a:p>
                      <a:r>
                        <a:rPr lang="en-US"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a:t>
                      </a:r>
                    </a:p>
                    <a:p>
                      <a:endParaRPr lang="en-US" dirty="0"/>
                    </a:p>
                  </a:txBody>
                  <a:tcPr/>
                </a:tc>
              </a:tr>
              <a:tr h="723900">
                <a:tc>
                  <a:txBody>
                    <a:bodyPr/>
                    <a:lstStyle/>
                    <a:p>
                      <a:endParaRPr lang="en-US" baseline="0" dirty="0" smtClean="0"/>
                    </a:p>
                  </a:txBody>
                  <a:tcPr/>
                </a:tc>
                <a:tc>
                  <a:txBody>
                    <a:bodyPr/>
                    <a:lstStyle/>
                    <a:p>
                      <a:r>
                        <a:rPr lang="en-US" dirty="0" smtClean="0"/>
                        <a:t> </a:t>
                      </a:r>
                      <a:endParaRPr lang="en-US" dirty="0"/>
                    </a:p>
                  </a:txBody>
                  <a:tcPr/>
                </a:tc>
              </a:tr>
              <a:tr h="723900">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a:bodyPr>
          <a:lstStyle/>
          <a:p>
            <a:pPr>
              <a:buNone/>
            </a:pPr>
            <a:r>
              <a:rPr lang="en-US" sz="2400" b="1" dirty="0" smtClean="0"/>
              <a:t>Best Practices Analysis: Destruction of DNA and Linked DNA</a:t>
            </a:r>
          </a:p>
          <a:p>
            <a:pPr>
              <a:buNone/>
            </a:pPr>
            <a:endParaRPr lang="en-US" b="1" dirty="0" smtClean="0"/>
          </a:p>
          <a:p>
            <a:pPr>
              <a:buNone/>
            </a:pPr>
            <a:r>
              <a:rPr lang="en-US" dirty="0" smtClean="0"/>
              <a:t> </a:t>
            </a:r>
          </a:p>
          <a:p>
            <a:pPr>
              <a:buNone/>
            </a:pPr>
            <a:endParaRPr lang="en-US" dirty="0" smtClean="0"/>
          </a:p>
        </p:txBody>
      </p:sp>
      <p:graphicFrame>
        <p:nvGraphicFramePr>
          <p:cNvPr id="10" name="Table 9"/>
          <p:cNvGraphicFramePr>
            <a:graphicFrameLocks noGrp="1"/>
          </p:cNvGraphicFramePr>
          <p:nvPr/>
        </p:nvGraphicFramePr>
        <p:xfrm>
          <a:off x="152400" y="2362202"/>
          <a:ext cx="8839200" cy="4808220"/>
        </p:xfrm>
        <a:graphic>
          <a:graphicData uri="http://schemas.openxmlformats.org/drawingml/2006/table">
            <a:tbl>
              <a:tblPr firstRow="1" bandRow="1">
                <a:tableStyleId>{7DF18680-E054-41AD-8BC1-D1AEF772440D}</a:tableStyleId>
              </a:tblPr>
              <a:tblGrid>
                <a:gridCol w="4419600"/>
                <a:gridCol w="4419600"/>
              </a:tblGrid>
              <a:tr h="723900">
                <a:tc>
                  <a:txBody>
                    <a:bodyPr/>
                    <a:lstStyle/>
                    <a:p>
                      <a:r>
                        <a:rPr lang="en-US" dirty="0" smtClean="0"/>
                        <a:t>DNA samples should be destroyed once the DNA profiles needed for identification purposes have been obtained (allowing for quality</a:t>
                      </a:r>
                      <a:r>
                        <a:rPr lang="en-US" baseline="0" dirty="0" smtClean="0"/>
                        <a:t> assurance)</a:t>
                      </a:r>
                      <a:endParaRPr lang="en-US" dirty="0"/>
                    </a:p>
                  </a:txBody>
                  <a:tcPr/>
                </a:tc>
                <a:tc>
                  <a:txBody>
                    <a:bodyPr/>
                    <a:lstStyle/>
                    <a:p>
                      <a:r>
                        <a:rPr lang="en-US" dirty="0" smtClean="0"/>
                        <a:t>DNA samples retained indefinitely</a:t>
                      </a:r>
                      <a:endParaRPr lang="en-US" dirty="0"/>
                    </a:p>
                  </a:txBody>
                  <a:tcPr/>
                </a:tc>
              </a:tr>
              <a:tr h="723900">
                <a:tc>
                  <a:txBody>
                    <a:bodyPr/>
                    <a:lstStyle/>
                    <a:p>
                      <a:r>
                        <a:rPr lang="en-US" dirty="0" smtClean="0"/>
                        <a:t>Automatic removal for DNA/linked data of innocent persons</a:t>
                      </a:r>
                      <a:endParaRPr lang="en-US" dirty="0"/>
                    </a:p>
                  </a:txBody>
                  <a:tcPr/>
                </a:tc>
                <a:tc>
                  <a:txBody>
                    <a:bodyPr/>
                    <a:lstStyle/>
                    <a:p>
                      <a:r>
                        <a:rPr lang="en-US" dirty="0" smtClean="0"/>
                        <a:t>No Provision</a:t>
                      </a:r>
                      <a:endParaRPr lang="en-US" dirty="0"/>
                    </a:p>
                  </a:txBody>
                  <a:tcPr/>
                </a:tc>
              </a:tr>
              <a:tr h="723900">
                <a:tc>
                  <a:txBody>
                    <a:bodyPr/>
                    <a:lstStyle/>
                    <a:p>
                      <a:r>
                        <a:rPr lang="en-US" dirty="0" smtClean="0"/>
                        <a:t>Minor crimes should not be included</a:t>
                      </a:r>
                      <a:endParaRPr lang="en-US" dirty="0"/>
                    </a:p>
                  </a:txBody>
                  <a:tcPr/>
                </a:tc>
                <a:tc>
                  <a:txBody>
                    <a:bodyPr/>
                    <a:lstStyle/>
                    <a:p>
                      <a:r>
                        <a:rPr lang="en-US" dirty="0" smtClean="0"/>
                        <a:t> Minor crimes are included</a:t>
                      </a:r>
                      <a:endParaRPr lang="en-US" dirty="0"/>
                    </a:p>
                  </a:txBody>
                  <a:tcPr/>
                </a:tc>
              </a:tr>
              <a:tr h="723900">
                <a:tc>
                  <a:txBody>
                    <a:bodyPr/>
                    <a:lstStyle/>
                    <a:p>
                      <a:r>
                        <a:rPr lang="en-US" dirty="0" smtClean="0"/>
                        <a:t> If minor crimes are included there should be retention limits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No provision</a:t>
                      </a:r>
                    </a:p>
                    <a:p>
                      <a:endParaRPr lang="en-US" dirty="0"/>
                    </a:p>
                  </a:txBody>
                  <a:tcPr/>
                </a:tc>
              </a:tr>
              <a:tr h="723900">
                <a:tc>
                  <a:txBody>
                    <a:bodyPr/>
                    <a:lstStyle/>
                    <a:p>
                      <a:r>
                        <a:rPr lang="en-US" baseline="0" dirty="0" smtClean="0"/>
                        <a:t>Appeals process against DNA retention</a:t>
                      </a:r>
                    </a:p>
                  </a:txBody>
                  <a:tcPr/>
                </a:tc>
                <a:tc>
                  <a:txBody>
                    <a:bodyPr/>
                    <a:lstStyle/>
                    <a:p>
                      <a:r>
                        <a:rPr lang="en-US" dirty="0" smtClean="0"/>
                        <a:t> No provision</a:t>
                      </a:r>
                      <a:endParaRPr lang="en-US" dirty="0"/>
                    </a:p>
                  </a:txBody>
                  <a:tcPr/>
                </a:tc>
              </a:tr>
              <a:tr h="723900">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a:bodyPr>
          <a:lstStyle/>
          <a:p>
            <a:pPr>
              <a:buNone/>
            </a:pPr>
            <a:r>
              <a:rPr lang="en-US" sz="2400" b="1" dirty="0" smtClean="0"/>
              <a:t>Best Practices Analysis: Use in court</a:t>
            </a:r>
          </a:p>
          <a:p>
            <a:pPr>
              <a:buNone/>
            </a:pPr>
            <a:endParaRPr lang="en-US" b="1" dirty="0" smtClean="0"/>
          </a:p>
          <a:p>
            <a:pPr>
              <a:buNone/>
            </a:pPr>
            <a:r>
              <a:rPr lang="en-US" dirty="0" smtClean="0"/>
              <a:t> </a:t>
            </a:r>
          </a:p>
          <a:p>
            <a:pPr>
              <a:buNone/>
            </a:pPr>
            <a:endParaRPr lang="en-US" dirty="0" smtClean="0"/>
          </a:p>
        </p:txBody>
      </p:sp>
      <p:graphicFrame>
        <p:nvGraphicFramePr>
          <p:cNvPr id="10" name="Table 9"/>
          <p:cNvGraphicFramePr>
            <a:graphicFrameLocks noGrp="1"/>
          </p:cNvGraphicFramePr>
          <p:nvPr/>
        </p:nvGraphicFramePr>
        <p:xfrm>
          <a:off x="152400" y="2057402"/>
          <a:ext cx="8839200" cy="4797054"/>
        </p:xfrm>
        <a:graphic>
          <a:graphicData uri="http://schemas.openxmlformats.org/drawingml/2006/table">
            <a:tbl>
              <a:tblPr firstRow="1" bandRow="1">
                <a:tableStyleId>{7DF18680-E054-41AD-8BC1-D1AEF772440D}</a:tableStyleId>
              </a:tblPr>
              <a:tblGrid>
                <a:gridCol w="4419600"/>
                <a:gridCol w="4419600"/>
              </a:tblGrid>
              <a:tr h="864781">
                <a:tc>
                  <a:txBody>
                    <a:bodyPr/>
                    <a:lstStyle/>
                    <a:p>
                      <a:r>
                        <a:rPr lang="en-US" dirty="0" smtClean="0"/>
                        <a:t>Individuals must have a right to have a second sample taken from them and reanalyzed as a check </a:t>
                      </a:r>
                      <a:endParaRPr lang="en-US" dirty="0"/>
                    </a:p>
                  </a:txBody>
                  <a:tcPr/>
                </a:tc>
                <a:tc>
                  <a:txBody>
                    <a:bodyPr/>
                    <a:lstStyle/>
                    <a:p>
                      <a:r>
                        <a:rPr lang="en-US" dirty="0" smtClean="0"/>
                        <a:t>No Provision</a:t>
                      </a:r>
                      <a:endParaRPr lang="en-US" dirty="0"/>
                    </a:p>
                  </a:txBody>
                  <a:tcPr/>
                </a:tc>
              </a:tr>
              <a:tr h="864781">
                <a:tc>
                  <a:txBody>
                    <a:bodyPr/>
                    <a:lstStyle/>
                    <a:p>
                      <a:r>
                        <a:rPr lang="en-US" dirty="0" smtClean="0"/>
                        <a:t>Individuals must have a right to obtain re-analysis of crime scene forensic evidence in the event of appeal </a:t>
                      </a:r>
                      <a:endParaRPr lang="en-US" dirty="0"/>
                    </a:p>
                  </a:txBody>
                  <a:tcPr/>
                </a:tc>
                <a:tc>
                  <a:txBody>
                    <a:bodyPr/>
                    <a:lstStyle/>
                    <a:p>
                      <a:r>
                        <a:rPr lang="en-US" dirty="0" smtClean="0"/>
                        <a:t>High bar and discretion </a:t>
                      </a:r>
                      <a:endParaRPr lang="en-US" dirty="0"/>
                    </a:p>
                  </a:txBody>
                  <a:tcPr/>
                </a:tc>
              </a:tr>
              <a:tr h="864781">
                <a:tc>
                  <a:txBody>
                    <a:bodyPr/>
                    <a:lstStyle/>
                    <a:p>
                      <a:r>
                        <a:rPr lang="en-US" dirty="0" smtClean="0"/>
                        <a:t>Expert evidence and statistics must not misrepresent the role and value of the DNA evidence in relation to the crime</a:t>
                      </a:r>
                      <a:endParaRPr lang="en-US" dirty="0"/>
                    </a:p>
                  </a:txBody>
                  <a:tcPr/>
                </a:tc>
                <a:tc>
                  <a:txBody>
                    <a:bodyPr/>
                    <a:lstStyle/>
                    <a:p>
                      <a:r>
                        <a:rPr lang="en-US" dirty="0" smtClean="0"/>
                        <a:t> No provision</a:t>
                      </a:r>
                      <a:endParaRPr lang="en-US" dirty="0"/>
                    </a:p>
                  </a:txBody>
                  <a:tcPr/>
                </a:tc>
              </a:tr>
              <a:tr h="684618">
                <a:tc>
                  <a:txBody>
                    <a:bodyPr/>
                    <a:lstStyle/>
                    <a:p>
                      <a:r>
                        <a:rPr lang="en-US"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a:t>
                      </a:r>
                    </a:p>
                    <a:p>
                      <a:endParaRPr lang="en-US" dirty="0"/>
                    </a:p>
                  </a:txBody>
                  <a:tcPr/>
                </a:tc>
              </a:tr>
              <a:tr h="684618">
                <a:tc>
                  <a:txBody>
                    <a:bodyPr/>
                    <a:lstStyle/>
                    <a:p>
                      <a:r>
                        <a:rPr lang="en-US" baseline="0" dirty="0" smtClean="0"/>
                        <a:t> </a:t>
                      </a:r>
                    </a:p>
                  </a:txBody>
                  <a:tcPr/>
                </a:tc>
                <a:tc>
                  <a:txBody>
                    <a:bodyPr/>
                    <a:lstStyle/>
                    <a:p>
                      <a:r>
                        <a:rPr lang="en-US" dirty="0" smtClean="0"/>
                        <a:t> </a:t>
                      </a:r>
                      <a:endParaRPr lang="en-US" dirty="0"/>
                    </a:p>
                  </a:txBody>
                  <a:tcPr/>
                </a:tc>
              </a:tr>
              <a:tr h="684618">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a:xfrm>
            <a:off x="304800" y="1066800"/>
            <a:ext cx="8229600" cy="5791200"/>
          </a:xfrm>
        </p:spPr>
        <p:txBody>
          <a:bodyPr>
            <a:normAutofit fontScale="62500" lnSpcReduction="20000"/>
          </a:bodyPr>
          <a:lstStyle/>
          <a:p>
            <a:pPr algn="ctr">
              <a:buNone/>
            </a:pPr>
            <a:r>
              <a:rPr lang="en-US" sz="3600" b="1" dirty="0" smtClean="0">
                <a:solidFill>
                  <a:srgbClr val="002060"/>
                </a:solidFill>
              </a:rPr>
              <a:t>Growing </a:t>
            </a:r>
            <a:r>
              <a:rPr lang="en-US" sz="3600" b="1" smtClean="0">
                <a:solidFill>
                  <a:srgbClr val="002060"/>
                </a:solidFill>
              </a:rPr>
              <a:t>International Cooperation</a:t>
            </a:r>
            <a:endParaRPr lang="en-US" sz="3600" dirty="0" smtClean="0">
              <a:solidFill>
                <a:srgbClr val="002060"/>
              </a:solidFill>
            </a:endParaRPr>
          </a:p>
          <a:p>
            <a:pPr>
              <a:buNone/>
            </a:pPr>
            <a:r>
              <a:rPr lang="en-US" sz="2200" dirty="0" smtClean="0">
                <a:solidFill>
                  <a:srgbClr val="002060"/>
                </a:solidFill>
              </a:rPr>
              <a:t>     </a:t>
            </a:r>
          </a:p>
          <a:p>
            <a:pPr>
              <a:buNone/>
            </a:pPr>
            <a:r>
              <a:rPr lang="en-US" sz="2400" dirty="0" smtClean="0">
                <a:solidFill>
                  <a:srgbClr val="002060"/>
                </a:solidFill>
              </a:rPr>
              <a:t>        </a:t>
            </a:r>
            <a:r>
              <a:rPr lang="en-US" sz="2600" dirty="0" smtClean="0">
                <a:solidFill>
                  <a:srgbClr val="002060"/>
                </a:solidFill>
              </a:rPr>
              <a:t>Concerned with  terrorism, illegal immigration and “global crime” law  enforcement and government officials are engaged in efforts to link national DNA databases</a:t>
            </a:r>
          </a:p>
          <a:p>
            <a:pPr>
              <a:buNone/>
            </a:pPr>
            <a:r>
              <a:rPr lang="en-US" sz="2200" dirty="0" smtClean="0">
                <a:solidFill>
                  <a:srgbClr val="002060"/>
                </a:solidFill>
              </a:rPr>
              <a:t>     </a:t>
            </a:r>
            <a:r>
              <a:rPr lang="en-US" sz="2400" dirty="0" smtClean="0">
                <a:solidFill>
                  <a:srgbClr val="002060"/>
                </a:solidFill>
              </a:rPr>
              <a:t> </a:t>
            </a:r>
          </a:p>
          <a:p>
            <a:pPr>
              <a:buNone/>
            </a:pPr>
            <a:endParaRPr lang="en-US" sz="2400" dirty="0" smtClean="0">
              <a:solidFill>
                <a:srgbClr val="002060"/>
              </a:solidFill>
            </a:endParaRPr>
          </a:p>
          <a:p>
            <a:r>
              <a:rPr lang="en-US" u="sng" dirty="0" smtClean="0">
                <a:solidFill>
                  <a:srgbClr val="002060"/>
                </a:solidFill>
              </a:rPr>
              <a:t>United Kingdom</a:t>
            </a:r>
            <a:r>
              <a:rPr lang="en-US" dirty="0" smtClean="0">
                <a:solidFill>
                  <a:srgbClr val="002060"/>
                </a:solidFill>
              </a:rPr>
              <a:t>:  Through data-sharing agreements established through the European Union (such as the PRUM DNA Search Network) and other international institutions, DNA data is shared across borders with little oversight. </a:t>
            </a:r>
            <a:r>
              <a:rPr lang="en-US" dirty="0" smtClean="0"/>
              <a:t> </a:t>
            </a:r>
            <a:endParaRPr lang="en-US" dirty="0" smtClean="0">
              <a:solidFill>
                <a:srgbClr val="002060"/>
              </a:solidFill>
            </a:endParaRPr>
          </a:p>
          <a:p>
            <a:pPr>
              <a:buNone/>
            </a:pPr>
            <a:r>
              <a:rPr lang="en-US" dirty="0" smtClean="0">
                <a:solidFill>
                  <a:srgbClr val="002060"/>
                </a:solidFill>
              </a:rPr>
              <a:t> </a:t>
            </a:r>
          </a:p>
          <a:p>
            <a:pPr lvl="0">
              <a:buNone/>
            </a:pPr>
            <a:r>
              <a:rPr lang="en-US" dirty="0" smtClean="0">
                <a:solidFill>
                  <a:srgbClr val="002060"/>
                </a:solidFill>
              </a:rPr>
              <a:t>	</a:t>
            </a:r>
            <a:r>
              <a:rPr lang="en-US" u="sng" dirty="0" smtClean="0">
                <a:solidFill>
                  <a:srgbClr val="002060"/>
                </a:solidFill>
              </a:rPr>
              <a:t>United States</a:t>
            </a:r>
            <a:r>
              <a:rPr lang="en-US" dirty="0" smtClean="0">
                <a:solidFill>
                  <a:srgbClr val="002060"/>
                </a:solidFill>
              </a:rPr>
              <a:t>:  The National Institute of Justice’s International Center promotes information sharing among similar Institutes worldwide.  </a:t>
            </a:r>
          </a:p>
          <a:p>
            <a:pPr>
              <a:buNone/>
            </a:pPr>
            <a:endParaRPr lang="en-US" dirty="0" smtClean="0">
              <a:solidFill>
                <a:srgbClr val="002060"/>
              </a:solidFill>
            </a:endParaRPr>
          </a:p>
          <a:p>
            <a:pPr lvl="0">
              <a:buNone/>
            </a:pPr>
            <a:r>
              <a:rPr lang="en-US" dirty="0" smtClean="0">
                <a:solidFill>
                  <a:srgbClr val="002060"/>
                </a:solidFill>
              </a:rPr>
              <a:t>	</a:t>
            </a:r>
            <a:r>
              <a:rPr lang="en-US" u="sng" dirty="0" smtClean="0">
                <a:solidFill>
                  <a:srgbClr val="002060"/>
                </a:solidFill>
              </a:rPr>
              <a:t>INTERPOL</a:t>
            </a:r>
            <a:r>
              <a:rPr lang="en-US" dirty="0" smtClean="0">
                <a:solidFill>
                  <a:srgbClr val="002060"/>
                </a:solidFill>
              </a:rPr>
              <a:t>:  Interpol’s DNA Gateway and G8/Interpol Search Request Network  now contains profiles shared by 49 countries. </a:t>
            </a:r>
          </a:p>
          <a:p>
            <a:pPr lvl="0">
              <a:buNone/>
            </a:pPr>
            <a:endParaRPr lang="en-US" sz="2900" dirty="0" smtClean="0">
              <a:solidFill>
                <a:srgbClr val="002060"/>
              </a:solidFill>
            </a:endParaRPr>
          </a:p>
          <a:p>
            <a:pPr>
              <a:buNone/>
            </a:pPr>
            <a:r>
              <a:rPr lang="en-US" dirty="0" smtClean="0">
                <a:solidFill>
                  <a:srgbClr val="002060"/>
                </a:solidFill>
              </a:rPr>
              <a:t>	</a:t>
            </a:r>
            <a:r>
              <a:rPr lang="en-US" sz="2600" dirty="0" smtClean="0">
                <a:solidFill>
                  <a:srgbClr val="002060"/>
                </a:solidFill>
              </a:rPr>
              <a:t>Advisory groups have been formed in Europe and elsewhere to improve harmonization         of forensic DNA methods (such as the ISO Standards for DNA Database Exchange)</a:t>
            </a:r>
          </a:p>
          <a:p>
            <a:pPr>
              <a:buNone/>
            </a:pPr>
            <a:r>
              <a:rPr lang="en-US" sz="2600" dirty="0" smtClean="0">
                <a:solidFill>
                  <a:srgbClr val="002060"/>
                </a:solidFill>
              </a:rPr>
              <a:t>	</a:t>
            </a:r>
          </a:p>
          <a:p>
            <a:pPr>
              <a:buNone/>
            </a:pPr>
            <a:r>
              <a:rPr lang="en-US" sz="2600" dirty="0" smtClean="0">
                <a:solidFill>
                  <a:srgbClr val="002060"/>
                </a:solidFill>
              </a:rPr>
              <a:t>	Plans to develop a ‘Google search’ type system for sharing data across national boundaries.  </a:t>
            </a:r>
          </a:p>
          <a:p>
            <a:pPr>
              <a:buNone/>
            </a:pPr>
            <a:endParaRPr lang="en-US" dirty="0"/>
          </a:p>
        </p:txBody>
      </p:sp>
      <p:pic>
        <p:nvPicPr>
          <p:cNvPr id="5" name="Picture 2" descr="crg_header copy2"/>
          <p:cNvPicPr>
            <a:picLocks noChangeAspect="1" noChangeArrowheads="1"/>
          </p:cNvPicPr>
          <p:nvPr/>
        </p:nvPicPr>
        <p:blipFill>
          <a:blip r:embed="rId2" cstate="print"/>
          <a:srcRect/>
          <a:stretch>
            <a:fillRect/>
          </a:stretch>
        </p:blipFill>
        <p:spPr bwMode="auto">
          <a:xfrm>
            <a:off x="0" y="0"/>
            <a:ext cx="9254169" cy="1066800"/>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828675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fontScale="90000"/>
          </a:bodyPr>
          <a:lstStyle/>
          <a:p>
            <a:r>
              <a:rPr lang="en-US" dirty="0" smtClean="0"/>
              <a:t/>
            </a:r>
            <a:br>
              <a:rPr lang="en-US" dirty="0" smtClean="0"/>
            </a:br>
            <a:r>
              <a:rPr lang="en-US" dirty="0"/>
              <a:t/>
            </a:r>
            <a:br>
              <a:rPr lang="en-US" dirty="0"/>
            </a:br>
            <a:endParaRPr lang="en-US" dirty="0">
              <a:solidFill>
                <a:srgbClr val="002060"/>
              </a:solidFill>
            </a:endParaRPr>
          </a:p>
        </p:txBody>
      </p:sp>
      <p:pic>
        <p:nvPicPr>
          <p:cNvPr id="4"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sp>
        <p:nvSpPr>
          <p:cNvPr id="7" name="Content Placeholder 6"/>
          <p:cNvSpPr>
            <a:spLocks noGrp="1"/>
          </p:cNvSpPr>
          <p:nvPr>
            <p:ph idx="1"/>
          </p:nvPr>
        </p:nvSpPr>
        <p:spPr>
          <a:xfrm>
            <a:off x="457200" y="1600200"/>
            <a:ext cx="8229600" cy="6324600"/>
          </a:xfrm>
        </p:spPr>
        <p:txBody>
          <a:bodyPr>
            <a:normAutofit/>
          </a:bodyPr>
          <a:lstStyle/>
          <a:p>
            <a:pPr>
              <a:buNone/>
            </a:pPr>
            <a:r>
              <a:rPr lang="en-US" sz="2400" b="1" dirty="0" smtClean="0"/>
              <a:t>Best Practices Analysis: Other</a:t>
            </a:r>
          </a:p>
          <a:p>
            <a:pPr>
              <a:buNone/>
            </a:pPr>
            <a:endParaRPr lang="en-US" b="1" dirty="0" smtClean="0"/>
          </a:p>
          <a:p>
            <a:pPr>
              <a:buNone/>
            </a:pPr>
            <a:r>
              <a:rPr lang="en-US" dirty="0" smtClean="0"/>
              <a:t> </a:t>
            </a:r>
          </a:p>
          <a:p>
            <a:pPr>
              <a:buNone/>
            </a:pPr>
            <a:endParaRPr lang="en-US" dirty="0" smtClean="0"/>
          </a:p>
        </p:txBody>
      </p:sp>
      <p:graphicFrame>
        <p:nvGraphicFramePr>
          <p:cNvPr id="10" name="Table 9"/>
          <p:cNvGraphicFramePr>
            <a:graphicFrameLocks noGrp="1"/>
          </p:cNvGraphicFramePr>
          <p:nvPr>
            <p:extLst>
              <p:ext uri="{D42A27DB-BD31-4B8C-83A1-F6EECF244321}">
                <p14:modId xmlns:p14="http://schemas.microsoft.com/office/powerpoint/2010/main" xmlns="" val="2808314114"/>
              </p:ext>
            </p:extLst>
          </p:nvPr>
        </p:nvGraphicFramePr>
        <p:xfrm>
          <a:off x="152400" y="2285999"/>
          <a:ext cx="8839200" cy="3840480"/>
        </p:xfrm>
        <a:graphic>
          <a:graphicData uri="http://schemas.openxmlformats.org/drawingml/2006/table">
            <a:tbl>
              <a:tblPr firstRow="1" bandRow="1">
                <a:tableStyleId>{7DF18680-E054-41AD-8BC1-D1AEF772440D}</a:tableStyleId>
              </a:tblPr>
              <a:tblGrid>
                <a:gridCol w="4419600"/>
                <a:gridCol w="4419600"/>
              </a:tblGrid>
              <a:tr h="326065">
                <a:tc>
                  <a:txBody>
                    <a:bodyPr/>
                    <a:lstStyle/>
                    <a:p>
                      <a:r>
                        <a:rPr lang="en-US" dirty="0" smtClean="0"/>
                        <a:t>Impact on vulnerable persons must be considered</a:t>
                      </a:r>
                      <a:endParaRPr lang="en-US" dirty="0"/>
                    </a:p>
                  </a:txBody>
                  <a:tcPr/>
                </a:tc>
                <a:tc>
                  <a:txBody>
                    <a:bodyPr/>
                    <a:lstStyle/>
                    <a:p>
                      <a:r>
                        <a:rPr lang="en-US" dirty="0" smtClean="0"/>
                        <a:t>No Provision</a:t>
                      </a:r>
                      <a:endParaRPr lang="en-US" dirty="0"/>
                    </a:p>
                  </a:txBody>
                  <a:tcPr/>
                </a:tc>
              </a:tr>
              <a:tr h="326065">
                <a:tc>
                  <a:txBody>
                    <a:bodyPr/>
                    <a:lstStyle/>
                    <a:p>
                      <a:r>
                        <a:rPr lang="en-US" dirty="0" smtClean="0"/>
                        <a:t>Potential for racial/ethnic/class</a:t>
                      </a:r>
                      <a:r>
                        <a:rPr lang="en-US" baseline="0" dirty="0" smtClean="0"/>
                        <a:t> bias must be considered</a:t>
                      </a:r>
                    </a:p>
                    <a:p>
                      <a:endParaRPr lang="en-US" baseline="0" dirty="0" smtClean="0"/>
                    </a:p>
                    <a:p>
                      <a:r>
                        <a:rPr lang="en-US" baseline="0" dirty="0" smtClean="0"/>
                        <a:t>In US African Americans are 13% of population but make up 40% of CODIS</a:t>
                      </a:r>
                      <a:endParaRPr lang="en-US" dirty="0"/>
                    </a:p>
                  </a:txBody>
                  <a:tcPr/>
                </a:tc>
                <a:tc>
                  <a:txBody>
                    <a:bodyPr/>
                    <a:lstStyle/>
                    <a:p>
                      <a:r>
                        <a:rPr lang="en-US" dirty="0" smtClean="0"/>
                        <a:t> No provision</a:t>
                      </a:r>
                      <a:endParaRPr lang="en-US" dirty="0"/>
                    </a:p>
                  </a:txBody>
                  <a:tcPr/>
                </a:tc>
              </a:tr>
              <a:tr h="326065">
                <a:tc>
                  <a:txBody>
                    <a:bodyPr/>
                    <a:lstStyle/>
                    <a:p>
                      <a:r>
                        <a:rPr lang="en-US" dirty="0" smtClean="0"/>
                        <a:t> </a:t>
                      </a:r>
                      <a:endParaRPr lang="en-US" dirty="0"/>
                    </a:p>
                  </a:txBody>
                  <a:tcPr/>
                </a:tc>
                <a:tc>
                  <a:txBody>
                    <a:bodyPr/>
                    <a:lstStyle/>
                    <a:p>
                      <a:endParaRPr lang="en-US" dirty="0"/>
                    </a:p>
                  </a:txBody>
                  <a:tcPr/>
                </a:tc>
              </a:tr>
              <a:tr h="258135">
                <a:tc>
                  <a:txBody>
                    <a:bodyPr/>
                    <a:lstStyle/>
                    <a:p>
                      <a:r>
                        <a:rPr lang="en-US"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a:t>
                      </a:r>
                    </a:p>
                    <a:p>
                      <a:endParaRPr lang="en-US" dirty="0"/>
                    </a:p>
                  </a:txBody>
                  <a:tcPr/>
                </a:tc>
              </a:tr>
              <a:tr h="258135">
                <a:tc>
                  <a:txBody>
                    <a:bodyPr/>
                    <a:lstStyle/>
                    <a:p>
                      <a:r>
                        <a:rPr lang="en-US" baseline="0" dirty="0" smtClean="0"/>
                        <a:t> </a:t>
                      </a:r>
                    </a:p>
                  </a:txBody>
                  <a:tcPr/>
                </a:tc>
                <a:tc>
                  <a:txBody>
                    <a:bodyPr/>
                    <a:lstStyle/>
                    <a:p>
                      <a:r>
                        <a:rPr lang="en-US" dirty="0" smtClean="0"/>
                        <a:t> </a:t>
                      </a:r>
                      <a:endParaRPr lang="en-US" dirty="0"/>
                    </a:p>
                  </a:txBody>
                  <a:tcPr/>
                </a:tc>
              </a:tr>
              <a:tr h="258135">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solidFill>
                  <a:srgbClr val="002060"/>
                </a:solidFill>
              </a:rPr>
              <a:t> </a:t>
            </a:r>
            <a:endParaRPr lang="en-US" dirty="0">
              <a:solidFill>
                <a:srgbClr val="002060"/>
              </a:solidFill>
            </a:endParaRPr>
          </a:p>
        </p:txBody>
      </p:sp>
      <p:sp>
        <p:nvSpPr>
          <p:cNvPr id="3" name="Content Placeholder 2"/>
          <p:cNvSpPr>
            <a:spLocks noGrp="1"/>
          </p:cNvSpPr>
          <p:nvPr>
            <p:ph idx="1"/>
          </p:nvPr>
        </p:nvSpPr>
        <p:spPr>
          <a:xfrm>
            <a:off x="457200" y="1981200"/>
            <a:ext cx="8229600" cy="4648200"/>
          </a:xfrm>
        </p:spPr>
        <p:txBody>
          <a:bodyPr>
            <a:normAutofit fontScale="32500" lnSpcReduction="20000"/>
          </a:bodyPr>
          <a:lstStyle/>
          <a:p>
            <a:pPr>
              <a:buNone/>
            </a:pPr>
            <a:endParaRPr lang="en-US" dirty="0" smtClean="0"/>
          </a:p>
          <a:p>
            <a:pPr>
              <a:buNone/>
            </a:pPr>
            <a:endParaRPr lang="en-US" dirty="0" smtClean="0"/>
          </a:p>
          <a:p>
            <a:pPr>
              <a:buNone/>
            </a:pPr>
            <a:r>
              <a:rPr lang="en-US" sz="4300" dirty="0" smtClean="0"/>
              <a:t>The Forensic Genetics Policy Initiative seeks to achieve a direct impact on the human rights standards </a:t>
            </a:r>
          </a:p>
          <a:p>
            <a:pPr>
              <a:buNone/>
            </a:pPr>
            <a:r>
              <a:rPr lang="en-US" sz="4300" dirty="0" smtClean="0"/>
              <a:t>adopted for DNA databases across the world.</a:t>
            </a:r>
          </a:p>
          <a:p>
            <a:pPr>
              <a:buNone/>
            </a:pPr>
            <a:r>
              <a:rPr lang="en-US" sz="4300" dirty="0" smtClean="0"/>
              <a:t> </a:t>
            </a:r>
          </a:p>
          <a:p>
            <a:pPr>
              <a:buNone/>
            </a:pPr>
            <a:r>
              <a:rPr lang="en-GB" sz="4300" dirty="0" smtClean="0"/>
              <a:t>         Our aims are to:</a:t>
            </a:r>
            <a:endParaRPr lang="en-US" sz="4300" dirty="0" smtClean="0"/>
          </a:p>
          <a:p>
            <a:pPr>
              <a:buNone/>
            </a:pPr>
            <a:r>
              <a:rPr lang="en-GB" sz="4300" dirty="0" smtClean="0"/>
              <a:t> </a:t>
            </a:r>
            <a:endParaRPr lang="en-US" sz="4300" dirty="0" smtClean="0"/>
          </a:p>
          <a:p>
            <a:pPr lvl="0">
              <a:buNone/>
            </a:pPr>
            <a:r>
              <a:rPr lang="en-GB" sz="4300" dirty="0" smtClean="0"/>
              <a:t>        Build global civil society’s capacities to engage in the policy-making processes on the development  of national and international DNA databases and cross-border sharing of forensic information</a:t>
            </a:r>
            <a:endParaRPr lang="en-US" sz="4300" dirty="0" smtClean="0"/>
          </a:p>
          <a:p>
            <a:pPr>
              <a:buNone/>
            </a:pPr>
            <a:endParaRPr lang="en-US" sz="4300" dirty="0" smtClean="0"/>
          </a:p>
          <a:p>
            <a:pPr lvl="0">
              <a:buNone/>
            </a:pPr>
            <a:r>
              <a:rPr lang="en-GB" sz="4300" dirty="0" smtClean="0"/>
              <a:t>	Protect human rights by setting international standards for DNA databases</a:t>
            </a:r>
            <a:endParaRPr lang="en-US" sz="4300" dirty="0" smtClean="0"/>
          </a:p>
          <a:p>
            <a:pPr>
              <a:buNone/>
            </a:pPr>
            <a:endParaRPr lang="en-US" sz="4300" dirty="0" smtClean="0"/>
          </a:p>
          <a:p>
            <a:pPr algn="ctr">
              <a:buNone/>
            </a:pPr>
            <a:r>
              <a:rPr lang="en-GB" sz="4300" dirty="0" smtClean="0"/>
              <a:t> For more information, please visit our website at:</a:t>
            </a:r>
            <a:endParaRPr lang="en-US" sz="4300" dirty="0" smtClean="0"/>
          </a:p>
          <a:p>
            <a:pPr algn="ctr">
              <a:buNone/>
            </a:pPr>
            <a:r>
              <a:rPr lang="en-US" sz="4300" dirty="0" smtClean="0"/>
              <a:t>www.dnapolicyinitiative.org</a:t>
            </a:r>
          </a:p>
          <a:p>
            <a:pPr>
              <a:buNone/>
            </a:pPr>
            <a:r>
              <a:rPr lang="en-US" sz="4300" dirty="0" smtClean="0"/>
              <a:t> </a:t>
            </a:r>
          </a:p>
          <a:p>
            <a:endParaRPr lang="en-US" sz="4300" dirty="0" smtClean="0"/>
          </a:p>
          <a:p>
            <a:pPr>
              <a:buNone/>
            </a:pPr>
            <a:r>
              <a:rPr lang="en-US" sz="4300" dirty="0" smtClean="0"/>
              <a:t>FGPI is a collaboration of the following organizations:</a:t>
            </a:r>
          </a:p>
          <a:p>
            <a:pPr>
              <a:buNone/>
            </a:pPr>
            <a:endParaRPr lang="en-US" dirty="0" smtClean="0"/>
          </a:p>
          <a:p>
            <a:pPr>
              <a:buNone/>
            </a:pPr>
            <a:endParaRPr lang="en-US" dirty="0"/>
          </a:p>
        </p:txBody>
      </p:sp>
      <p:pic>
        <p:nvPicPr>
          <p:cNvPr id="4" name="Picture 2" descr="crg_header copy2"/>
          <p:cNvPicPr>
            <a:picLocks noChangeAspect="1" noChangeArrowheads="1"/>
          </p:cNvPicPr>
          <p:nvPr/>
        </p:nvPicPr>
        <p:blipFill>
          <a:blip r:embed="rId3" cstate="print"/>
          <a:srcRect/>
          <a:stretch>
            <a:fillRect/>
          </a:stretch>
        </p:blipFill>
        <p:spPr bwMode="auto">
          <a:xfrm>
            <a:off x="-1" y="0"/>
            <a:ext cx="9254169" cy="838200"/>
          </a:xfrm>
          <a:prstGeom prst="rect">
            <a:avLst/>
          </a:prstGeom>
          <a:noFill/>
          <a:ln w="9525">
            <a:noFill/>
            <a:miter lim="800000"/>
            <a:headEnd/>
            <a:tailEnd/>
          </a:ln>
        </p:spPr>
      </p:pic>
      <p:sp>
        <p:nvSpPr>
          <p:cNvPr id="61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145" name="Object 1"/>
          <p:cNvGraphicFramePr>
            <a:graphicFrameLocks noChangeAspect="1"/>
          </p:cNvGraphicFramePr>
          <p:nvPr/>
        </p:nvGraphicFramePr>
        <p:xfrm>
          <a:off x="2057400" y="838200"/>
          <a:ext cx="4114800" cy="1524000"/>
        </p:xfrm>
        <a:graphic>
          <a:graphicData uri="http://schemas.openxmlformats.org/presentationml/2006/ole">
            <p:oleObj spid="_x0000_s30738" r:id="rId4" imgW="5486400" imgH="1828800" progId="">
              <p:embed/>
            </p:oleObj>
          </a:graphicData>
        </a:graphic>
      </p:graphicFrame>
      <p:pic>
        <p:nvPicPr>
          <p:cNvPr id="8" name="Picture 7" descr="pilogomedium"/>
          <p:cNvPicPr/>
          <p:nvPr/>
        </p:nvPicPr>
        <p:blipFill>
          <a:blip r:embed="rId5" cstate="print"/>
          <a:srcRect/>
          <a:stretch>
            <a:fillRect/>
          </a:stretch>
        </p:blipFill>
        <p:spPr bwMode="auto">
          <a:xfrm>
            <a:off x="1905000" y="5410200"/>
            <a:ext cx="1362075" cy="1092925"/>
          </a:xfrm>
          <a:prstGeom prst="rect">
            <a:avLst/>
          </a:prstGeom>
          <a:noFill/>
          <a:ln w="9525">
            <a:noFill/>
            <a:miter lim="800000"/>
            <a:headEnd/>
            <a:tailEnd/>
          </a:ln>
          <a:effectLst/>
        </p:spPr>
      </p:pic>
      <p:pic>
        <p:nvPicPr>
          <p:cNvPr id="9" name="Picture 8" descr="LogoGWUK 2"/>
          <p:cNvPicPr/>
          <p:nvPr/>
        </p:nvPicPr>
        <p:blipFill>
          <a:blip r:embed="rId6" cstate="print"/>
          <a:srcRect/>
          <a:stretch>
            <a:fillRect/>
          </a:stretch>
        </p:blipFill>
        <p:spPr bwMode="auto">
          <a:xfrm>
            <a:off x="3200400" y="5791200"/>
            <a:ext cx="1764589" cy="561975"/>
          </a:xfrm>
          <a:prstGeom prst="rect">
            <a:avLst/>
          </a:prstGeom>
          <a:noFill/>
          <a:ln w="9525">
            <a:noFill/>
            <a:miter lim="800000"/>
            <a:headEnd/>
            <a:tailEnd/>
          </a:ln>
          <a:effectLst/>
        </p:spPr>
      </p:pic>
      <p:pic>
        <p:nvPicPr>
          <p:cNvPr id="10" name="Picture 9" descr="C:\Users\CRG\Pictures\CRG_logo.png"/>
          <p:cNvPicPr/>
          <p:nvPr/>
        </p:nvPicPr>
        <p:blipFill>
          <a:blip r:embed="rId7" cstate="print"/>
          <a:srcRect/>
          <a:stretch>
            <a:fillRect/>
          </a:stretch>
        </p:blipFill>
        <p:spPr bwMode="auto">
          <a:xfrm>
            <a:off x="2667000" y="6486525"/>
            <a:ext cx="2943225" cy="371475"/>
          </a:xfrm>
          <a:prstGeom prst="rect">
            <a:avLst/>
          </a:prstGeom>
          <a:noFill/>
          <a:ln w="9525">
            <a:noFill/>
            <a:miter lim="800000"/>
            <a:headEnd/>
            <a:tailEnd/>
          </a:ln>
        </p:spPr>
      </p:pic>
      <p:pic>
        <p:nvPicPr>
          <p:cNvPr id="11" name="Picture 4"/>
          <p:cNvPicPr>
            <a:picLocks noChangeAspect="1" noChangeArrowheads="1"/>
          </p:cNvPicPr>
          <p:nvPr/>
        </p:nvPicPr>
        <p:blipFill>
          <a:blip r:embed="rId8" cstate="print"/>
          <a:srcRect/>
          <a:stretch>
            <a:fillRect/>
          </a:stretch>
        </p:blipFill>
        <p:spPr bwMode="auto">
          <a:xfrm>
            <a:off x="8001000" y="5410200"/>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a:xfrm>
            <a:off x="304800" y="1066800"/>
            <a:ext cx="8229600" cy="5791200"/>
          </a:xfrm>
        </p:spPr>
        <p:txBody>
          <a:bodyPr>
            <a:normAutofit/>
          </a:bodyPr>
          <a:lstStyle/>
          <a:p>
            <a:pPr algn="ctr">
              <a:buNone/>
            </a:pPr>
            <a:endParaRPr lang="en-US" sz="2400" b="1" dirty="0" smtClean="0">
              <a:solidFill>
                <a:srgbClr val="002060"/>
              </a:solidFill>
            </a:endParaRPr>
          </a:p>
          <a:p>
            <a:pPr algn="ctr">
              <a:buNone/>
            </a:pPr>
            <a:r>
              <a:rPr lang="en-US" sz="2400" b="1" dirty="0" smtClean="0">
                <a:solidFill>
                  <a:srgbClr val="002060"/>
                </a:solidFill>
              </a:rPr>
              <a:t>With New Technologies Come New Powers</a:t>
            </a:r>
          </a:p>
          <a:p>
            <a:pPr algn="ctr">
              <a:buNone/>
            </a:pPr>
            <a:endParaRPr lang="en-US" sz="2400" b="1" dirty="0" smtClean="0">
              <a:solidFill>
                <a:srgbClr val="002060"/>
              </a:solidFill>
            </a:endParaRPr>
          </a:p>
          <a:p>
            <a:pPr algn="ctr">
              <a:buNone/>
            </a:pPr>
            <a:endParaRPr lang="en-US" sz="2400" b="1" dirty="0" smtClean="0">
              <a:solidFill>
                <a:srgbClr val="002060"/>
              </a:solidFill>
            </a:endParaRPr>
          </a:p>
          <a:p>
            <a:pPr algn="ctr">
              <a:buNone/>
            </a:pPr>
            <a:r>
              <a:rPr lang="en-US" sz="2400" b="1" dirty="0" smtClean="0">
                <a:solidFill>
                  <a:srgbClr val="002060"/>
                </a:solidFill>
              </a:rPr>
              <a:t>Technology can be used justly and democratically or  it can be used unjustly or undemocratically</a:t>
            </a:r>
          </a:p>
          <a:p>
            <a:pPr algn="ctr">
              <a:buNone/>
            </a:pPr>
            <a:endParaRPr lang="en-US" sz="2400" b="1" dirty="0" smtClean="0">
              <a:solidFill>
                <a:srgbClr val="002060"/>
              </a:solidFill>
            </a:endParaRPr>
          </a:p>
          <a:p>
            <a:pPr algn="ctr">
              <a:buNone/>
            </a:pPr>
            <a:r>
              <a:rPr lang="en-US" sz="2400" b="1" dirty="0" smtClean="0">
                <a:solidFill>
                  <a:srgbClr val="002060"/>
                </a:solidFill>
              </a:rPr>
              <a:t>Preserving the balance between the legitimate needs of law enforcement and the security of citizens with human rights</a:t>
            </a:r>
            <a:endParaRPr lang="en-US" sz="4000" b="1" dirty="0" smtClean="0">
              <a:solidFill>
                <a:srgbClr val="002060"/>
              </a:solidFill>
            </a:endParaRPr>
          </a:p>
          <a:p>
            <a:pPr>
              <a:buNone/>
            </a:pPr>
            <a:endParaRPr lang="en-US" dirty="0"/>
          </a:p>
        </p:txBody>
      </p:sp>
      <p:pic>
        <p:nvPicPr>
          <p:cNvPr id="5" name="Picture 2" descr="crg_header copy2"/>
          <p:cNvPicPr>
            <a:picLocks noChangeAspect="1" noChangeArrowheads="1"/>
          </p:cNvPicPr>
          <p:nvPr/>
        </p:nvPicPr>
        <p:blipFill>
          <a:blip r:embed="rId2" cstate="print"/>
          <a:srcRect/>
          <a:stretch>
            <a:fillRect/>
          </a:stretch>
        </p:blipFill>
        <p:spPr bwMode="auto">
          <a:xfrm>
            <a:off x="0" y="0"/>
            <a:ext cx="9254169" cy="1066800"/>
          </a:xfrm>
          <a:prstGeom prst="rect">
            <a:avLst/>
          </a:prstGeom>
          <a:noFill/>
          <a:ln w="9525">
            <a:noFill/>
            <a:miter lim="800000"/>
            <a:headEnd/>
            <a:tailEnd/>
          </a:ln>
        </p:spPr>
      </p:pic>
      <p:pic>
        <p:nvPicPr>
          <p:cNvPr id="8" name="Picture 4"/>
          <p:cNvPicPr>
            <a:picLocks noChangeAspect="1" noChangeArrowheads="1"/>
          </p:cNvPicPr>
          <p:nvPr/>
        </p:nvPicPr>
        <p:blipFill>
          <a:blip r:embed="rId3" cstate="print"/>
          <a:srcRect/>
          <a:stretch>
            <a:fillRect/>
          </a:stretch>
        </p:blipFill>
        <p:spPr bwMode="auto">
          <a:xfrm>
            <a:off x="746760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a:xfrm>
            <a:off x="304800" y="1066800"/>
            <a:ext cx="8229600" cy="5791200"/>
          </a:xfrm>
        </p:spPr>
        <p:txBody>
          <a:bodyPr>
            <a:normAutofit/>
          </a:bodyPr>
          <a:lstStyle/>
          <a:p>
            <a:pPr>
              <a:buNone/>
            </a:pPr>
            <a:r>
              <a:rPr lang="en-US" sz="2400" dirty="0" smtClean="0"/>
              <a:t>     </a:t>
            </a:r>
            <a:endParaRPr lang="en-US" sz="2400" dirty="0" smtClean="0">
              <a:solidFill>
                <a:srgbClr val="002060"/>
              </a:solidFill>
            </a:endParaRPr>
          </a:p>
          <a:p>
            <a:pPr>
              <a:buNone/>
            </a:pPr>
            <a:r>
              <a:rPr lang="en-US" sz="2400" dirty="0" smtClean="0">
                <a:solidFill>
                  <a:srgbClr val="002060"/>
                </a:solidFill>
              </a:rPr>
              <a:t>     DNA testing was initially introduced into criminal justice systems as a method of developing supplemental evidence to be used in convicting violent felony offenders or freeing the innocent on a case by case basis.   </a:t>
            </a:r>
          </a:p>
          <a:p>
            <a:endParaRPr lang="en-US" sz="2400" b="1" dirty="0" smtClean="0">
              <a:solidFill>
                <a:srgbClr val="002060"/>
              </a:solidFill>
            </a:endParaRPr>
          </a:p>
          <a:p>
            <a:pPr>
              <a:buNone/>
            </a:pPr>
            <a:r>
              <a:rPr lang="en-US" sz="2400" b="1" dirty="0" smtClean="0">
                <a:solidFill>
                  <a:srgbClr val="002060"/>
                </a:solidFill>
              </a:rPr>
              <a:t>     Most </a:t>
            </a:r>
            <a:r>
              <a:rPr lang="en-US" sz="2400" b="1" dirty="0">
                <a:solidFill>
                  <a:srgbClr val="002060"/>
                </a:solidFill>
              </a:rPr>
              <a:t>people are unlikely to commit serious crimes for which DNA evidence might be relevant. </a:t>
            </a:r>
          </a:p>
          <a:p>
            <a:pPr>
              <a:buNone/>
            </a:pPr>
            <a:endParaRPr lang="en-US" sz="2400" dirty="0">
              <a:solidFill>
                <a:srgbClr val="002060"/>
              </a:solidFill>
            </a:endParaRPr>
          </a:p>
          <a:p>
            <a:pPr>
              <a:buNone/>
            </a:pPr>
            <a:r>
              <a:rPr lang="en-US" sz="2400" dirty="0" smtClean="0">
                <a:solidFill>
                  <a:srgbClr val="002060"/>
                </a:solidFill>
              </a:rPr>
              <a:t>     The </a:t>
            </a:r>
            <a:r>
              <a:rPr lang="en-US" sz="2400" dirty="0">
                <a:solidFill>
                  <a:srgbClr val="002060"/>
                </a:solidFill>
              </a:rPr>
              <a:t>creators of New York's database recognized this point when they noted in a 1992 report that it would be limited to "murderers and sexual offenders because DNA evidence is more likely to be uncovered in homicides and sexual attacks than in other crimes." </a:t>
            </a:r>
          </a:p>
          <a:p>
            <a:pPr>
              <a:buNone/>
            </a:pPr>
            <a:endParaRPr lang="en-US" dirty="0"/>
          </a:p>
        </p:txBody>
      </p:sp>
      <p:pic>
        <p:nvPicPr>
          <p:cNvPr id="5" name="Picture 2" descr="crg_header copy2"/>
          <p:cNvPicPr>
            <a:picLocks noChangeAspect="1" noChangeArrowheads="1"/>
          </p:cNvPicPr>
          <p:nvPr/>
        </p:nvPicPr>
        <p:blipFill>
          <a:blip r:embed="rId2" cstate="print"/>
          <a:srcRect/>
          <a:stretch>
            <a:fillRect/>
          </a:stretch>
        </p:blipFill>
        <p:spPr bwMode="auto">
          <a:xfrm>
            <a:off x="0" y="0"/>
            <a:ext cx="9254169" cy="1066800"/>
          </a:xfrm>
          <a:prstGeom prst="rect">
            <a:avLst/>
          </a:prstGeom>
          <a:noFill/>
          <a:ln w="9525">
            <a:noFill/>
            <a:miter lim="800000"/>
            <a:headEnd/>
            <a:tailEnd/>
          </a:ln>
        </p:spPr>
      </p:pic>
      <p:pic>
        <p:nvPicPr>
          <p:cNvPr id="3174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077200" y="5571403"/>
            <a:ext cx="854075" cy="1189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229600" cy="5791200"/>
          </a:xfrm>
        </p:spPr>
        <p:txBody>
          <a:bodyPr>
            <a:normAutofit fontScale="55000" lnSpcReduction="20000"/>
          </a:bodyPr>
          <a:lstStyle/>
          <a:p>
            <a:pPr>
              <a:buNone/>
            </a:pPr>
            <a:r>
              <a:rPr lang="en-US" b="1" dirty="0" smtClean="0"/>
              <a:t>      </a:t>
            </a:r>
            <a:r>
              <a:rPr lang="en-US" b="1" dirty="0" smtClean="0">
                <a:solidFill>
                  <a:srgbClr val="002060"/>
                </a:solidFill>
              </a:rPr>
              <a:t>This </a:t>
            </a:r>
            <a:r>
              <a:rPr lang="en-US" b="1" dirty="0">
                <a:solidFill>
                  <a:srgbClr val="002060"/>
                </a:solidFill>
              </a:rPr>
              <a:t>has changed dramatically, with DNA collection by law enforcement now routinely being used for a multiplicity of purposes that pose significant privacy and civil rights concerns to every citizen.</a:t>
            </a:r>
          </a:p>
          <a:p>
            <a:pPr>
              <a:buNone/>
            </a:pPr>
            <a:endParaRPr lang="en-US" b="1" dirty="0" smtClean="0">
              <a:solidFill>
                <a:srgbClr val="002060"/>
              </a:solidFill>
            </a:endParaRPr>
          </a:p>
          <a:p>
            <a:r>
              <a:rPr lang="en-US" sz="3100" dirty="0" smtClean="0">
                <a:solidFill>
                  <a:srgbClr val="002060"/>
                </a:solidFill>
              </a:rPr>
              <a:t>A growing trend towards the permanent retention of DNA from   innocent people in forensic DNA databanks.  </a:t>
            </a:r>
          </a:p>
          <a:p>
            <a:endParaRPr lang="en-US" sz="3100" dirty="0" smtClean="0">
              <a:solidFill>
                <a:srgbClr val="002060"/>
              </a:solidFill>
            </a:endParaRPr>
          </a:p>
          <a:p>
            <a:r>
              <a:rPr lang="en-US" sz="3100" dirty="0" smtClean="0">
                <a:solidFill>
                  <a:srgbClr val="002060"/>
                </a:solidFill>
              </a:rPr>
              <a:t>Trolling for suspects using DNA dragnets.</a:t>
            </a:r>
          </a:p>
          <a:p>
            <a:pPr>
              <a:buNone/>
            </a:pPr>
            <a:endParaRPr lang="en-US" sz="3100" dirty="0" smtClean="0">
              <a:solidFill>
                <a:srgbClr val="002060"/>
              </a:solidFill>
            </a:endParaRPr>
          </a:p>
          <a:p>
            <a:r>
              <a:rPr lang="en-US" sz="3100" dirty="0" smtClean="0">
                <a:solidFill>
                  <a:srgbClr val="002060"/>
                </a:solidFill>
              </a:rPr>
              <a:t>Searching for partial matches between crime scene evidence and DNA banks to obtain a list of possible relatives for DNA analysis (“familial searching”).</a:t>
            </a:r>
          </a:p>
          <a:p>
            <a:endParaRPr lang="en-US" sz="3100" dirty="0" smtClean="0">
              <a:solidFill>
                <a:srgbClr val="002060"/>
              </a:solidFill>
            </a:endParaRPr>
          </a:p>
          <a:p>
            <a:r>
              <a:rPr lang="en-US" sz="3100" dirty="0" smtClean="0">
                <a:solidFill>
                  <a:srgbClr val="002060"/>
                </a:solidFill>
              </a:rPr>
              <a:t>Constructing probabilistic phenotypic profiles of a perpetrator from DNA collected at a crime scene.  </a:t>
            </a:r>
          </a:p>
          <a:p>
            <a:endParaRPr lang="en-US" sz="3100" dirty="0" smtClean="0">
              <a:solidFill>
                <a:srgbClr val="002060"/>
              </a:solidFill>
            </a:endParaRPr>
          </a:p>
          <a:p>
            <a:r>
              <a:rPr lang="en-US" sz="3100" dirty="0" smtClean="0">
                <a:solidFill>
                  <a:srgbClr val="002060"/>
                </a:solidFill>
              </a:rPr>
              <a:t>Surreptitiously collecting and searching DNA left behind on items such as cigarette butts and coffee cups.</a:t>
            </a:r>
          </a:p>
          <a:p>
            <a:endParaRPr lang="en-US" sz="3100" dirty="0" smtClean="0">
              <a:solidFill>
                <a:srgbClr val="002060"/>
              </a:solidFill>
            </a:endParaRPr>
          </a:p>
          <a:p>
            <a:r>
              <a:rPr lang="en-US" sz="3100" dirty="0" smtClean="0">
                <a:solidFill>
                  <a:srgbClr val="002060"/>
                </a:solidFill>
              </a:rPr>
              <a:t>The creation of local “offline” forensic DNA databases.</a:t>
            </a:r>
          </a:p>
          <a:p>
            <a:pPr>
              <a:buNone/>
            </a:pPr>
            <a:r>
              <a:rPr lang="en-US" sz="2400" dirty="0" smtClean="0"/>
              <a:t> </a:t>
            </a:r>
          </a:p>
          <a:p>
            <a:pPr>
              <a:buNone/>
            </a:pPr>
            <a:endParaRPr lang="en-US" sz="3500" b="1" dirty="0" smtClean="0">
              <a:solidFill>
                <a:srgbClr val="002060"/>
              </a:solidFill>
            </a:endParaRPr>
          </a:p>
          <a:p>
            <a:pPr marL="457200" indent="-457200">
              <a:buAutoNum type="arabicParenR" startAt="4"/>
            </a:pPr>
            <a:endParaRPr lang="en-US" sz="1600" b="1" dirty="0" smtClean="0">
              <a:solidFill>
                <a:srgbClr val="002060"/>
              </a:solidFill>
            </a:endParaRPr>
          </a:p>
          <a:p>
            <a:pPr marL="457200" indent="-457200">
              <a:buNone/>
            </a:pPr>
            <a:r>
              <a:rPr lang="en-US" sz="1600" b="1" dirty="0" smtClean="0">
                <a:solidFill>
                  <a:srgbClr val="002060"/>
                </a:solidFill>
              </a:rPr>
              <a:t> </a:t>
            </a:r>
          </a:p>
          <a:p>
            <a:pPr marL="457200" indent="-457200">
              <a:buAutoNum type="arabicParenR" startAt="3"/>
            </a:pPr>
            <a:endParaRPr lang="en-US" sz="1600" b="1" dirty="0" smtClean="0">
              <a:solidFill>
                <a:srgbClr val="002060"/>
              </a:solidFill>
            </a:endParaRPr>
          </a:p>
          <a:p>
            <a:pPr marL="457200" indent="-457200">
              <a:buNone/>
            </a:pPr>
            <a:r>
              <a:rPr lang="en-US" sz="1600" b="1" dirty="0" smtClean="0">
                <a:solidFill>
                  <a:srgbClr val="002060"/>
                </a:solidFill>
              </a:rPr>
              <a:t>   </a:t>
            </a:r>
            <a:r>
              <a:rPr lang="en-US" sz="1600" dirty="0" smtClean="0">
                <a:solidFill>
                  <a:srgbClr val="002060"/>
                </a:solidFill>
              </a:rPr>
              <a:t>           </a:t>
            </a:r>
            <a:endParaRPr lang="en-US" sz="1600" dirty="0">
              <a:solidFill>
                <a:srgbClr val="002060"/>
              </a:solidFill>
            </a:endParaRPr>
          </a:p>
        </p:txBody>
      </p:sp>
      <p:pic>
        <p:nvPicPr>
          <p:cNvPr id="6"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8001000" y="5486400"/>
            <a:ext cx="857250" cy="1190625"/>
          </a:xfrm>
          <a:prstGeom prst="rect">
            <a:avLst/>
          </a:prstGeom>
          <a:noFill/>
          <a:ln w="9525">
            <a:noFill/>
            <a:miter lim="800000"/>
            <a:headEnd/>
            <a:tailEnd/>
          </a:ln>
        </p:spPr>
      </p:pic>
    </p:spTree>
    <p:extLst>
      <p:ext uri="{BB962C8B-B14F-4D97-AF65-F5344CB8AC3E}">
        <p14:creationId xmlns:p14="http://schemas.microsoft.com/office/powerpoint/2010/main" xmlns="" val="157069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229600" cy="5791200"/>
          </a:xfrm>
        </p:spPr>
        <p:txBody>
          <a:bodyPr>
            <a:normAutofit lnSpcReduction="10000"/>
          </a:bodyPr>
          <a:lstStyle/>
          <a:p>
            <a:pPr marL="457200" indent="-457200" algn="ctr">
              <a:buNone/>
            </a:pPr>
            <a:r>
              <a:rPr lang="en-US" sz="2400" b="1" dirty="0" smtClean="0">
                <a:solidFill>
                  <a:srgbClr val="002060"/>
                </a:solidFill>
              </a:rPr>
              <a:t> </a:t>
            </a:r>
          </a:p>
          <a:p>
            <a:pPr marL="457200" indent="-457200" algn="ctr">
              <a:buNone/>
            </a:pPr>
            <a:r>
              <a:rPr lang="en-US" sz="1600" b="1" dirty="0" smtClean="0">
                <a:solidFill>
                  <a:srgbClr val="002060"/>
                </a:solidFill>
              </a:rPr>
              <a:t> </a:t>
            </a:r>
            <a:r>
              <a:rPr lang="en-US" sz="2800" b="1" dirty="0" smtClean="0">
                <a:solidFill>
                  <a:srgbClr val="002060"/>
                </a:solidFill>
              </a:rPr>
              <a:t>What do Police Do When They Take Your DNA</a:t>
            </a:r>
          </a:p>
          <a:p>
            <a:pPr marL="457200" indent="-457200">
              <a:buAutoNum type="arabicParenR" startAt="3"/>
            </a:pPr>
            <a:endParaRPr lang="en-US" sz="1600" b="1" dirty="0" smtClean="0">
              <a:solidFill>
                <a:srgbClr val="002060"/>
              </a:solidFill>
            </a:endParaRPr>
          </a:p>
          <a:p>
            <a:pPr marL="457200" indent="-457200">
              <a:buNone/>
            </a:pPr>
            <a:r>
              <a:rPr lang="en-US" sz="1600" b="1" dirty="0" smtClean="0">
                <a:solidFill>
                  <a:srgbClr val="002060"/>
                </a:solidFill>
              </a:rPr>
              <a:t>          </a:t>
            </a:r>
            <a:r>
              <a:rPr lang="en-US" sz="2400" dirty="0" smtClean="0">
                <a:solidFill>
                  <a:srgbClr val="002060"/>
                </a:solidFill>
              </a:rPr>
              <a:t>Biological Sample: Blood, Hair, Saliva, Semen, Tissue etc.</a:t>
            </a:r>
          </a:p>
          <a:p>
            <a:pPr marL="457200" indent="-457200">
              <a:buNone/>
            </a:pPr>
            <a:endParaRPr lang="en-US" sz="2400" dirty="0" smtClean="0">
              <a:solidFill>
                <a:srgbClr val="002060"/>
              </a:solidFill>
            </a:endParaRPr>
          </a:p>
          <a:p>
            <a:pPr marL="457200" indent="-457200">
              <a:buNone/>
            </a:pPr>
            <a:r>
              <a:rPr lang="en-US" sz="2400" dirty="0" smtClean="0">
                <a:solidFill>
                  <a:srgbClr val="002060"/>
                </a:solidFill>
              </a:rPr>
              <a:t>       From the Sample Lab Techs Can Extract DNA</a:t>
            </a:r>
          </a:p>
          <a:p>
            <a:pPr marL="457200" indent="-457200">
              <a:buNone/>
            </a:pPr>
            <a:endParaRPr lang="en-US" sz="2400" dirty="0" smtClean="0">
              <a:solidFill>
                <a:srgbClr val="002060"/>
              </a:solidFill>
            </a:endParaRPr>
          </a:p>
          <a:p>
            <a:pPr marL="457200" indent="-457200">
              <a:buNone/>
            </a:pPr>
            <a:r>
              <a:rPr lang="en-US" sz="2400" dirty="0" smtClean="0">
                <a:solidFill>
                  <a:srgbClr val="002060"/>
                </a:solidFill>
              </a:rPr>
              <a:t>      There are Standard Sites on Multiple Chromosomes which are used to obtain a “profile” of the person from their DNA</a:t>
            </a:r>
          </a:p>
          <a:p>
            <a:pPr marL="457200" indent="-457200">
              <a:buNone/>
            </a:pPr>
            <a:r>
              <a:rPr lang="en-US" sz="2400" dirty="0" smtClean="0">
                <a:solidFill>
                  <a:srgbClr val="002060"/>
                </a:solidFill>
              </a:rPr>
              <a:t>      </a:t>
            </a:r>
          </a:p>
          <a:p>
            <a:pPr marL="457200" indent="-457200">
              <a:buNone/>
            </a:pPr>
            <a:r>
              <a:rPr lang="en-US" sz="2400" dirty="0" smtClean="0">
                <a:solidFill>
                  <a:srgbClr val="002060"/>
                </a:solidFill>
              </a:rPr>
              <a:t>       United States uses 13 sites located on several of our 23 chromosomes; each site is called a locus</a:t>
            </a:r>
          </a:p>
          <a:p>
            <a:pPr marL="457200" indent="-457200">
              <a:buNone/>
            </a:pPr>
            <a:endParaRPr lang="en-US" sz="2400" dirty="0" smtClean="0">
              <a:solidFill>
                <a:srgbClr val="002060"/>
              </a:solidFill>
            </a:endParaRPr>
          </a:p>
          <a:p>
            <a:pPr marL="457200" indent="-457200" algn="ctr">
              <a:buNone/>
            </a:pPr>
            <a:r>
              <a:rPr lang="en-US" sz="2400" dirty="0" smtClean="0">
                <a:solidFill>
                  <a:srgbClr val="002060"/>
                </a:solidFill>
              </a:rPr>
              <a:t>      Police compare DNA profile from crime scene with a suspect</a:t>
            </a:r>
            <a:endParaRPr lang="en-US" sz="2400" dirty="0">
              <a:solidFill>
                <a:srgbClr val="002060"/>
              </a:solidFill>
            </a:endParaRPr>
          </a:p>
        </p:txBody>
      </p:sp>
      <p:pic>
        <p:nvPicPr>
          <p:cNvPr id="6"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8286750" y="5667375"/>
            <a:ext cx="857250" cy="119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1143000" y="1116013"/>
            <a:ext cx="6629400" cy="5524500"/>
          </a:xfrm>
          <a:prstGeom prst="rect">
            <a:avLst/>
          </a:prstGeom>
          <a:noFill/>
          <a:ln w="9525">
            <a:noFill/>
            <a:miter lim="800000"/>
            <a:headEnd/>
            <a:tailEnd/>
          </a:ln>
          <a:effectLst/>
        </p:spPr>
      </p:pic>
      <p:grpSp>
        <p:nvGrpSpPr>
          <p:cNvPr id="2" name="Group 24"/>
          <p:cNvGrpSpPr>
            <a:grpSpLocks/>
          </p:cNvGrpSpPr>
          <p:nvPr/>
        </p:nvGrpSpPr>
        <p:grpSpPr bwMode="auto">
          <a:xfrm>
            <a:off x="762000" y="-61913"/>
            <a:ext cx="7162800" cy="5915026"/>
            <a:chOff x="480" y="-39"/>
            <a:chExt cx="4512" cy="3726"/>
          </a:xfrm>
        </p:grpSpPr>
        <p:sp>
          <p:nvSpPr>
            <p:cNvPr id="11268" name="Text Box 4"/>
            <p:cNvSpPr txBox="1">
              <a:spLocks noChangeArrowheads="1"/>
            </p:cNvSpPr>
            <p:nvPr/>
          </p:nvSpPr>
          <p:spPr bwMode="auto">
            <a:xfrm>
              <a:off x="1299" y="-39"/>
              <a:ext cx="3456" cy="989"/>
            </a:xfrm>
            <a:prstGeom prst="rect">
              <a:avLst/>
            </a:prstGeom>
            <a:noFill/>
            <a:ln w="9525">
              <a:noFill/>
              <a:miter lim="800000"/>
              <a:headEnd/>
              <a:tailEnd/>
            </a:ln>
            <a:effectLst/>
          </p:spPr>
          <p:txBody>
            <a:bodyPr>
              <a:spAutoFit/>
            </a:bodyPr>
            <a:lstStyle/>
            <a:p>
              <a:pPr algn="ctr">
                <a:spcBef>
                  <a:spcPct val="50000"/>
                </a:spcBef>
              </a:pPr>
              <a:r>
                <a:rPr lang="en-US" sz="3200" b="1" dirty="0"/>
                <a:t>13 CODIS Core STR Loci with Chromosomal </a:t>
              </a:r>
              <a:r>
                <a:rPr lang="en-US" sz="3200" b="1" dirty="0" smtClean="0"/>
                <a:t>Positions-</a:t>
              </a:r>
              <a:r>
                <a:rPr lang="en-US" sz="3200" b="1" u="sng" dirty="0" err="1" smtClean="0"/>
                <a:t>Hypervariable</a:t>
              </a:r>
              <a:r>
                <a:rPr lang="en-US" sz="3200" b="1" u="sng" dirty="0" smtClean="0"/>
                <a:t> Sites</a:t>
              </a:r>
              <a:endParaRPr lang="en-US" sz="3200" b="1" u="sng" dirty="0"/>
            </a:p>
          </p:txBody>
        </p:sp>
        <p:sp>
          <p:nvSpPr>
            <p:cNvPr id="11269" name="Text Box 5"/>
            <p:cNvSpPr txBox="1">
              <a:spLocks noChangeArrowheads="1"/>
            </p:cNvSpPr>
            <p:nvPr/>
          </p:nvSpPr>
          <p:spPr bwMode="auto">
            <a:xfrm>
              <a:off x="1872" y="2160"/>
              <a:ext cx="720"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CSF1PO</a:t>
              </a:r>
            </a:p>
          </p:txBody>
        </p:sp>
        <p:sp>
          <p:nvSpPr>
            <p:cNvPr id="11270" name="Text Box 6"/>
            <p:cNvSpPr txBox="1">
              <a:spLocks noChangeArrowheads="1"/>
            </p:cNvSpPr>
            <p:nvPr/>
          </p:nvSpPr>
          <p:spPr bwMode="auto">
            <a:xfrm>
              <a:off x="1872" y="1728"/>
              <a:ext cx="720"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D5S818</a:t>
              </a:r>
            </a:p>
          </p:txBody>
        </p:sp>
        <p:sp>
          <p:nvSpPr>
            <p:cNvPr id="11271" name="Text Box 7"/>
            <p:cNvSpPr txBox="1">
              <a:spLocks noChangeArrowheads="1"/>
            </p:cNvSpPr>
            <p:nvPr/>
          </p:nvSpPr>
          <p:spPr bwMode="auto">
            <a:xfrm>
              <a:off x="3312" y="3456"/>
              <a:ext cx="672"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D21S11</a:t>
              </a:r>
            </a:p>
          </p:txBody>
        </p:sp>
        <p:sp>
          <p:nvSpPr>
            <p:cNvPr id="11272" name="Text Box 8"/>
            <p:cNvSpPr txBox="1">
              <a:spLocks noChangeArrowheads="1"/>
            </p:cNvSpPr>
            <p:nvPr/>
          </p:nvSpPr>
          <p:spPr bwMode="auto">
            <a:xfrm>
              <a:off x="4080" y="1536"/>
              <a:ext cx="528"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TH01</a:t>
              </a:r>
            </a:p>
          </p:txBody>
        </p:sp>
        <p:sp>
          <p:nvSpPr>
            <p:cNvPr id="11273" name="Text Box 9"/>
            <p:cNvSpPr txBox="1">
              <a:spLocks noChangeArrowheads="1"/>
            </p:cNvSpPr>
            <p:nvPr/>
          </p:nvSpPr>
          <p:spPr bwMode="auto">
            <a:xfrm>
              <a:off x="960" y="816"/>
              <a:ext cx="576"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TPOX</a:t>
              </a:r>
            </a:p>
          </p:txBody>
        </p:sp>
        <p:sp>
          <p:nvSpPr>
            <p:cNvPr id="11274" name="Text Box 10"/>
            <p:cNvSpPr txBox="1">
              <a:spLocks noChangeArrowheads="1"/>
            </p:cNvSpPr>
            <p:nvPr/>
          </p:nvSpPr>
          <p:spPr bwMode="auto">
            <a:xfrm>
              <a:off x="480" y="3312"/>
              <a:ext cx="720"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D13S317</a:t>
              </a:r>
            </a:p>
          </p:txBody>
        </p:sp>
        <p:sp>
          <p:nvSpPr>
            <p:cNvPr id="11275" name="Text Box 11"/>
            <p:cNvSpPr txBox="1">
              <a:spLocks noChangeArrowheads="1"/>
            </p:cNvSpPr>
            <p:nvPr/>
          </p:nvSpPr>
          <p:spPr bwMode="auto">
            <a:xfrm>
              <a:off x="2592" y="2016"/>
              <a:ext cx="720"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D7S820</a:t>
              </a:r>
            </a:p>
          </p:txBody>
        </p:sp>
        <p:sp>
          <p:nvSpPr>
            <p:cNvPr id="11276" name="Text Box 12"/>
            <p:cNvSpPr txBox="1">
              <a:spLocks noChangeArrowheads="1"/>
            </p:cNvSpPr>
            <p:nvPr/>
          </p:nvSpPr>
          <p:spPr bwMode="auto">
            <a:xfrm>
              <a:off x="1536" y="3456"/>
              <a:ext cx="720"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D16S539</a:t>
              </a:r>
            </a:p>
          </p:txBody>
        </p:sp>
        <p:sp>
          <p:nvSpPr>
            <p:cNvPr id="11277" name="Text Box 13"/>
            <p:cNvSpPr txBox="1">
              <a:spLocks noChangeArrowheads="1"/>
            </p:cNvSpPr>
            <p:nvPr/>
          </p:nvSpPr>
          <p:spPr bwMode="auto">
            <a:xfrm>
              <a:off x="2304" y="3456"/>
              <a:ext cx="672"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D18S51</a:t>
              </a:r>
            </a:p>
          </p:txBody>
        </p:sp>
        <p:sp>
          <p:nvSpPr>
            <p:cNvPr id="11278" name="Text Box 14"/>
            <p:cNvSpPr txBox="1">
              <a:spLocks noChangeArrowheads="1"/>
            </p:cNvSpPr>
            <p:nvPr/>
          </p:nvSpPr>
          <p:spPr bwMode="auto">
            <a:xfrm>
              <a:off x="2880" y="1632"/>
              <a:ext cx="720"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D8S1179</a:t>
              </a:r>
            </a:p>
          </p:txBody>
        </p:sp>
        <p:sp>
          <p:nvSpPr>
            <p:cNvPr id="11279" name="Text Box 15"/>
            <p:cNvSpPr txBox="1">
              <a:spLocks noChangeArrowheads="1"/>
            </p:cNvSpPr>
            <p:nvPr/>
          </p:nvSpPr>
          <p:spPr bwMode="auto">
            <a:xfrm>
              <a:off x="1200" y="1152"/>
              <a:ext cx="720"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dirty="0">
                  <a:latin typeface="Arial" charset="0"/>
                </a:rPr>
                <a:t>D3S1358</a:t>
              </a:r>
            </a:p>
          </p:txBody>
        </p:sp>
        <p:sp>
          <p:nvSpPr>
            <p:cNvPr id="11280" name="Text Box 16"/>
            <p:cNvSpPr txBox="1">
              <a:spLocks noChangeArrowheads="1"/>
            </p:cNvSpPr>
            <p:nvPr/>
          </p:nvSpPr>
          <p:spPr bwMode="auto">
            <a:xfrm>
              <a:off x="1680" y="1968"/>
              <a:ext cx="432"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FGA</a:t>
              </a:r>
            </a:p>
          </p:txBody>
        </p:sp>
        <p:sp>
          <p:nvSpPr>
            <p:cNvPr id="11281" name="Text Box 17"/>
            <p:cNvSpPr txBox="1">
              <a:spLocks noChangeArrowheads="1"/>
            </p:cNvSpPr>
            <p:nvPr/>
          </p:nvSpPr>
          <p:spPr bwMode="auto">
            <a:xfrm>
              <a:off x="4464" y="1728"/>
              <a:ext cx="480"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VWA</a:t>
              </a:r>
            </a:p>
          </p:txBody>
        </p:sp>
        <p:sp>
          <p:nvSpPr>
            <p:cNvPr id="11282" name="Text Box 18"/>
            <p:cNvSpPr txBox="1">
              <a:spLocks noChangeArrowheads="1"/>
            </p:cNvSpPr>
            <p:nvPr/>
          </p:nvSpPr>
          <p:spPr bwMode="auto">
            <a:xfrm>
              <a:off x="4080" y="2832"/>
              <a:ext cx="528"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AMEL</a:t>
              </a:r>
            </a:p>
          </p:txBody>
        </p:sp>
        <p:sp>
          <p:nvSpPr>
            <p:cNvPr id="11283" name="Text Box 19"/>
            <p:cNvSpPr txBox="1">
              <a:spLocks noChangeArrowheads="1"/>
            </p:cNvSpPr>
            <p:nvPr/>
          </p:nvSpPr>
          <p:spPr bwMode="auto">
            <a:xfrm>
              <a:off x="4464" y="3408"/>
              <a:ext cx="528" cy="231"/>
            </a:xfrm>
            <a:prstGeom prst="rect">
              <a:avLst/>
            </a:prstGeom>
            <a:solidFill>
              <a:srgbClr val="FFFF00"/>
            </a:solidFill>
            <a:ln w="9525">
              <a:noFill/>
              <a:miter lim="800000"/>
              <a:headEnd/>
              <a:tailEnd/>
            </a:ln>
            <a:effectLst/>
          </p:spPr>
          <p:txBody>
            <a:bodyPr>
              <a:spAutoFit/>
            </a:bodyPr>
            <a:lstStyle/>
            <a:p>
              <a:pPr algn="ctr">
                <a:spcBef>
                  <a:spcPct val="50000"/>
                </a:spcBef>
              </a:pPr>
              <a:r>
                <a:rPr lang="en-US" sz="1800" b="1">
                  <a:latin typeface="Arial" charset="0"/>
                </a:rPr>
                <a:t>AMEL</a:t>
              </a:r>
            </a:p>
          </p:txBody>
        </p:sp>
      </p:grpSp>
    </p:spTree>
  </p:cSld>
  <p:clrMapOvr>
    <a:masterClrMapping/>
  </p:clrMapOvr>
  <p:transition>
    <p:pull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229600" cy="5791200"/>
          </a:xfrm>
        </p:spPr>
        <p:txBody>
          <a:bodyPr>
            <a:normAutofit/>
          </a:bodyPr>
          <a:lstStyle/>
          <a:p>
            <a:pPr marL="457200" indent="-457200" algn="ctr">
              <a:buNone/>
            </a:pPr>
            <a:r>
              <a:rPr lang="en-US" sz="2400" b="1" dirty="0" smtClean="0">
                <a:solidFill>
                  <a:srgbClr val="002060"/>
                </a:solidFill>
              </a:rPr>
              <a:t>What our DNA Can Reveal</a:t>
            </a:r>
          </a:p>
          <a:p>
            <a:pPr marL="457200" indent="-457200" algn="ctr">
              <a:buNone/>
            </a:pPr>
            <a:r>
              <a:rPr lang="en-US" sz="2400" b="1" dirty="0" smtClean="0">
                <a:solidFill>
                  <a:srgbClr val="002060"/>
                </a:solidFill>
              </a:rPr>
              <a:t>DNA </a:t>
            </a:r>
            <a:r>
              <a:rPr lang="en-US" sz="2400" b="1" dirty="0">
                <a:solidFill>
                  <a:srgbClr val="002060"/>
                </a:solidFill>
              </a:rPr>
              <a:t>is far different from other methods of identification such as fingerprints. It is a window into an individual's medical history as well as that of his or her entire family. </a:t>
            </a:r>
          </a:p>
          <a:p>
            <a:pPr marL="457200" indent="-457200" algn="ctr">
              <a:buNone/>
            </a:pPr>
            <a:endParaRPr lang="en-US" sz="2400" b="1" dirty="0">
              <a:solidFill>
                <a:srgbClr val="002060"/>
              </a:solidFill>
            </a:endParaRPr>
          </a:p>
          <a:p>
            <a:pPr marL="457200" indent="-457200">
              <a:buNone/>
            </a:pPr>
            <a:r>
              <a:rPr lang="en-US" sz="2400" b="1" dirty="0">
                <a:solidFill>
                  <a:srgbClr val="002060"/>
                </a:solidFill>
              </a:rPr>
              <a:t> </a:t>
            </a:r>
            <a:r>
              <a:rPr lang="en-US" sz="2400" b="1" dirty="0" smtClean="0">
                <a:solidFill>
                  <a:srgbClr val="002060"/>
                </a:solidFill>
              </a:rPr>
              <a:t> </a:t>
            </a:r>
            <a:endParaRPr lang="en-US" sz="2400" b="1" dirty="0">
              <a:solidFill>
                <a:srgbClr val="002060"/>
              </a:solidFill>
            </a:endParaRPr>
          </a:p>
          <a:p>
            <a:pPr marL="457200" indent="-457200">
              <a:buNone/>
            </a:pPr>
            <a:endParaRPr lang="en-US" sz="2400" b="1" dirty="0" smtClean="0">
              <a:solidFill>
                <a:srgbClr val="002060"/>
              </a:solidFill>
            </a:endParaRPr>
          </a:p>
        </p:txBody>
      </p:sp>
      <p:pic>
        <p:nvPicPr>
          <p:cNvPr id="6" name="Picture 2" descr="crg_header copy2"/>
          <p:cNvPicPr>
            <a:picLocks noChangeAspect="1" noChangeArrowheads="1"/>
          </p:cNvPicPr>
          <p:nvPr/>
        </p:nvPicPr>
        <p:blipFill>
          <a:blip r:embed="rId2" cstate="print"/>
          <a:srcRect/>
          <a:stretch>
            <a:fillRect/>
          </a:stretch>
        </p:blipFill>
        <p:spPr bwMode="auto">
          <a:xfrm>
            <a:off x="-1" y="0"/>
            <a:ext cx="9254169" cy="1066800"/>
          </a:xfrm>
          <a:prstGeom prst="rect">
            <a:avLst/>
          </a:prstGeom>
          <a:noFill/>
          <a:ln w="9525">
            <a:noFill/>
            <a:miter lim="800000"/>
            <a:headEnd/>
            <a:tailEnd/>
          </a:ln>
        </p:spPr>
      </p:pic>
      <p:pic>
        <p:nvPicPr>
          <p:cNvPr id="10" name="Picture 4"/>
          <p:cNvPicPr>
            <a:picLocks noChangeAspect="1" noChangeArrowheads="1"/>
          </p:cNvPicPr>
          <p:nvPr/>
        </p:nvPicPr>
        <p:blipFill>
          <a:blip r:embed="rId3" cstate="print"/>
          <a:srcRect/>
          <a:stretch>
            <a:fillRect/>
          </a:stretch>
        </p:blipFill>
        <p:spPr bwMode="auto">
          <a:xfrm>
            <a:off x="7924800" y="5562600"/>
            <a:ext cx="857250" cy="1190625"/>
          </a:xfrm>
          <a:prstGeom prst="rect">
            <a:avLst/>
          </a:prstGeom>
          <a:noFill/>
          <a:ln w="9525">
            <a:noFill/>
            <a:miter lim="800000"/>
            <a:headEnd/>
            <a:tailEnd/>
          </a:ln>
        </p:spPr>
      </p:pic>
      <p:pic>
        <p:nvPicPr>
          <p:cNvPr id="3174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90851" y="2819400"/>
            <a:ext cx="8272463" cy="3733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1165</TotalTime>
  <Words>1098</Words>
  <Application>Microsoft Office PowerPoint</Application>
  <PresentationFormat>On-screen Show (4:3)</PresentationFormat>
  <Paragraphs>357</Paragraphs>
  <Slides>31</Slides>
  <Notes>0</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31</vt:i4>
      </vt:variant>
    </vt:vector>
  </HeadingPairs>
  <TitlesOfParts>
    <vt:vector size="32" baseType="lpstr">
      <vt:lpstr>Office Theme</vt:lpstr>
      <vt:lpstr>Slide 1</vt:lpstr>
      <vt:lpstr>      </vt:lpstr>
      <vt:lpstr>  </vt:lpstr>
      <vt:lpstr>  </vt:lpstr>
      <vt:lpstr>  </vt:lpstr>
      <vt:lpstr>Slide 6</vt:lpstr>
      <vt:lpstr>Slide 7</vt:lpstr>
      <vt:lpstr>Slide 8</vt:lpstr>
      <vt:lpstr>Slide 9</vt:lpstr>
      <vt:lpstr>Slide 10</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 INFORMATION NONDISCRIMINATION ACT</dc:title>
  <dc:creator>Jeremy E. Gruber</dc:creator>
  <cp:lastModifiedBy>Admin</cp:lastModifiedBy>
  <cp:revision>147</cp:revision>
  <dcterms:created xsi:type="dcterms:W3CDTF">2010-04-19T15:55:02Z</dcterms:created>
  <dcterms:modified xsi:type="dcterms:W3CDTF">2012-10-10T10:55:30Z</dcterms:modified>
</cp:coreProperties>
</file>