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9" r:id="rId1"/>
  </p:sldMasterIdLst>
  <p:notesMasterIdLst>
    <p:notesMasterId r:id="rId30"/>
  </p:notesMasterIdLst>
  <p:sldIdLst>
    <p:sldId id="296" r:id="rId2"/>
    <p:sldId id="325" r:id="rId3"/>
    <p:sldId id="355" r:id="rId4"/>
    <p:sldId id="326" r:id="rId5"/>
    <p:sldId id="327" r:id="rId6"/>
    <p:sldId id="329" r:id="rId7"/>
    <p:sldId id="330" r:id="rId8"/>
    <p:sldId id="346" r:id="rId9"/>
    <p:sldId id="349" r:id="rId10"/>
    <p:sldId id="337" r:id="rId11"/>
    <p:sldId id="338" r:id="rId12"/>
    <p:sldId id="353" r:id="rId13"/>
    <p:sldId id="354" r:id="rId14"/>
    <p:sldId id="339" r:id="rId15"/>
    <p:sldId id="347" r:id="rId16"/>
    <p:sldId id="340" r:id="rId17"/>
    <p:sldId id="341" r:id="rId18"/>
    <p:sldId id="342" r:id="rId19"/>
    <p:sldId id="352" r:id="rId20"/>
    <p:sldId id="331" r:id="rId21"/>
    <p:sldId id="351" r:id="rId22"/>
    <p:sldId id="300" r:id="rId23"/>
    <p:sldId id="332" r:id="rId24"/>
    <p:sldId id="350" r:id="rId25"/>
    <p:sldId id="333" r:id="rId26"/>
    <p:sldId id="334" r:id="rId27"/>
    <p:sldId id="335" r:id="rId28"/>
    <p:sldId id="356" r:id="rId29"/>
  </p:sldIdLst>
  <p:sldSz cx="9144000" cy="6858000" type="screen4x3"/>
  <p:notesSz cx="6858000" cy="9144000"/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宋体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宋体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宋体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宋体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宋体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宋体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宋体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宋体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宋体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864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CCCC00"/>
    <a:srgbClr val="0000FF"/>
    <a:srgbClr val="000000"/>
    <a:srgbClr val="FF9900"/>
    <a:srgbClr val="FFFFFF"/>
    <a:srgbClr val="33CC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555" autoAdjust="0"/>
    <p:restoredTop sz="94590" autoAdjust="0"/>
  </p:normalViewPr>
  <p:slideViewPr>
    <p:cSldViewPr>
      <p:cViewPr varScale="1">
        <p:scale>
          <a:sx n="50" d="100"/>
          <a:sy n="50" d="100"/>
        </p:scale>
        <p:origin x="24" y="420"/>
      </p:cViewPr>
      <p:guideLst>
        <p:guide orient="horz" pos="864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>
        <p:scale>
          <a:sx n="75" d="100"/>
          <a:sy n="75" d="100"/>
        </p:scale>
        <p:origin x="-726" y="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microsoft.com/office/2016/11/relationships/changesInfo" Target="changesInfos/changesInfo1.xml"/><Relationship Id="rId8" Type="http://schemas.openxmlformats.org/officeDocument/2006/relationships/slide" Target="slides/slide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小黑" userId="93b7902d-c078-4d6f-b7cd-70530e4b37b2" providerId="ADAL" clId="{4A0CE505-C52A-4F13-9799-A0B7E8ADCFF0}"/>
    <pc:docChg chg="modSld">
      <pc:chgData name="小黑" userId="93b7902d-c078-4d6f-b7cd-70530e4b37b2" providerId="ADAL" clId="{4A0CE505-C52A-4F13-9799-A0B7E8ADCFF0}" dt="2020-12-31T05:58:07.951" v="19" actId="20577"/>
      <pc:docMkLst>
        <pc:docMk/>
      </pc:docMkLst>
      <pc:sldChg chg="modSp mod">
        <pc:chgData name="小黑" userId="93b7902d-c078-4d6f-b7cd-70530e4b37b2" providerId="ADAL" clId="{4A0CE505-C52A-4F13-9799-A0B7E8ADCFF0}" dt="2020-12-31T05:58:07.951" v="19" actId="20577"/>
        <pc:sldMkLst>
          <pc:docMk/>
          <pc:sldMk cId="0" sldId="300"/>
        </pc:sldMkLst>
        <pc:spChg chg="mod">
          <ac:chgData name="小黑" userId="93b7902d-c078-4d6f-b7cd-70530e4b37b2" providerId="ADAL" clId="{4A0CE505-C52A-4F13-9799-A0B7E8ADCFF0}" dt="2020-12-31T05:58:07.951" v="19" actId="20577"/>
          <ac:spMkLst>
            <pc:docMk/>
            <pc:sldMk cId="0" sldId="300"/>
            <ac:spMk id="235532" creationId="{00000000-0000-0000-0000-000000000000}"/>
          </ac:spMkLst>
        </pc:spChg>
        <pc:graphicFrameChg chg="mod">
          <ac:chgData name="小黑" userId="93b7902d-c078-4d6f-b7cd-70530e4b37b2" providerId="ADAL" clId="{4A0CE505-C52A-4F13-9799-A0B7E8ADCFF0}" dt="2020-12-31T05:58:02.445" v="15" actId="1038"/>
          <ac:graphicFrameMkLst>
            <pc:docMk/>
            <pc:sldMk cId="0" sldId="300"/>
            <ac:graphicFrameMk id="235528" creationId="{00000000-0000-0000-0000-000000000000}"/>
          </ac:graphicFrameMkLst>
        </pc:graphicFrameChg>
        <pc:graphicFrameChg chg="mod">
          <ac:chgData name="小黑" userId="93b7902d-c078-4d6f-b7cd-70530e4b37b2" providerId="ADAL" clId="{4A0CE505-C52A-4F13-9799-A0B7E8ADCFF0}" dt="2020-12-31T05:58:04.525" v="16" actId="1036"/>
          <ac:graphicFrameMkLst>
            <pc:docMk/>
            <pc:sldMk cId="0" sldId="300"/>
            <ac:graphicFrameMk id="235536" creationId="{00000000-0000-0000-0000-000000000000}"/>
          </ac:graphicFrameMkLst>
        </pc:graphicFrameChg>
      </pc:sldChg>
      <pc:sldChg chg="modSp mod">
        <pc:chgData name="小黑" userId="93b7902d-c078-4d6f-b7cd-70530e4b37b2" providerId="ADAL" clId="{4A0CE505-C52A-4F13-9799-A0B7E8ADCFF0}" dt="2020-12-31T05:19:13.148" v="2" actId="1076"/>
        <pc:sldMkLst>
          <pc:docMk/>
          <pc:sldMk cId="0" sldId="342"/>
        </pc:sldMkLst>
        <pc:graphicFrameChg chg="mod">
          <ac:chgData name="小黑" userId="93b7902d-c078-4d6f-b7cd-70530e4b37b2" providerId="ADAL" clId="{4A0CE505-C52A-4F13-9799-A0B7E8ADCFF0}" dt="2020-12-31T05:19:06.356" v="0" actId="1076"/>
          <ac:graphicFrameMkLst>
            <pc:docMk/>
            <pc:sldMk cId="0" sldId="342"/>
            <ac:graphicFrameMk id="278533" creationId="{00000000-0000-0000-0000-000000000000}"/>
          </ac:graphicFrameMkLst>
        </pc:graphicFrameChg>
        <pc:graphicFrameChg chg="mod">
          <ac:chgData name="小黑" userId="93b7902d-c078-4d6f-b7cd-70530e4b37b2" providerId="ADAL" clId="{4A0CE505-C52A-4F13-9799-A0B7E8ADCFF0}" dt="2020-12-31T05:19:13.148" v="2" actId="1076"/>
          <ac:graphicFrameMkLst>
            <pc:docMk/>
            <pc:sldMk cId="0" sldId="342"/>
            <ac:graphicFrameMk id="278540" creationId="{00000000-0000-0000-0000-000000000000}"/>
          </ac:graphicFrameMkLst>
        </pc:graphicFrame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kumimoji="1" sz="1200">
                <a:latin typeface="Times New Roman" pitchFamily="18" charset="0"/>
              </a:defRPr>
            </a:lvl1pPr>
          </a:lstStyle>
          <a:p>
            <a:endParaRPr lang="en-US" altLang="zh-CN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kumimoji="1" sz="1200">
                <a:latin typeface="Times New Roman" pitchFamily="18" charset="0"/>
              </a:defRPr>
            </a:lvl1pPr>
          </a:lstStyle>
          <a:p>
            <a:endParaRPr lang="en-US" altLang="zh-CN"/>
          </a:p>
        </p:txBody>
      </p:sp>
      <p:sp>
        <p:nvSpPr>
          <p:cNvPr id="717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71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1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kumimoji="1" sz="1200">
                <a:latin typeface="Times New Roman" pitchFamily="18" charset="0"/>
              </a:defRPr>
            </a:lvl1pPr>
          </a:lstStyle>
          <a:p>
            <a:endParaRPr lang="en-US" altLang="zh-CN"/>
          </a:p>
        </p:txBody>
      </p:sp>
      <p:sp>
        <p:nvSpPr>
          <p:cNvPr id="71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1" sz="1200">
                <a:latin typeface="Times New Roman" pitchFamily="18" charset="0"/>
              </a:defRPr>
            </a:lvl1pPr>
          </a:lstStyle>
          <a:p>
            <a:fld id="{D94AB331-BF67-4CA1-BCFC-CBD4AA6C922F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9885343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宋体" pitchFamily="2" charset="-122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宋体" pitchFamily="2" charset="-122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宋体" pitchFamily="2" charset="-122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宋体" pitchFamily="2" charset="-122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宋体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1842" name="Group 2"/>
          <p:cNvGrpSpPr>
            <a:grpSpLocks/>
          </p:cNvGrpSpPr>
          <p:nvPr/>
        </p:nvGrpSpPr>
        <p:grpSpPr bwMode="auto">
          <a:xfrm>
            <a:off x="0" y="2438400"/>
            <a:ext cx="9009063" cy="1052513"/>
            <a:chOff x="0" y="1536"/>
            <a:chExt cx="5675" cy="663"/>
          </a:xfrm>
        </p:grpSpPr>
        <p:grpSp>
          <p:nvGrpSpPr>
            <p:cNvPr id="291843" name="Group 3"/>
            <p:cNvGrpSpPr>
              <a:grpSpLocks/>
            </p:cNvGrpSpPr>
            <p:nvPr/>
          </p:nvGrpSpPr>
          <p:grpSpPr bwMode="auto">
            <a:xfrm>
              <a:off x="183" y="1604"/>
              <a:ext cx="448" cy="299"/>
              <a:chOff x="720" y="336"/>
              <a:chExt cx="624" cy="432"/>
            </a:xfrm>
          </p:grpSpPr>
          <p:sp>
            <p:nvSpPr>
              <p:cNvPr id="291844" name="Rectangle 4"/>
              <p:cNvSpPr>
                <a:spLocks noChangeArrowheads="1"/>
              </p:cNvSpPr>
              <p:nvPr/>
            </p:nvSpPr>
            <p:spPr bwMode="auto">
              <a:xfrm>
                <a:off x="720" y="336"/>
                <a:ext cx="384" cy="432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291845" name="Rectangle 5"/>
              <p:cNvSpPr>
                <a:spLocks noChangeArrowheads="1"/>
              </p:cNvSpPr>
              <p:nvPr/>
            </p:nvSpPr>
            <p:spPr bwMode="auto">
              <a:xfrm>
                <a:off x="1056" y="336"/>
                <a:ext cx="288" cy="432"/>
              </a:xfrm>
              <a:prstGeom prst="rect">
                <a:avLst/>
              </a:prstGeom>
              <a:gradFill rotWithShape="0">
                <a:gsLst>
                  <a:gs pos="0">
                    <a:schemeClr val="folHlink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grpSp>
          <p:nvGrpSpPr>
            <p:cNvPr id="291846" name="Group 6"/>
            <p:cNvGrpSpPr>
              <a:grpSpLocks/>
            </p:cNvGrpSpPr>
            <p:nvPr/>
          </p:nvGrpSpPr>
          <p:grpSpPr bwMode="auto">
            <a:xfrm>
              <a:off x="261" y="1870"/>
              <a:ext cx="465" cy="299"/>
              <a:chOff x="912" y="2640"/>
              <a:chExt cx="672" cy="432"/>
            </a:xfrm>
          </p:grpSpPr>
          <p:sp>
            <p:nvSpPr>
              <p:cNvPr id="291847" name="Rectangle 7"/>
              <p:cNvSpPr>
                <a:spLocks noChangeArrowheads="1"/>
              </p:cNvSpPr>
              <p:nvPr/>
            </p:nvSpPr>
            <p:spPr bwMode="auto">
              <a:xfrm>
                <a:off x="912" y="2640"/>
                <a:ext cx="384" cy="432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291848" name="Rectangle 8"/>
              <p:cNvSpPr>
                <a:spLocks noChangeArrowheads="1"/>
              </p:cNvSpPr>
              <p:nvPr/>
            </p:nvSpPr>
            <p:spPr bwMode="auto">
              <a:xfrm>
                <a:off x="1248" y="2640"/>
                <a:ext cx="336" cy="432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sp>
          <p:nvSpPr>
            <p:cNvPr id="291849" name="Rectangle 9"/>
            <p:cNvSpPr>
              <a:spLocks noChangeArrowheads="1"/>
            </p:cNvSpPr>
            <p:nvPr/>
          </p:nvSpPr>
          <p:spPr bwMode="auto">
            <a:xfrm>
              <a:off x="0" y="1824"/>
              <a:ext cx="353" cy="26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hlink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91850" name="Rectangle 10"/>
            <p:cNvSpPr>
              <a:spLocks noChangeArrowheads="1"/>
            </p:cNvSpPr>
            <p:nvPr/>
          </p:nvSpPr>
          <p:spPr bwMode="auto">
            <a:xfrm>
              <a:off x="400" y="1536"/>
              <a:ext cx="20" cy="663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91851" name="Rectangle 11"/>
            <p:cNvSpPr>
              <a:spLocks noChangeArrowheads="1"/>
            </p:cNvSpPr>
            <p:nvPr/>
          </p:nvSpPr>
          <p:spPr bwMode="auto">
            <a:xfrm flipV="1">
              <a:off x="199" y="2054"/>
              <a:ext cx="5476" cy="35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</p:grpSp>
      <p:sp>
        <p:nvSpPr>
          <p:cNvPr id="291852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990600" y="1676400"/>
            <a:ext cx="7772400" cy="1462088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zh-CN" altLang="en-US" noProof="0"/>
              <a:t>单击此处编辑母版标题样式</a:t>
            </a:r>
          </a:p>
        </p:txBody>
      </p:sp>
      <p:sp>
        <p:nvSpPr>
          <p:cNvPr id="291853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zh-CN" altLang="en-US" noProof="0"/>
              <a:t>单击此处编辑母版副标题样式</a:t>
            </a:r>
          </a:p>
        </p:txBody>
      </p:sp>
      <p:sp>
        <p:nvSpPr>
          <p:cNvPr id="291854" name="Rectangle 14"/>
          <p:cNvSpPr>
            <a:spLocks noGrp="1" noChangeArrowheads="1"/>
          </p:cNvSpPr>
          <p:nvPr>
            <p:ph type="dt" sz="half" idx="2"/>
          </p:nvPr>
        </p:nvSpPr>
        <p:spPr>
          <a:xfrm>
            <a:off x="990600" y="6248400"/>
            <a:ext cx="19050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US" altLang="zh-CN"/>
          </a:p>
        </p:txBody>
      </p:sp>
      <p:sp>
        <p:nvSpPr>
          <p:cNvPr id="291855" name="Rectangle 15"/>
          <p:cNvSpPr>
            <a:spLocks noGrp="1" noChangeArrowheads="1"/>
          </p:cNvSpPr>
          <p:nvPr>
            <p:ph type="ftr" sz="quarter" idx="3"/>
          </p:nvPr>
        </p:nvSpPr>
        <p:spPr>
          <a:xfrm>
            <a:off x="3429000" y="6248400"/>
            <a:ext cx="28956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US" altLang="zh-CN"/>
          </a:p>
        </p:txBody>
      </p:sp>
      <p:sp>
        <p:nvSpPr>
          <p:cNvPr id="291856" name="Rectangle 1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858000" y="6248400"/>
            <a:ext cx="19050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AF3C5AA9-12FB-45BC-8895-044B1C923493}" type="slidenum">
              <a:rPr lang="en-US" altLang="zh-CN"/>
              <a:pPr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A4F49A3-B5F6-47AD-BD6E-7720DED0336F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1129465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FD6318F-AD91-49E3-B42E-A06246C3B1BB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879124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1182688" y="2017713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5145088" y="2017713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9472B89-181A-45F9-B10E-918422ABBDE0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444068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E5D678B-D51D-40DC-97AB-EDFCBAB50ED0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5042248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5B11AC6-80E3-4FA3-9181-9B29029C1B55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5705470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46872A-7900-4AD4-A8D2-94FF77CCC39C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4403841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C74064E-D584-4389-9D77-63BCBC34B95D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7813538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411FF57-A082-4600-9AE8-6C759F37BAC7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1496258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4B0F6D6-4105-4639-82CA-D123165E9908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0740610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7004050" y="214313"/>
            <a:ext cx="1951038" cy="5918200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1150938" y="214313"/>
            <a:ext cx="5700712" cy="5918200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F8277A1-02C3-4BD3-8CEF-2070B96EC289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61198582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标题，文本与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1462087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/>
          </p:nvPr>
        </p:nvSpPr>
        <p:spPr>
          <a:xfrm>
            <a:off x="1182688" y="2017713"/>
            <a:ext cx="3810000" cy="41148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5145088" y="2017713"/>
            <a:ext cx="3810000" cy="41148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1162050" y="6243638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6576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7042150" y="6243638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DD8F4711-8F6E-45BC-AFB2-F1E73C3E13C2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683795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818" name="Rectangle 2"/>
          <p:cNvSpPr>
            <a:spLocks noChangeArrowheads="1"/>
          </p:cNvSpPr>
          <p:nvPr/>
        </p:nvSpPr>
        <p:spPr bwMode="ltGray">
          <a:xfrm>
            <a:off x="417513" y="1098550"/>
            <a:ext cx="438150" cy="474663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kumimoji="1" lang="zh-CN" altLang="zh-CN" sz="2400"/>
          </a:p>
        </p:txBody>
      </p:sp>
      <p:sp>
        <p:nvSpPr>
          <p:cNvPr id="290819" name="Rectangle 3"/>
          <p:cNvSpPr>
            <a:spLocks noChangeArrowheads="1"/>
          </p:cNvSpPr>
          <p:nvPr/>
        </p:nvSpPr>
        <p:spPr bwMode="ltGray">
          <a:xfrm>
            <a:off x="800100" y="1098550"/>
            <a:ext cx="328613" cy="474663"/>
          </a:xfrm>
          <a:prstGeom prst="rect">
            <a:avLst/>
          </a:pr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kumimoji="1" lang="zh-CN" altLang="zh-CN" sz="2400"/>
          </a:p>
        </p:txBody>
      </p:sp>
      <p:sp>
        <p:nvSpPr>
          <p:cNvPr id="290820" name="Rectangle 4"/>
          <p:cNvSpPr>
            <a:spLocks noChangeArrowheads="1"/>
          </p:cNvSpPr>
          <p:nvPr/>
        </p:nvSpPr>
        <p:spPr bwMode="ltGray">
          <a:xfrm>
            <a:off x="541338" y="1520825"/>
            <a:ext cx="422275" cy="474663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kumimoji="1" lang="zh-CN" altLang="zh-CN" sz="2400"/>
          </a:p>
        </p:txBody>
      </p:sp>
      <p:sp>
        <p:nvSpPr>
          <p:cNvPr id="290821" name="Rectangle 5"/>
          <p:cNvSpPr>
            <a:spLocks noChangeArrowheads="1"/>
          </p:cNvSpPr>
          <p:nvPr/>
        </p:nvSpPr>
        <p:spPr bwMode="ltGray">
          <a:xfrm>
            <a:off x="911225" y="1520825"/>
            <a:ext cx="368300" cy="474663"/>
          </a:xfrm>
          <a:prstGeom prst="rect">
            <a:avLst/>
          </a:prstGeom>
          <a:gradFill rotWithShape="0">
            <a:gsLst>
              <a:gs pos="0">
                <a:schemeClr val="folHlink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kumimoji="1" lang="zh-CN" altLang="zh-CN" sz="2400"/>
          </a:p>
        </p:txBody>
      </p:sp>
      <p:sp>
        <p:nvSpPr>
          <p:cNvPr id="290822" name="Rectangle 6"/>
          <p:cNvSpPr>
            <a:spLocks noChangeArrowheads="1"/>
          </p:cNvSpPr>
          <p:nvPr/>
        </p:nvSpPr>
        <p:spPr bwMode="ltGray">
          <a:xfrm>
            <a:off x="127000" y="1447800"/>
            <a:ext cx="560388" cy="422275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chemeClr val="hlink"/>
              </a:gs>
            </a:gsLst>
            <a:lin ang="189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kumimoji="1" lang="zh-CN" altLang="zh-CN" sz="2400"/>
          </a:p>
        </p:txBody>
      </p:sp>
      <p:sp>
        <p:nvSpPr>
          <p:cNvPr id="290823" name="Rectangle 7"/>
          <p:cNvSpPr>
            <a:spLocks noChangeArrowheads="1"/>
          </p:cNvSpPr>
          <p:nvPr/>
        </p:nvSpPr>
        <p:spPr bwMode="gray">
          <a:xfrm>
            <a:off x="762000" y="990600"/>
            <a:ext cx="31750" cy="1052513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kumimoji="1" lang="zh-CN" altLang="zh-CN" sz="2400"/>
          </a:p>
        </p:txBody>
      </p:sp>
      <p:sp>
        <p:nvSpPr>
          <p:cNvPr id="290824" name="Rectangle 8"/>
          <p:cNvSpPr>
            <a:spLocks noChangeArrowheads="1"/>
          </p:cNvSpPr>
          <p:nvPr/>
        </p:nvSpPr>
        <p:spPr bwMode="gray">
          <a:xfrm>
            <a:off x="442913" y="1781175"/>
            <a:ext cx="8226425" cy="31750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kumimoji="1" lang="zh-CN" altLang="zh-CN" sz="2400"/>
          </a:p>
        </p:txBody>
      </p:sp>
      <p:sp>
        <p:nvSpPr>
          <p:cNvPr id="290825" name="Rectangle 9"/>
          <p:cNvSpPr>
            <a:spLocks noGrp="1" noChangeArrowheads="1"/>
          </p:cNvSpPr>
          <p:nvPr>
            <p:ph type="title"/>
          </p:nvPr>
        </p:nvSpPr>
        <p:spPr bwMode="auto">
          <a:xfrm>
            <a:off x="1150938" y="214313"/>
            <a:ext cx="7793037" cy="1462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290826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82688" y="2017713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290827" name="Rectangle 1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162050" y="6243638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 altLang="zh-CN"/>
          </a:p>
        </p:txBody>
      </p:sp>
      <p:sp>
        <p:nvSpPr>
          <p:cNvPr id="290828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657600" y="6243638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 altLang="zh-CN"/>
          </a:p>
        </p:txBody>
      </p:sp>
      <p:sp>
        <p:nvSpPr>
          <p:cNvPr id="290829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42150" y="6243638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6F554FBE-8158-4B8C-90BC-C55A90770C69}" type="slidenum">
              <a:rPr lang="en-US" altLang="zh-CN"/>
              <a:pPr/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</p:sldLayoutIdLst>
  <p:txStyles>
    <p:titleStyle>
      <a:lvl1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ea typeface="宋体" pitchFamily="2" charset="-122"/>
        </a:defRPr>
      </a:lvl2pPr>
      <a:lvl3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ea typeface="宋体" pitchFamily="2" charset="-122"/>
        </a:defRPr>
      </a:lvl3pPr>
      <a:lvl4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ea typeface="宋体" pitchFamily="2" charset="-122"/>
        </a:defRPr>
      </a:lvl4pPr>
      <a:lvl5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ea typeface="宋体" pitchFamily="2" charset="-122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ea typeface="宋体" pitchFamily="2" charset="-122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ea typeface="宋体" pitchFamily="2" charset="-122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ea typeface="宋体" pitchFamily="2" charset="-122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ea typeface="宋体" pitchFamily="2" charset="-122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itchFamily="2" charset="2"/>
        <a:buChar char="n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55000"/>
        <a:buFont typeface="Wingdings" pitchFamily="2" charset="2"/>
        <a:buChar char="n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.bin"/><Relationship Id="rId3" Type="http://schemas.openxmlformats.org/officeDocument/2006/relationships/image" Target="../media/image1.wmf"/><Relationship Id="rId7" Type="http://schemas.openxmlformats.org/officeDocument/2006/relationships/image" Target="../media/image3.w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12.xml"/><Relationship Id="rId6" Type="http://schemas.openxmlformats.org/officeDocument/2006/relationships/oleObject" Target="../embeddings/oleObject3.bin"/><Relationship Id="rId11" Type="http://schemas.openxmlformats.org/officeDocument/2006/relationships/image" Target="../media/image5.wmf"/><Relationship Id="rId5" Type="http://schemas.openxmlformats.org/officeDocument/2006/relationships/image" Target="../media/image2.wmf"/><Relationship Id="rId10" Type="http://schemas.openxmlformats.org/officeDocument/2006/relationships/oleObject" Target="../embeddings/oleObject5.bin"/><Relationship Id="rId4" Type="http://schemas.openxmlformats.org/officeDocument/2006/relationships/oleObject" Target="../embeddings/oleObject2.bin"/><Relationship Id="rId9" Type="http://schemas.openxmlformats.org/officeDocument/2006/relationships/image" Target="../media/image4.w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7" Type="http://schemas.openxmlformats.org/officeDocument/2006/relationships/image" Target="../media/image8.wmf"/><Relationship Id="rId2" Type="http://schemas.openxmlformats.org/officeDocument/2006/relationships/oleObject" Target="../embeddings/oleObject6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8.bin"/><Relationship Id="rId5" Type="http://schemas.openxmlformats.org/officeDocument/2006/relationships/image" Target="../media/image7.wmf"/><Relationship Id="rId4" Type="http://schemas.openxmlformats.org/officeDocument/2006/relationships/oleObject" Target="../embeddings/oleObject7.bin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oleObject" Target="../embeddings/oleObject9.bin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3.bin"/><Relationship Id="rId3" Type="http://schemas.openxmlformats.org/officeDocument/2006/relationships/image" Target="../media/image11.wmf"/><Relationship Id="rId7" Type="http://schemas.openxmlformats.org/officeDocument/2006/relationships/image" Target="../media/image13.wmf"/><Relationship Id="rId2" Type="http://schemas.openxmlformats.org/officeDocument/2006/relationships/oleObject" Target="../embeddings/oleObject10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12.bin"/><Relationship Id="rId5" Type="http://schemas.openxmlformats.org/officeDocument/2006/relationships/image" Target="../media/image12.wmf"/><Relationship Id="rId10" Type="http://schemas.openxmlformats.org/officeDocument/2006/relationships/image" Target="../media/image15.png"/><Relationship Id="rId4" Type="http://schemas.openxmlformats.org/officeDocument/2006/relationships/oleObject" Target="../embeddings/oleObject11.bin"/><Relationship Id="rId9" Type="http://schemas.openxmlformats.org/officeDocument/2006/relationships/image" Target="../media/image14.wm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7.bin"/><Relationship Id="rId3" Type="http://schemas.openxmlformats.org/officeDocument/2006/relationships/image" Target="../media/image16.wmf"/><Relationship Id="rId7" Type="http://schemas.openxmlformats.org/officeDocument/2006/relationships/image" Target="../media/image18.wmf"/><Relationship Id="rId2" Type="http://schemas.openxmlformats.org/officeDocument/2006/relationships/oleObject" Target="../embeddings/oleObject14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16.bin"/><Relationship Id="rId5" Type="http://schemas.openxmlformats.org/officeDocument/2006/relationships/image" Target="../media/image17.wmf"/><Relationship Id="rId10" Type="http://schemas.openxmlformats.org/officeDocument/2006/relationships/image" Target="../media/image20.png"/><Relationship Id="rId4" Type="http://schemas.openxmlformats.org/officeDocument/2006/relationships/oleObject" Target="../embeddings/oleObject15.bin"/><Relationship Id="rId9" Type="http://schemas.openxmlformats.org/officeDocument/2006/relationships/image" Target="../media/image19.wm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1.bin"/><Relationship Id="rId3" Type="http://schemas.openxmlformats.org/officeDocument/2006/relationships/image" Target="../media/image21.wmf"/><Relationship Id="rId7" Type="http://schemas.openxmlformats.org/officeDocument/2006/relationships/image" Target="../media/image23.wmf"/><Relationship Id="rId12" Type="http://schemas.openxmlformats.org/officeDocument/2006/relationships/image" Target="../media/image15.png"/><Relationship Id="rId2" Type="http://schemas.openxmlformats.org/officeDocument/2006/relationships/oleObject" Target="../embeddings/oleObject18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20.bin"/><Relationship Id="rId11" Type="http://schemas.openxmlformats.org/officeDocument/2006/relationships/image" Target="../media/image25.wmf"/><Relationship Id="rId5" Type="http://schemas.openxmlformats.org/officeDocument/2006/relationships/image" Target="../media/image22.wmf"/><Relationship Id="rId10" Type="http://schemas.openxmlformats.org/officeDocument/2006/relationships/oleObject" Target="../embeddings/oleObject22.bin"/><Relationship Id="rId4" Type="http://schemas.openxmlformats.org/officeDocument/2006/relationships/oleObject" Target="../embeddings/oleObject19.bin"/><Relationship Id="rId9" Type="http://schemas.openxmlformats.org/officeDocument/2006/relationships/image" Target="../media/image24.w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wmf"/><Relationship Id="rId2" Type="http://schemas.openxmlformats.org/officeDocument/2006/relationships/oleObject" Target="../embeddings/oleObject23.bin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wmf"/><Relationship Id="rId2" Type="http://schemas.openxmlformats.org/officeDocument/2006/relationships/oleObject" Target="../embeddings/oleObject24.bin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8.bin"/><Relationship Id="rId3" Type="http://schemas.openxmlformats.org/officeDocument/2006/relationships/image" Target="../media/image29.wmf"/><Relationship Id="rId7" Type="http://schemas.openxmlformats.org/officeDocument/2006/relationships/image" Target="../media/image31.wmf"/><Relationship Id="rId2" Type="http://schemas.openxmlformats.org/officeDocument/2006/relationships/oleObject" Target="../embeddings/oleObject25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27.bin"/><Relationship Id="rId5" Type="http://schemas.openxmlformats.org/officeDocument/2006/relationships/image" Target="../media/image30.wmf"/><Relationship Id="rId4" Type="http://schemas.openxmlformats.org/officeDocument/2006/relationships/oleObject" Target="../embeddings/oleObject26.bin"/><Relationship Id="rId9" Type="http://schemas.openxmlformats.org/officeDocument/2006/relationships/image" Target="../media/image32.w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wmf"/><Relationship Id="rId2" Type="http://schemas.openxmlformats.org/officeDocument/2006/relationships/oleObject" Target="../embeddings/oleObject29.bin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wmf"/><Relationship Id="rId2" Type="http://schemas.openxmlformats.org/officeDocument/2006/relationships/oleObject" Target="../embeddings/oleObject30.bin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4.bin"/><Relationship Id="rId3" Type="http://schemas.openxmlformats.org/officeDocument/2006/relationships/image" Target="../media/image35.wmf"/><Relationship Id="rId7" Type="http://schemas.openxmlformats.org/officeDocument/2006/relationships/image" Target="../media/image37.wmf"/><Relationship Id="rId12" Type="http://schemas.openxmlformats.org/officeDocument/2006/relationships/image" Target="../media/image20.png"/><Relationship Id="rId2" Type="http://schemas.openxmlformats.org/officeDocument/2006/relationships/oleObject" Target="../embeddings/oleObject31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33.bin"/><Relationship Id="rId11" Type="http://schemas.openxmlformats.org/officeDocument/2006/relationships/image" Target="../media/image39.wmf"/><Relationship Id="rId5" Type="http://schemas.openxmlformats.org/officeDocument/2006/relationships/image" Target="../media/image36.wmf"/><Relationship Id="rId10" Type="http://schemas.openxmlformats.org/officeDocument/2006/relationships/oleObject" Target="../embeddings/oleObject35.bin"/><Relationship Id="rId4" Type="http://schemas.openxmlformats.org/officeDocument/2006/relationships/oleObject" Target="../embeddings/oleObject32.bin"/><Relationship Id="rId9" Type="http://schemas.openxmlformats.org/officeDocument/2006/relationships/image" Target="../media/image38.w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wmf"/><Relationship Id="rId2" Type="http://schemas.openxmlformats.org/officeDocument/2006/relationships/oleObject" Target="../embeddings/oleObject36.bin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2.wmf"/><Relationship Id="rId4" Type="http://schemas.openxmlformats.org/officeDocument/2006/relationships/oleObject" Target="../embeddings/oleObject37.bin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wmf"/><Relationship Id="rId2" Type="http://schemas.openxmlformats.org/officeDocument/2006/relationships/oleObject" Target="../embeddings/oleObject38.bin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wmf"/><Relationship Id="rId4" Type="http://schemas.openxmlformats.org/officeDocument/2006/relationships/oleObject" Target="../embeddings/oleObject39.bin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wmf"/><Relationship Id="rId2" Type="http://schemas.openxmlformats.org/officeDocument/2006/relationships/oleObject" Target="../embeddings/oleObject40.bin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4.wmf"/><Relationship Id="rId4" Type="http://schemas.openxmlformats.org/officeDocument/2006/relationships/oleObject" Target="../embeddings/oleObject41.bin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5.bin"/><Relationship Id="rId3" Type="http://schemas.openxmlformats.org/officeDocument/2006/relationships/image" Target="../media/image45.wmf"/><Relationship Id="rId7" Type="http://schemas.openxmlformats.org/officeDocument/2006/relationships/image" Target="../media/image47.wmf"/><Relationship Id="rId2" Type="http://schemas.openxmlformats.org/officeDocument/2006/relationships/oleObject" Target="../embeddings/oleObject42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44.bin"/><Relationship Id="rId5" Type="http://schemas.openxmlformats.org/officeDocument/2006/relationships/image" Target="../media/image46.wmf"/><Relationship Id="rId4" Type="http://schemas.openxmlformats.org/officeDocument/2006/relationships/oleObject" Target="../embeddings/oleObject43.bin"/><Relationship Id="rId9" Type="http://schemas.openxmlformats.org/officeDocument/2006/relationships/image" Target="../media/image48.w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6.bin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wmf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wmf"/><Relationship Id="rId3" Type="http://schemas.openxmlformats.org/officeDocument/2006/relationships/image" Target="../media/image49.wmf"/><Relationship Id="rId7" Type="http://schemas.openxmlformats.org/officeDocument/2006/relationships/oleObject" Target="../embeddings/oleObject49.bin"/><Relationship Id="rId2" Type="http://schemas.openxmlformats.org/officeDocument/2006/relationships/oleObject" Target="../embeddings/oleObject47.bin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.wmf"/><Relationship Id="rId5" Type="http://schemas.openxmlformats.org/officeDocument/2006/relationships/oleObject" Target="../embeddings/oleObject48.bin"/><Relationship Id="rId10" Type="http://schemas.openxmlformats.org/officeDocument/2006/relationships/image" Target="../media/image53.wmf"/><Relationship Id="rId4" Type="http://schemas.openxmlformats.org/officeDocument/2006/relationships/image" Target="../media/image50.png"/><Relationship Id="rId9" Type="http://schemas.openxmlformats.org/officeDocument/2006/relationships/oleObject" Target="../embeddings/oleObject50.bin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wmf"/><Relationship Id="rId7" Type="http://schemas.openxmlformats.org/officeDocument/2006/relationships/image" Target="../media/image56.wmf"/><Relationship Id="rId2" Type="http://schemas.openxmlformats.org/officeDocument/2006/relationships/oleObject" Target="../embeddings/oleObject51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53.bin"/><Relationship Id="rId5" Type="http://schemas.openxmlformats.org/officeDocument/2006/relationships/image" Target="../media/image55.wmf"/><Relationship Id="rId4" Type="http://schemas.openxmlformats.org/officeDocument/2006/relationships/oleObject" Target="../embeddings/oleObject52.bin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4.bin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8.w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wmf"/><Relationship Id="rId2" Type="http://schemas.openxmlformats.org/officeDocument/2006/relationships/oleObject" Target="../embeddings/oleObject55.bin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wmf"/><Relationship Id="rId2" Type="http://schemas.openxmlformats.org/officeDocument/2006/relationships/oleObject" Target="../embeddings/oleObject56.bin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2.png"/><Relationship Id="rId5" Type="http://schemas.openxmlformats.org/officeDocument/2006/relationships/image" Target="../media/image61.wmf"/><Relationship Id="rId4" Type="http://schemas.openxmlformats.org/officeDocument/2006/relationships/oleObject" Target="../embeddings/oleObject57.bin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wmf"/><Relationship Id="rId2" Type="http://schemas.openxmlformats.org/officeDocument/2006/relationships/oleObject" Target="../embeddings/oleObject58.bin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4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wmf"/><Relationship Id="rId2" Type="http://schemas.openxmlformats.org/officeDocument/2006/relationships/oleObject" Target="../embeddings/oleObject59.bin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6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Rectangle 2050"/>
          <p:cNvSpPr>
            <a:spLocks noGrp="1" noChangeArrowheads="1"/>
          </p:cNvSpPr>
          <p:nvPr>
            <p:ph type="title"/>
          </p:nvPr>
        </p:nvSpPr>
        <p:spPr>
          <a:xfrm>
            <a:off x="1042988" y="908050"/>
            <a:ext cx="5368925" cy="669925"/>
          </a:xfrm>
        </p:spPr>
        <p:txBody>
          <a:bodyPr/>
          <a:lstStyle/>
          <a:p>
            <a:r>
              <a:rPr lang="en-US" altLang="zh-CN" sz="3200" b="1" dirty="0">
                <a:solidFill>
                  <a:schemeClr val="folHlink"/>
                </a:solidFill>
                <a:latin typeface="黑体" pitchFamily="2" charset="-122"/>
                <a:ea typeface="黑体" pitchFamily="2" charset="-122"/>
              </a:rPr>
              <a:t>7.4  </a:t>
            </a:r>
            <a:r>
              <a:rPr lang="zh-CN" altLang="en-US" sz="3200" b="1" dirty="0">
                <a:solidFill>
                  <a:schemeClr val="folHlink"/>
                </a:solidFill>
                <a:latin typeface="黑体" pitchFamily="2" charset="-122"/>
                <a:ea typeface="黑体" pitchFamily="2" charset="-122"/>
              </a:rPr>
              <a:t>频率抽样设计法</a:t>
            </a:r>
          </a:p>
        </p:txBody>
      </p:sp>
      <p:sp>
        <p:nvSpPr>
          <p:cNvPr id="182275" name="Rectangle 2051"/>
          <p:cNvSpPr>
            <a:spLocks noGrp="1" noChangeArrowheads="1"/>
          </p:cNvSpPr>
          <p:nvPr>
            <p:ph type="body" sz="half" idx="1"/>
          </p:nvPr>
        </p:nvSpPr>
        <p:spPr>
          <a:xfrm>
            <a:off x="611188" y="2060575"/>
            <a:ext cx="2992437" cy="749300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en-US" altLang="zh-CN" sz="2800" b="1" dirty="0">
                <a:solidFill>
                  <a:schemeClr val="tx2"/>
                </a:solidFill>
                <a:latin typeface="楷体_GB2312" pitchFamily="49" charset="-122"/>
                <a:ea typeface="楷体_GB2312" pitchFamily="49" charset="-122"/>
              </a:rPr>
              <a:t> 1</a:t>
            </a:r>
            <a:r>
              <a:rPr lang="zh-CN" altLang="en-US" sz="2800" b="1" dirty="0">
                <a:solidFill>
                  <a:schemeClr val="tx2"/>
                </a:solidFill>
                <a:latin typeface="楷体_GB2312" pitchFamily="49" charset="-122"/>
                <a:ea typeface="楷体_GB2312" pitchFamily="49" charset="-122"/>
              </a:rPr>
              <a:t>、设计方法</a:t>
            </a:r>
            <a:r>
              <a:rPr lang="zh-CN" altLang="en-US" sz="2800" dirty="0">
                <a:latin typeface="楷体_GB2312" pitchFamily="49" charset="-122"/>
                <a:ea typeface="楷体_GB2312" pitchFamily="49" charset="-122"/>
              </a:rPr>
              <a:t>     </a:t>
            </a:r>
          </a:p>
        </p:txBody>
      </p:sp>
      <p:sp>
        <p:nvSpPr>
          <p:cNvPr id="182289" name="Rectangle 2065"/>
          <p:cNvSpPr>
            <a:spLocks noChangeArrowheads="1"/>
          </p:cNvSpPr>
          <p:nvPr/>
        </p:nvSpPr>
        <p:spPr bwMode="auto">
          <a:xfrm>
            <a:off x="971550" y="2708275"/>
            <a:ext cx="7745413" cy="1201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tx2"/>
              </a:buClr>
              <a:buSzPct val="90000"/>
              <a:buFont typeface="Symbol" pitchFamily="18" charset="2"/>
              <a:buNone/>
            </a:pPr>
            <a:r>
              <a:rPr kumimoji="1" lang="zh-CN" altLang="en-US" sz="2800" b="1" dirty="0">
                <a:latin typeface="楷体_GB2312" pitchFamily="49" charset="-122"/>
                <a:ea typeface="楷体_GB2312" pitchFamily="49" charset="-122"/>
              </a:rPr>
              <a:t>对理想频率响应等间隔抽样 </a:t>
            </a:r>
          </a:p>
          <a:p>
            <a:pPr marL="342900" indent="-342900">
              <a:spcBef>
                <a:spcPct val="20000"/>
              </a:spcBef>
              <a:buClr>
                <a:schemeClr val="tx2"/>
              </a:buClr>
              <a:buSzPct val="90000"/>
              <a:buFont typeface="Symbol" pitchFamily="18" charset="2"/>
              <a:buNone/>
            </a:pPr>
            <a:r>
              <a:rPr kumimoji="1" lang="zh-CN" altLang="en-US" sz="2800" b="1" dirty="0">
                <a:latin typeface="楷体_GB2312" pitchFamily="49" charset="-122"/>
                <a:ea typeface="楷体_GB2312" pitchFamily="49" charset="-122"/>
              </a:rPr>
              <a:t>	作为实际</a:t>
            </a:r>
            <a:r>
              <a:rPr kumimoji="1" lang="en-US" altLang="zh-CN" sz="2800" b="1" dirty="0">
                <a:latin typeface="楷体_GB2312" pitchFamily="49" charset="-122"/>
                <a:ea typeface="楷体_GB2312" pitchFamily="49" charset="-122"/>
              </a:rPr>
              <a:t>FIR</a:t>
            </a:r>
            <a:r>
              <a:rPr kumimoji="1" lang="zh-CN" altLang="en-US" sz="2800" b="1" dirty="0">
                <a:latin typeface="楷体_GB2312" pitchFamily="49" charset="-122"/>
                <a:ea typeface="楷体_GB2312" pitchFamily="49" charset="-122"/>
              </a:rPr>
              <a:t>数字滤波器的频率特性的抽样值</a:t>
            </a:r>
          </a:p>
        </p:txBody>
      </p:sp>
      <p:grpSp>
        <p:nvGrpSpPr>
          <p:cNvPr id="182290" name="Group 2066"/>
          <p:cNvGrpSpPr>
            <a:grpSpLocks/>
          </p:cNvGrpSpPr>
          <p:nvPr/>
        </p:nvGrpSpPr>
        <p:grpSpPr bwMode="auto">
          <a:xfrm>
            <a:off x="1612900" y="3875088"/>
            <a:ext cx="6972300" cy="1066800"/>
            <a:chOff x="1172" y="1468"/>
            <a:chExt cx="4392" cy="672"/>
          </a:xfrm>
        </p:grpSpPr>
        <p:graphicFrame>
          <p:nvGraphicFramePr>
            <p:cNvPr id="182291" name="Object 2067"/>
            <p:cNvGraphicFramePr>
              <a:graphicFrameLocks noChangeAspect="1"/>
            </p:cNvGraphicFramePr>
            <p:nvPr/>
          </p:nvGraphicFramePr>
          <p:xfrm>
            <a:off x="1172" y="1468"/>
            <a:ext cx="2752" cy="67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" imgW="4368600" imgH="1066680" progId="Equation.DSMT4">
                    <p:embed/>
                  </p:oleObj>
                </mc:Choice>
                <mc:Fallback>
                  <p:oleObj name="Equation" r:id="rId2" imgW="4368600" imgH="1066680" progId="Equation.DSMT4">
                    <p:embed/>
                    <p:pic>
                      <p:nvPicPr>
                        <p:cNvPr id="182291" name="Object 206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">
                          <a:lum bright="-100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172" y="1468"/>
                          <a:ext cx="2752" cy="67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82292" name="Object 2068"/>
            <p:cNvGraphicFramePr>
              <a:graphicFrameLocks noChangeAspect="1"/>
            </p:cNvGraphicFramePr>
            <p:nvPr/>
          </p:nvGraphicFramePr>
          <p:xfrm>
            <a:off x="4180" y="1688"/>
            <a:ext cx="1384" cy="23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4" imgW="2197080" imgH="368280" progId="Equation.DSMT4">
                    <p:embed/>
                  </p:oleObj>
                </mc:Choice>
                <mc:Fallback>
                  <p:oleObj name="Equation" r:id="rId4" imgW="2197080" imgH="368280" progId="Equation.DSMT4">
                    <p:embed/>
                    <p:pic>
                      <p:nvPicPr>
                        <p:cNvPr id="182292" name="Object 206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lum bright="-100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180" y="1688"/>
                          <a:ext cx="1384" cy="23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82293" name="Group 2069"/>
          <p:cNvGrpSpPr>
            <a:grpSpLocks/>
          </p:cNvGrpSpPr>
          <p:nvPr/>
        </p:nvGrpSpPr>
        <p:grpSpPr bwMode="auto">
          <a:xfrm>
            <a:off x="1657350" y="4729163"/>
            <a:ext cx="647700" cy="1158875"/>
            <a:chOff x="1204" y="1958"/>
            <a:chExt cx="408" cy="730"/>
          </a:xfrm>
        </p:grpSpPr>
        <p:graphicFrame>
          <p:nvGraphicFramePr>
            <p:cNvPr id="182294" name="Object 2070"/>
            <p:cNvGraphicFramePr>
              <a:graphicFrameLocks noChangeAspect="1"/>
            </p:cNvGraphicFramePr>
            <p:nvPr/>
          </p:nvGraphicFramePr>
          <p:xfrm>
            <a:off x="1204" y="2440"/>
            <a:ext cx="408" cy="24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6" imgW="647640" imgH="393480" progId="Equation.DSMT4">
                    <p:embed/>
                  </p:oleObj>
                </mc:Choice>
                <mc:Fallback>
                  <p:oleObj name="Equation" r:id="rId6" imgW="647640" imgH="393480" progId="Equation.DSMT4">
                    <p:embed/>
                    <p:pic>
                      <p:nvPicPr>
                        <p:cNvPr id="182294" name="Object 2070"/>
                        <p:cNvPicPr preferRelativeResize="0"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lum bright="-100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204" y="2440"/>
                          <a:ext cx="408" cy="24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82295" name="Line 2071"/>
            <p:cNvSpPr>
              <a:spLocks noChangeShapeType="1"/>
            </p:cNvSpPr>
            <p:nvPr/>
          </p:nvSpPr>
          <p:spPr bwMode="auto">
            <a:xfrm>
              <a:off x="1296" y="1958"/>
              <a:ext cx="0" cy="384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arrow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</p:grpSp>
      <p:grpSp>
        <p:nvGrpSpPr>
          <p:cNvPr id="182296" name="Group 2072"/>
          <p:cNvGrpSpPr>
            <a:grpSpLocks/>
          </p:cNvGrpSpPr>
          <p:nvPr/>
        </p:nvGrpSpPr>
        <p:grpSpPr bwMode="auto">
          <a:xfrm>
            <a:off x="2020888" y="4691063"/>
            <a:ext cx="1477962" cy="1196975"/>
            <a:chOff x="1429" y="1934"/>
            <a:chExt cx="931" cy="754"/>
          </a:xfrm>
        </p:grpSpPr>
        <p:graphicFrame>
          <p:nvGraphicFramePr>
            <p:cNvPr id="182297" name="Object 2073"/>
            <p:cNvGraphicFramePr>
              <a:graphicFrameLocks noChangeAspect="1"/>
            </p:cNvGraphicFramePr>
            <p:nvPr/>
          </p:nvGraphicFramePr>
          <p:xfrm>
            <a:off x="1872" y="2440"/>
            <a:ext cx="488" cy="24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8" imgW="774360" imgH="393480" progId="Equation.DSMT4">
                    <p:embed/>
                  </p:oleObj>
                </mc:Choice>
                <mc:Fallback>
                  <p:oleObj name="Equation" r:id="rId8" imgW="774360" imgH="393480" progId="Equation.DSMT4">
                    <p:embed/>
                    <p:pic>
                      <p:nvPicPr>
                        <p:cNvPr id="182297" name="Object 2073"/>
                        <p:cNvPicPr preferRelativeResize="0"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lum bright="-100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872" y="2440"/>
                          <a:ext cx="488" cy="24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82298" name="Line 2074"/>
            <p:cNvSpPr>
              <a:spLocks noChangeShapeType="1"/>
            </p:cNvSpPr>
            <p:nvPr/>
          </p:nvSpPr>
          <p:spPr bwMode="auto">
            <a:xfrm>
              <a:off x="1429" y="1934"/>
              <a:ext cx="480" cy="432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arrow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</p:grpSp>
      <p:grpSp>
        <p:nvGrpSpPr>
          <p:cNvPr id="182299" name="Group 2075"/>
          <p:cNvGrpSpPr>
            <a:grpSpLocks/>
          </p:cNvGrpSpPr>
          <p:nvPr/>
        </p:nvGrpSpPr>
        <p:grpSpPr bwMode="auto">
          <a:xfrm>
            <a:off x="2384425" y="4657725"/>
            <a:ext cx="2565400" cy="1212850"/>
            <a:chOff x="1680" y="1972"/>
            <a:chExt cx="1616" cy="764"/>
          </a:xfrm>
        </p:grpSpPr>
        <p:graphicFrame>
          <p:nvGraphicFramePr>
            <p:cNvPr id="182300" name="Object 2076"/>
            <p:cNvGraphicFramePr>
              <a:graphicFrameLocks noChangeAspect="1"/>
            </p:cNvGraphicFramePr>
            <p:nvPr/>
          </p:nvGraphicFramePr>
          <p:xfrm>
            <a:off x="2640" y="2448"/>
            <a:ext cx="656" cy="2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0" imgW="1041120" imgH="457200" progId="Equation.DSMT4">
                    <p:embed/>
                  </p:oleObj>
                </mc:Choice>
                <mc:Fallback>
                  <p:oleObj name="Equation" r:id="rId10" imgW="1041120" imgH="457200" progId="Equation.DSMT4">
                    <p:embed/>
                    <p:pic>
                      <p:nvPicPr>
                        <p:cNvPr id="182300" name="Object 2076"/>
                        <p:cNvPicPr preferRelativeResize="0"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lum bright="-100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640" y="2448"/>
                          <a:ext cx="656" cy="28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82301" name="Line 2077"/>
            <p:cNvSpPr>
              <a:spLocks noChangeShapeType="1"/>
            </p:cNvSpPr>
            <p:nvPr/>
          </p:nvSpPr>
          <p:spPr bwMode="auto">
            <a:xfrm>
              <a:off x="1680" y="1972"/>
              <a:ext cx="960" cy="428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arrow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</p:grpSp>
      <p:sp>
        <p:nvSpPr>
          <p:cNvPr id="182302" name="Line 2078"/>
          <p:cNvSpPr>
            <a:spLocks noChangeShapeType="1"/>
          </p:cNvSpPr>
          <p:nvPr/>
        </p:nvSpPr>
        <p:spPr bwMode="auto">
          <a:xfrm flipV="1">
            <a:off x="4552950" y="4668838"/>
            <a:ext cx="0" cy="68580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arrow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zh-CN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2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22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22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228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2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2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2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2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2274" grpId="0" autoUpdateAnimBg="0"/>
      <p:bldP spid="182275" grpId="0" build="p" autoUpdateAnimBg="0"/>
      <p:bldP spid="182289" grpId="0" build="p" autoUpdateAnimBg="0"/>
      <p:bldP spid="18230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61124" name="Object 4"/>
          <p:cNvGraphicFramePr>
            <a:graphicFrameLocks noChangeAspect="1"/>
          </p:cNvGraphicFramePr>
          <p:nvPr/>
        </p:nvGraphicFramePr>
        <p:xfrm>
          <a:off x="2627313" y="2276475"/>
          <a:ext cx="4064000" cy="977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4063680" imgH="977760" progId="Equation.DSMT4">
                  <p:embed/>
                </p:oleObj>
              </mc:Choice>
              <mc:Fallback>
                <p:oleObj name="Equation" r:id="rId2" imgW="4063680" imgH="977760" progId="Equation.DSMT4">
                  <p:embed/>
                  <p:pic>
                    <p:nvPicPr>
                      <p:cNvPr id="261124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lum bright="-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27313" y="2276475"/>
                        <a:ext cx="4064000" cy="977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1125" name="Object 5"/>
          <p:cNvGraphicFramePr>
            <a:graphicFrameLocks noChangeAspect="1"/>
          </p:cNvGraphicFramePr>
          <p:nvPr/>
        </p:nvGraphicFramePr>
        <p:xfrm>
          <a:off x="2627313" y="3644900"/>
          <a:ext cx="4470400" cy="896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4686120" imgH="939600" progId="Equation.DSMT4">
                  <p:embed/>
                </p:oleObj>
              </mc:Choice>
              <mc:Fallback>
                <p:oleObj name="Equation" r:id="rId4" imgW="4686120" imgH="939600" progId="Equation.DSMT4">
                  <p:embed/>
                  <p:pic>
                    <p:nvPicPr>
                      <p:cNvPr id="261125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lum bright="-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27313" y="3644900"/>
                        <a:ext cx="4470400" cy="8969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1126" name="Object 6"/>
          <p:cNvGraphicFramePr>
            <a:graphicFrameLocks noChangeAspect="1"/>
          </p:cNvGraphicFramePr>
          <p:nvPr/>
        </p:nvGraphicFramePr>
        <p:xfrm>
          <a:off x="2843213" y="5084763"/>
          <a:ext cx="3455987" cy="1571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3632040" imgH="1650960" progId="Equation.DSMT4">
                  <p:embed/>
                </p:oleObj>
              </mc:Choice>
              <mc:Fallback>
                <p:oleObj name="Equation" r:id="rId6" imgW="3632040" imgH="1650960" progId="Equation.DSMT4">
                  <p:embed/>
                  <p:pic>
                    <p:nvPicPr>
                      <p:cNvPr id="261126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lum bright="-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43213" y="5084763"/>
                        <a:ext cx="3455987" cy="1571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1130" name="Text Box 10"/>
          <p:cNvSpPr txBox="1">
            <a:spLocks noChangeArrowheads="1"/>
          </p:cNvSpPr>
          <p:nvPr/>
        </p:nvSpPr>
        <p:spPr bwMode="auto">
          <a:xfrm>
            <a:off x="755650" y="1989138"/>
            <a:ext cx="243840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kumimoji="1" lang="zh-CN" altLang="en-US" sz="2800" b="1">
                <a:latin typeface="Times New Roman" pitchFamily="18" charset="0"/>
                <a:ea typeface="楷体_GB2312" pitchFamily="49" charset="-122"/>
              </a:rPr>
              <a:t>内插公式：</a:t>
            </a:r>
          </a:p>
        </p:txBody>
      </p:sp>
      <p:sp>
        <p:nvSpPr>
          <p:cNvPr id="261131" name="Rectangle 11"/>
          <p:cNvSpPr>
            <a:spLocks noGrp="1" noChangeArrowheads="1"/>
          </p:cNvSpPr>
          <p:nvPr>
            <p:ph type="title"/>
          </p:nvPr>
        </p:nvSpPr>
        <p:spPr>
          <a:xfrm>
            <a:off x="1042988" y="908050"/>
            <a:ext cx="5368925" cy="669925"/>
          </a:xfrm>
          <a:noFill/>
          <a:ln/>
        </p:spPr>
        <p:txBody>
          <a:bodyPr/>
          <a:lstStyle/>
          <a:p>
            <a:r>
              <a:rPr lang="en-US" altLang="zh-CN" sz="3200" b="1">
                <a:latin typeface="黑体" pitchFamily="2" charset="-122"/>
                <a:ea typeface="黑体" pitchFamily="2" charset="-122"/>
              </a:rPr>
              <a:t>7.4  </a:t>
            </a:r>
            <a:r>
              <a:rPr lang="zh-CN" altLang="en-US" sz="3200" b="1">
                <a:latin typeface="黑体" pitchFamily="2" charset="-122"/>
                <a:ea typeface="黑体" pitchFamily="2" charset="-122"/>
              </a:rPr>
              <a:t>频率抽样设计法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1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1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1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1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1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1130" grpId="0" autoUpdateAnimBg="0"/>
      <p:bldP spid="261131" grpId="0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036" name="Rectangle 4"/>
          <p:cNvSpPr>
            <a:spLocks noGrp="1" noChangeArrowheads="1"/>
          </p:cNvSpPr>
          <p:nvPr>
            <p:ph type="title"/>
          </p:nvPr>
        </p:nvSpPr>
        <p:spPr>
          <a:xfrm>
            <a:off x="1150938" y="981075"/>
            <a:ext cx="4645025" cy="695325"/>
          </a:xfrm>
          <a:noFill/>
          <a:ln/>
        </p:spPr>
        <p:txBody>
          <a:bodyPr/>
          <a:lstStyle/>
          <a:p>
            <a:r>
              <a:rPr lang="en-US" altLang="zh-CN" sz="3200" b="1">
                <a:latin typeface="黑体" pitchFamily="2" charset="-122"/>
                <a:ea typeface="黑体" pitchFamily="2" charset="-122"/>
              </a:rPr>
              <a:t>7.4  </a:t>
            </a:r>
            <a:r>
              <a:rPr lang="zh-CN" altLang="en-US" sz="3200" b="1">
                <a:latin typeface="黑体" pitchFamily="2" charset="-122"/>
                <a:ea typeface="黑体" pitchFamily="2" charset="-122"/>
              </a:rPr>
              <a:t>频率抽样设计法</a:t>
            </a:r>
          </a:p>
        </p:txBody>
      </p:sp>
      <p:graphicFrame>
        <p:nvGraphicFramePr>
          <p:cNvPr id="300037" name="Object 5"/>
          <p:cNvGraphicFramePr>
            <a:graphicFrameLocks noGrp="1" noChangeAspect="1"/>
          </p:cNvGraphicFramePr>
          <p:nvPr>
            <p:ph idx="1"/>
          </p:nvPr>
        </p:nvGraphicFramePr>
        <p:xfrm>
          <a:off x="539750" y="3141663"/>
          <a:ext cx="7772400" cy="18780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7937280" imgH="1917360" progId="Equation.DSMT4">
                  <p:embed/>
                </p:oleObj>
              </mc:Choice>
              <mc:Fallback>
                <p:oleObj name="Equation" r:id="rId2" imgW="7937280" imgH="1917360" progId="Equation.DSMT4">
                  <p:embed/>
                  <p:pic>
                    <p:nvPicPr>
                      <p:cNvPr id="300037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lum bright="-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9750" y="3141663"/>
                        <a:ext cx="7772400" cy="18780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0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0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0036" grpId="0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1225" y="1916113"/>
            <a:ext cx="5873750" cy="603250"/>
          </a:xfrm>
        </p:spPr>
        <p:txBody>
          <a:bodyPr/>
          <a:lstStyle/>
          <a:p>
            <a:r>
              <a:rPr lang="zh-CN" altLang="en-US" sz="2800" b="1" dirty="0">
                <a:latin typeface="楷体_GB2312" pitchFamily="49" charset="-122"/>
                <a:ea typeface="楷体_GB2312" pitchFamily="49" charset="-122"/>
              </a:rPr>
              <a:t>抽样点上，频率响应严格相等</a:t>
            </a:r>
          </a:p>
        </p:txBody>
      </p:sp>
      <p:sp>
        <p:nvSpPr>
          <p:cNvPr id="262149" name="Rectangle 5"/>
          <p:cNvSpPr>
            <a:spLocks noChangeArrowheads="1"/>
          </p:cNvSpPr>
          <p:nvPr/>
        </p:nvSpPr>
        <p:spPr bwMode="auto">
          <a:xfrm>
            <a:off x="911225" y="2557463"/>
            <a:ext cx="7604125" cy="64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</a:pPr>
            <a:r>
              <a:rPr lang="zh-CN" altLang="en-US" sz="2800" b="1" dirty="0">
                <a:solidFill>
                  <a:schemeClr val="hlink"/>
                </a:solidFill>
                <a:latin typeface="楷体_GB2312" pitchFamily="49" charset="-122"/>
                <a:ea typeface="楷体_GB2312" pitchFamily="49" charset="-122"/>
              </a:rPr>
              <a:t>抽样点之间</a:t>
            </a:r>
            <a:r>
              <a:rPr lang="zh-CN" altLang="en-US" sz="2800" b="1" dirty="0">
                <a:latin typeface="楷体_GB2312" pitchFamily="49" charset="-122"/>
                <a:ea typeface="楷体_GB2312" pitchFamily="49" charset="-122"/>
              </a:rPr>
              <a:t>，加权内插函数的延伸叠加 </a:t>
            </a:r>
          </a:p>
        </p:txBody>
      </p:sp>
      <p:sp>
        <p:nvSpPr>
          <p:cNvPr id="262150" name="Rectangle 6"/>
          <p:cNvSpPr>
            <a:spLocks noChangeArrowheads="1"/>
          </p:cNvSpPr>
          <p:nvPr/>
        </p:nvSpPr>
        <p:spPr bwMode="auto">
          <a:xfrm>
            <a:off x="911225" y="3208338"/>
            <a:ext cx="8232775" cy="682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</a:pPr>
            <a:r>
              <a:rPr lang="zh-CN" altLang="en-US" sz="2800" b="1" dirty="0">
                <a:latin typeface="楷体_GB2312" pitchFamily="49" charset="-122"/>
                <a:ea typeface="楷体_GB2312" pitchFamily="49" charset="-122"/>
              </a:rPr>
              <a:t>变化越平缓，内插越接近理想值，逼近误差较小</a:t>
            </a:r>
          </a:p>
        </p:txBody>
      </p:sp>
      <p:pic>
        <p:nvPicPr>
          <p:cNvPr id="262152" name="Picture 8" descr="tu7-016"/>
          <p:cNvPicPr>
            <a:picLocks noChangeAspect="1" noChangeArrowheads="1"/>
          </p:cNvPicPr>
          <p:nvPr/>
        </p:nvPicPr>
        <p:blipFill>
          <a:blip r:embed="rId2">
            <a:lum bright="-10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3" y="4221163"/>
            <a:ext cx="8229600" cy="2481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2153" name="Rectangle 9"/>
          <p:cNvSpPr>
            <a:spLocks noGrp="1" noChangeArrowheads="1"/>
          </p:cNvSpPr>
          <p:nvPr>
            <p:ph type="title"/>
          </p:nvPr>
        </p:nvSpPr>
        <p:spPr>
          <a:xfrm>
            <a:off x="1150938" y="981075"/>
            <a:ext cx="5942012" cy="695325"/>
          </a:xfrm>
          <a:noFill/>
          <a:ln/>
        </p:spPr>
        <p:txBody>
          <a:bodyPr/>
          <a:lstStyle/>
          <a:p>
            <a:r>
              <a:rPr lang="en-US" altLang="zh-CN" sz="3200" b="1">
                <a:latin typeface="黑体" pitchFamily="2" charset="-122"/>
                <a:ea typeface="黑体" pitchFamily="2" charset="-122"/>
              </a:rPr>
              <a:t>7.4  </a:t>
            </a:r>
            <a:r>
              <a:rPr lang="zh-CN" altLang="en-US" sz="3200" b="1">
                <a:latin typeface="黑体" pitchFamily="2" charset="-122"/>
                <a:ea typeface="黑体" pitchFamily="2" charset="-122"/>
              </a:rPr>
              <a:t>频率抽样设计法</a:t>
            </a:r>
          </a:p>
        </p:txBody>
      </p:sp>
      <p:sp>
        <p:nvSpPr>
          <p:cNvPr id="262154" name="Rectangle 10"/>
          <p:cNvSpPr>
            <a:spLocks noChangeArrowheads="1"/>
          </p:cNvSpPr>
          <p:nvPr/>
        </p:nvSpPr>
        <p:spPr bwMode="auto">
          <a:xfrm>
            <a:off x="6300788" y="6308725"/>
            <a:ext cx="179546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altLang="en-US" b="1">
                <a:solidFill>
                  <a:srgbClr val="0000FF"/>
                </a:solidFill>
                <a:ea typeface="楷体_GB2312" pitchFamily="49" charset="-122"/>
              </a:rPr>
              <a:t>线性相位的约束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2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2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2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2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2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2147" grpId="0" build="p" autoUpdateAnimBg="0"/>
      <p:bldP spid="262149" grpId="0" autoUpdateAnimBg="0"/>
      <p:bldP spid="262150" grpId="0" autoUpdateAnimBg="0"/>
      <p:bldP spid="262153" grpId="0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55650" y="2060575"/>
            <a:ext cx="3857625" cy="533400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en-US" altLang="zh-CN" sz="2800" b="1">
                <a:solidFill>
                  <a:srgbClr val="0000FF"/>
                </a:solidFill>
                <a:latin typeface="楷体_GB2312" pitchFamily="49" charset="-122"/>
                <a:ea typeface="楷体_GB2312" pitchFamily="49" charset="-122"/>
              </a:rPr>
              <a:t>1</a:t>
            </a:r>
            <a:r>
              <a:rPr lang="zh-CN" altLang="en-US" sz="2800" b="1">
                <a:solidFill>
                  <a:srgbClr val="0000FF"/>
                </a:solidFill>
                <a:latin typeface="楷体_GB2312" pitchFamily="49" charset="-122"/>
                <a:ea typeface="楷体_GB2312" pitchFamily="49" charset="-122"/>
              </a:rPr>
              <a:t>）第一种频率抽样</a:t>
            </a:r>
          </a:p>
        </p:txBody>
      </p:sp>
      <p:grpSp>
        <p:nvGrpSpPr>
          <p:cNvPr id="263181" name="Group 13"/>
          <p:cNvGrpSpPr>
            <a:grpSpLocks/>
          </p:cNvGrpSpPr>
          <p:nvPr/>
        </p:nvGrpSpPr>
        <p:grpSpPr bwMode="auto">
          <a:xfrm>
            <a:off x="1116013" y="2492375"/>
            <a:ext cx="4597400" cy="1676400"/>
            <a:chOff x="764" y="576"/>
            <a:chExt cx="2896" cy="1056"/>
          </a:xfrm>
        </p:grpSpPr>
        <p:graphicFrame>
          <p:nvGraphicFramePr>
            <p:cNvPr id="263172" name="Object 4"/>
            <p:cNvGraphicFramePr>
              <a:graphicFrameLocks noChangeAspect="1"/>
            </p:cNvGraphicFramePr>
            <p:nvPr/>
          </p:nvGraphicFramePr>
          <p:xfrm>
            <a:off x="764" y="576"/>
            <a:ext cx="2896" cy="67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" imgW="4597200" imgH="1066680" progId="Equation.DSMT4">
                    <p:embed/>
                  </p:oleObj>
                </mc:Choice>
                <mc:Fallback>
                  <p:oleObj name="Equation" r:id="rId2" imgW="4597200" imgH="1066680" progId="Equation.DSMT4">
                    <p:embed/>
                    <p:pic>
                      <p:nvPicPr>
                        <p:cNvPr id="263172" name="Object 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">
                          <a:lum bright="-100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64" y="576"/>
                          <a:ext cx="2896" cy="67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63173" name="Object 5"/>
            <p:cNvGraphicFramePr>
              <a:graphicFrameLocks noChangeAspect="1"/>
            </p:cNvGraphicFramePr>
            <p:nvPr/>
          </p:nvGraphicFramePr>
          <p:xfrm>
            <a:off x="1784" y="1400"/>
            <a:ext cx="1384" cy="23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4" imgW="2197080" imgH="368280" progId="Equation.DSMT4">
                    <p:embed/>
                  </p:oleObj>
                </mc:Choice>
                <mc:Fallback>
                  <p:oleObj name="Equation" r:id="rId4" imgW="2197080" imgH="368280" progId="Equation.DSMT4">
                    <p:embed/>
                    <p:pic>
                      <p:nvPicPr>
                        <p:cNvPr id="263173" name="Object 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lum bright="-100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784" y="1400"/>
                          <a:ext cx="1384" cy="23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263182" name="Group 14"/>
          <p:cNvGrpSpPr>
            <a:grpSpLocks/>
          </p:cNvGrpSpPr>
          <p:nvPr/>
        </p:nvGrpSpPr>
        <p:grpSpPr bwMode="auto">
          <a:xfrm>
            <a:off x="1042988" y="3860800"/>
            <a:ext cx="5816600" cy="1371600"/>
            <a:chOff x="624" y="2112"/>
            <a:chExt cx="3664" cy="864"/>
          </a:xfrm>
        </p:grpSpPr>
        <p:graphicFrame>
          <p:nvGraphicFramePr>
            <p:cNvPr id="263174" name="Object 6"/>
            <p:cNvGraphicFramePr>
              <a:graphicFrameLocks noChangeAspect="1"/>
            </p:cNvGraphicFramePr>
            <p:nvPr/>
          </p:nvGraphicFramePr>
          <p:xfrm>
            <a:off x="1728" y="2360"/>
            <a:ext cx="2560" cy="61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6" imgW="4063680" imgH="977760" progId="Equation.DSMT4">
                    <p:embed/>
                  </p:oleObj>
                </mc:Choice>
                <mc:Fallback>
                  <p:oleObj name="Equation" r:id="rId6" imgW="4063680" imgH="977760" progId="Equation.DSMT4">
                    <p:embed/>
                    <p:pic>
                      <p:nvPicPr>
                        <p:cNvPr id="263174" name="Object 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lum bright="-100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728" y="2360"/>
                          <a:ext cx="2560" cy="61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63177" name="Rectangle 9"/>
            <p:cNvSpPr>
              <a:spLocks noChangeArrowheads="1"/>
            </p:cNvSpPr>
            <p:nvPr/>
          </p:nvSpPr>
          <p:spPr bwMode="auto">
            <a:xfrm>
              <a:off x="624" y="2112"/>
              <a:ext cx="1479" cy="41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342900" indent="-34290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None/>
              </a:pPr>
              <a:r>
                <a:rPr lang="zh-CN" altLang="en-US" sz="2800" b="1">
                  <a:ea typeface="楷体_GB2312" pitchFamily="49" charset="-122"/>
                </a:rPr>
                <a:t>系统函数：</a:t>
              </a:r>
            </a:p>
          </p:txBody>
        </p:sp>
      </p:grpSp>
      <p:grpSp>
        <p:nvGrpSpPr>
          <p:cNvPr id="263183" name="Group 15"/>
          <p:cNvGrpSpPr>
            <a:grpSpLocks/>
          </p:cNvGrpSpPr>
          <p:nvPr/>
        </p:nvGrpSpPr>
        <p:grpSpPr bwMode="auto">
          <a:xfrm>
            <a:off x="1042988" y="5157788"/>
            <a:ext cx="7593012" cy="1509712"/>
            <a:chOff x="678" y="3048"/>
            <a:chExt cx="4898" cy="1176"/>
          </a:xfrm>
        </p:grpSpPr>
        <p:graphicFrame>
          <p:nvGraphicFramePr>
            <p:cNvPr id="263175" name="Object 7"/>
            <p:cNvGraphicFramePr>
              <a:graphicFrameLocks noChangeAspect="1"/>
            </p:cNvGraphicFramePr>
            <p:nvPr/>
          </p:nvGraphicFramePr>
          <p:xfrm>
            <a:off x="1248" y="3056"/>
            <a:ext cx="4328" cy="116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8" imgW="6870600" imgH="1854000" progId="Equation.DSMT4">
                    <p:embed/>
                  </p:oleObj>
                </mc:Choice>
                <mc:Fallback>
                  <p:oleObj name="Equation" r:id="rId8" imgW="6870600" imgH="1854000" progId="Equation.DSMT4">
                    <p:embed/>
                    <p:pic>
                      <p:nvPicPr>
                        <p:cNvPr id="263175" name="Object 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lum bright="-100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248" y="3056"/>
                          <a:ext cx="4328" cy="116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63178" name="Rectangle 10"/>
            <p:cNvSpPr>
              <a:spLocks noChangeArrowheads="1"/>
            </p:cNvSpPr>
            <p:nvPr/>
          </p:nvSpPr>
          <p:spPr bwMode="auto">
            <a:xfrm>
              <a:off x="678" y="3048"/>
              <a:ext cx="1434" cy="40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342900" indent="-34290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None/>
              </a:pPr>
              <a:r>
                <a:rPr lang="zh-CN" altLang="en-US" sz="2800" b="1">
                  <a:ea typeface="楷体_GB2312" pitchFamily="49" charset="-122"/>
                </a:rPr>
                <a:t>频率响应：</a:t>
              </a:r>
            </a:p>
          </p:txBody>
        </p:sp>
      </p:grpSp>
      <p:pic>
        <p:nvPicPr>
          <p:cNvPr id="263179" name="Picture 11" descr="tu7-017a"/>
          <p:cNvPicPr>
            <a:picLocks noChangeAspect="1" noChangeArrowheads="1"/>
          </p:cNvPicPr>
          <p:nvPr/>
        </p:nvPicPr>
        <p:blipFill>
          <a:blip r:embed="rId10">
            <a:lum bright="-10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5963" y="1679575"/>
            <a:ext cx="3162300" cy="2682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3184" name="Rectangle 16"/>
          <p:cNvSpPr>
            <a:spLocks noChangeArrowheads="1"/>
          </p:cNvSpPr>
          <p:nvPr/>
        </p:nvSpPr>
        <p:spPr bwMode="auto">
          <a:xfrm>
            <a:off x="1258888" y="1125538"/>
            <a:ext cx="3857625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None/>
            </a:pPr>
            <a:r>
              <a:rPr lang="zh-CN" altLang="en-US" sz="3200" b="1">
                <a:solidFill>
                  <a:srgbClr val="0000FF"/>
                </a:solidFill>
                <a:ea typeface="黑体" pitchFamily="2" charset="-122"/>
              </a:rPr>
              <a:t>二种频率抽样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3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3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3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3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3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31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3171" grpId="0" build="p" autoUpdateAnimBg="0"/>
      <p:bldP spid="263184" grpId="0" build="p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219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611188" y="1916113"/>
            <a:ext cx="3929062" cy="668337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en-US" altLang="zh-CN" sz="2800" b="1">
                <a:solidFill>
                  <a:srgbClr val="0000FF"/>
                </a:solidFill>
                <a:latin typeface="楷体_GB2312" pitchFamily="49" charset="-122"/>
                <a:ea typeface="楷体_GB2312" pitchFamily="49" charset="-122"/>
              </a:rPr>
              <a:t>2</a:t>
            </a:r>
            <a:r>
              <a:rPr lang="zh-CN" altLang="en-US" sz="2800" b="1">
                <a:solidFill>
                  <a:srgbClr val="0000FF"/>
                </a:solidFill>
                <a:latin typeface="楷体_GB2312" pitchFamily="49" charset="-122"/>
                <a:ea typeface="楷体_GB2312" pitchFamily="49" charset="-122"/>
              </a:rPr>
              <a:t>）第二种频率抽样</a:t>
            </a:r>
          </a:p>
        </p:txBody>
      </p:sp>
      <p:grpSp>
        <p:nvGrpSpPr>
          <p:cNvPr id="265230" name="Group 1038"/>
          <p:cNvGrpSpPr>
            <a:grpSpLocks/>
          </p:cNvGrpSpPr>
          <p:nvPr/>
        </p:nvGrpSpPr>
        <p:grpSpPr bwMode="auto">
          <a:xfrm>
            <a:off x="1692275" y="2205038"/>
            <a:ext cx="3403600" cy="1584325"/>
            <a:chOff x="864" y="672"/>
            <a:chExt cx="2280" cy="1048"/>
          </a:xfrm>
        </p:grpSpPr>
        <p:graphicFrame>
          <p:nvGraphicFramePr>
            <p:cNvPr id="265220" name="Object 1028"/>
            <p:cNvGraphicFramePr>
              <a:graphicFrameLocks noChangeAspect="1"/>
            </p:cNvGraphicFramePr>
            <p:nvPr/>
          </p:nvGraphicFramePr>
          <p:xfrm>
            <a:off x="864" y="672"/>
            <a:ext cx="2280" cy="67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" imgW="3619440" imgH="1066680" progId="Equation.DSMT4">
                    <p:embed/>
                  </p:oleObj>
                </mc:Choice>
                <mc:Fallback>
                  <p:oleObj name="Equation" r:id="rId2" imgW="3619440" imgH="1066680" progId="Equation.DSMT4">
                    <p:embed/>
                    <p:pic>
                      <p:nvPicPr>
                        <p:cNvPr id="265220" name="Object 102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">
                          <a:lum bright="-100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64" y="672"/>
                          <a:ext cx="2280" cy="67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65221" name="Object 1029"/>
            <p:cNvGraphicFramePr>
              <a:graphicFrameLocks noChangeAspect="1"/>
            </p:cNvGraphicFramePr>
            <p:nvPr/>
          </p:nvGraphicFramePr>
          <p:xfrm>
            <a:off x="1736" y="1488"/>
            <a:ext cx="1384" cy="23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4" imgW="2197080" imgH="368280" progId="Equation.DSMT4">
                    <p:embed/>
                  </p:oleObj>
                </mc:Choice>
                <mc:Fallback>
                  <p:oleObj name="Equation" r:id="rId4" imgW="2197080" imgH="368280" progId="Equation.DSMT4">
                    <p:embed/>
                    <p:pic>
                      <p:nvPicPr>
                        <p:cNvPr id="265221" name="Object 102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lum bright="-100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736" y="1488"/>
                          <a:ext cx="1384" cy="23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265222" name="Object 1030"/>
          <p:cNvGraphicFramePr>
            <a:graphicFrameLocks noChangeAspect="1"/>
          </p:cNvGraphicFramePr>
          <p:nvPr/>
        </p:nvGraphicFramePr>
        <p:xfrm>
          <a:off x="2968625" y="3832225"/>
          <a:ext cx="4699000" cy="1181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4698720" imgH="1180800" progId="Equation.DSMT4">
                  <p:embed/>
                </p:oleObj>
              </mc:Choice>
              <mc:Fallback>
                <p:oleObj name="Equation" r:id="rId6" imgW="4698720" imgH="1180800" progId="Equation.DSMT4">
                  <p:embed/>
                  <p:pic>
                    <p:nvPicPr>
                      <p:cNvPr id="265222" name="Object 103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lum bright="-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68625" y="3832225"/>
                        <a:ext cx="4699000" cy="1181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5223" name="Object 1031"/>
          <p:cNvGraphicFramePr>
            <a:graphicFrameLocks noChangeAspect="1"/>
          </p:cNvGraphicFramePr>
          <p:nvPr/>
        </p:nvGraphicFramePr>
        <p:xfrm>
          <a:off x="1258888" y="4941888"/>
          <a:ext cx="7620000" cy="1917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7619760" imgH="1917360" progId="Equation.DSMT4">
                  <p:embed/>
                </p:oleObj>
              </mc:Choice>
              <mc:Fallback>
                <p:oleObj name="Equation" r:id="rId8" imgW="7619760" imgH="1917360" progId="Equation.DSMT4">
                  <p:embed/>
                  <p:pic>
                    <p:nvPicPr>
                      <p:cNvPr id="265223" name="Object 103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lum bright="-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58888" y="4941888"/>
                        <a:ext cx="7620000" cy="1917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5226" name="Rectangle 1034"/>
          <p:cNvSpPr>
            <a:spLocks noChangeArrowheads="1"/>
          </p:cNvSpPr>
          <p:nvPr/>
        </p:nvSpPr>
        <p:spPr bwMode="auto">
          <a:xfrm>
            <a:off x="1144588" y="4005263"/>
            <a:ext cx="2347912" cy="619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None/>
            </a:pPr>
            <a:r>
              <a:rPr lang="zh-CN" altLang="en-US" sz="2800" b="1">
                <a:ea typeface="楷体_GB2312" pitchFamily="49" charset="-122"/>
              </a:rPr>
              <a:t>系统函数：</a:t>
            </a:r>
          </a:p>
        </p:txBody>
      </p:sp>
      <p:sp>
        <p:nvSpPr>
          <p:cNvPr id="265227" name="Rectangle 1035"/>
          <p:cNvSpPr>
            <a:spLocks noChangeArrowheads="1"/>
          </p:cNvSpPr>
          <p:nvPr/>
        </p:nvSpPr>
        <p:spPr bwMode="auto">
          <a:xfrm>
            <a:off x="1216025" y="4854575"/>
            <a:ext cx="2419350" cy="590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None/>
            </a:pPr>
            <a:r>
              <a:rPr lang="zh-CN" altLang="en-US" sz="2800" b="1">
                <a:ea typeface="楷体_GB2312" pitchFamily="49" charset="-122"/>
              </a:rPr>
              <a:t>频率响应：</a:t>
            </a:r>
          </a:p>
        </p:txBody>
      </p:sp>
      <p:pic>
        <p:nvPicPr>
          <p:cNvPr id="265229" name="Picture 1037" descr="tu7-017b"/>
          <p:cNvPicPr>
            <a:picLocks noChangeAspect="1" noChangeArrowheads="1"/>
          </p:cNvPicPr>
          <p:nvPr/>
        </p:nvPicPr>
        <p:blipFill>
          <a:blip r:embed="rId10">
            <a:lum bright="-10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2438" y="765175"/>
            <a:ext cx="3611562" cy="3063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5231" name="Rectangle 1039"/>
          <p:cNvSpPr>
            <a:spLocks noChangeArrowheads="1"/>
          </p:cNvSpPr>
          <p:nvPr/>
        </p:nvSpPr>
        <p:spPr bwMode="auto">
          <a:xfrm>
            <a:off x="1258888" y="1125538"/>
            <a:ext cx="3857625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None/>
            </a:pPr>
            <a:r>
              <a:rPr lang="zh-CN" altLang="en-US" sz="3200" b="1">
                <a:solidFill>
                  <a:srgbClr val="0000FF"/>
                </a:solidFill>
                <a:ea typeface="黑体" pitchFamily="2" charset="-122"/>
              </a:rPr>
              <a:t>二种频率抽样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5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5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5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5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5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5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5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52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5219" grpId="0" build="p" autoUpdateAnimBg="0"/>
      <p:bldP spid="265226" grpId="0" autoUpdateAnimBg="0"/>
      <p:bldP spid="265227" grpId="0" autoUpdateAnimBg="0"/>
      <p:bldP spid="265231" grpId="0" build="p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42" name="Rectangle 1026"/>
          <p:cNvSpPr>
            <a:spLocks noGrp="1" noChangeArrowheads="1"/>
          </p:cNvSpPr>
          <p:nvPr>
            <p:ph type="title"/>
          </p:nvPr>
        </p:nvSpPr>
        <p:spPr>
          <a:xfrm>
            <a:off x="611188" y="1587500"/>
            <a:ext cx="7772400" cy="762000"/>
          </a:xfrm>
        </p:spPr>
        <p:txBody>
          <a:bodyPr/>
          <a:lstStyle/>
          <a:p>
            <a:r>
              <a:rPr lang="en-US" altLang="zh-CN" sz="2800" b="1">
                <a:latin typeface="楷体_GB2312" pitchFamily="49" charset="-122"/>
                <a:ea typeface="楷体_GB2312" pitchFamily="49" charset="-122"/>
              </a:rPr>
              <a:t>4</a:t>
            </a:r>
            <a:r>
              <a:rPr lang="zh-CN" altLang="en-US" sz="2800" b="1">
                <a:latin typeface="楷体_GB2312" pitchFamily="49" charset="-122"/>
                <a:ea typeface="楷体_GB2312" pitchFamily="49" charset="-122"/>
              </a:rPr>
              <a:t>、线性相位第一种频率抽样</a:t>
            </a:r>
          </a:p>
        </p:txBody>
      </p:sp>
      <p:sp>
        <p:nvSpPr>
          <p:cNvPr id="266243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684213" y="2420938"/>
            <a:ext cx="7385050" cy="676275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en-US" altLang="zh-CN" sz="2800" b="1" i="1">
                <a:latin typeface="楷体_GB2312" pitchFamily="49" charset="-122"/>
                <a:ea typeface="楷体_GB2312" pitchFamily="49" charset="-122"/>
              </a:rPr>
              <a:t>h</a:t>
            </a:r>
            <a:r>
              <a:rPr lang="en-US" altLang="zh-CN" sz="2800" b="1">
                <a:latin typeface="楷体_GB2312" pitchFamily="49" charset="-122"/>
                <a:ea typeface="楷体_GB2312" pitchFamily="49" charset="-122"/>
              </a:rPr>
              <a:t>(</a:t>
            </a:r>
            <a:r>
              <a:rPr lang="en-US" altLang="zh-CN" sz="2800" b="1" i="1">
                <a:latin typeface="楷体_GB2312" pitchFamily="49" charset="-122"/>
                <a:ea typeface="楷体_GB2312" pitchFamily="49" charset="-122"/>
              </a:rPr>
              <a:t>n</a:t>
            </a:r>
            <a:r>
              <a:rPr lang="en-US" altLang="zh-CN" sz="2800" b="1">
                <a:latin typeface="楷体_GB2312" pitchFamily="49" charset="-122"/>
                <a:ea typeface="楷体_GB2312" pitchFamily="49" charset="-122"/>
              </a:rPr>
              <a:t>)</a:t>
            </a:r>
            <a:r>
              <a:rPr lang="zh-CN" altLang="en-US" sz="2800" b="1">
                <a:latin typeface="楷体_GB2312" pitchFamily="49" charset="-122"/>
                <a:ea typeface="楷体_GB2312" pitchFamily="49" charset="-122"/>
              </a:rPr>
              <a:t>为实数序列时，</a:t>
            </a:r>
            <a:r>
              <a:rPr lang="en-US" altLang="zh-CN" sz="2800" b="1" i="1">
                <a:latin typeface="楷体_GB2312" pitchFamily="49" charset="-122"/>
                <a:ea typeface="楷体_GB2312" pitchFamily="49" charset="-122"/>
              </a:rPr>
              <a:t>H</a:t>
            </a:r>
            <a:r>
              <a:rPr lang="en-US" altLang="zh-CN" sz="2800" b="1">
                <a:latin typeface="楷体_GB2312" pitchFamily="49" charset="-122"/>
                <a:ea typeface="楷体_GB2312" pitchFamily="49" charset="-122"/>
              </a:rPr>
              <a:t>(</a:t>
            </a:r>
            <a:r>
              <a:rPr lang="en-US" altLang="zh-CN" sz="2800" b="1" i="1">
                <a:latin typeface="楷体_GB2312" pitchFamily="49" charset="-122"/>
                <a:ea typeface="楷体_GB2312" pitchFamily="49" charset="-122"/>
              </a:rPr>
              <a:t>k</a:t>
            </a:r>
            <a:r>
              <a:rPr lang="en-US" altLang="zh-CN" sz="2800" b="1">
                <a:latin typeface="楷体_GB2312" pitchFamily="49" charset="-122"/>
                <a:ea typeface="楷体_GB2312" pitchFamily="49" charset="-122"/>
              </a:rPr>
              <a:t>)</a:t>
            </a:r>
            <a:r>
              <a:rPr lang="zh-CN" altLang="en-US" sz="2800" b="1">
                <a:latin typeface="楷体_GB2312" pitchFamily="49" charset="-122"/>
                <a:ea typeface="楷体_GB2312" pitchFamily="49" charset="-122"/>
              </a:rPr>
              <a:t>圆周共轭对称</a:t>
            </a:r>
          </a:p>
        </p:txBody>
      </p:sp>
      <p:graphicFrame>
        <p:nvGraphicFramePr>
          <p:cNvPr id="266244" name="Object 1028"/>
          <p:cNvGraphicFramePr>
            <a:graphicFrameLocks noChangeAspect="1"/>
          </p:cNvGraphicFramePr>
          <p:nvPr/>
        </p:nvGraphicFramePr>
        <p:xfrm>
          <a:off x="2051050" y="3078163"/>
          <a:ext cx="2768600" cy="495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768400" imgH="495000" progId="Equation.DSMT4">
                  <p:embed/>
                </p:oleObj>
              </mc:Choice>
              <mc:Fallback>
                <p:oleObj name="Equation" r:id="rId2" imgW="2768400" imgH="495000" progId="Equation.DSMT4">
                  <p:embed/>
                  <p:pic>
                    <p:nvPicPr>
                      <p:cNvPr id="266244" name="Object 102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lum bright="-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51050" y="3078163"/>
                        <a:ext cx="2768600" cy="495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66254" name="Group 1038"/>
          <p:cNvGrpSpPr>
            <a:grpSpLocks/>
          </p:cNvGrpSpPr>
          <p:nvPr/>
        </p:nvGrpSpPr>
        <p:grpSpPr bwMode="auto">
          <a:xfrm>
            <a:off x="1774825" y="5843588"/>
            <a:ext cx="4957763" cy="825500"/>
            <a:chOff x="973" y="3704"/>
            <a:chExt cx="3123" cy="520"/>
          </a:xfrm>
        </p:grpSpPr>
        <p:sp>
          <p:nvSpPr>
            <p:cNvPr id="266248" name="Rectangle 1032"/>
            <p:cNvSpPr>
              <a:spLocks noChangeArrowheads="1"/>
            </p:cNvSpPr>
            <p:nvPr/>
          </p:nvSpPr>
          <p:spPr bwMode="auto">
            <a:xfrm>
              <a:off x="973" y="3777"/>
              <a:ext cx="1466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kumimoji="1" lang="zh-CN" altLang="en-US" sz="2800" b="1">
                  <a:latin typeface="Times New Roman" pitchFamily="18" charset="0"/>
                  <a:ea typeface="楷体_GB2312" pitchFamily="49" charset="-122"/>
                </a:rPr>
                <a:t>又线性相位：</a:t>
              </a:r>
            </a:p>
          </p:txBody>
        </p:sp>
        <p:graphicFrame>
          <p:nvGraphicFramePr>
            <p:cNvPr id="266249" name="Object 1033"/>
            <p:cNvGraphicFramePr>
              <a:graphicFrameLocks noChangeAspect="1"/>
            </p:cNvGraphicFramePr>
            <p:nvPr/>
          </p:nvGraphicFramePr>
          <p:xfrm>
            <a:off x="2400" y="3704"/>
            <a:ext cx="1696" cy="52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4" imgW="2692080" imgH="825480" progId="Equation.DSMT4">
                    <p:embed/>
                  </p:oleObj>
                </mc:Choice>
                <mc:Fallback>
                  <p:oleObj name="Equation" r:id="rId4" imgW="2692080" imgH="825480" progId="Equation.DSMT4">
                    <p:embed/>
                    <p:pic>
                      <p:nvPicPr>
                        <p:cNvPr id="266249" name="Object 103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lum bright="-100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400" y="3704"/>
                          <a:ext cx="1696" cy="52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266252" name="Group 1036"/>
          <p:cNvGrpSpPr>
            <a:grpSpLocks/>
          </p:cNvGrpSpPr>
          <p:nvPr/>
        </p:nvGrpSpPr>
        <p:grpSpPr bwMode="auto">
          <a:xfrm>
            <a:off x="1187450" y="3716338"/>
            <a:ext cx="3736975" cy="1300162"/>
            <a:chOff x="766" y="1933"/>
            <a:chExt cx="2354" cy="819"/>
          </a:xfrm>
        </p:grpSpPr>
        <p:graphicFrame>
          <p:nvGraphicFramePr>
            <p:cNvPr id="266245" name="Object 1029"/>
            <p:cNvGraphicFramePr>
              <a:graphicFrameLocks noChangeAspect="1"/>
            </p:cNvGraphicFramePr>
            <p:nvPr/>
          </p:nvGraphicFramePr>
          <p:xfrm>
            <a:off x="1320" y="2448"/>
            <a:ext cx="1656" cy="30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6" imgW="2628720" imgH="482400" progId="Equation.DSMT4">
                    <p:embed/>
                  </p:oleObj>
                </mc:Choice>
                <mc:Fallback>
                  <p:oleObj name="Equation" r:id="rId6" imgW="2628720" imgH="482400" progId="Equation.DSMT4">
                    <p:embed/>
                    <p:pic>
                      <p:nvPicPr>
                        <p:cNvPr id="266245" name="Object 102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lum bright="-100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320" y="2448"/>
                          <a:ext cx="1656" cy="30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66246" name="Object 1030"/>
            <p:cNvGraphicFramePr>
              <a:graphicFrameLocks noChangeAspect="1"/>
            </p:cNvGraphicFramePr>
            <p:nvPr/>
          </p:nvGraphicFramePr>
          <p:xfrm>
            <a:off x="1320" y="1968"/>
            <a:ext cx="1800" cy="33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8" imgW="2857320" imgH="533160" progId="Equation.DSMT4">
                    <p:embed/>
                  </p:oleObj>
                </mc:Choice>
                <mc:Fallback>
                  <p:oleObj name="Equation" r:id="rId8" imgW="2857320" imgH="533160" progId="Equation.DSMT4">
                    <p:embed/>
                    <p:pic>
                      <p:nvPicPr>
                        <p:cNvPr id="266246" name="Object 103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lum bright="-100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320" y="1968"/>
                          <a:ext cx="1800" cy="33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66250" name="Rectangle 1034"/>
            <p:cNvSpPr>
              <a:spLocks noChangeArrowheads="1"/>
            </p:cNvSpPr>
            <p:nvPr/>
          </p:nvSpPr>
          <p:spPr bwMode="auto">
            <a:xfrm>
              <a:off x="766" y="1933"/>
              <a:ext cx="708" cy="3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342900" indent="-34290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None/>
              </a:pPr>
              <a:r>
                <a:rPr lang="zh-CN" altLang="en-US" sz="2800" b="1">
                  <a:ea typeface="楷体_GB2312" pitchFamily="49" charset="-122"/>
                </a:rPr>
                <a:t>即：</a:t>
              </a:r>
            </a:p>
          </p:txBody>
        </p:sp>
      </p:grpSp>
      <p:grpSp>
        <p:nvGrpSpPr>
          <p:cNvPr id="266253" name="Group 1037"/>
          <p:cNvGrpSpPr>
            <a:grpSpLocks/>
          </p:cNvGrpSpPr>
          <p:nvPr/>
        </p:nvGrpSpPr>
        <p:grpSpPr bwMode="auto">
          <a:xfrm>
            <a:off x="1835150" y="5013325"/>
            <a:ext cx="2563813" cy="825500"/>
            <a:chOff x="766" y="3032"/>
            <a:chExt cx="1615" cy="520"/>
          </a:xfrm>
        </p:grpSpPr>
        <p:graphicFrame>
          <p:nvGraphicFramePr>
            <p:cNvPr id="266247" name="Object 1031"/>
            <p:cNvGraphicFramePr>
              <a:graphicFrameLocks noChangeAspect="1"/>
            </p:cNvGraphicFramePr>
            <p:nvPr/>
          </p:nvGraphicFramePr>
          <p:xfrm>
            <a:off x="1968" y="3032"/>
            <a:ext cx="240" cy="52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0" imgW="380880" imgH="825480" progId="Equation.DSMT4">
                    <p:embed/>
                  </p:oleObj>
                </mc:Choice>
                <mc:Fallback>
                  <p:oleObj name="Equation" r:id="rId10" imgW="380880" imgH="825480" progId="Equation.DSMT4">
                    <p:embed/>
                    <p:pic>
                      <p:nvPicPr>
                        <p:cNvPr id="266247" name="Object 103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lum bright="-100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968" y="3032"/>
                          <a:ext cx="240" cy="52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66251" name="Rectangle 1035"/>
            <p:cNvSpPr>
              <a:spLocks noChangeArrowheads="1"/>
            </p:cNvSpPr>
            <p:nvPr/>
          </p:nvSpPr>
          <p:spPr bwMode="auto">
            <a:xfrm>
              <a:off x="766" y="3112"/>
              <a:ext cx="1615" cy="3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342900" indent="-34290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None/>
              </a:pPr>
              <a:r>
                <a:rPr lang="zh-CN" altLang="en-US" sz="2800" b="1">
                  <a:ea typeface="楷体_GB2312" pitchFamily="49" charset="-122"/>
                </a:rPr>
                <a:t>对称中心：</a:t>
              </a:r>
            </a:p>
          </p:txBody>
        </p:sp>
      </p:grpSp>
      <p:pic>
        <p:nvPicPr>
          <p:cNvPr id="266255" name="Picture 1039" descr="tu7-017a"/>
          <p:cNvPicPr>
            <a:picLocks noChangeAspect="1" noChangeArrowheads="1"/>
          </p:cNvPicPr>
          <p:nvPr/>
        </p:nvPicPr>
        <p:blipFill>
          <a:blip r:embed="rId12">
            <a:lum bright="-10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063" y="2781300"/>
            <a:ext cx="3306762" cy="28051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6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6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6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6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6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6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6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42" grpId="0" autoUpdateAnimBg="0"/>
      <p:bldP spid="266243" grpId="0" build="p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22" name="Picture 2" descr="tu7-017c"/>
          <p:cNvPicPr>
            <a:picLocks noChangeAspect="1" noChangeArrowheads="1"/>
          </p:cNvPicPr>
          <p:nvPr/>
        </p:nvPicPr>
        <p:blipFill>
          <a:blip r:embed="rId2">
            <a:lum bright="-10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1725" y="2174875"/>
            <a:ext cx="3611563" cy="3463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6724" name="Picture 4" descr="tu7-017a"/>
          <p:cNvPicPr>
            <a:picLocks noChangeAspect="1" noChangeArrowheads="1"/>
          </p:cNvPicPr>
          <p:nvPr/>
        </p:nvPicPr>
        <p:blipFill>
          <a:blip r:embed="rId3">
            <a:lum bright="-10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088" y="2133600"/>
            <a:ext cx="3611562" cy="3063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89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250825" y="2133600"/>
            <a:ext cx="3497263" cy="603250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en-US" altLang="zh-CN" sz="2800" b="1">
                <a:latin typeface="楷体_GB2312" pitchFamily="49" charset="-122"/>
                <a:ea typeface="楷体_GB2312" pitchFamily="49" charset="-122"/>
              </a:rPr>
              <a:t>	</a:t>
            </a:r>
            <a:r>
              <a:rPr lang="zh-CN" altLang="en-US" sz="2800" b="1">
                <a:latin typeface="楷体_GB2312" pitchFamily="49" charset="-122"/>
                <a:ea typeface="楷体_GB2312" pitchFamily="49" charset="-122"/>
              </a:rPr>
              <a:t>当</a:t>
            </a:r>
            <a:r>
              <a:rPr lang="en-US" altLang="zh-CN" sz="2800" b="1">
                <a:latin typeface="楷体_GB2312" pitchFamily="49" charset="-122"/>
                <a:ea typeface="楷体_GB2312" pitchFamily="49" charset="-122"/>
              </a:rPr>
              <a:t>N</a:t>
            </a:r>
            <a:r>
              <a:rPr lang="zh-CN" altLang="en-US" sz="2800" b="1">
                <a:latin typeface="楷体_GB2312" pitchFamily="49" charset="-122"/>
                <a:ea typeface="楷体_GB2312" pitchFamily="49" charset="-122"/>
              </a:rPr>
              <a:t>为奇数时：</a:t>
            </a:r>
          </a:p>
        </p:txBody>
      </p:sp>
      <p:graphicFrame>
        <p:nvGraphicFramePr>
          <p:cNvPr id="293891" name="Object 3"/>
          <p:cNvGraphicFramePr>
            <a:graphicFrameLocks noChangeAspect="1"/>
          </p:cNvGraphicFramePr>
          <p:nvPr/>
        </p:nvGraphicFramePr>
        <p:xfrm>
          <a:off x="827088" y="2781300"/>
          <a:ext cx="6710362" cy="1949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6997680" imgH="2031840" progId="Equation.DSMT4">
                  <p:embed/>
                </p:oleObj>
              </mc:Choice>
              <mc:Fallback>
                <p:oleObj name="Equation" r:id="rId2" imgW="6997680" imgH="2031840" progId="Equation.DSMT4">
                  <p:embed/>
                  <p:pic>
                    <p:nvPicPr>
                      <p:cNvPr id="293891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lum bright="-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7088" y="2781300"/>
                        <a:ext cx="6710362" cy="1949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8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3890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73413" name="Object 5"/>
          <p:cNvGraphicFramePr>
            <a:graphicFrameLocks noChangeAspect="1"/>
          </p:cNvGraphicFramePr>
          <p:nvPr/>
        </p:nvGraphicFramePr>
        <p:xfrm>
          <a:off x="395288" y="2605088"/>
          <a:ext cx="8064500" cy="3200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8064360" imgH="3200400" progId="Equation.DSMT4">
                  <p:embed/>
                </p:oleObj>
              </mc:Choice>
              <mc:Fallback>
                <p:oleObj name="Equation" r:id="rId2" imgW="8064360" imgH="3200400" progId="Equation.DSMT4">
                  <p:embed/>
                  <p:pic>
                    <p:nvPicPr>
                      <p:cNvPr id="273413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lum bright="-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5288" y="2605088"/>
                        <a:ext cx="8064500" cy="3200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3415" name="Rectangle 7"/>
          <p:cNvSpPr>
            <a:spLocks noChangeArrowheads="1"/>
          </p:cNvSpPr>
          <p:nvPr/>
        </p:nvSpPr>
        <p:spPr bwMode="auto">
          <a:xfrm>
            <a:off x="539750" y="2060575"/>
            <a:ext cx="3427413" cy="576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None/>
            </a:pPr>
            <a:r>
              <a:rPr lang="zh-CN" altLang="en-US" sz="2800" b="1">
                <a:latin typeface="楷体_GB2312" pitchFamily="49" charset="-122"/>
                <a:ea typeface="楷体_GB2312" pitchFamily="49" charset="-122"/>
              </a:rPr>
              <a:t>当</a:t>
            </a:r>
            <a:r>
              <a:rPr lang="en-US" altLang="zh-CN" sz="2800" b="1" i="1">
                <a:latin typeface="楷体_GB2312" pitchFamily="49" charset="-122"/>
                <a:ea typeface="楷体_GB2312" pitchFamily="49" charset="-122"/>
              </a:rPr>
              <a:t>N</a:t>
            </a:r>
            <a:r>
              <a:rPr lang="zh-CN" altLang="en-US" sz="2800" b="1">
                <a:latin typeface="楷体_GB2312" pitchFamily="49" charset="-122"/>
                <a:ea typeface="楷体_GB2312" pitchFamily="49" charset="-122"/>
              </a:rPr>
              <a:t>为偶数时：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341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4213" y="2205038"/>
            <a:ext cx="2344737" cy="609600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zh-CN" altLang="en-US" sz="2800" b="1">
                <a:latin typeface="楷体_GB2312" pitchFamily="49" charset="-122"/>
                <a:ea typeface="楷体_GB2312" pitchFamily="49" charset="-122"/>
              </a:rPr>
              <a:t>频率响应：</a:t>
            </a:r>
          </a:p>
        </p:txBody>
      </p:sp>
      <p:graphicFrame>
        <p:nvGraphicFramePr>
          <p:cNvPr id="274438" name="Object 6"/>
          <p:cNvGraphicFramePr>
            <a:graphicFrameLocks noChangeAspect="1"/>
          </p:cNvGraphicFramePr>
          <p:nvPr/>
        </p:nvGraphicFramePr>
        <p:xfrm>
          <a:off x="3343275" y="1773238"/>
          <a:ext cx="4684713" cy="1779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5079960" imgH="1930320" progId="Equation.DSMT4">
                  <p:embed/>
                </p:oleObj>
              </mc:Choice>
              <mc:Fallback>
                <p:oleObj name="Equation" r:id="rId2" imgW="5079960" imgH="1930320" progId="Equation.DSMT4">
                  <p:embed/>
                  <p:pic>
                    <p:nvPicPr>
                      <p:cNvPr id="274438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lum bright="-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43275" y="1773238"/>
                        <a:ext cx="4684713" cy="17795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4439" name="Object 7"/>
          <p:cNvGraphicFramePr>
            <a:graphicFrameLocks noChangeAspect="1"/>
          </p:cNvGraphicFramePr>
          <p:nvPr/>
        </p:nvGraphicFramePr>
        <p:xfrm>
          <a:off x="703263" y="3678238"/>
          <a:ext cx="7721600" cy="2082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7721280" imgH="2082600" progId="Equation.DSMT4">
                  <p:embed/>
                </p:oleObj>
              </mc:Choice>
              <mc:Fallback>
                <p:oleObj name="Equation" r:id="rId4" imgW="7721280" imgH="2082600" progId="Equation.DSMT4">
                  <p:embed/>
                  <p:pic>
                    <p:nvPicPr>
                      <p:cNvPr id="274439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lum bright="-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3263" y="3678238"/>
                        <a:ext cx="7721600" cy="2082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 cap="sq">
                            <a:solidFill>
                              <a:schemeClr val="tx1"/>
                            </a:solidFill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74450" name="Group 18"/>
          <p:cNvGrpSpPr>
            <a:grpSpLocks/>
          </p:cNvGrpSpPr>
          <p:nvPr/>
        </p:nvGrpSpPr>
        <p:grpSpPr bwMode="auto">
          <a:xfrm>
            <a:off x="250825" y="5699125"/>
            <a:ext cx="4475163" cy="825500"/>
            <a:chOff x="541" y="2888"/>
            <a:chExt cx="2819" cy="520"/>
          </a:xfrm>
        </p:grpSpPr>
        <p:graphicFrame>
          <p:nvGraphicFramePr>
            <p:cNvPr id="274442" name="Object 10"/>
            <p:cNvGraphicFramePr>
              <a:graphicFrameLocks noChangeAspect="1"/>
            </p:cNvGraphicFramePr>
            <p:nvPr/>
          </p:nvGraphicFramePr>
          <p:xfrm>
            <a:off x="2392" y="2888"/>
            <a:ext cx="968" cy="52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6" imgW="1536480" imgH="825480" progId="Equation.DSMT4">
                    <p:embed/>
                  </p:oleObj>
                </mc:Choice>
                <mc:Fallback>
                  <p:oleObj name="Equation" r:id="rId6" imgW="1536480" imgH="825480" progId="Equation.DSMT4">
                    <p:embed/>
                    <p:pic>
                      <p:nvPicPr>
                        <p:cNvPr id="274442" name="Object 1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lum bright="-100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392" y="2888"/>
                          <a:ext cx="968" cy="52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74446" name="Rectangle 14"/>
            <p:cNvSpPr>
              <a:spLocks noChangeArrowheads="1"/>
            </p:cNvSpPr>
            <p:nvPr/>
          </p:nvSpPr>
          <p:spPr bwMode="auto">
            <a:xfrm>
              <a:off x="541" y="2980"/>
              <a:ext cx="2203" cy="38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342900" indent="-34290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None/>
              </a:pPr>
              <a:r>
                <a:rPr lang="en-US" altLang="zh-CN" sz="2800" b="1">
                  <a:latin typeface="楷体_GB2312" pitchFamily="49" charset="-122"/>
                  <a:ea typeface="楷体_GB2312" pitchFamily="49" charset="-122"/>
                </a:rPr>
                <a:t>	</a:t>
              </a:r>
              <a:r>
                <a:rPr lang="zh-CN" altLang="en-US" sz="2800" b="1">
                  <a:latin typeface="楷体_GB2312" pitchFamily="49" charset="-122"/>
                  <a:ea typeface="楷体_GB2312" pitchFamily="49" charset="-122"/>
                </a:rPr>
                <a:t>当</a:t>
              </a:r>
              <a:r>
                <a:rPr lang="en-US" altLang="zh-CN" sz="2800" b="1" i="1">
                  <a:latin typeface="楷体_GB2312" pitchFamily="49" charset="-122"/>
                  <a:ea typeface="楷体_GB2312" pitchFamily="49" charset="-122"/>
                </a:rPr>
                <a:t>N</a:t>
              </a:r>
              <a:r>
                <a:rPr lang="zh-CN" altLang="en-US" sz="2800" b="1">
                  <a:latin typeface="楷体_GB2312" pitchFamily="49" charset="-122"/>
                  <a:ea typeface="楷体_GB2312" pitchFamily="49" charset="-122"/>
                </a:rPr>
                <a:t>为奇数时：</a:t>
              </a:r>
            </a:p>
          </p:txBody>
        </p:sp>
      </p:grpSp>
      <p:grpSp>
        <p:nvGrpSpPr>
          <p:cNvPr id="274449" name="Group 17"/>
          <p:cNvGrpSpPr>
            <a:grpSpLocks/>
          </p:cNvGrpSpPr>
          <p:nvPr/>
        </p:nvGrpSpPr>
        <p:grpSpPr bwMode="auto">
          <a:xfrm>
            <a:off x="4356100" y="5627688"/>
            <a:ext cx="4491038" cy="825500"/>
            <a:chOff x="539" y="3464"/>
            <a:chExt cx="2829" cy="520"/>
          </a:xfrm>
        </p:grpSpPr>
        <p:graphicFrame>
          <p:nvGraphicFramePr>
            <p:cNvPr id="274445" name="Object 13"/>
            <p:cNvGraphicFramePr>
              <a:graphicFrameLocks noChangeAspect="1"/>
            </p:cNvGraphicFramePr>
            <p:nvPr/>
          </p:nvGraphicFramePr>
          <p:xfrm>
            <a:off x="2400" y="3464"/>
            <a:ext cx="968" cy="52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8" imgW="1536480" imgH="825480" progId="Equation.DSMT4">
                    <p:embed/>
                  </p:oleObj>
                </mc:Choice>
                <mc:Fallback>
                  <p:oleObj name="Equation" r:id="rId8" imgW="1536480" imgH="825480" progId="Equation.DSMT4">
                    <p:embed/>
                    <p:pic>
                      <p:nvPicPr>
                        <p:cNvPr id="274445" name="Object 1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lum bright="-100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400" y="3464"/>
                          <a:ext cx="968" cy="52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74447" name="Rectangle 15"/>
            <p:cNvSpPr>
              <a:spLocks noChangeArrowheads="1"/>
            </p:cNvSpPr>
            <p:nvPr/>
          </p:nvSpPr>
          <p:spPr bwMode="auto">
            <a:xfrm>
              <a:off x="539" y="3538"/>
              <a:ext cx="2159" cy="3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342900" indent="-34290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None/>
              </a:pPr>
              <a:r>
                <a:rPr lang="en-US" altLang="zh-CN" sz="2800" b="1">
                  <a:latin typeface="楷体_GB2312" pitchFamily="49" charset="-122"/>
                  <a:ea typeface="楷体_GB2312" pitchFamily="49" charset="-122"/>
                </a:rPr>
                <a:t>	;</a:t>
              </a:r>
              <a:r>
                <a:rPr lang="zh-CN" altLang="en-US" sz="2800" b="1">
                  <a:latin typeface="楷体_GB2312" pitchFamily="49" charset="-122"/>
                  <a:ea typeface="楷体_GB2312" pitchFamily="49" charset="-122"/>
                </a:rPr>
                <a:t>当</a:t>
              </a:r>
              <a:r>
                <a:rPr lang="en-US" altLang="zh-CN" sz="2800" b="1" i="1">
                  <a:latin typeface="楷体_GB2312" pitchFamily="49" charset="-122"/>
                  <a:ea typeface="楷体_GB2312" pitchFamily="49" charset="-122"/>
                </a:rPr>
                <a:t>N</a:t>
              </a:r>
              <a:r>
                <a:rPr lang="zh-CN" altLang="en-US" sz="2800" b="1">
                  <a:latin typeface="楷体_GB2312" pitchFamily="49" charset="-122"/>
                  <a:ea typeface="楷体_GB2312" pitchFamily="49" charset="-122"/>
                </a:rPr>
                <a:t>为偶数时：</a:t>
              </a: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4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4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4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4435" grpId="0" build="p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97987" name="Object 3"/>
          <p:cNvGraphicFramePr>
            <a:graphicFrameLocks noChangeAspect="1"/>
          </p:cNvGraphicFramePr>
          <p:nvPr/>
        </p:nvGraphicFramePr>
        <p:xfrm>
          <a:off x="647700" y="2625725"/>
          <a:ext cx="8027988" cy="3009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8470800" imgH="3174840" progId="Equation.DSMT4">
                  <p:embed/>
                </p:oleObj>
              </mc:Choice>
              <mc:Fallback>
                <p:oleObj name="Equation" r:id="rId2" imgW="8470800" imgH="3174840" progId="Equation.DSMT4">
                  <p:embed/>
                  <p:pic>
                    <p:nvPicPr>
                      <p:cNvPr id="297987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lum bright="-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7700" y="2625725"/>
                        <a:ext cx="8027988" cy="3009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7988" name="Rectangle 4"/>
          <p:cNvSpPr>
            <a:spLocks noChangeArrowheads="1"/>
          </p:cNvSpPr>
          <p:nvPr/>
        </p:nvSpPr>
        <p:spPr bwMode="auto">
          <a:xfrm>
            <a:off x="250825" y="2060575"/>
            <a:ext cx="3497263" cy="603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None/>
            </a:pPr>
            <a:r>
              <a:rPr lang="en-US" altLang="zh-CN" sz="2800" b="1">
                <a:latin typeface="楷体_GB2312" pitchFamily="49" charset="-122"/>
                <a:ea typeface="楷体_GB2312" pitchFamily="49" charset="-122"/>
              </a:rPr>
              <a:t>	</a:t>
            </a:r>
            <a:r>
              <a:rPr lang="zh-CN" altLang="en-US" sz="2800" b="1">
                <a:latin typeface="楷体_GB2312" pitchFamily="49" charset="-122"/>
                <a:ea typeface="楷体_GB2312" pitchFamily="49" charset="-122"/>
              </a:rPr>
              <a:t>当</a:t>
            </a:r>
            <a:r>
              <a:rPr lang="en-US" altLang="zh-CN" sz="2800" b="1" i="1">
                <a:latin typeface="楷体_GB2312" pitchFamily="49" charset="-122"/>
                <a:ea typeface="楷体_GB2312" pitchFamily="49" charset="-122"/>
              </a:rPr>
              <a:t>N</a:t>
            </a:r>
            <a:r>
              <a:rPr lang="zh-CN" altLang="en-US" sz="2800" b="1">
                <a:latin typeface="楷体_GB2312" pitchFamily="49" charset="-122"/>
                <a:ea typeface="楷体_GB2312" pitchFamily="49" charset="-122"/>
              </a:rPr>
              <a:t>为奇数时：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9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798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99010" name="Object 2"/>
          <p:cNvGraphicFramePr>
            <a:graphicFrameLocks noChangeAspect="1"/>
          </p:cNvGraphicFramePr>
          <p:nvPr/>
        </p:nvGraphicFramePr>
        <p:xfrm>
          <a:off x="603250" y="2746375"/>
          <a:ext cx="8216900" cy="2133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8216640" imgH="2133360" progId="Equation.DSMT4">
                  <p:embed/>
                </p:oleObj>
              </mc:Choice>
              <mc:Fallback>
                <p:oleObj name="Equation" r:id="rId2" imgW="8216640" imgH="2133360" progId="Equation.DSMT4">
                  <p:embed/>
                  <p:pic>
                    <p:nvPicPr>
                      <p:cNvPr id="29901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lum bright="-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3250" y="2746375"/>
                        <a:ext cx="8216900" cy="2133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9013" name="Rectangle 5"/>
          <p:cNvSpPr>
            <a:spLocks noChangeArrowheads="1"/>
          </p:cNvSpPr>
          <p:nvPr/>
        </p:nvSpPr>
        <p:spPr bwMode="auto">
          <a:xfrm>
            <a:off x="323850" y="2060575"/>
            <a:ext cx="3427413" cy="576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None/>
            </a:pPr>
            <a:r>
              <a:rPr lang="en-US" altLang="zh-CN" sz="2800">
                <a:latin typeface="Times New Roman" pitchFamily="18" charset="0"/>
              </a:rPr>
              <a:t>	</a:t>
            </a:r>
            <a:r>
              <a:rPr lang="zh-CN" altLang="en-US" sz="2800">
                <a:latin typeface="Times New Roman" pitchFamily="18" charset="0"/>
              </a:rPr>
              <a:t>当</a:t>
            </a:r>
            <a:r>
              <a:rPr lang="en-US" altLang="zh-CN" sz="2800" i="1">
                <a:latin typeface="Times New Roman" pitchFamily="18" charset="0"/>
              </a:rPr>
              <a:t>N</a:t>
            </a:r>
            <a:r>
              <a:rPr lang="zh-CN" altLang="en-US" sz="2800">
                <a:latin typeface="Times New Roman" pitchFamily="18" charset="0"/>
              </a:rPr>
              <a:t>为偶数时：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0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0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901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458" name="Rectangle 2"/>
          <p:cNvSpPr>
            <a:spLocks noGrp="1" noChangeArrowheads="1"/>
          </p:cNvSpPr>
          <p:nvPr>
            <p:ph type="title"/>
          </p:nvPr>
        </p:nvSpPr>
        <p:spPr>
          <a:xfrm>
            <a:off x="1187450" y="1052513"/>
            <a:ext cx="7772400" cy="571500"/>
          </a:xfrm>
        </p:spPr>
        <p:txBody>
          <a:bodyPr/>
          <a:lstStyle/>
          <a:p>
            <a:r>
              <a:rPr lang="en-US" altLang="zh-CN" sz="3200"/>
              <a:t>5</a:t>
            </a:r>
            <a:r>
              <a:rPr lang="zh-CN" altLang="en-US" sz="3200"/>
              <a:t>、线性相位第二种频率抽样</a:t>
            </a:r>
          </a:p>
        </p:txBody>
      </p:sp>
      <p:sp>
        <p:nvSpPr>
          <p:cNvPr id="275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27088" y="1989138"/>
            <a:ext cx="7745412" cy="685800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en-US" altLang="zh-CN" sz="2800" i="1">
                <a:latin typeface="Times New Roman" pitchFamily="18" charset="0"/>
              </a:rPr>
              <a:t>h</a:t>
            </a:r>
            <a:r>
              <a:rPr lang="en-US" altLang="zh-CN" sz="2800">
                <a:latin typeface="Times New Roman" pitchFamily="18" charset="0"/>
              </a:rPr>
              <a:t>(</a:t>
            </a:r>
            <a:r>
              <a:rPr lang="en-US" altLang="zh-CN" sz="2800" i="1">
                <a:latin typeface="Times New Roman" pitchFamily="18" charset="0"/>
              </a:rPr>
              <a:t>n</a:t>
            </a:r>
            <a:r>
              <a:rPr lang="en-US" altLang="zh-CN" sz="2800">
                <a:latin typeface="Times New Roman" pitchFamily="18" charset="0"/>
              </a:rPr>
              <a:t>)</a:t>
            </a:r>
            <a:r>
              <a:rPr lang="zh-CN" altLang="en-US" sz="2800">
                <a:latin typeface="Times New Roman" pitchFamily="18" charset="0"/>
              </a:rPr>
              <a:t>为实数序列时，</a:t>
            </a:r>
            <a:r>
              <a:rPr lang="en-US" altLang="zh-CN" sz="2800" i="1">
                <a:latin typeface="Times New Roman" pitchFamily="18" charset="0"/>
              </a:rPr>
              <a:t>H</a:t>
            </a:r>
            <a:r>
              <a:rPr lang="en-US" altLang="zh-CN" sz="2800">
                <a:latin typeface="Times New Roman" pitchFamily="18" charset="0"/>
              </a:rPr>
              <a:t>(</a:t>
            </a:r>
            <a:r>
              <a:rPr lang="en-US" altLang="zh-CN" sz="2800" i="1">
                <a:latin typeface="Times New Roman" pitchFamily="18" charset="0"/>
              </a:rPr>
              <a:t>k</a:t>
            </a:r>
            <a:r>
              <a:rPr lang="en-US" altLang="zh-CN" sz="2800">
                <a:latin typeface="Times New Roman" pitchFamily="18" charset="0"/>
              </a:rPr>
              <a:t>)</a:t>
            </a:r>
            <a:r>
              <a:rPr lang="zh-CN" altLang="en-US" sz="2800">
                <a:latin typeface="Times New Roman" pitchFamily="18" charset="0"/>
              </a:rPr>
              <a:t>圆周共轭对称</a:t>
            </a:r>
            <a:endParaRPr lang="zh-CN" altLang="en-US">
              <a:latin typeface="Times New Roman" pitchFamily="18" charset="0"/>
            </a:endParaRPr>
          </a:p>
        </p:txBody>
      </p:sp>
      <p:graphicFrame>
        <p:nvGraphicFramePr>
          <p:cNvPr id="275460" name="Object 4"/>
          <p:cNvGraphicFramePr>
            <a:graphicFrameLocks noChangeAspect="1"/>
          </p:cNvGraphicFramePr>
          <p:nvPr/>
        </p:nvGraphicFramePr>
        <p:xfrm>
          <a:off x="2195513" y="2781300"/>
          <a:ext cx="30734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3073320" imgH="457200" progId="Equation.DSMT4">
                  <p:embed/>
                </p:oleObj>
              </mc:Choice>
              <mc:Fallback>
                <p:oleObj name="Equation" r:id="rId2" imgW="3073320" imgH="457200" progId="Equation.DSMT4">
                  <p:embed/>
                  <p:pic>
                    <p:nvPicPr>
                      <p:cNvPr id="27546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lum bright="-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95513" y="2781300"/>
                        <a:ext cx="3073400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75472" name="Group 16"/>
          <p:cNvGrpSpPr>
            <a:grpSpLocks/>
          </p:cNvGrpSpPr>
          <p:nvPr/>
        </p:nvGrpSpPr>
        <p:grpSpPr bwMode="auto">
          <a:xfrm>
            <a:off x="1371600" y="5562600"/>
            <a:ext cx="4997450" cy="825500"/>
            <a:chOff x="864" y="3464"/>
            <a:chExt cx="3148" cy="520"/>
          </a:xfrm>
        </p:grpSpPr>
        <p:sp>
          <p:nvSpPr>
            <p:cNvPr id="275464" name="Rectangle 8"/>
            <p:cNvSpPr>
              <a:spLocks noChangeArrowheads="1"/>
            </p:cNvSpPr>
            <p:nvPr/>
          </p:nvSpPr>
          <p:spPr bwMode="auto">
            <a:xfrm>
              <a:off x="864" y="3553"/>
              <a:ext cx="1460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kumimoji="1" lang="zh-CN" altLang="en-US" sz="2800">
                  <a:latin typeface="Times New Roman" pitchFamily="18" charset="0"/>
                </a:rPr>
                <a:t>又线性相位：</a:t>
              </a:r>
            </a:p>
          </p:txBody>
        </p:sp>
        <p:graphicFrame>
          <p:nvGraphicFramePr>
            <p:cNvPr id="275465" name="Object 9"/>
            <p:cNvGraphicFramePr>
              <a:graphicFrameLocks noChangeAspect="1"/>
            </p:cNvGraphicFramePr>
            <p:nvPr/>
          </p:nvGraphicFramePr>
          <p:xfrm>
            <a:off x="2316" y="3464"/>
            <a:ext cx="1696" cy="52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4" imgW="2692080" imgH="825480" progId="Equation.DSMT4">
                    <p:embed/>
                  </p:oleObj>
                </mc:Choice>
                <mc:Fallback>
                  <p:oleObj name="Equation" r:id="rId4" imgW="2692080" imgH="825480" progId="Equation.DSMT4">
                    <p:embed/>
                    <p:pic>
                      <p:nvPicPr>
                        <p:cNvPr id="275465" name="Object 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lum bright="-100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316" y="3464"/>
                          <a:ext cx="1696" cy="52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275470" name="Group 14"/>
          <p:cNvGrpSpPr>
            <a:grpSpLocks/>
          </p:cNvGrpSpPr>
          <p:nvPr/>
        </p:nvGrpSpPr>
        <p:grpSpPr bwMode="auto">
          <a:xfrm>
            <a:off x="1403350" y="3429000"/>
            <a:ext cx="4006850" cy="1196975"/>
            <a:chOff x="1020" y="2034"/>
            <a:chExt cx="2524" cy="754"/>
          </a:xfrm>
        </p:grpSpPr>
        <p:graphicFrame>
          <p:nvGraphicFramePr>
            <p:cNvPr id="275461" name="Object 5"/>
            <p:cNvGraphicFramePr>
              <a:graphicFrameLocks noChangeAspect="1"/>
            </p:cNvGraphicFramePr>
            <p:nvPr/>
          </p:nvGraphicFramePr>
          <p:xfrm>
            <a:off x="1552" y="2540"/>
            <a:ext cx="1840" cy="24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6" imgW="2920680" imgH="393480" progId="Equation.DSMT4">
                    <p:embed/>
                  </p:oleObj>
                </mc:Choice>
                <mc:Fallback>
                  <p:oleObj name="Equation" r:id="rId6" imgW="2920680" imgH="393480" progId="Equation.DSMT4">
                    <p:embed/>
                    <p:pic>
                      <p:nvPicPr>
                        <p:cNvPr id="275461" name="Object 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lum bright="-100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552" y="2540"/>
                          <a:ext cx="1840" cy="24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75462" name="Object 6"/>
            <p:cNvGraphicFramePr>
              <a:graphicFrameLocks noChangeAspect="1"/>
            </p:cNvGraphicFramePr>
            <p:nvPr/>
          </p:nvGraphicFramePr>
          <p:xfrm>
            <a:off x="1552" y="2064"/>
            <a:ext cx="1992" cy="30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8" imgW="3162240" imgH="482400" progId="Equation.DSMT4">
                    <p:embed/>
                  </p:oleObj>
                </mc:Choice>
                <mc:Fallback>
                  <p:oleObj name="Equation" r:id="rId8" imgW="3162240" imgH="482400" progId="Equation.DSMT4">
                    <p:embed/>
                    <p:pic>
                      <p:nvPicPr>
                        <p:cNvPr id="275462" name="Object 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lum bright="-100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552" y="2064"/>
                          <a:ext cx="1992" cy="30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75466" name="Rectangle 10"/>
            <p:cNvSpPr>
              <a:spLocks noChangeArrowheads="1"/>
            </p:cNvSpPr>
            <p:nvPr/>
          </p:nvSpPr>
          <p:spPr bwMode="auto">
            <a:xfrm>
              <a:off x="1020" y="2034"/>
              <a:ext cx="708" cy="3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342900" indent="-34290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None/>
              </a:pPr>
              <a:r>
                <a:rPr lang="zh-CN" altLang="en-US" sz="2800"/>
                <a:t>即：</a:t>
              </a:r>
            </a:p>
          </p:txBody>
        </p:sp>
      </p:grpSp>
      <p:grpSp>
        <p:nvGrpSpPr>
          <p:cNvPr id="275469" name="Group 13"/>
          <p:cNvGrpSpPr>
            <a:grpSpLocks/>
          </p:cNvGrpSpPr>
          <p:nvPr/>
        </p:nvGrpSpPr>
        <p:grpSpPr bwMode="auto">
          <a:xfrm>
            <a:off x="1476375" y="4868863"/>
            <a:ext cx="2720975" cy="825500"/>
            <a:chOff x="766" y="2976"/>
            <a:chExt cx="1714" cy="520"/>
          </a:xfrm>
        </p:grpSpPr>
        <p:graphicFrame>
          <p:nvGraphicFramePr>
            <p:cNvPr id="275463" name="Object 7"/>
            <p:cNvGraphicFramePr>
              <a:graphicFrameLocks noChangeAspect="1"/>
            </p:cNvGraphicFramePr>
            <p:nvPr/>
          </p:nvGraphicFramePr>
          <p:xfrm>
            <a:off x="1968" y="2976"/>
            <a:ext cx="512" cy="52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0" imgW="812520" imgH="825480" progId="Equation.DSMT4">
                    <p:embed/>
                  </p:oleObj>
                </mc:Choice>
                <mc:Fallback>
                  <p:oleObj name="Equation" r:id="rId10" imgW="812520" imgH="825480" progId="Equation.DSMT4">
                    <p:embed/>
                    <p:pic>
                      <p:nvPicPr>
                        <p:cNvPr id="275463" name="Object 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lum bright="-100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968" y="2976"/>
                          <a:ext cx="512" cy="52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75467" name="Rectangle 11"/>
            <p:cNvSpPr>
              <a:spLocks noChangeArrowheads="1"/>
            </p:cNvSpPr>
            <p:nvPr/>
          </p:nvSpPr>
          <p:spPr bwMode="auto">
            <a:xfrm>
              <a:off x="766" y="3022"/>
              <a:ext cx="1479" cy="3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342900" indent="-34290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None/>
              </a:pPr>
              <a:r>
                <a:rPr lang="zh-CN" altLang="en-US" sz="2800"/>
                <a:t>对称中心：</a:t>
              </a:r>
            </a:p>
          </p:txBody>
        </p:sp>
      </p:grpSp>
      <p:pic>
        <p:nvPicPr>
          <p:cNvPr id="275471" name="Picture 15" descr="tu7-017b"/>
          <p:cNvPicPr>
            <a:picLocks noChangeAspect="1" noChangeArrowheads="1"/>
          </p:cNvPicPr>
          <p:nvPr/>
        </p:nvPicPr>
        <p:blipFill>
          <a:blip r:embed="rId12">
            <a:lum bright="-10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7238" y="2438400"/>
            <a:ext cx="3154362" cy="2676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5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5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5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5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5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5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5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5458" grpId="0" autoUpdateAnimBg="0"/>
      <p:bldP spid="275459" grpId="0" build="p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7746" name="Picture 2" descr="tu7-017b"/>
          <p:cNvPicPr>
            <a:picLocks noChangeAspect="1" noChangeArrowheads="1"/>
          </p:cNvPicPr>
          <p:nvPr/>
        </p:nvPicPr>
        <p:blipFill>
          <a:blip r:embed="rId2">
            <a:lum bright="-7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1916113"/>
            <a:ext cx="3810000" cy="3232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7747" name="Picture 3" descr="tu7-017d"/>
          <p:cNvPicPr>
            <a:picLocks noChangeAspect="1" noChangeArrowheads="1"/>
          </p:cNvPicPr>
          <p:nvPr/>
        </p:nvPicPr>
        <p:blipFill>
          <a:blip r:embed="rId3">
            <a:lum bright="-7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3800" y="1700213"/>
            <a:ext cx="3810000" cy="3629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76484" name="Object 4"/>
          <p:cNvGraphicFramePr>
            <a:graphicFrameLocks noChangeAspect="1"/>
          </p:cNvGraphicFramePr>
          <p:nvPr/>
        </p:nvGraphicFramePr>
        <p:xfrm>
          <a:off x="1371600" y="4597400"/>
          <a:ext cx="7366000" cy="20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7365960" imgH="2031840" progId="Equation.DSMT4">
                  <p:embed/>
                </p:oleObj>
              </mc:Choice>
              <mc:Fallback>
                <p:oleObj name="Equation" r:id="rId2" imgW="7365960" imgH="2031840" progId="Equation.DSMT4">
                  <p:embed/>
                  <p:pic>
                    <p:nvPicPr>
                      <p:cNvPr id="276484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lum bright="-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71600" y="4597400"/>
                        <a:ext cx="7366000" cy="2032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6485" name="Object 5"/>
          <p:cNvGraphicFramePr>
            <a:graphicFrameLocks noChangeAspect="1"/>
          </p:cNvGraphicFramePr>
          <p:nvPr/>
        </p:nvGraphicFramePr>
        <p:xfrm>
          <a:off x="1371600" y="762000"/>
          <a:ext cx="7620000" cy="302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7619760" imgH="3022560" progId="Equation.DSMT4">
                  <p:embed/>
                </p:oleObj>
              </mc:Choice>
              <mc:Fallback>
                <p:oleObj name="Equation" r:id="rId4" imgW="7619760" imgH="3022560" progId="Equation.DSMT4">
                  <p:embed/>
                  <p:pic>
                    <p:nvPicPr>
                      <p:cNvPr id="276485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lum bright="-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71600" y="762000"/>
                        <a:ext cx="7620000" cy="3022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6486" name="Rectangle 6"/>
          <p:cNvSpPr>
            <a:spLocks noChangeArrowheads="1"/>
          </p:cNvSpPr>
          <p:nvPr/>
        </p:nvSpPr>
        <p:spPr bwMode="auto">
          <a:xfrm>
            <a:off x="838200" y="152400"/>
            <a:ext cx="3497263" cy="603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None/>
            </a:pPr>
            <a:r>
              <a:rPr lang="en-US" altLang="zh-CN" sz="2800"/>
              <a:t>	</a:t>
            </a:r>
            <a:r>
              <a:rPr lang="zh-CN" altLang="en-US" sz="2800"/>
              <a:t>当</a:t>
            </a:r>
            <a:r>
              <a:rPr lang="en-US" altLang="zh-CN" sz="2800" i="1"/>
              <a:t>N</a:t>
            </a:r>
            <a:r>
              <a:rPr lang="zh-CN" altLang="en-US" sz="2800"/>
              <a:t>为奇数时：</a:t>
            </a:r>
          </a:p>
        </p:txBody>
      </p:sp>
      <p:sp>
        <p:nvSpPr>
          <p:cNvPr id="276487" name="Rectangle 7"/>
          <p:cNvSpPr>
            <a:spLocks noChangeArrowheads="1"/>
          </p:cNvSpPr>
          <p:nvPr/>
        </p:nvSpPr>
        <p:spPr bwMode="auto">
          <a:xfrm>
            <a:off x="763588" y="3843338"/>
            <a:ext cx="3427412" cy="576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None/>
            </a:pPr>
            <a:r>
              <a:rPr lang="en-US" altLang="zh-CN" sz="2800"/>
              <a:t>	</a:t>
            </a:r>
            <a:r>
              <a:rPr lang="zh-CN" altLang="en-US" sz="2800"/>
              <a:t>当</a:t>
            </a:r>
            <a:r>
              <a:rPr lang="en-US" altLang="zh-CN" sz="2800" i="1"/>
              <a:t>N</a:t>
            </a:r>
            <a:r>
              <a:rPr lang="zh-CN" altLang="en-US" sz="2800"/>
              <a:t>为偶数时：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486" grpId="0"/>
      <p:bldP spid="27648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77508" name="Object 4"/>
          <p:cNvGraphicFramePr>
            <a:graphicFrameLocks noChangeAspect="1"/>
          </p:cNvGraphicFramePr>
          <p:nvPr/>
        </p:nvGraphicFramePr>
        <p:xfrm>
          <a:off x="838200" y="4572000"/>
          <a:ext cx="8216900" cy="2133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8216640" imgH="2133360" progId="Equation.DSMT4">
                  <p:embed/>
                </p:oleObj>
              </mc:Choice>
              <mc:Fallback>
                <p:oleObj name="Equation" r:id="rId2" imgW="8216640" imgH="2133360" progId="Equation.DSMT4">
                  <p:embed/>
                  <p:pic>
                    <p:nvPicPr>
                      <p:cNvPr id="277508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lum bright="-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0" y="4572000"/>
                        <a:ext cx="8216900" cy="2133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7509" name="Object 5"/>
          <p:cNvGraphicFramePr>
            <a:graphicFrameLocks noChangeAspect="1"/>
          </p:cNvGraphicFramePr>
          <p:nvPr/>
        </p:nvGraphicFramePr>
        <p:xfrm>
          <a:off x="963613" y="723900"/>
          <a:ext cx="8027987" cy="3009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8470800" imgH="3174840" progId="Equation.DSMT4">
                  <p:embed/>
                </p:oleObj>
              </mc:Choice>
              <mc:Fallback>
                <p:oleObj name="Equation" r:id="rId4" imgW="8470800" imgH="3174840" progId="Equation.DSMT4">
                  <p:embed/>
                  <p:pic>
                    <p:nvPicPr>
                      <p:cNvPr id="277509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lum bright="-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63613" y="723900"/>
                        <a:ext cx="8027987" cy="3009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7511" name="Rectangle 7"/>
          <p:cNvSpPr>
            <a:spLocks noChangeArrowheads="1"/>
          </p:cNvSpPr>
          <p:nvPr/>
        </p:nvSpPr>
        <p:spPr bwMode="auto">
          <a:xfrm>
            <a:off x="838200" y="158750"/>
            <a:ext cx="3497263" cy="603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None/>
            </a:pPr>
            <a:r>
              <a:rPr lang="en-US" altLang="zh-CN" sz="2800"/>
              <a:t>	</a:t>
            </a:r>
            <a:r>
              <a:rPr lang="zh-CN" altLang="en-US" sz="2800"/>
              <a:t>当</a:t>
            </a:r>
            <a:r>
              <a:rPr lang="en-US" altLang="zh-CN" sz="2800" i="1"/>
              <a:t>N</a:t>
            </a:r>
            <a:r>
              <a:rPr lang="zh-CN" altLang="en-US" sz="2800"/>
              <a:t>为奇数时：</a:t>
            </a:r>
          </a:p>
        </p:txBody>
      </p:sp>
      <p:sp>
        <p:nvSpPr>
          <p:cNvPr id="277512" name="Rectangle 8"/>
          <p:cNvSpPr>
            <a:spLocks noChangeArrowheads="1"/>
          </p:cNvSpPr>
          <p:nvPr/>
        </p:nvSpPr>
        <p:spPr bwMode="auto">
          <a:xfrm>
            <a:off x="763588" y="3886200"/>
            <a:ext cx="3427412" cy="576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None/>
            </a:pPr>
            <a:r>
              <a:rPr lang="en-US" altLang="zh-CN" sz="2800"/>
              <a:t>	</a:t>
            </a:r>
            <a:r>
              <a:rPr lang="zh-CN" altLang="en-US" sz="2800"/>
              <a:t>当</a:t>
            </a:r>
            <a:r>
              <a:rPr lang="en-US" altLang="zh-CN" sz="2800" i="1"/>
              <a:t>N</a:t>
            </a:r>
            <a:r>
              <a:rPr lang="zh-CN" altLang="en-US" sz="2800"/>
              <a:t>为偶数时：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7511" grpId="0"/>
      <p:bldP spid="27751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55650" y="2060575"/>
            <a:ext cx="2273300" cy="676275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zh-CN" altLang="en-US" sz="2800" b="1"/>
              <a:t>频率响应：</a:t>
            </a:r>
          </a:p>
        </p:txBody>
      </p:sp>
      <p:grpSp>
        <p:nvGrpSpPr>
          <p:cNvPr id="278545" name="Group 17"/>
          <p:cNvGrpSpPr>
            <a:grpSpLocks/>
          </p:cNvGrpSpPr>
          <p:nvPr/>
        </p:nvGrpSpPr>
        <p:grpSpPr bwMode="auto">
          <a:xfrm>
            <a:off x="639763" y="2659063"/>
            <a:ext cx="7748588" cy="3586162"/>
            <a:chOff x="644" y="491"/>
            <a:chExt cx="4881" cy="2259"/>
          </a:xfrm>
        </p:grpSpPr>
        <p:graphicFrame>
          <p:nvGraphicFramePr>
            <p:cNvPr id="278533" name="Object 5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707409375"/>
                </p:ext>
              </p:extLst>
            </p:nvPr>
          </p:nvGraphicFramePr>
          <p:xfrm>
            <a:off x="644" y="491"/>
            <a:ext cx="4881" cy="109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" imgW="7734240" imgH="1739880" progId="Equation.DSMT4">
                    <p:embed/>
                  </p:oleObj>
                </mc:Choice>
                <mc:Fallback>
                  <p:oleObj name="Equation" r:id="rId2" imgW="7734240" imgH="1739880" progId="Equation.DSMT4">
                    <p:embed/>
                    <p:pic>
                      <p:nvPicPr>
                        <p:cNvPr id="278533" name="Object 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">
                          <a:lum bright="-100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44" y="491"/>
                          <a:ext cx="4881" cy="109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12700" cap="sq">
                              <a:solidFill>
                                <a:schemeClr val="tx1"/>
                              </a:solidFill>
                              <a:miter lim="800000"/>
                              <a:headEnd type="none" w="sm" len="sm"/>
                              <a:tailEnd type="none" w="sm" len="sm"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78540" name="Object 12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346630597"/>
                </p:ext>
              </p:extLst>
            </p:nvPr>
          </p:nvGraphicFramePr>
          <p:xfrm>
            <a:off x="3385" y="1656"/>
            <a:ext cx="2140" cy="109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4" imgW="3403440" imgH="1739880" progId="Equation.DSMT4">
                    <p:embed/>
                  </p:oleObj>
                </mc:Choice>
                <mc:Fallback>
                  <p:oleObj name="Equation" r:id="rId4" imgW="3403440" imgH="1739880" progId="Equation.DSMT4">
                    <p:embed/>
                    <p:pic>
                      <p:nvPicPr>
                        <p:cNvPr id="278540" name="Object 1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lum bright="-100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385" y="1656"/>
                          <a:ext cx="2140" cy="109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12700" cap="sq">
                              <a:solidFill>
                                <a:schemeClr val="tx1"/>
                              </a:solidFill>
                              <a:miter lim="800000"/>
                              <a:headEnd type="none" w="sm" len="sm"/>
                              <a:tailEnd type="none" w="sm" len="sm"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8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85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8531" grpId="0" build="p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63" name="Rectangle 3"/>
          <p:cNvSpPr>
            <a:spLocks noChangeArrowheads="1"/>
          </p:cNvSpPr>
          <p:nvPr/>
        </p:nvSpPr>
        <p:spPr bwMode="auto">
          <a:xfrm>
            <a:off x="250825" y="2084388"/>
            <a:ext cx="3427413" cy="576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None/>
            </a:pPr>
            <a:r>
              <a:rPr lang="en-US" altLang="zh-CN" sz="2800" b="1">
                <a:latin typeface="楷体_GB2312" pitchFamily="49" charset="-122"/>
                <a:ea typeface="楷体_GB2312" pitchFamily="49" charset="-122"/>
              </a:rPr>
              <a:t>	</a:t>
            </a:r>
            <a:r>
              <a:rPr lang="zh-CN" altLang="en-US" sz="2800" b="1">
                <a:latin typeface="楷体_GB2312" pitchFamily="49" charset="-122"/>
                <a:ea typeface="楷体_GB2312" pitchFamily="49" charset="-122"/>
              </a:rPr>
              <a:t>当</a:t>
            </a:r>
            <a:r>
              <a:rPr lang="en-US" altLang="zh-CN" sz="2800" b="1" i="1">
                <a:latin typeface="楷体_GB2312" pitchFamily="49" charset="-122"/>
                <a:ea typeface="楷体_GB2312" pitchFamily="49" charset="-122"/>
              </a:rPr>
              <a:t>N</a:t>
            </a:r>
            <a:r>
              <a:rPr lang="zh-CN" altLang="en-US" sz="2800" b="1">
                <a:latin typeface="楷体_GB2312" pitchFamily="49" charset="-122"/>
                <a:ea typeface="楷体_GB2312" pitchFamily="49" charset="-122"/>
              </a:rPr>
              <a:t>为奇数时：</a:t>
            </a:r>
          </a:p>
        </p:txBody>
      </p:sp>
      <p:graphicFrame>
        <p:nvGraphicFramePr>
          <p:cNvPr id="296964" name="Object 4"/>
          <p:cNvGraphicFramePr>
            <a:graphicFrameLocks noChangeAspect="1"/>
          </p:cNvGraphicFramePr>
          <p:nvPr/>
        </p:nvGraphicFramePr>
        <p:xfrm>
          <a:off x="936625" y="2693988"/>
          <a:ext cx="4524375" cy="1717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5054400" imgH="1917360" progId="Equation.DSMT4">
                  <p:embed/>
                </p:oleObj>
              </mc:Choice>
              <mc:Fallback>
                <p:oleObj name="Equation" r:id="rId2" imgW="5054400" imgH="1917360" progId="Equation.DSMT4">
                  <p:embed/>
                  <p:pic>
                    <p:nvPicPr>
                      <p:cNvPr id="296964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lum bright="-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36625" y="2693988"/>
                        <a:ext cx="4524375" cy="1717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 cap="sq">
                            <a:solidFill>
                              <a:schemeClr val="tx1"/>
                            </a:solidFill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6968" name="Object 8"/>
          <p:cNvGraphicFramePr>
            <a:graphicFrameLocks noChangeAspect="1"/>
          </p:cNvGraphicFramePr>
          <p:nvPr/>
        </p:nvGraphicFramePr>
        <p:xfrm>
          <a:off x="6118225" y="3192463"/>
          <a:ext cx="1428750" cy="742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587240" imgH="825480" progId="Equation.DSMT4">
                  <p:embed/>
                </p:oleObj>
              </mc:Choice>
              <mc:Fallback>
                <p:oleObj name="Equation" r:id="rId4" imgW="1587240" imgH="825480" progId="Equation.DSMT4">
                  <p:embed/>
                  <p:pic>
                    <p:nvPicPr>
                      <p:cNvPr id="296968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lum bright="-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18225" y="3192463"/>
                        <a:ext cx="1428750" cy="742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6969" name="Rectangle 9"/>
          <p:cNvSpPr>
            <a:spLocks noChangeArrowheads="1"/>
          </p:cNvSpPr>
          <p:nvPr/>
        </p:nvSpPr>
        <p:spPr bwMode="auto">
          <a:xfrm>
            <a:off x="606425" y="4487863"/>
            <a:ext cx="2921000" cy="6588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tx2"/>
              </a:buClr>
              <a:buSzPct val="90000"/>
              <a:buFont typeface="Symbol" pitchFamily="18" charset="2"/>
              <a:buNone/>
            </a:pPr>
            <a:r>
              <a:rPr kumimoji="1" lang="zh-CN" altLang="en-US" sz="2800" b="1">
                <a:latin typeface="楷体_GB2312" pitchFamily="49" charset="-122"/>
                <a:ea typeface="楷体_GB2312" pitchFamily="49" charset="-122"/>
              </a:rPr>
              <a:t>当</a:t>
            </a:r>
            <a:r>
              <a:rPr kumimoji="1" lang="en-US" altLang="zh-CN" sz="2800" b="1" i="1">
                <a:latin typeface="楷体_GB2312" pitchFamily="49" charset="-122"/>
                <a:ea typeface="楷体_GB2312" pitchFamily="49" charset="-122"/>
              </a:rPr>
              <a:t>N</a:t>
            </a:r>
            <a:r>
              <a:rPr kumimoji="1" lang="zh-CN" altLang="en-US" sz="2800" b="1">
                <a:latin typeface="楷体_GB2312" pitchFamily="49" charset="-122"/>
                <a:ea typeface="楷体_GB2312" pitchFamily="49" charset="-122"/>
              </a:rPr>
              <a:t>为偶数时：</a:t>
            </a:r>
          </a:p>
        </p:txBody>
      </p:sp>
      <p:graphicFrame>
        <p:nvGraphicFramePr>
          <p:cNvPr id="296970" name="Object 10"/>
          <p:cNvGraphicFramePr>
            <a:graphicFrameLocks noChangeAspect="1"/>
          </p:cNvGraphicFramePr>
          <p:nvPr/>
        </p:nvGraphicFramePr>
        <p:xfrm>
          <a:off x="3108325" y="4564063"/>
          <a:ext cx="1684338" cy="665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866600" imgH="736560" progId="Equation.DSMT4">
                  <p:embed/>
                </p:oleObj>
              </mc:Choice>
              <mc:Fallback>
                <p:oleObj name="Equation" r:id="rId6" imgW="1866600" imgH="736560" progId="Equation.DSMT4">
                  <p:embed/>
                  <p:pic>
                    <p:nvPicPr>
                      <p:cNvPr id="29697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lum bright="-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08325" y="4564063"/>
                        <a:ext cx="1684338" cy="6651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 cap="sq">
                            <a:solidFill>
                              <a:schemeClr val="tx1"/>
                            </a:solidFill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6971" name="Object 11"/>
          <p:cNvGraphicFramePr>
            <a:graphicFrameLocks noChangeAspect="1"/>
          </p:cNvGraphicFramePr>
          <p:nvPr/>
        </p:nvGraphicFramePr>
        <p:xfrm>
          <a:off x="5508625" y="4411663"/>
          <a:ext cx="1397000" cy="744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549080" imgH="825480" progId="Equation.DSMT4">
                  <p:embed/>
                </p:oleObj>
              </mc:Choice>
              <mc:Fallback>
                <p:oleObj name="Equation" r:id="rId8" imgW="1549080" imgH="825480" progId="Equation.DSMT4">
                  <p:embed/>
                  <p:pic>
                    <p:nvPicPr>
                      <p:cNvPr id="296971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lum bright="-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08625" y="4411663"/>
                        <a:ext cx="1397000" cy="7445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69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69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69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69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69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69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6963" grpId="0" autoUpdateAnimBg="0"/>
      <p:bldP spid="296969" grpId="0" build="p" autoUpdateAnimBg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14375" y="4751388"/>
            <a:ext cx="7097713" cy="604837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zh-CN" altLang="en-US" sz="2800" b="1">
                <a:latin typeface="楷体_GB2312" pitchFamily="49" charset="-122"/>
                <a:ea typeface="楷体_GB2312" pitchFamily="49" charset="-122"/>
              </a:rPr>
              <a:t>增加过渡带抽样点，可加大阻带衰减</a:t>
            </a:r>
          </a:p>
        </p:txBody>
      </p:sp>
      <p:sp>
        <p:nvSpPr>
          <p:cNvPr id="267266" name="Rectangle 2"/>
          <p:cNvSpPr>
            <a:spLocks noGrp="1" noChangeArrowheads="1"/>
          </p:cNvSpPr>
          <p:nvPr>
            <p:ph type="title"/>
          </p:nvPr>
        </p:nvSpPr>
        <p:spPr>
          <a:xfrm>
            <a:off x="687388" y="2060575"/>
            <a:ext cx="7772400" cy="609600"/>
          </a:xfrm>
        </p:spPr>
        <p:txBody>
          <a:bodyPr/>
          <a:lstStyle/>
          <a:p>
            <a:r>
              <a:rPr lang="en-US" altLang="zh-CN" sz="2800" b="1">
                <a:latin typeface="楷体_GB2312" pitchFamily="49" charset="-122"/>
                <a:ea typeface="楷体_GB2312" pitchFamily="49" charset="-122"/>
              </a:rPr>
              <a:t>6</a:t>
            </a:r>
            <a:r>
              <a:rPr lang="zh-CN" altLang="en-US" sz="2800" b="1">
                <a:latin typeface="楷体_GB2312" pitchFamily="49" charset="-122"/>
                <a:ea typeface="楷体_GB2312" pitchFamily="49" charset="-122"/>
              </a:rPr>
              <a:t>、过渡带抽样的优化设计</a:t>
            </a:r>
          </a:p>
        </p:txBody>
      </p:sp>
      <p:pic>
        <p:nvPicPr>
          <p:cNvPr id="267282" name="Picture 18" descr="tu7-016"/>
          <p:cNvPicPr>
            <a:picLocks noChangeAspect="1" noChangeArrowheads="1"/>
          </p:cNvPicPr>
          <p:nvPr/>
        </p:nvPicPr>
        <p:blipFill>
          <a:blip r:embed="rId2">
            <a:lum bright="-10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988" y="2816225"/>
            <a:ext cx="6553200" cy="19764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67283" name="Object 19"/>
          <p:cNvGraphicFramePr>
            <a:graphicFrameLocks noChangeAspect="1"/>
          </p:cNvGraphicFramePr>
          <p:nvPr/>
        </p:nvGraphicFramePr>
        <p:xfrm>
          <a:off x="915988" y="5441950"/>
          <a:ext cx="4686300" cy="939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4686120" imgH="939600" progId="Equation.DSMT4">
                  <p:embed/>
                </p:oleObj>
              </mc:Choice>
              <mc:Fallback>
                <p:oleObj name="Equation" r:id="rId3" imgW="4686120" imgH="939600" progId="Equation.DSMT4">
                  <p:embed/>
                  <p:pic>
                    <p:nvPicPr>
                      <p:cNvPr id="267283" name="Objec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lum bright="-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5988" y="5441950"/>
                        <a:ext cx="4686300" cy="939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7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7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7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7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7267" grpId="0" build="p" autoUpdateAnimBg="0"/>
      <p:bldP spid="267266" grpId="0" autoUpdateAnimBg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5940" name="Group 4"/>
          <p:cNvGrpSpPr>
            <a:grpSpLocks/>
          </p:cNvGrpSpPr>
          <p:nvPr/>
        </p:nvGrpSpPr>
        <p:grpSpPr bwMode="auto">
          <a:xfrm>
            <a:off x="611188" y="2032000"/>
            <a:ext cx="5661025" cy="576263"/>
            <a:chOff x="768" y="1749"/>
            <a:chExt cx="3566" cy="363"/>
          </a:xfrm>
        </p:grpSpPr>
        <p:sp>
          <p:nvSpPr>
            <p:cNvPr id="295941" name="Rectangle 5"/>
            <p:cNvSpPr>
              <a:spLocks noChangeArrowheads="1"/>
            </p:cNvSpPr>
            <p:nvPr/>
          </p:nvSpPr>
          <p:spPr bwMode="auto">
            <a:xfrm>
              <a:off x="768" y="1749"/>
              <a:ext cx="3566" cy="3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342900" indent="-34290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None/>
              </a:pPr>
              <a:r>
                <a:rPr lang="zh-CN" altLang="en-US" sz="2800" b="1">
                  <a:ea typeface="楷体_GB2312" pitchFamily="49" charset="-122"/>
                </a:rPr>
                <a:t>不加过渡抽样点：</a:t>
              </a:r>
            </a:p>
          </p:txBody>
        </p:sp>
        <p:graphicFrame>
          <p:nvGraphicFramePr>
            <p:cNvPr id="295942" name="Object 6"/>
            <p:cNvGraphicFramePr>
              <a:graphicFrameLocks noChangeAspect="1"/>
            </p:cNvGraphicFramePr>
            <p:nvPr/>
          </p:nvGraphicFramePr>
          <p:xfrm>
            <a:off x="2592" y="1824"/>
            <a:ext cx="1056" cy="26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" imgW="1676160" imgH="419040" progId="Equation.DSMT4">
                    <p:embed/>
                  </p:oleObj>
                </mc:Choice>
                <mc:Fallback>
                  <p:oleObj name="Equation" r:id="rId2" imgW="1676160" imgH="419040" progId="Equation.DSMT4">
                    <p:embed/>
                    <p:pic>
                      <p:nvPicPr>
                        <p:cNvPr id="295942" name="Object 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">
                          <a:lum bright="-100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592" y="1824"/>
                          <a:ext cx="1056" cy="26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pic>
        <p:nvPicPr>
          <p:cNvPr id="295943" name="Picture 7" descr="tu7-018"/>
          <p:cNvPicPr>
            <a:picLocks noChangeAspect="1" noChangeArrowheads="1"/>
          </p:cNvPicPr>
          <p:nvPr/>
        </p:nvPicPr>
        <p:blipFill>
          <a:blip r:embed="rId4">
            <a:lum bright="-10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725" y="1773238"/>
            <a:ext cx="3317875" cy="4679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95944" name="Group 8"/>
          <p:cNvGrpSpPr>
            <a:grpSpLocks/>
          </p:cNvGrpSpPr>
          <p:nvPr/>
        </p:nvGrpSpPr>
        <p:grpSpPr bwMode="auto">
          <a:xfrm>
            <a:off x="684213" y="2565400"/>
            <a:ext cx="6380162" cy="576263"/>
            <a:chOff x="766" y="2115"/>
            <a:chExt cx="4019" cy="363"/>
          </a:xfrm>
        </p:grpSpPr>
        <p:sp>
          <p:nvSpPr>
            <p:cNvPr id="295945" name="Rectangle 9"/>
            <p:cNvSpPr>
              <a:spLocks noChangeArrowheads="1"/>
            </p:cNvSpPr>
            <p:nvPr/>
          </p:nvSpPr>
          <p:spPr bwMode="auto">
            <a:xfrm>
              <a:off x="766" y="2115"/>
              <a:ext cx="4019" cy="3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342900" indent="-34290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None/>
              </a:pPr>
              <a:r>
                <a:rPr lang="zh-CN" altLang="en-US" sz="2800" b="1">
                  <a:ea typeface="楷体_GB2312" pitchFamily="49" charset="-122"/>
                </a:rPr>
                <a:t>加一点：</a:t>
              </a:r>
            </a:p>
          </p:txBody>
        </p:sp>
        <p:graphicFrame>
          <p:nvGraphicFramePr>
            <p:cNvPr id="295946" name="Object 10"/>
            <p:cNvGraphicFramePr>
              <a:graphicFrameLocks noChangeAspect="1"/>
            </p:cNvGraphicFramePr>
            <p:nvPr/>
          </p:nvGraphicFramePr>
          <p:xfrm>
            <a:off x="1680" y="2184"/>
            <a:ext cx="1632" cy="26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5" imgW="2590560" imgH="419040" progId="Equation.DSMT4">
                    <p:embed/>
                  </p:oleObj>
                </mc:Choice>
                <mc:Fallback>
                  <p:oleObj name="Equation" r:id="rId5" imgW="2590560" imgH="419040" progId="Equation.DSMT4">
                    <p:embed/>
                    <p:pic>
                      <p:nvPicPr>
                        <p:cNvPr id="295946" name="Object 1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lum bright="-100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680" y="2184"/>
                          <a:ext cx="1632" cy="26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295947" name="Group 11"/>
          <p:cNvGrpSpPr>
            <a:grpSpLocks/>
          </p:cNvGrpSpPr>
          <p:nvPr/>
        </p:nvGrpSpPr>
        <p:grpSpPr bwMode="auto">
          <a:xfrm>
            <a:off x="687388" y="3151188"/>
            <a:ext cx="6380162" cy="523875"/>
            <a:chOff x="766" y="2478"/>
            <a:chExt cx="4019" cy="330"/>
          </a:xfrm>
        </p:grpSpPr>
        <p:sp>
          <p:nvSpPr>
            <p:cNvPr id="295948" name="Rectangle 12"/>
            <p:cNvSpPr>
              <a:spLocks noChangeArrowheads="1"/>
            </p:cNvSpPr>
            <p:nvPr/>
          </p:nvSpPr>
          <p:spPr bwMode="auto">
            <a:xfrm>
              <a:off x="766" y="2478"/>
              <a:ext cx="4019" cy="31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342900" indent="-34290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None/>
              </a:pPr>
              <a:r>
                <a:rPr lang="zh-CN" altLang="en-US" sz="2800" b="1">
                  <a:ea typeface="楷体_GB2312" pitchFamily="49" charset="-122"/>
                </a:rPr>
                <a:t>加两点：</a:t>
              </a:r>
            </a:p>
          </p:txBody>
        </p:sp>
        <p:graphicFrame>
          <p:nvGraphicFramePr>
            <p:cNvPr id="295949" name="Object 13"/>
            <p:cNvGraphicFramePr>
              <a:graphicFrameLocks noChangeAspect="1"/>
            </p:cNvGraphicFramePr>
            <p:nvPr/>
          </p:nvGraphicFramePr>
          <p:xfrm>
            <a:off x="1680" y="2544"/>
            <a:ext cx="1624" cy="26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7" imgW="2577960" imgH="419040" progId="Equation.DSMT4">
                    <p:embed/>
                  </p:oleObj>
                </mc:Choice>
                <mc:Fallback>
                  <p:oleObj name="Equation" r:id="rId7" imgW="2577960" imgH="419040" progId="Equation.DSMT4">
                    <p:embed/>
                    <p:pic>
                      <p:nvPicPr>
                        <p:cNvPr id="295949" name="Object 1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lum bright="-100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680" y="2544"/>
                          <a:ext cx="1624" cy="26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295950" name="Group 14"/>
          <p:cNvGrpSpPr>
            <a:grpSpLocks/>
          </p:cNvGrpSpPr>
          <p:nvPr/>
        </p:nvGrpSpPr>
        <p:grpSpPr bwMode="auto">
          <a:xfrm>
            <a:off x="611188" y="3759200"/>
            <a:ext cx="6308725" cy="533400"/>
            <a:chOff x="768" y="2832"/>
            <a:chExt cx="3974" cy="336"/>
          </a:xfrm>
        </p:grpSpPr>
        <p:sp>
          <p:nvSpPr>
            <p:cNvPr id="295951" name="Rectangle 15"/>
            <p:cNvSpPr>
              <a:spLocks noChangeArrowheads="1"/>
            </p:cNvSpPr>
            <p:nvPr/>
          </p:nvSpPr>
          <p:spPr bwMode="auto">
            <a:xfrm>
              <a:off x="768" y="2832"/>
              <a:ext cx="3974" cy="3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342900" indent="-34290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None/>
              </a:pPr>
              <a:r>
                <a:rPr lang="zh-CN" altLang="en-US" sz="2800" b="1">
                  <a:ea typeface="楷体_GB2312" pitchFamily="49" charset="-122"/>
                </a:rPr>
                <a:t>加三点：</a:t>
              </a:r>
            </a:p>
          </p:txBody>
        </p:sp>
        <p:graphicFrame>
          <p:nvGraphicFramePr>
            <p:cNvPr id="295952" name="Object 16"/>
            <p:cNvGraphicFramePr>
              <a:graphicFrameLocks noChangeAspect="1"/>
            </p:cNvGraphicFramePr>
            <p:nvPr/>
          </p:nvGraphicFramePr>
          <p:xfrm>
            <a:off x="1680" y="2904"/>
            <a:ext cx="1624" cy="26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9" imgW="2577960" imgH="419040" progId="Equation.DSMT4">
                    <p:embed/>
                  </p:oleObj>
                </mc:Choice>
                <mc:Fallback>
                  <p:oleObj name="Equation" r:id="rId9" imgW="2577960" imgH="419040" progId="Equation.DSMT4">
                    <p:embed/>
                    <p:pic>
                      <p:nvPicPr>
                        <p:cNvPr id="295952" name="Object 1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lum bright="-100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680" y="2904"/>
                          <a:ext cx="1624" cy="26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295955" name="Rectangle 19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z="3200" b="1">
                <a:latin typeface="楷体_GB2312" pitchFamily="49" charset="-122"/>
                <a:ea typeface="楷体_GB2312" pitchFamily="49" charset="-122"/>
              </a:rPr>
              <a:t>6</a:t>
            </a:r>
            <a:r>
              <a:rPr lang="zh-CN" altLang="en-US" sz="3200" b="1">
                <a:latin typeface="楷体_GB2312" pitchFamily="49" charset="-122"/>
                <a:ea typeface="楷体_GB2312" pitchFamily="49" charset="-122"/>
              </a:rPr>
              <a:t>、过渡带抽样的优化设计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59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59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59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59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59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42988" y="1773238"/>
            <a:ext cx="7705725" cy="1152525"/>
          </a:xfrm>
        </p:spPr>
        <p:txBody>
          <a:bodyPr/>
          <a:lstStyle/>
          <a:p>
            <a:r>
              <a:rPr lang="zh-CN" altLang="en-US" sz="2800" b="1" dirty="0">
                <a:latin typeface="楷体_GB2312" pitchFamily="49" charset="-122"/>
                <a:ea typeface="楷体_GB2312" pitchFamily="49" charset="-122"/>
              </a:rPr>
              <a:t>增加过渡带抽样点，可加大阻带衰减，但导致过渡带变宽</a:t>
            </a:r>
          </a:p>
        </p:txBody>
      </p:sp>
      <p:sp>
        <p:nvSpPr>
          <p:cNvPr id="235530" name="Rectangle 10"/>
          <p:cNvSpPr>
            <a:spLocks noChangeArrowheads="1"/>
          </p:cNvSpPr>
          <p:nvPr/>
        </p:nvSpPr>
        <p:spPr bwMode="auto">
          <a:xfrm>
            <a:off x="1042988" y="2924175"/>
            <a:ext cx="7705725" cy="1152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</a:pPr>
            <a:r>
              <a:rPr lang="zh-CN" altLang="en-US" sz="2800" b="1" dirty="0">
                <a:latin typeface="楷体_GB2312" pitchFamily="49" charset="-122"/>
                <a:ea typeface="楷体_GB2312" pitchFamily="49" charset="-122"/>
              </a:rPr>
              <a:t>增加</a:t>
            </a:r>
            <a:r>
              <a:rPr lang="en-US" altLang="zh-CN" sz="2800" b="1" i="1" dirty="0">
                <a:latin typeface="楷体_GB2312" pitchFamily="49" charset="-122"/>
                <a:ea typeface="楷体_GB2312" pitchFamily="49" charset="-122"/>
              </a:rPr>
              <a:t>N</a:t>
            </a:r>
            <a:r>
              <a:rPr lang="zh-CN" altLang="en-US" sz="2800" b="1" dirty="0">
                <a:latin typeface="楷体_GB2312" pitchFamily="49" charset="-122"/>
                <a:ea typeface="楷体_GB2312" pitchFamily="49" charset="-122"/>
              </a:rPr>
              <a:t>，使抽样点变密，减小过渡带宽度，但增加了计算量</a:t>
            </a:r>
          </a:p>
        </p:txBody>
      </p:sp>
      <p:sp>
        <p:nvSpPr>
          <p:cNvPr id="235531" name="Rectangle 11"/>
          <p:cNvSpPr>
            <a:spLocks noChangeArrowheads="1"/>
          </p:cNvSpPr>
          <p:nvPr/>
        </p:nvSpPr>
        <p:spPr bwMode="auto">
          <a:xfrm>
            <a:off x="1066800" y="4005263"/>
            <a:ext cx="4603750" cy="528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</a:pPr>
            <a:r>
              <a:rPr lang="zh-CN" altLang="en-US" sz="2800" b="1">
                <a:latin typeface="楷体_GB2312" pitchFamily="49" charset="-122"/>
                <a:ea typeface="楷体_GB2312" pitchFamily="49" charset="-122"/>
              </a:rPr>
              <a:t>优点：频域直接设计</a:t>
            </a:r>
          </a:p>
        </p:txBody>
      </p:sp>
      <p:sp>
        <p:nvSpPr>
          <p:cNvPr id="235532" name="Rectangle 12"/>
          <p:cNvSpPr>
            <a:spLocks noChangeArrowheads="1"/>
          </p:cNvSpPr>
          <p:nvPr/>
        </p:nvSpPr>
        <p:spPr bwMode="auto">
          <a:xfrm>
            <a:off x="1066800" y="4581525"/>
            <a:ext cx="8077200" cy="1150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</a:pPr>
            <a:r>
              <a:rPr lang="zh-CN" altLang="en-US" sz="2800" b="1" dirty="0">
                <a:latin typeface="楷体_GB2312" pitchFamily="49" charset="-122"/>
                <a:ea typeface="楷体_GB2312" pitchFamily="49" charset="-122"/>
              </a:rPr>
              <a:t>缺点：抽样频率只能是            或           的整数倍</a:t>
            </a:r>
            <a:r>
              <a:rPr lang="zh-CN" altLang="en-US" sz="2800" b="1">
                <a:latin typeface="楷体_GB2312" pitchFamily="49" charset="-122"/>
                <a:ea typeface="楷体_GB2312" pitchFamily="49" charset="-122"/>
              </a:rPr>
              <a:t>，截止频率      </a:t>
            </a:r>
            <a:r>
              <a:rPr lang="zh-CN" altLang="en-US" sz="2800" b="1" dirty="0">
                <a:latin typeface="楷体_GB2312" pitchFamily="49" charset="-122"/>
                <a:ea typeface="楷体_GB2312" pitchFamily="49" charset="-122"/>
              </a:rPr>
              <a:t>不能任意取值</a:t>
            </a:r>
          </a:p>
        </p:txBody>
      </p:sp>
      <p:graphicFrame>
        <p:nvGraphicFramePr>
          <p:cNvPr id="235528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73803591"/>
              </p:ext>
            </p:extLst>
          </p:nvPr>
        </p:nvGraphicFramePr>
        <p:xfrm>
          <a:off x="5216376" y="4686300"/>
          <a:ext cx="939800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939600" imgH="317160" progId="Equation.DSMT4">
                  <p:embed/>
                </p:oleObj>
              </mc:Choice>
              <mc:Fallback>
                <p:oleObj name="Equation" r:id="rId2" imgW="939600" imgH="317160" progId="Equation.DSMT4">
                  <p:embed/>
                  <p:pic>
                    <p:nvPicPr>
                      <p:cNvPr id="235528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lum bright="-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16376" y="4686300"/>
                        <a:ext cx="939800" cy="317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529" name="Object 9"/>
          <p:cNvGraphicFramePr>
            <a:graphicFrameLocks noChangeAspect="1"/>
          </p:cNvGraphicFramePr>
          <p:nvPr/>
        </p:nvGraphicFramePr>
        <p:xfrm>
          <a:off x="3779838" y="5084763"/>
          <a:ext cx="368300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368280" imgH="431640" progId="Equation.DSMT4">
                  <p:embed/>
                </p:oleObj>
              </mc:Choice>
              <mc:Fallback>
                <p:oleObj name="Equation" r:id="rId4" imgW="368280" imgH="431640" progId="Equation.DSMT4">
                  <p:embed/>
                  <p:pic>
                    <p:nvPicPr>
                      <p:cNvPr id="235529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lum bright="-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79838" y="5084763"/>
                        <a:ext cx="368300" cy="431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536" name="Objec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66503221"/>
              </p:ext>
            </p:extLst>
          </p:nvPr>
        </p:nvGraphicFramePr>
        <p:xfrm>
          <a:off x="6948264" y="4695676"/>
          <a:ext cx="749300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749160" imgH="317160" progId="Equation.DSMT4">
                  <p:embed/>
                </p:oleObj>
              </mc:Choice>
              <mc:Fallback>
                <p:oleObj name="Equation" r:id="rId6" imgW="749160" imgH="317160" progId="Equation.DSMT4">
                  <p:embed/>
                  <p:pic>
                    <p:nvPicPr>
                      <p:cNvPr id="235536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lum bright="-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48264" y="4695676"/>
                        <a:ext cx="749300" cy="317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5539" name="Rectangle 19"/>
          <p:cNvSpPr>
            <a:spLocks noChangeArrowheads="1"/>
          </p:cNvSpPr>
          <p:nvPr/>
        </p:nvSpPr>
        <p:spPr bwMode="auto">
          <a:xfrm>
            <a:off x="1403350" y="1196975"/>
            <a:ext cx="5256213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zh-CN" sz="2800" b="1" dirty="0">
                <a:solidFill>
                  <a:schemeClr val="tx2"/>
                </a:solidFill>
                <a:latin typeface="楷体_GB2312" pitchFamily="49" charset="-122"/>
                <a:ea typeface="楷体_GB2312" pitchFamily="49" charset="-122"/>
              </a:rPr>
              <a:t>6</a:t>
            </a:r>
            <a:r>
              <a:rPr lang="zh-CN" altLang="en-US" sz="2800" b="1" dirty="0">
                <a:solidFill>
                  <a:schemeClr val="tx2"/>
                </a:solidFill>
                <a:latin typeface="楷体_GB2312" pitchFamily="49" charset="-122"/>
                <a:ea typeface="楷体_GB2312" pitchFamily="49" charset="-122"/>
              </a:rPr>
              <a:t>、过渡带抽样的优化设计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55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5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5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23" grpId="0" build="p" autoUpdateAnimBg="0"/>
      <p:bldP spid="235530" grpId="0" autoUpdateAnimBg="0"/>
      <p:bldP spid="235531" grpId="0" autoUpdateAnimBg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295" name="Rectangle 7"/>
          <p:cNvSpPr>
            <a:spLocks noChangeArrowheads="1"/>
          </p:cNvSpPr>
          <p:nvPr/>
        </p:nvSpPr>
        <p:spPr bwMode="auto">
          <a:xfrm>
            <a:off x="365125" y="1916113"/>
            <a:ext cx="8610600" cy="1631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None/>
            </a:pPr>
            <a:r>
              <a:rPr lang="zh-CN" altLang="en-US" sz="2800" b="1">
                <a:latin typeface="楷体_GB2312" pitchFamily="49" charset="-122"/>
                <a:ea typeface="楷体_GB2312" pitchFamily="49" charset="-122"/>
              </a:rPr>
              <a:t>例：利用频率抽样法设计一个频率特性为矩形的理想低通滤波器，截止频率为</a:t>
            </a:r>
            <a:r>
              <a:rPr lang="en-US" altLang="zh-CN" sz="2800" b="1">
                <a:latin typeface="楷体_GB2312" pitchFamily="49" charset="-122"/>
                <a:ea typeface="楷体_GB2312" pitchFamily="49" charset="-122"/>
              </a:rPr>
              <a:t>0.5</a:t>
            </a:r>
            <a:r>
              <a:rPr lang="en-US" altLang="zh-CN" sz="2800" b="1" i="1">
                <a:latin typeface="楷体_GB2312" pitchFamily="49" charset="-122"/>
                <a:ea typeface="楷体_GB2312" pitchFamily="49" charset="-122"/>
                <a:cs typeface="Times New Roman" pitchFamily="18" charset="0"/>
              </a:rPr>
              <a:t>π</a:t>
            </a:r>
            <a:r>
              <a:rPr lang="zh-CN" altLang="en-US" sz="2800" b="1">
                <a:latin typeface="楷体_GB2312" pitchFamily="49" charset="-122"/>
                <a:ea typeface="楷体_GB2312" pitchFamily="49" charset="-122"/>
              </a:rPr>
              <a:t>，抽样点数为</a:t>
            </a:r>
            <a:r>
              <a:rPr lang="en-US" altLang="zh-CN" sz="2800" b="1" i="1">
                <a:latin typeface="楷体_GB2312" pitchFamily="49" charset="-122"/>
                <a:ea typeface="楷体_GB2312" pitchFamily="49" charset="-122"/>
              </a:rPr>
              <a:t>N</a:t>
            </a:r>
            <a:r>
              <a:rPr lang="en-US" altLang="zh-CN" sz="2800" b="1">
                <a:latin typeface="楷体_GB2312" pitchFamily="49" charset="-122"/>
                <a:ea typeface="楷体_GB2312" pitchFamily="49" charset="-122"/>
              </a:rPr>
              <a:t>=33</a:t>
            </a:r>
            <a:r>
              <a:rPr lang="zh-CN" altLang="en-US" sz="2800" b="1">
                <a:latin typeface="楷体_GB2312" pitchFamily="49" charset="-122"/>
                <a:ea typeface="楷体_GB2312" pitchFamily="49" charset="-122"/>
              </a:rPr>
              <a:t>，要求滤波器具有线性相位。</a:t>
            </a:r>
          </a:p>
        </p:txBody>
      </p:sp>
      <p:pic>
        <p:nvPicPr>
          <p:cNvPr id="268298" name="Picture 10" descr="tu7-019a"/>
          <p:cNvPicPr>
            <a:picLocks noChangeAspect="1" noChangeArrowheads="1"/>
          </p:cNvPicPr>
          <p:nvPr/>
        </p:nvPicPr>
        <p:blipFill>
          <a:blip r:embed="rId2">
            <a:lum bright="-10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825" y="3573463"/>
            <a:ext cx="3733800" cy="2422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68301" name="Group 13"/>
          <p:cNvGrpSpPr>
            <a:grpSpLocks/>
          </p:cNvGrpSpPr>
          <p:nvPr/>
        </p:nvGrpSpPr>
        <p:grpSpPr bwMode="auto">
          <a:xfrm>
            <a:off x="322263" y="3841750"/>
            <a:ext cx="4610100" cy="1676400"/>
            <a:chOff x="528" y="1104"/>
            <a:chExt cx="2904" cy="1056"/>
          </a:xfrm>
        </p:grpSpPr>
        <p:sp>
          <p:nvSpPr>
            <p:cNvPr id="268294" name="Rectangle 6"/>
            <p:cNvSpPr>
              <a:spLocks noChangeArrowheads="1"/>
            </p:cNvSpPr>
            <p:nvPr/>
          </p:nvSpPr>
          <p:spPr bwMode="auto">
            <a:xfrm>
              <a:off x="528" y="1104"/>
              <a:ext cx="528" cy="38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342900" indent="-34290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None/>
              </a:pPr>
              <a:r>
                <a:rPr lang="zh-CN" altLang="en-US" sz="2800">
                  <a:ea typeface="楷体_GB2312" pitchFamily="49" charset="-122"/>
                </a:rPr>
                <a:t>解：</a:t>
              </a:r>
            </a:p>
          </p:txBody>
        </p:sp>
        <p:graphicFrame>
          <p:nvGraphicFramePr>
            <p:cNvPr id="268299" name="Object 11"/>
            <p:cNvGraphicFramePr>
              <a:graphicFrameLocks noChangeAspect="1"/>
            </p:cNvGraphicFramePr>
            <p:nvPr/>
          </p:nvGraphicFramePr>
          <p:xfrm>
            <a:off x="960" y="1184"/>
            <a:ext cx="2472" cy="97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3" imgW="3924000" imgH="1549080" progId="Equation.DSMT4">
                    <p:embed/>
                  </p:oleObj>
                </mc:Choice>
                <mc:Fallback>
                  <p:oleObj name="Equation" r:id="rId3" imgW="3924000" imgH="1549080" progId="Equation.DSMT4">
                    <p:embed/>
                    <p:pic>
                      <p:nvPicPr>
                        <p:cNvPr id="268299" name="Object 1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lum bright="-100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960" y="1184"/>
                          <a:ext cx="2472" cy="97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8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8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8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8295" grpId="0" autoUpdateAnimBg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94914" name="Object 2"/>
          <p:cNvGraphicFramePr>
            <a:graphicFrameLocks noChangeAspect="1"/>
          </p:cNvGraphicFramePr>
          <p:nvPr/>
        </p:nvGraphicFramePr>
        <p:xfrm>
          <a:off x="836613" y="2768600"/>
          <a:ext cx="6781800" cy="20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6781680" imgH="2031840" progId="Equation.DSMT4">
                  <p:embed/>
                </p:oleObj>
              </mc:Choice>
              <mc:Fallback>
                <p:oleObj name="Equation" r:id="rId2" imgW="6781680" imgH="2031840" progId="Equation.DSMT4">
                  <p:embed/>
                  <p:pic>
                    <p:nvPicPr>
                      <p:cNvPr id="294914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lum bright="-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6613" y="2768600"/>
                        <a:ext cx="6781800" cy="2032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4920" name="Rectangle 8"/>
          <p:cNvSpPr>
            <a:spLocks noChangeArrowheads="1"/>
          </p:cNvSpPr>
          <p:nvPr/>
        </p:nvSpPr>
        <p:spPr bwMode="auto">
          <a:xfrm>
            <a:off x="684213" y="2133600"/>
            <a:ext cx="71628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kumimoji="1" lang="zh-CN" altLang="en-US" sz="2800" b="1">
                <a:latin typeface="楷体_GB2312" pitchFamily="49" charset="-122"/>
                <a:ea typeface="楷体_GB2312" pitchFamily="49" charset="-122"/>
              </a:rPr>
              <a:t>按第一种频率抽样方式，</a:t>
            </a:r>
            <a:r>
              <a:rPr kumimoji="1" lang="en-US" altLang="zh-CN" sz="2800" b="1">
                <a:latin typeface="楷体_GB2312" pitchFamily="49" charset="-122"/>
                <a:ea typeface="楷体_GB2312" pitchFamily="49" charset="-122"/>
              </a:rPr>
              <a:t>N=33</a:t>
            </a:r>
            <a:r>
              <a:rPr kumimoji="1" lang="zh-CN" altLang="en-US" sz="2800" b="1">
                <a:latin typeface="楷体_GB2312" pitchFamily="49" charset="-122"/>
                <a:ea typeface="楷体_GB2312" pitchFamily="49" charset="-122"/>
              </a:rPr>
              <a:t>，得抽样点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49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4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4920" grpId="0" autoUpdateAnimBg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9750" y="1916113"/>
            <a:ext cx="5976938" cy="457200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zh-CN" altLang="en-US" sz="2800" b="1">
                <a:latin typeface="楷体_GB2312" pitchFamily="49" charset="-122"/>
                <a:ea typeface="楷体_GB2312" pitchFamily="49" charset="-122"/>
              </a:rPr>
              <a:t>得线性相位</a:t>
            </a:r>
            <a:r>
              <a:rPr lang="en-US" altLang="zh-CN" sz="2800" b="1">
                <a:latin typeface="楷体_GB2312" pitchFamily="49" charset="-122"/>
                <a:ea typeface="楷体_GB2312" pitchFamily="49" charset="-122"/>
              </a:rPr>
              <a:t>FIR</a:t>
            </a:r>
            <a:r>
              <a:rPr lang="zh-CN" altLang="en-US" sz="2800" b="1">
                <a:latin typeface="楷体_GB2312" pitchFamily="49" charset="-122"/>
                <a:ea typeface="楷体_GB2312" pitchFamily="49" charset="-122"/>
              </a:rPr>
              <a:t>滤波器的频率响应：</a:t>
            </a:r>
          </a:p>
        </p:txBody>
      </p:sp>
      <p:graphicFrame>
        <p:nvGraphicFramePr>
          <p:cNvPr id="269318" name="Object 6"/>
          <p:cNvGraphicFramePr>
            <a:graphicFrameLocks noChangeAspect="1"/>
          </p:cNvGraphicFramePr>
          <p:nvPr/>
        </p:nvGraphicFramePr>
        <p:xfrm>
          <a:off x="417513" y="2336800"/>
          <a:ext cx="8726487" cy="1668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0896480" imgH="2082600" progId="Equation.DSMT4">
                  <p:embed/>
                </p:oleObj>
              </mc:Choice>
              <mc:Fallback>
                <p:oleObj name="Equation" r:id="rId2" imgW="10896480" imgH="2082600" progId="Equation.DSMT4">
                  <p:embed/>
                  <p:pic>
                    <p:nvPicPr>
                      <p:cNvPr id="269318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lum bright="-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7513" y="2336800"/>
                        <a:ext cx="8726487" cy="16684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69325" name="Group 13"/>
          <p:cNvGrpSpPr>
            <a:grpSpLocks/>
          </p:cNvGrpSpPr>
          <p:nvPr/>
        </p:nvGrpSpPr>
        <p:grpSpPr bwMode="auto">
          <a:xfrm>
            <a:off x="468313" y="4581525"/>
            <a:ext cx="2809875" cy="576263"/>
            <a:chOff x="582" y="3456"/>
            <a:chExt cx="1770" cy="363"/>
          </a:xfrm>
        </p:grpSpPr>
        <p:graphicFrame>
          <p:nvGraphicFramePr>
            <p:cNvPr id="269319" name="Object 7"/>
            <p:cNvGraphicFramePr>
              <a:graphicFrameLocks noChangeAspect="1"/>
            </p:cNvGraphicFramePr>
            <p:nvPr/>
          </p:nvGraphicFramePr>
          <p:xfrm>
            <a:off x="1736" y="3552"/>
            <a:ext cx="616" cy="2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4" imgW="977760" imgH="317160" progId="Equation.DSMT4">
                    <p:embed/>
                  </p:oleObj>
                </mc:Choice>
                <mc:Fallback>
                  <p:oleObj name="Equation" r:id="rId4" imgW="977760" imgH="317160" progId="Equation.DSMT4">
                    <p:embed/>
                    <p:pic>
                      <p:nvPicPr>
                        <p:cNvPr id="269319" name="Object 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lum bright="-100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736" y="3552"/>
                          <a:ext cx="616" cy="2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69320" name="Rectangle 8"/>
            <p:cNvSpPr>
              <a:spLocks noChangeArrowheads="1"/>
            </p:cNvSpPr>
            <p:nvPr/>
          </p:nvSpPr>
          <p:spPr bwMode="auto">
            <a:xfrm>
              <a:off x="582" y="3456"/>
              <a:ext cx="1434" cy="3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342900" indent="-34290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None/>
              </a:pPr>
              <a:r>
                <a:rPr lang="zh-CN" altLang="en-US" sz="2800" b="1">
                  <a:latin typeface="楷体_GB2312" pitchFamily="49" charset="-122"/>
                  <a:ea typeface="楷体_GB2312" pitchFamily="49" charset="-122"/>
                </a:rPr>
                <a:t>过渡带宽：</a:t>
              </a:r>
            </a:p>
          </p:txBody>
        </p:sp>
      </p:grpSp>
      <p:sp>
        <p:nvSpPr>
          <p:cNvPr id="269322" name="Rectangle 10"/>
          <p:cNvSpPr>
            <a:spLocks noChangeArrowheads="1"/>
          </p:cNvSpPr>
          <p:nvPr/>
        </p:nvSpPr>
        <p:spPr bwMode="auto">
          <a:xfrm>
            <a:off x="468313" y="5589588"/>
            <a:ext cx="3284537" cy="503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None/>
            </a:pPr>
            <a:r>
              <a:rPr lang="zh-CN" altLang="en-US" sz="2800" b="1">
                <a:latin typeface="楷体_GB2312" pitchFamily="49" charset="-122"/>
                <a:ea typeface="楷体_GB2312" pitchFamily="49" charset="-122"/>
              </a:rPr>
              <a:t>阻带衰减：</a:t>
            </a:r>
            <a:r>
              <a:rPr lang="en-US" altLang="zh-CN" sz="2800" b="1">
                <a:latin typeface="楷体_GB2312" pitchFamily="49" charset="-122"/>
                <a:ea typeface="楷体_GB2312" pitchFamily="49" charset="-122"/>
              </a:rPr>
              <a:t>-20</a:t>
            </a:r>
            <a:r>
              <a:rPr lang="en-US" altLang="zh-CN" sz="2800" b="1" i="1">
                <a:latin typeface="楷体_GB2312" pitchFamily="49" charset="-122"/>
                <a:ea typeface="楷体_GB2312" pitchFamily="49" charset="-122"/>
              </a:rPr>
              <a:t>dB</a:t>
            </a:r>
          </a:p>
        </p:txBody>
      </p:sp>
      <p:pic>
        <p:nvPicPr>
          <p:cNvPr id="269324" name="Picture 12" descr="tu7-019b"/>
          <p:cNvPicPr>
            <a:picLocks noChangeAspect="1" noChangeArrowheads="1"/>
          </p:cNvPicPr>
          <p:nvPr/>
        </p:nvPicPr>
        <p:blipFill>
          <a:blip r:embed="rId6">
            <a:lum bright="-10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0200" y="4076700"/>
            <a:ext cx="4678363" cy="2574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9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9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9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9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9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9315" grpId="0" build="p" autoUpdateAnimBg="0"/>
      <p:bldP spid="269322" grpId="0" autoUpdateAnimBg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31913" y="1773238"/>
            <a:ext cx="5181600" cy="609600"/>
          </a:xfrm>
        </p:spPr>
        <p:txBody>
          <a:bodyPr/>
          <a:lstStyle/>
          <a:p>
            <a:r>
              <a:rPr lang="zh-CN" altLang="en-US" sz="2800" b="1">
                <a:ea typeface="楷体_GB2312" pitchFamily="49" charset="-122"/>
              </a:rPr>
              <a:t>增加一点过渡带抽样点</a:t>
            </a:r>
          </a:p>
        </p:txBody>
      </p:sp>
      <p:sp>
        <p:nvSpPr>
          <p:cNvPr id="270342" name="Rectangle 6"/>
          <p:cNvSpPr>
            <a:spLocks noChangeArrowheads="1"/>
          </p:cNvSpPr>
          <p:nvPr/>
        </p:nvSpPr>
        <p:spPr bwMode="auto">
          <a:xfrm>
            <a:off x="1547813" y="2349500"/>
            <a:ext cx="2898775" cy="555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None/>
            </a:pPr>
            <a:r>
              <a:rPr lang="en-US" altLang="zh-CN" sz="2800"/>
              <a:t>	</a:t>
            </a:r>
            <a:r>
              <a:rPr lang="zh-CN" altLang="en-US" sz="2800"/>
              <a:t>令</a:t>
            </a:r>
            <a:r>
              <a:rPr lang="en-US" altLang="zh-CN" sz="2800" i="1"/>
              <a:t>H</a:t>
            </a:r>
            <a:r>
              <a:rPr lang="en-US" altLang="zh-CN" sz="2800"/>
              <a:t>(9)=0.5</a:t>
            </a:r>
          </a:p>
        </p:txBody>
      </p:sp>
      <p:grpSp>
        <p:nvGrpSpPr>
          <p:cNvPr id="270348" name="Group 12"/>
          <p:cNvGrpSpPr>
            <a:grpSpLocks/>
          </p:cNvGrpSpPr>
          <p:nvPr/>
        </p:nvGrpSpPr>
        <p:grpSpPr bwMode="auto">
          <a:xfrm>
            <a:off x="684213" y="5805488"/>
            <a:ext cx="3205162" cy="576262"/>
            <a:chOff x="757" y="1117"/>
            <a:chExt cx="2019" cy="363"/>
          </a:xfrm>
        </p:grpSpPr>
        <p:graphicFrame>
          <p:nvGraphicFramePr>
            <p:cNvPr id="270341" name="Object 5"/>
            <p:cNvGraphicFramePr>
              <a:graphicFrameLocks noChangeAspect="1"/>
            </p:cNvGraphicFramePr>
            <p:nvPr/>
          </p:nvGraphicFramePr>
          <p:xfrm>
            <a:off x="2160" y="1192"/>
            <a:ext cx="616" cy="2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" imgW="977760" imgH="317160" progId="Equation.DSMT4">
                    <p:embed/>
                  </p:oleObj>
                </mc:Choice>
                <mc:Fallback>
                  <p:oleObj name="Equation" r:id="rId2" imgW="977760" imgH="317160" progId="Equation.DSMT4">
                    <p:embed/>
                    <p:pic>
                      <p:nvPicPr>
                        <p:cNvPr id="270341" name="Object 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">
                          <a:lum bright="-100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160" y="1192"/>
                          <a:ext cx="616" cy="2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70343" name="Rectangle 7"/>
            <p:cNvSpPr>
              <a:spLocks noChangeArrowheads="1"/>
            </p:cNvSpPr>
            <p:nvPr/>
          </p:nvSpPr>
          <p:spPr bwMode="auto">
            <a:xfrm>
              <a:off x="757" y="1117"/>
              <a:ext cx="1624" cy="3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342900" indent="-34290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None/>
              </a:pPr>
              <a:r>
                <a:rPr lang="en-US" altLang="zh-CN" sz="2800" b="1">
                  <a:latin typeface="楷体_GB2312" pitchFamily="49" charset="-122"/>
                  <a:ea typeface="楷体_GB2312" pitchFamily="49" charset="-122"/>
                </a:rPr>
                <a:t>	</a:t>
              </a:r>
              <a:r>
                <a:rPr lang="zh-CN" altLang="en-US" sz="2800" b="1">
                  <a:latin typeface="楷体_GB2312" pitchFamily="49" charset="-122"/>
                  <a:ea typeface="楷体_GB2312" pitchFamily="49" charset="-122"/>
                </a:rPr>
                <a:t>过渡带宽：</a:t>
              </a:r>
            </a:p>
          </p:txBody>
        </p:sp>
      </p:grpSp>
      <p:sp>
        <p:nvSpPr>
          <p:cNvPr id="270344" name="Rectangle 8"/>
          <p:cNvSpPr>
            <a:spLocks noChangeArrowheads="1"/>
          </p:cNvSpPr>
          <p:nvPr/>
        </p:nvSpPr>
        <p:spPr bwMode="auto">
          <a:xfrm>
            <a:off x="4140200" y="5876925"/>
            <a:ext cx="4208463" cy="622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None/>
            </a:pPr>
            <a:r>
              <a:rPr lang="en-US" altLang="zh-CN" sz="2800" b="1">
                <a:latin typeface="楷体_GB2312" pitchFamily="49" charset="-122"/>
                <a:ea typeface="楷体_GB2312" pitchFamily="49" charset="-122"/>
              </a:rPr>
              <a:t>	</a:t>
            </a:r>
            <a:r>
              <a:rPr lang="zh-CN" altLang="en-US" sz="2800" b="1">
                <a:latin typeface="楷体_GB2312" pitchFamily="49" charset="-122"/>
                <a:ea typeface="楷体_GB2312" pitchFamily="49" charset="-122"/>
              </a:rPr>
              <a:t>阻带衰减：</a:t>
            </a:r>
            <a:r>
              <a:rPr lang="en-US" altLang="zh-CN" sz="2800" b="1">
                <a:latin typeface="楷体_GB2312" pitchFamily="49" charset="-122"/>
                <a:ea typeface="楷体_GB2312" pitchFamily="49" charset="-122"/>
              </a:rPr>
              <a:t>-40</a:t>
            </a:r>
            <a:r>
              <a:rPr lang="en-US" altLang="zh-CN" sz="2800" b="1" i="1">
                <a:latin typeface="楷体_GB2312" pitchFamily="49" charset="-122"/>
                <a:ea typeface="楷体_GB2312" pitchFamily="49" charset="-122"/>
              </a:rPr>
              <a:t>dB</a:t>
            </a:r>
          </a:p>
        </p:txBody>
      </p:sp>
      <p:pic>
        <p:nvPicPr>
          <p:cNvPr id="270347" name="Picture 11" descr="tu7-020"/>
          <p:cNvPicPr>
            <a:picLocks noChangeAspect="1" noChangeArrowheads="1"/>
          </p:cNvPicPr>
          <p:nvPr/>
        </p:nvPicPr>
        <p:blipFill>
          <a:blip r:embed="rId4">
            <a:lum bright="-10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8" y="2924175"/>
            <a:ext cx="7924800" cy="2803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0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0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0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0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0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0339" grpId="0" build="p" autoUpdateAnimBg="0"/>
      <p:bldP spid="270342" grpId="0" autoUpdateAnimBg="0"/>
      <p:bldP spid="270344" grpId="0" autoUpdateAnimBg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0113" y="620713"/>
            <a:ext cx="5334000" cy="1066800"/>
          </a:xfrm>
        </p:spPr>
        <p:txBody>
          <a:bodyPr/>
          <a:lstStyle/>
          <a:p>
            <a:pPr marL="88900" indent="-88900">
              <a:buFont typeface="Wingdings" pitchFamily="2" charset="2"/>
              <a:buNone/>
            </a:pPr>
            <a:r>
              <a:rPr lang="zh-CN" altLang="en-US" sz="2800" b="1">
                <a:latin typeface="楷体_GB2312" pitchFamily="49" charset="-122"/>
                <a:ea typeface="楷体_GB2312" pitchFamily="49" charset="-122"/>
              </a:rPr>
              <a:t>增加两点过渡带抽样点</a:t>
            </a:r>
          </a:p>
          <a:p>
            <a:pPr marL="88900" indent="-88900">
              <a:buFont typeface="Wingdings" pitchFamily="2" charset="2"/>
              <a:buNone/>
            </a:pPr>
            <a:r>
              <a:rPr lang="zh-CN" altLang="en-US" sz="2800" b="1">
                <a:latin typeface="楷体_GB2312" pitchFamily="49" charset="-122"/>
                <a:ea typeface="楷体_GB2312" pitchFamily="49" charset="-122"/>
              </a:rPr>
              <a:t>	且增加抽样点数为</a:t>
            </a:r>
            <a:r>
              <a:rPr lang="en-US" altLang="zh-CN" sz="2800" b="1" i="1">
                <a:latin typeface="楷体_GB2312" pitchFamily="49" charset="-122"/>
                <a:ea typeface="楷体_GB2312" pitchFamily="49" charset="-122"/>
              </a:rPr>
              <a:t>N</a:t>
            </a:r>
            <a:r>
              <a:rPr lang="en-US" altLang="zh-CN" sz="2800" b="1">
                <a:latin typeface="楷体_GB2312" pitchFamily="49" charset="-122"/>
                <a:ea typeface="楷体_GB2312" pitchFamily="49" charset="-122"/>
              </a:rPr>
              <a:t>=65</a:t>
            </a:r>
          </a:p>
        </p:txBody>
      </p:sp>
      <p:sp>
        <p:nvSpPr>
          <p:cNvPr id="271367" name="Rectangle 7"/>
          <p:cNvSpPr>
            <a:spLocks noChangeArrowheads="1"/>
          </p:cNvSpPr>
          <p:nvPr/>
        </p:nvSpPr>
        <p:spPr bwMode="auto">
          <a:xfrm>
            <a:off x="1042988" y="1989138"/>
            <a:ext cx="3813175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None/>
            </a:pPr>
            <a:r>
              <a:rPr lang="en-US" altLang="zh-CN" sz="2800" b="1">
                <a:latin typeface="楷体_GB2312" pitchFamily="49" charset="-122"/>
                <a:ea typeface="楷体_GB2312" pitchFamily="49" charset="-122"/>
              </a:rPr>
              <a:t>	</a:t>
            </a:r>
            <a:r>
              <a:rPr lang="zh-CN" altLang="en-US" sz="2800" b="1">
                <a:latin typeface="楷体_GB2312" pitchFamily="49" charset="-122"/>
                <a:ea typeface="楷体_GB2312" pitchFamily="49" charset="-122"/>
              </a:rPr>
              <a:t>令</a:t>
            </a:r>
            <a:r>
              <a:rPr lang="en-US" altLang="zh-CN" sz="2800" b="1" i="1">
                <a:latin typeface="楷体_GB2312" pitchFamily="49" charset="-122"/>
                <a:ea typeface="楷体_GB2312" pitchFamily="49" charset="-122"/>
              </a:rPr>
              <a:t>H</a:t>
            </a:r>
            <a:r>
              <a:rPr lang="en-US" altLang="zh-CN" sz="2800" b="1">
                <a:latin typeface="楷体_GB2312" pitchFamily="49" charset="-122"/>
                <a:ea typeface="楷体_GB2312" pitchFamily="49" charset="-122"/>
              </a:rPr>
              <a:t>(17)=0.5886</a:t>
            </a:r>
          </a:p>
        </p:txBody>
      </p:sp>
      <p:sp>
        <p:nvSpPr>
          <p:cNvPr id="271368" name="Rectangle 8"/>
          <p:cNvSpPr>
            <a:spLocks noChangeArrowheads="1"/>
          </p:cNvSpPr>
          <p:nvPr/>
        </p:nvSpPr>
        <p:spPr bwMode="auto">
          <a:xfrm>
            <a:off x="1042988" y="2636838"/>
            <a:ext cx="3584575" cy="619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None/>
            </a:pPr>
            <a:r>
              <a:rPr lang="en-US" altLang="zh-CN" sz="2800"/>
              <a:t>	    </a:t>
            </a:r>
            <a:r>
              <a:rPr lang="en-US" altLang="zh-CN" sz="2800" i="1"/>
              <a:t>H </a:t>
            </a:r>
            <a:r>
              <a:rPr lang="en-US" altLang="zh-CN" sz="2800"/>
              <a:t>(18)=0.1065</a:t>
            </a:r>
          </a:p>
        </p:txBody>
      </p:sp>
      <p:grpSp>
        <p:nvGrpSpPr>
          <p:cNvPr id="271374" name="Group 14"/>
          <p:cNvGrpSpPr>
            <a:grpSpLocks/>
          </p:cNvGrpSpPr>
          <p:nvPr/>
        </p:nvGrpSpPr>
        <p:grpSpPr bwMode="auto">
          <a:xfrm>
            <a:off x="1116013" y="4576763"/>
            <a:ext cx="3203575" cy="547687"/>
            <a:chOff x="718" y="2535"/>
            <a:chExt cx="2018" cy="345"/>
          </a:xfrm>
        </p:grpSpPr>
        <p:graphicFrame>
          <p:nvGraphicFramePr>
            <p:cNvPr id="271365" name="Object 5"/>
            <p:cNvGraphicFramePr>
              <a:graphicFrameLocks noChangeAspect="1"/>
            </p:cNvGraphicFramePr>
            <p:nvPr/>
          </p:nvGraphicFramePr>
          <p:xfrm>
            <a:off x="2120" y="2592"/>
            <a:ext cx="616" cy="2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" imgW="977760" imgH="317160" progId="Equation.DSMT4">
                    <p:embed/>
                  </p:oleObj>
                </mc:Choice>
                <mc:Fallback>
                  <p:oleObj name="Equation" r:id="rId2" imgW="977760" imgH="317160" progId="Equation.DSMT4">
                    <p:embed/>
                    <p:pic>
                      <p:nvPicPr>
                        <p:cNvPr id="271365" name="Object 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">
                          <a:lum bright="-72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120" y="2592"/>
                          <a:ext cx="616" cy="2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71369" name="Rectangle 9"/>
            <p:cNvSpPr>
              <a:spLocks noChangeArrowheads="1"/>
            </p:cNvSpPr>
            <p:nvPr/>
          </p:nvSpPr>
          <p:spPr bwMode="auto">
            <a:xfrm>
              <a:off x="718" y="2535"/>
              <a:ext cx="1660" cy="34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342900" indent="-34290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None/>
              </a:pPr>
              <a:r>
                <a:rPr lang="en-US" altLang="zh-CN" sz="2800" b="1">
                  <a:latin typeface="楷体_GB2312" pitchFamily="49" charset="-122"/>
                  <a:ea typeface="楷体_GB2312" pitchFamily="49" charset="-122"/>
                </a:rPr>
                <a:t>	</a:t>
              </a:r>
              <a:r>
                <a:rPr lang="zh-CN" altLang="en-US" sz="2800" b="1">
                  <a:latin typeface="楷体_GB2312" pitchFamily="49" charset="-122"/>
                  <a:ea typeface="楷体_GB2312" pitchFamily="49" charset="-122"/>
                </a:rPr>
                <a:t>过渡带宽：</a:t>
              </a:r>
            </a:p>
          </p:txBody>
        </p:sp>
      </p:grpSp>
      <p:sp>
        <p:nvSpPr>
          <p:cNvPr id="271370" name="Rectangle 10"/>
          <p:cNvSpPr>
            <a:spLocks noChangeArrowheads="1"/>
          </p:cNvSpPr>
          <p:nvPr/>
        </p:nvSpPr>
        <p:spPr bwMode="auto">
          <a:xfrm>
            <a:off x="1116013" y="5229225"/>
            <a:ext cx="3965575" cy="657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None/>
            </a:pPr>
            <a:r>
              <a:rPr lang="en-US" altLang="zh-CN" sz="2800" b="1">
                <a:latin typeface="楷体_GB2312" pitchFamily="49" charset="-122"/>
                <a:ea typeface="楷体_GB2312" pitchFamily="49" charset="-122"/>
              </a:rPr>
              <a:t>	</a:t>
            </a:r>
            <a:r>
              <a:rPr lang="zh-CN" altLang="en-US" sz="2800" b="1">
                <a:latin typeface="楷体_GB2312" pitchFamily="49" charset="-122"/>
                <a:ea typeface="楷体_GB2312" pitchFamily="49" charset="-122"/>
              </a:rPr>
              <a:t>阻带衰减：</a:t>
            </a:r>
            <a:r>
              <a:rPr lang="en-US" altLang="zh-CN" sz="2800" b="1">
                <a:latin typeface="楷体_GB2312" pitchFamily="49" charset="-122"/>
                <a:ea typeface="楷体_GB2312" pitchFamily="49" charset="-122"/>
              </a:rPr>
              <a:t>-60</a:t>
            </a:r>
            <a:r>
              <a:rPr lang="en-US" altLang="zh-CN" sz="2800" b="1" i="1">
                <a:latin typeface="楷体_GB2312" pitchFamily="49" charset="-122"/>
                <a:ea typeface="楷体_GB2312" pitchFamily="49" charset="-122"/>
              </a:rPr>
              <a:t>dB</a:t>
            </a:r>
          </a:p>
        </p:txBody>
      </p:sp>
      <p:pic>
        <p:nvPicPr>
          <p:cNvPr id="271373" name="Picture 13" descr="tu7-021"/>
          <p:cNvPicPr>
            <a:picLocks noChangeAspect="1" noChangeArrowheads="1"/>
          </p:cNvPicPr>
          <p:nvPr/>
        </p:nvPicPr>
        <p:blipFill>
          <a:blip r:embed="rId4">
            <a:lum bright="-7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363" y="1484313"/>
            <a:ext cx="3995737" cy="518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1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1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1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1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1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1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1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1363" grpId="0" build="p" autoUpdateAnimBg="0"/>
      <p:bldP spid="271367" grpId="0" autoUpdateAnimBg="0"/>
      <p:bldP spid="271368" grpId="0" autoUpdateAnimBg="0"/>
      <p:bldP spid="271370" grpId="0" autoUpdateAnimBg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0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b="1">
                <a:latin typeface="楷体_GB2312" pitchFamily="49" charset="-122"/>
                <a:ea typeface="楷体_GB2312" pitchFamily="49" charset="-122"/>
              </a:rPr>
              <a:t>作业</a:t>
            </a:r>
          </a:p>
          <a:p>
            <a:endParaRPr lang="zh-CN" altLang="en-US" b="1">
              <a:latin typeface="楷体_GB2312" pitchFamily="49" charset="-122"/>
              <a:ea typeface="楷体_GB2312" pitchFamily="49" charset="-122"/>
            </a:endParaRPr>
          </a:p>
          <a:p>
            <a:r>
              <a:rPr lang="en-US" altLang="zh-CN" b="1">
                <a:latin typeface="楷体_GB2312" pitchFamily="49" charset="-122"/>
                <a:ea typeface="楷体_GB2312" pitchFamily="49" charset="-122"/>
              </a:rPr>
              <a:t>370</a:t>
            </a:r>
            <a:r>
              <a:rPr lang="zh-CN" altLang="en-US" b="1">
                <a:latin typeface="楷体_GB2312" pitchFamily="49" charset="-122"/>
                <a:ea typeface="楷体_GB2312" pitchFamily="49" charset="-122"/>
              </a:rPr>
              <a:t>页</a:t>
            </a:r>
          </a:p>
          <a:p>
            <a:r>
              <a:rPr lang="zh-CN" altLang="en-US" b="1">
                <a:latin typeface="楷体_GB2312" pitchFamily="49" charset="-122"/>
                <a:ea typeface="楷体_GB2312" pitchFamily="49" charset="-122"/>
              </a:rPr>
              <a:t>第</a:t>
            </a:r>
            <a:r>
              <a:rPr lang="en-US" altLang="zh-CN" b="1">
                <a:latin typeface="楷体_GB2312" pitchFamily="49" charset="-122"/>
                <a:ea typeface="楷体_GB2312" pitchFamily="49" charset="-122"/>
              </a:rPr>
              <a:t>1</a:t>
            </a:r>
            <a:r>
              <a:rPr lang="zh-CN" altLang="en-US" b="1">
                <a:latin typeface="楷体_GB2312" pitchFamily="49" charset="-122"/>
                <a:ea typeface="楷体_GB2312" pitchFamily="49" charset="-122"/>
              </a:rPr>
              <a:t>题和第</a:t>
            </a:r>
            <a:r>
              <a:rPr lang="en-US" altLang="zh-CN" b="1">
                <a:latin typeface="楷体_GB2312" pitchFamily="49" charset="-122"/>
                <a:ea typeface="楷体_GB2312" pitchFamily="49" charset="-122"/>
              </a:rPr>
              <a:t>7</a:t>
            </a:r>
            <a:r>
              <a:rPr lang="zh-CN" altLang="en-US" b="1">
                <a:latin typeface="楷体_GB2312" pitchFamily="49" charset="-122"/>
                <a:ea typeface="楷体_GB2312" pitchFamily="49" charset="-122"/>
              </a:rPr>
              <a:t>题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lends">
  <a:themeElements>
    <a:clrScheme name="Blends 3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Blends">
      <a:majorFont>
        <a:latin typeface="Tahoma"/>
        <a:ea typeface="宋体"/>
        <a:cs typeface=""/>
      </a:majorFont>
      <a:minorFont>
        <a:latin typeface="Tahoma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  <a:ea typeface="宋体" pitchFamily="2" charset="-122"/>
          </a:defRPr>
        </a:defPPr>
      </a:lstStyle>
    </a:lnDef>
  </a:objectDefaults>
  <a:extraClrSchemeLst>
    <a:extraClrScheme>
      <a:clrScheme name="Blends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2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3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4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主题​​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Blends</Template>
  <TotalTime>5864</TotalTime>
  <Words>494</Words>
  <Application>Microsoft Office PowerPoint</Application>
  <PresentationFormat>全屏显示(4:3)</PresentationFormat>
  <Paragraphs>76</Paragraphs>
  <Slides>28</Slides>
  <Notes>0</Notes>
  <HiddenSlides>0</HiddenSlides>
  <MMClips>0</MMClips>
  <ScaleCrop>false</ScaleCrop>
  <HeadingPairs>
    <vt:vector size="8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28</vt:i4>
      </vt:variant>
    </vt:vector>
  </HeadingPairs>
  <TitlesOfParts>
    <vt:vector size="36" baseType="lpstr">
      <vt:lpstr>黑体</vt:lpstr>
      <vt:lpstr>楷体_GB2312</vt:lpstr>
      <vt:lpstr>Symbol</vt:lpstr>
      <vt:lpstr>Tahoma</vt:lpstr>
      <vt:lpstr>Times New Roman</vt:lpstr>
      <vt:lpstr>Wingdings</vt:lpstr>
      <vt:lpstr>Blends</vt:lpstr>
      <vt:lpstr>Equation</vt:lpstr>
      <vt:lpstr>7.4  频率抽样设计法</vt:lpstr>
      <vt:lpstr>7.4  频率抽样设计法</vt:lpstr>
      <vt:lpstr>7.4  频率抽样设计法</vt:lpstr>
      <vt:lpstr>7.4  频率抽样设计法</vt:lpstr>
      <vt:lpstr>PowerPoint 演示文稿</vt:lpstr>
      <vt:lpstr>PowerPoint 演示文稿</vt:lpstr>
      <vt:lpstr>4、线性相位第一种频率抽样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5、线性相位第二种频率抽样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6、过渡带抽样的优化设计</vt:lpstr>
      <vt:lpstr>6、过渡带抽样的优化设计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hlzx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7.4  频率抽样设计法</dc:title>
  <dc:creator>Zhang Fang</dc:creator>
  <cp:lastModifiedBy>小黑</cp:lastModifiedBy>
  <cp:revision>341</cp:revision>
  <dcterms:created xsi:type="dcterms:W3CDTF">2001-02-19T12:48:43Z</dcterms:created>
  <dcterms:modified xsi:type="dcterms:W3CDTF">2020-12-31T05:58:08Z</dcterms:modified>
</cp:coreProperties>
</file>