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56" r:id="rId2"/>
    <p:sldId id="257" r:id="rId3"/>
    <p:sldId id="258" r:id="rId4"/>
    <p:sldId id="259" r:id="rId5"/>
    <p:sldId id="307" r:id="rId6"/>
    <p:sldId id="260" r:id="rId7"/>
    <p:sldId id="261" r:id="rId8"/>
    <p:sldId id="262" r:id="rId9"/>
    <p:sldId id="263" r:id="rId10"/>
    <p:sldId id="308" r:id="rId11"/>
    <p:sldId id="264" r:id="rId12"/>
    <p:sldId id="309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310" r:id="rId45"/>
    <p:sldId id="311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</p:sldIdLst>
  <p:sldSz cx="9118600" cy="68453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6">
          <p15:clr>
            <a:srgbClr val="A4A3A4"/>
          </p15:clr>
        </p15:guide>
        <p15:guide id="2" pos="28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6" autoAdjust="0"/>
    <p:restoredTop sz="86387" autoAdjust="0"/>
  </p:normalViewPr>
  <p:slideViewPr>
    <p:cSldViewPr>
      <p:cViewPr varScale="1">
        <p:scale>
          <a:sx n="38" d="100"/>
          <a:sy n="38" d="100"/>
        </p:scale>
        <p:origin x="652" y="48"/>
      </p:cViewPr>
      <p:guideLst>
        <p:guide orient="horz" pos="2156"/>
        <p:guide pos="28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D8D3DCD-E423-4747-8143-FF6300841149}"/>
              </a:ext>
            </a:extLst>
          </p:cNvPr>
          <p:cNvGrpSpPr>
            <a:grpSpLocks/>
          </p:cNvGrpSpPr>
          <p:nvPr/>
        </p:nvGrpSpPr>
        <p:grpSpPr bwMode="auto">
          <a:xfrm>
            <a:off x="0" y="2433638"/>
            <a:ext cx="8983663" cy="1050925"/>
            <a:chOff x="0" y="1536"/>
            <a:chExt cx="5675" cy="663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8E46FD49-90F3-481D-A1E4-3021E1B66F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>
                <a:extLst>
                  <a:ext uri="{FF2B5EF4-FFF2-40B4-BE49-F238E27FC236}">
                    <a16:creationId xmlns:a16="http://schemas.microsoft.com/office/drawing/2014/main" id="{FAB35631-CFF7-478C-B7CD-BD747B152C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12C4F8DA-405A-47EB-80C6-0AF64B722B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1927EFDC-3BC4-4281-AE30-5D0D181D1A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>
                <a:extLst>
                  <a:ext uri="{FF2B5EF4-FFF2-40B4-BE49-F238E27FC236}">
                    <a16:creationId xmlns:a16="http://schemas.microsoft.com/office/drawing/2014/main" id="{81C58ECE-9D71-44BF-B561-1FEBF0C89E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" name="Rectangle 8">
                <a:extLst>
                  <a:ext uri="{FF2B5EF4-FFF2-40B4-BE49-F238E27FC236}">
                    <a16:creationId xmlns:a16="http://schemas.microsoft.com/office/drawing/2014/main" id="{0EED5980-8A34-4FF9-95BF-7566E2DEE8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id="{63644C15-7159-40B4-939F-70B27E137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048F7CE7-191F-4C85-81CB-D36E90B86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" name="Rectangle 11">
              <a:extLst>
                <a:ext uri="{FF2B5EF4-FFF2-40B4-BE49-F238E27FC236}">
                  <a16:creationId xmlns:a16="http://schemas.microsoft.com/office/drawing/2014/main" id="{62BD3DFA-386F-405B-80F9-0F824B1972A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6657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87425" y="1673225"/>
            <a:ext cx="7751763" cy="14589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6657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68425" y="3878263"/>
            <a:ext cx="6381750" cy="1749425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FFB9F784-C2DA-4140-9BF8-1BF57A7283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87425" y="6237288"/>
            <a:ext cx="1900238" cy="45561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D4F36A94-0B95-40D9-876C-E24CCD324A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419475" y="6237288"/>
            <a:ext cx="2887663" cy="45561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DC60B5E0-DF9A-42FF-AE74-5488B88784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38950" y="6237288"/>
            <a:ext cx="1900238" cy="455612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3135F5B-B4AE-4CD5-B895-F370079BE7C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43869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E31169C6-12D9-4A49-87E3-25E31EDC20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1C6BD728-1461-49BC-BC4D-4F0731715A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970BCC55-548C-4D92-84CA-FE961B2E96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0A002-AC84-4604-B4D6-292FF30D76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9417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2300" y="1706563"/>
            <a:ext cx="7864475" cy="2847975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2300" y="4581525"/>
            <a:ext cx="7864475" cy="1497013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48655A04-72BA-41CE-9696-94B33DE887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0CA93193-7DA4-4982-9712-8337558BF9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2C773BE7-C496-4085-95BD-F81B1C3158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1E89B5-65B8-4871-953F-05D5A57072D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6893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79513" y="2014538"/>
            <a:ext cx="3798887" cy="410686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30800" y="2014538"/>
            <a:ext cx="3798888" cy="410686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C0A059C6-237A-4DD8-88EE-2AD7A4CE8D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6CDD5C2F-9B95-4654-9604-7DB9466DAE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1D287234-5A38-4749-937A-50C88F1E7D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8E1DC-2080-42F2-B9C6-DE8AB1C4814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9464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64475" cy="132238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677988"/>
            <a:ext cx="3857625" cy="822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8650" y="2500313"/>
            <a:ext cx="3857625" cy="36782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16450" y="1677988"/>
            <a:ext cx="3876675" cy="822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16450" y="2500313"/>
            <a:ext cx="3876675" cy="36782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635CA257-1D96-4A5D-881B-E3B22F47C6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14869934-C0ED-4827-8552-0AB6883F54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C69E177F-5122-4B88-AAC8-F5128B9E1C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37329-FD50-4216-9818-1617C9E320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1334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7355221A-5CAA-47C0-91B6-C4A5C02AE4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17627174-B534-44C5-B4D5-B372656EC9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4C4FBEA3-504C-4C91-82A4-0EC4E227E2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CC2D7-26D0-4F8B-83F0-81BAFE7C410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29854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E9DA7ED6-6999-4600-AB81-571CC0755D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880C4CDA-A069-47DD-B830-70ECD7DE17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37B7ACA0-5571-4FD2-AF2C-E6311C79BB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364D7-A3CF-4D33-9A79-B275657C5EA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30531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455613"/>
            <a:ext cx="2940050" cy="1598612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76675" y="985838"/>
            <a:ext cx="4616450" cy="4864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8650" y="2054225"/>
            <a:ext cx="2940050" cy="38036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F56BFC4B-1F54-4759-AAAE-3680B432AB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EABEBA67-F4AD-4A7F-8A81-3669706670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92C90F84-16C6-4B19-806B-97FF83BC4D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5A6D12-AFAF-4686-A6FC-B5B085830E1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12315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455613"/>
            <a:ext cx="2940050" cy="1598612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76675" y="985838"/>
            <a:ext cx="4616450" cy="4864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8650" y="2054225"/>
            <a:ext cx="2940050" cy="38036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08C676DB-29E0-4294-8885-AB751F099C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AE77E819-F4BD-4A8D-A84A-8089920915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D11D14C2-5CD7-44C8-9842-E84C83C50E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07569-D5C8-43FD-B08C-3CC79D728BB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420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1328443A-A72D-4EC6-837E-591B7A3A4C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4C078A09-A78C-42B8-AA9B-E01FAB14C1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FA3644CF-386D-482A-AB65-8975B0EA79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8FF2F-D2FA-4146-B72D-7926F3CDC12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880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85000" y="214313"/>
            <a:ext cx="1944688" cy="59070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47763" y="214313"/>
            <a:ext cx="5684837" cy="59070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DADACE85-8AC3-4020-B314-C34E99BF6A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C3C5A1B4-9B73-4106-8C05-B5D4F5A70E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756F6F9D-1F7D-4255-89CE-F267943D3C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A9B79-CE57-4A6C-921B-14B83DA7CAF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41307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342B329E-5162-4A4C-B084-A9C1119398B5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15925" y="1096963"/>
            <a:ext cx="438150" cy="4730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lIns="91221" tIns="45610" rIns="91221" bIns="45610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5613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2813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68425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4038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12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384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56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28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>
              <a:latin typeface="Tahoma" panose="020B0604030504040204" pitchFamily="34" charset="0"/>
            </a:endParaRP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87CA2CE7-EC49-4D6E-9CC1-9C3967490DE2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798513" y="1096963"/>
            <a:ext cx="327025" cy="473075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 wrap="none" lIns="91221" tIns="45610" rIns="91221" bIns="45610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5613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2813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68425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4038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12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384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56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28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>
              <a:latin typeface="Tahoma" panose="020B0604030504040204" pitchFamily="34" charset="0"/>
            </a:endParaRPr>
          </a:p>
        </p:txBody>
      </p:sp>
      <p:sp>
        <p:nvSpPr>
          <p:cNvPr id="65540" name="Rectangle 4">
            <a:extLst>
              <a:ext uri="{FF2B5EF4-FFF2-40B4-BE49-F238E27FC236}">
                <a16:creationId xmlns:a16="http://schemas.microsoft.com/office/drawing/2014/main" id="{0AA134F3-857B-4D36-86B2-2A83DCC6150C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39750" y="1517650"/>
            <a:ext cx="420688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</p:spPr>
        <p:txBody>
          <a:bodyPr wrap="none" lIns="91221" tIns="45610" rIns="91221" bIns="45610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5613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2813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68425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4038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12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384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56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28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>
              <a:latin typeface="Tahoma" panose="020B0604030504040204" pitchFamily="34" charset="0"/>
            </a:endParaRPr>
          </a:p>
        </p:txBody>
      </p:sp>
      <p:sp>
        <p:nvSpPr>
          <p:cNvPr id="65541" name="Rectangle 5">
            <a:extLst>
              <a:ext uri="{FF2B5EF4-FFF2-40B4-BE49-F238E27FC236}">
                <a16:creationId xmlns:a16="http://schemas.microsoft.com/office/drawing/2014/main" id="{20BC729D-F2B0-418E-B031-19211CF0281B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908050" y="1517650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 wrap="none" lIns="91221" tIns="45610" rIns="91221" bIns="45610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5613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2813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68425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4038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12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384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56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28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>
              <a:latin typeface="Tahoma" panose="020B0604030504040204" pitchFamily="34" charset="0"/>
            </a:endParaRPr>
          </a:p>
        </p:txBody>
      </p:sp>
      <p:sp>
        <p:nvSpPr>
          <p:cNvPr id="65542" name="Rectangle 6">
            <a:extLst>
              <a:ext uri="{FF2B5EF4-FFF2-40B4-BE49-F238E27FC236}">
                <a16:creationId xmlns:a16="http://schemas.microsoft.com/office/drawing/2014/main" id="{104968D6-B474-4056-BDA0-74D706908FB1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7000" y="1444625"/>
            <a:ext cx="558800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</p:spPr>
        <p:txBody>
          <a:bodyPr wrap="none" lIns="91221" tIns="45610" rIns="91221" bIns="45610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5613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2813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68425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4038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12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384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56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28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>
              <a:latin typeface="Tahoma" panose="020B0604030504040204" pitchFamily="34" charset="0"/>
            </a:endParaRPr>
          </a:p>
        </p:txBody>
      </p:sp>
      <p:sp>
        <p:nvSpPr>
          <p:cNvPr id="65543" name="Rectangle 7">
            <a:extLst>
              <a:ext uri="{FF2B5EF4-FFF2-40B4-BE49-F238E27FC236}">
                <a16:creationId xmlns:a16="http://schemas.microsoft.com/office/drawing/2014/main" id="{69CAE9BD-ACDE-4AD2-A0C0-D7D644736AC2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0413" y="989013"/>
            <a:ext cx="31750" cy="105092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none" lIns="91221" tIns="45610" rIns="91221" bIns="45610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5613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2813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68425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4038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12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384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56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28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>
              <a:latin typeface="Tahoma" panose="020B0604030504040204" pitchFamily="34" charset="0"/>
            </a:endParaRPr>
          </a:p>
        </p:txBody>
      </p:sp>
      <p:sp>
        <p:nvSpPr>
          <p:cNvPr id="65544" name="Rectangle 8">
            <a:extLst>
              <a:ext uri="{FF2B5EF4-FFF2-40B4-BE49-F238E27FC236}">
                <a16:creationId xmlns:a16="http://schemas.microsoft.com/office/drawing/2014/main" id="{FBF028FE-FD37-4B8B-B0CC-2F414EB51873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1325" y="1778000"/>
            <a:ext cx="8204200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 wrap="none" lIns="91221" tIns="45610" rIns="91221" bIns="45610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5613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2813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68425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4038" defTabSz="91281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12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384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56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2838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>
              <a:latin typeface="Tahoma" panose="020B0604030504040204" pitchFamily="34" charset="0"/>
            </a:endParaRPr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B8DE727C-FAD7-4F60-807F-D7E8E05636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47763" y="214313"/>
            <a:ext cx="7770812" cy="145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21" tIns="45610" rIns="91221" bIns="4561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34" name="Rectangle 10">
            <a:extLst>
              <a:ext uri="{FF2B5EF4-FFF2-40B4-BE49-F238E27FC236}">
                <a16:creationId xmlns:a16="http://schemas.microsoft.com/office/drawing/2014/main" id="{6DDD8217-A655-4854-B5CC-C1FFE40513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79513" y="2014538"/>
            <a:ext cx="7750175" cy="410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21" tIns="45610" rIns="91221" bIns="45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5547" name="Rectangle 11">
            <a:extLst>
              <a:ext uri="{FF2B5EF4-FFF2-40B4-BE49-F238E27FC236}">
                <a16:creationId xmlns:a16="http://schemas.microsoft.com/office/drawing/2014/main" id="{76E9EEC9-88CD-4F5D-8CDD-312CAF1D6B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58875" y="6232525"/>
            <a:ext cx="1900238" cy="4556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21" tIns="45610" rIns="91221" bIns="45610" numCol="1" anchor="b" anchorCtr="0" compatLnSpc="1">
            <a:prstTxWarp prst="textNoShape">
              <a:avLst/>
            </a:prstTxWarp>
          </a:bodyPr>
          <a:lstStyle>
            <a:lvl1pPr defTabSz="912813"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5548" name="Rectangle 12">
            <a:extLst>
              <a:ext uri="{FF2B5EF4-FFF2-40B4-BE49-F238E27FC236}">
                <a16:creationId xmlns:a16="http://schemas.microsoft.com/office/drawing/2014/main" id="{46198B01-0207-4F0A-A484-E7A586E22D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48075" y="6232525"/>
            <a:ext cx="2887663" cy="4556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21" tIns="45610" rIns="91221" bIns="45610" numCol="1" anchor="b" anchorCtr="0" compatLnSpc="1">
            <a:prstTxWarp prst="textNoShape">
              <a:avLst/>
            </a:prstTxWarp>
          </a:bodyPr>
          <a:lstStyle>
            <a:lvl1pPr algn="ctr" defTabSz="912813"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5549" name="Rectangle 13">
            <a:extLst>
              <a:ext uri="{FF2B5EF4-FFF2-40B4-BE49-F238E27FC236}">
                <a16:creationId xmlns:a16="http://schemas.microsoft.com/office/drawing/2014/main" id="{90780DAF-EA20-41DF-9FED-8232EF8C581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23100" y="6232525"/>
            <a:ext cx="1898650" cy="4556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21" tIns="45610" rIns="91221" bIns="45610" numCol="1" anchor="b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400" smtClean="0"/>
            </a:lvl1pPr>
          </a:lstStyle>
          <a:p>
            <a:pPr>
              <a:defRPr/>
            </a:pPr>
            <a:fld id="{68DA7BF7-5166-48F5-8AAE-0923B2FA60F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5pPr>
      <a:lvl6pPr marL="457200" algn="l" defTabSz="912813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6pPr>
      <a:lvl7pPr marL="914400" algn="l" defTabSz="912813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7pPr>
      <a:lvl8pPr marL="1371600" algn="l" defTabSz="912813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8pPr>
      <a:lvl9pPr marL="1828800" algn="l" defTabSz="912813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9pPr>
    </p:titleStyle>
    <p:bodyStyle>
      <a:lvl1pPr marL="341313" indent="-341313" algn="l" defTabSz="912813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5750" algn="l" defTabSz="912813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825" indent="-227013" algn="l" defTabSz="912813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228600" algn="l" defTabSz="912813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638" indent="-228600" algn="l" defTabSz="912813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2.jpeg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18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2">
            <a:extLst>
              <a:ext uri="{FF2B5EF4-FFF2-40B4-BE49-F238E27FC236}">
                <a16:creationId xmlns:a16="http://schemas.microsoft.com/office/drawing/2014/main" id="{34472FE1-CFF5-45BE-BF3F-49A83BF05D40}"/>
              </a:ext>
            </a:extLst>
          </p:cNvPr>
          <p:cNvSpPr>
            <a:spLocks/>
          </p:cNvSpPr>
          <p:nvPr/>
        </p:nvSpPr>
        <p:spPr bwMode="auto">
          <a:xfrm>
            <a:off x="277813" y="25400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75" name="Freeform 3">
            <a:extLst>
              <a:ext uri="{FF2B5EF4-FFF2-40B4-BE49-F238E27FC236}">
                <a16:creationId xmlns:a16="http://schemas.microsoft.com/office/drawing/2014/main" id="{5D9FE0EA-1238-4867-A275-71142B46E5D6}"/>
              </a:ext>
            </a:extLst>
          </p:cNvPr>
          <p:cNvSpPr>
            <a:spLocks/>
          </p:cNvSpPr>
          <p:nvPr/>
        </p:nvSpPr>
        <p:spPr bwMode="auto">
          <a:xfrm>
            <a:off x="401638" y="29622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76" name="Line 4">
            <a:extLst>
              <a:ext uri="{FF2B5EF4-FFF2-40B4-BE49-F238E27FC236}">
                <a16:creationId xmlns:a16="http://schemas.microsoft.com/office/drawing/2014/main" id="{6F59F0C8-FC35-4384-944C-3250EF13E21D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175" y="24320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7C390DE8-FF67-4BAE-8B39-2D384FCDC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27300"/>
            <a:ext cx="90043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8" name="Text Box 6">
            <a:extLst>
              <a:ext uri="{FF2B5EF4-FFF2-40B4-BE49-F238E27FC236}">
                <a16:creationId xmlns:a16="http://schemas.microsoft.com/office/drawing/2014/main" id="{E0583670-3DB6-4844-A1F2-FFCB9C1EE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8363" y="2192338"/>
            <a:ext cx="2009775" cy="919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7238"/>
              </a:lnSpc>
            </a:pPr>
            <a:r>
              <a:rPr lang="zh-CN" altLang="en-US" sz="6000">
                <a:solidFill>
                  <a:srgbClr val="33339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第</a:t>
            </a:r>
            <a:r>
              <a:rPr lang="en-US" altLang="zh-CN" sz="6000" b="1">
                <a:solidFill>
                  <a:srgbClr val="33339A"/>
                </a:solidFill>
                <a:cs typeface="Tahoma" panose="020B0604030504040204" pitchFamily="34" charset="0"/>
              </a:rPr>
              <a:t>3</a:t>
            </a:r>
            <a:r>
              <a:rPr lang="zh-CN" altLang="en-US" sz="6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章</a:t>
            </a:r>
          </a:p>
        </p:txBody>
      </p:sp>
      <p:sp>
        <p:nvSpPr>
          <p:cNvPr id="3079" name="Text Box 7">
            <a:extLst>
              <a:ext uri="{FF2B5EF4-FFF2-40B4-BE49-F238E27FC236}">
                <a16:creationId xmlns:a16="http://schemas.microsoft.com/office/drawing/2014/main" id="{B058AE38-EA83-476C-80C6-924BD4130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25" y="3825875"/>
            <a:ext cx="5754688" cy="91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7238"/>
              </a:lnSpc>
            </a:pPr>
            <a:r>
              <a:rPr lang="en-US" altLang="zh-CN" sz="6000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6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设计入门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reeform 2">
            <a:extLst>
              <a:ext uri="{FF2B5EF4-FFF2-40B4-BE49-F238E27FC236}">
                <a16:creationId xmlns:a16="http://schemas.microsoft.com/office/drawing/2014/main" id="{8DF05704-5781-4DD7-81F7-870EE6789F72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9" name="Freeform 3">
            <a:extLst>
              <a:ext uri="{FF2B5EF4-FFF2-40B4-BE49-F238E27FC236}">
                <a16:creationId xmlns:a16="http://schemas.microsoft.com/office/drawing/2014/main" id="{4510F139-49BC-4C1B-9751-48BED425D65F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00" name="Line 4">
            <a:extLst>
              <a:ext uri="{FF2B5EF4-FFF2-40B4-BE49-F238E27FC236}">
                <a16:creationId xmlns:a16="http://schemas.microsoft.com/office/drawing/2014/main" id="{8091A8B7-31AD-41D4-A4E2-EAA08F36CCA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7C798037-8269-47B8-9B7F-CD20052A4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6C9889C6-699F-4622-ABB0-EC2253D22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08300"/>
            <a:ext cx="37592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>
            <a:extLst>
              <a:ext uri="{FF2B5EF4-FFF2-40B4-BE49-F238E27FC236}">
                <a16:creationId xmlns:a16="http://schemas.microsoft.com/office/drawing/2014/main" id="{B854F768-EFD4-4A1D-939E-3C6B1D8EE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2692400"/>
            <a:ext cx="3340100" cy="17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0A7E03CD-81EC-4EEA-8D1E-F7D6C0120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143500"/>
            <a:ext cx="896620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5" name="Text Box 9">
            <a:extLst>
              <a:ext uri="{FF2B5EF4-FFF2-40B4-BE49-F238E27FC236}">
                <a16:creationId xmlns:a16="http://schemas.microsoft.com/office/drawing/2014/main" id="{9CB800C7-ADCF-488F-8E64-3A8962DF3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4106" name="Text Box 10">
            <a:extLst>
              <a:ext uri="{FF2B5EF4-FFF2-40B4-BE49-F238E27FC236}">
                <a16:creationId xmlns:a16="http://schemas.microsoft.com/office/drawing/2014/main" id="{8030DF6C-0B28-40A8-9F3D-FDF35EAC0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03701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3.1.1 2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多路选择器及其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2">
            <a:extLst>
              <a:ext uri="{FF2B5EF4-FFF2-40B4-BE49-F238E27FC236}">
                <a16:creationId xmlns:a16="http://schemas.microsoft.com/office/drawing/2014/main" id="{EE454933-A35C-4982-8F47-8499E97374FA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23" name="Freeform 3">
            <a:extLst>
              <a:ext uri="{FF2B5EF4-FFF2-40B4-BE49-F238E27FC236}">
                <a16:creationId xmlns:a16="http://schemas.microsoft.com/office/drawing/2014/main" id="{E26620F2-055E-450B-B987-DBC12D3DBDF8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24" name="Line 4">
            <a:extLst>
              <a:ext uri="{FF2B5EF4-FFF2-40B4-BE49-F238E27FC236}">
                <a16:creationId xmlns:a16="http://schemas.microsoft.com/office/drawing/2014/main" id="{2AC16DAD-68AA-442D-81F3-D26849F84B8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AF3ABB2D-D510-4DED-9EAB-6560E28BC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DE7CA38D-F0C6-4A78-A1F2-EC632B2F3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2908300"/>
            <a:ext cx="37719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7" name="Text Box 7">
            <a:extLst>
              <a:ext uri="{FF2B5EF4-FFF2-40B4-BE49-F238E27FC236}">
                <a16:creationId xmlns:a16="http://schemas.microsoft.com/office/drawing/2014/main" id="{0EA8119B-4CE1-4DF7-B21B-26E6BC2E9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673F83A7-6A6B-4AB7-A1AB-B631B5904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03701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3.1.1 2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多路选择器及其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2">
            <a:extLst>
              <a:ext uri="{FF2B5EF4-FFF2-40B4-BE49-F238E27FC236}">
                <a16:creationId xmlns:a16="http://schemas.microsoft.com/office/drawing/2014/main" id="{B489BA85-321D-4F6A-9B70-7526046BA428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47" name="Freeform 3">
            <a:extLst>
              <a:ext uri="{FF2B5EF4-FFF2-40B4-BE49-F238E27FC236}">
                <a16:creationId xmlns:a16="http://schemas.microsoft.com/office/drawing/2014/main" id="{F392333B-1FA9-42FD-B81D-87507AE342B6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48" name="Line 4">
            <a:extLst>
              <a:ext uri="{FF2B5EF4-FFF2-40B4-BE49-F238E27FC236}">
                <a16:creationId xmlns:a16="http://schemas.microsoft.com/office/drawing/2014/main" id="{4A617627-6D7B-4772-9156-487BC9FDFBA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6149" name="Picture 5">
            <a:extLst>
              <a:ext uri="{FF2B5EF4-FFF2-40B4-BE49-F238E27FC236}">
                <a16:creationId xmlns:a16="http://schemas.microsoft.com/office/drawing/2014/main" id="{2819BE51-9CB4-47CF-B321-E7431087B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7">
            <a:extLst>
              <a:ext uri="{FF2B5EF4-FFF2-40B4-BE49-F238E27FC236}">
                <a16:creationId xmlns:a16="http://schemas.microsoft.com/office/drawing/2014/main" id="{4AD60643-EE25-43FE-B242-A721BE7DE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113" y="5151438"/>
            <a:ext cx="4572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51" name="Text Box 8">
            <a:extLst>
              <a:ext uri="{FF2B5EF4-FFF2-40B4-BE49-F238E27FC236}">
                <a16:creationId xmlns:a16="http://schemas.microsoft.com/office/drawing/2014/main" id="{A29FF094-120E-4740-A208-094152650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6152" name="Text Box 9">
            <a:extLst>
              <a:ext uri="{FF2B5EF4-FFF2-40B4-BE49-F238E27FC236}">
                <a16:creationId xmlns:a16="http://schemas.microsoft.com/office/drawing/2014/main" id="{09A1856B-C312-4476-9107-75B6DD471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03701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3.1.1 2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多路选择器及其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6153" name="Text Box 11">
            <a:extLst>
              <a:ext uri="{FF2B5EF4-FFF2-40B4-BE49-F238E27FC236}">
                <a16:creationId xmlns:a16="http://schemas.microsoft.com/office/drawing/2014/main" id="{D465DFA8-3059-40B1-A26F-44C878A51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750" y="4791075"/>
            <a:ext cx="38036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2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．端口语句、端口信号名和端口模式</a:t>
            </a:r>
          </a:p>
        </p:txBody>
      </p:sp>
      <p:grpSp>
        <p:nvGrpSpPr>
          <p:cNvPr id="6154" name="Group 14">
            <a:extLst>
              <a:ext uri="{FF2B5EF4-FFF2-40B4-BE49-F238E27FC236}">
                <a16:creationId xmlns:a16="http://schemas.microsoft.com/office/drawing/2014/main" id="{E3C6EC0B-B7CB-4028-BC6F-DB46ED957DB2}"/>
              </a:ext>
            </a:extLst>
          </p:cNvPr>
          <p:cNvGrpSpPr>
            <a:grpSpLocks/>
          </p:cNvGrpSpPr>
          <p:nvPr/>
        </p:nvGrpSpPr>
        <p:grpSpPr bwMode="auto">
          <a:xfrm>
            <a:off x="1266825" y="2459038"/>
            <a:ext cx="7035800" cy="2198687"/>
            <a:chOff x="798" y="1549"/>
            <a:chExt cx="4432" cy="1385"/>
          </a:xfrm>
        </p:grpSpPr>
        <p:pic>
          <p:nvPicPr>
            <p:cNvPr id="6156" name="Picture 6">
              <a:extLst>
                <a:ext uri="{FF2B5EF4-FFF2-40B4-BE49-F238E27FC236}">
                  <a16:creationId xmlns:a16="http://schemas.microsoft.com/office/drawing/2014/main" id="{28920B29-9D4B-4252-8357-5A4A425366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2" y="1696"/>
              <a:ext cx="2144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157" name="Text Box 10">
              <a:extLst>
                <a:ext uri="{FF2B5EF4-FFF2-40B4-BE49-F238E27FC236}">
                  <a16:creationId xmlns:a16="http://schemas.microsoft.com/office/drawing/2014/main" id="{E5460ACF-5145-4E4B-B129-FEF408E0C8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8" y="1549"/>
              <a:ext cx="81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2175"/>
                </a:lnSpc>
              </a:pPr>
              <a:r>
                <a:rPr lang="en-US" altLang="zh-CN" b="1">
                  <a:solidFill>
                    <a:srgbClr val="000000"/>
                  </a:solidFill>
                  <a:cs typeface="Tahoma" panose="020B0604030504040204" pitchFamily="34" charset="0"/>
                </a:rPr>
                <a:t>1</a:t>
              </a:r>
              <a:r>
                <a:rPr lang="zh-CN" altLang="en-US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．模块表达</a:t>
              </a:r>
            </a:p>
          </p:txBody>
        </p:sp>
        <p:sp>
          <p:nvSpPr>
            <p:cNvPr id="6158" name="Text Box 12">
              <a:extLst>
                <a:ext uri="{FF2B5EF4-FFF2-40B4-BE49-F238E27FC236}">
                  <a16:creationId xmlns:a16="http://schemas.microsoft.com/office/drawing/2014/main" id="{A3793839-8DF4-41D4-910D-9CA887ABFF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1" y="2337"/>
              <a:ext cx="4399" cy="5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30" tIns="45715" rIns="91430" bIns="45715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注</a:t>
              </a:r>
              <a:r>
                <a:rPr lang="en-US" altLang="zh-CN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:1</a:t>
              </a:r>
              <a:r>
                <a:rPr lang="zh-CN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模块名</a:t>
              </a:r>
              <a:r>
                <a:rPr lang="en-US" altLang="zh-CN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:</a:t>
              </a:r>
              <a:r>
                <a:rPr lang="zh-CN" altLang="en-US" sz="1600">
                  <a:latin typeface="Arial" panose="020B0604020202020204" pitchFamily="34" charset="0"/>
                </a:rPr>
                <a:t>不应用数字或中文定义实体名</a:t>
              </a:r>
              <a:r>
                <a:rPr lang="en-US" altLang="zh-CN" sz="1600">
                  <a:latin typeface="Arial" panose="020B0604020202020204" pitchFamily="34" charset="0"/>
                </a:rPr>
                <a:t>,</a:t>
              </a:r>
              <a:r>
                <a:rPr lang="zh-CN" altLang="en-US" sz="1600">
                  <a:latin typeface="Arial" panose="020B0604020202020204" pitchFamily="34" charset="0"/>
                </a:rPr>
                <a:t>也不能用库中定义好的关键词和元件作为模块名</a:t>
              </a:r>
              <a:r>
                <a:rPr lang="en-US" altLang="zh-CN" sz="1600">
                  <a:latin typeface="Arial" panose="020B0604020202020204" pitchFamily="34" charset="0"/>
                </a:rPr>
                <a:t>,</a:t>
              </a:r>
              <a:r>
                <a:rPr lang="zh-CN" altLang="en-US" sz="1600">
                  <a:latin typeface="Arial" panose="020B0604020202020204" pitchFamily="34" charset="0"/>
                </a:rPr>
                <a:t>不能用数字起头的模块名</a:t>
              </a:r>
              <a:r>
                <a:rPr lang="en-US" altLang="zh-CN" sz="160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zh-CN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2.</a:t>
              </a:r>
              <a:r>
                <a:rPr lang="zh-CN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关键词必须小写</a:t>
              </a:r>
              <a:r>
                <a:rPr lang="en-US" altLang="zh-CN" sz="1600">
                  <a:latin typeface="Arial" panose="020B0604020202020204" pitchFamily="34" charset="0"/>
                </a:rPr>
                <a:t>.</a:t>
              </a:r>
              <a:r>
                <a:rPr lang="zh-CN" altLang="en-US" sz="1600">
                  <a:latin typeface="Arial" panose="020B0604020202020204" pitchFamily="34" charset="0"/>
                </a:rPr>
                <a:t>标志符是分大小写的</a:t>
              </a:r>
              <a:r>
                <a:rPr lang="en-US" altLang="zh-CN" sz="1600">
                  <a:latin typeface="Arial" panose="020B0604020202020204" pitchFamily="34" charset="0"/>
                </a:rPr>
                <a:t>.</a:t>
              </a:r>
            </a:p>
          </p:txBody>
        </p:sp>
      </p:grpSp>
      <p:sp>
        <p:nvSpPr>
          <p:cNvPr id="6155" name="Text Box 13">
            <a:extLst>
              <a:ext uri="{FF2B5EF4-FFF2-40B4-BE49-F238E27FC236}">
                <a16:creationId xmlns:a16="http://schemas.microsoft.com/office/drawing/2014/main" id="{CE0A330A-E181-44E7-A1A3-0B056DE79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25" y="6375400"/>
            <a:ext cx="2447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>
                <a:latin typeface="Arial" panose="020B0604020202020204" pitchFamily="34" charset="0"/>
              </a:rPr>
              <a:t>多信号端口、总线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D2F6D5B8-6783-4D92-94D4-269218F01F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b="1">
                <a:solidFill>
                  <a:srgbClr val="33339A"/>
                </a:solidFill>
              </a:rPr>
              <a:t>3.1 </a:t>
            </a:r>
            <a:r>
              <a:rPr lang="zh-CN" altLang="en-US">
                <a:solidFill>
                  <a:srgbClr val="33339A"/>
                </a:solidFill>
              </a:rPr>
              <a:t>组合电路的</a:t>
            </a:r>
            <a:r>
              <a:rPr lang="en-US" altLang="zh-CN" b="1">
                <a:solidFill>
                  <a:srgbClr val="33339A"/>
                </a:solidFill>
              </a:rPr>
              <a:t>Verilog</a:t>
            </a:r>
            <a:r>
              <a:rPr lang="zh-CN" altLang="en-US">
                <a:solidFill>
                  <a:srgbClr val="33339A"/>
                </a:solidFill>
              </a:rPr>
              <a:t>描述</a:t>
            </a:r>
          </a:p>
        </p:txBody>
      </p:sp>
      <p:grpSp>
        <p:nvGrpSpPr>
          <p:cNvPr id="7171" name="Group 8">
            <a:extLst>
              <a:ext uri="{FF2B5EF4-FFF2-40B4-BE49-F238E27FC236}">
                <a16:creationId xmlns:a16="http://schemas.microsoft.com/office/drawing/2014/main" id="{0B2848F0-FF23-48FD-B6EB-AD82BD01F435}"/>
              </a:ext>
            </a:extLst>
          </p:cNvPr>
          <p:cNvGrpSpPr>
            <a:grpSpLocks/>
          </p:cNvGrpSpPr>
          <p:nvPr/>
        </p:nvGrpSpPr>
        <p:grpSpPr bwMode="auto">
          <a:xfrm>
            <a:off x="1390650" y="2270125"/>
            <a:ext cx="7416800" cy="2940050"/>
            <a:chOff x="876" y="1430"/>
            <a:chExt cx="4672" cy="1852"/>
          </a:xfrm>
        </p:grpSpPr>
        <p:sp>
          <p:nvSpPr>
            <p:cNvPr id="7173" name="Text Box 4">
              <a:extLst>
                <a:ext uri="{FF2B5EF4-FFF2-40B4-BE49-F238E27FC236}">
                  <a16:creationId xmlns:a16="http://schemas.microsoft.com/office/drawing/2014/main" id="{AD0C7D9E-D50B-4A53-B603-9701481D12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2" y="1430"/>
              <a:ext cx="4037" cy="4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/>
                <a:t>例：</a:t>
              </a:r>
              <a:r>
                <a:rPr lang="en-US" altLang="zh-CN"/>
                <a:t>output [3:0]   C,D;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zh-CN" altLang="en-US"/>
                <a:t>定义了两个四位位宽的矢量或总线端口</a:t>
              </a:r>
              <a:r>
                <a:rPr lang="en-US" altLang="zh-CN"/>
                <a:t>C[3:0] </a:t>
              </a:r>
              <a:r>
                <a:rPr lang="zh-CN" altLang="en-US"/>
                <a:t>，</a:t>
              </a:r>
              <a:r>
                <a:rPr lang="en-US" altLang="zh-CN"/>
                <a:t>D [3:0] </a:t>
              </a:r>
            </a:p>
          </p:txBody>
        </p:sp>
        <p:sp>
          <p:nvSpPr>
            <p:cNvPr id="7174" name="Text Box 5">
              <a:extLst>
                <a:ext uri="{FF2B5EF4-FFF2-40B4-BE49-F238E27FC236}">
                  <a16:creationId xmlns:a16="http://schemas.microsoft.com/office/drawing/2014/main" id="{47D70489-0C20-43A7-B2E9-01E2055341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7" y="1975"/>
              <a:ext cx="4037" cy="7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000" b="1"/>
                <a:t>端口模式：</a:t>
              </a:r>
              <a:r>
                <a:rPr lang="en-US" altLang="zh-CN"/>
                <a:t>1. Input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zh-CN"/>
                <a:t>                  2. output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zh-CN"/>
                <a:t>                  3. inout </a:t>
              </a:r>
            </a:p>
          </p:txBody>
        </p:sp>
        <p:sp>
          <p:nvSpPr>
            <p:cNvPr id="7175" name="Text Box 6">
              <a:extLst>
                <a:ext uri="{FF2B5EF4-FFF2-40B4-BE49-F238E27FC236}">
                  <a16:creationId xmlns:a16="http://schemas.microsoft.com/office/drawing/2014/main" id="{D21DC3D4-338F-4A61-9261-97E4A7E734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6" y="2791"/>
              <a:ext cx="4672" cy="4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/>
                <a:t>Verilog-2001</a:t>
              </a:r>
              <a:r>
                <a:rPr lang="zh-CN" altLang="en-US"/>
                <a:t>版本允许端口模式和端口名都放在模块端口名表中。例：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zh-CN"/>
                <a:t>Module  MUX21a  (input a,input b,input s, output y)</a:t>
              </a:r>
            </a:p>
          </p:txBody>
        </p:sp>
      </p:grpSp>
      <p:sp>
        <p:nvSpPr>
          <p:cNvPr id="7172" name="Text Box 7">
            <a:extLst>
              <a:ext uri="{FF2B5EF4-FFF2-40B4-BE49-F238E27FC236}">
                <a16:creationId xmlns:a16="http://schemas.microsoft.com/office/drawing/2014/main" id="{9D50283C-2327-4A3F-B1C8-EDFDAA0EB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03701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3.1.1 2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多路选择器及其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2">
            <a:extLst>
              <a:ext uri="{FF2B5EF4-FFF2-40B4-BE49-F238E27FC236}">
                <a16:creationId xmlns:a16="http://schemas.microsoft.com/office/drawing/2014/main" id="{C1CDB979-930A-4B04-AAE2-E5DDBDE26B73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95" name="Freeform 3">
            <a:extLst>
              <a:ext uri="{FF2B5EF4-FFF2-40B4-BE49-F238E27FC236}">
                <a16:creationId xmlns:a16="http://schemas.microsoft.com/office/drawing/2014/main" id="{81BF7AE7-5C09-4F2D-BDBD-9D393606D5E8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96" name="Line 4">
            <a:extLst>
              <a:ext uri="{FF2B5EF4-FFF2-40B4-BE49-F238E27FC236}">
                <a16:creationId xmlns:a16="http://schemas.microsoft.com/office/drawing/2014/main" id="{36B6BEDF-3AF2-4D60-801F-A6710F791F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8197" name="Picture 6">
            <a:extLst>
              <a:ext uri="{FF2B5EF4-FFF2-40B4-BE49-F238E27FC236}">
                <a16:creationId xmlns:a16="http://schemas.microsoft.com/office/drawing/2014/main" id="{29699C16-F4A1-4F30-AC70-D71ADE065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8" name="Text Box 9">
            <a:extLst>
              <a:ext uri="{FF2B5EF4-FFF2-40B4-BE49-F238E27FC236}">
                <a16:creationId xmlns:a16="http://schemas.microsoft.com/office/drawing/2014/main" id="{68E5E75C-E5AD-4AA4-A006-1D5F18534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8199" name="Text Box 10">
            <a:extLst>
              <a:ext uri="{FF2B5EF4-FFF2-40B4-BE49-F238E27FC236}">
                <a16:creationId xmlns:a16="http://schemas.microsoft.com/office/drawing/2014/main" id="{BD51A14C-70CC-4CB7-B87A-595E82B2D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03701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3.1.1 2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多路选择器及其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8200" name="Text Box 12">
            <a:extLst>
              <a:ext uri="{FF2B5EF4-FFF2-40B4-BE49-F238E27FC236}">
                <a16:creationId xmlns:a16="http://schemas.microsoft.com/office/drawing/2014/main" id="{50ACBB23-A740-45E0-9BFD-61018EB0E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313" y="4286250"/>
            <a:ext cx="10604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4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．关键字</a:t>
            </a:r>
          </a:p>
        </p:txBody>
      </p:sp>
      <p:sp>
        <p:nvSpPr>
          <p:cNvPr id="8201" name="Text Box 14">
            <a:extLst>
              <a:ext uri="{FF2B5EF4-FFF2-40B4-BE49-F238E27FC236}">
                <a16:creationId xmlns:a16="http://schemas.microsoft.com/office/drawing/2014/main" id="{A1145A08-F69F-47D7-A506-0B312D80E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313" y="5078413"/>
            <a:ext cx="24320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6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．规范的程序书写格式</a:t>
            </a:r>
          </a:p>
        </p:txBody>
      </p:sp>
      <p:sp>
        <p:nvSpPr>
          <p:cNvPr id="8202" name="Text Box 15">
            <a:extLst>
              <a:ext uri="{FF2B5EF4-FFF2-40B4-BE49-F238E27FC236}">
                <a16:creationId xmlns:a16="http://schemas.microsoft.com/office/drawing/2014/main" id="{5E87A821-3EF6-4511-AEF3-35B645893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313" y="5510213"/>
            <a:ext cx="746760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7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．文件取名（</a:t>
            </a:r>
            <a:r>
              <a:rPr lang="en-US" altLang="zh-CN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.V) 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和 存盘</a:t>
            </a:r>
            <a:r>
              <a:rPr lang="en-US" altLang="zh-CN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:   </a:t>
            </a:r>
          </a:p>
          <a:p>
            <a:pPr eaLnBrk="1" hangingPunct="1">
              <a:lnSpc>
                <a:spcPts val="2175"/>
              </a:lnSpc>
            </a:pPr>
            <a:r>
              <a:rPr lang="en-US" altLang="zh-CN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    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建议程序文件名与该程序的模块名一致。文件名不用中文或数字命名。</a:t>
            </a:r>
          </a:p>
          <a:p>
            <a:pPr eaLnBrk="1" hangingPunct="1">
              <a:lnSpc>
                <a:spcPts val="2175"/>
              </a:lnSpc>
            </a:pPr>
            <a:r>
              <a:rPr lang="en-US" altLang="zh-CN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程序必须存入某文件夹中，不要存在根目录或桌面上。</a:t>
            </a:r>
          </a:p>
        </p:txBody>
      </p:sp>
      <p:grpSp>
        <p:nvGrpSpPr>
          <p:cNvPr id="8203" name="Group 18">
            <a:extLst>
              <a:ext uri="{FF2B5EF4-FFF2-40B4-BE49-F238E27FC236}">
                <a16:creationId xmlns:a16="http://schemas.microsoft.com/office/drawing/2014/main" id="{FB37C462-A14A-44F7-B867-F6B664B40DEC}"/>
              </a:ext>
            </a:extLst>
          </p:cNvPr>
          <p:cNvGrpSpPr>
            <a:grpSpLocks/>
          </p:cNvGrpSpPr>
          <p:nvPr/>
        </p:nvGrpSpPr>
        <p:grpSpPr bwMode="auto">
          <a:xfrm>
            <a:off x="1266825" y="2459038"/>
            <a:ext cx="6543675" cy="1835150"/>
            <a:chOff x="798" y="1549"/>
            <a:chExt cx="4122" cy="1156"/>
          </a:xfrm>
        </p:grpSpPr>
        <p:sp>
          <p:nvSpPr>
            <p:cNvPr id="8205" name="Freeform 5">
              <a:extLst>
                <a:ext uri="{FF2B5EF4-FFF2-40B4-BE49-F238E27FC236}">
                  <a16:creationId xmlns:a16="http://schemas.microsoft.com/office/drawing/2014/main" id="{A3840BAD-FC97-428E-89EF-4B3EC8E17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" y="2292"/>
              <a:ext cx="2495" cy="188"/>
            </a:xfrm>
            <a:custGeom>
              <a:avLst/>
              <a:gdLst>
                <a:gd name="T0" fmla="*/ 0 w 2495"/>
                <a:gd name="T1" fmla="*/ 0 h 188"/>
                <a:gd name="T2" fmla="*/ 0 w 2495"/>
                <a:gd name="T3" fmla="*/ 188 h 188"/>
                <a:gd name="T4" fmla="*/ 2495 w 2495"/>
                <a:gd name="T5" fmla="*/ 188 h 188"/>
                <a:gd name="T6" fmla="*/ 2495 w 2495"/>
                <a:gd name="T7" fmla="*/ 0 h 188"/>
                <a:gd name="T8" fmla="*/ 0 w 2495"/>
                <a:gd name="T9" fmla="*/ 0 h 1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95" h="188">
                  <a:moveTo>
                    <a:pt x="0" y="0"/>
                  </a:moveTo>
                  <a:lnTo>
                    <a:pt x="0" y="188"/>
                  </a:lnTo>
                  <a:lnTo>
                    <a:pt x="2495" y="188"/>
                  </a:lnTo>
                  <a:lnTo>
                    <a:pt x="24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>
                  <a:alpha val="0"/>
                </a:srgb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8206" name="Picture 7">
              <a:extLst>
                <a:ext uri="{FF2B5EF4-FFF2-40B4-BE49-F238E27FC236}">
                  <a16:creationId xmlns:a16="http://schemas.microsoft.com/office/drawing/2014/main" id="{2E7FB8B6-F588-43C7-9E33-09497A2F7F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4" y="1784"/>
              <a:ext cx="3736" cy="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207" name="Picture 8">
              <a:extLst>
                <a:ext uri="{FF2B5EF4-FFF2-40B4-BE49-F238E27FC236}">
                  <a16:creationId xmlns:a16="http://schemas.microsoft.com/office/drawing/2014/main" id="{067BABE5-18F3-4F52-9751-F945039AA6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" y="2280"/>
              <a:ext cx="2512" cy="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208" name="Text Box 11">
              <a:extLst>
                <a:ext uri="{FF2B5EF4-FFF2-40B4-BE49-F238E27FC236}">
                  <a16:creationId xmlns:a16="http://schemas.microsoft.com/office/drawing/2014/main" id="{F8F9509E-F651-4202-9A50-5A682917D3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8" y="1549"/>
              <a:ext cx="16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2175"/>
                </a:lnSpc>
              </a:pPr>
              <a:r>
                <a:rPr lang="en-US" altLang="zh-CN" b="1">
                  <a:solidFill>
                    <a:srgbClr val="000000"/>
                  </a:solidFill>
                  <a:cs typeface="Tahoma" panose="020B0604030504040204" pitchFamily="34" charset="0"/>
                </a:rPr>
                <a:t>3</a:t>
              </a:r>
              <a:r>
                <a:rPr lang="zh-CN" altLang="en-US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．赋值语句和条件操作符</a:t>
              </a:r>
            </a:p>
          </p:txBody>
        </p:sp>
        <p:sp>
          <p:nvSpPr>
            <p:cNvPr id="8209" name="Text Box 16">
              <a:extLst>
                <a:ext uri="{FF2B5EF4-FFF2-40B4-BE49-F238E27FC236}">
                  <a16:creationId xmlns:a16="http://schemas.microsoft.com/office/drawing/2014/main" id="{FB488050-49E0-4907-829C-2AC8AB483A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9" y="2474"/>
              <a:ext cx="158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/>
                <a:t>assign   y=(s ? a:b )</a:t>
              </a:r>
            </a:p>
          </p:txBody>
        </p:sp>
      </p:grpSp>
      <p:sp>
        <p:nvSpPr>
          <p:cNvPr id="8204" name="Rectangle 17">
            <a:extLst>
              <a:ext uri="{FF2B5EF4-FFF2-40B4-BE49-F238E27FC236}">
                <a16:creationId xmlns:a16="http://schemas.microsoft.com/office/drawing/2014/main" id="{6ED3665C-B63B-4BBD-A0DF-5FA5CF21E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238" y="4646613"/>
            <a:ext cx="1244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000000"/>
                </a:solidFill>
              </a:rPr>
              <a:t>5</a:t>
            </a:r>
            <a:r>
              <a:rPr lang="zh-CN" altLang="en-US">
                <a:solidFill>
                  <a:srgbClr val="000000"/>
                </a:solidFill>
              </a:rPr>
              <a:t>．标识符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2">
            <a:extLst>
              <a:ext uri="{FF2B5EF4-FFF2-40B4-BE49-F238E27FC236}">
                <a16:creationId xmlns:a16="http://schemas.microsoft.com/office/drawing/2014/main" id="{A5FB1386-4A72-4A4F-87D7-6BB4E8897D09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19" name="Freeform 3">
            <a:extLst>
              <a:ext uri="{FF2B5EF4-FFF2-40B4-BE49-F238E27FC236}">
                <a16:creationId xmlns:a16="http://schemas.microsoft.com/office/drawing/2014/main" id="{73F4E291-A68E-43CD-9D36-7C688B6E20F1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20" name="Line 4">
            <a:extLst>
              <a:ext uri="{FF2B5EF4-FFF2-40B4-BE49-F238E27FC236}">
                <a16:creationId xmlns:a16="http://schemas.microsoft.com/office/drawing/2014/main" id="{EFA8CA81-9348-48C6-BAD3-387B66C552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9221" name="Picture 5">
            <a:extLst>
              <a:ext uri="{FF2B5EF4-FFF2-40B4-BE49-F238E27FC236}">
                <a16:creationId xmlns:a16="http://schemas.microsoft.com/office/drawing/2014/main" id="{FF56592E-E873-420A-A2DE-877EC1BF0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99D893F0-E55A-43D9-B25D-2DAFCCFF4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2616200"/>
            <a:ext cx="2755900" cy="19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>
            <a:extLst>
              <a:ext uri="{FF2B5EF4-FFF2-40B4-BE49-F238E27FC236}">
                <a16:creationId xmlns:a16="http://schemas.microsoft.com/office/drawing/2014/main" id="{6CDF33B6-5C8C-4229-B82F-4C02ABF1C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737100"/>
            <a:ext cx="85217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4" name="Text Box 8">
            <a:extLst>
              <a:ext uri="{FF2B5EF4-FFF2-40B4-BE49-F238E27FC236}">
                <a16:creationId xmlns:a16="http://schemas.microsoft.com/office/drawing/2014/main" id="{37259048-FC0E-42D7-B08B-8FC868226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9225" name="Text Box 9">
            <a:extLst>
              <a:ext uri="{FF2B5EF4-FFF2-40B4-BE49-F238E27FC236}">
                <a16:creationId xmlns:a16="http://schemas.microsoft.com/office/drawing/2014/main" id="{D124FEBF-0ABC-4081-AC78-E8CE1C30D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651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3.1.2 4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多路选择器及其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case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语句表述方式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reeform 2">
            <a:extLst>
              <a:ext uri="{FF2B5EF4-FFF2-40B4-BE49-F238E27FC236}">
                <a16:creationId xmlns:a16="http://schemas.microsoft.com/office/drawing/2014/main" id="{6985F3B7-C76A-48BA-BC40-8ADDD957D1D6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3" name="Freeform 3">
            <a:extLst>
              <a:ext uri="{FF2B5EF4-FFF2-40B4-BE49-F238E27FC236}">
                <a16:creationId xmlns:a16="http://schemas.microsoft.com/office/drawing/2014/main" id="{32BE0BAC-D6B0-4F6A-9345-833677773304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4" name="Line 4">
            <a:extLst>
              <a:ext uri="{FF2B5EF4-FFF2-40B4-BE49-F238E27FC236}">
                <a16:creationId xmlns:a16="http://schemas.microsoft.com/office/drawing/2014/main" id="{0AAD8A88-242C-4911-A4B3-07388348A300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0245" name="Picture 5">
            <a:extLst>
              <a:ext uri="{FF2B5EF4-FFF2-40B4-BE49-F238E27FC236}">
                <a16:creationId xmlns:a16="http://schemas.microsoft.com/office/drawing/2014/main" id="{C62412F7-1469-48D8-A5FD-3D9D3279B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32FB44DE-A9C5-4911-8C27-FD2607BE5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336800"/>
            <a:ext cx="5499100" cy="450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7" name="Text Box 7">
            <a:extLst>
              <a:ext uri="{FF2B5EF4-FFF2-40B4-BE49-F238E27FC236}">
                <a16:creationId xmlns:a16="http://schemas.microsoft.com/office/drawing/2014/main" id="{DA69D419-C1F6-4E38-83A2-C8BDB3616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10248" name="Text Box 8">
            <a:extLst>
              <a:ext uri="{FF2B5EF4-FFF2-40B4-BE49-F238E27FC236}">
                <a16:creationId xmlns:a16="http://schemas.microsoft.com/office/drawing/2014/main" id="{747BE7FD-BE89-4AAD-8B9D-7D1211FE8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651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3.1.2 4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多路选择器及其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case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语句表述方式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reeform 2">
            <a:extLst>
              <a:ext uri="{FF2B5EF4-FFF2-40B4-BE49-F238E27FC236}">
                <a16:creationId xmlns:a16="http://schemas.microsoft.com/office/drawing/2014/main" id="{2E28766C-591E-44DE-8CB6-09EE7E05D707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67" name="Freeform 3">
            <a:extLst>
              <a:ext uri="{FF2B5EF4-FFF2-40B4-BE49-F238E27FC236}">
                <a16:creationId xmlns:a16="http://schemas.microsoft.com/office/drawing/2014/main" id="{44BDB20F-97C3-48CB-869F-95F476ECE51A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68" name="Line 4">
            <a:extLst>
              <a:ext uri="{FF2B5EF4-FFF2-40B4-BE49-F238E27FC236}">
                <a16:creationId xmlns:a16="http://schemas.microsoft.com/office/drawing/2014/main" id="{48DE1E70-A40B-4BB4-A354-004B43F743A0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1269" name="Picture 5">
            <a:extLst>
              <a:ext uri="{FF2B5EF4-FFF2-40B4-BE49-F238E27FC236}">
                <a16:creationId xmlns:a16="http://schemas.microsoft.com/office/drawing/2014/main" id="{B5991D57-478A-4E5E-9BAB-FBC17332C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70" name="Text Box 8">
            <a:extLst>
              <a:ext uri="{FF2B5EF4-FFF2-40B4-BE49-F238E27FC236}">
                <a16:creationId xmlns:a16="http://schemas.microsoft.com/office/drawing/2014/main" id="{A11B8396-1965-426D-AF35-B9A04DB86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11271" name="Text Box 9">
            <a:extLst>
              <a:ext uri="{FF2B5EF4-FFF2-40B4-BE49-F238E27FC236}">
                <a16:creationId xmlns:a16="http://schemas.microsoft.com/office/drawing/2014/main" id="{D990B7F5-6C06-45D7-8143-B83636374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651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3.1.2 4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多路选择器及其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case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语句表述方式</a:t>
            </a:r>
          </a:p>
        </p:txBody>
      </p:sp>
      <p:grpSp>
        <p:nvGrpSpPr>
          <p:cNvPr id="11272" name="Group 14">
            <a:extLst>
              <a:ext uri="{FF2B5EF4-FFF2-40B4-BE49-F238E27FC236}">
                <a16:creationId xmlns:a16="http://schemas.microsoft.com/office/drawing/2014/main" id="{37D82F95-E812-4A9B-AC4E-0B4D904203F8}"/>
              </a:ext>
            </a:extLst>
          </p:cNvPr>
          <p:cNvGrpSpPr>
            <a:grpSpLocks/>
          </p:cNvGrpSpPr>
          <p:nvPr/>
        </p:nvGrpSpPr>
        <p:grpSpPr bwMode="auto">
          <a:xfrm>
            <a:off x="1338263" y="2387600"/>
            <a:ext cx="7469187" cy="1855788"/>
            <a:chOff x="843" y="1504"/>
            <a:chExt cx="4705" cy="1169"/>
          </a:xfrm>
        </p:grpSpPr>
        <p:pic>
          <p:nvPicPr>
            <p:cNvPr id="11277" name="Picture 6">
              <a:extLst>
                <a:ext uri="{FF2B5EF4-FFF2-40B4-BE49-F238E27FC236}">
                  <a16:creationId xmlns:a16="http://schemas.microsoft.com/office/drawing/2014/main" id="{06FC452A-F407-46C1-9994-7B8D22B5D7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" y="2201"/>
              <a:ext cx="3464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278" name="Text Box 10">
              <a:extLst>
                <a:ext uri="{FF2B5EF4-FFF2-40B4-BE49-F238E27FC236}">
                  <a16:creationId xmlns:a16="http://schemas.microsoft.com/office/drawing/2014/main" id="{B34471CC-CAB1-4FA6-9444-DAB29AE4B1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3" y="1504"/>
              <a:ext cx="4080" cy="6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2700"/>
                </a:lnSpc>
              </a:pPr>
              <a:r>
                <a:rPr lang="en-US" altLang="zh-CN" b="1">
                  <a:solidFill>
                    <a:srgbClr val="000000"/>
                  </a:solidFill>
                  <a:cs typeface="Tahoma" panose="020B0604030504040204" pitchFamily="34" charset="0"/>
                </a:rPr>
                <a:t>1</a:t>
              </a:r>
              <a:r>
                <a: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．</a:t>
              </a:r>
              <a:r>
                <a:rPr lang="en-US" altLang="zh-CN" b="1">
                  <a:solidFill>
                    <a:srgbClr val="000000"/>
                  </a:solidFill>
                  <a:cs typeface="Tahoma" panose="020B0604030504040204" pitchFamily="34" charset="0"/>
                </a:rPr>
                <a:t>reg</a:t>
              </a:r>
              <a:r>
                <a:rPr lang="zh-CN" altLang="en-US">
                  <a:solidFill>
                    <a:srgbClr val="000000"/>
                  </a:solidFill>
                  <a:cs typeface="Times New Roman" panose="02020603050405020304" pitchFamily="18" charset="0"/>
                </a:rPr>
                <a:t>型变</a:t>
              </a:r>
              <a:r>
                <a:rPr lang="zh-CN" altLang="en-US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量定义：用于定义寄存器型变量</a:t>
              </a:r>
            </a:p>
            <a:p>
              <a:pPr eaLnBrk="1" hangingPunct="1">
                <a:lnSpc>
                  <a:spcPts val="2700"/>
                </a:lnSpc>
              </a:pPr>
              <a:r>
                <a:rPr lang="zh-CN" altLang="en-US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       </a:t>
              </a:r>
              <a:r>
                <a:rPr lang="en-US" altLang="zh-CN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wire: </a:t>
              </a:r>
              <a:r>
                <a:rPr lang="zh-CN" altLang="en-US">
                  <a:solidFill>
                    <a:srgbClr val="000000"/>
                  </a:solidFill>
                </a:rPr>
                <a:t>：用于定义网线型数据类型的变量（缺省都为此类型）</a:t>
              </a:r>
            </a:p>
            <a:p>
              <a:pPr eaLnBrk="1" hangingPunct="1">
                <a:lnSpc>
                  <a:spcPts val="2700"/>
                </a:lnSpc>
              </a:pPr>
              <a:r>
                <a:rPr lang="zh-CN" altLang="en-US" b="1">
                  <a:solidFill>
                    <a:srgbClr val="FF0000"/>
                  </a:solidFill>
                </a:rPr>
                <a:t>       输入、双向信号不能定义为</a:t>
              </a:r>
              <a:r>
                <a:rPr lang="en-US" altLang="zh-CN" b="1">
                  <a:solidFill>
                    <a:srgbClr val="FF0000"/>
                  </a:solidFill>
                </a:rPr>
                <a:t>reg</a:t>
              </a:r>
              <a:r>
                <a:rPr lang="zh-CN" altLang="en-US" b="1">
                  <a:solidFill>
                    <a:srgbClr val="FF0000"/>
                  </a:solidFill>
                </a:rPr>
                <a:t>型</a:t>
              </a:r>
            </a:p>
          </p:txBody>
        </p:sp>
        <p:sp>
          <p:nvSpPr>
            <p:cNvPr id="11279" name="Text Box 12">
              <a:extLst>
                <a:ext uri="{FF2B5EF4-FFF2-40B4-BE49-F238E27FC236}">
                  <a16:creationId xmlns:a16="http://schemas.microsoft.com/office/drawing/2014/main" id="{9275060E-7B68-44EE-9877-4A07B64997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2156"/>
              <a:ext cx="77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/>
                <a:t>一位变量</a:t>
              </a:r>
            </a:p>
          </p:txBody>
        </p:sp>
        <p:sp>
          <p:nvSpPr>
            <p:cNvPr id="11280" name="Text Box 13">
              <a:extLst>
                <a:ext uri="{FF2B5EF4-FFF2-40B4-BE49-F238E27FC236}">
                  <a16:creationId xmlns:a16="http://schemas.microsoft.com/office/drawing/2014/main" id="{26292AD3-44F9-4D31-98AA-B426F999BD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0" y="2428"/>
              <a:ext cx="10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/>
                <a:t>矢量型变量</a:t>
              </a:r>
            </a:p>
          </p:txBody>
        </p:sp>
      </p:grpSp>
      <p:grpSp>
        <p:nvGrpSpPr>
          <p:cNvPr id="11273" name="Group 16">
            <a:extLst>
              <a:ext uri="{FF2B5EF4-FFF2-40B4-BE49-F238E27FC236}">
                <a16:creationId xmlns:a16="http://schemas.microsoft.com/office/drawing/2014/main" id="{34A9D36F-7C21-4AFE-ADD0-F44B8430A907}"/>
              </a:ext>
            </a:extLst>
          </p:cNvPr>
          <p:cNvGrpSpPr>
            <a:grpSpLocks/>
          </p:cNvGrpSpPr>
          <p:nvPr/>
        </p:nvGrpSpPr>
        <p:grpSpPr bwMode="auto">
          <a:xfrm>
            <a:off x="1390650" y="4718050"/>
            <a:ext cx="6191250" cy="1931988"/>
            <a:chOff x="876" y="2972"/>
            <a:chExt cx="3900" cy="1217"/>
          </a:xfrm>
        </p:grpSpPr>
        <p:pic>
          <p:nvPicPr>
            <p:cNvPr id="11274" name="Picture 7">
              <a:extLst>
                <a:ext uri="{FF2B5EF4-FFF2-40B4-BE49-F238E27FC236}">
                  <a16:creationId xmlns:a16="http://schemas.microsoft.com/office/drawing/2014/main" id="{4C177094-4C80-4B53-8501-A67FC77B38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" y="3199"/>
              <a:ext cx="3280" cy="4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275" name="Text Box 11">
              <a:extLst>
                <a:ext uri="{FF2B5EF4-FFF2-40B4-BE49-F238E27FC236}">
                  <a16:creationId xmlns:a16="http://schemas.microsoft.com/office/drawing/2014/main" id="{1E8CB91A-06CB-4E98-AD54-4449C748DE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6" y="2972"/>
              <a:ext cx="81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2175"/>
                </a:lnSpc>
              </a:pPr>
              <a:r>
                <a:rPr lang="en-US" altLang="zh-CN" b="1">
                  <a:solidFill>
                    <a:srgbClr val="000000"/>
                  </a:solidFill>
                  <a:cs typeface="Tahoma" panose="020B0604030504040204" pitchFamily="34" charset="0"/>
                </a:rPr>
                <a:t>2</a:t>
              </a:r>
              <a:r>
                <a:rPr lang="zh-CN" altLang="en-US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．过程语句</a:t>
              </a:r>
            </a:p>
          </p:txBody>
        </p:sp>
        <p:sp>
          <p:nvSpPr>
            <p:cNvPr id="11276" name="Text Box 15">
              <a:extLst>
                <a:ext uri="{FF2B5EF4-FFF2-40B4-BE49-F238E27FC236}">
                  <a16:creationId xmlns:a16="http://schemas.microsoft.com/office/drawing/2014/main" id="{54085ED0-2CBA-4DDB-B1D3-4E26BF219B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4" y="3698"/>
              <a:ext cx="3492" cy="4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/>
                <a:t>always @ (a,b,c,d,s1,s2)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zh-CN"/>
                <a:t>always @ *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CC473CB-C158-4EAC-9A12-0B5E6F785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b="1">
                <a:solidFill>
                  <a:srgbClr val="33339A"/>
                </a:solidFill>
              </a:rPr>
              <a:t>3.1 </a:t>
            </a:r>
            <a:r>
              <a:rPr lang="zh-CN" altLang="en-US">
                <a:solidFill>
                  <a:srgbClr val="33339A"/>
                </a:solidFill>
              </a:rPr>
              <a:t>组合电路的</a:t>
            </a:r>
            <a:r>
              <a:rPr lang="en-US" altLang="zh-CN" b="1">
                <a:solidFill>
                  <a:srgbClr val="33339A"/>
                </a:solidFill>
              </a:rPr>
              <a:t>Verilog</a:t>
            </a:r>
            <a:r>
              <a:rPr lang="zh-CN" altLang="en-US">
                <a:solidFill>
                  <a:srgbClr val="33339A"/>
                </a:solidFill>
              </a:rPr>
              <a:t>描述</a:t>
            </a:r>
          </a:p>
        </p:txBody>
      </p:sp>
      <p:sp>
        <p:nvSpPr>
          <p:cNvPr id="12291" name="Rectangle 4">
            <a:extLst>
              <a:ext uri="{FF2B5EF4-FFF2-40B4-BE49-F238E27FC236}">
                <a16:creationId xmlns:a16="http://schemas.microsoft.com/office/drawing/2014/main" id="{B852A54F-C181-44AF-95A2-9ACA5EE4C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650" y="1909763"/>
            <a:ext cx="483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000000"/>
                </a:solidFill>
              </a:rPr>
              <a:t>3.1.2 4</a:t>
            </a:r>
            <a:r>
              <a:rPr lang="zh-CN" altLang="en-US">
                <a:solidFill>
                  <a:srgbClr val="000000"/>
                </a:solidFill>
              </a:rPr>
              <a:t>选</a:t>
            </a:r>
            <a:r>
              <a:rPr lang="en-US" altLang="zh-CN" b="1">
                <a:solidFill>
                  <a:srgbClr val="000000"/>
                </a:solidFill>
              </a:rPr>
              <a:t>1</a:t>
            </a:r>
            <a:r>
              <a:rPr lang="zh-CN" altLang="en-US">
                <a:solidFill>
                  <a:srgbClr val="000000"/>
                </a:solidFill>
              </a:rPr>
              <a:t>多路选择器及其</a:t>
            </a:r>
            <a:r>
              <a:rPr lang="en-US" altLang="zh-CN" b="1">
                <a:solidFill>
                  <a:srgbClr val="000000"/>
                </a:solidFill>
              </a:rPr>
              <a:t>case</a:t>
            </a:r>
            <a:r>
              <a:rPr lang="zh-CN" altLang="en-US">
                <a:solidFill>
                  <a:srgbClr val="000000"/>
                </a:solidFill>
              </a:rPr>
              <a:t>语句表述方式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reeform 2">
            <a:extLst>
              <a:ext uri="{FF2B5EF4-FFF2-40B4-BE49-F238E27FC236}">
                <a16:creationId xmlns:a16="http://schemas.microsoft.com/office/drawing/2014/main" id="{10C4854B-A39D-4886-A98C-0FC46B94F9FB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5" name="Freeform 3">
            <a:extLst>
              <a:ext uri="{FF2B5EF4-FFF2-40B4-BE49-F238E27FC236}">
                <a16:creationId xmlns:a16="http://schemas.microsoft.com/office/drawing/2014/main" id="{73F82D11-34A4-4395-99A2-5B45A72352EF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6" name="Line 4">
            <a:extLst>
              <a:ext uri="{FF2B5EF4-FFF2-40B4-BE49-F238E27FC236}">
                <a16:creationId xmlns:a16="http://schemas.microsoft.com/office/drawing/2014/main" id="{B0167DE8-E76F-430A-83DD-8611F4781487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7" name="Freeform 5">
            <a:extLst>
              <a:ext uri="{FF2B5EF4-FFF2-40B4-BE49-F238E27FC236}">
                <a16:creationId xmlns:a16="http://schemas.microsoft.com/office/drawing/2014/main" id="{B2486B6E-B02E-4C13-B8DF-5D93BFEAA82B}"/>
              </a:ext>
            </a:extLst>
          </p:cNvPr>
          <p:cNvSpPr>
            <a:spLocks/>
          </p:cNvSpPr>
          <p:nvPr/>
        </p:nvSpPr>
        <p:spPr bwMode="auto">
          <a:xfrm>
            <a:off x="2973388" y="2897188"/>
            <a:ext cx="3530600" cy="952500"/>
          </a:xfrm>
          <a:custGeom>
            <a:avLst/>
            <a:gdLst>
              <a:gd name="T0" fmla="*/ 0 w 2224"/>
              <a:gd name="T1" fmla="*/ 0 h 600"/>
              <a:gd name="T2" fmla="*/ 0 w 2224"/>
              <a:gd name="T3" fmla="*/ 952500 h 600"/>
              <a:gd name="T4" fmla="*/ 3530600 w 2224"/>
              <a:gd name="T5" fmla="*/ 952500 h 600"/>
              <a:gd name="T6" fmla="*/ 3530600 w 2224"/>
              <a:gd name="T7" fmla="*/ 0 h 600"/>
              <a:gd name="T8" fmla="*/ 0 w 2224"/>
              <a:gd name="T9" fmla="*/ 0 h 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224" h="600">
                <a:moveTo>
                  <a:pt x="0" y="0"/>
                </a:moveTo>
                <a:lnTo>
                  <a:pt x="0" y="600"/>
                </a:lnTo>
                <a:lnTo>
                  <a:pt x="2224" y="600"/>
                </a:lnTo>
                <a:lnTo>
                  <a:pt x="222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8" name="Freeform 6">
            <a:extLst>
              <a:ext uri="{FF2B5EF4-FFF2-40B4-BE49-F238E27FC236}">
                <a16:creationId xmlns:a16="http://schemas.microsoft.com/office/drawing/2014/main" id="{FEAB17C9-79C9-4754-9D2C-D08DCF065B4B}"/>
              </a:ext>
            </a:extLst>
          </p:cNvPr>
          <p:cNvSpPr>
            <a:spLocks/>
          </p:cNvSpPr>
          <p:nvPr/>
        </p:nvSpPr>
        <p:spPr bwMode="auto">
          <a:xfrm>
            <a:off x="1751013" y="4575175"/>
            <a:ext cx="6696075" cy="1976438"/>
          </a:xfrm>
          <a:custGeom>
            <a:avLst/>
            <a:gdLst>
              <a:gd name="T0" fmla="*/ 0 w 4218"/>
              <a:gd name="T1" fmla="*/ 0 h 1245"/>
              <a:gd name="T2" fmla="*/ 6696075 w 4218"/>
              <a:gd name="T3" fmla="*/ 0 h 1245"/>
              <a:gd name="T4" fmla="*/ 6696075 w 4218"/>
              <a:gd name="T5" fmla="*/ 1976438 h 1245"/>
              <a:gd name="T6" fmla="*/ 0 w 4218"/>
              <a:gd name="T7" fmla="*/ 1976438 h 1245"/>
              <a:gd name="T8" fmla="*/ 0 w 4218"/>
              <a:gd name="T9" fmla="*/ 0 h 12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218" h="1245">
                <a:moveTo>
                  <a:pt x="0" y="0"/>
                </a:moveTo>
                <a:lnTo>
                  <a:pt x="4218" y="0"/>
                </a:lnTo>
                <a:lnTo>
                  <a:pt x="4218" y="1245"/>
                </a:lnTo>
                <a:lnTo>
                  <a:pt x="0" y="124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3319" name="Picture 7">
            <a:extLst>
              <a:ext uri="{FF2B5EF4-FFF2-40B4-BE49-F238E27FC236}">
                <a16:creationId xmlns:a16="http://schemas.microsoft.com/office/drawing/2014/main" id="{49505D9B-34C0-4A73-B955-02F69907F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8">
            <a:extLst>
              <a:ext uri="{FF2B5EF4-FFF2-40B4-BE49-F238E27FC236}">
                <a16:creationId xmlns:a16="http://schemas.microsoft.com/office/drawing/2014/main" id="{3BA0874F-72CA-40C3-A6FE-FB8B9B8E2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2882900"/>
            <a:ext cx="3556000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1" name="Picture 9">
            <a:extLst>
              <a:ext uri="{FF2B5EF4-FFF2-40B4-BE49-F238E27FC236}">
                <a16:creationId xmlns:a16="http://schemas.microsoft.com/office/drawing/2014/main" id="{02169ABF-D985-4F30-AC56-458487291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0" y="4559300"/>
            <a:ext cx="6718300" cy="200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22" name="Text Box 10">
            <a:extLst>
              <a:ext uri="{FF2B5EF4-FFF2-40B4-BE49-F238E27FC236}">
                <a16:creationId xmlns:a16="http://schemas.microsoft.com/office/drawing/2014/main" id="{9927DDA9-7B06-4E22-8B62-B3A41D9C4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13323" name="Text Box 11">
            <a:extLst>
              <a:ext uri="{FF2B5EF4-FFF2-40B4-BE49-F238E27FC236}">
                <a16:creationId xmlns:a16="http://schemas.microsoft.com/office/drawing/2014/main" id="{F0707D64-7197-4DDE-942E-2D4E4CB55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651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3.1.2 4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多路选择器及其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case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语句表述方式</a:t>
            </a:r>
          </a:p>
        </p:txBody>
      </p:sp>
      <p:sp>
        <p:nvSpPr>
          <p:cNvPr id="13324" name="Text Box 12">
            <a:extLst>
              <a:ext uri="{FF2B5EF4-FFF2-40B4-BE49-F238E27FC236}">
                <a16:creationId xmlns:a16="http://schemas.microsoft.com/office/drawing/2014/main" id="{289537E0-BE59-4E00-A13C-60C0B67A3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2387600"/>
            <a:ext cx="23399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．块语句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begin_ end</a:t>
            </a:r>
          </a:p>
        </p:txBody>
      </p:sp>
      <p:sp>
        <p:nvSpPr>
          <p:cNvPr id="13325" name="Text Box 13">
            <a:extLst>
              <a:ext uri="{FF2B5EF4-FFF2-40B4-BE49-F238E27FC236}">
                <a16:creationId xmlns:a16="http://schemas.microsoft.com/office/drawing/2014/main" id="{0C5810D6-E023-4C1A-9E58-76206405E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4043363"/>
            <a:ext cx="33178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case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条件语句和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种逻辑状态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>
            <a:extLst>
              <a:ext uri="{FF2B5EF4-FFF2-40B4-BE49-F238E27FC236}">
                <a16:creationId xmlns:a16="http://schemas.microsoft.com/office/drawing/2014/main" id="{D1AC5A88-8F50-4AEF-80CD-6E823D761923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lnSpc>
                <a:spcPts val="5300"/>
              </a:lnSpc>
            </a:pPr>
            <a:r>
              <a:rPr lang="en-US" altLang="zh-CN" b="1"/>
              <a:t>3.1 </a:t>
            </a:r>
            <a:r>
              <a:rPr lang="zh-CN" altLang="en-US"/>
              <a:t>组合电路的</a:t>
            </a:r>
            <a:r>
              <a:rPr lang="en-US" altLang="zh-CN" b="1"/>
              <a:t>Verilog</a:t>
            </a:r>
            <a:r>
              <a:rPr lang="zh-CN" altLang="en-US"/>
              <a:t>描述</a:t>
            </a:r>
          </a:p>
        </p:txBody>
      </p:sp>
      <p:sp>
        <p:nvSpPr>
          <p:cNvPr id="14339" name="Text Box 5">
            <a:extLst>
              <a:ext uri="{FF2B5EF4-FFF2-40B4-BE49-F238E27FC236}">
                <a16:creationId xmlns:a16="http://schemas.microsoft.com/office/drawing/2014/main" id="{7F08E855-3368-4260-9678-E8F73301E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651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3.1.2 4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多路选择器及其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case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语句表述方式</a:t>
            </a:r>
          </a:p>
        </p:txBody>
      </p:sp>
      <p:sp>
        <p:nvSpPr>
          <p:cNvPr id="14340" name="Text Box 6">
            <a:extLst>
              <a:ext uri="{FF2B5EF4-FFF2-40B4-BE49-F238E27FC236}">
                <a16:creationId xmlns:a16="http://schemas.microsoft.com/office/drawing/2014/main" id="{5F711547-EDA1-4669-81C2-2B48B4481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313" y="2486025"/>
            <a:ext cx="7777162" cy="325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/>
              <a:t>case</a:t>
            </a:r>
            <a:r>
              <a:rPr lang="zh-CN" altLang="en-US"/>
              <a:t>语句注意：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/>
              <a:t>1.</a:t>
            </a:r>
            <a:r>
              <a:rPr lang="zh-CN" altLang="en-US"/>
              <a:t>表达式的值必须在</a:t>
            </a:r>
            <a:r>
              <a:rPr lang="en-US" altLang="zh-CN"/>
              <a:t>case</a:t>
            </a:r>
            <a:r>
              <a:rPr lang="zh-CN" altLang="en-US"/>
              <a:t>以下列出的取值范围内，且数据类型匹配。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/>
              <a:t>2.</a:t>
            </a:r>
            <a:r>
              <a:rPr lang="zh-CN" altLang="en-US"/>
              <a:t>与</a:t>
            </a:r>
            <a:r>
              <a:rPr lang="en-US" altLang="zh-CN"/>
              <a:t>VHDL </a:t>
            </a:r>
            <a:r>
              <a:rPr lang="zh-CN" altLang="en-US"/>
              <a:t>不同， </a:t>
            </a:r>
            <a:r>
              <a:rPr lang="en-US" altLang="zh-CN"/>
              <a:t>case</a:t>
            </a:r>
            <a:r>
              <a:rPr lang="zh-CN" altLang="en-US"/>
              <a:t>语句各分支表达式间未必并列互斥。允许出现多个分支取值同时满足</a:t>
            </a:r>
            <a:r>
              <a:rPr lang="en-US" altLang="zh-CN"/>
              <a:t>case</a:t>
            </a:r>
            <a:r>
              <a:rPr lang="zh-CN" altLang="en-US"/>
              <a:t>表达式的情况，执行最先满足表达式的分支项，随即跳出</a:t>
            </a:r>
            <a:r>
              <a:rPr lang="en-US" altLang="zh-CN"/>
              <a:t>case</a:t>
            </a:r>
            <a:r>
              <a:rPr lang="zh-CN" altLang="en-US"/>
              <a:t>语句。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/>
              <a:t>3.</a:t>
            </a:r>
            <a:r>
              <a:rPr lang="zh-CN" altLang="en-US"/>
              <a:t>除非所有条件语句中的取值能完全覆盖</a:t>
            </a:r>
            <a:r>
              <a:rPr lang="en-US" altLang="zh-CN"/>
              <a:t>case</a:t>
            </a:r>
            <a:r>
              <a:rPr lang="zh-CN" altLang="en-US"/>
              <a:t>语句中表达式的取值，否则最末一个条件句的选择必须加上</a:t>
            </a:r>
            <a:r>
              <a:rPr lang="en-US" altLang="zh-CN"/>
              <a:t>default 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/>
              <a:t>casez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/>
              <a:t>casex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reeform 2">
            <a:extLst>
              <a:ext uri="{FF2B5EF4-FFF2-40B4-BE49-F238E27FC236}">
                <a16:creationId xmlns:a16="http://schemas.microsoft.com/office/drawing/2014/main" id="{6142AC48-5B94-4E5B-8798-4FDD938CDD13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63" name="Freeform 3">
            <a:extLst>
              <a:ext uri="{FF2B5EF4-FFF2-40B4-BE49-F238E27FC236}">
                <a16:creationId xmlns:a16="http://schemas.microsoft.com/office/drawing/2014/main" id="{AEF154A0-1CF9-429A-890A-4082D0186347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64" name="Line 4">
            <a:extLst>
              <a:ext uri="{FF2B5EF4-FFF2-40B4-BE49-F238E27FC236}">
                <a16:creationId xmlns:a16="http://schemas.microsoft.com/office/drawing/2014/main" id="{BF730E17-47F1-443F-987F-D34B9A8C36C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5365" name="Picture 5">
            <a:extLst>
              <a:ext uri="{FF2B5EF4-FFF2-40B4-BE49-F238E27FC236}">
                <a16:creationId xmlns:a16="http://schemas.microsoft.com/office/drawing/2014/main" id="{14A00EB7-1FB5-45A1-87B4-7D53D4DDE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>
            <a:extLst>
              <a:ext uri="{FF2B5EF4-FFF2-40B4-BE49-F238E27FC236}">
                <a16:creationId xmlns:a16="http://schemas.microsoft.com/office/drawing/2014/main" id="{2F0BDFA2-4D18-4D4F-9F57-0A2A8FEB5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00" y="2908300"/>
            <a:ext cx="73660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7" name="Picture 7">
            <a:extLst>
              <a:ext uri="{FF2B5EF4-FFF2-40B4-BE49-F238E27FC236}">
                <a16:creationId xmlns:a16="http://schemas.microsoft.com/office/drawing/2014/main" id="{CDCE935A-786A-43E7-8DD3-A3AE94DC9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0" y="3263900"/>
            <a:ext cx="1612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8" name="Picture 8">
            <a:extLst>
              <a:ext uri="{FF2B5EF4-FFF2-40B4-BE49-F238E27FC236}">
                <a16:creationId xmlns:a16="http://schemas.microsoft.com/office/drawing/2014/main" id="{1F6E3A7C-D5D2-4EF2-9616-4304BF3D2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4127500"/>
            <a:ext cx="840740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9" name="Picture 9">
            <a:extLst>
              <a:ext uri="{FF2B5EF4-FFF2-40B4-BE49-F238E27FC236}">
                <a16:creationId xmlns:a16="http://schemas.microsoft.com/office/drawing/2014/main" id="{7B915F8D-4680-4042-9E04-2AD57A893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4775200"/>
            <a:ext cx="24638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70" name="Text Box 10">
            <a:extLst>
              <a:ext uri="{FF2B5EF4-FFF2-40B4-BE49-F238E27FC236}">
                <a16:creationId xmlns:a16="http://schemas.microsoft.com/office/drawing/2014/main" id="{CBB95002-4CA2-49EF-AEB7-20F8D14FA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15371" name="Text Box 11">
            <a:extLst>
              <a:ext uri="{FF2B5EF4-FFF2-40B4-BE49-F238E27FC236}">
                <a16:creationId xmlns:a16="http://schemas.microsoft.com/office/drawing/2014/main" id="{A1971111-3444-4439-B84F-9A534B55F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651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3.1.2 4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多路选择器及其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case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语句表述方式</a:t>
            </a:r>
          </a:p>
        </p:txBody>
      </p:sp>
      <p:sp>
        <p:nvSpPr>
          <p:cNvPr id="15372" name="Text Box 12">
            <a:extLst>
              <a:ext uri="{FF2B5EF4-FFF2-40B4-BE49-F238E27FC236}">
                <a16:creationId xmlns:a16="http://schemas.microsoft.com/office/drawing/2014/main" id="{DCEF26C9-6A99-4772-9829-95387D772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2387600"/>
            <a:ext cx="24320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5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．并位操作和数字表达</a:t>
            </a:r>
          </a:p>
        </p:txBody>
      </p:sp>
      <p:grpSp>
        <p:nvGrpSpPr>
          <p:cNvPr id="15373" name="Group 15">
            <a:extLst>
              <a:ext uri="{FF2B5EF4-FFF2-40B4-BE49-F238E27FC236}">
                <a16:creationId xmlns:a16="http://schemas.microsoft.com/office/drawing/2014/main" id="{D6548151-2FE9-449A-A71E-DF0E39AD5B2D}"/>
              </a:ext>
            </a:extLst>
          </p:cNvPr>
          <p:cNvGrpSpPr>
            <a:grpSpLocks/>
          </p:cNvGrpSpPr>
          <p:nvPr/>
        </p:nvGrpSpPr>
        <p:grpSpPr bwMode="auto">
          <a:xfrm>
            <a:off x="1895475" y="5799138"/>
            <a:ext cx="5256213" cy="863600"/>
            <a:chOff x="1194" y="3653"/>
            <a:chExt cx="3311" cy="544"/>
          </a:xfrm>
        </p:grpSpPr>
        <p:sp>
          <p:nvSpPr>
            <p:cNvPr id="15374" name="Text Box 13">
              <a:extLst>
                <a:ext uri="{FF2B5EF4-FFF2-40B4-BE49-F238E27FC236}">
                  <a16:creationId xmlns:a16="http://schemas.microsoft.com/office/drawing/2014/main" id="{C3407A83-DF06-4BA3-BB64-BAB3A0444F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94" y="3653"/>
              <a:ext cx="231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/>
                <a:t>例：</a:t>
              </a:r>
            </a:p>
          </p:txBody>
        </p:sp>
        <p:graphicFrame>
          <p:nvGraphicFramePr>
            <p:cNvPr id="15375" name="Object 14">
              <a:extLst>
                <a:ext uri="{FF2B5EF4-FFF2-40B4-BE49-F238E27FC236}">
                  <a16:creationId xmlns:a16="http://schemas.microsoft.com/office/drawing/2014/main" id="{B8111DC3-8947-425A-9C50-4AD5AC94D64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57" y="3653"/>
            <a:ext cx="2948" cy="5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6" name="公式" r:id="rId8" imgW="2476500" imgH="457200" progId="Equation.3">
                    <p:embed/>
                  </p:oleObj>
                </mc:Choice>
                <mc:Fallback>
                  <p:oleObj name="公式" r:id="rId8" imgW="2476500" imgH="457200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7" y="3653"/>
                          <a:ext cx="2948" cy="5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2">
            <a:extLst>
              <a:ext uri="{FF2B5EF4-FFF2-40B4-BE49-F238E27FC236}">
                <a16:creationId xmlns:a16="http://schemas.microsoft.com/office/drawing/2014/main" id="{BA11C667-4F43-47E1-9A39-AB42C719EEB5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387" name="Freeform 3">
            <a:extLst>
              <a:ext uri="{FF2B5EF4-FFF2-40B4-BE49-F238E27FC236}">
                <a16:creationId xmlns:a16="http://schemas.microsoft.com/office/drawing/2014/main" id="{F0BA8F56-175D-40EB-8431-EC712BFA6FBE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EC71E73E-B6BB-4878-9AD1-19BE2E777C07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6389" name="Picture 5">
            <a:extLst>
              <a:ext uri="{FF2B5EF4-FFF2-40B4-BE49-F238E27FC236}">
                <a16:creationId xmlns:a16="http://schemas.microsoft.com/office/drawing/2014/main" id="{708F4A60-440D-40F5-A1D4-3C9852CF4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>
            <a:extLst>
              <a:ext uri="{FF2B5EF4-FFF2-40B4-BE49-F238E27FC236}">
                <a16:creationId xmlns:a16="http://schemas.microsoft.com/office/drawing/2014/main" id="{CE75D521-05E9-44F1-9A84-6AF6550FD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2476500"/>
            <a:ext cx="85598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1" name="Text Box 7">
            <a:extLst>
              <a:ext uri="{FF2B5EF4-FFF2-40B4-BE49-F238E27FC236}">
                <a16:creationId xmlns:a16="http://schemas.microsoft.com/office/drawing/2014/main" id="{10140F41-07B8-4068-8164-99563A4B7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16392" name="Text Box 8">
            <a:extLst>
              <a:ext uri="{FF2B5EF4-FFF2-40B4-BE49-F238E27FC236}">
                <a16:creationId xmlns:a16="http://schemas.microsoft.com/office/drawing/2014/main" id="{8B62EE72-8329-4087-A177-5AC4D16DB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3688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3.1.3 4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cs typeface="Times New Roman" panose="02020603050405020304" pitchFamily="18" charset="0"/>
              </a:rPr>
              <a:t>多路选择器及其数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据流描述方式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reeform 2">
            <a:extLst>
              <a:ext uri="{FF2B5EF4-FFF2-40B4-BE49-F238E27FC236}">
                <a16:creationId xmlns:a16="http://schemas.microsoft.com/office/drawing/2014/main" id="{EEFA6463-11C2-4054-A77B-EF9B0219D787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11" name="Freeform 3">
            <a:extLst>
              <a:ext uri="{FF2B5EF4-FFF2-40B4-BE49-F238E27FC236}">
                <a16:creationId xmlns:a16="http://schemas.microsoft.com/office/drawing/2014/main" id="{528D3C67-F64D-4070-874D-D9EF4BA82EA8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12" name="Line 4">
            <a:extLst>
              <a:ext uri="{FF2B5EF4-FFF2-40B4-BE49-F238E27FC236}">
                <a16:creationId xmlns:a16="http://schemas.microsoft.com/office/drawing/2014/main" id="{D876E91E-0E04-4EC8-A674-18BC5CF3ABC4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7413" name="Picture 5">
            <a:extLst>
              <a:ext uri="{FF2B5EF4-FFF2-40B4-BE49-F238E27FC236}">
                <a16:creationId xmlns:a16="http://schemas.microsoft.com/office/drawing/2014/main" id="{8DFCC672-6CE4-4C03-B98A-7A28FA321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6">
            <a:extLst>
              <a:ext uri="{FF2B5EF4-FFF2-40B4-BE49-F238E27FC236}">
                <a16:creationId xmlns:a16="http://schemas.microsoft.com/office/drawing/2014/main" id="{1567242F-00E6-4E88-8C1E-CF359DF0B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2971800"/>
            <a:ext cx="8445500" cy="200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7">
            <a:extLst>
              <a:ext uri="{FF2B5EF4-FFF2-40B4-BE49-F238E27FC236}">
                <a16:creationId xmlns:a16="http://schemas.microsoft.com/office/drawing/2014/main" id="{CC8CE874-CA4D-4068-9CCC-3C9D7584D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5422900"/>
            <a:ext cx="79502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6" name="Text Box 8">
            <a:extLst>
              <a:ext uri="{FF2B5EF4-FFF2-40B4-BE49-F238E27FC236}">
                <a16:creationId xmlns:a16="http://schemas.microsoft.com/office/drawing/2014/main" id="{464961EC-A0D4-4A84-9580-432F608E3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17417" name="Text Box 9">
            <a:extLst>
              <a:ext uri="{FF2B5EF4-FFF2-40B4-BE49-F238E27FC236}">
                <a16:creationId xmlns:a16="http://schemas.microsoft.com/office/drawing/2014/main" id="{7E89B538-BD49-48F8-A926-18377A971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3688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3.1.3 4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cs typeface="Times New Roman" panose="02020603050405020304" pitchFamily="18" charset="0"/>
              </a:rPr>
              <a:t>多路选择器及其数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据流描述方式</a:t>
            </a:r>
          </a:p>
        </p:txBody>
      </p:sp>
      <p:sp>
        <p:nvSpPr>
          <p:cNvPr id="17418" name="Text Box 10">
            <a:extLst>
              <a:ext uri="{FF2B5EF4-FFF2-40B4-BE49-F238E27FC236}">
                <a16:creationId xmlns:a16="http://schemas.microsoft.com/office/drawing/2014/main" id="{B6BC87ED-199E-4382-9222-E78A65B8A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2387600"/>
            <a:ext cx="19748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．按位逻辑操作符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reeform 2">
            <a:extLst>
              <a:ext uri="{FF2B5EF4-FFF2-40B4-BE49-F238E27FC236}">
                <a16:creationId xmlns:a16="http://schemas.microsoft.com/office/drawing/2014/main" id="{CC067194-5649-443B-BEA1-E4A484BE2F1A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435" name="Freeform 3">
            <a:extLst>
              <a:ext uri="{FF2B5EF4-FFF2-40B4-BE49-F238E27FC236}">
                <a16:creationId xmlns:a16="http://schemas.microsoft.com/office/drawing/2014/main" id="{4BC9CC7B-A456-4F52-8369-0D9918C554E4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436" name="Line 4">
            <a:extLst>
              <a:ext uri="{FF2B5EF4-FFF2-40B4-BE49-F238E27FC236}">
                <a16:creationId xmlns:a16="http://schemas.microsoft.com/office/drawing/2014/main" id="{21D145F6-62E1-46EC-BD66-31242100C18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8437" name="Picture 5">
            <a:extLst>
              <a:ext uri="{FF2B5EF4-FFF2-40B4-BE49-F238E27FC236}">
                <a16:creationId xmlns:a16="http://schemas.microsoft.com/office/drawing/2014/main" id="{31A8EDDD-DCB9-4DF2-AF5C-D11AF55D6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6">
            <a:extLst>
              <a:ext uri="{FF2B5EF4-FFF2-40B4-BE49-F238E27FC236}">
                <a16:creationId xmlns:a16="http://schemas.microsoft.com/office/drawing/2014/main" id="{F2E6B99B-0436-4318-A789-46CDEDB5D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2917825"/>
            <a:ext cx="79375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9" name="Picture 7">
            <a:extLst>
              <a:ext uri="{FF2B5EF4-FFF2-40B4-BE49-F238E27FC236}">
                <a16:creationId xmlns:a16="http://schemas.microsoft.com/office/drawing/2014/main" id="{E2134C20-8DAD-4C2E-9F74-3BFE892DF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5054600"/>
            <a:ext cx="57150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40" name="Text Box 8">
            <a:extLst>
              <a:ext uri="{FF2B5EF4-FFF2-40B4-BE49-F238E27FC236}">
                <a16:creationId xmlns:a16="http://schemas.microsoft.com/office/drawing/2014/main" id="{96044423-4937-4393-B532-6441C1CFB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18441" name="Text Box 9">
            <a:extLst>
              <a:ext uri="{FF2B5EF4-FFF2-40B4-BE49-F238E27FC236}">
                <a16:creationId xmlns:a16="http://schemas.microsoft.com/office/drawing/2014/main" id="{2F243302-2983-42A8-9457-26C4429A8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3688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3.1.3 4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cs typeface="Times New Roman" panose="02020603050405020304" pitchFamily="18" charset="0"/>
              </a:rPr>
              <a:t>多路选择器及其数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据流描述方式</a:t>
            </a:r>
          </a:p>
        </p:txBody>
      </p:sp>
      <p:sp>
        <p:nvSpPr>
          <p:cNvPr id="18442" name="Text Box 10">
            <a:extLst>
              <a:ext uri="{FF2B5EF4-FFF2-40B4-BE49-F238E27FC236}">
                <a16:creationId xmlns:a16="http://schemas.microsoft.com/office/drawing/2014/main" id="{C1C11985-3026-4667-A5D8-2816B8C88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2387600"/>
            <a:ext cx="15176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2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．等式操作符</a:t>
            </a:r>
          </a:p>
        </p:txBody>
      </p:sp>
      <p:sp>
        <p:nvSpPr>
          <p:cNvPr id="18443" name="Text Box 11">
            <a:extLst>
              <a:ext uri="{FF2B5EF4-FFF2-40B4-BE49-F238E27FC236}">
                <a16:creationId xmlns:a16="http://schemas.microsoft.com/office/drawing/2014/main" id="{E8B9B063-0C8F-4E21-BA38-704384E01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413" y="5654675"/>
            <a:ext cx="7920037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b="1">
                <a:solidFill>
                  <a:srgbClr val="FF0000"/>
                </a:solidFill>
              </a:rPr>
              <a:t>==</a:t>
            </a:r>
            <a:r>
              <a:rPr lang="en-US" altLang="zh-CN"/>
              <a:t>:</a:t>
            </a:r>
            <a:r>
              <a:rPr lang="zh-CN" altLang="en-US"/>
              <a:t>两个二进制数被逐位比较</a:t>
            </a:r>
            <a:r>
              <a:rPr lang="en-US" altLang="zh-CN"/>
              <a:t>,</a:t>
            </a:r>
            <a:r>
              <a:rPr lang="zh-CN" altLang="en-US"/>
              <a:t>必须全等才输出</a:t>
            </a:r>
            <a:r>
              <a:rPr lang="en-US" altLang="zh-CN"/>
              <a:t>1,</a:t>
            </a:r>
            <a:r>
              <a:rPr lang="zh-CN" altLang="en-US"/>
              <a:t>如果其中有的位是未知值</a:t>
            </a:r>
            <a:r>
              <a:rPr lang="en-US" altLang="zh-CN"/>
              <a:t>X</a:t>
            </a:r>
            <a:r>
              <a:rPr lang="zh-CN" altLang="en-US"/>
              <a:t>或高阻值</a:t>
            </a:r>
            <a:r>
              <a:rPr lang="en-US" altLang="zh-CN"/>
              <a:t>Z</a:t>
            </a:r>
            <a:r>
              <a:rPr lang="zh-CN" altLang="en-US"/>
              <a:t>都判定为假</a:t>
            </a:r>
            <a:r>
              <a:rPr lang="en-US" altLang="zh-CN"/>
              <a:t>,</a:t>
            </a:r>
            <a:r>
              <a:rPr lang="zh-CN" altLang="en-US"/>
              <a:t>输出</a:t>
            </a:r>
            <a:r>
              <a:rPr lang="en-US" altLang="zh-CN"/>
              <a:t>0.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 b="1">
                <a:solidFill>
                  <a:srgbClr val="FF0000"/>
                </a:solidFill>
              </a:rPr>
              <a:t>===</a:t>
            </a:r>
            <a:r>
              <a:rPr lang="zh-CN" altLang="en-US" b="1">
                <a:solidFill>
                  <a:schemeClr val="folHlink"/>
                </a:solidFill>
              </a:rPr>
              <a:t>：</a:t>
            </a:r>
            <a:r>
              <a:rPr lang="zh-CN" altLang="en-US"/>
              <a:t>将</a:t>
            </a:r>
            <a:r>
              <a:rPr lang="en-US" altLang="zh-CN"/>
              <a:t>X</a:t>
            </a:r>
            <a:r>
              <a:rPr lang="zh-CN" altLang="en-US"/>
              <a:t>或</a:t>
            </a:r>
            <a:r>
              <a:rPr lang="en-US" altLang="zh-CN"/>
              <a:t>Z</a:t>
            </a:r>
            <a:r>
              <a:rPr lang="zh-CN" altLang="en-US"/>
              <a:t>都当成确定的值进行比较，当表述相同时输出</a:t>
            </a:r>
            <a:r>
              <a:rPr lang="en-US" altLang="zh-CN"/>
              <a:t>1</a:t>
            </a:r>
            <a:r>
              <a:rPr lang="zh-CN" altLang="en-US"/>
              <a:t>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reeform 2">
            <a:extLst>
              <a:ext uri="{FF2B5EF4-FFF2-40B4-BE49-F238E27FC236}">
                <a16:creationId xmlns:a16="http://schemas.microsoft.com/office/drawing/2014/main" id="{94B96CBE-0201-4862-A833-8FA2ACF90B8A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459" name="Freeform 3">
            <a:extLst>
              <a:ext uri="{FF2B5EF4-FFF2-40B4-BE49-F238E27FC236}">
                <a16:creationId xmlns:a16="http://schemas.microsoft.com/office/drawing/2014/main" id="{109DBAF7-4D3F-4E76-8976-7FC9579720C2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460" name="Line 4">
            <a:extLst>
              <a:ext uri="{FF2B5EF4-FFF2-40B4-BE49-F238E27FC236}">
                <a16:creationId xmlns:a16="http://schemas.microsoft.com/office/drawing/2014/main" id="{8E334D17-9E63-4840-BDEB-D7D6F422653C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9461" name="Picture 6">
            <a:extLst>
              <a:ext uri="{FF2B5EF4-FFF2-40B4-BE49-F238E27FC236}">
                <a16:creationId xmlns:a16="http://schemas.microsoft.com/office/drawing/2014/main" id="{8078A10A-68AC-497B-B440-9DD57607F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2" name="Text Box 10">
            <a:extLst>
              <a:ext uri="{FF2B5EF4-FFF2-40B4-BE49-F238E27FC236}">
                <a16:creationId xmlns:a16="http://schemas.microsoft.com/office/drawing/2014/main" id="{9620F753-024A-4C26-93DB-9DF13FC75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19463" name="Text Box 11">
            <a:extLst>
              <a:ext uri="{FF2B5EF4-FFF2-40B4-BE49-F238E27FC236}">
                <a16:creationId xmlns:a16="http://schemas.microsoft.com/office/drawing/2014/main" id="{64C21F36-EFBB-4D53-BE3B-C37F2C176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4354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3.1.3 4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cs typeface="Times New Roman" panose="02020603050405020304" pitchFamily="18" charset="0"/>
              </a:rPr>
              <a:t>多路选择器及其数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据流描述方式</a:t>
            </a:r>
          </a:p>
        </p:txBody>
      </p:sp>
      <p:sp>
        <p:nvSpPr>
          <p:cNvPr id="19464" name="Text Box 12">
            <a:extLst>
              <a:ext uri="{FF2B5EF4-FFF2-40B4-BE49-F238E27FC236}">
                <a16:creationId xmlns:a16="http://schemas.microsoft.com/office/drawing/2014/main" id="{C3CAF8CE-92FC-4D09-82EA-79FD59DB4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2387600"/>
            <a:ext cx="2476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assign</a:t>
            </a:r>
            <a:r>
              <a:rPr lang="zh-CN" altLang="en-US">
                <a:solidFill>
                  <a:srgbClr val="000000"/>
                </a:solidFill>
                <a:cs typeface="Times New Roman" panose="02020603050405020304" pitchFamily="18" charset="0"/>
              </a:rPr>
              <a:t>连续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赋值语句</a:t>
            </a:r>
          </a:p>
        </p:txBody>
      </p:sp>
      <p:grpSp>
        <p:nvGrpSpPr>
          <p:cNvPr id="19465" name="Group 15">
            <a:extLst>
              <a:ext uri="{FF2B5EF4-FFF2-40B4-BE49-F238E27FC236}">
                <a16:creationId xmlns:a16="http://schemas.microsoft.com/office/drawing/2014/main" id="{21F71C1F-95BA-47E4-A569-BE5167EF3005}"/>
              </a:ext>
            </a:extLst>
          </p:cNvPr>
          <p:cNvGrpSpPr>
            <a:grpSpLocks/>
          </p:cNvGrpSpPr>
          <p:nvPr/>
        </p:nvGrpSpPr>
        <p:grpSpPr bwMode="auto">
          <a:xfrm>
            <a:off x="1751013" y="2908300"/>
            <a:ext cx="5832475" cy="2536825"/>
            <a:chOff x="1103" y="1832"/>
            <a:chExt cx="3674" cy="1598"/>
          </a:xfrm>
        </p:grpSpPr>
        <p:sp>
          <p:nvSpPr>
            <p:cNvPr id="19466" name="Freeform 5">
              <a:extLst>
                <a:ext uri="{FF2B5EF4-FFF2-40B4-BE49-F238E27FC236}">
                  <a16:creationId xmlns:a16="http://schemas.microsoft.com/office/drawing/2014/main" id="{94FE84EF-DC19-4F4E-8D79-5503ADEFB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" y="1838"/>
              <a:ext cx="2631" cy="224"/>
            </a:xfrm>
            <a:custGeom>
              <a:avLst/>
              <a:gdLst>
                <a:gd name="T0" fmla="*/ 0 w 2631"/>
                <a:gd name="T1" fmla="*/ 0 h 224"/>
                <a:gd name="T2" fmla="*/ 0 w 2631"/>
                <a:gd name="T3" fmla="*/ 224 h 224"/>
                <a:gd name="T4" fmla="*/ 2631 w 2631"/>
                <a:gd name="T5" fmla="*/ 224 h 224"/>
                <a:gd name="T6" fmla="*/ 2631 w 2631"/>
                <a:gd name="T7" fmla="*/ 0 h 224"/>
                <a:gd name="T8" fmla="*/ 0 w 2631"/>
                <a:gd name="T9" fmla="*/ 0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31" h="224">
                  <a:moveTo>
                    <a:pt x="0" y="0"/>
                  </a:moveTo>
                  <a:lnTo>
                    <a:pt x="0" y="224"/>
                  </a:lnTo>
                  <a:lnTo>
                    <a:pt x="2631" y="224"/>
                  </a:lnTo>
                  <a:lnTo>
                    <a:pt x="26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>
                  <a:alpha val="0"/>
                </a:srgb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19467" name="Picture 7">
              <a:extLst>
                <a:ext uri="{FF2B5EF4-FFF2-40B4-BE49-F238E27FC236}">
                  <a16:creationId xmlns:a16="http://schemas.microsoft.com/office/drawing/2014/main" id="{247CE228-8AC7-491D-A236-BBBECB5D58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2" y="1832"/>
              <a:ext cx="2648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468" name="Picture 8">
              <a:extLst>
                <a:ext uri="{FF2B5EF4-FFF2-40B4-BE49-F238E27FC236}">
                  <a16:creationId xmlns:a16="http://schemas.microsoft.com/office/drawing/2014/main" id="{BE8955E2-A13B-4CAB-827F-B69958B330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0" y="2192"/>
              <a:ext cx="2232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469" name="Picture 9">
              <a:extLst>
                <a:ext uri="{FF2B5EF4-FFF2-40B4-BE49-F238E27FC236}">
                  <a16:creationId xmlns:a16="http://schemas.microsoft.com/office/drawing/2014/main" id="{43BDD152-7453-4730-BFA4-41B8CE6505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0" y="2736"/>
              <a:ext cx="2648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470" name="Text Box 13">
              <a:extLst>
                <a:ext uri="{FF2B5EF4-FFF2-40B4-BE49-F238E27FC236}">
                  <a16:creationId xmlns:a16="http://schemas.microsoft.com/office/drawing/2014/main" id="{28099547-4227-4C82-B8CC-72DCCD7DF1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3" y="3199"/>
              <a:ext cx="358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/>
                <a:t>同一目标变量名不允许有多个不同赋值表达式 </a:t>
              </a:r>
            </a:p>
          </p:txBody>
        </p:sp>
        <p:sp>
          <p:nvSpPr>
            <p:cNvPr id="19471" name="Text Box 14">
              <a:extLst>
                <a:ext uri="{FF2B5EF4-FFF2-40B4-BE49-F238E27FC236}">
                  <a16:creationId xmlns:a16="http://schemas.microsoft.com/office/drawing/2014/main" id="{7BDF7912-4A5C-4E45-9731-5326416C83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1" y="2836"/>
              <a:ext cx="72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b="1">
                  <a:solidFill>
                    <a:srgbClr val="FF0000"/>
                  </a:solidFill>
                </a:rPr>
                <a:t>错！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reeform 2">
            <a:extLst>
              <a:ext uri="{FF2B5EF4-FFF2-40B4-BE49-F238E27FC236}">
                <a16:creationId xmlns:a16="http://schemas.microsoft.com/office/drawing/2014/main" id="{91578111-C97A-4BE5-BE26-3EDB0A081953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3" name="Freeform 3">
            <a:extLst>
              <a:ext uri="{FF2B5EF4-FFF2-40B4-BE49-F238E27FC236}">
                <a16:creationId xmlns:a16="http://schemas.microsoft.com/office/drawing/2014/main" id="{01F79931-2FCF-4C96-9E67-D0DC73DE809A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4" name="Line 4">
            <a:extLst>
              <a:ext uri="{FF2B5EF4-FFF2-40B4-BE49-F238E27FC236}">
                <a16:creationId xmlns:a16="http://schemas.microsoft.com/office/drawing/2014/main" id="{A99E604F-A91B-42FC-8405-652F3294F467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0485" name="Picture 5">
            <a:extLst>
              <a:ext uri="{FF2B5EF4-FFF2-40B4-BE49-F238E27FC236}">
                <a16:creationId xmlns:a16="http://schemas.microsoft.com/office/drawing/2014/main" id="{B76A5A27-E9AF-46DE-8667-C7C1B5A2F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>
            <a:extLst>
              <a:ext uri="{FF2B5EF4-FFF2-40B4-BE49-F238E27FC236}">
                <a16:creationId xmlns:a16="http://schemas.microsoft.com/office/drawing/2014/main" id="{C36DB46C-33D8-4EEE-824B-0DC40F144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832100"/>
            <a:ext cx="5562600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7" name="Picture 7">
            <a:extLst>
              <a:ext uri="{FF2B5EF4-FFF2-40B4-BE49-F238E27FC236}">
                <a16:creationId xmlns:a16="http://schemas.microsoft.com/office/drawing/2014/main" id="{7B0AC02A-D3FF-4316-AC19-CD3FB9C64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4051300"/>
            <a:ext cx="26162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8" name="Picture 8">
            <a:extLst>
              <a:ext uri="{FF2B5EF4-FFF2-40B4-BE49-F238E27FC236}">
                <a16:creationId xmlns:a16="http://schemas.microsoft.com/office/drawing/2014/main" id="{D9BFEB0A-CE3B-42A7-AD3F-7E7B17F1B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4864100"/>
            <a:ext cx="57912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9" name="Text Box 9">
            <a:extLst>
              <a:ext uri="{FF2B5EF4-FFF2-40B4-BE49-F238E27FC236}">
                <a16:creationId xmlns:a16="http://schemas.microsoft.com/office/drawing/2014/main" id="{8E4BF772-D01C-4EB9-892F-AA094F3C9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20490" name="Text Box 10">
            <a:extLst>
              <a:ext uri="{FF2B5EF4-FFF2-40B4-BE49-F238E27FC236}">
                <a16:creationId xmlns:a16="http://schemas.microsoft.com/office/drawing/2014/main" id="{B882504B-24BB-471F-B833-6963EF2CE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4354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3.1.3 4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cs typeface="Times New Roman" panose="02020603050405020304" pitchFamily="18" charset="0"/>
              </a:rPr>
              <a:t>多路选择器及其数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据流描述方式</a:t>
            </a:r>
          </a:p>
        </p:txBody>
      </p:sp>
      <p:sp>
        <p:nvSpPr>
          <p:cNvPr id="20491" name="Text Box 11">
            <a:extLst>
              <a:ext uri="{FF2B5EF4-FFF2-40B4-BE49-F238E27FC236}">
                <a16:creationId xmlns:a16="http://schemas.microsoft.com/office/drawing/2014/main" id="{4532D2A5-3985-4240-A488-E041A3BE4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2387600"/>
            <a:ext cx="24812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wire</a:t>
            </a:r>
            <a:r>
              <a:rPr lang="zh-CN" altLang="en-US">
                <a:solidFill>
                  <a:srgbClr val="000000"/>
                </a:solidFill>
                <a:cs typeface="Times New Roman" panose="02020603050405020304" pitchFamily="18" charset="0"/>
              </a:rPr>
              <a:t>定义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网线型变量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reeform 2">
            <a:extLst>
              <a:ext uri="{FF2B5EF4-FFF2-40B4-BE49-F238E27FC236}">
                <a16:creationId xmlns:a16="http://schemas.microsoft.com/office/drawing/2014/main" id="{3952AB3C-F023-4FAA-82C0-9E8FC5FFA6E4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507" name="Freeform 3">
            <a:extLst>
              <a:ext uri="{FF2B5EF4-FFF2-40B4-BE49-F238E27FC236}">
                <a16:creationId xmlns:a16="http://schemas.microsoft.com/office/drawing/2014/main" id="{B6E3282C-9D67-433B-9354-E40BE186445F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508" name="Line 4">
            <a:extLst>
              <a:ext uri="{FF2B5EF4-FFF2-40B4-BE49-F238E27FC236}">
                <a16:creationId xmlns:a16="http://schemas.microsoft.com/office/drawing/2014/main" id="{5DA1EB10-049D-46EC-975F-6397B9AF7DBC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1509" name="Picture 5">
            <a:extLst>
              <a:ext uri="{FF2B5EF4-FFF2-40B4-BE49-F238E27FC236}">
                <a16:creationId xmlns:a16="http://schemas.microsoft.com/office/drawing/2014/main" id="{0558AEBB-6F40-434A-B26A-FEF929D71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0" name="Picture 6">
            <a:extLst>
              <a:ext uri="{FF2B5EF4-FFF2-40B4-BE49-F238E27FC236}">
                <a16:creationId xmlns:a16="http://schemas.microsoft.com/office/drawing/2014/main" id="{D140BF57-CB08-46E6-99BC-1A3B2AD50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0300"/>
            <a:ext cx="8966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11" name="Text Box 7">
            <a:extLst>
              <a:ext uri="{FF2B5EF4-FFF2-40B4-BE49-F238E27FC236}">
                <a16:creationId xmlns:a16="http://schemas.microsoft.com/office/drawing/2014/main" id="{E95E6959-1756-4C9F-81B3-FC1D3BA2C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4D56F25B-4E0F-4C8A-950C-471BAC297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4354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3.1.3 4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cs typeface="Times New Roman" panose="02020603050405020304" pitchFamily="18" charset="0"/>
              </a:rPr>
              <a:t>多路选择器及其数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据流描述方式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reeform 2">
            <a:extLst>
              <a:ext uri="{FF2B5EF4-FFF2-40B4-BE49-F238E27FC236}">
                <a16:creationId xmlns:a16="http://schemas.microsoft.com/office/drawing/2014/main" id="{8140D9E2-5E39-476F-9188-DF613E076DE6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31" name="Freeform 3">
            <a:extLst>
              <a:ext uri="{FF2B5EF4-FFF2-40B4-BE49-F238E27FC236}">
                <a16:creationId xmlns:a16="http://schemas.microsoft.com/office/drawing/2014/main" id="{8176ACF0-01D7-4A47-A89E-88DAA29529F1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32" name="Line 4">
            <a:extLst>
              <a:ext uri="{FF2B5EF4-FFF2-40B4-BE49-F238E27FC236}">
                <a16:creationId xmlns:a16="http://schemas.microsoft.com/office/drawing/2014/main" id="{9FCFC57F-98DD-409D-B4F9-C72E3727344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2533" name="Picture 5">
            <a:extLst>
              <a:ext uri="{FF2B5EF4-FFF2-40B4-BE49-F238E27FC236}">
                <a16:creationId xmlns:a16="http://schemas.microsoft.com/office/drawing/2014/main" id="{2001CD28-BC7E-49D4-AE0C-BC6191857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4" name="Text Box 8">
            <a:extLst>
              <a:ext uri="{FF2B5EF4-FFF2-40B4-BE49-F238E27FC236}">
                <a16:creationId xmlns:a16="http://schemas.microsoft.com/office/drawing/2014/main" id="{7DFB3C31-F623-4E82-ABBE-01A046C4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22535" name="Text Box 9">
            <a:extLst>
              <a:ext uri="{FF2B5EF4-FFF2-40B4-BE49-F238E27FC236}">
                <a16:creationId xmlns:a16="http://schemas.microsoft.com/office/drawing/2014/main" id="{2D930798-75D5-46D5-85B0-580CB4B46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4354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3.1.3 4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cs typeface="Times New Roman" panose="02020603050405020304" pitchFamily="18" charset="0"/>
              </a:rPr>
              <a:t>多路选择器及其数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据流描述方式</a:t>
            </a:r>
          </a:p>
        </p:txBody>
      </p:sp>
      <p:sp>
        <p:nvSpPr>
          <p:cNvPr id="22536" name="Text Box 10">
            <a:extLst>
              <a:ext uri="{FF2B5EF4-FFF2-40B4-BE49-F238E27FC236}">
                <a16:creationId xmlns:a16="http://schemas.microsoft.com/office/drawing/2014/main" id="{DAD260D5-936A-4304-BC20-2D9F78FC7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363" y="2673350"/>
            <a:ext cx="12890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5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．注释符号</a:t>
            </a:r>
          </a:p>
        </p:txBody>
      </p:sp>
      <p:grpSp>
        <p:nvGrpSpPr>
          <p:cNvPr id="22537" name="Group 13">
            <a:extLst>
              <a:ext uri="{FF2B5EF4-FFF2-40B4-BE49-F238E27FC236}">
                <a16:creationId xmlns:a16="http://schemas.microsoft.com/office/drawing/2014/main" id="{46BD2373-CE09-4327-974D-01F3D8EA9CED}"/>
              </a:ext>
            </a:extLst>
          </p:cNvPr>
          <p:cNvGrpSpPr>
            <a:grpSpLocks/>
          </p:cNvGrpSpPr>
          <p:nvPr/>
        </p:nvGrpSpPr>
        <p:grpSpPr bwMode="auto">
          <a:xfrm>
            <a:off x="1663700" y="3390900"/>
            <a:ext cx="2967038" cy="1209675"/>
            <a:chOff x="1048" y="2136"/>
            <a:chExt cx="1869" cy="762"/>
          </a:xfrm>
        </p:grpSpPr>
        <p:pic>
          <p:nvPicPr>
            <p:cNvPr id="22538" name="Picture 6">
              <a:extLst>
                <a:ext uri="{FF2B5EF4-FFF2-40B4-BE49-F238E27FC236}">
                  <a16:creationId xmlns:a16="http://schemas.microsoft.com/office/drawing/2014/main" id="{E12691E6-8DFA-491F-97BA-DCFE26D6AA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8" y="2136"/>
              <a:ext cx="384" cy="2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539" name="Picture 7">
              <a:extLst>
                <a:ext uri="{FF2B5EF4-FFF2-40B4-BE49-F238E27FC236}">
                  <a16:creationId xmlns:a16="http://schemas.microsoft.com/office/drawing/2014/main" id="{47267537-D404-4188-BDFF-2398552D7A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8" y="2610"/>
              <a:ext cx="69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540" name="Text Box 11">
              <a:extLst>
                <a:ext uri="{FF2B5EF4-FFF2-40B4-BE49-F238E27FC236}">
                  <a16:creationId xmlns:a16="http://schemas.microsoft.com/office/drawing/2014/main" id="{10861741-AEDD-4E0B-BD46-EDDC585243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0" y="2610"/>
              <a:ext cx="9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/>
                <a:t>可以换行</a:t>
              </a:r>
            </a:p>
          </p:txBody>
        </p:sp>
        <p:sp>
          <p:nvSpPr>
            <p:cNvPr id="22541" name="Text Box 12">
              <a:extLst>
                <a:ext uri="{FF2B5EF4-FFF2-40B4-BE49-F238E27FC236}">
                  <a16:creationId xmlns:a16="http://schemas.microsoft.com/office/drawing/2014/main" id="{570CFDD5-57FE-4BF3-8CD8-83D6A3CDCE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5" y="2201"/>
              <a:ext cx="86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/>
                <a:t>不可换行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reeform 2">
            <a:extLst>
              <a:ext uri="{FF2B5EF4-FFF2-40B4-BE49-F238E27FC236}">
                <a16:creationId xmlns:a16="http://schemas.microsoft.com/office/drawing/2014/main" id="{C93E8FED-6052-40F9-BF4F-731F7CB2E826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55" name="Freeform 3">
            <a:extLst>
              <a:ext uri="{FF2B5EF4-FFF2-40B4-BE49-F238E27FC236}">
                <a16:creationId xmlns:a16="http://schemas.microsoft.com/office/drawing/2014/main" id="{9B03A50B-4B1C-46D0-A80D-A15A5F69179B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56" name="Line 4">
            <a:extLst>
              <a:ext uri="{FF2B5EF4-FFF2-40B4-BE49-F238E27FC236}">
                <a16:creationId xmlns:a16="http://schemas.microsoft.com/office/drawing/2014/main" id="{EDE708DF-FDB2-4713-8E98-9BC026FC7F32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3557" name="Picture 5">
            <a:extLst>
              <a:ext uri="{FF2B5EF4-FFF2-40B4-BE49-F238E27FC236}">
                <a16:creationId xmlns:a16="http://schemas.microsoft.com/office/drawing/2014/main" id="{EA8084EF-5E8E-44DC-AE60-C14076B95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6163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8" name="Picture 6">
            <a:extLst>
              <a:ext uri="{FF2B5EF4-FFF2-40B4-BE49-F238E27FC236}">
                <a16:creationId xmlns:a16="http://schemas.microsoft.com/office/drawing/2014/main" id="{022F7F8C-383A-4199-AF89-45B458C26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2486025"/>
            <a:ext cx="8166100" cy="417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9" name="Text Box 7">
            <a:extLst>
              <a:ext uri="{FF2B5EF4-FFF2-40B4-BE49-F238E27FC236}">
                <a16:creationId xmlns:a16="http://schemas.microsoft.com/office/drawing/2014/main" id="{D1D613DF-58D1-48EF-84AF-BE9CB1DBE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7E312669-1561-4B15-87F5-FBCA1AE63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3640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3.1.4 4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多路选择器及其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if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语句描述方式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reeform 2">
            <a:extLst>
              <a:ext uri="{FF2B5EF4-FFF2-40B4-BE49-F238E27FC236}">
                <a16:creationId xmlns:a16="http://schemas.microsoft.com/office/drawing/2014/main" id="{86F82D18-09CF-46D5-9ACB-811C0673F2DD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79" name="Freeform 3">
            <a:extLst>
              <a:ext uri="{FF2B5EF4-FFF2-40B4-BE49-F238E27FC236}">
                <a16:creationId xmlns:a16="http://schemas.microsoft.com/office/drawing/2014/main" id="{188252E7-8BD7-465B-97DC-6477BB49EC4F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80" name="Line 4">
            <a:extLst>
              <a:ext uri="{FF2B5EF4-FFF2-40B4-BE49-F238E27FC236}">
                <a16:creationId xmlns:a16="http://schemas.microsoft.com/office/drawing/2014/main" id="{2B92A077-64B2-4144-9187-D42EE1507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4581" name="Picture 5">
            <a:extLst>
              <a:ext uri="{FF2B5EF4-FFF2-40B4-BE49-F238E27FC236}">
                <a16:creationId xmlns:a16="http://schemas.microsoft.com/office/drawing/2014/main" id="{AAC3F847-B22E-4F42-B6C1-7E8D02D08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2" name="Text Box 6">
            <a:extLst>
              <a:ext uri="{FF2B5EF4-FFF2-40B4-BE49-F238E27FC236}">
                <a16:creationId xmlns:a16="http://schemas.microsoft.com/office/drawing/2014/main" id="{270630BA-FE80-4351-9160-6D89BF8F8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24583" name="Text Box 7">
            <a:extLst>
              <a:ext uri="{FF2B5EF4-FFF2-40B4-BE49-F238E27FC236}">
                <a16:creationId xmlns:a16="http://schemas.microsoft.com/office/drawing/2014/main" id="{D53E572A-7905-4AC3-9679-8A0B58967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3640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3.1.4 4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多路选择器及其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if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语句描述方式</a:t>
            </a:r>
          </a:p>
        </p:txBody>
      </p:sp>
      <p:sp>
        <p:nvSpPr>
          <p:cNvPr id="24584" name="Text Box 8">
            <a:extLst>
              <a:ext uri="{FF2B5EF4-FFF2-40B4-BE49-F238E27FC236}">
                <a16:creationId xmlns:a16="http://schemas.microsoft.com/office/drawing/2014/main" id="{0E39F6FA-0CE1-4CD9-B8F8-222877B35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850" y="2486025"/>
            <a:ext cx="21161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．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if_ else</a:t>
            </a:r>
            <a:r>
              <a:rPr lang="zh-CN" altLang="en-US">
                <a:solidFill>
                  <a:srgbClr val="000000"/>
                </a:solidFill>
                <a:cs typeface="Times New Roman" panose="02020603050405020304" pitchFamily="18" charset="0"/>
              </a:rPr>
              <a:t>条件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语句</a:t>
            </a:r>
          </a:p>
        </p:txBody>
      </p:sp>
      <p:sp>
        <p:nvSpPr>
          <p:cNvPr id="24585" name="Text Box 11">
            <a:extLst>
              <a:ext uri="{FF2B5EF4-FFF2-40B4-BE49-F238E27FC236}">
                <a16:creationId xmlns:a16="http://schemas.microsoft.com/office/drawing/2014/main" id="{91638EBE-7F69-4218-9CD2-E8FD3DCBC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313" y="5438775"/>
            <a:ext cx="74866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．数据表示方式：</a:t>
            </a:r>
            <a:r>
              <a:rPr lang="en-US" altLang="zh-CN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具备通过赋值操作达到自动转换数据类型的功能</a:t>
            </a:r>
          </a:p>
        </p:txBody>
      </p:sp>
      <p:grpSp>
        <p:nvGrpSpPr>
          <p:cNvPr id="24586" name="Group 14">
            <a:extLst>
              <a:ext uri="{FF2B5EF4-FFF2-40B4-BE49-F238E27FC236}">
                <a16:creationId xmlns:a16="http://schemas.microsoft.com/office/drawing/2014/main" id="{4D20F144-A2CE-4DD8-B293-527B573AD9CA}"/>
              </a:ext>
            </a:extLst>
          </p:cNvPr>
          <p:cNvGrpSpPr>
            <a:grpSpLocks/>
          </p:cNvGrpSpPr>
          <p:nvPr/>
        </p:nvGrpSpPr>
        <p:grpSpPr bwMode="auto">
          <a:xfrm>
            <a:off x="1030288" y="3351213"/>
            <a:ext cx="2932112" cy="1212850"/>
            <a:chOff x="753" y="2092"/>
            <a:chExt cx="1847" cy="764"/>
          </a:xfrm>
        </p:grpSpPr>
        <p:sp>
          <p:nvSpPr>
            <p:cNvPr id="24591" name="Text Box 9">
              <a:extLst>
                <a:ext uri="{FF2B5EF4-FFF2-40B4-BE49-F238E27FC236}">
                  <a16:creationId xmlns:a16="http://schemas.microsoft.com/office/drawing/2014/main" id="{DB9A5FB4-C5F8-41E7-BC02-D027282736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3" y="2092"/>
              <a:ext cx="1412" cy="4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tabLst>
                  <a:tab pos="495300" algn="l"/>
                </a:tabLs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495300" algn="l"/>
                </a:tabLs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495300" algn="l"/>
                </a:tabLs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495300" algn="l"/>
                </a:tabLs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495300" algn="l"/>
                </a:tabLs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95300" algn="l"/>
                </a:tabLs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95300" algn="l"/>
                </a:tabLs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95300" algn="l"/>
                </a:tabLs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95300" algn="l"/>
                </a:tabLs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2175"/>
                </a:lnSpc>
              </a:pPr>
              <a:r>
                <a:rPr lang="en-US" altLang="zh-CN" b="1">
                  <a:solidFill>
                    <a:srgbClr val="000000"/>
                  </a:solidFill>
                  <a:cs typeface="Tahoma" panose="020B0604030504040204" pitchFamily="34" charset="0"/>
                </a:rPr>
                <a:t>2</a:t>
              </a:r>
              <a:r>
                <a: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．过程赋值语句</a:t>
              </a:r>
            </a:p>
            <a:p>
              <a:pPr eaLnBrk="1" hangingPunct="1">
                <a:lnSpc>
                  <a:spcPts val="1000"/>
                </a:lnSpc>
              </a:pPr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ts val="2975"/>
                </a:lnSpc>
              </a:pPr>
              <a:r>
                <a: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	（</a:t>
              </a:r>
              <a:r>
                <a:rPr lang="en-US" altLang="zh-CN" b="1">
                  <a:solidFill>
                    <a:srgbClr val="000000"/>
                  </a:solidFill>
                  <a:cs typeface="Tahoma" panose="020B0604030504040204" pitchFamily="34" charset="0"/>
                </a:rPr>
                <a:t>1</a:t>
              </a:r>
              <a:r>
                <a: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）阻塞式赋值</a:t>
              </a:r>
            </a:p>
          </p:txBody>
        </p:sp>
        <p:sp>
          <p:nvSpPr>
            <p:cNvPr id="24592" name="Text Box 10">
              <a:extLst>
                <a:ext uri="{FF2B5EF4-FFF2-40B4-BE49-F238E27FC236}">
                  <a16:creationId xmlns:a16="http://schemas.microsoft.com/office/drawing/2014/main" id="{62490AB4-5907-4A15-81CC-154CF7A03E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0" y="2682"/>
              <a:ext cx="1244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2175"/>
                </a:lnSpc>
              </a:pPr>
              <a:r>
                <a:rPr lang="zh-CN" altLang="en-US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（</a:t>
              </a:r>
              <a:r>
                <a:rPr lang="en-US" altLang="zh-CN" b="1">
                  <a:solidFill>
                    <a:srgbClr val="000000"/>
                  </a:solidFill>
                  <a:cs typeface="Tahoma" panose="020B0604030504040204" pitchFamily="34" charset="0"/>
                </a:rPr>
                <a:t>2</a:t>
              </a:r>
              <a:r>
                <a:rPr lang="zh-CN" altLang="en-US">
                  <a:solidFill>
                    <a:srgbClr val="000000"/>
                  </a:solidFill>
                  <a:cs typeface="Times New Roman" panose="02020603050405020304" pitchFamily="18" charset="0"/>
                </a:rPr>
                <a:t>）</a:t>
              </a:r>
              <a:r>
                <a:rPr lang="zh-CN" altLang="en-US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非阻塞式赋值</a:t>
              </a:r>
            </a:p>
          </p:txBody>
        </p:sp>
        <p:sp>
          <p:nvSpPr>
            <p:cNvPr id="24593" name="Text Box 12">
              <a:extLst>
                <a:ext uri="{FF2B5EF4-FFF2-40B4-BE49-F238E27FC236}">
                  <a16:creationId xmlns:a16="http://schemas.microsoft.com/office/drawing/2014/main" id="{8BC52625-4D87-429D-BA23-321F49247B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2" y="2383"/>
              <a:ext cx="4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>
                  <a:latin typeface="Arial" panose="020B0604020202020204" pitchFamily="34" charset="0"/>
                </a:rPr>
                <a:t>‘</a:t>
              </a:r>
              <a:r>
                <a:rPr lang="en-US" altLang="zh-CN"/>
                <a:t>=</a:t>
              </a:r>
              <a:r>
                <a:rPr lang="en-US" altLang="zh-CN">
                  <a:latin typeface="Arial" panose="020B0604020202020204" pitchFamily="34" charset="0"/>
                </a:rPr>
                <a:t>’</a:t>
              </a:r>
              <a:endParaRPr lang="en-US" altLang="zh-CN"/>
            </a:p>
          </p:txBody>
        </p:sp>
        <p:graphicFrame>
          <p:nvGraphicFramePr>
            <p:cNvPr id="24594" name="Object 13">
              <a:extLst>
                <a:ext uri="{FF2B5EF4-FFF2-40B4-BE49-F238E27FC236}">
                  <a16:creationId xmlns:a16="http://schemas.microsoft.com/office/drawing/2014/main" id="{AED9AA67-6B9D-4CA7-8D80-D7295A1CDE7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18" y="2746"/>
            <a:ext cx="120" cy="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95" name="公式" r:id="rId4" imgW="190417" imgH="152334" progId="Equation.3">
                    <p:embed/>
                  </p:oleObj>
                </mc:Choice>
                <mc:Fallback>
                  <p:oleObj name="公式" r:id="rId4" imgW="190417" imgH="152334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8" y="2746"/>
                          <a:ext cx="120" cy="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587" name="Text Box 15">
            <a:extLst>
              <a:ext uri="{FF2B5EF4-FFF2-40B4-BE49-F238E27FC236}">
                <a16:creationId xmlns:a16="http://schemas.microsoft.com/office/drawing/2014/main" id="{2E9F5091-CF65-4AE9-B773-47858A2EE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0" y="4359275"/>
            <a:ext cx="4679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/>
              <a:t>在执行当前语句时，对于块中的其他语句的执行情况一律不加限制，不加阻塞。</a:t>
            </a:r>
          </a:p>
        </p:txBody>
      </p:sp>
      <p:sp>
        <p:nvSpPr>
          <p:cNvPr id="24588" name="Text Box 16">
            <a:extLst>
              <a:ext uri="{FF2B5EF4-FFF2-40B4-BE49-F238E27FC236}">
                <a16:creationId xmlns:a16="http://schemas.microsoft.com/office/drawing/2014/main" id="{40720207-13CE-4360-960C-AEFB0D35F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2388" y="3854450"/>
            <a:ext cx="52562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/>
              <a:t>当执行到某条赋值语句时，其他语句被禁止执行</a:t>
            </a:r>
          </a:p>
        </p:txBody>
      </p:sp>
      <p:sp>
        <p:nvSpPr>
          <p:cNvPr id="24589" name="Text Box 17">
            <a:extLst>
              <a:ext uri="{FF2B5EF4-FFF2-40B4-BE49-F238E27FC236}">
                <a16:creationId xmlns:a16="http://schemas.microsoft.com/office/drawing/2014/main" id="{B652BA24-BFBC-4511-B028-AFA92B33D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575" y="5870575"/>
            <a:ext cx="5688013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/>
              <a:t>例如</a:t>
            </a:r>
            <a:r>
              <a:rPr lang="en-US" altLang="zh-CN"/>
              <a:t>: </a:t>
            </a:r>
            <a:r>
              <a:rPr lang="en-US" altLang="zh-CN">
                <a:sym typeface="Wingdings" panose="05000000000000000000" pitchFamily="2" charset="2"/>
              </a:rPr>
              <a:t>(</a:t>
            </a:r>
            <a:r>
              <a:rPr lang="en-US" altLang="zh-CN"/>
              <a:t>sel==2)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/>
              <a:t>       y[1:0];       y      9;  </a:t>
            </a:r>
            <a:r>
              <a:rPr lang="zh-CN" altLang="en-US"/>
              <a:t>结果</a:t>
            </a:r>
            <a:r>
              <a:rPr lang="en-US" altLang="zh-CN"/>
              <a:t>y=2</a:t>
            </a:r>
            <a:r>
              <a:rPr lang="en-US" altLang="zh-CN">
                <a:latin typeface="Arial" panose="020B0604020202020204" pitchFamily="34" charset="0"/>
              </a:rPr>
              <a:t>‘</a:t>
            </a:r>
            <a:r>
              <a:rPr lang="en-US" altLang="zh-CN"/>
              <a:t>B01</a:t>
            </a:r>
          </a:p>
        </p:txBody>
      </p:sp>
      <p:graphicFrame>
        <p:nvGraphicFramePr>
          <p:cNvPr id="24590" name="Object 18">
            <a:extLst>
              <a:ext uri="{FF2B5EF4-FFF2-40B4-BE49-F238E27FC236}">
                <a16:creationId xmlns:a16="http://schemas.microsoft.com/office/drawing/2014/main" id="{7105068A-6BA5-410E-B911-BA346442F6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95700" y="6446838"/>
          <a:ext cx="1905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6" name="公式" r:id="rId6" imgW="190417" imgH="152334" progId="Equation.3">
                  <p:embed/>
                </p:oleObj>
              </mc:Choice>
              <mc:Fallback>
                <p:oleObj name="公式" r:id="rId6" imgW="190417" imgH="152334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5700" y="6446838"/>
                        <a:ext cx="190500" cy="15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2">
            <a:extLst>
              <a:ext uri="{FF2B5EF4-FFF2-40B4-BE49-F238E27FC236}">
                <a16:creationId xmlns:a16="http://schemas.microsoft.com/office/drawing/2014/main" id="{59A11346-FE65-4024-BE49-9F63E584E18C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03" name="Freeform 3">
            <a:extLst>
              <a:ext uri="{FF2B5EF4-FFF2-40B4-BE49-F238E27FC236}">
                <a16:creationId xmlns:a16="http://schemas.microsoft.com/office/drawing/2014/main" id="{FD66781A-9F52-4CA3-AC99-E2B4E1B025C8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04" name="Line 4">
            <a:extLst>
              <a:ext uri="{FF2B5EF4-FFF2-40B4-BE49-F238E27FC236}">
                <a16:creationId xmlns:a16="http://schemas.microsoft.com/office/drawing/2014/main" id="{10392DAA-98A9-42D3-9F66-BD86CB28306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5605" name="Picture 5">
            <a:extLst>
              <a:ext uri="{FF2B5EF4-FFF2-40B4-BE49-F238E27FC236}">
                <a16:creationId xmlns:a16="http://schemas.microsoft.com/office/drawing/2014/main" id="{D3AE9C49-A829-4862-95B8-99C5DB6D4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>
            <a:extLst>
              <a:ext uri="{FF2B5EF4-FFF2-40B4-BE49-F238E27FC236}">
                <a16:creationId xmlns:a16="http://schemas.microsoft.com/office/drawing/2014/main" id="{98DD86F9-D28F-4F11-BDEE-00D57586F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3048000"/>
            <a:ext cx="8089900" cy="260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7" name="Text Box 7">
            <a:extLst>
              <a:ext uri="{FF2B5EF4-FFF2-40B4-BE49-F238E27FC236}">
                <a16:creationId xmlns:a16="http://schemas.microsoft.com/office/drawing/2014/main" id="{21182EA7-18A9-4B62-8A3C-09D03BB97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25608" name="Text Box 8">
            <a:extLst>
              <a:ext uri="{FF2B5EF4-FFF2-40B4-BE49-F238E27FC236}">
                <a16:creationId xmlns:a16="http://schemas.microsoft.com/office/drawing/2014/main" id="{6F535366-7D5C-4B0A-9B3F-06B216465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31257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3.1.5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加法器及其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25609" name="Text Box 9">
            <a:extLst>
              <a:ext uri="{FF2B5EF4-FFF2-40B4-BE49-F238E27FC236}">
                <a16:creationId xmlns:a16="http://schemas.microsoft.com/office/drawing/2014/main" id="{53C112F5-2C9C-4BE9-945A-126F42CFA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5388" y="2459038"/>
            <a:ext cx="14271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1. 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半加器描述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reeform 2">
            <a:extLst>
              <a:ext uri="{FF2B5EF4-FFF2-40B4-BE49-F238E27FC236}">
                <a16:creationId xmlns:a16="http://schemas.microsoft.com/office/drawing/2014/main" id="{AFF96CB8-F417-4E2E-B7E4-BCF4AC2A95DA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627" name="Freeform 3">
            <a:extLst>
              <a:ext uri="{FF2B5EF4-FFF2-40B4-BE49-F238E27FC236}">
                <a16:creationId xmlns:a16="http://schemas.microsoft.com/office/drawing/2014/main" id="{9AAB32D3-5BF6-427E-A2C9-8BBE4B32A7C6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628" name="Line 4">
            <a:extLst>
              <a:ext uri="{FF2B5EF4-FFF2-40B4-BE49-F238E27FC236}">
                <a16:creationId xmlns:a16="http://schemas.microsoft.com/office/drawing/2014/main" id="{1B7D815B-5F0A-44D9-9E78-466FD5CCDA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6629" name="Picture 5">
            <a:extLst>
              <a:ext uri="{FF2B5EF4-FFF2-40B4-BE49-F238E27FC236}">
                <a16:creationId xmlns:a16="http://schemas.microsoft.com/office/drawing/2014/main" id="{93FF4004-F93A-4889-B7F2-EC7475217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0" name="Picture 6">
            <a:extLst>
              <a:ext uri="{FF2B5EF4-FFF2-40B4-BE49-F238E27FC236}">
                <a16:creationId xmlns:a16="http://schemas.microsoft.com/office/drawing/2014/main" id="{6FC7D957-62B3-43F5-8EDB-620F2543F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3638550"/>
            <a:ext cx="8699500" cy="19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31" name="Text Box 7">
            <a:extLst>
              <a:ext uri="{FF2B5EF4-FFF2-40B4-BE49-F238E27FC236}">
                <a16:creationId xmlns:a16="http://schemas.microsoft.com/office/drawing/2014/main" id="{2C02826F-734C-479E-B320-5E4A44244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26632" name="Text Box 8">
            <a:extLst>
              <a:ext uri="{FF2B5EF4-FFF2-40B4-BE49-F238E27FC236}">
                <a16:creationId xmlns:a16="http://schemas.microsoft.com/office/drawing/2014/main" id="{783D65F7-5CEF-4BA8-9609-E6DA42D68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31257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3.1.5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加法器及其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26633" name="Text Box 9">
            <a:extLst>
              <a:ext uri="{FF2B5EF4-FFF2-40B4-BE49-F238E27FC236}">
                <a16:creationId xmlns:a16="http://schemas.microsoft.com/office/drawing/2014/main" id="{EF09E8FD-5875-4386-A6F7-F4635C18C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5388" y="2459038"/>
            <a:ext cx="14271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1. 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半加器描述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>
            <a:extLst>
              <a:ext uri="{FF2B5EF4-FFF2-40B4-BE49-F238E27FC236}">
                <a16:creationId xmlns:a16="http://schemas.microsoft.com/office/drawing/2014/main" id="{80A39C99-A61E-46F4-908F-D4B82046E6CA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651" name="Freeform 3">
            <a:extLst>
              <a:ext uri="{FF2B5EF4-FFF2-40B4-BE49-F238E27FC236}">
                <a16:creationId xmlns:a16="http://schemas.microsoft.com/office/drawing/2014/main" id="{2DBC3EE4-31BE-4453-A763-66F856D55EA2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652" name="Line 4">
            <a:extLst>
              <a:ext uri="{FF2B5EF4-FFF2-40B4-BE49-F238E27FC236}">
                <a16:creationId xmlns:a16="http://schemas.microsoft.com/office/drawing/2014/main" id="{2E7A188D-95E4-400A-A88B-10E8CB22278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7653" name="Picture 5">
            <a:extLst>
              <a:ext uri="{FF2B5EF4-FFF2-40B4-BE49-F238E27FC236}">
                <a16:creationId xmlns:a16="http://schemas.microsoft.com/office/drawing/2014/main" id="{FCA12327-426C-4A9F-B39E-B088747C9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4" name="Picture 6">
            <a:extLst>
              <a:ext uri="{FF2B5EF4-FFF2-40B4-BE49-F238E27FC236}">
                <a16:creationId xmlns:a16="http://schemas.microsoft.com/office/drawing/2014/main" id="{2DB177EE-98A1-4722-878E-27E7AE60D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3124200"/>
            <a:ext cx="8521700" cy="218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5" name="Text Box 7">
            <a:extLst>
              <a:ext uri="{FF2B5EF4-FFF2-40B4-BE49-F238E27FC236}">
                <a16:creationId xmlns:a16="http://schemas.microsoft.com/office/drawing/2014/main" id="{CE516F6F-1AC2-47A4-A23E-4574065AB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27656" name="Text Box 8">
            <a:extLst>
              <a:ext uri="{FF2B5EF4-FFF2-40B4-BE49-F238E27FC236}">
                <a16:creationId xmlns:a16="http://schemas.microsoft.com/office/drawing/2014/main" id="{C828681A-DA3E-4E6C-A004-E2A45B70C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31257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3.1.5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加法器及其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27657" name="Text Box 9">
            <a:extLst>
              <a:ext uri="{FF2B5EF4-FFF2-40B4-BE49-F238E27FC236}">
                <a16:creationId xmlns:a16="http://schemas.microsoft.com/office/drawing/2014/main" id="{7FA27475-A6EF-4F29-84B2-918A402FD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5388" y="2459038"/>
            <a:ext cx="14271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1. 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半加器描述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reeform 2">
            <a:extLst>
              <a:ext uri="{FF2B5EF4-FFF2-40B4-BE49-F238E27FC236}">
                <a16:creationId xmlns:a16="http://schemas.microsoft.com/office/drawing/2014/main" id="{D0FC23D6-EF00-46E5-ADCC-7AED9C120C69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675" name="Freeform 3">
            <a:extLst>
              <a:ext uri="{FF2B5EF4-FFF2-40B4-BE49-F238E27FC236}">
                <a16:creationId xmlns:a16="http://schemas.microsoft.com/office/drawing/2014/main" id="{446EAF9F-B864-4F91-A3C3-1C7F628F6BEC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676" name="Line 4">
            <a:extLst>
              <a:ext uri="{FF2B5EF4-FFF2-40B4-BE49-F238E27FC236}">
                <a16:creationId xmlns:a16="http://schemas.microsoft.com/office/drawing/2014/main" id="{167CE3B4-BD15-4780-8C6B-4BE70E5F8670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8677" name="Picture 5">
            <a:extLst>
              <a:ext uri="{FF2B5EF4-FFF2-40B4-BE49-F238E27FC236}">
                <a16:creationId xmlns:a16="http://schemas.microsoft.com/office/drawing/2014/main" id="{87A00CD2-A006-4413-AE03-39A5B55C6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8" name="Picture 6">
            <a:extLst>
              <a:ext uri="{FF2B5EF4-FFF2-40B4-BE49-F238E27FC236}">
                <a16:creationId xmlns:a16="http://schemas.microsoft.com/office/drawing/2014/main" id="{ED9C580D-E30B-41C0-8153-86FE92729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2794000"/>
            <a:ext cx="8229600" cy="405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9" name="Text Box 7">
            <a:extLst>
              <a:ext uri="{FF2B5EF4-FFF2-40B4-BE49-F238E27FC236}">
                <a16:creationId xmlns:a16="http://schemas.microsoft.com/office/drawing/2014/main" id="{3C4C2882-6AFF-4D02-872D-5BCEC09AB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28680" name="Text Box 8">
            <a:extLst>
              <a:ext uri="{FF2B5EF4-FFF2-40B4-BE49-F238E27FC236}">
                <a16:creationId xmlns:a16="http://schemas.microsoft.com/office/drawing/2014/main" id="{FDFF825A-82BC-4F74-9829-CEBC02B33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31257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3.1.5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加法器及其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28681" name="Text Box 9">
            <a:extLst>
              <a:ext uri="{FF2B5EF4-FFF2-40B4-BE49-F238E27FC236}">
                <a16:creationId xmlns:a16="http://schemas.microsoft.com/office/drawing/2014/main" id="{0D260704-C1A5-441F-ACE9-FFA8BA532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2387600"/>
            <a:ext cx="14271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1. 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半加器描述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reeform 2">
            <a:extLst>
              <a:ext uri="{FF2B5EF4-FFF2-40B4-BE49-F238E27FC236}">
                <a16:creationId xmlns:a16="http://schemas.microsoft.com/office/drawing/2014/main" id="{6A5099AB-A577-4C0C-ABF5-98BAFB4F6D33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9699" name="Freeform 3">
            <a:extLst>
              <a:ext uri="{FF2B5EF4-FFF2-40B4-BE49-F238E27FC236}">
                <a16:creationId xmlns:a16="http://schemas.microsoft.com/office/drawing/2014/main" id="{3D344C92-DFE8-406F-A024-AABE582326F9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9700" name="Line 4">
            <a:extLst>
              <a:ext uri="{FF2B5EF4-FFF2-40B4-BE49-F238E27FC236}">
                <a16:creationId xmlns:a16="http://schemas.microsoft.com/office/drawing/2014/main" id="{CFD48E24-36DA-4A53-835D-5849D4A9E75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9701" name="Picture 5">
            <a:extLst>
              <a:ext uri="{FF2B5EF4-FFF2-40B4-BE49-F238E27FC236}">
                <a16:creationId xmlns:a16="http://schemas.microsoft.com/office/drawing/2014/main" id="{92A49A83-D653-4E33-8FB5-0885D937C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2" name="Picture 6">
            <a:extLst>
              <a:ext uri="{FF2B5EF4-FFF2-40B4-BE49-F238E27FC236}">
                <a16:creationId xmlns:a16="http://schemas.microsoft.com/office/drawing/2014/main" id="{C54B643A-70EE-43CE-A517-A85A35E96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2908300"/>
            <a:ext cx="8305800" cy="215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3" name="Picture 7">
            <a:extLst>
              <a:ext uri="{FF2B5EF4-FFF2-40B4-BE49-F238E27FC236}">
                <a16:creationId xmlns:a16="http://schemas.microsoft.com/office/drawing/2014/main" id="{4555A464-5253-4030-AD99-813E9BF04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5397500"/>
            <a:ext cx="5778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4" name="Text Box 8">
            <a:extLst>
              <a:ext uri="{FF2B5EF4-FFF2-40B4-BE49-F238E27FC236}">
                <a16:creationId xmlns:a16="http://schemas.microsoft.com/office/drawing/2014/main" id="{E0CD7108-0342-4278-91DA-DFA576D7D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29705" name="Text Box 9">
            <a:extLst>
              <a:ext uri="{FF2B5EF4-FFF2-40B4-BE49-F238E27FC236}">
                <a16:creationId xmlns:a16="http://schemas.microsoft.com/office/drawing/2014/main" id="{0A74F830-8222-44EE-8F20-8CDBB9572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31257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3.1.5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加法器及其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29706" name="Text Box 10">
            <a:extLst>
              <a:ext uri="{FF2B5EF4-FFF2-40B4-BE49-F238E27FC236}">
                <a16:creationId xmlns:a16="http://schemas.microsoft.com/office/drawing/2014/main" id="{7A895736-3FE5-448C-A416-9843787CB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2387600"/>
            <a:ext cx="14271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1. 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半加器描述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reeform 2">
            <a:extLst>
              <a:ext uri="{FF2B5EF4-FFF2-40B4-BE49-F238E27FC236}">
                <a16:creationId xmlns:a16="http://schemas.microsoft.com/office/drawing/2014/main" id="{1B46072C-9E1C-428A-B026-66C4BBEC65A9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723" name="Freeform 3">
            <a:extLst>
              <a:ext uri="{FF2B5EF4-FFF2-40B4-BE49-F238E27FC236}">
                <a16:creationId xmlns:a16="http://schemas.microsoft.com/office/drawing/2014/main" id="{558078A3-9872-40ED-858D-5C1A2EDE3046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724" name="Line 4">
            <a:extLst>
              <a:ext uri="{FF2B5EF4-FFF2-40B4-BE49-F238E27FC236}">
                <a16:creationId xmlns:a16="http://schemas.microsoft.com/office/drawing/2014/main" id="{62219318-5AFB-4B40-8158-67A37ECCCC1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30725" name="Picture 5">
            <a:extLst>
              <a:ext uri="{FF2B5EF4-FFF2-40B4-BE49-F238E27FC236}">
                <a16:creationId xmlns:a16="http://schemas.microsoft.com/office/drawing/2014/main" id="{DE0027AB-AF2A-4DD1-B828-DCB748587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6" name="Picture 6">
            <a:extLst>
              <a:ext uri="{FF2B5EF4-FFF2-40B4-BE49-F238E27FC236}">
                <a16:creationId xmlns:a16="http://schemas.microsoft.com/office/drawing/2014/main" id="{C943A2C2-2A9F-4F76-B693-5372C36C4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2755900"/>
            <a:ext cx="84836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7" name="Picture 7">
            <a:extLst>
              <a:ext uri="{FF2B5EF4-FFF2-40B4-BE49-F238E27FC236}">
                <a16:creationId xmlns:a16="http://schemas.microsoft.com/office/drawing/2014/main" id="{F5D31A1D-3F72-4A04-8F1F-9B1A6E4B4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5067300"/>
            <a:ext cx="4991100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8" name="Text Box 8">
            <a:extLst>
              <a:ext uri="{FF2B5EF4-FFF2-40B4-BE49-F238E27FC236}">
                <a16:creationId xmlns:a16="http://schemas.microsoft.com/office/drawing/2014/main" id="{924C2656-FB4D-47F0-9672-1667315E7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30729" name="Text Box 9">
            <a:extLst>
              <a:ext uri="{FF2B5EF4-FFF2-40B4-BE49-F238E27FC236}">
                <a16:creationId xmlns:a16="http://schemas.microsoft.com/office/drawing/2014/main" id="{0E21D1A6-55D9-4394-BE27-FE31F5CEC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31257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3.1.5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加法器及其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F69E34E7-7D85-4F87-A4F9-06795B7BA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2387600"/>
            <a:ext cx="14271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1. 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半加器描述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reeform 2">
            <a:extLst>
              <a:ext uri="{FF2B5EF4-FFF2-40B4-BE49-F238E27FC236}">
                <a16:creationId xmlns:a16="http://schemas.microsoft.com/office/drawing/2014/main" id="{6A46B7D6-0B58-4197-968B-F00E7D1E4A97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747" name="Freeform 3">
            <a:extLst>
              <a:ext uri="{FF2B5EF4-FFF2-40B4-BE49-F238E27FC236}">
                <a16:creationId xmlns:a16="http://schemas.microsoft.com/office/drawing/2014/main" id="{55436508-D1D6-4405-9249-332917773A5D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748" name="Line 4">
            <a:extLst>
              <a:ext uri="{FF2B5EF4-FFF2-40B4-BE49-F238E27FC236}">
                <a16:creationId xmlns:a16="http://schemas.microsoft.com/office/drawing/2014/main" id="{4678E63D-A24D-4892-962B-44669423C10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31749" name="Picture 5">
            <a:extLst>
              <a:ext uri="{FF2B5EF4-FFF2-40B4-BE49-F238E27FC236}">
                <a16:creationId xmlns:a16="http://schemas.microsoft.com/office/drawing/2014/main" id="{5D315A17-EFBE-4E81-A84E-4D709CAEE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50" name="Picture 6">
            <a:extLst>
              <a:ext uri="{FF2B5EF4-FFF2-40B4-BE49-F238E27FC236}">
                <a16:creationId xmlns:a16="http://schemas.microsoft.com/office/drawing/2014/main" id="{0CA3CEF3-E2D4-4F2E-909D-A55586CE4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8" y="2701925"/>
            <a:ext cx="8013700" cy="233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51" name="Text Box 8">
            <a:extLst>
              <a:ext uri="{FF2B5EF4-FFF2-40B4-BE49-F238E27FC236}">
                <a16:creationId xmlns:a16="http://schemas.microsoft.com/office/drawing/2014/main" id="{564F04CE-9502-474D-99F9-88911CB3A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31752" name="Text Box 9">
            <a:extLst>
              <a:ext uri="{FF2B5EF4-FFF2-40B4-BE49-F238E27FC236}">
                <a16:creationId xmlns:a16="http://schemas.microsoft.com/office/drawing/2014/main" id="{45A2FCD3-9625-423F-AFB8-05F9BE94A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31257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3.1.5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加法器及其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31753" name="Text Box 10">
            <a:extLst>
              <a:ext uri="{FF2B5EF4-FFF2-40B4-BE49-F238E27FC236}">
                <a16:creationId xmlns:a16="http://schemas.microsoft.com/office/drawing/2014/main" id="{11B3AF71-8B2A-4160-A0E0-9A22101E8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2387600"/>
            <a:ext cx="34845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2. 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全加器顶层文件设计和例化语句</a:t>
            </a:r>
          </a:p>
        </p:txBody>
      </p:sp>
      <p:pic>
        <p:nvPicPr>
          <p:cNvPr id="31754" name="Picture 11">
            <a:extLst>
              <a:ext uri="{FF2B5EF4-FFF2-40B4-BE49-F238E27FC236}">
                <a16:creationId xmlns:a16="http://schemas.microsoft.com/office/drawing/2014/main" id="{35393965-5AE2-4699-862D-4DFDF86E5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5151438"/>
            <a:ext cx="8208962" cy="188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2">
            <a:extLst>
              <a:ext uri="{FF2B5EF4-FFF2-40B4-BE49-F238E27FC236}">
                <a16:creationId xmlns:a16="http://schemas.microsoft.com/office/drawing/2014/main" id="{1C233D29-7A2D-4FE4-934E-32B159EB902D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771" name="Freeform 3">
            <a:extLst>
              <a:ext uri="{FF2B5EF4-FFF2-40B4-BE49-F238E27FC236}">
                <a16:creationId xmlns:a16="http://schemas.microsoft.com/office/drawing/2014/main" id="{179DFC88-2DE7-45B5-88C4-D56BF06A9778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772" name="Line 4">
            <a:extLst>
              <a:ext uri="{FF2B5EF4-FFF2-40B4-BE49-F238E27FC236}">
                <a16:creationId xmlns:a16="http://schemas.microsoft.com/office/drawing/2014/main" id="{6F4F5997-DB66-40F0-8EBD-63FB6C392E73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773" name="Freeform 5">
            <a:extLst>
              <a:ext uri="{FF2B5EF4-FFF2-40B4-BE49-F238E27FC236}">
                <a16:creationId xmlns:a16="http://schemas.microsoft.com/office/drawing/2014/main" id="{59F2A311-6EB8-47D4-8C34-E957BE0685F9}"/>
              </a:ext>
            </a:extLst>
          </p:cNvPr>
          <p:cNvSpPr>
            <a:spLocks/>
          </p:cNvSpPr>
          <p:nvPr/>
        </p:nvSpPr>
        <p:spPr bwMode="auto">
          <a:xfrm>
            <a:off x="887413" y="2979738"/>
            <a:ext cx="7559675" cy="315912"/>
          </a:xfrm>
          <a:custGeom>
            <a:avLst/>
            <a:gdLst>
              <a:gd name="T0" fmla="*/ 0 w 4762"/>
              <a:gd name="T1" fmla="*/ 0 h 199"/>
              <a:gd name="T2" fmla="*/ 0 w 4762"/>
              <a:gd name="T3" fmla="*/ 315912 h 199"/>
              <a:gd name="T4" fmla="*/ 7559675 w 4762"/>
              <a:gd name="T5" fmla="*/ 315912 h 199"/>
              <a:gd name="T6" fmla="*/ 7559675 w 4762"/>
              <a:gd name="T7" fmla="*/ 0 h 199"/>
              <a:gd name="T8" fmla="*/ 0 w 4762"/>
              <a:gd name="T9" fmla="*/ 0 h 1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62" h="199">
                <a:moveTo>
                  <a:pt x="0" y="0"/>
                </a:moveTo>
                <a:lnTo>
                  <a:pt x="0" y="199"/>
                </a:lnTo>
                <a:lnTo>
                  <a:pt x="4762" y="199"/>
                </a:lnTo>
                <a:lnTo>
                  <a:pt x="476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774" name="Freeform 6">
            <a:extLst>
              <a:ext uri="{FF2B5EF4-FFF2-40B4-BE49-F238E27FC236}">
                <a16:creationId xmlns:a16="http://schemas.microsoft.com/office/drawing/2014/main" id="{F8770EB1-CC84-44D6-BF6A-8016DB592AC0}"/>
              </a:ext>
            </a:extLst>
          </p:cNvPr>
          <p:cNvSpPr>
            <a:spLocks/>
          </p:cNvSpPr>
          <p:nvPr/>
        </p:nvSpPr>
        <p:spPr bwMode="auto">
          <a:xfrm>
            <a:off x="958850" y="3638550"/>
            <a:ext cx="6121400" cy="312738"/>
          </a:xfrm>
          <a:custGeom>
            <a:avLst/>
            <a:gdLst>
              <a:gd name="T0" fmla="*/ 0 w 3856"/>
              <a:gd name="T1" fmla="*/ 0 h 197"/>
              <a:gd name="T2" fmla="*/ 0 w 3856"/>
              <a:gd name="T3" fmla="*/ 312738 h 197"/>
              <a:gd name="T4" fmla="*/ 6121400 w 3856"/>
              <a:gd name="T5" fmla="*/ 312738 h 197"/>
              <a:gd name="T6" fmla="*/ 6121400 w 3856"/>
              <a:gd name="T7" fmla="*/ 0 h 197"/>
              <a:gd name="T8" fmla="*/ 0 w 3856"/>
              <a:gd name="T9" fmla="*/ 0 h 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56" h="197">
                <a:moveTo>
                  <a:pt x="0" y="0"/>
                </a:moveTo>
                <a:lnTo>
                  <a:pt x="0" y="197"/>
                </a:lnTo>
                <a:lnTo>
                  <a:pt x="3856" y="197"/>
                </a:lnTo>
                <a:lnTo>
                  <a:pt x="385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775" name="Freeform 7">
            <a:extLst>
              <a:ext uri="{FF2B5EF4-FFF2-40B4-BE49-F238E27FC236}">
                <a16:creationId xmlns:a16="http://schemas.microsoft.com/office/drawing/2014/main" id="{F2F29481-3653-4692-9EA1-E29C03C5CDED}"/>
              </a:ext>
            </a:extLst>
          </p:cNvPr>
          <p:cNvSpPr>
            <a:spLocks/>
          </p:cNvSpPr>
          <p:nvPr/>
        </p:nvSpPr>
        <p:spPr bwMode="auto">
          <a:xfrm>
            <a:off x="958850" y="4400550"/>
            <a:ext cx="5832475" cy="228600"/>
          </a:xfrm>
          <a:custGeom>
            <a:avLst/>
            <a:gdLst>
              <a:gd name="T0" fmla="*/ 0 w 3674"/>
              <a:gd name="T1" fmla="*/ 0 h 144"/>
              <a:gd name="T2" fmla="*/ 0 w 3674"/>
              <a:gd name="T3" fmla="*/ 228600 h 144"/>
              <a:gd name="T4" fmla="*/ 5832475 w 3674"/>
              <a:gd name="T5" fmla="*/ 228600 h 144"/>
              <a:gd name="T6" fmla="*/ 5832475 w 3674"/>
              <a:gd name="T7" fmla="*/ 0 h 144"/>
              <a:gd name="T8" fmla="*/ 0 w 3674"/>
              <a:gd name="T9" fmla="*/ 0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74" h="144">
                <a:moveTo>
                  <a:pt x="0" y="0"/>
                </a:moveTo>
                <a:lnTo>
                  <a:pt x="0" y="144"/>
                </a:lnTo>
                <a:lnTo>
                  <a:pt x="3674" y="144"/>
                </a:lnTo>
                <a:lnTo>
                  <a:pt x="367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776" name="Freeform 8">
            <a:extLst>
              <a:ext uri="{FF2B5EF4-FFF2-40B4-BE49-F238E27FC236}">
                <a16:creationId xmlns:a16="http://schemas.microsoft.com/office/drawing/2014/main" id="{0E14D2AB-5356-4253-A2FA-D22A33F9EE64}"/>
              </a:ext>
            </a:extLst>
          </p:cNvPr>
          <p:cNvSpPr>
            <a:spLocks/>
          </p:cNvSpPr>
          <p:nvPr/>
        </p:nvSpPr>
        <p:spPr bwMode="auto">
          <a:xfrm>
            <a:off x="958850" y="5078413"/>
            <a:ext cx="3960813" cy="277812"/>
          </a:xfrm>
          <a:custGeom>
            <a:avLst/>
            <a:gdLst>
              <a:gd name="T0" fmla="*/ 0 w 2495"/>
              <a:gd name="T1" fmla="*/ 0 h 175"/>
              <a:gd name="T2" fmla="*/ 0 w 2495"/>
              <a:gd name="T3" fmla="*/ 277812 h 175"/>
              <a:gd name="T4" fmla="*/ 3960813 w 2495"/>
              <a:gd name="T5" fmla="*/ 277812 h 175"/>
              <a:gd name="T6" fmla="*/ 3960813 w 2495"/>
              <a:gd name="T7" fmla="*/ 0 h 175"/>
              <a:gd name="T8" fmla="*/ 0 w 2495"/>
              <a:gd name="T9" fmla="*/ 0 h 1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95" h="175">
                <a:moveTo>
                  <a:pt x="0" y="0"/>
                </a:moveTo>
                <a:lnTo>
                  <a:pt x="0" y="175"/>
                </a:lnTo>
                <a:lnTo>
                  <a:pt x="2495" y="175"/>
                </a:lnTo>
                <a:lnTo>
                  <a:pt x="249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32777" name="Picture 9">
            <a:extLst>
              <a:ext uri="{FF2B5EF4-FFF2-40B4-BE49-F238E27FC236}">
                <a16:creationId xmlns:a16="http://schemas.microsoft.com/office/drawing/2014/main" id="{48B2054B-62FF-4A25-881A-BC9FA2EE5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8" name="Picture 10">
            <a:extLst>
              <a:ext uri="{FF2B5EF4-FFF2-40B4-BE49-F238E27FC236}">
                <a16:creationId xmlns:a16="http://schemas.microsoft.com/office/drawing/2014/main" id="{FCDF2809-2F41-4B3E-87F1-8A78212A4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2971800"/>
            <a:ext cx="75819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9" name="Picture 11">
            <a:extLst>
              <a:ext uri="{FF2B5EF4-FFF2-40B4-BE49-F238E27FC236}">
                <a16:creationId xmlns:a16="http://schemas.microsoft.com/office/drawing/2014/main" id="{EB704D38-3ADC-407C-88E0-BDCC95667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3632200"/>
            <a:ext cx="61341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80" name="Picture 12">
            <a:extLst>
              <a:ext uri="{FF2B5EF4-FFF2-40B4-BE49-F238E27FC236}">
                <a16:creationId xmlns:a16="http://schemas.microsoft.com/office/drawing/2014/main" id="{46BECBBF-467C-40D9-99AC-FFE4F335D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4381500"/>
            <a:ext cx="585470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81" name="Picture 13">
            <a:extLst>
              <a:ext uri="{FF2B5EF4-FFF2-40B4-BE49-F238E27FC236}">
                <a16:creationId xmlns:a16="http://schemas.microsoft.com/office/drawing/2014/main" id="{FABDFA4B-4624-497C-9859-2BFB93FC8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5067300"/>
            <a:ext cx="3975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82" name="Text Box 14">
            <a:extLst>
              <a:ext uri="{FF2B5EF4-FFF2-40B4-BE49-F238E27FC236}">
                <a16:creationId xmlns:a16="http://schemas.microsoft.com/office/drawing/2014/main" id="{74862294-7B12-4936-BE7C-C74230D98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32783" name="Text Box 15">
            <a:extLst>
              <a:ext uri="{FF2B5EF4-FFF2-40B4-BE49-F238E27FC236}">
                <a16:creationId xmlns:a16="http://schemas.microsoft.com/office/drawing/2014/main" id="{BF32E42A-E4B1-42DB-AB77-36BEAB051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31257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3.1.5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加法器及其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32784" name="Text Box 16">
            <a:extLst>
              <a:ext uri="{FF2B5EF4-FFF2-40B4-BE49-F238E27FC236}">
                <a16:creationId xmlns:a16="http://schemas.microsoft.com/office/drawing/2014/main" id="{CE814483-9F59-4348-90B1-9D5B2883D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2387600"/>
            <a:ext cx="34845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2. 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全加器顶层文件设计和例化语句</a:t>
            </a:r>
          </a:p>
        </p:txBody>
      </p:sp>
      <p:sp>
        <p:nvSpPr>
          <p:cNvPr id="32785" name="Text Box 17">
            <a:extLst>
              <a:ext uri="{FF2B5EF4-FFF2-40B4-BE49-F238E27FC236}">
                <a16:creationId xmlns:a16="http://schemas.microsoft.com/office/drawing/2014/main" id="{988B2168-AACC-49C3-8982-A43EDC7AA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950" y="5654675"/>
            <a:ext cx="70564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端口名关联法</a:t>
            </a:r>
            <a:r>
              <a:rPr lang="zh-CN" altLang="en-US"/>
              <a:t>允许某个端口</a:t>
            </a:r>
            <a:r>
              <a:rPr lang="zh-CN" altLang="en-US" b="1">
                <a:solidFill>
                  <a:srgbClr val="FF0000"/>
                </a:solidFill>
              </a:rPr>
              <a:t>不接</a:t>
            </a:r>
            <a:r>
              <a:rPr lang="en-US" altLang="zh-CN"/>
              <a:t>,</a:t>
            </a:r>
            <a:r>
              <a:rPr lang="zh-CN" altLang="en-US"/>
              <a:t>若是输入口</a:t>
            </a:r>
            <a:r>
              <a:rPr lang="en-US" altLang="zh-CN"/>
              <a:t>,</a:t>
            </a:r>
            <a:r>
              <a:rPr lang="zh-CN" altLang="en-US"/>
              <a:t>综合后的结果是高阻态</a:t>
            </a:r>
            <a:r>
              <a:rPr lang="en-US" altLang="zh-CN"/>
              <a:t>;</a:t>
            </a:r>
            <a:r>
              <a:rPr lang="zh-CN" altLang="en-US"/>
              <a:t>若是输出口</a:t>
            </a:r>
            <a:r>
              <a:rPr lang="en-US" altLang="zh-CN"/>
              <a:t>,</a:t>
            </a:r>
            <a:r>
              <a:rPr lang="zh-CN" altLang="en-US"/>
              <a:t>则为断开</a:t>
            </a:r>
            <a:r>
              <a:rPr lang="en-US" altLang="zh-CN"/>
              <a:t>.</a:t>
            </a:r>
          </a:p>
        </p:txBody>
      </p:sp>
      <p:sp>
        <p:nvSpPr>
          <p:cNvPr id="32786" name="Text Box 18">
            <a:extLst>
              <a:ext uri="{FF2B5EF4-FFF2-40B4-BE49-F238E27FC236}">
                <a16:creationId xmlns:a16="http://schemas.microsoft.com/office/drawing/2014/main" id="{17E85AD9-FBE0-4668-8062-3D5F2E548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1050" y="3567113"/>
            <a:ext cx="1676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folHlink"/>
                </a:solidFill>
              </a:rPr>
              <a:t>端口名关联法</a:t>
            </a:r>
          </a:p>
        </p:txBody>
      </p:sp>
      <p:sp>
        <p:nvSpPr>
          <p:cNvPr id="32787" name="Text Box 19">
            <a:extLst>
              <a:ext uri="{FF2B5EF4-FFF2-40B4-BE49-F238E27FC236}">
                <a16:creationId xmlns:a16="http://schemas.microsoft.com/office/drawing/2014/main" id="{3B625056-64CC-4AD9-84E8-91DE1DDC6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25" y="5078413"/>
            <a:ext cx="13668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folHlink"/>
                </a:solidFill>
              </a:rPr>
              <a:t>位置关联法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2">
            <a:extLst>
              <a:ext uri="{FF2B5EF4-FFF2-40B4-BE49-F238E27FC236}">
                <a16:creationId xmlns:a16="http://schemas.microsoft.com/office/drawing/2014/main" id="{F312FC9D-7918-430A-B060-E4B5A33D5672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795" name="Freeform 3">
            <a:extLst>
              <a:ext uri="{FF2B5EF4-FFF2-40B4-BE49-F238E27FC236}">
                <a16:creationId xmlns:a16="http://schemas.microsoft.com/office/drawing/2014/main" id="{D2DA9FDF-8273-4BF8-8F14-DBD8209ACC40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796" name="Line 4">
            <a:extLst>
              <a:ext uri="{FF2B5EF4-FFF2-40B4-BE49-F238E27FC236}">
                <a16:creationId xmlns:a16="http://schemas.microsoft.com/office/drawing/2014/main" id="{3967FEF8-7C94-4B28-AFC8-8F8E99251E7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33797" name="Picture 5">
            <a:extLst>
              <a:ext uri="{FF2B5EF4-FFF2-40B4-BE49-F238E27FC236}">
                <a16:creationId xmlns:a16="http://schemas.microsoft.com/office/drawing/2014/main" id="{45C1A6C2-1B62-4F2A-B4AF-1C89B1546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8" name="Picture 6">
            <a:extLst>
              <a:ext uri="{FF2B5EF4-FFF2-40B4-BE49-F238E27FC236}">
                <a16:creationId xmlns:a16="http://schemas.microsoft.com/office/drawing/2014/main" id="{8309E7A1-CD13-44EC-92CE-C5D3BBF40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3124200"/>
            <a:ext cx="7658100" cy="22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9" name="Text Box 7">
            <a:extLst>
              <a:ext uri="{FF2B5EF4-FFF2-40B4-BE49-F238E27FC236}">
                <a16:creationId xmlns:a16="http://schemas.microsoft.com/office/drawing/2014/main" id="{34234EE5-0A25-4596-9BB9-C1BBAA627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33800" name="Text Box 8">
            <a:extLst>
              <a:ext uri="{FF2B5EF4-FFF2-40B4-BE49-F238E27FC236}">
                <a16:creationId xmlns:a16="http://schemas.microsoft.com/office/drawing/2014/main" id="{BDD66790-20C4-4657-A999-AAE0072CF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31257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3.1.5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加法器及其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33801" name="Text Box 9">
            <a:extLst>
              <a:ext uri="{FF2B5EF4-FFF2-40B4-BE49-F238E27FC236}">
                <a16:creationId xmlns:a16="http://schemas.microsoft.com/office/drawing/2014/main" id="{13CA94FF-1B30-47D9-B041-4AA3B4FF5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2387600"/>
            <a:ext cx="18684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3. 8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位加法器描述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reeform 2">
            <a:extLst>
              <a:ext uri="{FF2B5EF4-FFF2-40B4-BE49-F238E27FC236}">
                <a16:creationId xmlns:a16="http://schemas.microsoft.com/office/drawing/2014/main" id="{C8F651B9-0961-4B48-AA6C-CB0016466180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819" name="Freeform 3">
            <a:extLst>
              <a:ext uri="{FF2B5EF4-FFF2-40B4-BE49-F238E27FC236}">
                <a16:creationId xmlns:a16="http://schemas.microsoft.com/office/drawing/2014/main" id="{5C0D8096-5BA3-43D5-AAEC-A59CB87DD566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820" name="Line 4">
            <a:extLst>
              <a:ext uri="{FF2B5EF4-FFF2-40B4-BE49-F238E27FC236}">
                <a16:creationId xmlns:a16="http://schemas.microsoft.com/office/drawing/2014/main" id="{0980899C-C5A9-4FE1-AAB1-76689625691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34821" name="Picture 5">
            <a:extLst>
              <a:ext uri="{FF2B5EF4-FFF2-40B4-BE49-F238E27FC236}">
                <a16:creationId xmlns:a16="http://schemas.microsoft.com/office/drawing/2014/main" id="{7EF4D961-04CC-45C9-9518-49D28C5F5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2" name="Picture 6">
            <a:extLst>
              <a:ext uri="{FF2B5EF4-FFF2-40B4-BE49-F238E27FC236}">
                <a16:creationId xmlns:a16="http://schemas.microsoft.com/office/drawing/2014/main" id="{3DD48132-4E90-4C86-8769-C37D9D147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3263900"/>
            <a:ext cx="8089900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3" name="Text Box 7">
            <a:extLst>
              <a:ext uri="{FF2B5EF4-FFF2-40B4-BE49-F238E27FC236}">
                <a16:creationId xmlns:a16="http://schemas.microsoft.com/office/drawing/2014/main" id="{CAD5F2D3-0A10-434B-BC62-9B2E26500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34824" name="Text Box 8">
            <a:extLst>
              <a:ext uri="{FF2B5EF4-FFF2-40B4-BE49-F238E27FC236}">
                <a16:creationId xmlns:a16="http://schemas.microsoft.com/office/drawing/2014/main" id="{49ED8CA9-B2A4-4829-BCFE-1F232C42B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31257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3.1.5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加法器及其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34825" name="Text Box 9">
            <a:extLst>
              <a:ext uri="{FF2B5EF4-FFF2-40B4-BE49-F238E27FC236}">
                <a16:creationId xmlns:a16="http://schemas.microsoft.com/office/drawing/2014/main" id="{6BF7DFD4-04ED-4B84-9290-B95DFCC7B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2387600"/>
            <a:ext cx="18684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3. 8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位加法器描述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reeform 2">
            <a:extLst>
              <a:ext uri="{FF2B5EF4-FFF2-40B4-BE49-F238E27FC236}">
                <a16:creationId xmlns:a16="http://schemas.microsoft.com/office/drawing/2014/main" id="{429F8212-22BB-48DC-B11E-AF4960DB3148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843" name="Freeform 3">
            <a:extLst>
              <a:ext uri="{FF2B5EF4-FFF2-40B4-BE49-F238E27FC236}">
                <a16:creationId xmlns:a16="http://schemas.microsoft.com/office/drawing/2014/main" id="{7A5BCF7E-D6A1-4EF5-B79E-C859E1C1A6F8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844" name="Line 4">
            <a:extLst>
              <a:ext uri="{FF2B5EF4-FFF2-40B4-BE49-F238E27FC236}">
                <a16:creationId xmlns:a16="http://schemas.microsoft.com/office/drawing/2014/main" id="{98A9A307-2FD8-41FA-B733-41E103C87617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35845" name="Picture 5">
            <a:extLst>
              <a:ext uri="{FF2B5EF4-FFF2-40B4-BE49-F238E27FC236}">
                <a16:creationId xmlns:a16="http://schemas.microsoft.com/office/drawing/2014/main" id="{4527BB35-CC45-4F7F-A35F-96C91B1AF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6" name="Picture 6">
            <a:extLst>
              <a:ext uri="{FF2B5EF4-FFF2-40B4-BE49-F238E27FC236}">
                <a16:creationId xmlns:a16="http://schemas.microsoft.com/office/drawing/2014/main" id="{933ACA96-2709-4779-B188-A7D0BC3E1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71800"/>
            <a:ext cx="8458200" cy="146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7" name="Picture 7">
            <a:extLst>
              <a:ext uri="{FF2B5EF4-FFF2-40B4-BE49-F238E27FC236}">
                <a16:creationId xmlns:a16="http://schemas.microsoft.com/office/drawing/2014/main" id="{B30274CF-C286-4A8D-9858-094575A1F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4775200"/>
            <a:ext cx="46355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8" name="Text Box 8">
            <a:extLst>
              <a:ext uri="{FF2B5EF4-FFF2-40B4-BE49-F238E27FC236}">
                <a16:creationId xmlns:a16="http://schemas.microsoft.com/office/drawing/2014/main" id="{430C0703-8A36-4A23-B678-3ECDA602A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950913"/>
            <a:ext cx="694531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5300"/>
              </a:lnSpc>
            </a:pP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3.1 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组合电路的</a:t>
            </a:r>
            <a:r>
              <a:rPr lang="en-US" altLang="zh-CN" sz="44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4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35849" name="Text Box 9">
            <a:extLst>
              <a:ext uri="{FF2B5EF4-FFF2-40B4-BE49-F238E27FC236}">
                <a16:creationId xmlns:a16="http://schemas.microsoft.com/office/drawing/2014/main" id="{033AD609-0CD7-4B1F-BE49-492374AE5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31257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3.1.5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加法器及其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描述</a:t>
            </a:r>
          </a:p>
        </p:txBody>
      </p:sp>
      <p:sp>
        <p:nvSpPr>
          <p:cNvPr id="35850" name="Text Box 10">
            <a:extLst>
              <a:ext uri="{FF2B5EF4-FFF2-40B4-BE49-F238E27FC236}">
                <a16:creationId xmlns:a16="http://schemas.microsoft.com/office/drawing/2014/main" id="{6B835A27-CC81-4D63-86DD-54ED5CAD3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2387600"/>
            <a:ext cx="18684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3. 8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位加法器描述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reeform 2">
            <a:extLst>
              <a:ext uri="{FF2B5EF4-FFF2-40B4-BE49-F238E27FC236}">
                <a16:creationId xmlns:a16="http://schemas.microsoft.com/office/drawing/2014/main" id="{13DDF159-FF5D-4E1A-8A9E-EF2834EAF0CF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867" name="Freeform 3">
            <a:extLst>
              <a:ext uri="{FF2B5EF4-FFF2-40B4-BE49-F238E27FC236}">
                <a16:creationId xmlns:a16="http://schemas.microsoft.com/office/drawing/2014/main" id="{961C5182-6E90-4136-B50D-3D0DB1C09EA2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868" name="Line 4">
            <a:extLst>
              <a:ext uri="{FF2B5EF4-FFF2-40B4-BE49-F238E27FC236}">
                <a16:creationId xmlns:a16="http://schemas.microsoft.com/office/drawing/2014/main" id="{C6644CCF-D620-4B78-87AA-B11C9A83805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36869" name="Picture 5">
            <a:extLst>
              <a:ext uri="{FF2B5EF4-FFF2-40B4-BE49-F238E27FC236}">
                <a16:creationId xmlns:a16="http://schemas.microsoft.com/office/drawing/2014/main" id="{0FABDC64-AE27-45CA-B3FB-43C4A28E5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0" name="Picture 6">
            <a:extLst>
              <a:ext uri="{FF2B5EF4-FFF2-40B4-BE49-F238E27FC236}">
                <a16:creationId xmlns:a16="http://schemas.microsoft.com/office/drawing/2014/main" id="{1F46FEE4-82F1-4660-A8CD-66C579F2F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476500"/>
            <a:ext cx="32639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1" name="Picture 7">
            <a:extLst>
              <a:ext uri="{FF2B5EF4-FFF2-40B4-BE49-F238E27FC236}">
                <a16:creationId xmlns:a16="http://schemas.microsoft.com/office/drawing/2014/main" id="{FB3D0DD6-1B3F-4654-881F-34AD4AA3D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4635500"/>
            <a:ext cx="7010400" cy="142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72" name="Text Box 8">
            <a:extLst>
              <a:ext uri="{FF2B5EF4-FFF2-40B4-BE49-F238E27FC236}">
                <a16:creationId xmlns:a16="http://schemas.microsoft.com/office/drawing/2014/main" id="{C6E1A71C-6DBA-4FFA-9804-8ED8D4046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1011238"/>
            <a:ext cx="6977062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3.2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时序模块及其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  <p:sp>
        <p:nvSpPr>
          <p:cNvPr id="36873" name="Text Box 9">
            <a:extLst>
              <a:ext uri="{FF2B5EF4-FFF2-40B4-BE49-F238E27FC236}">
                <a16:creationId xmlns:a16="http://schemas.microsoft.com/office/drawing/2014/main" id="{D6453067-6358-499E-A52C-93086C4F50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270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3.2.1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边沿触发型触发器及其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reeform 2">
            <a:extLst>
              <a:ext uri="{FF2B5EF4-FFF2-40B4-BE49-F238E27FC236}">
                <a16:creationId xmlns:a16="http://schemas.microsoft.com/office/drawing/2014/main" id="{488563B7-4B50-4D90-8D45-F7077B6496E4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891" name="Freeform 3">
            <a:extLst>
              <a:ext uri="{FF2B5EF4-FFF2-40B4-BE49-F238E27FC236}">
                <a16:creationId xmlns:a16="http://schemas.microsoft.com/office/drawing/2014/main" id="{27D076C4-5220-4AEB-950F-23BEBE411790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892" name="Line 4">
            <a:extLst>
              <a:ext uri="{FF2B5EF4-FFF2-40B4-BE49-F238E27FC236}">
                <a16:creationId xmlns:a16="http://schemas.microsoft.com/office/drawing/2014/main" id="{825D74F9-E0C4-4553-B2AF-5D184B49D6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37893" name="Picture 5">
            <a:extLst>
              <a:ext uri="{FF2B5EF4-FFF2-40B4-BE49-F238E27FC236}">
                <a16:creationId xmlns:a16="http://schemas.microsoft.com/office/drawing/2014/main" id="{8B7D2508-E5CB-4AEB-B36A-CA9E06D1D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4" name="Picture 6">
            <a:extLst>
              <a:ext uri="{FF2B5EF4-FFF2-40B4-BE49-F238E27FC236}">
                <a16:creationId xmlns:a16="http://schemas.microsoft.com/office/drawing/2014/main" id="{FE4EB90F-4B6D-4579-8BC6-AEC329DA0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2832100"/>
            <a:ext cx="7226300" cy="252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5" name="Text Box 7">
            <a:extLst>
              <a:ext uri="{FF2B5EF4-FFF2-40B4-BE49-F238E27FC236}">
                <a16:creationId xmlns:a16="http://schemas.microsoft.com/office/drawing/2014/main" id="{49FC4DAA-16E9-4436-931D-125B09362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1011238"/>
            <a:ext cx="6977062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3.2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时序模块及其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  <p:sp>
        <p:nvSpPr>
          <p:cNvPr id="37896" name="Text Box 8">
            <a:extLst>
              <a:ext uri="{FF2B5EF4-FFF2-40B4-BE49-F238E27FC236}">
                <a16:creationId xmlns:a16="http://schemas.microsoft.com/office/drawing/2014/main" id="{B5A49EC2-7222-4FBE-998F-6EE0022D8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270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3.2.1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边沿触发型触发器及其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reeform 2">
            <a:extLst>
              <a:ext uri="{FF2B5EF4-FFF2-40B4-BE49-F238E27FC236}">
                <a16:creationId xmlns:a16="http://schemas.microsoft.com/office/drawing/2014/main" id="{710AE581-E676-4976-BB2D-CB68471617BB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15" name="Freeform 3">
            <a:extLst>
              <a:ext uri="{FF2B5EF4-FFF2-40B4-BE49-F238E27FC236}">
                <a16:creationId xmlns:a16="http://schemas.microsoft.com/office/drawing/2014/main" id="{36BD1C4F-43EE-4084-B33B-E997E4CAD8B7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16" name="Line 4">
            <a:extLst>
              <a:ext uri="{FF2B5EF4-FFF2-40B4-BE49-F238E27FC236}">
                <a16:creationId xmlns:a16="http://schemas.microsoft.com/office/drawing/2014/main" id="{3F5F4781-9D0B-444B-9B19-B382F2377A1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38917" name="Picture 5">
            <a:extLst>
              <a:ext uri="{FF2B5EF4-FFF2-40B4-BE49-F238E27FC236}">
                <a16:creationId xmlns:a16="http://schemas.microsoft.com/office/drawing/2014/main" id="{8C7C184B-3547-441D-BDE1-39AB23E9E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8" name="Picture 6">
            <a:extLst>
              <a:ext uri="{FF2B5EF4-FFF2-40B4-BE49-F238E27FC236}">
                <a16:creationId xmlns:a16="http://schemas.microsoft.com/office/drawing/2014/main" id="{04C1C419-C3D1-4ECD-B567-1AD60951C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71800"/>
            <a:ext cx="8521700" cy="185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19" name="Text Box 7">
            <a:extLst>
              <a:ext uri="{FF2B5EF4-FFF2-40B4-BE49-F238E27FC236}">
                <a16:creationId xmlns:a16="http://schemas.microsoft.com/office/drawing/2014/main" id="{7A5C3BE9-741A-4E8B-A112-C2A01E83F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1011238"/>
            <a:ext cx="6977062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3.2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时序模块及其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  <p:sp>
        <p:nvSpPr>
          <p:cNvPr id="38920" name="Text Box 8">
            <a:extLst>
              <a:ext uri="{FF2B5EF4-FFF2-40B4-BE49-F238E27FC236}">
                <a16:creationId xmlns:a16="http://schemas.microsoft.com/office/drawing/2014/main" id="{95877429-FE02-4D50-941A-4695A6ED1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270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3.2.2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电平触发型锁存器及其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reeform 2">
            <a:extLst>
              <a:ext uri="{FF2B5EF4-FFF2-40B4-BE49-F238E27FC236}">
                <a16:creationId xmlns:a16="http://schemas.microsoft.com/office/drawing/2014/main" id="{9A444779-D5B3-49D4-A47E-C32ABD389C16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39" name="Freeform 3">
            <a:extLst>
              <a:ext uri="{FF2B5EF4-FFF2-40B4-BE49-F238E27FC236}">
                <a16:creationId xmlns:a16="http://schemas.microsoft.com/office/drawing/2014/main" id="{AC014DB1-5262-40EA-BCD2-260B32C3A2CE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40" name="Line 4">
            <a:extLst>
              <a:ext uri="{FF2B5EF4-FFF2-40B4-BE49-F238E27FC236}">
                <a16:creationId xmlns:a16="http://schemas.microsoft.com/office/drawing/2014/main" id="{41F4B58C-A52E-4C16-B2C7-673AD13C04B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39941" name="Picture 5">
            <a:extLst>
              <a:ext uri="{FF2B5EF4-FFF2-40B4-BE49-F238E27FC236}">
                <a16:creationId xmlns:a16="http://schemas.microsoft.com/office/drawing/2014/main" id="{ADAB4B08-482C-4D3E-BB57-FD2CB0E82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2" name="Picture 6">
            <a:extLst>
              <a:ext uri="{FF2B5EF4-FFF2-40B4-BE49-F238E27FC236}">
                <a16:creationId xmlns:a16="http://schemas.microsoft.com/office/drawing/2014/main" id="{512CDBC6-2A4A-4153-A419-B5DED30A4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2692400"/>
            <a:ext cx="79375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43" name="Text Box 7">
            <a:extLst>
              <a:ext uri="{FF2B5EF4-FFF2-40B4-BE49-F238E27FC236}">
                <a16:creationId xmlns:a16="http://schemas.microsoft.com/office/drawing/2014/main" id="{2F0B709A-ED70-4077-815F-F26D039EB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1011238"/>
            <a:ext cx="6977062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3.2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时序模块及其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  <p:sp>
        <p:nvSpPr>
          <p:cNvPr id="39944" name="Text Box 8">
            <a:extLst>
              <a:ext uri="{FF2B5EF4-FFF2-40B4-BE49-F238E27FC236}">
                <a16:creationId xmlns:a16="http://schemas.microsoft.com/office/drawing/2014/main" id="{BD70F7F8-B7C9-4CF4-83C6-DA130EE19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270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3.2.2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电平触发型锁存器及其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reeform 2">
            <a:extLst>
              <a:ext uri="{FF2B5EF4-FFF2-40B4-BE49-F238E27FC236}">
                <a16:creationId xmlns:a16="http://schemas.microsoft.com/office/drawing/2014/main" id="{F2A5713A-6B7A-4B26-89EC-8C5D79993D81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63" name="Freeform 3">
            <a:extLst>
              <a:ext uri="{FF2B5EF4-FFF2-40B4-BE49-F238E27FC236}">
                <a16:creationId xmlns:a16="http://schemas.microsoft.com/office/drawing/2014/main" id="{2F8A3D0B-AF78-4B36-94CB-9F3D61AC94A3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64" name="Line 4">
            <a:extLst>
              <a:ext uri="{FF2B5EF4-FFF2-40B4-BE49-F238E27FC236}">
                <a16:creationId xmlns:a16="http://schemas.microsoft.com/office/drawing/2014/main" id="{DC71FC4E-D10C-43D2-B925-3E74F7E7D47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40965" name="Picture 5">
            <a:extLst>
              <a:ext uri="{FF2B5EF4-FFF2-40B4-BE49-F238E27FC236}">
                <a16:creationId xmlns:a16="http://schemas.microsoft.com/office/drawing/2014/main" id="{BE417944-2A01-49AB-9450-BDA5E3268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6" name="Picture 6">
            <a:extLst>
              <a:ext uri="{FF2B5EF4-FFF2-40B4-BE49-F238E27FC236}">
                <a16:creationId xmlns:a16="http://schemas.microsoft.com/office/drawing/2014/main" id="{8984A80D-7E8F-4B45-9A75-637B535A8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2501900"/>
            <a:ext cx="32639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7" name="Picture 7">
            <a:extLst>
              <a:ext uri="{FF2B5EF4-FFF2-40B4-BE49-F238E27FC236}">
                <a16:creationId xmlns:a16="http://schemas.microsoft.com/office/drawing/2014/main" id="{67F40FC8-647B-470E-B289-75FF4A74B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4483100"/>
            <a:ext cx="6858000" cy="146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8" name="Text Box 8">
            <a:extLst>
              <a:ext uri="{FF2B5EF4-FFF2-40B4-BE49-F238E27FC236}">
                <a16:creationId xmlns:a16="http://schemas.microsoft.com/office/drawing/2014/main" id="{7991C6F2-BCFA-473F-AEFD-B7491A1A7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1011238"/>
            <a:ext cx="6977062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3.2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时序模块及其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  <p:sp>
        <p:nvSpPr>
          <p:cNvPr id="40969" name="Text Box 9">
            <a:extLst>
              <a:ext uri="{FF2B5EF4-FFF2-40B4-BE49-F238E27FC236}">
                <a16:creationId xmlns:a16="http://schemas.microsoft.com/office/drawing/2014/main" id="{5DDA76B2-74B0-4EC3-BE3E-C2F2CA1C0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55435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3.2.3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含异步复位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时钟使能型触发器及其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reeform 2">
            <a:extLst>
              <a:ext uri="{FF2B5EF4-FFF2-40B4-BE49-F238E27FC236}">
                <a16:creationId xmlns:a16="http://schemas.microsoft.com/office/drawing/2014/main" id="{A0966233-CAD2-45BA-AD2E-D8052B246557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987" name="Freeform 3">
            <a:extLst>
              <a:ext uri="{FF2B5EF4-FFF2-40B4-BE49-F238E27FC236}">
                <a16:creationId xmlns:a16="http://schemas.microsoft.com/office/drawing/2014/main" id="{14CE0AB8-77E9-4886-9E2D-901B994FDDEA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988" name="Line 4">
            <a:extLst>
              <a:ext uri="{FF2B5EF4-FFF2-40B4-BE49-F238E27FC236}">
                <a16:creationId xmlns:a16="http://schemas.microsoft.com/office/drawing/2014/main" id="{6BEAEA58-DD1D-4A9D-BEAF-7EC4BB358D70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41989" name="Picture 5">
            <a:extLst>
              <a:ext uri="{FF2B5EF4-FFF2-40B4-BE49-F238E27FC236}">
                <a16:creationId xmlns:a16="http://schemas.microsoft.com/office/drawing/2014/main" id="{23AE9F7A-BDA3-4567-ACC9-1281BD333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0" name="Picture 6">
            <a:extLst>
              <a:ext uri="{FF2B5EF4-FFF2-40B4-BE49-F238E27FC236}">
                <a16:creationId xmlns:a16="http://schemas.microsoft.com/office/drawing/2014/main" id="{292F4C74-2E9E-478D-BA01-FC1B82F12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2806700"/>
            <a:ext cx="75946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91" name="Text Box 7">
            <a:extLst>
              <a:ext uri="{FF2B5EF4-FFF2-40B4-BE49-F238E27FC236}">
                <a16:creationId xmlns:a16="http://schemas.microsoft.com/office/drawing/2014/main" id="{C166AE52-8AAF-451D-8F27-ECDA68053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1011238"/>
            <a:ext cx="6977062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3.2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时序模块及其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  <p:sp>
        <p:nvSpPr>
          <p:cNvPr id="41992" name="Text Box 8">
            <a:extLst>
              <a:ext uri="{FF2B5EF4-FFF2-40B4-BE49-F238E27FC236}">
                <a16:creationId xmlns:a16="http://schemas.microsoft.com/office/drawing/2014/main" id="{F5B7AFD7-1F51-44D0-A947-324776CE0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55435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3.2.3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含异步复位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时钟使能型触发器及其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reeform 2">
            <a:extLst>
              <a:ext uri="{FF2B5EF4-FFF2-40B4-BE49-F238E27FC236}">
                <a16:creationId xmlns:a16="http://schemas.microsoft.com/office/drawing/2014/main" id="{50BB59E9-B113-45A2-922D-B4DF5F078429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011" name="Freeform 3">
            <a:extLst>
              <a:ext uri="{FF2B5EF4-FFF2-40B4-BE49-F238E27FC236}">
                <a16:creationId xmlns:a16="http://schemas.microsoft.com/office/drawing/2014/main" id="{2BEBFCB8-0E4C-4CA7-96BB-CE834ECCAC59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012" name="Line 4">
            <a:extLst>
              <a:ext uri="{FF2B5EF4-FFF2-40B4-BE49-F238E27FC236}">
                <a16:creationId xmlns:a16="http://schemas.microsoft.com/office/drawing/2014/main" id="{153567D2-0B48-47DF-BEEC-C9B178EE5E3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43013" name="Picture 5">
            <a:extLst>
              <a:ext uri="{FF2B5EF4-FFF2-40B4-BE49-F238E27FC236}">
                <a16:creationId xmlns:a16="http://schemas.microsoft.com/office/drawing/2014/main" id="{F01CEBF7-DCC6-435E-BD9D-EE5910259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4" name="Picture 6">
            <a:extLst>
              <a:ext uri="{FF2B5EF4-FFF2-40B4-BE49-F238E27FC236}">
                <a16:creationId xmlns:a16="http://schemas.microsoft.com/office/drawing/2014/main" id="{2E047F78-023B-4C46-88EC-E764FA809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2527300"/>
            <a:ext cx="3479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5" name="Picture 7">
            <a:extLst>
              <a:ext uri="{FF2B5EF4-FFF2-40B4-BE49-F238E27FC236}">
                <a16:creationId xmlns:a16="http://schemas.microsoft.com/office/drawing/2014/main" id="{45044B39-B4E6-48C3-9151-D5354E503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584700"/>
            <a:ext cx="6731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6" name="Text Box 8">
            <a:extLst>
              <a:ext uri="{FF2B5EF4-FFF2-40B4-BE49-F238E27FC236}">
                <a16:creationId xmlns:a16="http://schemas.microsoft.com/office/drawing/2014/main" id="{9FA207D0-4895-4D01-B602-964898D34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1011238"/>
            <a:ext cx="6977062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3.2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时序模块及其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  <p:sp>
        <p:nvSpPr>
          <p:cNvPr id="43017" name="Text Box 9">
            <a:extLst>
              <a:ext uri="{FF2B5EF4-FFF2-40B4-BE49-F238E27FC236}">
                <a16:creationId xmlns:a16="http://schemas.microsoft.com/office/drawing/2014/main" id="{C7B8D4F8-BA46-44E4-B2EA-067720D7A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270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3.2.4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同步复位型触发器及其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reeform 2">
            <a:extLst>
              <a:ext uri="{FF2B5EF4-FFF2-40B4-BE49-F238E27FC236}">
                <a16:creationId xmlns:a16="http://schemas.microsoft.com/office/drawing/2014/main" id="{C9F647A9-08C6-49E7-B056-896F542824E7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035" name="Freeform 3">
            <a:extLst>
              <a:ext uri="{FF2B5EF4-FFF2-40B4-BE49-F238E27FC236}">
                <a16:creationId xmlns:a16="http://schemas.microsoft.com/office/drawing/2014/main" id="{FE8A374E-3DE2-4936-8E61-87A392B7F29C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036" name="Line 4">
            <a:extLst>
              <a:ext uri="{FF2B5EF4-FFF2-40B4-BE49-F238E27FC236}">
                <a16:creationId xmlns:a16="http://schemas.microsoft.com/office/drawing/2014/main" id="{42CA185F-E8EC-4CB3-A353-AEE86D39192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44037" name="Picture 5">
            <a:extLst>
              <a:ext uri="{FF2B5EF4-FFF2-40B4-BE49-F238E27FC236}">
                <a16:creationId xmlns:a16="http://schemas.microsoft.com/office/drawing/2014/main" id="{A9076EC0-DA5C-4C23-9C10-77BB61978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8" name="Picture 6">
            <a:extLst>
              <a:ext uri="{FF2B5EF4-FFF2-40B4-BE49-F238E27FC236}">
                <a16:creationId xmlns:a16="http://schemas.microsoft.com/office/drawing/2014/main" id="{54B0BA95-0FDB-4576-AA07-739E4B6AE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2701925"/>
            <a:ext cx="83693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39" name="Text Box 7">
            <a:extLst>
              <a:ext uri="{FF2B5EF4-FFF2-40B4-BE49-F238E27FC236}">
                <a16:creationId xmlns:a16="http://schemas.microsoft.com/office/drawing/2014/main" id="{3D39B626-3073-4586-BE4B-9631E5186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1011238"/>
            <a:ext cx="6977062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3.2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时序模块及其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  <p:sp>
        <p:nvSpPr>
          <p:cNvPr id="44040" name="Text Box 8">
            <a:extLst>
              <a:ext uri="{FF2B5EF4-FFF2-40B4-BE49-F238E27FC236}">
                <a16:creationId xmlns:a16="http://schemas.microsoft.com/office/drawing/2014/main" id="{8BE901F4-5037-41F2-BA3D-59835387A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270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3.2.4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同步复位型触发器及其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  <p:sp>
        <p:nvSpPr>
          <p:cNvPr id="44041" name="Text Box 11">
            <a:extLst>
              <a:ext uri="{FF2B5EF4-FFF2-40B4-BE49-F238E27FC236}">
                <a16:creationId xmlns:a16="http://schemas.microsoft.com/office/drawing/2014/main" id="{683EE7F7-58CF-43E9-95A3-3ACE3DAE4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8088" y="4575175"/>
            <a:ext cx="649287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200"/>
              <a:t>RST=1</a:t>
            </a:r>
          </a:p>
        </p:txBody>
      </p:sp>
      <p:sp>
        <p:nvSpPr>
          <p:cNvPr id="44042" name="Text Box 12">
            <a:extLst>
              <a:ext uri="{FF2B5EF4-FFF2-40B4-BE49-F238E27FC236}">
                <a16:creationId xmlns:a16="http://schemas.microsoft.com/office/drawing/2014/main" id="{F0CA1DE7-AAB4-45A9-80F0-B66276C4A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8088" y="4862513"/>
            <a:ext cx="649287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200"/>
              <a:t>RST=0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reeform 2">
            <a:extLst>
              <a:ext uri="{FF2B5EF4-FFF2-40B4-BE49-F238E27FC236}">
                <a16:creationId xmlns:a16="http://schemas.microsoft.com/office/drawing/2014/main" id="{0A8A70C5-F3CC-4031-871C-331C6BAA81E9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059" name="Freeform 3">
            <a:extLst>
              <a:ext uri="{FF2B5EF4-FFF2-40B4-BE49-F238E27FC236}">
                <a16:creationId xmlns:a16="http://schemas.microsoft.com/office/drawing/2014/main" id="{AD577CA9-4AE6-45FA-80BC-562CA5C01E7D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060" name="Line 4">
            <a:extLst>
              <a:ext uri="{FF2B5EF4-FFF2-40B4-BE49-F238E27FC236}">
                <a16:creationId xmlns:a16="http://schemas.microsoft.com/office/drawing/2014/main" id="{81F4FFDB-3F18-4C52-BE94-64D9FB75DEA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45061" name="Picture 5">
            <a:extLst>
              <a:ext uri="{FF2B5EF4-FFF2-40B4-BE49-F238E27FC236}">
                <a16:creationId xmlns:a16="http://schemas.microsoft.com/office/drawing/2014/main" id="{0DFA7004-E069-4BE6-B0CB-5479344AB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2" name="Picture 6">
            <a:extLst>
              <a:ext uri="{FF2B5EF4-FFF2-40B4-BE49-F238E27FC236}">
                <a16:creationId xmlns:a16="http://schemas.microsoft.com/office/drawing/2014/main" id="{7ECD19D9-2AB8-4A35-BAED-67D2C17C8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971800"/>
            <a:ext cx="2794000" cy="142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3" name="Picture 7">
            <a:extLst>
              <a:ext uri="{FF2B5EF4-FFF2-40B4-BE49-F238E27FC236}">
                <a16:creationId xmlns:a16="http://schemas.microsoft.com/office/drawing/2014/main" id="{FACC7E0D-E297-47CE-B0F3-C2D5B2392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0" y="2400300"/>
            <a:ext cx="5105400" cy="19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4" name="Picture 8">
            <a:extLst>
              <a:ext uri="{FF2B5EF4-FFF2-40B4-BE49-F238E27FC236}">
                <a16:creationId xmlns:a16="http://schemas.microsoft.com/office/drawing/2014/main" id="{BAD0A2DC-4038-4051-BC9F-CD10F57A4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4775200"/>
            <a:ext cx="7874000" cy="15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65" name="Text Box 9">
            <a:extLst>
              <a:ext uri="{FF2B5EF4-FFF2-40B4-BE49-F238E27FC236}">
                <a16:creationId xmlns:a16="http://schemas.microsoft.com/office/drawing/2014/main" id="{48E34931-7783-4099-8BC0-91077850E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1011238"/>
            <a:ext cx="6977062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3.2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时序模块及其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  <p:sp>
        <p:nvSpPr>
          <p:cNvPr id="45066" name="Text Box 10">
            <a:extLst>
              <a:ext uri="{FF2B5EF4-FFF2-40B4-BE49-F238E27FC236}">
                <a16:creationId xmlns:a16="http://schemas.microsoft.com/office/drawing/2014/main" id="{C2F978A6-4218-44B2-9C1B-F7B8666B8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270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3.2.5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异步复位型锁存器及其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reeform 2">
            <a:extLst>
              <a:ext uri="{FF2B5EF4-FFF2-40B4-BE49-F238E27FC236}">
                <a16:creationId xmlns:a16="http://schemas.microsoft.com/office/drawing/2014/main" id="{84881FBF-A775-4408-83B0-3FAFAA27E549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083" name="Freeform 3">
            <a:extLst>
              <a:ext uri="{FF2B5EF4-FFF2-40B4-BE49-F238E27FC236}">
                <a16:creationId xmlns:a16="http://schemas.microsoft.com/office/drawing/2014/main" id="{BE680BBE-C9C3-48CA-9EF8-A9BE5871CA9B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084" name="Line 4">
            <a:extLst>
              <a:ext uri="{FF2B5EF4-FFF2-40B4-BE49-F238E27FC236}">
                <a16:creationId xmlns:a16="http://schemas.microsoft.com/office/drawing/2014/main" id="{E9C7D659-EBA7-4BB4-A85B-F6CE21DA4F4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46085" name="Picture 5">
            <a:extLst>
              <a:ext uri="{FF2B5EF4-FFF2-40B4-BE49-F238E27FC236}">
                <a16:creationId xmlns:a16="http://schemas.microsoft.com/office/drawing/2014/main" id="{7CC8E512-B6B5-4BC0-A7A8-6484031DE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6" name="Picture 6">
            <a:extLst>
              <a:ext uri="{FF2B5EF4-FFF2-40B4-BE49-F238E27FC236}">
                <a16:creationId xmlns:a16="http://schemas.microsoft.com/office/drawing/2014/main" id="{3E38002D-2B6C-4DEC-B57F-89C7234E5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1000"/>
            <a:ext cx="9118600" cy="269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7" name="Text Box 7">
            <a:extLst>
              <a:ext uri="{FF2B5EF4-FFF2-40B4-BE49-F238E27FC236}">
                <a16:creationId xmlns:a16="http://schemas.microsoft.com/office/drawing/2014/main" id="{08DAEDF3-2B78-4D5E-A81D-E77E27369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1011238"/>
            <a:ext cx="6977062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3.2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时序模块及其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  <p:sp>
        <p:nvSpPr>
          <p:cNvPr id="46088" name="Text Box 8">
            <a:extLst>
              <a:ext uri="{FF2B5EF4-FFF2-40B4-BE49-F238E27FC236}">
                <a16:creationId xmlns:a16="http://schemas.microsoft.com/office/drawing/2014/main" id="{27651042-74B3-4D55-9258-5161D9994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270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3.2.5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异步复位型锁存器及其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4">
            <a:extLst>
              <a:ext uri="{FF2B5EF4-FFF2-40B4-BE49-F238E27FC236}">
                <a16:creationId xmlns:a16="http://schemas.microsoft.com/office/drawing/2014/main" id="{B38E812D-C569-4CE8-AC01-5F60A51E7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1011238"/>
            <a:ext cx="6977062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3.2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时序模块及其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  <p:sp>
        <p:nvSpPr>
          <p:cNvPr id="47107" name="Text Box 5">
            <a:extLst>
              <a:ext uri="{FF2B5EF4-FFF2-40B4-BE49-F238E27FC236}">
                <a16:creationId xmlns:a16="http://schemas.microsoft.com/office/drawing/2014/main" id="{6D430FA3-0F73-4F41-8E20-76CFC9B34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950" y="2347913"/>
            <a:ext cx="7920038" cy="449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b="1"/>
              <a:t>特点：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b="1"/>
              <a:t>1.</a:t>
            </a:r>
            <a:r>
              <a:rPr lang="zh-CN" altLang="en-US" b="1"/>
              <a:t>当敏感信号表含有</a:t>
            </a:r>
            <a:r>
              <a:rPr lang="en-US" altLang="zh-CN" b="1"/>
              <a:t>posedge</a:t>
            </a:r>
            <a:r>
              <a:rPr lang="zh-CN" altLang="en-US" b="1"/>
              <a:t>或</a:t>
            </a:r>
            <a:r>
              <a:rPr lang="en-US" altLang="zh-CN" b="1"/>
              <a:t>negedge</a:t>
            </a:r>
            <a:r>
              <a:rPr lang="zh-CN" altLang="en-US" b="1"/>
              <a:t>时，选择性地改变敏感信号的位置会影响综合结果。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b="1"/>
              <a:t>2.</a:t>
            </a:r>
            <a:r>
              <a:rPr lang="zh-CN" altLang="en-US" b="1"/>
              <a:t>敏感信号表一旦含有</a:t>
            </a:r>
            <a:r>
              <a:rPr lang="en-US" altLang="zh-CN" b="1"/>
              <a:t>posedge</a:t>
            </a:r>
            <a:r>
              <a:rPr lang="zh-CN" altLang="en-US" b="1"/>
              <a:t>或</a:t>
            </a:r>
            <a:r>
              <a:rPr lang="en-US" altLang="zh-CN" b="1"/>
              <a:t>negedge</a:t>
            </a:r>
            <a:r>
              <a:rPr lang="zh-CN" altLang="en-US" b="1"/>
              <a:t>的边沿敏感信号后，所有其他电平敏感变量都</a:t>
            </a:r>
            <a:r>
              <a:rPr lang="zh-CN" altLang="en-US" b="1">
                <a:solidFill>
                  <a:srgbClr val="FF0000"/>
                </a:solidFill>
              </a:rPr>
              <a:t>不能</a:t>
            </a:r>
            <a:r>
              <a:rPr lang="zh-CN" altLang="en-US" b="1"/>
              <a:t>放在敏感信号表中。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b="1"/>
              <a:t>规律：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b="1"/>
              <a:t>1.</a:t>
            </a:r>
            <a:r>
              <a:rPr lang="zh-CN" altLang="en-US" b="1"/>
              <a:t>边沿敏感时钟信号，必须在敏感信号表中给出表述，如</a:t>
            </a:r>
            <a:r>
              <a:rPr lang="en-US" altLang="zh-CN" b="1"/>
              <a:t>posedge CLK;</a:t>
            </a:r>
            <a:r>
              <a:rPr lang="zh-CN" altLang="en-US" b="1"/>
              <a:t>但在</a:t>
            </a:r>
            <a:r>
              <a:rPr lang="en-US" altLang="zh-CN" b="1"/>
              <a:t>always</a:t>
            </a:r>
            <a:r>
              <a:rPr lang="zh-CN" altLang="en-US" b="1"/>
              <a:t>过程结构中不能再出现</a:t>
            </a:r>
            <a:r>
              <a:rPr lang="en-US" altLang="zh-CN" b="1"/>
              <a:t>CLK.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b="1"/>
              <a:t>2.</a:t>
            </a:r>
            <a:r>
              <a:rPr lang="zh-CN" altLang="en-US" b="1"/>
              <a:t>对异步控制信号，除了在在敏感信号表中给出表述外，在</a:t>
            </a:r>
            <a:r>
              <a:rPr lang="en-US" altLang="zh-CN" b="1"/>
              <a:t>always</a:t>
            </a:r>
            <a:r>
              <a:rPr lang="zh-CN" altLang="en-US" b="1"/>
              <a:t>过程结构中必须明示该信号的逻辑行为。</a:t>
            </a:r>
          </a:p>
          <a:p>
            <a:pPr eaLnBrk="1" hangingPunct="1">
              <a:spcBef>
                <a:spcPct val="50000"/>
              </a:spcBef>
            </a:pPr>
            <a:endParaRPr lang="en-US" altLang="zh-CN" b="1"/>
          </a:p>
        </p:txBody>
      </p:sp>
      <p:sp>
        <p:nvSpPr>
          <p:cNvPr id="47108" name="Text Box 6">
            <a:extLst>
              <a:ext uri="{FF2B5EF4-FFF2-40B4-BE49-F238E27FC236}">
                <a16:creationId xmlns:a16="http://schemas.microsoft.com/office/drawing/2014/main" id="{F9027F0D-AE82-4F69-8E2A-4F8D04A50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313" y="1982788"/>
            <a:ext cx="443071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3.2.6 Verilog</a:t>
            </a:r>
            <a:r>
              <a:rPr lang="zh-CN" altLang="en-US" b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的时钟过程表述的特点和规律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4">
            <a:extLst>
              <a:ext uri="{FF2B5EF4-FFF2-40B4-BE49-F238E27FC236}">
                <a16:creationId xmlns:a16="http://schemas.microsoft.com/office/drawing/2014/main" id="{B5B33294-306F-4F7C-81A0-BD47ADC5F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488" y="2127250"/>
            <a:ext cx="7921625" cy="394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b="1"/>
              <a:t>规律：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b="1">
                <a:latin typeface="宋体" panose="02010600030101010101" pitchFamily="2" charset="-122"/>
              </a:rPr>
              <a:t>3.</a:t>
            </a:r>
            <a:r>
              <a:rPr lang="zh-CN" altLang="en-US" b="1">
                <a:latin typeface="宋体" panose="02010600030101010101" pitchFamily="2" charset="-122"/>
              </a:rPr>
              <a:t>某信号是时钟的同步控制信号，则绝不可以以任何形式出现在敏感信号表中。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b="1">
                <a:latin typeface="宋体" panose="02010600030101010101" pitchFamily="2" charset="-122"/>
              </a:rPr>
              <a:t>4.</a:t>
            </a:r>
            <a:r>
              <a:rPr lang="zh-CN" altLang="en-US" b="1">
                <a:latin typeface="宋体" panose="02010600030101010101" pitchFamily="2" charset="-122"/>
              </a:rPr>
              <a:t>敏感和非敏感表述不能同时出现在敏感信号表中，每一个过程语句只能放置一种类型的敏感信号。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</a:rPr>
              <a:t>错误：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1.always @(posedge CLK or RST)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2.always @(posedge CLK or negedge  RST  or D)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b="1"/>
              <a:t>3.</a:t>
            </a:r>
            <a:r>
              <a:rPr lang="zh-CN" altLang="en-US" b="1"/>
              <a:t>希望</a:t>
            </a:r>
            <a:r>
              <a:rPr lang="en-US" altLang="zh-CN" b="1"/>
              <a:t>RST</a:t>
            </a:r>
            <a:r>
              <a:rPr lang="zh-CN" altLang="en-US" b="1"/>
              <a:t>高电平异步清</a:t>
            </a:r>
            <a:r>
              <a:rPr lang="en-US" altLang="zh-CN" b="1"/>
              <a:t>0</a:t>
            </a:r>
            <a:r>
              <a:rPr lang="zh-CN" altLang="en-US" b="1"/>
              <a:t>，以下表述错误：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b="1"/>
              <a:t>   </a:t>
            </a: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always @(posedge CLK or negedge  RST</a:t>
            </a: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）  </a:t>
            </a: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begin if(RST)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reeform 2">
            <a:extLst>
              <a:ext uri="{FF2B5EF4-FFF2-40B4-BE49-F238E27FC236}">
                <a16:creationId xmlns:a16="http://schemas.microsoft.com/office/drawing/2014/main" id="{BAFF4771-8428-48D6-A797-9C979D52B1D0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155" name="Freeform 3">
            <a:extLst>
              <a:ext uri="{FF2B5EF4-FFF2-40B4-BE49-F238E27FC236}">
                <a16:creationId xmlns:a16="http://schemas.microsoft.com/office/drawing/2014/main" id="{2BE343B0-CE28-4BAD-B3ED-EDE04771F296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156" name="Line 4">
            <a:extLst>
              <a:ext uri="{FF2B5EF4-FFF2-40B4-BE49-F238E27FC236}">
                <a16:creationId xmlns:a16="http://schemas.microsoft.com/office/drawing/2014/main" id="{8DAFF893-EBEE-443A-BA48-E73601E00FC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49157" name="Picture 5">
            <a:extLst>
              <a:ext uri="{FF2B5EF4-FFF2-40B4-BE49-F238E27FC236}">
                <a16:creationId xmlns:a16="http://schemas.microsoft.com/office/drawing/2014/main" id="{48FF2246-A92A-4955-809D-6F32BC87A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8" name="Picture 6">
            <a:extLst>
              <a:ext uri="{FF2B5EF4-FFF2-40B4-BE49-F238E27FC236}">
                <a16:creationId xmlns:a16="http://schemas.microsoft.com/office/drawing/2014/main" id="{EC3867EF-EB23-454F-951E-07823CE4D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0"/>
            <a:ext cx="8458200" cy="455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59" name="Text Box 7">
            <a:extLst>
              <a:ext uri="{FF2B5EF4-FFF2-40B4-BE49-F238E27FC236}">
                <a16:creationId xmlns:a16="http://schemas.microsoft.com/office/drawing/2014/main" id="{110839BD-8D7F-4A6F-9D40-6008751E8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1011238"/>
            <a:ext cx="6977062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3.2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时序模块及其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  <p:sp>
        <p:nvSpPr>
          <p:cNvPr id="49160" name="Text Box 8">
            <a:extLst>
              <a:ext uri="{FF2B5EF4-FFF2-40B4-BE49-F238E27FC236}">
                <a16:creationId xmlns:a16="http://schemas.microsoft.com/office/drawing/2014/main" id="{5D066A4E-8978-47EB-A76F-F2107D3AF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4989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3.2.6 Verilog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的时钟过程表述的特点和规律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reeform 2">
            <a:extLst>
              <a:ext uri="{FF2B5EF4-FFF2-40B4-BE49-F238E27FC236}">
                <a16:creationId xmlns:a16="http://schemas.microsoft.com/office/drawing/2014/main" id="{E17B0C69-CFE1-4C79-866C-50D1FB456066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179" name="Freeform 3">
            <a:extLst>
              <a:ext uri="{FF2B5EF4-FFF2-40B4-BE49-F238E27FC236}">
                <a16:creationId xmlns:a16="http://schemas.microsoft.com/office/drawing/2014/main" id="{ED1740C5-D83D-4BFC-8BC5-716C548EC698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180" name="Line 4">
            <a:extLst>
              <a:ext uri="{FF2B5EF4-FFF2-40B4-BE49-F238E27FC236}">
                <a16:creationId xmlns:a16="http://schemas.microsoft.com/office/drawing/2014/main" id="{5303D0C8-1C4D-4E7C-BBCB-C6F1F3CF96E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0181" name="Picture 5">
            <a:extLst>
              <a:ext uri="{FF2B5EF4-FFF2-40B4-BE49-F238E27FC236}">
                <a16:creationId xmlns:a16="http://schemas.microsoft.com/office/drawing/2014/main" id="{D9EDE2D7-9C57-4540-A881-E13AF18A4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2" name="Picture 6">
            <a:extLst>
              <a:ext uri="{FF2B5EF4-FFF2-40B4-BE49-F238E27FC236}">
                <a16:creationId xmlns:a16="http://schemas.microsoft.com/office/drawing/2014/main" id="{8D1659D8-64CB-4025-8A1C-9A5347E4D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2270125"/>
            <a:ext cx="7810500" cy="435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83" name="Text Box 7">
            <a:extLst>
              <a:ext uri="{FF2B5EF4-FFF2-40B4-BE49-F238E27FC236}">
                <a16:creationId xmlns:a16="http://schemas.microsoft.com/office/drawing/2014/main" id="{325AFC23-83CE-48E2-BEA1-AC0FC81C0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1011238"/>
            <a:ext cx="6977062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3.2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时序模块及其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  <p:sp>
        <p:nvSpPr>
          <p:cNvPr id="50184" name="Text Box 8">
            <a:extLst>
              <a:ext uri="{FF2B5EF4-FFF2-40B4-BE49-F238E27FC236}">
                <a16:creationId xmlns:a16="http://schemas.microsoft.com/office/drawing/2014/main" id="{9CFEC3CF-1EB5-4CE7-B6A0-B56EC43A1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35845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3.2.7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异步时序模块的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reeform 2">
            <a:extLst>
              <a:ext uri="{FF2B5EF4-FFF2-40B4-BE49-F238E27FC236}">
                <a16:creationId xmlns:a16="http://schemas.microsoft.com/office/drawing/2014/main" id="{89D83FD7-B2C4-40A1-9E06-CA3D5265EC6E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203" name="Freeform 3">
            <a:extLst>
              <a:ext uri="{FF2B5EF4-FFF2-40B4-BE49-F238E27FC236}">
                <a16:creationId xmlns:a16="http://schemas.microsoft.com/office/drawing/2014/main" id="{152C7D00-17FF-4AA6-9CD7-03F8FDF44119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204" name="Line 4">
            <a:extLst>
              <a:ext uri="{FF2B5EF4-FFF2-40B4-BE49-F238E27FC236}">
                <a16:creationId xmlns:a16="http://schemas.microsoft.com/office/drawing/2014/main" id="{19373763-94BE-41C4-9CED-CB2CD5C0876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1205" name="Picture 5">
            <a:extLst>
              <a:ext uri="{FF2B5EF4-FFF2-40B4-BE49-F238E27FC236}">
                <a16:creationId xmlns:a16="http://schemas.microsoft.com/office/drawing/2014/main" id="{EF08670C-2349-43FE-A9B1-E01FC7F66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6" name="Picture 6">
            <a:extLst>
              <a:ext uri="{FF2B5EF4-FFF2-40B4-BE49-F238E27FC236}">
                <a16:creationId xmlns:a16="http://schemas.microsoft.com/office/drawing/2014/main" id="{B7904181-B338-43D7-A40E-16F08CF1C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2755900"/>
            <a:ext cx="74422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07" name="Text Box 7">
            <a:extLst>
              <a:ext uri="{FF2B5EF4-FFF2-40B4-BE49-F238E27FC236}">
                <a16:creationId xmlns:a16="http://schemas.microsoft.com/office/drawing/2014/main" id="{536F2E8D-1384-4E8D-9132-22A84621C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463" y="1011238"/>
            <a:ext cx="799465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3.3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二进制计数器及其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设计</a:t>
            </a:r>
          </a:p>
        </p:txBody>
      </p:sp>
      <p:sp>
        <p:nvSpPr>
          <p:cNvPr id="51208" name="Text Box 8">
            <a:extLst>
              <a:ext uri="{FF2B5EF4-FFF2-40B4-BE49-F238E27FC236}">
                <a16:creationId xmlns:a16="http://schemas.microsoft.com/office/drawing/2014/main" id="{2F40A24D-BB59-4D56-BAC1-7D710B2C0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1878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3.3.1 4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位二进制计数器及其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reeform 2">
            <a:extLst>
              <a:ext uri="{FF2B5EF4-FFF2-40B4-BE49-F238E27FC236}">
                <a16:creationId xmlns:a16="http://schemas.microsoft.com/office/drawing/2014/main" id="{4A6B8162-9D6E-467B-B4DB-18564FE705B6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227" name="Freeform 3">
            <a:extLst>
              <a:ext uri="{FF2B5EF4-FFF2-40B4-BE49-F238E27FC236}">
                <a16:creationId xmlns:a16="http://schemas.microsoft.com/office/drawing/2014/main" id="{8643A1AF-7885-4864-9237-A1D14432F76D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228" name="Line 4">
            <a:extLst>
              <a:ext uri="{FF2B5EF4-FFF2-40B4-BE49-F238E27FC236}">
                <a16:creationId xmlns:a16="http://schemas.microsoft.com/office/drawing/2014/main" id="{07FD15AC-0A5E-430D-BD7E-E8828B2CFD0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2229" name="Picture 5">
            <a:extLst>
              <a:ext uri="{FF2B5EF4-FFF2-40B4-BE49-F238E27FC236}">
                <a16:creationId xmlns:a16="http://schemas.microsoft.com/office/drawing/2014/main" id="{2BA9D95B-9867-4250-B3A4-220A68705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30" name="Picture 6">
            <a:extLst>
              <a:ext uri="{FF2B5EF4-FFF2-40B4-BE49-F238E27FC236}">
                <a16:creationId xmlns:a16="http://schemas.microsoft.com/office/drawing/2014/main" id="{18DEAF38-3A13-4899-B1BF-126539625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2908300"/>
            <a:ext cx="82423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231" name="Text Box 7">
            <a:extLst>
              <a:ext uri="{FF2B5EF4-FFF2-40B4-BE49-F238E27FC236}">
                <a16:creationId xmlns:a16="http://schemas.microsoft.com/office/drawing/2014/main" id="{76AA448F-105E-4648-8197-4617F2DD1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463" y="1011238"/>
            <a:ext cx="799465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3.3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二进制计数器及其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设计</a:t>
            </a:r>
          </a:p>
        </p:txBody>
      </p:sp>
      <p:sp>
        <p:nvSpPr>
          <p:cNvPr id="52232" name="Text Box 8">
            <a:extLst>
              <a:ext uri="{FF2B5EF4-FFF2-40B4-BE49-F238E27FC236}">
                <a16:creationId xmlns:a16="http://schemas.microsoft.com/office/drawing/2014/main" id="{91EAC8F4-6925-40D7-A0E4-A3AAA4401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1878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3.3.1 4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位二进制计数器及其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reeform 2">
            <a:extLst>
              <a:ext uri="{FF2B5EF4-FFF2-40B4-BE49-F238E27FC236}">
                <a16:creationId xmlns:a16="http://schemas.microsoft.com/office/drawing/2014/main" id="{F905F49A-6D1E-485C-AB9B-B0D30CCDFC0D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251" name="Freeform 3">
            <a:extLst>
              <a:ext uri="{FF2B5EF4-FFF2-40B4-BE49-F238E27FC236}">
                <a16:creationId xmlns:a16="http://schemas.microsoft.com/office/drawing/2014/main" id="{B1063FE6-9AF2-463B-A2DC-0B84C22AFD97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252" name="Line 4">
            <a:extLst>
              <a:ext uri="{FF2B5EF4-FFF2-40B4-BE49-F238E27FC236}">
                <a16:creationId xmlns:a16="http://schemas.microsoft.com/office/drawing/2014/main" id="{512E667F-E0B1-42BB-9690-09C91AAF1BC3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3253" name="Picture 5">
            <a:extLst>
              <a:ext uri="{FF2B5EF4-FFF2-40B4-BE49-F238E27FC236}">
                <a16:creationId xmlns:a16="http://schemas.microsoft.com/office/drawing/2014/main" id="{189C4F8F-D0DC-4E8B-98BF-ED14D08A5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254" name="Picture 6">
            <a:extLst>
              <a:ext uri="{FF2B5EF4-FFF2-40B4-BE49-F238E27FC236}">
                <a16:creationId xmlns:a16="http://schemas.microsoft.com/office/drawing/2014/main" id="{7D389B21-AEAC-4AA5-BCD2-5C16DB64B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2692400"/>
            <a:ext cx="8229600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55" name="Text Box 7">
            <a:extLst>
              <a:ext uri="{FF2B5EF4-FFF2-40B4-BE49-F238E27FC236}">
                <a16:creationId xmlns:a16="http://schemas.microsoft.com/office/drawing/2014/main" id="{A15CB39B-2E37-4554-8D43-76564929E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463" y="1011238"/>
            <a:ext cx="799465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3.3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二进制计数器及其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设计</a:t>
            </a:r>
          </a:p>
        </p:txBody>
      </p:sp>
      <p:sp>
        <p:nvSpPr>
          <p:cNvPr id="53256" name="Text Box 8">
            <a:extLst>
              <a:ext uri="{FF2B5EF4-FFF2-40B4-BE49-F238E27FC236}">
                <a16:creationId xmlns:a16="http://schemas.microsoft.com/office/drawing/2014/main" id="{2057E993-A3ED-4717-B481-A36B68530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41878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3.3.1 4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位二进制计数器及其</a:t>
            </a: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Verilog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表述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reeform 2">
            <a:extLst>
              <a:ext uri="{FF2B5EF4-FFF2-40B4-BE49-F238E27FC236}">
                <a16:creationId xmlns:a16="http://schemas.microsoft.com/office/drawing/2014/main" id="{B10CE831-FFE1-4A44-8A00-CA6DE8E1BCA2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275" name="Freeform 3">
            <a:extLst>
              <a:ext uri="{FF2B5EF4-FFF2-40B4-BE49-F238E27FC236}">
                <a16:creationId xmlns:a16="http://schemas.microsoft.com/office/drawing/2014/main" id="{E82D3FA6-9D73-4FEF-A05A-29AEFC86E9DE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276" name="Line 4">
            <a:extLst>
              <a:ext uri="{FF2B5EF4-FFF2-40B4-BE49-F238E27FC236}">
                <a16:creationId xmlns:a16="http://schemas.microsoft.com/office/drawing/2014/main" id="{DAE13E3D-104A-4CDA-8377-023C22E33B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4277" name="Picture 5">
            <a:extLst>
              <a:ext uri="{FF2B5EF4-FFF2-40B4-BE49-F238E27FC236}">
                <a16:creationId xmlns:a16="http://schemas.microsoft.com/office/drawing/2014/main" id="{0D3D0896-FC60-4653-8F28-A96930144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8" name="Picture 6">
            <a:extLst>
              <a:ext uri="{FF2B5EF4-FFF2-40B4-BE49-F238E27FC236}">
                <a16:creationId xmlns:a16="http://schemas.microsoft.com/office/drawing/2014/main" id="{496AE3C3-D5C4-42A5-A1AD-274CA394F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18600" cy="615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279" name="Text Box 8">
            <a:extLst>
              <a:ext uri="{FF2B5EF4-FFF2-40B4-BE49-F238E27FC236}">
                <a16:creationId xmlns:a16="http://schemas.microsoft.com/office/drawing/2014/main" id="{4D480A4C-1A2C-4D8F-B270-727D0E093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27013"/>
            <a:ext cx="32289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3.3.2 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功能更全面的计数器设计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reeform 2">
            <a:extLst>
              <a:ext uri="{FF2B5EF4-FFF2-40B4-BE49-F238E27FC236}">
                <a16:creationId xmlns:a16="http://schemas.microsoft.com/office/drawing/2014/main" id="{222A07DF-D145-4F9C-A02A-300D50AAE217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299" name="Freeform 3">
            <a:extLst>
              <a:ext uri="{FF2B5EF4-FFF2-40B4-BE49-F238E27FC236}">
                <a16:creationId xmlns:a16="http://schemas.microsoft.com/office/drawing/2014/main" id="{BB741439-A7C3-4A5B-8C76-3E3051935C06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300" name="Line 4">
            <a:extLst>
              <a:ext uri="{FF2B5EF4-FFF2-40B4-BE49-F238E27FC236}">
                <a16:creationId xmlns:a16="http://schemas.microsoft.com/office/drawing/2014/main" id="{6669BB15-5081-42F0-890A-DA92ECF167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5301" name="Picture 5">
            <a:extLst>
              <a:ext uri="{FF2B5EF4-FFF2-40B4-BE49-F238E27FC236}">
                <a16:creationId xmlns:a16="http://schemas.microsoft.com/office/drawing/2014/main" id="{6B0EA8D0-5B69-44D0-945B-E607CF3FC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2" name="Picture 6">
            <a:extLst>
              <a:ext uri="{FF2B5EF4-FFF2-40B4-BE49-F238E27FC236}">
                <a16:creationId xmlns:a16="http://schemas.microsoft.com/office/drawing/2014/main" id="{10620451-A8CC-4AAD-82D5-66E12B7FB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2476500"/>
            <a:ext cx="8089900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3" name="Picture 7">
            <a:extLst>
              <a:ext uri="{FF2B5EF4-FFF2-40B4-BE49-F238E27FC236}">
                <a16:creationId xmlns:a16="http://schemas.microsoft.com/office/drawing/2014/main" id="{45118E25-3A4B-49EF-A12A-7CB667007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787900"/>
            <a:ext cx="86614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304" name="Text Box 8">
            <a:extLst>
              <a:ext uri="{FF2B5EF4-FFF2-40B4-BE49-F238E27FC236}">
                <a16:creationId xmlns:a16="http://schemas.microsoft.com/office/drawing/2014/main" id="{50DF09D2-98AD-4E7D-8B1E-F87E1A4B9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463" y="1011238"/>
            <a:ext cx="799465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3.3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二进制计数器及其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设计</a:t>
            </a:r>
          </a:p>
        </p:txBody>
      </p:sp>
      <p:sp>
        <p:nvSpPr>
          <p:cNvPr id="55305" name="Text Box 9">
            <a:extLst>
              <a:ext uri="{FF2B5EF4-FFF2-40B4-BE49-F238E27FC236}">
                <a16:creationId xmlns:a16="http://schemas.microsoft.com/office/drawing/2014/main" id="{E22F9052-7BF8-4A2B-90A2-2CCB7DA07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32289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3.3.2 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功能更全面的计数器设计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reeform 2">
            <a:extLst>
              <a:ext uri="{FF2B5EF4-FFF2-40B4-BE49-F238E27FC236}">
                <a16:creationId xmlns:a16="http://schemas.microsoft.com/office/drawing/2014/main" id="{E9D9B7FD-A3F8-4534-ABBA-62B0FE35E52F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323" name="Freeform 3">
            <a:extLst>
              <a:ext uri="{FF2B5EF4-FFF2-40B4-BE49-F238E27FC236}">
                <a16:creationId xmlns:a16="http://schemas.microsoft.com/office/drawing/2014/main" id="{42A9C999-1E0A-42CA-B21F-04002430A1B3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324" name="Line 4">
            <a:extLst>
              <a:ext uri="{FF2B5EF4-FFF2-40B4-BE49-F238E27FC236}">
                <a16:creationId xmlns:a16="http://schemas.microsoft.com/office/drawing/2014/main" id="{6178A9A0-0B98-4BF9-8FC3-AC830D55E7F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6325" name="Picture 5">
            <a:extLst>
              <a:ext uri="{FF2B5EF4-FFF2-40B4-BE49-F238E27FC236}">
                <a16:creationId xmlns:a16="http://schemas.microsoft.com/office/drawing/2014/main" id="{98AE7464-FBCF-43A7-84D2-54E067FB5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6" name="Picture 6">
            <a:extLst>
              <a:ext uri="{FF2B5EF4-FFF2-40B4-BE49-F238E27FC236}">
                <a16:creationId xmlns:a16="http://schemas.microsoft.com/office/drawing/2014/main" id="{20980D4B-CE34-4A4A-9A72-C25437D85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2413000"/>
            <a:ext cx="83693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327" name="Text Box 7">
            <a:extLst>
              <a:ext uri="{FF2B5EF4-FFF2-40B4-BE49-F238E27FC236}">
                <a16:creationId xmlns:a16="http://schemas.microsoft.com/office/drawing/2014/main" id="{7C381F0E-904D-45E9-A7D7-C0CEA034F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463" y="1011238"/>
            <a:ext cx="7994650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825"/>
              </a:lnSpc>
            </a:pP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3.3 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二进制计数器及其</a:t>
            </a:r>
            <a:r>
              <a:rPr lang="en-US" altLang="zh-CN" sz="4000" b="1">
                <a:solidFill>
                  <a:srgbClr val="33339A"/>
                </a:solidFill>
                <a:cs typeface="Tahoma" panose="020B0604030504040204" pitchFamily="34" charset="0"/>
              </a:rPr>
              <a:t>Verilog</a:t>
            </a:r>
            <a:r>
              <a:rPr lang="zh-CN" altLang="en-US" sz="4000">
                <a:solidFill>
                  <a:srgbClr val="33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设计</a:t>
            </a:r>
          </a:p>
        </p:txBody>
      </p:sp>
      <p:sp>
        <p:nvSpPr>
          <p:cNvPr id="56328" name="Text Box 8">
            <a:extLst>
              <a:ext uri="{FF2B5EF4-FFF2-40B4-BE49-F238E27FC236}">
                <a16:creationId xmlns:a16="http://schemas.microsoft.com/office/drawing/2014/main" id="{224B16F2-1B93-4416-BAE0-3EEE9FBA4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1952625"/>
            <a:ext cx="32289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 b="1">
                <a:solidFill>
                  <a:srgbClr val="000000"/>
                </a:solidFill>
                <a:cs typeface="Tahoma" panose="020B0604030504040204" pitchFamily="34" charset="0"/>
              </a:rPr>
              <a:t>3.3.2 </a:t>
            </a:r>
            <a:r>
              <a:rPr lang="zh-CN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功能更全面的计数器设计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reeform 2">
            <a:extLst>
              <a:ext uri="{FF2B5EF4-FFF2-40B4-BE49-F238E27FC236}">
                <a16:creationId xmlns:a16="http://schemas.microsoft.com/office/drawing/2014/main" id="{DD10E8E0-1A7B-455A-9625-FA6FE2B2D34E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347" name="Freeform 3">
            <a:extLst>
              <a:ext uri="{FF2B5EF4-FFF2-40B4-BE49-F238E27FC236}">
                <a16:creationId xmlns:a16="http://schemas.microsoft.com/office/drawing/2014/main" id="{E8F66CD4-EDE2-4C5C-86B5-B64E15698C01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348" name="Line 4">
            <a:extLst>
              <a:ext uri="{FF2B5EF4-FFF2-40B4-BE49-F238E27FC236}">
                <a16:creationId xmlns:a16="http://schemas.microsoft.com/office/drawing/2014/main" id="{836CFD90-7B6B-4A35-B547-D513710E64F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7349" name="Picture 5">
            <a:extLst>
              <a:ext uri="{FF2B5EF4-FFF2-40B4-BE49-F238E27FC236}">
                <a16:creationId xmlns:a16="http://schemas.microsoft.com/office/drawing/2014/main" id="{4CD75712-6B95-44B5-819B-E1FC26E0E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50" name="Picture 6">
            <a:extLst>
              <a:ext uri="{FF2B5EF4-FFF2-40B4-BE49-F238E27FC236}">
                <a16:creationId xmlns:a16="http://schemas.microsoft.com/office/drawing/2014/main" id="{ADC05FF7-41C6-4E85-8DCC-D891144EB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324100"/>
            <a:ext cx="3771900" cy="193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351" name="Text Box 7">
            <a:extLst>
              <a:ext uri="{FF2B5EF4-FFF2-40B4-BE49-F238E27FC236}">
                <a16:creationId xmlns:a16="http://schemas.microsoft.com/office/drawing/2014/main" id="{821D9A44-AC72-4FD2-8304-D90ABD3E9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6225" y="1030288"/>
            <a:ext cx="558800" cy="55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388"/>
              </a:lnSpc>
            </a:pPr>
            <a:r>
              <a:rPr lang="zh-CN" altLang="en-US" sz="4400">
                <a:solidFill>
                  <a:srgbClr val="33339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习</a:t>
            </a:r>
          </a:p>
        </p:txBody>
      </p:sp>
      <p:sp>
        <p:nvSpPr>
          <p:cNvPr id="57352" name="Text Box 8">
            <a:extLst>
              <a:ext uri="{FF2B5EF4-FFF2-40B4-BE49-F238E27FC236}">
                <a16:creationId xmlns:a16="http://schemas.microsoft.com/office/drawing/2014/main" id="{09768496-7A6F-487B-AB75-66327D061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9075" y="1030288"/>
            <a:ext cx="558800" cy="55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388"/>
              </a:lnSpc>
            </a:pPr>
            <a:r>
              <a:rPr lang="zh-CN" altLang="en-US" sz="4400">
                <a:solidFill>
                  <a:srgbClr val="33339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题</a:t>
            </a:r>
          </a:p>
        </p:txBody>
      </p:sp>
      <p:sp>
        <p:nvSpPr>
          <p:cNvPr id="57353" name="Text Box 9">
            <a:extLst>
              <a:ext uri="{FF2B5EF4-FFF2-40B4-BE49-F238E27FC236}">
                <a16:creationId xmlns:a16="http://schemas.microsoft.com/office/drawing/2014/main" id="{D1CBB776-55AB-46BA-AA63-F91EFEDA7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488" y="1952625"/>
            <a:ext cx="333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>
                <a:solidFill>
                  <a:srgbClr val="000000"/>
                </a:solidFill>
                <a:cs typeface="Tahoma" panose="020B0604030504040204" pitchFamily="34" charset="0"/>
              </a:rPr>
              <a:t>3-6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reeform 2">
            <a:extLst>
              <a:ext uri="{FF2B5EF4-FFF2-40B4-BE49-F238E27FC236}">
                <a16:creationId xmlns:a16="http://schemas.microsoft.com/office/drawing/2014/main" id="{EBE924C0-7095-40EB-BE81-C090BBC70D4B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371" name="Freeform 3">
            <a:extLst>
              <a:ext uri="{FF2B5EF4-FFF2-40B4-BE49-F238E27FC236}">
                <a16:creationId xmlns:a16="http://schemas.microsoft.com/office/drawing/2014/main" id="{AE357F08-05CE-4696-A9EE-C31A22DBE7E4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372" name="Line 4">
            <a:extLst>
              <a:ext uri="{FF2B5EF4-FFF2-40B4-BE49-F238E27FC236}">
                <a16:creationId xmlns:a16="http://schemas.microsoft.com/office/drawing/2014/main" id="{0C3D5CF2-61E6-4471-8040-73697A89EB8C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8373" name="Picture 5">
            <a:extLst>
              <a:ext uri="{FF2B5EF4-FFF2-40B4-BE49-F238E27FC236}">
                <a16:creationId xmlns:a16="http://schemas.microsoft.com/office/drawing/2014/main" id="{9E8AA6C3-9F08-49D7-9D92-CA6169B34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4" name="Picture 6">
            <a:extLst>
              <a:ext uri="{FF2B5EF4-FFF2-40B4-BE49-F238E27FC236}">
                <a16:creationId xmlns:a16="http://schemas.microsoft.com/office/drawing/2014/main" id="{CA667C24-DFA4-4EDD-B523-0D61EB4CA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2641600"/>
            <a:ext cx="6362700" cy="157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375" name="Text Box 7">
            <a:extLst>
              <a:ext uri="{FF2B5EF4-FFF2-40B4-BE49-F238E27FC236}">
                <a16:creationId xmlns:a16="http://schemas.microsoft.com/office/drawing/2014/main" id="{75050682-57C8-44EA-8388-01FB1A4D0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6225" y="1030288"/>
            <a:ext cx="558800" cy="55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388"/>
              </a:lnSpc>
            </a:pPr>
            <a:r>
              <a:rPr lang="zh-CN" altLang="en-US" sz="4400">
                <a:solidFill>
                  <a:srgbClr val="33339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习</a:t>
            </a:r>
          </a:p>
        </p:txBody>
      </p:sp>
      <p:sp>
        <p:nvSpPr>
          <p:cNvPr id="58376" name="Text Box 8">
            <a:extLst>
              <a:ext uri="{FF2B5EF4-FFF2-40B4-BE49-F238E27FC236}">
                <a16:creationId xmlns:a16="http://schemas.microsoft.com/office/drawing/2014/main" id="{1B571B49-7328-4291-A72B-D42ACA92A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9075" y="1030288"/>
            <a:ext cx="558800" cy="55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388"/>
              </a:lnSpc>
            </a:pPr>
            <a:r>
              <a:rPr lang="zh-CN" altLang="en-US" sz="4400">
                <a:solidFill>
                  <a:srgbClr val="33339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题</a:t>
            </a:r>
          </a:p>
        </p:txBody>
      </p:sp>
      <p:sp>
        <p:nvSpPr>
          <p:cNvPr id="58377" name="Text Box 9">
            <a:extLst>
              <a:ext uri="{FF2B5EF4-FFF2-40B4-BE49-F238E27FC236}">
                <a16:creationId xmlns:a16="http://schemas.microsoft.com/office/drawing/2014/main" id="{750578AE-BE84-4EDD-AB93-7DC1E2DDE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488" y="1952625"/>
            <a:ext cx="3333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>
                <a:solidFill>
                  <a:srgbClr val="000000"/>
                </a:solidFill>
                <a:cs typeface="Tahoma" panose="020B0604030504040204" pitchFamily="34" charset="0"/>
              </a:rPr>
              <a:t>3-7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yslid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reeform 2">
            <a:extLst>
              <a:ext uri="{FF2B5EF4-FFF2-40B4-BE49-F238E27FC236}">
                <a16:creationId xmlns:a16="http://schemas.microsoft.com/office/drawing/2014/main" id="{68CB65D2-9573-449B-9677-CB83561B0019}"/>
              </a:ext>
            </a:extLst>
          </p:cNvPr>
          <p:cNvSpPr>
            <a:spLocks/>
          </p:cNvSpPr>
          <p:nvPr/>
        </p:nvSpPr>
        <p:spPr bwMode="auto">
          <a:xfrm>
            <a:off x="404813" y="1092200"/>
            <a:ext cx="438150" cy="474663"/>
          </a:xfrm>
          <a:custGeom>
            <a:avLst/>
            <a:gdLst>
              <a:gd name="T0" fmla="*/ 0 w 276"/>
              <a:gd name="T1" fmla="*/ 0 h 299"/>
              <a:gd name="T2" fmla="*/ 0 w 276"/>
              <a:gd name="T3" fmla="*/ 474663 h 299"/>
              <a:gd name="T4" fmla="*/ 438150 w 276"/>
              <a:gd name="T5" fmla="*/ 474663 h 299"/>
              <a:gd name="T6" fmla="*/ 438150 w 276"/>
              <a:gd name="T7" fmla="*/ 0 h 299"/>
              <a:gd name="T8" fmla="*/ 0 w 27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6" h="299">
                <a:moveTo>
                  <a:pt x="0" y="0"/>
                </a:moveTo>
                <a:lnTo>
                  <a:pt x="0" y="299"/>
                </a:lnTo>
                <a:lnTo>
                  <a:pt x="276" y="299"/>
                </a:lnTo>
                <a:lnTo>
                  <a:pt x="2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F01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395" name="Freeform 3">
            <a:extLst>
              <a:ext uri="{FF2B5EF4-FFF2-40B4-BE49-F238E27FC236}">
                <a16:creationId xmlns:a16="http://schemas.microsoft.com/office/drawing/2014/main" id="{7C401A2E-FEB8-40BA-B137-27085891BAF5}"/>
              </a:ext>
            </a:extLst>
          </p:cNvPr>
          <p:cNvSpPr>
            <a:spLocks/>
          </p:cNvSpPr>
          <p:nvPr/>
        </p:nvSpPr>
        <p:spPr bwMode="auto">
          <a:xfrm>
            <a:off x="528638" y="1514475"/>
            <a:ext cx="422275" cy="474663"/>
          </a:xfrm>
          <a:custGeom>
            <a:avLst/>
            <a:gdLst>
              <a:gd name="T0" fmla="*/ 0 w 266"/>
              <a:gd name="T1" fmla="*/ 0 h 299"/>
              <a:gd name="T2" fmla="*/ 0 w 266"/>
              <a:gd name="T3" fmla="*/ 474663 h 299"/>
              <a:gd name="T4" fmla="*/ 422275 w 266"/>
              <a:gd name="T5" fmla="*/ 474663 h 299"/>
              <a:gd name="T6" fmla="*/ 422275 w 266"/>
              <a:gd name="T7" fmla="*/ 0 h 299"/>
              <a:gd name="T8" fmla="*/ 0 w 266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299">
                <a:moveTo>
                  <a:pt x="0" y="0"/>
                </a:moveTo>
                <a:lnTo>
                  <a:pt x="0" y="299"/>
                </a:lnTo>
                <a:lnTo>
                  <a:pt x="266" y="299"/>
                </a:lnTo>
                <a:lnTo>
                  <a:pt x="266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  <a:ln w="12700" cap="flat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396" name="Line 4">
            <a:extLst>
              <a:ext uri="{FF2B5EF4-FFF2-40B4-BE49-F238E27FC236}">
                <a16:creationId xmlns:a16="http://schemas.microsoft.com/office/drawing/2014/main" id="{60A17FA4-3233-4A66-857B-EC68928DE55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" y="984250"/>
            <a:ext cx="1588" cy="1052513"/>
          </a:xfrm>
          <a:prstGeom prst="line">
            <a:avLst/>
          </a:prstGeom>
          <a:noFill/>
          <a:ln w="25400">
            <a:solidFill>
              <a:srgbClr val="1C1C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9397" name="Picture 5">
            <a:extLst>
              <a:ext uri="{FF2B5EF4-FFF2-40B4-BE49-F238E27FC236}">
                <a16:creationId xmlns:a16="http://schemas.microsoft.com/office/drawing/2014/main" id="{41059E6B-FF13-49C0-A3F1-5AEED9049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79500"/>
            <a:ext cx="85725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398" name="Picture 6">
            <a:extLst>
              <a:ext uri="{FF2B5EF4-FFF2-40B4-BE49-F238E27FC236}">
                <a16:creationId xmlns:a16="http://schemas.microsoft.com/office/drawing/2014/main" id="{3AA70362-DC3D-488E-9385-51ABD9E7A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2184400"/>
            <a:ext cx="3416300" cy="215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399" name="Picture 7">
            <a:extLst>
              <a:ext uri="{FF2B5EF4-FFF2-40B4-BE49-F238E27FC236}">
                <a16:creationId xmlns:a16="http://schemas.microsoft.com/office/drawing/2014/main" id="{FD535F73-EB66-465C-98A8-7765C8880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2184400"/>
            <a:ext cx="3962400" cy="193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400" name="Picture 8">
            <a:extLst>
              <a:ext uri="{FF2B5EF4-FFF2-40B4-BE49-F238E27FC236}">
                <a16:creationId xmlns:a16="http://schemas.microsoft.com/office/drawing/2014/main" id="{8BFD6499-E62B-4CDE-A815-A3530DCC0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19600"/>
            <a:ext cx="4025900" cy="22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401" name="Picture 9">
            <a:extLst>
              <a:ext uri="{FF2B5EF4-FFF2-40B4-BE49-F238E27FC236}">
                <a16:creationId xmlns:a16="http://schemas.microsoft.com/office/drawing/2014/main" id="{B0D389DC-7B11-4CEF-95FE-6CC24C968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4483100"/>
            <a:ext cx="38481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402" name="Text Box 10">
            <a:extLst>
              <a:ext uri="{FF2B5EF4-FFF2-40B4-BE49-F238E27FC236}">
                <a16:creationId xmlns:a16="http://schemas.microsoft.com/office/drawing/2014/main" id="{236C0A37-6F52-4566-9416-4E0133C7A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6225" y="1030288"/>
            <a:ext cx="558800" cy="55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388"/>
              </a:lnSpc>
            </a:pPr>
            <a:r>
              <a:rPr lang="zh-CN" altLang="en-US" sz="4400">
                <a:solidFill>
                  <a:srgbClr val="33339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习</a:t>
            </a:r>
          </a:p>
        </p:txBody>
      </p:sp>
      <p:sp>
        <p:nvSpPr>
          <p:cNvPr id="59403" name="Text Box 11">
            <a:extLst>
              <a:ext uri="{FF2B5EF4-FFF2-40B4-BE49-F238E27FC236}">
                <a16:creationId xmlns:a16="http://schemas.microsoft.com/office/drawing/2014/main" id="{F44456EF-C2DB-4852-A566-9980EA330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9075" y="1030288"/>
            <a:ext cx="558800" cy="55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4388"/>
              </a:lnSpc>
            </a:pPr>
            <a:r>
              <a:rPr lang="zh-CN" altLang="en-US" sz="4400">
                <a:solidFill>
                  <a:srgbClr val="33339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题</a:t>
            </a:r>
          </a:p>
        </p:txBody>
      </p:sp>
      <p:sp>
        <p:nvSpPr>
          <p:cNvPr id="59404" name="Text Box 12">
            <a:extLst>
              <a:ext uri="{FF2B5EF4-FFF2-40B4-BE49-F238E27FC236}">
                <a16:creationId xmlns:a16="http://schemas.microsoft.com/office/drawing/2014/main" id="{FBD8F6F0-A66F-4962-A963-A8353AE1D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488" y="1952625"/>
            <a:ext cx="4572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175"/>
              </a:lnSpc>
            </a:pPr>
            <a:r>
              <a:rPr lang="en-US" altLang="zh-CN">
                <a:solidFill>
                  <a:srgbClr val="000000"/>
                </a:solidFill>
                <a:cs typeface="Tahoma" panose="020B0604030504040204" pitchFamily="34" charset="0"/>
              </a:rPr>
              <a:t>3-13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865</TotalTime>
  <Words>1707</Words>
  <Application>Microsoft Office PowerPoint</Application>
  <PresentationFormat>自定义</PresentationFormat>
  <Paragraphs>202</Paragraphs>
  <Slides>56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64" baseType="lpstr">
      <vt:lpstr>Tahoma</vt:lpstr>
      <vt:lpstr>宋体</vt:lpstr>
      <vt:lpstr>Arial</vt:lpstr>
      <vt:lpstr>Wingdings</vt:lpstr>
      <vt:lpstr>等线</vt:lpstr>
      <vt:lpstr>Times New Roman</vt:lpstr>
      <vt:lpstr>Blends</vt:lpstr>
      <vt:lpstr>Microsoft 公式 3.0</vt:lpstr>
      <vt:lpstr>PowerPoint 演示文稿</vt:lpstr>
      <vt:lpstr>PowerPoint 演示文稿</vt:lpstr>
      <vt:lpstr>PowerPoint 演示文稿</vt:lpstr>
      <vt:lpstr>PowerPoint 演示文稿</vt:lpstr>
      <vt:lpstr>3.1 组合电路的Verilog描述</vt:lpstr>
      <vt:lpstr>PowerPoint 演示文稿</vt:lpstr>
      <vt:lpstr>PowerPoint 演示文稿</vt:lpstr>
      <vt:lpstr>PowerPoint 演示文稿</vt:lpstr>
      <vt:lpstr>PowerPoint 演示文稿</vt:lpstr>
      <vt:lpstr>3.1 组合电路的Verilog描述</vt:lpstr>
      <vt:lpstr>PowerPoint 演示文稿</vt:lpstr>
      <vt:lpstr>3.1 组合电路的Verilog描述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kp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kp</dc:creator>
  <cp:lastModifiedBy>Wang Moby</cp:lastModifiedBy>
  <cp:revision>23</cp:revision>
  <dcterms:created xsi:type="dcterms:W3CDTF">2012-10-17T09:54:41Z</dcterms:created>
  <dcterms:modified xsi:type="dcterms:W3CDTF">2020-04-25T08:39:41Z</dcterms:modified>
</cp:coreProperties>
</file>