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8" r:id="rId6"/>
    <p:sldId id="266" r:id="rId7"/>
    <p:sldId id="267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DCCE73-923C-44B5-94F3-B827A91946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0BCE645-9BB0-4107-A6FA-080748E85E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AB1CA9-82A0-4219-994B-3471A66FE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835AD-B19B-4D68-ADAD-041DD758E772}" type="datetimeFigureOut">
              <a:rPr lang="zh-CN" altLang="en-US" smtClean="0"/>
              <a:t>2020/5/26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579621F-09C5-4F33-90FE-BDB7F5FAF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2D1E8BB-26C2-42D5-90EC-CE21E47CE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CCE4-3454-4E58-BCD7-145A273643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818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70BE91-5990-4CCC-80EE-9970039E9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03631D-1321-409D-94F7-09C810802D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CFD9D-8697-4CEE-89FA-AFAB262AC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835AD-B19B-4D68-ADAD-041DD758E772}" type="datetimeFigureOut">
              <a:rPr lang="zh-CN" altLang="en-US" smtClean="0"/>
              <a:t>2020/5/26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28F24E3-C23F-4BC5-A246-354B152D3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97CBF8B-F51B-4DF0-9F1F-EB925CE67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CCE4-3454-4E58-BCD7-145A273643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825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25EA87-502E-4944-85BB-EC2E07AB9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5E0DB1A-730A-43F1-93DC-B5241C027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CC6912-1682-4703-90B9-72EFECB95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835AD-B19B-4D68-ADAD-041DD758E772}" type="datetimeFigureOut">
              <a:rPr lang="zh-CN" altLang="en-US" smtClean="0"/>
              <a:t>2020/5/26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F7931C-B9A0-494B-9F5C-AF2A1C0C2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2C003F-D55E-4094-A995-854D7BF02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CCE4-3454-4E58-BCD7-145A273643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542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ADE860-9E6E-42E7-BA0E-036C5AD04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CDAA6F-3B50-495F-853C-5CED70567D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793D66B-1BCF-4AA5-AA8F-3DC17EDD2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388E867-CA2A-4587-B937-DC02F43E6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835AD-B19B-4D68-ADAD-041DD758E772}" type="datetimeFigureOut">
              <a:rPr lang="zh-CN" altLang="en-US" smtClean="0"/>
              <a:t>2020/5/26 Tuesday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9ACCF9F-AD9B-4C1F-ACD3-767795689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E4228C1-FF91-4F2F-BE7F-3E72117D6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CCE4-3454-4E58-BCD7-145A273643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684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1CDF15-3FCB-4F99-A295-6EEC8B7CD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5DD8E5F-9C58-4ACA-8DB4-F8FE337EB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63DF563-35B2-4A91-A904-28C03FCE0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C54791A-8774-47BF-B1D2-E33352F129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AF709A1-CC92-413D-B61D-5BFBB0E3B7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E9F4DC0-7C55-4FAA-A2F2-7E5F4AFE0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835AD-B19B-4D68-ADAD-041DD758E772}" type="datetimeFigureOut">
              <a:rPr lang="zh-CN" altLang="en-US" smtClean="0"/>
              <a:t>2020/5/26 Tuesday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83717E1-0CE1-416B-94CD-15EFA005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2303EBB-6E66-49C5-8650-6A3A1ECA7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CCE4-3454-4E58-BCD7-145A273643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150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F73718-8D2E-4965-91D9-56C42B112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5AD64E3-CC78-43DE-97F5-1B5D0BC82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835AD-B19B-4D68-ADAD-041DD758E772}" type="datetimeFigureOut">
              <a:rPr lang="zh-CN" altLang="en-US" smtClean="0"/>
              <a:t>2020/5/26 Tuesday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7205EC2-90D2-4A76-9E4C-CD9F2F1D3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572A728-97FB-46D7-B89D-2BDE0AF25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CCE4-3454-4E58-BCD7-145A273643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452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86133D1-1FA9-4BE4-8E6F-DE13B7F6E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835AD-B19B-4D68-ADAD-041DD758E772}" type="datetimeFigureOut">
              <a:rPr lang="zh-CN" altLang="en-US" smtClean="0"/>
              <a:t>2020/5/26 Tuesday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1F626B7-E496-4B23-91F3-BC54B6B52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610472-8C08-4192-A430-79749B503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CCE4-3454-4E58-BCD7-145A273643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3151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F88909-E241-446B-9746-B6A5BD854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F35123-4FBE-4F1C-BBF2-47DBD6FAE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CAD62BD-FDA2-4C9D-A779-17ADE30E31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5FF4195-8A1F-4478-ABB2-A55B387A1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835AD-B19B-4D68-ADAD-041DD758E772}" type="datetimeFigureOut">
              <a:rPr lang="zh-CN" altLang="en-US" smtClean="0"/>
              <a:t>2020/5/26 Tuesday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181B2CC-889A-40DA-8FBE-0E8B7B1A3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078F9F2-BE46-4981-8543-25F15BED0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CCE4-3454-4E58-BCD7-145A273643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101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805F19-CBE9-4218-B902-EB79E1176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1B62B63-F29A-441B-A4C0-383BA893E5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CD11C8C-06E7-4137-B396-F2AD2FF7C7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95AAAC4-1EE7-4B1C-AA62-FE26D4B81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835AD-B19B-4D68-ADAD-041DD758E772}" type="datetimeFigureOut">
              <a:rPr lang="zh-CN" altLang="en-US" smtClean="0"/>
              <a:t>2020/5/26 Tuesday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CB5E692-9D9F-427F-8E98-922E8B03A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3F872D7-260B-467E-AFB5-883CA5DE8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CCE4-3454-4E58-BCD7-145A273643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394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3F1620-C3B7-4301-9604-4F810FE1A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EE62339-3A74-4606-B5B0-F9E9852C82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B2850E-2B49-45E4-9145-95007880F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835AD-B19B-4D68-ADAD-041DD758E772}" type="datetimeFigureOut">
              <a:rPr lang="zh-CN" altLang="en-US" smtClean="0"/>
              <a:t>2020/5/26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E6F59B-BAFF-4F96-ADDF-43F172455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C55897-28DA-4941-B8B4-427FDC772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CCE4-3454-4E58-BCD7-145A273643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905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792CB21-3065-40B3-A824-BD31F75A75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B110425-F854-402D-AB76-EA7B6FAAFA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C917506-F34C-45BF-9145-0C7350852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835AD-B19B-4D68-ADAD-041DD758E772}" type="datetimeFigureOut">
              <a:rPr lang="zh-CN" altLang="en-US" smtClean="0"/>
              <a:t>2020/5/26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7DA054A-CB50-4319-A702-0DB6D0170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E20DFEE-839A-42A4-ACC8-30247E2A3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CCE4-3454-4E58-BCD7-145A273643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464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7AEE0E-3CB0-4109-BA51-3531F5532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1EA7801-7DC4-4FBA-B719-06EC30FDD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03B5EA-6703-403D-9610-D91EF18B90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835AD-B19B-4D68-ADAD-041DD758E772}" type="datetimeFigureOut">
              <a:rPr lang="zh-CN" altLang="en-US" smtClean="0"/>
              <a:t>2020/5/26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55A985E-8D99-4BA0-B849-6580CABC7F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2FC7BB-ED72-41E9-AF34-1DDB2FD64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8CCE4-3454-4E58-BCD7-145A273643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46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7951253-F586-4F43-86B9-02DA91FBFB45}"/>
              </a:ext>
            </a:extLst>
          </p:cNvPr>
          <p:cNvSpPr/>
          <p:nvPr/>
        </p:nvSpPr>
        <p:spPr>
          <a:xfrm>
            <a:off x="1284118" y="632998"/>
            <a:ext cx="85724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可编程逻辑器件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PLD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Programmable Logic Devices)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6926E74-C3E1-49CD-998B-9E0E72F81569}"/>
              </a:ext>
            </a:extLst>
          </p:cNvPr>
          <p:cNvSpPr txBox="1">
            <a:spLocks noChangeArrowheads="1"/>
          </p:cNvSpPr>
          <p:nvPr/>
        </p:nvSpPr>
        <p:spPr>
          <a:xfrm>
            <a:off x="844138" y="1513114"/>
            <a:ext cx="9784278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buClr>
                <a:srgbClr val="FF3300"/>
              </a:buClr>
            </a:pPr>
            <a:r>
              <a:rPr lang="en-US" altLang="zh-CN" sz="2800" dirty="0"/>
              <a:t>PLA:</a:t>
            </a:r>
            <a:r>
              <a:rPr lang="zh-CN" altLang="en-US" sz="2800" dirty="0"/>
              <a:t>可编程逻辑阵列 </a:t>
            </a:r>
            <a:r>
              <a:rPr lang="en-US" altLang="zh-CN" sz="2800" dirty="0"/>
              <a:t>Programming Logic Array</a:t>
            </a:r>
          </a:p>
          <a:p>
            <a:pPr algn="l">
              <a:lnSpc>
                <a:spcPct val="130000"/>
              </a:lnSpc>
              <a:buClr>
                <a:srgbClr val="FF3300"/>
              </a:buClr>
            </a:pPr>
            <a:r>
              <a:rPr lang="en-US" altLang="zh-CN" sz="2800" dirty="0"/>
              <a:t>PAL:</a:t>
            </a:r>
            <a:r>
              <a:rPr lang="zh-CN" altLang="en-US" sz="2800" dirty="0"/>
              <a:t>可编程阵列逻辑 </a:t>
            </a:r>
            <a:r>
              <a:rPr lang="en-US" altLang="zh-CN" sz="2800" dirty="0"/>
              <a:t>Programming Array Logic</a:t>
            </a:r>
          </a:p>
          <a:p>
            <a:pPr algn="l">
              <a:lnSpc>
                <a:spcPct val="130000"/>
              </a:lnSpc>
              <a:buClr>
                <a:srgbClr val="FF3300"/>
              </a:buClr>
            </a:pPr>
            <a:r>
              <a:rPr lang="en-US" altLang="zh-CN" sz="2800" dirty="0"/>
              <a:t>GAL:</a:t>
            </a:r>
            <a:r>
              <a:rPr lang="zh-CN" altLang="en-US" sz="2800" dirty="0"/>
              <a:t>通用阵列逻辑    </a:t>
            </a:r>
            <a:r>
              <a:rPr lang="en-US" altLang="zh-CN" sz="2800" dirty="0"/>
              <a:t>General Array Logic</a:t>
            </a:r>
          </a:p>
          <a:p>
            <a:pPr algn="l">
              <a:lnSpc>
                <a:spcPct val="130000"/>
              </a:lnSpc>
              <a:buClr>
                <a:srgbClr val="FF3300"/>
              </a:buClr>
            </a:pPr>
            <a:r>
              <a:rPr lang="en-US" altLang="zh-CN" sz="2800" dirty="0"/>
              <a:t> PROM:</a:t>
            </a:r>
            <a:r>
              <a:rPr lang="zh-CN" altLang="en-US" sz="2800" dirty="0"/>
              <a:t>可编程只读存储器  </a:t>
            </a:r>
            <a:r>
              <a:rPr lang="en-US" altLang="zh-CN" sz="2800" dirty="0"/>
              <a:t>Programming Read Only Memory</a:t>
            </a:r>
          </a:p>
          <a:p>
            <a:pPr algn="l">
              <a:lnSpc>
                <a:spcPct val="130000"/>
              </a:lnSpc>
              <a:buClr>
                <a:srgbClr val="FF3300"/>
              </a:buClr>
            </a:pPr>
            <a:r>
              <a:rPr lang="en-US" altLang="zh-CN" sz="2800" dirty="0"/>
              <a:t> RAM</a:t>
            </a:r>
            <a:r>
              <a:rPr lang="zh-CN" altLang="en-US" sz="2800" dirty="0"/>
              <a:t>： 随机存取存储器  </a:t>
            </a:r>
            <a:r>
              <a:rPr lang="en-US" altLang="zh-CN" sz="2800" dirty="0"/>
              <a:t>Random Access Memory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8552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E9D74BA7-FDF8-4060-894F-3E930F311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177800"/>
            <a:ext cx="40366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altLang="zh-CN" sz="2800" b="1" dirty="0"/>
              <a:t>  </a:t>
            </a:r>
            <a:r>
              <a:rPr lang="zh-CN" altLang="en-US" sz="2800" b="1" dirty="0"/>
              <a:t>可编程器件的基本单元</a:t>
            </a:r>
            <a:r>
              <a:rPr lang="zh-CN" altLang="en-US" dirty="0"/>
              <a:t> </a:t>
            </a:r>
          </a:p>
        </p:txBody>
      </p:sp>
      <p:grpSp>
        <p:nvGrpSpPr>
          <p:cNvPr id="11275" name="Group 11">
            <a:extLst>
              <a:ext uri="{FF2B5EF4-FFF2-40B4-BE49-F238E27FC236}">
                <a16:creationId xmlns:a16="http://schemas.microsoft.com/office/drawing/2014/main" id="{C08FAA07-F294-4892-B115-5ED520714210}"/>
              </a:ext>
            </a:extLst>
          </p:cNvPr>
          <p:cNvGrpSpPr>
            <a:grpSpLocks/>
          </p:cNvGrpSpPr>
          <p:nvPr/>
        </p:nvGrpSpPr>
        <p:grpSpPr bwMode="auto">
          <a:xfrm>
            <a:off x="1889126" y="685800"/>
            <a:ext cx="8778875" cy="2057400"/>
            <a:chOff x="230" y="432"/>
            <a:chExt cx="5530" cy="1296"/>
          </a:xfrm>
        </p:grpSpPr>
        <p:sp>
          <p:nvSpPr>
            <p:cNvPr id="11267" name="Text Box 3">
              <a:extLst>
                <a:ext uri="{FF2B5EF4-FFF2-40B4-BE49-F238E27FC236}">
                  <a16:creationId xmlns:a16="http://schemas.microsoft.com/office/drawing/2014/main" id="{69B39A4C-495D-4228-9483-2675F0B88A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" y="432"/>
              <a:ext cx="5530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pPr algn="l" eaLnBrk="1" hangingPunct="1"/>
              <a:r>
                <a:rPr lang="en-US" altLang="zh-CN"/>
                <a:t>1. </a:t>
              </a:r>
              <a:r>
                <a:rPr lang="zh-CN" altLang="en-US"/>
                <a:t>反馈缓冲器：缓冲器，采用互补输出形式，图符及功能表</a:t>
              </a:r>
            </a:p>
            <a:p>
              <a:pPr algn="l" eaLnBrk="1" hangingPunct="1"/>
              <a:r>
                <a:rPr lang="zh-CN" altLang="en-US"/>
                <a:t>    如下：</a:t>
              </a:r>
            </a:p>
          </p:txBody>
        </p:sp>
        <p:pic>
          <p:nvPicPr>
            <p:cNvPr id="11269" name="Picture 5">
              <a:extLst>
                <a:ext uri="{FF2B5EF4-FFF2-40B4-BE49-F238E27FC236}">
                  <a16:creationId xmlns:a16="http://schemas.microsoft.com/office/drawing/2014/main" id="{A4AD5734-8FD9-487E-81B0-EE37A392CD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" y="720"/>
              <a:ext cx="4032" cy="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87" name="Group 23">
            <a:extLst>
              <a:ext uri="{FF2B5EF4-FFF2-40B4-BE49-F238E27FC236}">
                <a16:creationId xmlns:a16="http://schemas.microsoft.com/office/drawing/2014/main" id="{544FD323-3872-4E23-9333-0225EDD61528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800350"/>
            <a:ext cx="8686800" cy="3752850"/>
            <a:chOff x="144" y="1728"/>
            <a:chExt cx="5472" cy="2364"/>
          </a:xfrm>
        </p:grpSpPr>
        <p:sp>
          <p:nvSpPr>
            <p:cNvPr id="11270" name="Text Box 6">
              <a:extLst>
                <a:ext uri="{FF2B5EF4-FFF2-40B4-BE49-F238E27FC236}">
                  <a16:creationId xmlns:a16="http://schemas.microsoft.com/office/drawing/2014/main" id="{11C10A22-8725-4925-9294-C60E8D66A6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1728"/>
              <a:ext cx="5328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pPr algn="l" eaLnBrk="1" hangingPunct="1"/>
              <a:r>
                <a:rPr lang="en-US" altLang="zh-CN"/>
                <a:t>2. </a:t>
              </a:r>
              <a:r>
                <a:rPr lang="zh-CN" altLang="en-US"/>
                <a:t>三态输出缓冲器：三态输出（高电位、低电位、高阻态）。</a:t>
              </a:r>
            </a:p>
            <a:p>
              <a:pPr algn="l" eaLnBrk="1" hangingPunct="1"/>
              <a:r>
                <a:rPr lang="zh-CN" altLang="en-US"/>
                <a:t>    图符及功能表如下：</a:t>
              </a:r>
            </a:p>
          </p:txBody>
        </p:sp>
        <p:pic>
          <p:nvPicPr>
            <p:cNvPr id="11281" name="Picture 17">
              <a:extLst>
                <a:ext uri="{FF2B5EF4-FFF2-40B4-BE49-F238E27FC236}">
                  <a16:creationId xmlns:a16="http://schemas.microsoft.com/office/drawing/2014/main" id="{7F3B8E8F-2204-4EFB-91B6-5918F5BBEE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2256"/>
              <a:ext cx="5472" cy="1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3" name="Line 19">
              <a:extLst>
                <a:ext uri="{FF2B5EF4-FFF2-40B4-BE49-F238E27FC236}">
                  <a16:creationId xmlns:a16="http://schemas.microsoft.com/office/drawing/2014/main" id="{973481DA-554B-4413-9B39-636A3EB444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2736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84" name="Line 20">
              <a:extLst>
                <a:ext uri="{FF2B5EF4-FFF2-40B4-BE49-F238E27FC236}">
                  <a16:creationId xmlns:a16="http://schemas.microsoft.com/office/drawing/2014/main" id="{37F38B07-595D-430E-9607-4D330EA6FA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2544"/>
              <a:ext cx="0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85" name="Line 21">
              <a:extLst>
                <a:ext uri="{FF2B5EF4-FFF2-40B4-BE49-F238E27FC236}">
                  <a16:creationId xmlns:a16="http://schemas.microsoft.com/office/drawing/2014/main" id="{7E738057-5F05-4579-85F4-7538FF84EE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6" y="2544"/>
              <a:ext cx="0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86" name="Line 22">
              <a:extLst>
                <a:ext uri="{FF2B5EF4-FFF2-40B4-BE49-F238E27FC236}">
                  <a16:creationId xmlns:a16="http://schemas.microsoft.com/office/drawing/2014/main" id="{9DDE53D6-7C82-4E48-8AFE-530A0191E4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4" y="254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03" name="Group 15">
            <a:extLst>
              <a:ext uri="{FF2B5EF4-FFF2-40B4-BE49-F238E27FC236}">
                <a16:creationId xmlns:a16="http://schemas.microsoft.com/office/drawing/2014/main" id="{C47FBDE0-0A0A-4A12-8E25-7AFFF24B927B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3683000"/>
            <a:ext cx="8610600" cy="2882900"/>
            <a:chOff x="192" y="2320"/>
            <a:chExt cx="5424" cy="1816"/>
          </a:xfrm>
        </p:grpSpPr>
        <p:sp>
          <p:nvSpPr>
            <p:cNvPr id="12290" name="Text Box 2">
              <a:extLst>
                <a:ext uri="{FF2B5EF4-FFF2-40B4-BE49-F238E27FC236}">
                  <a16:creationId xmlns:a16="http://schemas.microsoft.com/office/drawing/2014/main" id="{EC84D671-E1DD-423E-BB4D-207C47682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320"/>
              <a:ext cx="129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altLang="zh-CN" sz="2800" b="1"/>
                <a:t>4.  PLD</a:t>
              </a:r>
              <a:r>
                <a:rPr lang="zh-CN" altLang="en-US" sz="2800" b="1"/>
                <a:t>与门</a:t>
              </a:r>
              <a:endParaRPr lang="zh-CN" altLang="en-US"/>
            </a:p>
          </p:txBody>
        </p:sp>
        <p:pic>
          <p:nvPicPr>
            <p:cNvPr id="12298" name="Picture 10">
              <a:extLst>
                <a:ext uri="{FF2B5EF4-FFF2-40B4-BE49-F238E27FC236}">
                  <a16:creationId xmlns:a16="http://schemas.microsoft.com/office/drawing/2014/main" id="{E42459A9-0604-4234-AFF3-9CB9048C58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2640"/>
              <a:ext cx="5424" cy="1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302" name="Group 14">
            <a:extLst>
              <a:ext uri="{FF2B5EF4-FFF2-40B4-BE49-F238E27FC236}">
                <a16:creationId xmlns:a16="http://schemas.microsoft.com/office/drawing/2014/main" id="{C43EBD4E-00BB-491E-84B7-785D92FA6BB3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228601"/>
            <a:ext cx="5867400" cy="3209925"/>
            <a:chOff x="288" y="144"/>
            <a:chExt cx="3696" cy="2022"/>
          </a:xfrm>
        </p:grpSpPr>
        <p:sp>
          <p:nvSpPr>
            <p:cNvPr id="12297" name="Text Box 9">
              <a:extLst>
                <a:ext uri="{FF2B5EF4-FFF2-40B4-BE49-F238E27FC236}">
                  <a16:creationId xmlns:a16="http://schemas.microsoft.com/office/drawing/2014/main" id="{80A134CF-3502-4D35-B705-941FF9FBD2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" y="144"/>
              <a:ext cx="265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altLang="zh-CN" sz="2800" b="1"/>
                <a:t>3.  PLD</a:t>
              </a:r>
              <a:r>
                <a:rPr lang="zh-CN" altLang="en-US" sz="2800" b="1"/>
                <a:t>的三种连接方式：</a:t>
              </a:r>
              <a:endParaRPr lang="zh-CN" altLang="en-US"/>
            </a:p>
          </p:txBody>
        </p:sp>
        <p:pic>
          <p:nvPicPr>
            <p:cNvPr id="12300" name="Picture 12">
              <a:extLst>
                <a:ext uri="{FF2B5EF4-FFF2-40B4-BE49-F238E27FC236}">
                  <a16:creationId xmlns:a16="http://schemas.microsoft.com/office/drawing/2014/main" id="{B11ED658-FD05-4278-94FB-DAE07F20E9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" y="480"/>
              <a:ext cx="2976" cy="1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1" name="Text Box 13">
              <a:extLst>
                <a:ext uri="{FF2B5EF4-FFF2-40B4-BE49-F238E27FC236}">
                  <a16:creationId xmlns:a16="http://schemas.microsoft.com/office/drawing/2014/main" id="{013BA895-3C0D-477E-B1AA-F1CD51CB6D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1584"/>
              <a:ext cx="317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zh-CN" altLang="en-US"/>
                <a:t>硬线连接是一种不可编程的固定连接。</a:t>
              </a:r>
            </a:p>
            <a:p>
              <a:pPr algn="l" eaLnBrk="1" hangingPunct="1"/>
              <a:r>
                <a:rPr lang="zh-CN" altLang="en-US"/>
                <a:t>编程连接或不连接（断开）是靠编程来实现的。</a:t>
              </a:r>
            </a:p>
            <a:p>
              <a:pPr algn="l" eaLnBrk="1" hangingPunct="1"/>
              <a:r>
                <a:rPr lang="zh-CN" altLang="en-US"/>
                <a:t>不同工艺的</a:t>
              </a:r>
              <a:r>
                <a:rPr lang="en-US" altLang="zh-CN"/>
                <a:t>PLD</a:t>
              </a:r>
              <a:r>
                <a:rPr lang="zh-CN" altLang="en-US"/>
                <a:t>器件，其连接编程方式不同。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24" name="Group 12">
            <a:extLst>
              <a:ext uri="{FF2B5EF4-FFF2-40B4-BE49-F238E27FC236}">
                <a16:creationId xmlns:a16="http://schemas.microsoft.com/office/drawing/2014/main" id="{4D80D1E2-0486-4322-B150-4131E20218D9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254000"/>
            <a:ext cx="6934200" cy="2641600"/>
            <a:chOff x="288" y="160"/>
            <a:chExt cx="4368" cy="1664"/>
          </a:xfrm>
        </p:grpSpPr>
        <p:pic>
          <p:nvPicPr>
            <p:cNvPr id="13316" name="Picture 4">
              <a:extLst>
                <a:ext uri="{FF2B5EF4-FFF2-40B4-BE49-F238E27FC236}">
                  <a16:creationId xmlns:a16="http://schemas.microsoft.com/office/drawing/2014/main" id="{1E0B3278-780D-45CC-8F60-EEC1C0D043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" y="432"/>
              <a:ext cx="4272" cy="1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14" name="Text Box 2">
              <a:extLst>
                <a:ext uri="{FF2B5EF4-FFF2-40B4-BE49-F238E27FC236}">
                  <a16:creationId xmlns:a16="http://schemas.microsoft.com/office/drawing/2014/main" id="{B1C8E76C-7732-4116-9501-AB53183BD1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" y="160"/>
              <a:ext cx="129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altLang="zh-CN" sz="2800" b="1"/>
                <a:t>5.  PLD</a:t>
              </a:r>
              <a:r>
                <a:rPr lang="zh-CN" altLang="en-US" sz="2800" b="1"/>
                <a:t>或门</a:t>
              </a:r>
            </a:p>
          </p:txBody>
        </p:sp>
      </p:grpSp>
      <p:grpSp>
        <p:nvGrpSpPr>
          <p:cNvPr id="13325" name="Group 13">
            <a:extLst>
              <a:ext uri="{FF2B5EF4-FFF2-40B4-BE49-F238E27FC236}">
                <a16:creationId xmlns:a16="http://schemas.microsoft.com/office/drawing/2014/main" id="{9B6B4C63-78F3-4859-8216-4C6732850BA1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2921000"/>
            <a:ext cx="8153400" cy="3937000"/>
            <a:chOff x="336" y="1840"/>
            <a:chExt cx="5136" cy="2480"/>
          </a:xfrm>
        </p:grpSpPr>
        <p:sp>
          <p:nvSpPr>
            <p:cNvPr id="13317" name="Text Box 5">
              <a:extLst>
                <a:ext uri="{FF2B5EF4-FFF2-40B4-BE49-F238E27FC236}">
                  <a16:creationId xmlns:a16="http://schemas.microsoft.com/office/drawing/2014/main" id="{96B1D0ED-E024-4F10-A61B-B78E5E80F4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840"/>
              <a:ext cx="377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altLang="zh-CN" sz="2800" b="1"/>
                <a:t>6.  </a:t>
              </a:r>
              <a:r>
                <a:rPr lang="zh-CN" altLang="en-US" sz="2800" b="1"/>
                <a:t>三种不执行任何功能的</a:t>
              </a:r>
              <a:r>
                <a:rPr lang="en-US" altLang="zh-CN" sz="2800" b="1"/>
                <a:t>PLD</a:t>
              </a:r>
              <a:r>
                <a:rPr lang="zh-CN" altLang="en-US" sz="2800" b="1"/>
                <a:t>连接：</a:t>
              </a:r>
              <a:endParaRPr lang="zh-CN" altLang="en-US"/>
            </a:p>
          </p:txBody>
        </p:sp>
        <p:pic>
          <p:nvPicPr>
            <p:cNvPr id="13322" name="Picture 10">
              <a:extLst>
                <a:ext uri="{FF2B5EF4-FFF2-40B4-BE49-F238E27FC236}">
                  <a16:creationId xmlns:a16="http://schemas.microsoft.com/office/drawing/2014/main" id="{F77E1F31-ADEA-47A3-8E82-60A05D1317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2188"/>
              <a:ext cx="2352" cy="2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3" name="Text Box 11">
              <a:extLst>
                <a:ext uri="{FF2B5EF4-FFF2-40B4-BE49-F238E27FC236}">
                  <a16:creationId xmlns:a16="http://schemas.microsoft.com/office/drawing/2014/main" id="{CBFACE96-D918-471D-9CD1-2107C52BCB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2496"/>
              <a:ext cx="2544" cy="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1" hangingPunct="1"/>
              <a:r>
                <a:rPr lang="en-US" altLang="zh-CN"/>
                <a:t>        Y1</a:t>
              </a:r>
              <a:r>
                <a:rPr lang="zh-CN" altLang="en-US"/>
                <a:t>是</a:t>
              </a:r>
              <a:r>
                <a:rPr lang="en-US" altLang="zh-CN"/>
                <a:t>Y0</a:t>
              </a:r>
              <a:r>
                <a:rPr lang="zh-CN" altLang="en-US"/>
                <a:t>的简单形式，是一种缺省状态。</a:t>
              </a:r>
            </a:p>
            <a:p>
              <a:pPr algn="l" eaLnBrk="1" hangingPunct="1"/>
              <a:r>
                <a:rPr lang="zh-CN" altLang="en-US"/>
                <a:t>        </a:t>
              </a:r>
              <a:r>
                <a:rPr lang="en-US" altLang="zh-CN"/>
                <a:t>Y2</a:t>
              </a:r>
              <a:r>
                <a:rPr lang="zh-CN" altLang="en-US"/>
                <a:t>表示该成积项与任何输入都不接，其值总为“</a:t>
              </a:r>
              <a:r>
                <a:rPr lang="en-US" altLang="zh-CN"/>
                <a:t>1”</a:t>
              </a:r>
              <a:r>
                <a:rPr lang="zh-CN" altLang="en-US"/>
                <a:t>。</a:t>
              </a:r>
            </a:p>
            <a:p>
              <a:pPr algn="l" eaLnBrk="1" hangingPunct="1"/>
              <a:r>
                <a:rPr lang="zh-CN" altLang="en-US"/>
                <a:t>        </a:t>
              </a:r>
              <a:r>
                <a:rPr lang="en-US" altLang="zh-CN"/>
                <a:t>PLD</a:t>
              </a:r>
              <a:r>
                <a:rPr lang="zh-CN" altLang="en-US"/>
                <a:t>或门可用类似方法表示。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E6040807-9E65-49B3-8D0E-1ED34C12A9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216000"/>
              </p:ext>
            </p:extLst>
          </p:nvPr>
        </p:nvGraphicFramePr>
        <p:xfrm>
          <a:off x="1230706" y="1457325"/>
          <a:ext cx="3424422" cy="3450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r:id="rId3" imgW="2340909" imgH="2374526" progId="Visio.Drawing.11">
                  <p:embed/>
                </p:oleObj>
              </mc:Choice>
              <mc:Fallback>
                <p:oleObj r:id="rId3" imgW="2340909" imgH="2374526" progId="Visio.Drawing.11">
                  <p:embed/>
                  <p:pic>
                    <p:nvPicPr>
                      <p:cNvPr id="0" name="Picture 13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0706" y="1457325"/>
                        <a:ext cx="3424422" cy="34508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CD1B6742-C696-4C84-A333-A361FCD16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2C4372-29D0-4EE2-A690-889CEF1CB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2634" y="490062"/>
            <a:ext cx="88472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33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kumimoji="0" lang="pt-BR" altLang="zh-CN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kumimoji="0" lang="pt-BR" altLang="zh-CN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pt-B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下图所示可编程逻辑阵列实现的函数为</a:t>
            </a:r>
            <a:r>
              <a:rPr kumimoji="0" lang="zh-CN" altLang="en-US" sz="2800" b="0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</a:t>
            </a:r>
            <a:r>
              <a:rPr kumimoji="0" lang="zh-CN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kumimoji="0" lang="zh-CN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31CAFC69-C124-48F6-BADC-EBA0EA23DC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4782100"/>
              </p:ext>
            </p:extLst>
          </p:nvPr>
        </p:nvGraphicFramePr>
        <p:xfrm>
          <a:off x="5938127" y="1294396"/>
          <a:ext cx="3197493" cy="737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r:id="rId5" imgW="1117600" imgH="254000" progId="Equation.3">
                  <p:embed/>
                </p:oleObj>
              </mc:Choice>
              <mc:Fallback>
                <p:oleObj r:id="rId5" imgW="1117600" imgH="2540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8127" y="1294396"/>
                        <a:ext cx="3197493" cy="7378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CE05FD1E-E755-4A66-B5F2-E7D7210C1D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610937"/>
              </p:ext>
            </p:extLst>
          </p:nvPr>
        </p:nvGraphicFramePr>
        <p:xfrm>
          <a:off x="5883173" y="2266530"/>
          <a:ext cx="3621163" cy="850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r:id="rId7" imgW="1092200" imgH="254000" progId="Equation.3">
                  <p:embed/>
                </p:oleObj>
              </mc:Choice>
              <mc:Fallback>
                <p:oleObj r:id="rId7" imgW="1092200" imgH="25400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3173" y="2266530"/>
                        <a:ext cx="3621163" cy="8501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extLst>
              <a:ext uri="{FF2B5EF4-FFF2-40B4-BE49-F238E27FC236}">
                <a16:creationId xmlns:a16="http://schemas.microsoft.com/office/drawing/2014/main" id="{57144E90-11C3-46A4-A67D-C80BEC084A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802594"/>
              </p:ext>
            </p:extLst>
          </p:nvPr>
        </p:nvGraphicFramePr>
        <p:xfrm>
          <a:off x="5938127" y="4500482"/>
          <a:ext cx="2989598" cy="815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r:id="rId9" imgW="838928" imgH="228799" progId="Equation.3">
                  <p:embed/>
                </p:oleObj>
              </mc:Choice>
              <mc:Fallback>
                <p:oleObj r:id="rId9" imgW="838928" imgH="228799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8127" y="4500482"/>
                        <a:ext cx="2989598" cy="8153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extLst>
              <a:ext uri="{FF2B5EF4-FFF2-40B4-BE49-F238E27FC236}">
                <a16:creationId xmlns:a16="http://schemas.microsoft.com/office/drawing/2014/main" id="{225CBF74-7D11-407D-BB0D-EDEFF58110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6889926"/>
              </p:ext>
            </p:extLst>
          </p:nvPr>
        </p:nvGraphicFramePr>
        <p:xfrm>
          <a:off x="5839630" y="3321751"/>
          <a:ext cx="4009918" cy="941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r:id="rId11" imgW="1092200" imgH="254000" progId="Equation.3">
                  <p:embed/>
                </p:oleObj>
              </mc:Choice>
              <mc:Fallback>
                <p:oleObj r:id="rId11" imgW="1092200" imgH="254000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9630" y="3321751"/>
                        <a:ext cx="4009918" cy="9414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04DEABDC-A690-45E2-8C90-E78CCE4E2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9661" y="332175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2ACB38D-9DC8-42E2-AD4D-B79A91E7A1D9}"/>
              </a:ext>
            </a:extLst>
          </p:cNvPr>
          <p:cNvSpPr txBox="1"/>
          <p:nvPr/>
        </p:nvSpPr>
        <p:spPr>
          <a:xfrm>
            <a:off x="5247943" y="1294396"/>
            <a:ext cx="45126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A</a:t>
            </a:r>
          </a:p>
          <a:p>
            <a:endParaRPr lang="en-US" altLang="zh-CN" sz="3600" dirty="0"/>
          </a:p>
          <a:p>
            <a:r>
              <a:rPr lang="en-US" altLang="zh-CN" sz="3600" dirty="0"/>
              <a:t>B</a:t>
            </a:r>
          </a:p>
          <a:p>
            <a:endParaRPr lang="en-US" altLang="zh-CN" sz="3600" dirty="0"/>
          </a:p>
          <a:p>
            <a:r>
              <a:rPr lang="en-US" altLang="zh-CN" sz="3600" dirty="0"/>
              <a:t>C</a:t>
            </a:r>
          </a:p>
          <a:p>
            <a:endParaRPr lang="en-US" altLang="zh-CN" sz="3600" dirty="0"/>
          </a:p>
          <a:p>
            <a:r>
              <a:rPr lang="en-US" altLang="zh-CN" sz="3600" dirty="0"/>
              <a:t>D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52351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E5580B09-8BB8-4011-AA26-A0C89905D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33401"/>
            <a:ext cx="8305800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zh-CN" altLang="en-US" sz="2800" b="1" dirty="0"/>
              <a:t>例</a:t>
            </a:r>
            <a:r>
              <a:rPr lang="en-US" altLang="zh-CN" sz="2800" b="1" dirty="0"/>
              <a:t>2  </a:t>
            </a:r>
            <a:r>
              <a:rPr lang="zh-CN" altLang="en-US" sz="2800" b="1" dirty="0"/>
              <a:t>可逆四位二进制计数器的</a:t>
            </a:r>
            <a:r>
              <a:rPr lang="en-US" altLang="zh-CN" sz="2800" b="1" dirty="0"/>
              <a:t>PLA</a:t>
            </a:r>
            <a:r>
              <a:rPr lang="zh-CN" altLang="en-US" sz="2800" b="1" dirty="0"/>
              <a:t>编程如图所示。</a:t>
            </a:r>
          </a:p>
          <a:p>
            <a:pPr algn="l" eaLnBrk="1" hangingPunct="1"/>
            <a:r>
              <a:rPr lang="zh-CN" altLang="en-US" sz="2800" b="1" dirty="0"/>
              <a:t>        二进制计数器各触发器激励如下：</a:t>
            </a:r>
            <a:endParaRPr lang="zh-CN" altLang="en-US" b="1" dirty="0"/>
          </a:p>
          <a:p>
            <a:pPr algn="l" eaLnBrk="1" hangingPunct="1"/>
            <a:endParaRPr lang="en-US" altLang="zh-CN" dirty="0"/>
          </a:p>
        </p:txBody>
      </p:sp>
      <p:graphicFrame>
        <p:nvGraphicFramePr>
          <p:cNvPr id="18435" name="Object 3">
            <a:extLst>
              <a:ext uri="{FF2B5EF4-FFF2-40B4-BE49-F238E27FC236}">
                <a16:creationId xmlns:a16="http://schemas.microsoft.com/office/drawing/2014/main" id="{215657EF-AC8D-431D-A258-5C2FAAFDE9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1447801"/>
          <a:ext cx="5778500" cy="166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公式" r:id="rId3" imgW="2552400" imgH="736560" progId="Equation.3">
                  <p:embed/>
                </p:oleObj>
              </mc:Choice>
              <mc:Fallback>
                <p:oleObj name="公式" r:id="rId3" imgW="2552400" imgH="736560" progId="Equation.3">
                  <p:embed/>
                  <p:pic>
                    <p:nvPicPr>
                      <p:cNvPr id="18435" name="Object 3">
                        <a:extLst>
                          <a:ext uri="{FF2B5EF4-FFF2-40B4-BE49-F238E27FC236}">
                            <a16:creationId xmlns:a16="http://schemas.microsoft.com/office/drawing/2014/main" id="{215657EF-AC8D-431D-A258-5C2FAAFDE9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447801"/>
                        <a:ext cx="5778500" cy="166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Text Box 5">
            <a:extLst>
              <a:ext uri="{FF2B5EF4-FFF2-40B4-BE49-F238E27FC236}">
                <a16:creationId xmlns:a16="http://schemas.microsoft.com/office/drawing/2014/main" id="{85677391-6A72-4149-8013-71D33C4C7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6" y="3089276"/>
            <a:ext cx="39020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zh-CN" altLang="en-US" sz="2800"/>
              <a:t>式中，</a:t>
            </a:r>
            <a:r>
              <a:rPr lang="en-US" altLang="zh-CN" sz="2800"/>
              <a:t>X</a:t>
            </a:r>
            <a:r>
              <a:rPr lang="zh-CN" altLang="en-US" sz="2800"/>
              <a:t>为控制信号。</a:t>
            </a:r>
            <a:endParaRPr lang="zh-CN" altLang="en-US"/>
          </a:p>
        </p:txBody>
      </p:sp>
      <p:grpSp>
        <p:nvGrpSpPr>
          <p:cNvPr id="18446" name="Group 14">
            <a:extLst>
              <a:ext uri="{FF2B5EF4-FFF2-40B4-BE49-F238E27FC236}">
                <a16:creationId xmlns:a16="http://schemas.microsoft.com/office/drawing/2014/main" id="{ABE35256-9179-4D56-A220-6EC4C2A95544}"/>
              </a:ext>
            </a:extLst>
          </p:cNvPr>
          <p:cNvGrpSpPr>
            <a:grpSpLocks/>
          </p:cNvGrpSpPr>
          <p:nvPr/>
        </p:nvGrpSpPr>
        <p:grpSpPr bwMode="auto">
          <a:xfrm>
            <a:off x="6324600" y="3683001"/>
            <a:ext cx="3124200" cy="2401888"/>
            <a:chOff x="3024" y="2272"/>
            <a:chExt cx="1968" cy="1513"/>
          </a:xfrm>
        </p:grpSpPr>
        <p:sp>
          <p:nvSpPr>
            <p:cNvPr id="18438" name="Rectangle 6">
              <a:extLst>
                <a:ext uri="{FF2B5EF4-FFF2-40B4-BE49-F238E27FC236}">
                  <a16:creationId xmlns:a16="http://schemas.microsoft.com/office/drawing/2014/main" id="{314EF094-53E3-4872-B038-E9AE5E730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272"/>
              <a:ext cx="96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altLang="zh-CN" sz="2800"/>
                <a:t>X=0</a:t>
              </a:r>
              <a:r>
                <a:rPr lang="zh-CN" altLang="en-US" sz="2800"/>
                <a:t>时：</a:t>
              </a:r>
              <a:endParaRPr lang="zh-CN" altLang="en-US"/>
            </a:p>
          </p:txBody>
        </p:sp>
        <p:sp>
          <p:nvSpPr>
            <p:cNvPr id="18441" name="Text Box 9">
              <a:extLst>
                <a:ext uri="{FF2B5EF4-FFF2-40B4-BE49-F238E27FC236}">
                  <a16:creationId xmlns:a16="http://schemas.microsoft.com/office/drawing/2014/main" id="{CEA6BA8B-65F5-4DAF-9BB1-213C4B342B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3552"/>
              <a:ext cx="113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zh-CN" altLang="en-US" b="1">
                  <a:solidFill>
                    <a:srgbClr val="FF3300"/>
                  </a:solidFill>
                </a:rPr>
                <a:t>实现减计数功能</a:t>
              </a:r>
            </a:p>
          </p:txBody>
        </p:sp>
        <p:graphicFrame>
          <p:nvGraphicFramePr>
            <p:cNvPr id="18442" name="Object 10">
              <a:extLst>
                <a:ext uri="{FF2B5EF4-FFF2-40B4-BE49-F238E27FC236}">
                  <a16:creationId xmlns:a16="http://schemas.microsoft.com/office/drawing/2014/main" id="{664BEE04-3E7A-40E2-85E9-FC96BE60616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24" y="2544"/>
            <a:ext cx="1968" cy="10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公式" r:id="rId5" imgW="1346040" imgH="736560" progId="Equation.3">
                    <p:embed/>
                  </p:oleObj>
                </mc:Choice>
                <mc:Fallback>
                  <p:oleObj name="公式" r:id="rId5" imgW="1346040" imgH="736560" progId="Equation.3">
                    <p:embed/>
                    <p:pic>
                      <p:nvPicPr>
                        <p:cNvPr id="18442" name="Object 10">
                          <a:extLst>
                            <a:ext uri="{FF2B5EF4-FFF2-40B4-BE49-F238E27FC236}">
                              <a16:creationId xmlns:a16="http://schemas.microsoft.com/office/drawing/2014/main" id="{664BEE04-3E7A-40E2-85E9-FC96BE60616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4" y="2544"/>
                          <a:ext cx="1968" cy="10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445" name="Group 13">
            <a:extLst>
              <a:ext uri="{FF2B5EF4-FFF2-40B4-BE49-F238E27FC236}">
                <a16:creationId xmlns:a16="http://schemas.microsoft.com/office/drawing/2014/main" id="{79E739A2-ED06-4925-AE9B-D57DAE32E193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3733800"/>
            <a:ext cx="3200400" cy="2270125"/>
            <a:chOff x="576" y="2272"/>
            <a:chExt cx="2016" cy="1430"/>
          </a:xfrm>
        </p:grpSpPr>
        <p:graphicFrame>
          <p:nvGraphicFramePr>
            <p:cNvPr id="18439" name="Object 7">
              <a:extLst>
                <a:ext uri="{FF2B5EF4-FFF2-40B4-BE49-F238E27FC236}">
                  <a16:creationId xmlns:a16="http://schemas.microsoft.com/office/drawing/2014/main" id="{4AC77172-8664-400B-B21A-B3A7C335E47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76" y="2544"/>
            <a:ext cx="2016" cy="9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公式" r:id="rId7" imgW="1346040" imgH="660240" progId="Equation.3">
                    <p:embed/>
                  </p:oleObj>
                </mc:Choice>
                <mc:Fallback>
                  <p:oleObj name="公式" r:id="rId7" imgW="1346040" imgH="660240" progId="Equation.3">
                    <p:embed/>
                    <p:pic>
                      <p:nvPicPr>
                        <p:cNvPr id="18439" name="Object 7">
                          <a:extLst>
                            <a:ext uri="{FF2B5EF4-FFF2-40B4-BE49-F238E27FC236}">
                              <a16:creationId xmlns:a16="http://schemas.microsoft.com/office/drawing/2014/main" id="{4AC77172-8664-400B-B21A-B3A7C335E47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" y="2544"/>
                          <a:ext cx="2016" cy="9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40" name="Text Box 8">
              <a:extLst>
                <a:ext uri="{FF2B5EF4-FFF2-40B4-BE49-F238E27FC236}">
                  <a16:creationId xmlns:a16="http://schemas.microsoft.com/office/drawing/2014/main" id="{E4580F66-F64F-4F25-A903-E97AE1835F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" y="3469"/>
              <a:ext cx="113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zh-CN" altLang="en-US" b="1">
                  <a:solidFill>
                    <a:srgbClr val="FF3300"/>
                  </a:solidFill>
                </a:rPr>
                <a:t>实现加计数功能</a:t>
              </a:r>
              <a:endParaRPr lang="zh-CN" altLang="en-US"/>
            </a:p>
          </p:txBody>
        </p:sp>
        <p:sp>
          <p:nvSpPr>
            <p:cNvPr id="18443" name="Rectangle 11">
              <a:extLst>
                <a:ext uri="{FF2B5EF4-FFF2-40B4-BE49-F238E27FC236}">
                  <a16:creationId xmlns:a16="http://schemas.microsoft.com/office/drawing/2014/main" id="{3D1B75CF-158E-440C-B4E2-9050F2620A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2272"/>
              <a:ext cx="96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altLang="zh-CN" sz="2800"/>
                <a:t>X=1</a:t>
              </a:r>
              <a:r>
                <a:rPr lang="zh-CN" altLang="en-US" sz="2800"/>
                <a:t>时：</a:t>
              </a: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75" name="Group 19">
            <a:extLst>
              <a:ext uri="{FF2B5EF4-FFF2-40B4-BE49-F238E27FC236}">
                <a16:creationId xmlns:a16="http://schemas.microsoft.com/office/drawing/2014/main" id="{FFF774FA-0C7C-4908-A8D4-930896DF5BD1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0"/>
            <a:ext cx="7069138" cy="6629400"/>
            <a:chOff x="432" y="144"/>
            <a:chExt cx="4453" cy="4176"/>
          </a:xfrm>
        </p:grpSpPr>
        <p:pic>
          <p:nvPicPr>
            <p:cNvPr id="19464" name="Picture 8">
              <a:extLst>
                <a:ext uri="{FF2B5EF4-FFF2-40B4-BE49-F238E27FC236}">
                  <a16:creationId xmlns:a16="http://schemas.microsoft.com/office/drawing/2014/main" id="{FC398748-244F-4BFC-8FC1-E70276EAB7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" y="288"/>
              <a:ext cx="3541" cy="4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5" name="AutoShape 9">
              <a:extLst>
                <a:ext uri="{FF2B5EF4-FFF2-40B4-BE49-F238E27FC236}">
                  <a16:creationId xmlns:a16="http://schemas.microsoft.com/office/drawing/2014/main" id="{3E13AAE4-99F5-4652-B799-80611A90F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" y="288"/>
              <a:ext cx="144" cy="480"/>
            </a:xfrm>
            <a:prstGeom prst="leftBrace">
              <a:avLst>
                <a:gd name="adj1" fmla="val 27778"/>
                <a:gd name="adj2" fmla="val 50000"/>
              </a:avLst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66" name="AutoShape 10">
              <a:extLst>
                <a:ext uri="{FF2B5EF4-FFF2-40B4-BE49-F238E27FC236}">
                  <a16:creationId xmlns:a16="http://schemas.microsoft.com/office/drawing/2014/main" id="{1F77D539-7489-4C83-A5AA-6511F3E17B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" y="768"/>
              <a:ext cx="144" cy="768"/>
            </a:xfrm>
            <a:prstGeom prst="leftBrace">
              <a:avLst>
                <a:gd name="adj1" fmla="val 44444"/>
                <a:gd name="adj2" fmla="val 50000"/>
              </a:avLst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67" name="Text Box 11">
              <a:extLst>
                <a:ext uri="{FF2B5EF4-FFF2-40B4-BE49-F238E27FC236}">
                  <a16:creationId xmlns:a16="http://schemas.microsoft.com/office/drawing/2014/main" id="{C678744E-4F99-4661-8F51-46BCF9C1D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384"/>
              <a:ext cx="69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zh-CN" altLang="en-US"/>
                <a:t>输入信号</a:t>
              </a:r>
            </a:p>
          </p:txBody>
        </p:sp>
        <p:sp>
          <p:nvSpPr>
            <p:cNvPr id="19468" name="Text Box 12">
              <a:extLst>
                <a:ext uri="{FF2B5EF4-FFF2-40B4-BE49-F238E27FC236}">
                  <a16:creationId xmlns:a16="http://schemas.microsoft.com/office/drawing/2014/main" id="{54D5CB58-A7DC-4851-A431-6F25C19512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1008"/>
              <a:ext cx="69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zh-CN" altLang="en-US"/>
                <a:t>反馈信号</a:t>
              </a:r>
            </a:p>
          </p:txBody>
        </p:sp>
        <p:sp>
          <p:nvSpPr>
            <p:cNvPr id="19469" name="AutoShape 13">
              <a:extLst>
                <a:ext uri="{FF2B5EF4-FFF2-40B4-BE49-F238E27FC236}">
                  <a16:creationId xmlns:a16="http://schemas.microsoft.com/office/drawing/2014/main" id="{6DF08289-1027-452D-A822-880713548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1776"/>
              <a:ext cx="288" cy="2544"/>
            </a:xfrm>
            <a:prstGeom prst="leftBrace">
              <a:avLst>
                <a:gd name="adj1" fmla="val 73611"/>
                <a:gd name="adj2" fmla="val 50000"/>
              </a:avLst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70" name="Text Box 14">
              <a:extLst>
                <a:ext uri="{FF2B5EF4-FFF2-40B4-BE49-F238E27FC236}">
                  <a16:creationId xmlns:a16="http://schemas.microsoft.com/office/drawing/2014/main" id="{83C54DD8-7504-4CB1-ADA1-A86F81EEB4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2784"/>
              <a:ext cx="55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zh-CN" altLang="en-US"/>
                <a:t>或阵列</a:t>
              </a:r>
            </a:p>
          </p:txBody>
        </p:sp>
        <p:sp>
          <p:nvSpPr>
            <p:cNvPr id="19472" name="AutoShape 16">
              <a:extLst>
                <a:ext uri="{FF2B5EF4-FFF2-40B4-BE49-F238E27FC236}">
                  <a16:creationId xmlns:a16="http://schemas.microsoft.com/office/drawing/2014/main" id="{58BDE355-4B27-40D6-A365-ACBA7678E0C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568" y="-456"/>
              <a:ext cx="144" cy="1344"/>
            </a:xfrm>
            <a:prstGeom prst="leftBrace">
              <a:avLst>
                <a:gd name="adj1" fmla="val 77778"/>
                <a:gd name="adj2" fmla="val 50000"/>
              </a:avLst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73" name="Text Box 17">
              <a:extLst>
                <a:ext uri="{FF2B5EF4-FFF2-40B4-BE49-F238E27FC236}">
                  <a16:creationId xmlns:a16="http://schemas.microsoft.com/office/drawing/2014/main" id="{D6F842EE-C3E6-4697-A138-264C6F5028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0" y="192"/>
              <a:ext cx="55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zh-CN" altLang="en-US"/>
                <a:t>与阵列</a:t>
              </a:r>
            </a:p>
          </p:txBody>
        </p:sp>
      </p:grpSp>
      <p:graphicFrame>
        <p:nvGraphicFramePr>
          <p:cNvPr id="19480" name="Object 24">
            <a:extLst>
              <a:ext uri="{FF2B5EF4-FFF2-40B4-BE49-F238E27FC236}">
                <a16:creationId xmlns:a16="http://schemas.microsoft.com/office/drawing/2014/main" id="{73CBEE83-E961-4156-8FB4-1B2D07C3DD98}"/>
              </a:ext>
            </a:extLst>
          </p:cNvPr>
          <p:cNvGraphicFramePr>
            <a:graphicFrameLocks noChangeAspect="1"/>
          </p:cNvGraphicFramePr>
          <p:nvPr/>
        </p:nvGraphicFramePr>
        <p:xfrm flipH="1">
          <a:off x="1524001" y="3429000"/>
          <a:ext cx="2322513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剪辑" r:id="rId4" imgW="3793680" imgH="5600520" progId="MS_ClipArt_Gallery.2">
                  <p:embed/>
                </p:oleObj>
              </mc:Choice>
              <mc:Fallback>
                <p:oleObj name="剪辑" r:id="rId4" imgW="3793680" imgH="5600520" progId="MS_ClipArt_Gallery.2">
                  <p:embed/>
                  <p:pic>
                    <p:nvPicPr>
                      <p:cNvPr id="19480" name="Object 24">
                        <a:extLst>
                          <a:ext uri="{FF2B5EF4-FFF2-40B4-BE49-F238E27FC236}">
                            <a16:creationId xmlns:a16="http://schemas.microsoft.com/office/drawing/2014/main" id="{73CBEE83-E961-4156-8FB4-1B2D07C3DD9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H="1">
                        <a:off x="1524001" y="3429000"/>
                        <a:ext cx="2322513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272</Words>
  <Application>Microsoft Office PowerPoint</Application>
  <PresentationFormat>宽屏</PresentationFormat>
  <Paragraphs>41</Paragraphs>
  <Slides>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等线</vt:lpstr>
      <vt:lpstr>等线 Light</vt:lpstr>
      <vt:lpstr>黑体</vt:lpstr>
      <vt:lpstr>宋体</vt:lpstr>
      <vt:lpstr>Arial</vt:lpstr>
      <vt:lpstr>Times New Roman</vt:lpstr>
      <vt:lpstr>Office 主题​​</vt:lpstr>
      <vt:lpstr>Microsoft Equation 3.0</vt:lpstr>
      <vt:lpstr>Microsoft Clip Gallery</vt:lpstr>
      <vt:lpstr>Visio.Drawing.11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</cp:revision>
  <dcterms:created xsi:type="dcterms:W3CDTF">2020-05-26T05:44:19Z</dcterms:created>
  <dcterms:modified xsi:type="dcterms:W3CDTF">2020-05-26T06:05:40Z</dcterms:modified>
</cp:coreProperties>
</file>