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7" r:id="rId4"/>
    <p:sldId id="407" r:id="rId5"/>
    <p:sldId id="258" r:id="rId6"/>
    <p:sldId id="608" r:id="rId8"/>
    <p:sldId id="680" r:id="rId9"/>
    <p:sldId id="609" r:id="rId10"/>
    <p:sldId id="679" r:id="rId11"/>
    <p:sldId id="289" r:id="rId12"/>
    <p:sldId id="269" r:id="rId13"/>
    <p:sldId id="266" r:id="rId14"/>
    <p:sldId id="267" r:id="rId15"/>
    <p:sldId id="877" r:id="rId16"/>
    <p:sldId id="683" r:id="rId17"/>
    <p:sldId id="681" r:id="rId18"/>
    <p:sldId id="408" r:id="rId19"/>
    <p:sldId id="290" r:id="rId20"/>
    <p:sldId id="274" r:id="rId21"/>
    <p:sldId id="259" r:id="rId22"/>
    <p:sldId id="291" r:id="rId23"/>
    <p:sldId id="292" r:id="rId24"/>
    <p:sldId id="293" r:id="rId25"/>
    <p:sldId id="295" r:id="rId26"/>
    <p:sldId id="297" r:id="rId27"/>
    <p:sldId id="298" r:id="rId28"/>
    <p:sldId id="299" r:id="rId29"/>
    <p:sldId id="300" r:id="rId30"/>
    <p:sldId id="301" r:id="rId31"/>
    <p:sldId id="263" r:id="rId32"/>
    <p:sldId id="684" r:id="rId33"/>
    <p:sldId id="302" r:id="rId34"/>
    <p:sldId id="303" r:id="rId35"/>
    <p:sldId id="336" r:id="rId36"/>
    <p:sldId id="337" r:id="rId37"/>
    <p:sldId id="338" r:id="rId38"/>
    <p:sldId id="783" r:id="rId39"/>
    <p:sldId id="782" r:id="rId40"/>
    <p:sldId id="784" r:id="rId41"/>
    <p:sldId id="305" r:id="rId42"/>
    <p:sldId id="304" r:id="rId43"/>
    <p:sldId id="307" r:id="rId44"/>
    <p:sldId id="308" r:id="rId45"/>
    <p:sldId id="687" r:id="rId46"/>
    <p:sldId id="834" r:id="rId47"/>
    <p:sldId id="306" r:id="rId48"/>
    <p:sldId id="325" r:id="rId49"/>
    <p:sldId id="355" r:id="rId50"/>
    <p:sldId id="356" r:id="rId51"/>
    <p:sldId id="357" r:id="rId52"/>
    <p:sldId id="326" r:id="rId53"/>
    <p:sldId id="359" r:id="rId54"/>
    <p:sldId id="360" r:id="rId55"/>
    <p:sldId id="361" r:id="rId56"/>
    <p:sldId id="685" r:id="rId57"/>
    <p:sldId id="371" r:id="rId58"/>
    <p:sldId id="951" r:id="rId59"/>
    <p:sldId id="372" r:id="rId60"/>
    <p:sldId id="373" r:id="rId61"/>
    <p:sldId id="374" r:id="rId62"/>
    <p:sldId id="375" r:id="rId63"/>
    <p:sldId id="686" r:id="rId64"/>
    <p:sldId id="755" r:id="rId65"/>
    <p:sldId id="376" r:id="rId66"/>
    <p:sldId id="757" r:id="rId67"/>
    <p:sldId id="377" r:id="rId68"/>
    <p:sldId id="760" r:id="rId69"/>
    <p:sldId id="271" r:id="rId70"/>
    <p:sldId id="384" r:id="rId71"/>
    <p:sldId id="385" r:id="rId72"/>
    <p:sldId id="386" r:id="rId73"/>
    <p:sldId id="682" r:id="rId74"/>
    <p:sldId id="388" r:id="rId75"/>
    <p:sldId id="689" r:id="rId76"/>
    <p:sldId id="387" r:id="rId77"/>
    <p:sldId id="398" r:id="rId78"/>
    <p:sldId id="399" r:id="rId79"/>
    <p:sldId id="400" r:id="rId80"/>
    <p:sldId id="389" r:id="rId81"/>
    <p:sldId id="401" r:id="rId82"/>
    <p:sldId id="402" r:id="rId83"/>
    <p:sldId id="390" r:id="rId84"/>
    <p:sldId id="391" r:id="rId85"/>
    <p:sldId id="403" r:id="rId86"/>
    <p:sldId id="404" r:id="rId87"/>
    <p:sldId id="265" r:id="rId88"/>
    <p:sldId id="688" r:id="rId89"/>
    <p:sldId id="296" r:id="rId9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D1414"/>
    <a:srgbClr val="008000"/>
    <a:srgbClr val="009900"/>
    <a:srgbClr val="FFCCCC"/>
    <a:srgbClr val="FF9999"/>
    <a:srgbClr val="A01F5E"/>
    <a:srgbClr val="002060"/>
    <a:srgbClr val="0070C0"/>
    <a:srgbClr val="75C5F0"/>
    <a:srgbClr val="F3F8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napToObjects="1">
      <p:cViewPr varScale="1">
        <p:scale>
          <a:sx n="116" d="100"/>
          <a:sy n="116" d="100"/>
        </p:scale>
        <p:origin x="336" y="108"/>
      </p:cViewPr>
      <p:guideLst/>
    </p:cSldViewPr>
  </p:slideViewPr>
  <p:notesTextViewPr>
    <p:cViewPr>
      <p:scale>
        <a:sx n="1" d="1"/>
        <a:sy n="1" d="1"/>
      </p:scale>
      <p:origin x="0" y="0"/>
    </p:cViewPr>
  </p:notesTextViewPr>
  <p:gridSpacing cx="72000" cy="72000"/>
</p:viewPr>
</file>

<file path=ppt/_rels/presentation.xml.rels><?xml version="1.0" encoding="UTF-8" standalone="yes"?>
<Relationships xmlns="http://schemas.openxmlformats.org/package/2006/relationships"><Relationship Id="rId93" Type="http://schemas.openxmlformats.org/officeDocument/2006/relationships/tableStyles" Target="tableStyles.xml"/><Relationship Id="rId92" Type="http://schemas.openxmlformats.org/officeDocument/2006/relationships/viewProps" Target="viewProps.xml"/><Relationship Id="rId91" Type="http://schemas.openxmlformats.org/officeDocument/2006/relationships/presProps" Target="presProps.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notesMaster" Target="notesMasters/notesMaster1.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WPS</a:t>
            </a:r>
            <a:r>
              <a:rPr lang="zh-CN" altLang="en-US"/>
              <a:t>是</a:t>
            </a:r>
            <a:r>
              <a:rPr lang="en-US" altLang="zh-CN"/>
              <a:t>Qt</a:t>
            </a:r>
            <a:r>
              <a:rPr lang="zh-CN" altLang="en-US"/>
              <a:t>开发的，</a:t>
            </a:r>
            <a:r>
              <a:rPr lang="en-US" altLang="zh-CN"/>
              <a:t>Qt</a:t>
            </a:r>
            <a:r>
              <a:rPr lang="zh-CN" altLang="en-US"/>
              <a:t>是</a:t>
            </a:r>
            <a:r>
              <a:rPr lang="en-US" altLang="zh-CN"/>
              <a:t>C++</a:t>
            </a:r>
            <a:r>
              <a:rPr lang="zh-CN" altLang="en-US"/>
              <a:t>语言的库</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类比医学，</a:t>
            </a:r>
            <a:endParaRPr lang="zh-CN" altLang="en-US"/>
          </a:p>
          <a:p>
            <a:r>
              <a:rPr lang="zh-CN" altLang="en-US"/>
              <a:t>函数式语言，数学</a:t>
            </a:r>
            <a:endParaRPr lang="zh-CN" altLang="en-US"/>
          </a:p>
          <a:p>
            <a:r>
              <a:rPr lang="en-US" altLang="zh-CN"/>
              <a:t>low level - high level</a:t>
            </a:r>
            <a:endParaRPr lang="en-US" altLang="zh-CN"/>
          </a:p>
          <a:p>
            <a:r>
              <a:rPr lang="en-US" altLang="zh-CN"/>
              <a:t>C++ </a:t>
            </a:r>
            <a:r>
              <a:rPr lang="zh-CN" altLang="en-US"/>
              <a:t>类似</a:t>
            </a:r>
            <a:r>
              <a:rPr lang="en-US" altLang="zh-CN"/>
              <a:t>C</a:t>
            </a:r>
            <a:r>
              <a:rPr lang="zh-CN" altLang="en-US"/>
              <a:t>，性能差异小， </a:t>
            </a:r>
            <a:r>
              <a:rPr lang="en-US" altLang="zh-CN"/>
              <a:t>5%</a:t>
            </a:r>
            <a:endParaRPr lang="en-US" altLang="zh-CN"/>
          </a:p>
          <a:p>
            <a:endParaRPr lang="en-US" altLang="zh-CN"/>
          </a:p>
          <a:p>
            <a:endParaRPr lang="en-US" altLang="zh-CN"/>
          </a:p>
          <a:p>
            <a:r>
              <a:rPr lang="en-US" altLang="zh-CN"/>
              <a:t>声明式编程（英语：Declarative programming）是一种编程范型，与命令式编程相对立。它描述目标性质，让计算机明白目标，而非流程。声明式编程不用告诉电脑问题领域，从而避免随之而来的副作用。而指令式编程则需要用算法来明确的指出每一步该怎么做。</a:t>
            </a:r>
            <a:endParaRPr lang="en-US" altLang="zh-CN"/>
          </a:p>
          <a:p>
            <a:r>
              <a:rPr lang="en-US" altLang="zh-CN"/>
              <a:t>声明式编程通常被看做是形式逻辑的理论，把计算看做推导。声明式编程因大幅简化了并行计算的编写难度，自2009起备受关注。</a:t>
            </a:r>
            <a:endParaRPr lang="en-US" altLang="zh-CN"/>
          </a:p>
          <a:p>
            <a:r>
              <a:rPr lang="en-US" altLang="zh-CN"/>
              <a:t>声明式语言包括数据库查询语言（SQL，XQuery），正则表达式，逻辑编程，函数式编程和组态管理系统。</a:t>
            </a:r>
            <a:endParaRPr lang="en-US" altLang="zh-CN"/>
          </a:p>
          <a:p>
            <a:r>
              <a:rPr lang="en-US" altLang="zh-CN"/>
              <a:t>声明式编程通过函数、推论规则或项重写（term-rewriting）规则，来描述变量之间的关系。它的语言运行器（编译器或解释器）采用了一个固定的算法，以从这些关系产生结果。</a:t>
            </a:r>
            <a:endParaRPr lang="en-US" altLang="zh-CN"/>
          </a:p>
          <a:p>
            <a:r>
              <a:rPr lang="en-US" altLang="zh-CN"/>
              <a:t>声明式编程语言通常用作解决人工智能和约束满足问题。</a:t>
            </a:r>
            <a:endParaRPr lang="en-US" altLang="zh-CN"/>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英文   </a:t>
            </a:r>
            <a:r>
              <a:rPr lang="en-US" altLang="zh-CN"/>
              <a:t>-&gt; 0101</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英文   </a:t>
            </a:r>
            <a:r>
              <a:rPr lang="en-US" altLang="zh-CN"/>
              <a:t>-&gt; 0101</a:t>
            </a:r>
            <a:endParaRPr lang="en-US" altLang="zh-CN"/>
          </a:p>
          <a:p>
            <a:endParaRPr lang="zh-CN" altLang="en-US"/>
          </a:p>
          <a:p>
            <a:r>
              <a:rPr lang="zh-CN" altLang="en-US"/>
              <a:t>源程序－&gt;预处理－&gt;编译和优化-&gt;生成目标文件－&gt;链接－&gt;可执行文件</a:t>
            </a:r>
            <a:endParaRPr lang="zh-CN" altLang="en-US"/>
          </a:p>
          <a:p>
            <a:endParaRPr lang="zh-CN" altLang="en-US"/>
          </a:p>
          <a:p>
            <a:r>
              <a:rPr lang="zh-CN" altLang="en-US"/>
              <a:t>1.预处理</a:t>
            </a:r>
            <a:endParaRPr lang="zh-CN" altLang="en-US"/>
          </a:p>
          <a:p>
            <a:endParaRPr lang="zh-CN" altLang="en-US"/>
          </a:p>
          <a:p>
            <a:r>
              <a:rPr lang="zh-CN" altLang="en-US"/>
              <a:t>C++的预处理是指在C++程序源代码被编译之前，由预处理器对C++程序源代码进行的处理。这个过程并不对程序的源代码进行解析。</a:t>
            </a:r>
            <a:endParaRPr lang="zh-CN" altLang="en-US"/>
          </a:p>
          <a:p>
            <a:endParaRPr lang="zh-CN" altLang="en-US"/>
          </a:p>
          <a:p>
            <a:r>
              <a:rPr lang="zh-CN" altLang="en-US"/>
              <a:t>这里的预处理器（preprocessor）是指真正的编译开始之前由编译器调用的一个独立程序。</a:t>
            </a:r>
            <a:endParaRPr lang="zh-CN" altLang="en-US"/>
          </a:p>
          <a:p>
            <a:endParaRPr lang="zh-CN" altLang="en-US"/>
          </a:p>
          <a:p>
            <a:r>
              <a:rPr lang="zh-CN" altLang="en-US"/>
              <a:t> </a:t>
            </a:r>
            <a:endParaRPr lang="zh-CN" altLang="en-US"/>
          </a:p>
          <a:p>
            <a:endParaRPr lang="zh-CN" altLang="en-US"/>
          </a:p>
          <a:p>
            <a:r>
              <a:rPr lang="zh-CN" altLang="en-US"/>
              <a:t>预处理器主要负责以下的几处</a:t>
            </a:r>
            <a:endParaRPr lang="zh-CN" altLang="en-US"/>
          </a:p>
          <a:p>
            <a:endParaRPr lang="zh-CN" altLang="en-US"/>
          </a:p>
          <a:p>
            <a:r>
              <a:rPr lang="zh-CN" altLang="en-US"/>
              <a:t>1.宏的替换</a:t>
            </a:r>
            <a:endParaRPr lang="zh-CN" altLang="en-US"/>
          </a:p>
          <a:p>
            <a:endParaRPr lang="zh-CN" altLang="en-US"/>
          </a:p>
          <a:p>
            <a:r>
              <a:rPr lang="zh-CN" altLang="en-US"/>
              <a:t>2.删除注释</a:t>
            </a:r>
            <a:endParaRPr lang="zh-CN" altLang="en-US"/>
          </a:p>
          <a:p>
            <a:endParaRPr lang="zh-CN" altLang="en-US"/>
          </a:p>
          <a:p>
            <a:r>
              <a:rPr lang="zh-CN" altLang="en-US"/>
              <a:t>3.处理预处理指令，如#include，#ifdef</a:t>
            </a:r>
            <a:endParaRPr lang="zh-CN" altLang="en-US"/>
          </a:p>
          <a:p>
            <a:endParaRPr lang="zh-CN" altLang="en-US"/>
          </a:p>
          <a:p>
            <a:r>
              <a:rPr lang="zh-CN" altLang="en-US"/>
              <a:t> </a:t>
            </a:r>
            <a:endParaRPr lang="zh-CN" altLang="en-US"/>
          </a:p>
          <a:p>
            <a:endParaRPr lang="zh-CN" altLang="en-US"/>
          </a:p>
          <a:p>
            <a:r>
              <a:rPr lang="zh-CN" altLang="en-US"/>
              <a:t>如我们有以下代码</a:t>
            </a:r>
            <a:endParaRPr lang="zh-CN" altLang="en-US"/>
          </a:p>
          <a:p>
            <a:endParaRPr lang="zh-CN" altLang="en-US"/>
          </a:p>
          <a:p>
            <a:r>
              <a:rPr lang="zh-CN" altLang="en-US"/>
              <a:t>temp.h</a:t>
            </a:r>
            <a:endParaRPr lang="zh-CN" altLang="en-US"/>
          </a:p>
          <a:p>
            <a:endParaRPr lang="zh-CN" altLang="en-US"/>
          </a:p>
          <a:p>
            <a:r>
              <a:rPr lang="zh-CN" altLang="en-US"/>
              <a:t>复制代码</a:t>
            </a:r>
            <a:endParaRPr lang="zh-CN" altLang="en-US"/>
          </a:p>
          <a:p>
            <a:r>
              <a:rPr lang="zh-CN" altLang="en-US"/>
              <a:t>#ifndef   _HEADERNAME_H</a:t>
            </a:r>
            <a:endParaRPr lang="zh-CN" altLang="en-US"/>
          </a:p>
          <a:p>
            <a:r>
              <a:rPr lang="zh-CN" altLang="en-US"/>
              <a:t>#define  _HEADERNAME_H  1</a:t>
            </a:r>
            <a:endParaRPr lang="zh-CN" altLang="en-US"/>
          </a:p>
          <a:p>
            <a:endParaRPr lang="zh-CN" altLang="en-US"/>
          </a:p>
          <a:p>
            <a:r>
              <a:rPr lang="zh-CN" altLang="en-US"/>
              <a:t>#include &lt;iostream&gt;</a:t>
            </a:r>
            <a:endParaRPr lang="zh-CN" altLang="en-US"/>
          </a:p>
          <a:p>
            <a:r>
              <a:rPr lang="zh-CN" altLang="en-US"/>
              <a:t>inline void show(char *a)</a:t>
            </a:r>
            <a:endParaRPr lang="zh-CN" altLang="en-US"/>
          </a:p>
          <a:p>
            <a:r>
              <a:rPr lang="zh-CN" altLang="en-US"/>
              <a:t>{</a:t>
            </a:r>
            <a:endParaRPr lang="zh-CN" altLang="en-US"/>
          </a:p>
          <a:p>
            <a:r>
              <a:rPr lang="zh-CN" altLang="en-US"/>
              <a:t>    std::cout &lt;&lt; a&lt;&lt; std::endl;//annotation</a:t>
            </a:r>
            <a:endParaRPr lang="zh-CN" altLang="en-US"/>
          </a:p>
          <a:p>
            <a:r>
              <a:rPr lang="zh-CN" altLang="en-US"/>
              <a:t>}</a:t>
            </a:r>
            <a:endParaRPr lang="zh-CN" altLang="en-US"/>
          </a:p>
          <a:p>
            <a:endParaRPr lang="zh-CN" altLang="en-US"/>
          </a:p>
          <a:p>
            <a:r>
              <a:rPr lang="zh-CN" altLang="en-US"/>
              <a:t>#endif</a:t>
            </a:r>
            <a:endParaRPr lang="zh-CN" altLang="en-US"/>
          </a:p>
          <a:p>
            <a:r>
              <a:rPr lang="zh-CN" altLang="en-US"/>
              <a:t>复制代码</a:t>
            </a:r>
            <a:endParaRPr lang="zh-CN" altLang="en-US"/>
          </a:p>
          <a:p>
            <a:r>
              <a:rPr lang="zh-CN" altLang="en-US"/>
              <a:t>main.cpp</a:t>
            </a:r>
            <a:endParaRPr lang="zh-CN" altLang="en-US"/>
          </a:p>
          <a:p>
            <a:endParaRPr lang="zh-CN" altLang="en-US"/>
          </a:p>
          <a:p>
            <a:r>
              <a:rPr lang="zh-CN" altLang="en-US"/>
              <a:t>复制代码</a:t>
            </a:r>
            <a:endParaRPr lang="zh-CN" altLang="en-US"/>
          </a:p>
          <a:p>
            <a:r>
              <a:rPr lang="zh-CN" altLang="en-US"/>
              <a:t>#include "temp.h"</a:t>
            </a:r>
            <a:endParaRPr lang="zh-CN" altLang="en-US"/>
          </a:p>
          <a:p>
            <a:r>
              <a:rPr lang="zh-CN" altLang="en-US"/>
              <a:t>#define MACRO "This is a macro"</a:t>
            </a:r>
            <a:endParaRPr lang="zh-CN" altLang="en-US"/>
          </a:p>
          <a:p>
            <a:endParaRPr lang="zh-CN" altLang="en-US"/>
          </a:p>
          <a:p>
            <a:r>
              <a:rPr lang="zh-CN" altLang="en-US"/>
              <a:t>extern int i;</a:t>
            </a:r>
            <a:endParaRPr lang="zh-CN" altLang="en-US"/>
          </a:p>
          <a:p>
            <a:r>
              <a:rPr lang="zh-CN" altLang="en-US"/>
              <a:t>int main()</a:t>
            </a:r>
            <a:endParaRPr lang="zh-CN" altLang="en-US"/>
          </a:p>
          <a:p>
            <a:r>
              <a:rPr lang="zh-CN" altLang="en-US"/>
              <a:t>{</a:t>
            </a:r>
            <a:endParaRPr lang="zh-CN" altLang="en-US"/>
          </a:p>
          <a:p>
            <a:r>
              <a:rPr lang="zh-CN" altLang="en-US"/>
              <a:t>        std::cout&lt;&lt;i&lt;&lt;std::endl;</a:t>
            </a:r>
            <a:endParaRPr lang="zh-CN" altLang="en-US"/>
          </a:p>
          <a:p>
            <a:r>
              <a:rPr lang="zh-CN" altLang="en-US"/>
              <a:t>        show(MACRO);</a:t>
            </a:r>
            <a:endParaRPr lang="zh-CN" altLang="en-US"/>
          </a:p>
          <a:p>
            <a:r>
              <a:rPr lang="zh-CN" altLang="en-US"/>
              <a:t>}</a:t>
            </a:r>
            <a:endParaRPr lang="zh-CN" altLang="en-US"/>
          </a:p>
          <a:p>
            <a:r>
              <a:rPr lang="zh-CN" altLang="en-US"/>
              <a:t>复制代码</a:t>
            </a:r>
            <a:endParaRPr lang="zh-CN" altLang="en-US"/>
          </a:p>
          <a:p>
            <a:r>
              <a:rPr lang="zh-CN" altLang="en-US"/>
              <a:t> </a:t>
            </a:r>
            <a:endParaRPr lang="zh-CN" altLang="en-US"/>
          </a:p>
          <a:p>
            <a:endParaRPr lang="zh-CN" altLang="en-US"/>
          </a:p>
          <a:p>
            <a:r>
              <a:rPr lang="zh-CN" altLang="en-US"/>
              <a:t>a.cpp</a:t>
            </a:r>
            <a:endParaRPr lang="zh-CN" altLang="en-US"/>
          </a:p>
          <a:p>
            <a:endParaRPr lang="zh-CN" altLang="en-US"/>
          </a:p>
          <a:p>
            <a:r>
              <a:rPr lang="zh-CN" altLang="en-US"/>
              <a:t>#include &lt;iostream&gt;</a:t>
            </a:r>
            <a:endParaRPr lang="zh-CN" altLang="en-US"/>
          </a:p>
          <a:p>
            <a:r>
              <a:rPr lang="zh-CN" altLang="en-US"/>
              <a:t>int i=100;</a:t>
            </a:r>
            <a:endParaRPr lang="zh-CN" altLang="en-US"/>
          </a:p>
          <a:p>
            <a:r>
              <a:rPr lang="zh-CN" altLang="en-US"/>
              <a:t> </a:t>
            </a:r>
            <a:endParaRPr lang="zh-CN" altLang="en-US"/>
          </a:p>
          <a:p>
            <a:endParaRPr lang="zh-CN" altLang="en-US"/>
          </a:p>
          <a:p>
            <a:r>
              <a:rPr lang="zh-CN" altLang="en-US"/>
              <a:t>*在vs2013中可以使用“VS2013 开发人员命令提示”</a:t>
            </a:r>
            <a:endParaRPr lang="zh-CN" altLang="en-US"/>
          </a:p>
          <a:p>
            <a:endParaRPr lang="zh-CN" altLang="en-US"/>
          </a:p>
          <a:p>
            <a:r>
              <a:rPr lang="zh-CN" altLang="en-US"/>
              <a:t>image</a:t>
            </a:r>
            <a:endParaRPr lang="zh-CN" altLang="en-US"/>
          </a:p>
          <a:p>
            <a:endParaRPr lang="zh-CN" altLang="en-US"/>
          </a:p>
          <a:p>
            <a:r>
              <a:rPr lang="zh-CN" altLang="en-US"/>
              <a:t>使用cl /P main.cpp只进行预编译生成main.i文件</a:t>
            </a:r>
            <a:endParaRPr lang="zh-CN" altLang="en-US"/>
          </a:p>
          <a:p>
            <a:endParaRPr lang="zh-CN" altLang="en-US"/>
          </a:p>
          <a:p>
            <a:r>
              <a:rPr lang="zh-CN" altLang="en-US"/>
              <a:t> </a:t>
            </a:r>
            <a:endParaRPr lang="zh-CN" altLang="en-US"/>
          </a:p>
          <a:p>
            <a:endParaRPr lang="zh-CN" altLang="en-US"/>
          </a:p>
          <a:p>
            <a:r>
              <a:rPr lang="zh-CN" altLang="en-US"/>
              <a:t>*g++中可以使用（在以下只使用g++进行演示）</a:t>
            </a:r>
            <a:endParaRPr lang="zh-CN" altLang="en-US"/>
          </a:p>
          <a:p>
            <a:endParaRPr lang="zh-CN" altLang="en-US"/>
          </a:p>
          <a:p>
            <a:r>
              <a:rPr lang="zh-CN" altLang="en-US"/>
              <a:t>g++ –E main.cpp&gt;main.i命令</a:t>
            </a:r>
            <a:endParaRPr lang="zh-CN" altLang="en-US"/>
          </a:p>
          <a:p>
            <a:endParaRPr lang="zh-CN" altLang="en-US"/>
          </a:p>
          <a:p>
            <a:r>
              <a:rPr lang="zh-CN" altLang="en-US"/>
              <a:t>g++ –E a.cpp&gt;main.i</a:t>
            </a:r>
            <a:endParaRPr lang="zh-CN" altLang="en-US"/>
          </a:p>
          <a:p>
            <a:endParaRPr lang="zh-CN" altLang="en-US"/>
          </a:p>
          <a:p>
            <a:r>
              <a:rPr lang="zh-CN" altLang="en-US"/>
              <a:t>打开生成的A.i文件</a:t>
            </a:r>
            <a:endParaRPr lang="zh-CN" altLang="en-US"/>
          </a:p>
          <a:p>
            <a:endParaRPr lang="zh-CN" altLang="en-US"/>
          </a:p>
          <a:p>
            <a:r>
              <a:rPr lang="zh-CN" altLang="en-US"/>
              <a:t>我们发现</a:t>
            </a:r>
            <a:endParaRPr lang="zh-CN" altLang="en-US"/>
          </a:p>
          <a:p>
            <a:endParaRPr lang="zh-CN" altLang="en-US"/>
          </a:p>
          <a:p>
            <a:r>
              <a:rPr lang="zh-CN" altLang="en-US"/>
              <a:t>1、show函数中的注释已经被删掉了</a:t>
            </a:r>
            <a:endParaRPr lang="zh-CN" altLang="en-US"/>
          </a:p>
          <a:p>
            <a:endParaRPr lang="zh-CN" altLang="en-US"/>
          </a:p>
          <a:p>
            <a:r>
              <a:rPr lang="zh-CN" altLang="en-US"/>
              <a:t>image</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2、main函数中的MACRO宏被替成了"this is a macro”</a:t>
            </a:r>
            <a:endParaRPr lang="zh-CN" altLang="en-US"/>
          </a:p>
          <a:p>
            <a:endParaRPr lang="zh-CN" altLang="en-US"/>
          </a:p>
          <a:p>
            <a:r>
              <a:rPr lang="zh-CN" altLang="en-US"/>
              <a:t>windows vs下</a:t>
            </a:r>
            <a:endParaRPr lang="zh-CN" altLang="en-US"/>
          </a:p>
          <a:p>
            <a:endParaRPr lang="zh-CN" altLang="en-US"/>
          </a:p>
          <a:p>
            <a:r>
              <a:rPr lang="zh-CN" altLang="en-US"/>
              <a:t>image</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3、temp.h和main.cpp中的#include&lt;iostream&gt; 和#include “temp.h”也在相应位置被展开了</a:t>
            </a:r>
            <a:endParaRPr lang="zh-CN" altLang="en-US"/>
          </a:p>
          <a:p>
            <a:endParaRPr lang="zh-CN" altLang="en-US"/>
          </a:p>
          <a:p>
            <a:r>
              <a:rPr lang="zh-CN" altLang="en-US"/>
              <a:t>image</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2.编译和优化</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图片2</a:t>
            </a:r>
            <a:endParaRPr lang="zh-CN" altLang="en-US"/>
          </a:p>
          <a:p>
            <a:endParaRPr lang="zh-CN" altLang="en-US"/>
          </a:p>
          <a:p>
            <a:r>
              <a:rPr lang="zh-CN" altLang="en-US"/>
              <a:t>词法分析 -- 识别单词,确认词类;比如int i;知道int是一个类型，i是一个关键字以及判断i的名字是否合法</a:t>
            </a:r>
            <a:endParaRPr lang="zh-CN" altLang="en-US"/>
          </a:p>
          <a:p>
            <a:endParaRPr lang="zh-CN" altLang="en-US"/>
          </a:p>
          <a:p>
            <a:endParaRPr lang="zh-CN" altLang="en-US"/>
          </a:p>
          <a:p>
            <a:r>
              <a:rPr lang="zh-CN" altLang="en-US"/>
              <a:t>语法分析 -- 识别短语和句型的语法属性；</a:t>
            </a:r>
            <a:endParaRPr lang="zh-CN" altLang="en-US"/>
          </a:p>
          <a:p>
            <a:endParaRPr lang="zh-CN" altLang="en-US"/>
          </a:p>
          <a:p>
            <a:r>
              <a:rPr lang="zh-CN" altLang="en-US"/>
              <a:t> </a:t>
            </a:r>
            <a:endParaRPr lang="zh-CN" altLang="en-US"/>
          </a:p>
          <a:p>
            <a:endParaRPr lang="zh-CN" altLang="en-US"/>
          </a:p>
          <a:p>
            <a:r>
              <a:rPr lang="zh-CN" altLang="en-US"/>
              <a:t>语义分析 -- 确认单词、短语和句型的语义特征；</a:t>
            </a:r>
            <a:endParaRPr lang="zh-CN" altLang="en-US"/>
          </a:p>
          <a:p>
            <a:endParaRPr lang="zh-CN" altLang="en-US"/>
          </a:p>
          <a:p>
            <a:endParaRPr lang="zh-CN" altLang="en-US"/>
          </a:p>
          <a:p>
            <a:r>
              <a:rPr lang="zh-CN" altLang="en-US"/>
              <a:t>代码优化 -- 修辞、文本编辑；</a:t>
            </a:r>
            <a:endParaRPr lang="zh-CN" altLang="en-US"/>
          </a:p>
          <a:p>
            <a:endParaRPr lang="zh-CN" altLang="en-US"/>
          </a:p>
          <a:p>
            <a:endParaRPr lang="zh-CN" altLang="en-US"/>
          </a:p>
          <a:p>
            <a:r>
              <a:rPr lang="zh-CN" altLang="en-US"/>
              <a:t>代码生成 -- 生成译文。</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内联函数的替换就发生在这一阶段</a:t>
            </a:r>
            <a:endParaRPr lang="zh-CN" altLang="en-US"/>
          </a:p>
          <a:p>
            <a:endParaRPr lang="zh-CN" altLang="en-US"/>
          </a:p>
          <a:p>
            <a:r>
              <a:rPr lang="zh-CN" altLang="en-US"/>
              <a:t> </a:t>
            </a:r>
            <a:endParaRPr lang="zh-CN" altLang="en-US"/>
          </a:p>
          <a:p>
            <a:endParaRPr lang="zh-CN" altLang="en-US"/>
          </a:p>
          <a:p>
            <a:r>
              <a:rPr lang="zh-CN" altLang="en-US"/>
              <a:t>在g++中可以使用</a:t>
            </a:r>
            <a:endParaRPr lang="zh-CN" altLang="en-US"/>
          </a:p>
          <a:p>
            <a:endParaRPr lang="zh-CN" altLang="en-US"/>
          </a:p>
          <a:p>
            <a:r>
              <a:rPr lang="zh-CN" altLang="en-US"/>
              <a:t>g++  -S将预处理阶段生成的.i文件生成相应的汇编文件</a:t>
            </a:r>
            <a:endParaRPr lang="zh-CN" altLang="en-US"/>
          </a:p>
          <a:p>
            <a:endParaRPr lang="zh-CN" altLang="en-US"/>
          </a:p>
          <a:p>
            <a:r>
              <a:rPr lang="zh-CN" altLang="en-US"/>
              <a:t>g++ –S main.i main.s</a:t>
            </a:r>
            <a:endParaRPr lang="zh-CN" altLang="en-US"/>
          </a:p>
          <a:p>
            <a:endParaRPr lang="zh-CN" altLang="en-US"/>
          </a:p>
          <a:p>
            <a:r>
              <a:rPr lang="zh-CN" altLang="en-US"/>
              <a:t>g++ –S a.i a.s</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生成的部分代码如下：</a:t>
            </a:r>
            <a:endParaRPr lang="zh-CN" altLang="en-US"/>
          </a:p>
          <a:p>
            <a:endParaRPr lang="zh-CN" altLang="en-US"/>
          </a:p>
          <a:p>
            <a:r>
              <a:rPr lang="zh-CN" altLang="en-US"/>
              <a:t> </a:t>
            </a:r>
            <a:endParaRPr lang="zh-CN" altLang="en-US"/>
          </a:p>
          <a:p>
            <a:endParaRPr lang="zh-CN" altLang="en-US"/>
          </a:p>
          <a:p>
            <a:r>
              <a:rPr lang="zh-CN" altLang="en-US"/>
              <a:t>image</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3.生成目标文件</a:t>
            </a:r>
            <a:endParaRPr lang="zh-CN" altLang="en-US"/>
          </a:p>
          <a:p>
            <a:endParaRPr lang="zh-CN" altLang="en-US"/>
          </a:p>
          <a:p>
            <a:r>
              <a:rPr lang="zh-CN" altLang="en-US"/>
              <a:t> </a:t>
            </a:r>
            <a:endParaRPr lang="zh-CN" altLang="en-US"/>
          </a:p>
          <a:p>
            <a:endParaRPr lang="zh-CN" altLang="en-US"/>
          </a:p>
          <a:p>
            <a:r>
              <a:rPr lang="zh-CN" altLang="en-US"/>
              <a:t>汇编过程实际上指把汇编语言代码翻译成目标机器指令的过程。</a:t>
            </a:r>
            <a:endParaRPr lang="zh-CN" altLang="en-US"/>
          </a:p>
          <a:p>
            <a:endParaRPr lang="zh-CN" altLang="en-US"/>
          </a:p>
          <a:p>
            <a:r>
              <a:rPr lang="zh-CN" altLang="en-US"/>
              <a:t> </a:t>
            </a:r>
            <a:endParaRPr lang="zh-CN" altLang="en-US"/>
          </a:p>
          <a:p>
            <a:endParaRPr lang="zh-CN" altLang="en-US"/>
          </a:p>
          <a:p>
            <a:r>
              <a:rPr lang="zh-CN" altLang="en-US"/>
              <a:t>在最终的目标文件中</a:t>
            </a:r>
            <a:endParaRPr lang="zh-CN" altLang="en-US"/>
          </a:p>
          <a:p>
            <a:endParaRPr lang="zh-CN" altLang="en-US"/>
          </a:p>
          <a:p>
            <a:r>
              <a:rPr lang="zh-CN" altLang="en-US"/>
              <a:t>除了拥有自己的数据和二进制代码之外，还要至少提供2个表：未解决符号表和导出符号表，分别告诉链接器自己需要什么和能够提供什么。</a:t>
            </a:r>
            <a:endParaRPr lang="zh-CN" altLang="en-US"/>
          </a:p>
          <a:p>
            <a:endParaRPr lang="zh-CN" altLang="en-US"/>
          </a:p>
          <a:p>
            <a:r>
              <a:rPr lang="zh-CN" altLang="en-US"/>
              <a:t>编译器把一个cpp编译为目标文件的时候，除了要在目标文件里写入cpp里包含的数据和代码，还要至少提供3个表：未解决符号表，导出符号表和地址重定向表。 </a:t>
            </a:r>
            <a:endParaRPr lang="zh-CN" altLang="en-US"/>
          </a:p>
          <a:p>
            <a:r>
              <a:rPr lang="zh-CN" altLang="en-US"/>
              <a:t>未解决符号表提供了所有在该编译单元里引用但是定义并不在本编译单元里的符号及其出现的地址。 </a:t>
            </a:r>
            <a:endParaRPr lang="zh-CN" altLang="en-US"/>
          </a:p>
          <a:p>
            <a:r>
              <a:rPr lang="zh-CN" altLang="en-US"/>
              <a:t>导出符号表提供了本编译单元具有定义，并且愿意提供给其他编译单元使用的符号及其地址。 </a:t>
            </a:r>
            <a:endParaRPr lang="zh-CN" altLang="en-US"/>
          </a:p>
          <a:p>
            <a:r>
              <a:rPr lang="zh-CN" altLang="en-US"/>
              <a:t>地址重定向表提供了本编译单元所有对自身地址的引用的记录。</a:t>
            </a:r>
            <a:endParaRPr lang="zh-CN" altLang="en-US"/>
          </a:p>
          <a:p>
            <a:endParaRPr lang="zh-CN" altLang="en-US"/>
          </a:p>
          <a:p>
            <a:r>
              <a:rPr lang="zh-CN" altLang="en-US"/>
              <a:t>g++中可以使用g++ -c命令</a:t>
            </a:r>
            <a:endParaRPr lang="zh-CN" altLang="en-US"/>
          </a:p>
          <a:p>
            <a:endParaRPr lang="zh-CN" altLang="en-US"/>
          </a:p>
          <a:p>
            <a:r>
              <a:rPr lang="zh-CN" altLang="en-US"/>
              <a:t>g++ –c main.s –o main.o</a:t>
            </a:r>
            <a:endParaRPr lang="zh-CN" altLang="en-US"/>
          </a:p>
          <a:p>
            <a:endParaRPr lang="zh-CN" altLang="en-US"/>
          </a:p>
          <a:p>
            <a:r>
              <a:rPr lang="zh-CN" altLang="en-US"/>
              <a:t>g++ –c a.s –o a.o</a:t>
            </a:r>
            <a:endParaRPr lang="zh-CN" altLang="en-US"/>
          </a:p>
          <a:p>
            <a:endParaRPr lang="zh-CN" altLang="en-US"/>
          </a:p>
          <a:p>
            <a:r>
              <a:rPr lang="zh-CN" altLang="en-US"/>
              <a:t> </a:t>
            </a:r>
            <a:endParaRPr lang="zh-CN" altLang="en-US"/>
          </a:p>
          <a:p>
            <a:endParaRPr lang="zh-CN" altLang="en-US"/>
          </a:p>
          <a:p>
            <a:r>
              <a:rPr lang="zh-CN" altLang="en-US"/>
              <a:t> </a:t>
            </a:r>
            <a:endParaRPr lang="zh-CN" altLang="en-US"/>
          </a:p>
          <a:p>
            <a:endParaRPr lang="zh-CN" altLang="en-US"/>
          </a:p>
          <a:p>
            <a:r>
              <a:rPr lang="zh-CN" altLang="en-US"/>
              <a:t>4.链接</a:t>
            </a:r>
            <a:endParaRPr lang="zh-CN" altLang="en-US"/>
          </a:p>
          <a:p>
            <a:endParaRPr lang="zh-CN" altLang="en-US"/>
          </a:p>
          <a:p>
            <a:r>
              <a:rPr lang="zh-CN" altLang="en-US"/>
              <a:t> </a:t>
            </a:r>
            <a:endParaRPr lang="zh-CN" altLang="en-US"/>
          </a:p>
          <a:p>
            <a:endParaRPr lang="zh-CN" altLang="en-US"/>
          </a:p>
          <a:p>
            <a:r>
              <a:rPr lang="zh-CN" altLang="en-US"/>
              <a:t>由汇编程序生成的目标文件并不能立即就被执行，其中可能还有许多没有解决的问题。例如，某个源文件中的函数可能引用了另一个源文件中定义的某个符号（如变量或者函数调用等）；在程序中可能调用了某个库文件中的函数，等等。所有的这些问题，都需要经链接程序的处理方能得以解决。</a:t>
            </a:r>
            <a:endParaRPr lang="zh-CN" altLang="en-US"/>
          </a:p>
          <a:p>
            <a:endParaRPr lang="zh-CN" altLang="en-US"/>
          </a:p>
          <a:p>
            <a:r>
              <a:rPr lang="zh-CN" altLang="en-US"/>
              <a:t>g++ a.o main.o –o main.out</a:t>
            </a:r>
            <a:endParaRPr lang="zh-CN" altLang="en-US"/>
          </a:p>
          <a:p>
            <a:endParaRPr lang="zh-CN" altLang="en-US"/>
          </a:p>
          <a:p>
            <a:r>
              <a:rPr lang="zh-CN" altLang="en-US"/>
              <a:t> </a:t>
            </a:r>
            <a:endParaRPr lang="zh-CN" altLang="en-US"/>
          </a:p>
          <a:p>
            <a:endParaRPr lang="zh-CN" altLang="en-US"/>
          </a:p>
          <a:p>
            <a:r>
              <a:rPr lang="zh-CN" altLang="en-US"/>
              <a:t>最终运行结果如下</a:t>
            </a:r>
            <a:endParaRPr lang="zh-CN" altLang="en-US"/>
          </a:p>
          <a:p>
            <a:endParaRPr lang="zh-CN" altLang="en-US"/>
          </a:p>
          <a:p>
            <a:r>
              <a:rPr lang="zh-CN" altLang="en-US"/>
              <a:t>100</a:t>
            </a:r>
            <a:endParaRPr lang="zh-CN" altLang="en-US"/>
          </a:p>
          <a:p>
            <a:endParaRPr lang="zh-CN" altLang="en-US"/>
          </a:p>
          <a:p>
            <a:r>
              <a:rPr lang="zh-CN" altLang="en-US"/>
              <a:t>This is a macro</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英文   </a:t>
            </a:r>
            <a:r>
              <a:rPr lang="en-US" altLang="zh-CN"/>
              <a:t>-&gt; 0101</a:t>
            </a:r>
            <a:endParaRPr lang="en-US" altLang="zh-CN"/>
          </a:p>
          <a:p>
            <a:endParaRPr lang="zh-CN" altLang="en-US"/>
          </a:p>
          <a:p>
            <a:r>
              <a:rPr lang="zh-CN" altLang="en-US"/>
              <a:t>1.编译型语言在程序执行之前，有一个单独的编译过程，将程序翻译成机器语言，以后执行这个程序的时候，就不用再进行翻译了。</a:t>
            </a:r>
            <a:endParaRPr lang="zh-CN" altLang="en-US"/>
          </a:p>
          <a:p>
            <a:r>
              <a:rPr lang="zh-CN" altLang="en-US"/>
              <a:t>2.解释型语言，是在运行的时候将程序翻译成机器语言，所以运行速度相对于编译型语言要慢。</a:t>
            </a:r>
            <a:endParaRPr lang="zh-CN" altLang="en-US"/>
          </a:p>
          <a:p>
            <a:r>
              <a:rPr lang="zh-CN" altLang="en-US"/>
              <a:t>3.C/C++ 等都是编译型语言，而Java，C#等都是解释型语言。</a:t>
            </a:r>
            <a:endParaRPr lang="zh-CN" altLang="en-US"/>
          </a:p>
          <a:p>
            <a:r>
              <a:rPr lang="zh-CN" altLang="en-US"/>
              <a:t>4.虽然Java程序在运行之前也有一个编译过程，但是并不是将程序编译成机器语言，而是将它编译成字节码（可以理解为一个中间语言）。</a:t>
            </a:r>
            <a:endParaRPr lang="zh-CN" altLang="en-US"/>
          </a:p>
          <a:p>
            <a:r>
              <a:rPr lang="zh-CN" altLang="en-US"/>
              <a:t>在运行的时候，由JVM将字节码再翻译成机器语言。</a:t>
            </a:r>
            <a:endParaRPr lang="zh-CN" altLang="en-US"/>
          </a:p>
          <a:p>
            <a:r>
              <a:rPr lang="zh-CN" altLang="en-US"/>
              <a:t>5.脚本语言一般都有相应的脚本引擎来解释执行。 他们一般需要解释器才能运行。JAVASCRIPT,ASP,PHP,PERL,Nuva都是脚本语言。C/C++编译、链接后，可形成独立执行的exe文件。</a:t>
            </a:r>
            <a:endParaRPr lang="zh-CN" altLang="en-US"/>
          </a:p>
          <a:p>
            <a:endParaRPr lang="zh-CN" altLang="en-US"/>
          </a:p>
          <a:p>
            <a:r>
              <a:rPr lang="zh-CN" altLang="en-US"/>
              <a:t>有些答案对JAVA的理解还停留在上古时代或者教科书里。</a:t>
            </a:r>
            <a:endParaRPr lang="zh-CN" altLang="en-US"/>
          </a:p>
          <a:p>
            <a:r>
              <a:rPr lang="zh-CN" altLang="en-US"/>
              <a:t>其实，现在用编译型、解释型来分类编程语言已经有点力不从心了。</a:t>
            </a:r>
            <a:endParaRPr lang="zh-CN" altLang="en-US"/>
          </a:p>
          <a:p>
            <a:r>
              <a:rPr lang="zh-CN" altLang="en-US"/>
              <a:t>JAVA的第一道工序是javac编译，当然目标文件是BYTECODE。后续可能有三种处理方式：</a:t>
            </a:r>
            <a:endParaRPr lang="zh-CN" altLang="en-US"/>
          </a:p>
          <a:p>
            <a:r>
              <a:rPr lang="zh-CN" altLang="en-US"/>
              <a:t>1. 运行时，BYTECODE由JVM逐条解释执行，</a:t>
            </a:r>
            <a:endParaRPr lang="zh-CN" altLang="en-US"/>
          </a:p>
          <a:p>
            <a:r>
              <a:rPr lang="zh-CN" altLang="en-US"/>
              <a:t>2. 运行时，部分代码可能由JIT翻译为目标机器指令（以method为翻译单位，还会保存起来，第二次执行就不用翻译了）直接执行；</a:t>
            </a:r>
            <a:endParaRPr lang="zh-CN" altLang="en-US"/>
          </a:p>
          <a:p>
            <a:r>
              <a:rPr lang="zh-CN" altLang="en-US"/>
              <a:t>3. RTSJ。继JAVAC之后执行AOT二次编译，生成静态的目标平台代码（典型的就是IBM WEBSHPERE REAL TIME）。</a:t>
            </a:r>
            <a:endParaRPr lang="zh-CN" altLang="en-US"/>
          </a:p>
          <a:p>
            <a:endParaRPr lang="zh-CN" altLang="en-US"/>
          </a:p>
          <a:p>
            <a:r>
              <a:rPr lang="zh-CN" altLang="en-US"/>
              <a:t>有的时候，可能是以上三种方式同时在使用。至少，1和2是同时使用的，3需要程序员手工指定。</a:t>
            </a:r>
            <a:endParaRPr lang="zh-CN" altLang="en-US"/>
          </a:p>
          <a:p>
            <a:r>
              <a:rPr lang="zh-CN" altLang="en-US"/>
              <a:t>所以讨论语言得更细化一点了，强类型的、弱类型的，静态的、动态的，GC-based的、手工管理内存的，有没有VM...</a:t>
            </a:r>
            <a:endParaRPr lang="zh-CN" altLang="en-US"/>
          </a:p>
          <a:p>
            <a:endParaRPr lang="zh-CN" altLang="en-US"/>
          </a:p>
          <a:p>
            <a:r>
              <a:rPr lang="zh-CN" altLang="en-US"/>
              <a:t>作者：觉浅</a:t>
            </a:r>
            <a:endParaRPr lang="zh-CN" altLang="en-US"/>
          </a:p>
          <a:p>
            <a:r>
              <a:rPr lang="zh-CN" altLang="en-US"/>
              <a:t>链接：https://www.zhihu.com/question/19608553/answer/27896401</a:t>
            </a:r>
            <a:endParaRPr lang="zh-CN" altLang="en-US"/>
          </a:p>
          <a:p>
            <a:r>
              <a:rPr lang="zh-CN" altLang="en-US"/>
              <a:t>来源：知乎</a:t>
            </a:r>
            <a:endParaRPr lang="zh-CN" altLang="en-US"/>
          </a:p>
          <a:p>
            <a:r>
              <a:rPr lang="zh-CN" altLang="en-US"/>
              <a:t>著作权归作者所有，转载请联系作者获得授权。</a:t>
            </a:r>
            <a:endParaRPr lang="zh-CN" altLang="en-US"/>
          </a:p>
          <a:p>
            <a:endParaRPr lang="zh-CN" altLang="en-US"/>
          </a:p>
          <a:p>
            <a:r>
              <a:rPr lang="zh-CN" altLang="en-US"/>
              <a:t>java的编译器先将其编译为class文件，也就是字节码；然后将字节码交由jvm(java虚拟机)解释执行；</a:t>
            </a:r>
            <a:endParaRPr lang="zh-CN" altLang="en-US"/>
          </a:p>
          <a:p>
            <a:r>
              <a:rPr lang="zh-CN" altLang="en-US"/>
              <a:t>所以很多地方都说“java是一种半编译、半解释执行”的语言；</a:t>
            </a:r>
            <a:endParaRPr lang="zh-CN" altLang="en-US"/>
          </a:p>
          <a:p>
            <a:r>
              <a:rPr lang="zh-CN" altLang="en-US"/>
              <a:t>近来(其实也不是很"近")Oracle的(以前是Sun的)HotSpot VM采用了jit compile(just in time compilation)技术，将运行频率很高的字节码直接编译为机器指令执行以提高性能, 所以当字节码被jit编译为机器码的时候，要说它是编译执行的也可以...</a:t>
            </a:r>
            <a:endParaRPr lang="zh-CN" altLang="en-US"/>
          </a:p>
          <a:p>
            <a:r>
              <a:rPr lang="zh-CN" altLang="en-US"/>
              <a:t>不过总体来讲，java的编译结果是被jvm“解释执行”的，所以这么说也能说通，而其实这个“是编译还是解释”这个概念在这里已经有点模糊了，理解它的过程就行了，不必下一个“精确”的定义;</a:t>
            </a:r>
            <a:endParaRPr lang="zh-CN" altLang="en-US"/>
          </a:p>
          <a:p>
            <a:r>
              <a:rPr lang="zh-CN" altLang="en-US"/>
              <a:t>而我自己仍然赞成“java是编译型语言”的说法，因为“编译”其本质就是“把一个相对高级的语言转换为另一个相对低级的语言”，而由java -&gt; class文件的编译已经满足了这个特征; 而后面你要说jvm是“解释执行”的，那其实硬件对于机器码又何尝不是“解释执行”呢？</a:t>
            </a:r>
            <a:endParaRPr lang="zh-CN" altLang="en-US"/>
          </a:p>
          <a:p>
            <a:endParaRPr lang="zh-CN" altLang="en-US"/>
          </a:p>
          <a:p>
            <a:r>
              <a:rPr lang="zh-CN" altLang="en-US"/>
              <a:t>作者：温悦</a:t>
            </a:r>
            <a:endParaRPr lang="zh-CN" altLang="en-US"/>
          </a:p>
          <a:p>
            <a:r>
              <a:rPr lang="zh-CN" altLang="en-US"/>
              <a:t>链接：https://www.zhihu.com/question/19608553/answer/14702010</a:t>
            </a:r>
            <a:endParaRPr lang="zh-CN" altLang="en-US"/>
          </a:p>
          <a:p>
            <a:r>
              <a:rPr lang="zh-CN" altLang="en-US"/>
              <a:t>来源：知乎</a:t>
            </a:r>
            <a:endParaRPr lang="zh-CN" altLang="en-US"/>
          </a:p>
          <a:p>
            <a:r>
              <a:rPr lang="zh-CN" altLang="en-US"/>
              <a:t>著作权归作者所有，转载请联系作者获得授权。</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比雅尼·斯特劳斯特鲁普，生于丹麦奥胡斯郡，计算机科学家，</a:t>
            </a:r>
            <a:endParaRPr lang="zh-CN" altLang="en-US"/>
          </a:p>
          <a:p>
            <a:r>
              <a:rPr lang="zh-CN" altLang="en-US"/>
              <a:t>德州农工大学工程学院的计算机科学首席教授。</a:t>
            </a:r>
            <a:endParaRPr lang="zh-CN" altLang="en-US"/>
          </a:p>
          <a:p>
            <a:r>
              <a:rPr lang="zh-CN" altLang="en-US"/>
              <a:t>他以创造C++编程语言而闻名，被称为“C++之父”。</a:t>
            </a:r>
            <a:endParaRPr lang="zh-CN" altLang="en-US"/>
          </a:p>
          <a:p>
            <a:endParaRPr lang="zh-CN" altLang="en-US"/>
          </a:p>
          <a:p>
            <a:endParaRPr lang="zh-CN" altLang="en-US"/>
          </a:p>
          <a:p>
            <a:r>
              <a:rPr lang="zh-CN" altLang="en-US"/>
              <a:t>数据库引擎、物理引擎、图形引擎。</a:t>
            </a:r>
            <a:endParaRPr lang="zh-CN" altLang="en-US"/>
          </a:p>
          <a:p>
            <a:endParaRPr lang="zh-CN" altLang="en-US"/>
          </a:p>
          <a:p>
            <a:r>
              <a:rPr lang="zh-CN" altLang="en-US"/>
              <a:t>C++是C语言的继承，它既可以进行C语言的过程化程序设计，又可以进行以抽象数据类型为特点的基于对象的程序设计，还可以进行以继承和多态为特点的面向对象的程序设计。C++擅长面向对象程序设计的同时，还可以进行基于过程的程序设计，因而C++就适应的问题规模而论，大小由之。[1] </a:t>
            </a:r>
            <a:endParaRPr lang="zh-CN" altLang="en-US"/>
          </a:p>
          <a:p>
            <a:r>
              <a:rPr lang="zh-CN" altLang="en-US"/>
              <a:t>C++不仅拥有计算机高效运行的实用性特征，同时还致力于提高大规模程序的编程质量与程序设计语言的问题描述能力</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文中的英文：基础</a:t>
            </a:r>
            <a:endParaRPr lang="zh-CN" altLang="en-US"/>
          </a:p>
          <a:p>
            <a:endParaRPr lang="zh-CN" altLang="en-US"/>
          </a:p>
          <a:p>
            <a:endParaRPr lang="zh-CN" altLang="en-US"/>
          </a:p>
          <a:p>
            <a:r>
              <a:rPr lang="zh-CN" altLang="en-US"/>
              <a:t>我的建议是，代码要先从“抄”和“改”开始</a:t>
            </a:r>
            <a:endParaRPr lang="zh-CN" altLang="en-US"/>
          </a:p>
          <a:p>
            <a:r>
              <a:rPr lang="zh-CN" altLang="en-US"/>
              <a:t>第一步：放下书本，找一个设计优秀的C++代码库或者应用程序。</a:t>
            </a:r>
            <a:endParaRPr lang="zh-CN" altLang="en-US"/>
          </a:p>
          <a:p>
            <a:r>
              <a:rPr lang="zh-CN" altLang="en-US"/>
              <a:t>第二步：自己拿这个库仿照已有代码写一些真的有趣的应用程序。这些好的代码库一般都有简单Tutorials，按着Tutorials一步一步的跟着写，学会调试，然后不断扩展。</a:t>
            </a:r>
            <a:endParaRPr lang="zh-CN" altLang="en-US"/>
          </a:p>
          <a:p>
            <a:r>
              <a:rPr lang="zh-CN" altLang="en-US"/>
              <a:t>第三步：在你写的足够多以后就去看看代码库本身的代码和设计，遇到不会的就翻书就问别人。</a:t>
            </a:r>
            <a:endParaRPr lang="zh-CN" altLang="en-US"/>
          </a:p>
          <a:p>
            <a:r>
              <a:rPr lang="zh-CN" altLang="en-US"/>
              <a:t>第四步：拿起书本，找那基本大家公认的“解决实际问题”的C++书来看，比如Effective C++那些，但不要看C++ Primer这种大部头，这种是“工具书”，有问题去查，没问题就放那放着。这时候你经过第一步已经对C++语法基本熟悉了，并且经过第二步你会碰到一些实际问题，所以看一些解决实际问题的东西会很有效率，认识也会很深。</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C++是一门系统级语言，我想你需要到大三学习操作系统的时候，才会明白栈与堆、内存管理等更深层次的含义</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namespace是指标识符的各种可见范围。命名空间用关键字namespace 来定义。命名空间是C++的一种机制，用来把单个标识符下的大量有逻辑联系的程序实体组合到一起。此标识符作为此组群的名字。</a:t>
            </a:r>
            <a:endParaRPr lang="zh-CN" altLang="en-US"/>
          </a:p>
          <a:p>
            <a:r>
              <a:rPr lang="zh-CN" altLang="en-US"/>
              <a:t>C++标准程序库中的所有标识符都被定义于一个名为std的namespace中。 由于namespace的概念，使用C++标准程序库的任何标识符时，可以有三种选择：[1] </a:t>
            </a:r>
            <a:endParaRPr lang="zh-CN" altLang="en-US"/>
          </a:p>
          <a:p>
            <a:r>
              <a:rPr lang="zh-CN" altLang="en-US"/>
              <a:t>直接指定标识符</a:t>
            </a:r>
            <a:endParaRPr lang="zh-CN" altLang="en-US"/>
          </a:p>
          <a:p>
            <a:r>
              <a:rPr lang="zh-CN" altLang="en-US"/>
              <a:t>例如std::iostream而不是iostream。完整语句如下：</a:t>
            </a:r>
            <a:endParaRPr lang="zh-CN" altLang="en-US"/>
          </a:p>
          <a:p>
            <a:r>
              <a:rPr lang="zh-CN" altLang="en-US"/>
              <a:t>1</a:t>
            </a:r>
            <a:endParaRPr lang="zh-CN" altLang="en-US"/>
          </a:p>
          <a:p>
            <a:r>
              <a:rPr lang="zh-CN" altLang="en-US"/>
              <a:t>std::cout&lt;&lt;std::hex&lt;&lt;3.4&lt;&lt;std::endl;</a:t>
            </a:r>
            <a:endParaRPr lang="zh-CN" altLang="en-US"/>
          </a:p>
          <a:p>
            <a:r>
              <a:rPr lang="zh-CN" altLang="en-US"/>
              <a:t>使用using关键字</a:t>
            </a:r>
            <a:endParaRPr lang="zh-CN" altLang="en-US"/>
          </a:p>
          <a:p>
            <a:r>
              <a:rPr lang="zh-CN" altLang="en-US"/>
              <a:t>加入using std::cout; using std::endl; using std::cin; 则前面语句可以写成如下代码：</a:t>
            </a:r>
            <a:endParaRPr lang="zh-CN" altLang="en-US"/>
          </a:p>
          <a:p>
            <a:r>
              <a:rPr lang="zh-CN" altLang="en-US"/>
              <a:t>1</a:t>
            </a:r>
            <a:endParaRPr lang="zh-CN" altLang="en-US"/>
          </a:p>
          <a:p>
            <a:r>
              <a:rPr lang="zh-CN" altLang="en-US"/>
              <a:t>cout &lt;&lt; hex &lt;&lt; 3.4 &lt;&lt; endl;</a:t>
            </a:r>
            <a:endParaRPr lang="zh-CN" altLang="en-US"/>
          </a:p>
          <a:p>
            <a:r>
              <a:rPr lang="zh-CN" altLang="en-US"/>
              <a:t>使用using namespace std</a:t>
            </a:r>
            <a:endParaRPr lang="zh-CN" altLang="en-US"/>
          </a:p>
          <a:p>
            <a:r>
              <a:rPr lang="zh-CN" altLang="en-US"/>
              <a:t>例如：</a:t>
            </a:r>
            <a:endParaRPr lang="zh-CN" altLang="en-US"/>
          </a:p>
          <a:p>
            <a:r>
              <a:rPr lang="zh-CN" altLang="en-US"/>
              <a:t>1</a:t>
            </a:r>
            <a:endParaRPr lang="zh-CN" altLang="en-US"/>
          </a:p>
          <a:p>
            <a:r>
              <a:rPr lang="zh-CN" altLang="en-US"/>
              <a:t>2</a:t>
            </a:r>
            <a:endParaRPr lang="zh-CN" altLang="en-US"/>
          </a:p>
          <a:p>
            <a:r>
              <a:rPr lang="zh-CN" altLang="en-US"/>
              <a:t>3</a:t>
            </a:r>
            <a:endParaRPr lang="zh-CN" altLang="en-US"/>
          </a:p>
          <a:p>
            <a:r>
              <a:rPr lang="zh-CN" altLang="en-US"/>
              <a:t>4</a:t>
            </a:r>
            <a:endParaRPr lang="zh-CN" altLang="en-US"/>
          </a:p>
          <a:p>
            <a:r>
              <a:rPr lang="zh-CN" altLang="en-US"/>
              <a:t>#include&lt;iostream&gt;</a:t>
            </a:r>
            <a:endParaRPr lang="zh-CN" altLang="en-US"/>
          </a:p>
          <a:p>
            <a:r>
              <a:rPr lang="zh-CN" altLang="en-US"/>
              <a:t>#include&lt;sstream&gt;</a:t>
            </a:r>
            <a:endParaRPr lang="zh-CN" altLang="en-US"/>
          </a:p>
          <a:p>
            <a:r>
              <a:rPr lang="zh-CN" altLang="en-US"/>
              <a:t>#include&lt;string&gt;</a:t>
            </a:r>
            <a:endParaRPr lang="zh-CN" altLang="en-US"/>
          </a:p>
          <a:p>
            <a:r>
              <a:rPr lang="zh-CN" altLang="en-US"/>
              <a:t>using namespace std;</a:t>
            </a:r>
            <a:endParaRPr lang="zh-CN" altLang="en-US"/>
          </a:p>
          <a:p>
            <a:r>
              <a:rPr lang="zh-CN" altLang="en-US"/>
              <a:t>这样命名空间std内定义的所有标识符都有效（曝光）。就好像它们被声明为全局变量一样。那么以上语句可以如下写: cout &lt;&lt; hex &lt;&lt; 3.4 &lt;&lt; endl; 因为标准库非常的庞大，所以程序员在选择的类的名称或函数名时就很有可能和标准库中的某个名字相同。所以为了避免这种情况所造成的名字冲突，就把标准库中的一切都放在名字空间std中。但这又会带来了一个新问题。无数原有的C++代码都依赖于使用了多年的伪标准库中的功能，他们都是在全局空间下的。 所以就有了&lt;iostream&gt;和&lt;iostream.h&gt;等等这样的头文件，一个是为了兼容以前的C++代码，一个是为了支持新的标准。 iostream和iostream.h，前者没有后缀。实际上，在你的编译器include文件夹里面可以看到，二者是两个文件。打开文件就会发现，里面的代码是不一样的。 后缀为.h的头文件c++标准已经明确提出不支持了，早些的实现将标准库功能定义在全局空间里，声明在带.h后缀的头文件里，c++标准为了和C区别开，也为了正确使用命名空间，规定头文件不使用后缀.h。 因 此，当使用&lt;iostream.h&gt;时，相当于在c中调用库函数，使用的是全局命名空间，也就是早期的c++实现；当使用&lt; iostream&gt;的时候，该头文件没有定义全局命名空间，必须使用namespace std；这样才能正确使用cout。命名空间std封装的是标准程序库的名称，</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sym typeface="+mn-ea"/>
              </a:rPr>
              <a:t>atomic types in C have:</a:t>
            </a:r>
            <a:endParaRPr lang="en-US" altLang="zh-CN"/>
          </a:p>
          <a:p>
            <a:pPr marL="228600" lvl="0" indent="-228600">
              <a:buAutoNum type="arabicPeriod"/>
            </a:pPr>
            <a:r>
              <a:rPr lang="en-US" altLang="zh-CN">
                <a:sym typeface="+mn-ea"/>
              </a:rPr>
              <a:t>values</a:t>
            </a:r>
            <a:endParaRPr lang="en-US" altLang="zh-CN"/>
          </a:p>
          <a:p>
            <a:pPr marL="228600" lvl="0" indent="-228600">
              <a:buAutoNum type="arabicPeriod"/>
            </a:pPr>
            <a:r>
              <a:rPr lang="en-US" altLang="zh-CN">
                <a:sym typeface="+mn-ea"/>
              </a:rPr>
              <a:t>sets of operations</a:t>
            </a:r>
            <a:endParaRPr lang="en-US" altLang="zh-CN">
              <a:sym typeface="+mn-ea"/>
            </a:endParaRPr>
          </a:p>
          <a:p>
            <a:pPr marL="228600" lvl="0" indent="-228600">
              <a:buAutoNum type="arabicPeriod"/>
            </a:pPr>
            <a:endParaRPr lang="zh-CN" altLang="en-US"/>
          </a:p>
          <a:p>
            <a:pPr marL="228600" lvl="0" indent="-228600">
              <a:buAutoNum type="arabicPeriod"/>
            </a:pPr>
            <a:endParaRPr lang="zh-CN" altLang="en-US"/>
          </a:p>
          <a:p>
            <a:pPr marL="228600" lvl="0" indent="-228600">
              <a:buAutoNum type="arabicPeriod"/>
            </a:pPr>
            <a:endParaRPr lang="zh-CN" altLang="en-US"/>
          </a:p>
          <a:p>
            <a:pPr marL="228600" lvl="0" indent="-228600">
              <a:buAutoNum type="arabicPeriod"/>
            </a:pPr>
            <a:endParaRPr lang="zh-CN" altLang="en-US"/>
          </a:p>
          <a:p>
            <a:pPr marL="228600" lvl="0" indent="-228600">
              <a:buAutoNum type="arabicPeriod"/>
            </a:pPr>
            <a:endParaRPr lang="zh-CN" altLang="en-US"/>
          </a:p>
          <a:p>
            <a:pPr marL="228600" lvl="0" indent="-228600">
              <a:buAutoNum type="arabicPeriod"/>
            </a:pPr>
            <a:r>
              <a:rPr lang="zh-CN" altLang="en-US"/>
              <a:t>char是8位字符类型，最多只能包含256种字符，许多外文字符集所含的字符数目超过256个，char型无法表示。</a:t>
            </a:r>
            <a:endParaRPr lang="zh-CN" altLang="en-US"/>
          </a:p>
          <a:p>
            <a:pPr marL="228600" lvl="0" indent="-228600">
              <a:buAutoNum type="arabicPeriod"/>
            </a:pPr>
            <a:r>
              <a:rPr lang="zh-CN" altLang="en-US"/>
              <a:t>wchar_t数据类型一般为16位或32位，但不同的C或C++库有不同的规定，如GNU Libc规定wchar_t为32位，总之，wchar_t所能表示的字符数远超char型。</a:t>
            </a:r>
            <a:endParaRPr lang="zh-CN" altLang="en-US"/>
          </a:p>
          <a:p>
            <a:pPr marL="228600" lvl="0" indent="-228600">
              <a:buAutoNum type="arabicPeriod"/>
            </a:pPr>
            <a:r>
              <a:rPr lang="zh-CN" altLang="en-US"/>
              <a:t>标准C++中的wprintf()函数以及iostream类库中的类和对象能提供wchar_t宽字符类型的相关操作。</a:t>
            </a:r>
            <a:endParaRPr lang="zh-CN" altLang="en-US"/>
          </a:p>
          <a:p>
            <a:pPr marL="228600" lvl="0" indent="-228600">
              <a:buAutoNum type="arabicPeriod"/>
            </a:pPr>
            <a:endParaRPr lang="zh-CN" altLang="en-US"/>
          </a:p>
          <a:p>
            <a:pPr marL="228600" lvl="0" indent="-228600">
              <a:buAutoNum type="arabicPeriod"/>
            </a:pPr>
            <a:endParaRPr lang="zh-CN" altLang="en-US"/>
          </a:p>
          <a:p>
            <a:pPr marL="228600" lvl="0" indent="-228600">
              <a:buAutoNum type="arabicPeriod"/>
            </a:pPr>
            <a:r>
              <a:rPr lang="zh-CN" altLang="en-US"/>
              <a:t>auto被解释为一个自动存储变量的关键字，也就是申明一块临时的变量内存。</a:t>
            </a:r>
            <a:endParaRPr lang="zh-CN" altLang="en-US"/>
          </a:p>
          <a:p>
            <a:pPr marL="228600" lvl="0" indent="-228600">
              <a:buAutoNum type="arabicPeriod"/>
            </a:pPr>
            <a:r>
              <a:rPr lang="zh-CN" altLang="en-US"/>
              <a:t>例如  auto double a=3.7;     表示a为一个自动存储的临时变量。</a:t>
            </a:r>
            <a:endParaRPr lang="zh-CN" altLang="en-US"/>
          </a:p>
          <a:p>
            <a:pPr marL="228600" lvl="0" indent="-228600">
              <a:buAutoNum type="arabicPeriod"/>
            </a:pPr>
            <a:r>
              <a:rPr lang="zh-CN" altLang="en-US"/>
              <a:t>c++中同C语言的意思完全一样：auto被解释为一个自动存储变量的关键字，也就是申明一块临时的变量内存</a:t>
            </a:r>
            <a:endParaRPr lang="zh-CN" altLang="en-US"/>
          </a:p>
          <a:p>
            <a:pPr marL="228600" lvl="0" indent="-228600">
              <a:buAutoNum type="arabicPeriod"/>
            </a:pPr>
            <a:r>
              <a:rPr lang="zh-CN" altLang="en-US"/>
              <a:t>但是在C++11标准的语法中，auto被定义为自动推断变量的类型不过C++11的auto关键字时有一个限定条件，那就是必须给申明的变量赋予一个初始值，否则编译器在编译阶段将会报错</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latin typeface="Consolas" panose="020B0609020204030204" charset="0"/>
                <a:ea typeface="微软雅黑" panose="020B0503020204020204" charset="-122"/>
                <a:sym typeface="+mn-ea"/>
              </a:rPr>
              <a:t>对常量再次赋值，会发生什么？</a:t>
            </a:r>
            <a:r>
              <a:rPr lang="en-US" altLang="zh-CN">
                <a:latin typeface="Consolas" panose="020B0609020204030204" charset="0"/>
                <a:ea typeface="微软雅黑" panose="020B0503020204020204" charset="-122"/>
                <a:sym typeface="+mn-ea"/>
              </a:rPr>
              <a:t>pi = 5;</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提问</a:t>
            </a:r>
            <a:endParaRPr lang="zh-CN" altLang="en-US"/>
          </a:p>
          <a:p>
            <a:r>
              <a:rPr lang="zh-CN" altLang="en-US"/>
              <a:t>引用和指针在使用上的区别？</a:t>
            </a:r>
            <a:endParaRPr lang="zh-CN" altLang="en-US"/>
          </a:p>
          <a:p>
            <a:r>
              <a:rPr lang="en-US" altLang="zh-CN"/>
              <a:t>1. </a:t>
            </a:r>
            <a:r>
              <a:rPr lang="zh-CN" altLang="en-US">
                <a:sym typeface="+mn-ea"/>
              </a:rPr>
              <a:t>指针可以为</a:t>
            </a:r>
            <a:r>
              <a:rPr lang="zh-CN" altLang="en-US"/>
              <a:t>空，引用不可以</a:t>
            </a:r>
            <a:endParaRPr lang="zh-CN" altLang="en-US"/>
          </a:p>
          <a:p>
            <a:r>
              <a:rPr lang="en-US" altLang="zh-CN"/>
              <a:t>2. </a:t>
            </a:r>
            <a:r>
              <a:rPr lang="zh-CN" altLang="en-US"/>
              <a:t>指针可以重新赋值</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using namespace std 表示了所有的标准库函数都在标准命名空间std中进行了定义。其中std表示标准命名空间的名字。</a:t>
            </a:r>
            <a:endParaRPr lang="zh-CN" altLang="en-US"/>
          </a:p>
          <a:p>
            <a:endParaRPr lang="zh-CN" altLang="en-US"/>
          </a:p>
          <a:p>
            <a:r>
              <a:rPr lang="zh-CN" altLang="en-US"/>
              <a:t>该语句的作用就在于避免发生重命名的问题。</a:t>
            </a:r>
            <a:endParaRPr lang="zh-CN" altLang="en-US"/>
          </a:p>
          <a:p>
            <a:endParaRPr lang="zh-CN" altLang="en-US"/>
          </a:p>
          <a:p>
            <a:r>
              <a:rPr lang="zh-CN" altLang="en-US"/>
              <a:t>在程序设计中，程序员也可以自定义命名空间，举例说明如下：</a:t>
            </a:r>
            <a:endParaRPr lang="zh-CN" altLang="en-US"/>
          </a:p>
          <a:p>
            <a:endParaRPr lang="zh-CN" altLang="en-US"/>
          </a:p>
          <a:p>
            <a:r>
              <a:rPr lang="zh-CN" altLang="en-US"/>
              <a:t>#include &lt;iostream&gt;</a:t>
            </a:r>
            <a:endParaRPr lang="zh-CN" altLang="en-US"/>
          </a:p>
          <a:p>
            <a:r>
              <a:rPr lang="zh-CN" altLang="en-US"/>
              <a:t>using namespace std;</a:t>
            </a:r>
            <a:endParaRPr lang="zh-CN" altLang="en-US"/>
          </a:p>
          <a:p>
            <a:r>
              <a:rPr lang="zh-CN" altLang="en-US"/>
              <a:t>namespace ZhangSan</a:t>
            </a:r>
            <a:endParaRPr lang="zh-CN" altLang="en-US"/>
          </a:p>
          <a:p>
            <a:r>
              <a:rPr lang="zh-CN" altLang="en-US"/>
              <a:t>{</a:t>
            </a:r>
            <a:endParaRPr lang="zh-CN" altLang="en-US"/>
          </a:p>
          <a:p>
            <a:r>
              <a:rPr lang="zh-CN" altLang="en-US"/>
              <a:t>    int a=10; //张三把10赋值给了变量a</a:t>
            </a:r>
            <a:endParaRPr lang="zh-CN" altLang="en-US"/>
          </a:p>
          <a:p>
            <a:r>
              <a:rPr lang="zh-CN" altLang="en-US"/>
              <a:t>}</a:t>
            </a:r>
            <a:endParaRPr lang="zh-CN" altLang="en-US"/>
          </a:p>
          <a:p>
            <a:r>
              <a:rPr lang="zh-CN" altLang="en-US"/>
              <a:t>namespace LiSi</a:t>
            </a:r>
            <a:endParaRPr lang="zh-CN" altLang="en-US"/>
          </a:p>
          <a:p>
            <a:r>
              <a:rPr lang="zh-CN" altLang="en-US"/>
              <a:t>{</a:t>
            </a:r>
            <a:endParaRPr lang="zh-CN" altLang="en-US"/>
          </a:p>
          <a:p>
            <a:r>
              <a:rPr lang="zh-CN" altLang="en-US"/>
              <a:t>    int a=5; //李四把10赋值给了变量a</a:t>
            </a:r>
            <a:endParaRPr lang="zh-CN" altLang="en-US"/>
          </a:p>
          <a:p>
            <a:r>
              <a:rPr lang="zh-CN" altLang="en-US"/>
              <a:t>}</a:t>
            </a:r>
            <a:endParaRPr lang="zh-CN" altLang="en-US"/>
          </a:p>
          <a:p>
            <a:r>
              <a:rPr lang="zh-CN" altLang="en-US"/>
              <a:t>void main()</a:t>
            </a:r>
            <a:endParaRPr lang="zh-CN" altLang="en-US"/>
          </a:p>
          <a:p>
            <a:r>
              <a:rPr lang="zh-CN" altLang="en-US"/>
              <a:t>{</a:t>
            </a:r>
            <a:endParaRPr lang="zh-CN" altLang="en-US"/>
          </a:p>
          <a:p>
            <a:r>
              <a:rPr lang="zh-CN" altLang="en-US"/>
              <a:t>    int a=1;</a:t>
            </a:r>
            <a:endParaRPr lang="zh-CN" altLang="en-US"/>
          </a:p>
          <a:p>
            <a:r>
              <a:rPr lang="zh-CN" altLang="en-US"/>
              <a:t>    cout&lt;&lt;"张三定义的a="&lt;&lt;ZhangSan::a&lt;&lt;endl;</a:t>
            </a:r>
            <a:endParaRPr lang="zh-CN" altLang="en-US"/>
          </a:p>
          <a:p>
            <a:r>
              <a:rPr lang="zh-CN" altLang="en-US"/>
              <a:t>    cout&lt;&lt;"李四定义的a="&lt;&lt;LiSi::a&lt;&lt;endl;</a:t>
            </a:r>
            <a:endParaRPr lang="zh-CN" altLang="en-US"/>
          </a:p>
          <a:p>
            <a:r>
              <a:rPr lang="zh-CN" altLang="en-US"/>
              <a:t>    cout&lt;&lt;"主函数定义的a="&lt;&lt;a&lt;&lt;endl;   </a:t>
            </a:r>
            <a:endParaRPr lang="zh-CN" altLang="en-US"/>
          </a:p>
          <a:p>
            <a:r>
              <a:rPr lang="zh-CN" altLang="en-US"/>
              <a:t>}</a:t>
            </a:r>
            <a:endParaRPr lang="zh-CN" altLang="en-US"/>
          </a:p>
          <a:p>
            <a:r>
              <a:rPr lang="zh-CN" altLang="en-US"/>
              <a:t>上例中的“ZhangSan::a”和“LiSi::a”分别表示了调用张三命名空间中的a变量和李四命名空间中的a变量。这样做的好处就是，虽然张三和李四这两个程序员都定义了一个变量a，但是并不会出现重名的危险。</a:t>
            </a:r>
            <a:endParaRPr lang="zh-CN" altLang="en-US"/>
          </a:p>
          <a:p>
            <a:endParaRPr lang="zh-CN" altLang="en-US"/>
          </a:p>
          <a:p>
            <a:r>
              <a:rPr lang="zh-CN" altLang="en-US"/>
              <a:t>以上程序的运行结果为：</a:t>
            </a:r>
            <a:endParaRPr lang="zh-CN" altLang="en-US"/>
          </a:p>
          <a:p>
            <a:endParaRPr lang="zh-CN" altLang="en-US"/>
          </a:p>
          <a:p>
            <a:r>
              <a:rPr lang="zh-CN" altLang="en-US"/>
              <a:t>张三定义的a=10</a:t>
            </a:r>
            <a:endParaRPr lang="zh-CN" altLang="en-US"/>
          </a:p>
          <a:p>
            <a:r>
              <a:rPr lang="zh-CN" altLang="en-US"/>
              <a:t>李四定义的a=5</a:t>
            </a:r>
            <a:endParaRPr lang="zh-CN" altLang="en-US"/>
          </a:p>
          <a:p>
            <a:r>
              <a:rPr lang="zh-CN" altLang="en-US"/>
              <a:t>主函数定义的a=1</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string mystr;</a:t>
            </a:r>
            <a:endParaRPr lang="zh-CN" altLang="en-US"/>
          </a:p>
          <a:p>
            <a:r>
              <a:rPr lang="zh-CN" altLang="en-US"/>
              <a:t>cout &lt;&lt; "What's your name? ";</a:t>
            </a:r>
            <a:endParaRPr lang="zh-CN" altLang="en-US"/>
          </a:p>
          <a:p>
            <a:r>
              <a:rPr lang="zh-CN" altLang="en-US"/>
              <a:t>getline (cin, mystr);</a:t>
            </a:r>
            <a:endParaRPr lang="zh-CN" altLang="en-US"/>
          </a:p>
          <a:p>
            <a:r>
              <a:rPr lang="zh-CN" altLang="en-US"/>
              <a:t>cout &lt;&lt; "Hello " &lt;&lt; mystr &lt;&lt; ".\n";</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无循环的小函数做</a:t>
            </a:r>
            <a:r>
              <a:rPr lang="en-US" altLang="zh-CN"/>
              <a:t>inline</a:t>
            </a:r>
            <a:endParaRPr lang="en-US" altLang="zh-CN"/>
          </a:p>
          <a:p>
            <a:r>
              <a:rPr lang="en-US" altLang="zh-CN"/>
              <a:t>，内联函数一般只会用在函数内容非常简单的时候，这是因为，内联函数的代码会在任何调用它的地方展开，如果函数太复杂，代码膨胀带来的恶果很可能会大于效率的提高带来的益处。</a:t>
            </a:r>
            <a:endParaRPr lang="en-US" altLang="zh-CN"/>
          </a:p>
          <a:p>
            <a:endParaRPr lang="en-US" altLang="zh-CN"/>
          </a:p>
          <a:p>
            <a:r>
              <a:rPr lang="en-US" altLang="zh-CN"/>
              <a:t>内联函数从源代码层看，有函数的结构，而在编译后，却不具备函数的性质。内联函数不是在调用时发生控制转移，而是在编译时将函数体嵌入在每一个调用处。编译时，类似宏替换，使用函数体替换调用处的函数名。一般在代码中用inline修饰，但是能否形成内联函数，需要看编译器对该函数定义的具体处理。内联函数是真正的函数，只是在需要用到的时候，内联函数像宏一样的展开，所以取消了函数的参数压栈，减少了调用的开销。你可以象调用函数一样来调用内联函数，而不必担心会产生于处理宏的一些问题。</a:t>
            </a:r>
            <a:endParaRPr lang="en-US" altLang="zh-CN"/>
          </a:p>
          <a:p>
            <a:r>
              <a:rPr lang="en-US" altLang="zh-CN"/>
              <a:t>我们可以用Inline来定义内联函数，不过，任何在类的说明部分定义的函数都会被自动的认为是内联函数。</a:t>
            </a:r>
            <a:endParaRPr lang="en-US" altLang="zh-CN"/>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重载函数是函数的一种特殊情况，为方便使用，C++允许在同一范围中声明几个功能类似的同名函数，但是这些同名函数的形式参数（指参数的个数、类型或者顺序）必须不同，也就是说用同一个运算符完成不同的运算功能。这就是重载函数。重载函数常用来实现功能类似而所处理的数据类型不同的问题。</a:t>
            </a:r>
            <a:endParaRPr lang="zh-CN" altLang="en-US"/>
          </a:p>
          <a:p>
            <a:r>
              <a:rPr lang="zh-CN" altLang="en-US"/>
              <a:t>您也许要问，函数为什么要重载呢？何时应该选择函数重载（function overloading），何时又不呢？这也是我要在下面介绍的。</a:t>
            </a:r>
            <a:endParaRPr lang="zh-CN" altLang="en-US"/>
          </a:p>
          <a:p>
            <a:r>
              <a:rPr lang="zh-CN" altLang="en-US"/>
              <a:t>当将要定义一组函数，使它们执行一系列的操作，但是它们是应用在不同的参数类型上的。此时我们可以选择重载函数。</a:t>
            </a:r>
            <a:endParaRPr lang="zh-CN" altLang="en-US"/>
          </a:p>
          <a:p>
            <a:r>
              <a:rPr lang="zh-CN" altLang="en-US"/>
              <a:t>例如： int z_x_max （int，int）； //返回两个整数的最大值；</a:t>
            </a:r>
            <a:endParaRPr lang="zh-CN" altLang="en-US"/>
          </a:p>
          <a:p>
            <a:r>
              <a:rPr lang="zh-CN" altLang="en-US"/>
              <a:t>int ve_max （const vector &lt;int&gt; &amp;）； //返回vector容器中的最大值；</a:t>
            </a:r>
            <a:endParaRPr lang="zh-CN" altLang="en-US"/>
          </a:p>
          <a:p>
            <a:r>
              <a:rPr lang="zh-CN" altLang="en-US"/>
              <a:t>int matrix_max （const matrix &amp;）； //返回matrix引用的最大值；</a:t>
            </a:r>
            <a:endParaRPr lang="zh-CN" altLang="en-US"/>
          </a:p>
          <a:p>
            <a:r>
              <a:rPr lang="zh-CN" altLang="en-US"/>
              <a:t>上面的三个函数都可以大概地说成判断一组数中的最大值，对于函数的用户来说，他们并不关心函数定义的细节，也就是说他们不关心判断两个整数的大小和判断数组（vector容器）数的大小应该使用不同的函数，而对于程序的设计者来说这可是不得不想到的。程序员必须记住并查找每个函数名。而函数的重载把程序员从这种问题的复杂性中解放了出来，C++提供了这种支持。上面的三个比较大小的函数可以定义成：</a:t>
            </a:r>
            <a:endParaRPr lang="zh-CN" altLang="en-US"/>
          </a:p>
          <a:p>
            <a:r>
              <a:rPr lang="zh-CN" altLang="en-US"/>
              <a:t>int Max （int，int）； //返回两个整数的最大值；</a:t>
            </a:r>
            <a:endParaRPr lang="zh-CN" altLang="en-US"/>
          </a:p>
          <a:p>
            <a:r>
              <a:rPr lang="zh-CN" altLang="en-US"/>
              <a:t>int Max （const vector &lt;int&gt; &amp;）； //返回vector容器中的最大值；</a:t>
            </a:r>
            <a:endParaRPr lang="zh-CN" altLang="en-US"/>
          </a:p>
          <a:p>
            <a:r>
              <a:rPr lang="zh-CN" altLang="en-US"/>
              <a:t>int Max （const matrix &amp;）； //返回matrix引用的最大值；</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C++模板</a:t>
            </a:r>
            <a:endParaRPr lang="zh-CN" altLang="en-US"/>
          </a:p>
          <a:p>
            <a:r>
              <a:rPr lang="zh-CN" altLang="en-US"/>
              <a:t>　　模板是C++支持参数化多态的工具，使用模板可以使用户为类或者函数声明一种一般模式，使得类中的某些数据成员或者成员函数的参数、返回值取得任意类型。</a:t>
            </a:r>
            <a:endParaRPr lang="zh-CN" altLang="en-US"/>
          </a:p>
          <a:p>
            <a:endParaRPr lang="zh-CN" altLang="en-US"/>
          </a:p>
          <a:p>
            <a:r>
              <a:rPr lang="zh-CN" altLang="en-US"/>
              <a:t>　　模板是一种对类型进行参数化的工具；</a:t>
            </a:r>
            <a:endParaRPr lang="zh-CN" altLang="en-US"/>
          </a:p>
          <a:p>
            <a:endParaRPr lang="zh-CN" altLang="en-US"/>
          </a:p>
          <a:p>
            <a:r>
              <a:rPr lang="zh-CN" altLang="en-US"/>
              <a:t>　　通常有两种形式：函数模板和类模板；</a:t>
            </a:r>
            <a:endParaRPr lang="zh-CN" altLang="en-US"/>
          </a:p>
          <a:p>
            <a:endParaRPr lang="zh-CN" altLang="en-US"/>
          </a:p>
          <a:p>
            <a:r>
              <a:rPr lang="zh-CN" altLang="en-US"/>
              <a:t>　　函数模板针对仅参数类型不同的函数；</a:t>
            </a:r>
            <a:endParaRPr lang="zh-CN" altLang="en-US"/>
          </a:p>
          <a:p>
            <a:endParaRPr lang="zh-CN" altLang="en-US"/>
          </a:p>
          <a:p>
            <a:r>
              <a:rPr lang="zh-CN" altLang="en-US"/>
              <a:t>　　类模板针对仅数据成员和成员函数类型不同的类。</a:t>
            </a:r>
            <a:endParaRPr lang="zh-CN" altLang="en-US"/>
          </a:p>
          <a:p>
            <a:endParaRPr lang="zh-CN" altLang="en-US"/>
          </a:p>
          <a:p>
            <a:r>
              <a:rPr lang="zh-CN" altLang="en-US"/>
              <a:t>　　使用模板的目的就是能够让程序员编写与类型无关的代码。比如编写了一个交换两个整型int 类型的swap函数，这个函数就只能实现int 型，对double，字符这些类型无法实现，要实现这些类型的交换就要重新编写另一个swap函数。使用模板的目的就是要让这程序的实现与类型无关，比如一个swap模板函数，即可以实现int 型，又可以实现double型的交换。模板可以应用于函数和类。下面分别介绍。</a:t>
            </a:r>
            <a:endParaRPr lang="zh-CN" altLang="en-US"/>
          </a:p>
          <a:p>
            <a:endParaRPr lang="zh-CN" altLang="en-US"/>
          </a:p>
          <a:p>
            <a:r>
              <a:rPr lang="zh-CN" altLang="en-US"/>
              <a:t>　　注意：模板的声明或定义只能在全局，命名空间或类范围内进行。即不能在局部范围，函数内进行，比如不能在main函数中声明或定义一个模板。</a:t>
            </a:r>
            <a:endParaRPr lang="zh-CN" altLang="en-US"/>
          </a:p>
          <a:p>
            <a:endParaRPr lang="zh-CN" altLang="en-US"/>
          </a:p>
          <a:p>
            <a:r>
              <a:rPr lang="zh-CN" altLang="en-US"/>
              <a:t>我们知道函数的重载可以实现一个函数名多用，将功能相同或者类似函数用同一个名来定义。这样可以简化函数的调用形式，但是程序中，仍然需要分别定义每一个函数。</a:t>
            </a:r>
            <a:endParaRPr lang="zh-CN" altLang="en-US"/>
          </a:p>
          <a:p>
            <a:r>
              <a:rPr lang="zh-CN" altLang="en-US"/>
              <a:t>C++提供的函数模板可以更加简化这个过程。</a:t>
            </a:r>
            <a:endParaRPr lang="zh-CN" altLang="en-US"/>
          </a:p>
          <a:p>
            <a:r>
              <a:rPr lang="zh-CN" altLang="en-US"/>
              <a:t>所谓函数模板实际上是建立一个通用函数，其函数类型额形参类型不具体指定，用一个虚拟的类型来代表，这个通用函数就称为函数模板。</a:t>
            </a:r>
            <a:endParaRPr lang="zh-CN" altLang="en-US"/>
          </a:p>
          <a:p>
            <a:r>
              <a:rPr lang="zh-CN" altLang="en-US"/>
              <a:t>凡是函数体相同的函数都可以用这个模板来代替，不必定义多个函数，只需要在模板中定义一次即可。在调用函数时，系统会根据实参的类型来取代模板中的虚拟类型，从而实现了不同函数的功能。</a:t>
            </a:r>
            <a:endParaRPr lang="zh-CN" altLang="en-US"/>
          </a:p>
          <a:p>
            <a:endParaRPr lang="zh-CN" altLang="en-US"/>
          </a:p>
          <a:p>
            <a:r>
              <a:rPr lang="zh-CN" altLang="en-US"/>
              <a:t> </a:t>
            </a:r>
            <a:endParaRPr lang="zh-CN" altLang="en-US"/>
          </a:p>
          <a:p>
            <a:endParaRPr lang="zh-CN" altLang="en-US"/>
          </a:p>
          <a:p>
            <a:r>
              <a:rPr lang="zh-CN" altLang="en-US"/>
              <a:t> 一、函数模板通式</a:t>
            </a:r>
            <a:endParaRPr lang="zh-CN" altLang="en-US"/>
          </a:p>
          <a:p>
            <a:r>
              <a:rPr lang="zh-CN" altLang="en-US"/>
              <a:t>1、函数模板的格式：</a:t>
            </a:r>
            <a:endParaRPr lang="zh-CN" altLang="en-US"/>
          </a:p>
          <a:p>
            <a:endParaRPr lang="zh-CN" altLang="en-US"/>
          </a:p>
          <a:p>
            <a:r>
              <a:rPr lang="zh-CN" altLang="en-US"/>
              <a:t>　　　　template &lt;class 形参名，class 形参名，......&gt; 返回类型 函数名(参数列表)</a:t>
            </a:r>
            <a:endParaRPr lang="zh-CN" altLang="en-US"/>
          </a:p>
          <a:p>
            <a:endParaRPr lang="zh-CN" altLang="en-US"/>
          </a:p>
          <a:p>
            <a:r>
              <a:rPr lang="zh-CN" altLang="en-US"/>
              <a:t>　　　{</a:t>
            </a:r>
            <a:endParaRPr lang="zh-CN" altLang="en-US"/>
          </a:p>
          <a:p>
            <a:endParaRPr lang="zh-CN" altLang="en-US"/>
          </a:p>
          <a:p>
            <a:r>
              <a:rPr lang="zh-CN" altLang="en-US"/>
              <a:t>　　　　　　函数体</a:t>
            </a:r>
            <a:endParaRPr lang="zh-CN" altLang="en-US"/>
          </a:p>
          <a:p>
            <a:endParaRPr lang="zh-CN" altLang="en-US"/>
          </a:p>
          <a:p>
            <a:r>
              <a:rPr lang="zh-CN" altLang="en-US"/>
              <a:t>　　　}</a:t>
            </a:r>
            <a:endParaRPr lang="zh-CN" altLang="en-US"/>
          </a:p>
          <a:p>
            <a:endParaRPr lang="zh-CN" altLang="en-US"/>
          </a:p>
          <a:p>
            <a:r>
              <a:rPr lang="zh-CN" altLang="en-US"/>
              <a:t>　　其中template和class是关见字，class可以用typename 关见字代替，在这里typename 和class没区别，&lt;&gt;括号中的参数叫模板形参，模板形参和函数形参很相像，模板形参不能为空。一但声明了模板函数就可以用模板函数的形参名声明类中的成员变量和成员函数，即可以在该函数中使用内置类型的地方都可以使用模板形参名。模板形参需要调用该模板函数时提供的模板实参来初始化模板形参，一旦编译器确定了实际的模板实参类型就称他实例化了函数模板的一个实例。比如swap的模板函数形式为</a:t>
            </a:r>
            <a:endParaRPr lang="zh-CN" altLang="en-US"/>
          </a:p>
          <a:p>
            <a:endParaRPr lang="zh-CN" altLang="en-US"/>
          </a:p>
          <a:p>
            <a:r>
              <a:rPr lang="zh-CN" altLang="en-US"/>
              <a:t>　　　　　　template &lt;class T&gt; void swap(T&amp; a, T&amp; b){}，</a:t>
            </a:r>
            <a:endParaRPr lang="zh-CN" altLang="en-US"/>
          </a:p>
          <a:p>
            <a:endParaRPr lang="zh-CN" altLang="en-US"/>
          </a:p>
          <a:p>
            <a:r>
              <a:rPr lang="zh-CN" altLang="en-US"/>
              <a:t>当调用这样的模板函数时类型T就会被被调用时的类型所代替，比如swap(a,b)其中a和b是int 型，这时模板函数swap中的形参T就会被int 所代替，模板函数就变为swap(int &amp;a, int &amp;b)。而当swap(c,d)其中c和d是double类型时，模板函数会被替换为swap(double &amp;a, double &amp;b)，这样就实现了函数的实现与类型无关的代码。</a:t>
            </a:r>
            <a:endParaRPr lang="zh-CN" altLang="en-US"/>
          </a:p>
          <a:p>
            <a:endParaRPr lang="zh-CN" altLang="en-US"/>
          </a:p>
          <a:p>
            <a:r>
              <a:rPr lang="zh-CN" altLang="en-US"/>
              <a:t>　　2、注意：对于函数模板而言不存在 h(int,int) 这样的调用，不能在函数调用的参数中指定模板形参的类型，对函数模板的调用应使用实参推演来进行，即只能进行 h(2,3) 这样的调用，或者int a, b; h(a,b)。</a:t>
            </a:r>
            <a:endParaRPr lang="zh-CN" altLang="en-US"/>
          </a:p>
          <a:p>
            <a:endParaRPr lang="zh-CN" altLang="en-US"/>
          </a:p>
          <a:p>
            <a:r>
              <a:rPr lang="zh-CN" altLang="en-US"/>
              <a:t>　　函数模板的示例演示将在下文中涉及！</a:t>
            </a:r>
            <a:endParaRPr lang="zh-CN" altLang="en-US"/>
          </a:p>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根据</a:t>
            </a:r>
            <a:r>
              <a:rPr lang="en-US" altLang="zh-CN"/>
              <a:t>stackoverflow</a:t>
            </a:r>
            <a:r>
              <a:rPr lang="zh-CN" altLang="en-US"/>
              <a:t>的统计，程序员的第一大苦恼是命名！</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回忆数组 </a:t>
            </a:r>
            <a:r>
              <a:rPr lang="en-US" altLang="zh-CN"/>
              <a:t>int a[MAX_NUM];</a:t>
            </a:r>
            <a:endParaRPr lang="en-US" altLang="zh-CN"/>
          </a:p>
          <a:p>
            <a:r>
              <a:rPr lang="en-US" altLang="zh-CN"/>
              <a:t>1.创建动态数组</a:t>
            </a:r>
            <a:endParaRPr lang="en-US" altLang="zh-CN"/>
          </a:p>
          <a:p>
            <a:r>
              <a:rPr lang="en-US" altLang="zh-CN"/>
              <a:t>        数组类型的变量有三个重要的限制：数组长度固定不变，在编译时必须知道它的长度，数组只在定义它的块语句中存在。对</a:t>
            </a:r>
            <a:endParaRPr lang="en-US" altLang="zh-CN"/>
          </a:p>
          <a:p>
            <a:r>
              <a:rPr lang="en-US" altLang="zh-CN"/>
              <a:t>C++中关于new和delete的使用  </a:t>
            </a:r>
            <a:endParaRPr lang="en-US" altLang="zh-CN"/>
          </a:p>
          <a:p>
            <a:endParaRPr lang="en-US" altLang="zh-CN"/>
          </a:p>
          <a:p>
            <a:r>
              <a:rPr lang="en-US" altLang="zh-CN"/>
              <a:t>于动态分配的数组，虽然长度是固定的，但是动态分配的数组不必在编译时知道其长度，可以（通常也是）在运行时才确定数组长度；同时，动态分配的数组一直存在直到程序显示释放为止，这样，我们就可以自己决定数组的存在与否了。</a:t>
            </a:r>
            <a:endParaRPr lang="en-US" altLang="zh-CN"/>
          </a:p>
          <a:p>
            <a:r>
              <a:rPr lang="en-US" altLang="zh-CN"/>
              <a:t>        每个程序在执行时都占用一块可用的内存空间，用于存放动态分配的对象，此内存空间称为程序的自由存储区（free store）或堆（heap）.C++语言使用new和delete在自由存储区中分配存储空间。</a:t>
            </a:r>
            <a:endParaRPr lang="en-US" altLang="zh-CN"/>
          </a:p>
          <a:p>
            <a:r>
              <a:rPr lang="en-US" altLang="zh-CN"/>
              <a:t>        动态分配数组时，只需指定类型和数组长度，不必为数组对象命名，new表达式返回指向新分配数组的第一个元素的指针：</a:t>
            </a:r>
            <a:endParaRPr lang="en-US" altLang="zh-CN"/>
          </a:p>
          <a:p>
            <a:r>
              <a:rPr lang="en-US" altLang="zh-CN"/>
              <a:t>int *pia=new int[10];</a:t>
            </a:r>
            <a:endParaRPr lang="en-US" altLang="zh-CN"/>
          </a:p>
          <a:p>
            <a:r>
              <a:rPr lang="en-US" altLang="zh-CN"/>
              <a:t>        此new表达式分配了一个含有10个int型元素的数组，并返回指向该数组第一个元素的指针。在自由存储区创建的数组对象是没有名字的，程序员只能通过其地址间接地访问堆中的对象。</a:t>
            </a:r>
            <a:endParaRPr lang="en-US" altLang="zh-CN"/>
          </a:p>
          <a:p>
            <a:r>
              <a:rPr lang="en-US" altLang="zh-CN"/>
              <a:t>        动态分配数组时，如果数组元素具有类类型，将使用该类的默认构造函数实现初始化；如果数组元素是内置类型，则无初始化：</a:t>
            </a:r>
            <a:endParaRPr lang="en-US" altLang="zh-CN"/>
          </a:p>
          <a:p>
            <a:r>
              <a:rPr lang="en-US" altLang="zh-CN"/>
              <a:t>string *psa = new string[10];  // 调用string类的默认构造函数依次初始化数组中的每个元素。</a:t>
            </a:r>
            <a:endParaRPr lang="en-US" altLang="zh-CN"/>
          </a:p>
          <a:p>
            <a:r>
              <a:rPr lang="en-US" altLang="zh-CN"/>
              <a:t>int *pis = new int[10];   //无初始化值</a:t>
            </a:r>
            <a:endParaRPr lang="en-US" altLang="zh-CN"/>
          </a:p>
          <a:p>
            <a:r>
              <a:rPr lang="en-US" altLang="zh-CN"/>
              <a:t>        可使用跟在数组长度后面的一对空圆括号，对数组元素作值初始化：</a:t>
            </a:r>
            <a:endParaRPr lang="en-US" altLang="zh-CN"/>
          </a:p>
          <a:p>
            <a:r>
              <a:rPr lang="en-US" altLang="zh-CN"/>
              <a:t>int *pis = new int[10]();  //数组元素都设置为0</a:t>
            </a:r>
            <a:endParaRPr lang="en-US" altLang="zh-CN"/>
          </a:p>
          <a:p>
            <a:r>
              <a:rPr lang="en-US" altLang="zh-CN"/>
              <a:t>        之所以要动态分配数组，往往是由于编译时并不知道数组的长度。C++中允许动态分配空数组：</a:t>
            </a:r>
            <a:endParaRPr lang="en-US" altLang="zh-CN"/>
          </a:p>
          <a:p>
            <a:r>
              <a:rPr lang="en-US" altLang="zh-CN"/>
              <a:t>size_t n = get_size();</a:t>
            </a:r>
            <a:endParaRPr lang="en-US" altLang="zh-CN"/>
          </a:p>
          <a:p>
            <a:r>
              <a:rPr lang="en-US" altLang="zh-CN"/>
              <a:t>int *p = new int[n];</a:t>
            </a:r>
            <a:endParaRPr lang="en-US" altLang="zh-CN"/>
          </a:p>
          <a:p>
            <a:r>
              <a:rPr lang="en-US" altLang="zh-CN"/>
              <a:t>for(int *q=p;q!=p+n;++q)</a:t>
            </a:r>
            <a:endParaRPr lang="en-US" altLang="zh-CN"/>
          </a:p>
          <a:p>
            <a:r>
              <a:rPr lang="en-US" altLang="zh-CN"/>
              <a:t>『/*处理数组元素的相关代码*/』</a:t>
            </a:r>
            <a:endParaRPr lang="en-US" altLang="zh-CN"/>
          </a:p>
          <a:p>
            <a:r>
              <a:rPr lang="en-US" altLang="zh-CN"/>
              <a:t>        在上面的例子中，只有在程序运行时才能确定n的值。如果n的值为0，代码依然正确执行。C++中虽然不允许定义长度为0的数组变量，但是明确指出，调用new动态创建长度为0的数组是合法的。</a:t>
            </a:r>
            <a:endParaRPr lang="en-US" altLang="zh-CN"/>
          </a:p>
          <a:p>
            <a:r>
              <a:rPr lang="en-US" altLang="zh-CN"/>
              <a:t>char *cp = new char[10];</a:t>
            </a:r>
            <a:endParaRPr lang="en-US" altLang="zh-CN"/>
          </a:p>
          <a:p>
            <a:r>
              <a:rPr lang="en-US" altLang="zh-CN"/>
              <a:t>        用new动态创建长度为0的数组时，new返回有效的非零指针，但不能进行解引用，因为它毕竟没有指向任何元素。</a:t>
            </a:r>
            <a:endParaRPr lang="en-US" altLang="zh-CN"/>
          </a:p>
          <a:p>
            <a:r>
              <a:rPr lang="en-US" altLang="zh-CN"/>
              <a:t>2. 动态创建单个对象</a:t>
            </a:r>
            <a:endParaRPr lang="en-US" altLang="zh-CN"/>
          </a:p>
          <a:p>
            <a:r>
              <a:rPr lang="en-US" altLang="zh-CN"/>
              <a:t>         动态创建对象时，只需指定其数据类型，不必为该对象命名，new表达式返回指向新创建对象的指针，我们通过该指针来访问此对象：</a:t>
            </a:r>
            <a:endParaRPr lang="en-US" altLang="zh-CN"/>
          </a:p>
          <a:p>
            <a:r>
              <a:rPr lang="en-US" altLang="zh-CN"/>
              <a:t>int *pi = new int(1024);</a:t>
            </a:r>
            <a:endParaRPr lang="en-US" altLang="zh-CN"/>
          </a:p>
          <a:p>
            <a:r>
              <a:rPr lang="en-US" altLang="zh-CN"/>
              <a:t>string *ps = new string(10, '9');</a:t>
            </a:r>
            <a:endParaRPr lang="en-US" altLang="zh-CN"/>
          </a:p>
          <a:p>
            <a:r>
              <a:rPr lang="en-US" altLang="zh-CN"/>
              <a:t>         在C++中使用直接初始化语法规则初始化动态创建的对象，上面的表达式就使用该语法规则初始化了动态创建的对象。对于类类型的对象，则使用该类类型的构造函数初始化对象。可对动态创建的对象做值初始化，如下所示：</a:t>
            </a:r>
            <a:endParaRPr lang="en-US" altLang="zh-CN"/>
          </a:p>
          <a:p>
            <a:r>
              <a:rPr lang="en-US" altLang="zh-CN"/>
              <a:t>string *ps = new string();</a:t>
            </a:r>
            <a:endParaRPr lang="en-US" altLang="zh-CN"/>
          </a:p>
          <a:p>
            <a:r>
              <a:rPr lang="en-US" altLang="zh-CN"/>
              <a:t>int *pi = new int();</a:t>
            </a:r>
            <a:endParaRPr lang="en-US" altLang="zh-CN"/>
          </a:p>
          <a:p>
            <a:r>
              <a:rPr lang="en-US" altLang="zh-CN"/>
              <a:t>         对于提供了默认构造函数的类类型，没有必要进行值初始化。如果没有显示初始化动态创建的对象，则对于类类型的对象，用该类的默认构造函数初始化，对于内置类型的对象则无初始化。</a:t>
            </a:r>
            <a:endParaRPr lang="en-US" altLang="zh-CN"/>
          </a:p>
          <a:p>
            <a:r>
              <a:rPr lang="en-US" altLang="zh-CN"/>
              <a:t>3. 动态空间的释放</a:t>
            </a:r>
            <a:endParaRPr lang="en-US" altLang="zh-CN"/>
          </a:p>
          <a:p>
            <a:r>
              <a:rPr lang="en-US" altLang="zh-CN"/>
              <a:t>        动态分配的内存最后必须进行释放。如果不需要动态创建的数组，我们必须显示地将其占用的存储空间返还给程序的自由存储区。C++中使用delete [ ]表达式释放指针所指向的数组空间：</a:t>
            </a:r>
            <a:endParaRPr lang="en-US" altLang="zh-CN"/>
          </a:p>
          <a:p>
            <a:r>
              <a:rPr lang="en-US" altLang="zh-CN"/>
              <a:t>delete [ ] pis;</a:t>
            </a:r>
            <a:endParaRPr lang="en-US" altLang="zh-CN"/>
          </a:p>
          <a:p>
            <a:r>
              <a:rPr lang="en-US" altLang="zh-CN"/>
              <a:t>        该语句释放上面所创建的动态int型数组所占有的存储空间。在关键字delete和指针之间的[ ]告诉编译器该指针指向的是自由存储区中的数组，而并非单个对象。对于表达式  </a:t>
            </a:r>
            <a:endParaRPr lang="en-US" altLang="zh-CN"/>
          </a:p>
          <a:p>
            <a:r>
              <a:rPr lang="en-US" altLang="zh-CN"/>
              <a:t>delete pi;  </a:t>
            </a:r>
            <a:endParaRPr lang="en-US" altLang="zh-CN"/>
          </a:p>
          <a:p>
            <a:r>
              <a:rPr lang="en-US" altLang="zh-CN"/>
              <a:t>        该命令释放了pi指向的int型对象所占用的内存空间。删除指针后，该指针变成悬垂指针（dangling pointer）.悬垂指针指向曾今存放对象的内存但该对象已经不存在了。悬垂指针往往导致程序错误，而且很难检测出来。一旦删除了指针所指向的对象，立即将指针置为0，这样就非常清楚地表明指针不再指向任何对象。</a:t>
            </a:r>
            <a:endParaRPr lang="en-US" altLang="zh-CN"/>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a:lnSpc>
                <a:spcPct val="90000"/>
              </a:lnSpc>
            </a:pPr>
            <a:r>
              <a:rPr lang="en-US" altLang="zh-CN">
                <a:sym typeface="+mn-ea"/>
              </a:rPr>
              <a:t>Class example: Student</a:t>
            </a:r>
            <a:endParaRPr lang="en-US" altLang="zh-CN"/>
          </a:p>
          <a:p>
            <a:pPr lvl="1">
              <a:lnSpc>
                <a:spcPct val="90000"/>
              </a:lnSpc>
            </a:pPr>
            <a:r>
              <a:rPr lang="en-US" altLang="zh-CN" err="1">
                <a:sym typeface="+mn-ea"/>
              </a:rPr>
              <a:t>has name, id, gpa</a:t>
            </a:r>
            <a:r>
              <a:rPr lang="en-US" altLang="zh-CN">
                <a:sym typeface="+mn-ea"/>
              </a:rPr>
              <a:t>, etc. fields that store values</a:t>
            </a:r>
            <a:endParaRPr lang="en-US" altLang="zh-CN"/>
          </a:p>
          <a:p>
            <a:pPr lvl="1">
              <a:lnSpc>
                <a:spcPct val="90000"/>
              </a:lnSpc>
            </a:pPr>
            <a:r>
              <a:rPr lang="en-US" altLang="zh-CN" err="1">
                <a:sym typeface="+mn-ea"/>
              </a:rPr>
              <a:t>has functions, changeGPA, addCredits</a:t>
            </a:r>
            <a:r>
              <a:rPr lang="en-US" altLang="zh-CN">
                <a:sym typeface="+mn-ea"/>
              </a:rPr>
              <a:t>, that can be applied to instances of that class</a:t>
            </a:r>
            <a:endParaRPr lang="en-US" altLang="zh-CN"/>
          </a:p>
          <a:p>
            <a:pPr>
              <a:lnSpc>
                <a:spcPct val="90000"/>
              </a:lnSpc>
            </a:pPr>
            <a:r>
              <a:rPr lang="en-US" altLang="zh-CN">
                <a:sym typeface="+mn-ea"/>
              </a:rPr>
              <a:t>Instance examples: John Doe, Jane Doe</a:t>
            </a:r>
            <a:endParaRPr lang="en-US" altLang="zh-CN"/>
          </a:p>
          <a:p>
            <a:pPr lvl="1">
              <a:lnSpc>
                <a:spcPct val="90000"/>
              </a:lnSpc>
            </a:pPr>
            <a:r>
              <a:rPr lang="en-US" altLang="zh-CN">
                <a:sym typeface="+mn-ea"/>
              </a:rPr>
              <a:t>each with their own values for the fields of the class</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希望更方便的初始化、自动初始化</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例如三角形，给三个点，或给底边和两个边角</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For members of fundamental types, it makes no difference which of the ways above the constructor is defined, because they are not initialized by default, but for member objects (those whose type is a class), if they are not initialized after the colon, they are default-constructed.</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11530" y="1122680"/>
            <a:ext cx="7556500" cy="2260600"/>
          </a:xfrm>
        </p:spPr>
        <p:txBody>
          <a:bodyPr anchor="b"/>
          <a:lstStyle>
            <a:lvl1pPr algn="ctr">
              <a:defRPr sz="44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2" y="3767143"/>
            <a:ext cx="6858010" cy="165576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900045"/>
            <a:ext cx="7886700" cy="901065"/>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68275"/>
            <a:ext cx="7886700" cy="714375"/>
          </a:xfrm>
          <a:solidFill>
            <a:schemeClr val="bg1">
              <a:alpha val="50000"/>
            </a:schemeClr>
          </a:solidFill>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960120"/>
            <a:ext cx="7886700" cy="537908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159385"/>
            <a:ext cx="7886700" cy="90106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214755"/>
            <a:ext cx="7886700" cy="5123815"/>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6475095"/>
            <a:ext cx="2057400" cy="246380"/>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3028950" y="6475095"/>
            <a:ext cx="3086100" cy="24638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475095"/>
            <a:ext cx="2057400" cy="246380"/>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000" kern="1200">
          <a:solidFill>
            <a:schemeClr val="tx1"/>
          </a:solidFill>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思源黑体 CN Light" charset="0"/>
          <a:ea typeface="思源黑体 CN Light"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思源黑体 CN Light" charset="0"/>
          <a:ea typeface="思源黑体 CN Light"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思源黑体 CN Light" charset="0"/>
          <a:ea typeface="思源黑体 CN Light"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CN Light" charset="0"/>
          <a:ea typeface="思源黑体 CN Light"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CN Light" charset="0"/>
          <a:ea typeface="思源黑体 CN Light"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image" Target="../media/image4.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3.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3.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3.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3.xml"/><Relationship Id="rId2" Type="http://schemas.openxmlformats.org/officeDocument/2006/relationships/image" Target="../media/image20.png"/><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1.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3.xml"/><Relationship Id="rId2" Type="http://schemas.openxmlformats.org/officeDocument/2006/relationships/image" Target="../media/image23.png"/><Relationship Id="rId1" Type="http://schemas.openxmlformats.org/officeDocument/2006/relationships/image" Target="../media/image22.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3.xml"/><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3.xml"/><Relationship Id="rId2" Type="http://schemas.openxmlformats.org/officeDocument/2006/relationships/image" Target="../media/image29.png"/><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3.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8.png"/><Relationship Id="rId1"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41.png"/><Relationship Id="rId1" Type="http://schemas.openxmlformats.org/officeDocument/2006/relationships/image" Target="../media/image40.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3.xml"/><Relationship Id="rId2" Type="http://schemas.openxmlformats.org/officeDocument/2006/relationships/image" Target="../media/image42.png"/><Relationship Id="rId1" Type="http://schemas.openxmlformats.org/officeDocument/2006/relationships/image" Target="../media/image40.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3.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48.png"/><Relationship Id="rId1" Type="http://schemas.openxmlformats.org/officeDocument/2006/relationships/image" Target="../media/image47.pn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53.png"/><Relationship Id="rId1" Type="http://schemas.openxmlformats.org/officeDocument/2006/relationships/image" Target="../media/image52.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image" Target="../media/image55.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5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58.png"/><Relationship Id="rId1" Type="http://schemas.openxmlformats.org/officeDocument/2006/relationships/image" Target="../media/image5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image" Target="../media/image60.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image" Target="../media/image61.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2.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3.pn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3.xml"/><Relationship Id="rId2" Type="http://schemas.openxmlformats.org/officeDocument/2006/relationships/image" Target="../media/image65.png"/><Relationship Id="rId1" Type="http://schemas.openxmlformats.org/officeDocument/2006/relationships/image" Target="../media/image64.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6.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3.xml"/><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image" Target="../media/image68.png"/></Relationships>
</file>

<file path=ppt/slides/_rels/slide60.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74.png"/><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image" Target="../media/image71.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76.png"/><Relationship Id="rId1" Type="http://schemas.openxmlformats.org/officeDocument/2006/relationships/image" Target="../media/image75.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image" Target="../media/image78.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image" Target="../media/image79.png"/></Relationships>
</file>

<file path=ppt/slides/_rels/slide69.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3.xml"/><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80.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83.pn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84.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85.png"/><Relationship Id="rId1" Type="http://schemas.openxmlformats.org/officeDocument/2006/relationships/image" Target="../media/image8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image" Target="../media/image86.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90.png"/><Relationship Id="rId1" Type="http://schemas.openxmlformats.org/officeDocument/2006/relationships/image" Target="../media/image89.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92.png"/><Relationship Id="rId1" Type="http://schemas.openxmlformats.org/officeDocument/2006/relationships/image" Target="../media/image91.pn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9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94.pn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95.pn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97.png"/><Relationship Id="rId1" Type="http://schemas.openxmlformats.org/officeDocument/2006/relationships/image" Target="../media/image96.png"/></Relationships>
</file>

<file path=ppt/slides/_rels/slide8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image" Target="../media/image98.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02.png"/><Relationship Id="rId1" Type="http://schemas.openxmlformats.org/officeDocument/2006/relationships/image" Target="../media/image10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811530" y="930910"/>
            <a:ext cx="7556500" cy="2260600"/>
          </a:xfrm>
        </p:spPr>
        <p:txBody>
          <a:bodyPr/>
          <a:p>
            <a:r>
              <a:rPr lang="en-US" altLang="zh-CN" sz="4800"/>
              <a:t>C++</a:t>
            </a:r>
            <a:r>
              <a:rPr lang="zh-CN" altLang="en-US" sz="4800"/>
              <a:t>程序设计</a:t>
            </a:r>
            <a:endParaRPr lang="zh-CN" altLang="en-US" sz="4800"/>
          </a:p>
        </p:txBody>
      </p:sp>
      <p:sp>
        <p:nvSpPr>
          <p:cNvPr id="3" name="副标题 2"/>
          <p:cNvSpPr>
            <a:spLocks noGrp="1"/>
          </p:cNvSpPr>
          <p:nvPr>
            <p:ph type="subTitle" idx="1"/>
          </p:nvPr>
        </p:nvSpPr>
        <p:spPr>
          <a:xfrm>
            <a:off x="1143002" y="3365823"/>
            <a:ext cx="6858010" cy="1655764"/>
          </a:xfrm>
        </p:spPr>
        <p:txBody>
          <a:bodyPr>
            <a:normAutofit fontScale="60000"/>
          </a:bodyPr>
          <a:p>
            <a:r>
              <a:rPr lang="zh-CN" altLang="en-US">
                <a:sym typeface="+mn-ea"/>
              </a:rPr>
              <a:t>西南交通大学</a:t>
            </a:r>
            <a:endParaRPr lang="zh-CN" altLang="en-US">
              <a:sym typeface="+mn-ea"/>
            </a:endParaRPr>
          </a:p>
          <a:p>
            <a:r>
              <a:rPr lang="zh-CN" altLang="en-US">
                <a:sym typeface="+mn-ea"/>
              </a:rPr>
              <a:t>电气工程学院</a:t>
            </a:r>
            <a:endParaRPr lang="zh-CN" altLang="en-US">
              <a:sym typeface="+mn-ea"/>
            </a:endParaRPr>
          </a:p>
          <a:p>
            <a:r>
              <a:rPr lang="zh-CN" altLang="en-US">
                <a:sym typeface="+mn-ea"/>
              </a:rPr>
              <a:t>岳丽全 唐鹏</a:t>
            </a:r>
            <a:endParaRPr lang="zh-CN" altLang="en-US">
              <a:sym typeface="+mn-ea"/>
            </a:endParaRPr>
          </a:p>
          <a:p>
            <a:r>
              <a:rPr lang="en-US" altLang="zh-CN"/>
              <a:t>yyliquan@126.com</a:t>
            </a:r>
            <a:endParaRPr lang="en-US" altLang="zh-CN"/>
          </a:p>
          <a:p>
            <a:r>
              <a:rPr lang="en-US" altLang="zh-CN"/>
              <a:t>tang.peng@home.swjtu.edu.cn</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课程内容</a:t>
            </a:r>
            <a:endParaRPr lang="zh-CN" altLang="en-US"/>
          </a:p>
        </p:txBody>
      </p:sp>
      <p:sp>
        <p:nvSpPr>
          <p:cNvPr id="3" name="内容占位符 2"/>
          <p:cNvSpPr>
            <a:spLocks noGrp="1"/>
          </p:cNvSpPr>
          <p:nvPr>
            <p:ph idx="1"/>
          </p:nvPr>
        </p:nvSpPr>
        <p:spPr/>
        <p:txBody>
          <a:bodyPr/>
          <a:p>
            <a:r>
              <a:rPr lang="en-US" altLang="zh-CN"/>
              <a:t>C++</a:t>
            </a:r>
            <a:r>
              <a:rPr lang="zh-CN" altLang="en-US"/>
              <a:t>语言</a:t>
            </a:r>
            <a:endParaRPr lang="zh-CN" altLang="en-US"/>
          </a:p>
          <a:p>
            <a:r>
              <a:rPr lang="zh-CN" altLang="en-US"/>
              <a:t>面向对象编程 </a:t>
            </a:r>
            <a:r>
              <a:rPr lang="en-US" altLang="zh-CN"/>
              <a:t>(Object Oriented, OO)</a:t>
            </a:r>
            <a:endParaRPr lang="en-US" altLang="zh-CN"/>
          </a:p>
          <a:p>
            <a:r>
              <a:rPr lang="en-US" altLang="zh-CN"/>
              <a:t>MFC</a:t>
            </a:r>
            <a:r>
              <a:rPr lang="zh-CN" altLang="en-US"/>
              <a:t>图形界面</a:t>
            </a: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7365" y="621030"/>
            <a:ext cx="7886700" cy="901065"/>
          </a:xfrm>
        </p:spPr>
        <p:txBody>
          <a:bodyPr>
            <a:normAutofit/>
          </a:bodyPr>
          <a:p>
            <a:r>
              <a:rPr lang="en-US" altLang="zh-CN"/>
              <a:t>Part 1. </a:t>
            </a:r>
            <a:r>
              <a:rPr lang="zh-CN" altLang="en-US"/>
              <a:t>引言</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引言</a:t>
            </a:r>
            <a:endParaRPr lang="zh-CN" altLang="en-US"/>
          </a:p>
        </p:txBody>
      </p:sp>
      <p:sp>
        <p:nvSpPr>
          <p:cNvPr id="3" name="内容占位符 2"/>
          <p:cNvSpPr>
            <a:spLocks noGrp="1"/>
          </p:cNvSpPr>
          <p:nvPr>
            <p:ph idx="1"/>
          </p:nvPr>
        </p:nvSpPr>
        <p:spPr/>
        <p:txBody>
          <a:bodyPr/>
          <a:p>
            <a:r>
              <a:rPr lang="en-US" altLang="zh-CN"/>
              <a:t>C++</a:t>
            </a:r>
            <a:r>
              <a:rPr lang="zh-CN" altLang="en-US"/>
              <a:t>是谁？</a:t>
            </a:r>
            <a:endParaRPr lang="zh-CN" altLang="en-US"/>
          </a:p>
          <a:p>
            <a:pPr lvl="1"/>
            <a:r>
              <a:rPr lang="zh-CN" altLang="en-US">
                <a:sym typeface="+mn-ea"/>
              </a:rPr>
              <a:t>程序及编程语言</a:t>
            </a:r>
            <a:endParaRPr lang="zh-CN" altLang="en-US"/>
          </a:p>
          <a:p>
            <a:pPr lvl="1"/>
            <a:r>
              <a:rPr lang="en-US" altLang="zh-CN">
                <a:sym typeface="+mn-ea"/>
              </a:rPr>
              <a:t>C++</a:t>
            </a:r>
            <a:r>
              <a:rPr lang="zh-CN" altLang="en-US">
                <a:sym typeface="+mn-ea"/>
              </a:rPr>
              <a:t>语言王国</a:t>
            </a:r>
            <a:endParaRPr lang="zh-CN" altLang="en-US"/>
          </a:p>
          <a:p>
            <a:r>
              <a:rPr lang="en-US" altLang="zh-CN"/>
              <a:t>C++</a:t>
            </a:r>
            <a:r>
              <a:rPr lang="zh-CN" altLang="en-US"/>
              <a:t>从哪里来？</a:t>
            </a:r>
            <a:endParaRPr lang="zh-CN" altLang="en-US"/>
          </a:p>
          <a:p>
            <a:pPr lvl="1"/>
            <a:r>
              <a:rPr lang="en-US" altLang="zh-CN"/>
              <a:t>C++</a:t>
            </a:r>
            <a:r>
              <a:rPr lang="zh-CN" altLang="en-US"/>
              <a:t>的发展历史</a:t>
            </a:r>
            <a:endParaRPr lang="zh-CN" altLang="en-US"/>
          </a:p>
          <a:p>
            <a:r>
              <a:rPr lang="en-US" altLang="zh-CN"/>
              <a:t>C++</a:t>
            </a:r>
            <a:r>
              <a:rPr lang="zh-CN" altLang="en-US"/>
              <a:t>到哪里去？</a:t>
            </a:r>
            <a:endParaRPr lang="zh-CN" altLang="en-US"/>
          </a:p>
          <a:p>
            <a:pPr lvl="1"/>
            <a:r>
              <a:rPr lang="zh-CN" altLang="en-US"/>
              <a:t>展望</a:t>
            </a: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sym typeface="+mn-ea"/>
              </a:rPr>
              <a:t>程序及编程语言</a:t>
            </a:r>
            <a:endParaRPr lang="zh-CN" altLang="en-US"/>
          </a:p>
        </p:txBody>
      </p:sp>
      <p:pic>
        <p:nvPicPr>
          <p:cNvPr id="4" name="内容占位符 3"/>
          <p:cNvPicPr>
            <a:picLocks noChangeAspect="1"/>
          </p:cNvPicPr>
          <p:nvPr>
            <p:ph idx="1"/>
          </p:nvPr>
        </p:nvPicPr>
        <p:blipFill>
          <a:blip r:embed="rId1"/>
          <a:stretch>
            <a:fillRect/>
          </a:stretch>
        </p:blipFill>
        <p:spPr>
          <a:xfrm>
            <a:off x="31750" y="1067435"/>
            <a:ext cx="8960485" cy="5097780"/>
          </a:xfrm>
          <a:prstGeom prst="rect">
            <a:avLst/>
          </a:prstGeom>
        </p:spPr>
      </p:pic>
      <p:grpSp>
        <p:nvGrpSpPr>
          <p:cNvPr id="11" name="组合 10"/>
          <p:cNvGrpSpPr/>
          <p:nvPr/>
        </p:nvGrpSpPr>
        <p:grpSpPr>
          <a:xfrm>
            <a:off x="187960" y="1392555"/>
            <a:ext cx="6834505" cy="4391025"/>
            <a:chOff x="296" y="2193"/>
            <a:chExt cx="10763" cy="6915"/>
          </a:xfrm>
        </p:grpSpPr>
        <p:sp>
          <p:nvSpPr>
            <p:cNvPr id="3" name="矩形 2"/>
            <p:cNvSpPr/>
            <p:nvPr/>
          </p:nvSpPr>
          <p:spPr>
            <a:xfrm>
              <a:off x="312" y="3320"/>
              <a:ext cx="10720" cy="91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2800">
                  <a:solidFill>
                    <a:schemeClr val="tx1"/>
                  </a:solidFill>
                  <a:latin typeface="微软雅黑" panose="020B0503020204020204" charset="-122"/>
                  <a:ea typeface="微软雅黑" panose="020B0503020204020204" charset="-122"/>
                </a:rPr>
                <a:t>声明式语言 </a:t>
              </a:r>
              <a:r>
                <a:rPr lang="en-US" altLang="zh-CN" sz="2800">
                  <a:solidFill>
                    <a:schemeClr val="tx1"/>
                  </a:solidFill>
                  <a:latin typeface="微软雅黑" panose="020B0503020204020204" charset="-122"/>
                  <a:ea typeface="微软雅黑" panose="020B0503020204020204" charset="-122"/>
                </a:rPr>
                <a:t>(Haskell, Lisp, Prolog, ...)</a:t>
              </a:r>
              <a:endParaRPr lang="en-US" altLang="zh-CN" sz="2800">
                <a:solidFill>
                  <a:schemeClr val="tx1"/>
                </a:solidFill>
                <a:latin typeface="微软雅黑" panose="020B0503020204020204" charset="-122"/>
                <a:ea typeface="微软雅黑" panose="020B0503020204020204" charset="-122"/>
              </a:endParaRPr>
            </a:p>
          </p:txBody>
        </p:sp>
        <p:sp>
          <p:nvSpPr>
            <p:cNvPr id="5" name="矩形 4"/>
            <p:cNvSpPr/>
            <p:nvPr/>
          </p:nvSpPr>
          <p:spPr>
            <a:xfrm>
              <a:off x="313" y="5800"/>
              <a:ext cx="10712" cy="941"/>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2800">
                  <a:solidFill>
                    <a:schemeClr val="tx1"/>
                  </a:solidFill>
                  <a:latin typeface="微软雅黑" panose="020B0503020204020204" charset="-122"/>
                  <a:ea typeface="微软雅黑" panose="020B0503020204020204" charset="-122"/>
                </a:rPr>
                <a:t>过程式语言 </a:t>
              </a:r>
              <a:r>
                <a:rPr lang="en-US" altLang="zh-CN" sz="2800">
                  <a:solidFill>
                    <a:schemeClr val="tx1"/>
                  </a:solidFill>
                  <a:latin typeface="微软雅黑" panose="020B0503020204020204" charset="-122"/>
                  <a:ea typeface="微软雅黑" panose="020B0503020204020204" charset="-122"/>
                </a:rPr>
                <a:t>(</a:t>
              </a:r>
              <a:r>
                <a:rPr lang="en-US" altLang="zh-CN" sz="2800" b="1">
                  <a:solidFill>
                    <a:srgbClr val="FF0000"/>
                  </a:solidFill>
                  <a:latin typeface="微软雅黑" panose="020B0503020204020204" charset="-122"/>
                  <a:ea typeface="微软雅黑" panose="020B0503020204020204" charset="-122"/>
                </a:rPr>
                <a:t>C</a:t>
              </a:r>
              <a:r>
                <a:rPr lang="en-US" altLang="zh-CN" sz="2800">
                  <a:solidFill>
                    <a:schemeClr val="tx1"/>
                  </a:solidFill>
                  <a:latin typeface="微软雅黑" panose="020B0503020204020204" charset="-122"/>
                  <a:ea typeface="微软雅黑" panose="020B0503020204020204" charset="-122"/>
                </a:rPr>
                <a:t>, Fortran, COBOL, ...)</a:t>
              </a:r>
              <a:endParaRPr lang="en-US" altLang="zh-CN" sz="2800">
                <a:solidFill>
                  <a:schemeClr val="tx1"/>
                </a:solidFill>
                <a:latin typeface="微软雅黑" panose="020B0503020204020204" charset="-122"/>
                <a:ea typeface="微软雅黑" panose="020B0503020204020204" charset="-122"/>
              </a:endParaRPr>
            </a:p>
          </p:txBody>
        </p:sp>
        <p:sp>
          <p:nvSpPr>
            <p:cNvPr id="6" name="矩形 5"/>
            <p:cNvSpPr/>
            <p:nvPr/>
          </p:nvSpPr>
          <p:spPr>
            <a:xfrm>
              <a:off x="298" y="4526"/>
              <a:ext cx="10748" cy="95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2800">
                  <a:solidFill>
                    <a:schemeClr val="tx1"/>
                  </a:solidFill>
                  <a:latin typeface="微软雅黑" panose="020B0503020204020204" charset="-122"/>
                  <a:ea typeface="微软雅黑" panose="020B0503020204020204" charset="-122"/>
                </a:rPr>
                <a:t>面向对象语言 </a:t>
              </a:r>
              <a:r>
                <a:rPr lang="en-US" altLang="zh-CN" sz="2800">
                  <a:solidFill>
                    <a:schemeClr val="tx1"/>
                  </a:solidFill>
                  <a:latin typeface="微软雅黑" panose="020B0503020204020204" charset="-122"/>
                  <a:ea typeface="微软雅黑" panose="020B0503020204020204" charset="-122"/>
                </a:rPr>
                <a:t>(</a:t>
              </a:r>
              <a:r>
                <a:rPr lang="en-US" altLang="zh-CN" sz="2800" b="1">
                  <a:solidFill>
                    <a:srgbClr val="FF0000"/>
                  </a:solidFill>
                  <a:latin typeface="微软雅黑" panose="020B0503020204020204" charset="-122"/>
                  <a:ea typeface="微软雅黑" panose="020B0503020204020204" charset="-122"/>
                </a:rPr>
                <a:t>C++</a:t>
              </a:r>
              <a:r>
                <a:rPr lang="en-US" altLang="zh-CN" sz="2800">
                  <a:solidFill>
                    <a:schemeClr val="tx1"/>
                  </a:solidFill>
                  <a:latin typeface="微软雅黑" panose="020B0503020204020204" charset="-122"/>
                  <a:ea typeface="微软雅黑" panose="020B0503020204020204" charset="-122"/>
                </a:rPr>
                <a:t>, Java, Python, ...)</a:t>
              </a:r>
              <a:endParaRPr lang="en-US" altLang="zh-CN" sz="2800">
                <a:solidFill>
                  <a:schemeClr val="tx1"/>
                </a:solidFill>
                <a:latin typeface="微软雅黑" panose="020B0503020204020204" charset="-122"/>
                <a:ea typeface="微软雅黑" panose="020B0503020204020204" charset="-122"/>
              </a:endParaRPr>
            </a:p>
          </p:txBody>
        </p:sp>
        <p:sp>
          <p:nvSpPr>
            <p:cNvPr id="7" name="矩形 6"/>
            <p:cNvSpPr/>
            <p:nvPr/>
          </p:nvSpPr>
          <p:spPr>
            <a:xfrm>
              <a:off x="296" y="7045"/>
              <a:ext cx="10763" cy="928"/>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2800">
                  <a:solidFill>
                    <a:schemeClr val="tx1"/>
                  </a:solidFill>
                  <a:latin typeface="微软雅黑" panose="020B0503020204020204" charset="-122"/>
                  <a:ea typeface="微软雅黑" panose="020B0503020204020204" charset="-122"/>
                </a:rPr>
                <a:t>汇编语言</a:t>
              </a:r>
              <a:endParaRPr lang="zh-CN" altLang="zh-CN" sz="2800">
                <a:solidFill>
                  <a:schemeClr val="tx1"/>
                </a:solidFill>
                <a:latin typeface="微软雅黑" panose="020B0503020204020204" charset="-122"/>
                <a:ea typeface="微软雅黑" panose="020B0503020204020204" charset="-122"/>
              </a:endParaRPr>
            </a:p>
          </p:txBody>
        </p:sp>
        <p:sp>
          <p:nvSpPr>
            <p:cNvPr id="8" name="矩形 7"/>
            <p:cNvSpPr/>
            <p:nvPr/>
          </p:nvSpPr>
          <p:spPr>
            <a:xfrm>
              <a:off x="3134" y="8351"/>
              <a:ext cx="5083" cy="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zh-CN" sz="2800">
                  <a:solidFill>
                    <a:schemeClr val="tx1"/>
                  </a:solidFill>
                  <a:latin typeface="微软雅黑" panose="020B0503020204020204" charset="-122"/>
                  <a:ea typeface="微软雅黑" panose="020B0503020204020204" charset="-122"/>
                </a:rPr>
                <a:t>二进制码</a:t>
              </a:r>
              <a:endParaRPr lang="zh-CN" altLang="zh-CN" sz="2800">
                <a:solidFill>
                  <a:schemeClr val="tx1"/>
                </a:solidFill>
                <a:latin typeface="微软雅黑" panose="020B0503020204020204" charset="-122"/>
                <a:ea typeface="微软雅黑" panose="020B0503020204020204" charset="-122"/>
              </a:endParaRPr>
            </a:p>
          </p:txBody>
        </p:sp>
        <p:sp>
          <p:nvSpPr>
            <p:cNvPr id="10" name="圆角矩形 9"/>
            <p:cNvSpPr/>
            <p:nvPr/>
          </p:nvSpPr>
          <p:spPr>
            <a:xfrm>
              <a:off x="5020" y="2193"/>
              <a:ext cx="1298" cy="818"/>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p>
              <a:pPr algn="ctr"/>
              <a:r>
                <a:rPr lang="en-US" altLang="zh-CN" sz="4000">
                  <a:latin typeface="微软雅黑" panose="020B0503020204020204" charset="-122"/>
                  <a:ea typeface="微软雅黑" panose="020B0503020204020204" charset="-122"/>
                </a:rPr>
                <a:t>?</a:t>
              </a:r>
              <a:endParaRPr lang="en-US" altLang="zh-CN" sz="4000">
                <a:latin typeface="微软雅黑" panose="020B0503020204020204" charset="-122"/>
                <a:ea typeface="微软雅黑" panose="020B0503020204020204" charset="-122"/>
              </a:endParaRPr>
            </a:p>
          </p:txBody>
        </p:sp>
      </p:grpSp>
      <p:grpSp>
        <p:nvGrpSpPr>
          <p:cNvPr id="14" name="组合 13"/>
          <p:cNvGrpSpPr/>
          <p:nvPr/>
        </p:nvGrpSpPr>
        <p:grpSpPr>
          <a:xfrm>
            <a:off x="8103235" y="2177415"/>
            <a:ext cx="824230" cy="2753360"/>
            <a:chOff x="12761" y="3429"/>
            <a:chExt cx="1298" cy="4336"/>
          </a:xfrm>
        </p:grpSpPr>
        <p:sp>
          <p:nvSpPr>
            <p:cNvPr id="12" name="文本框 11"/>
            <p:cNvSpPr txBox="1"/>
            <p:nvPr/>
          </p:nvSpPr>
          <p:spPr>
            <a:xfrm>
              <a:off x="12761" y="3429"/>
              <a:ext cx="1298" cy="599"/>
            </a:xfrm>
            <a:prstGeom prst="rect">
              <a:avLst/>
            </a:prstGeom>
            <a:noFill/>
          </p:spPr>
          <p:txBody>
            <a:bodyPr wrap="square" rtlCol="0">
              <a:spAutoFit/>
            </a:bodyPr>
            <a:p>
              <a:r>
                <a:rPr lang="zh-CN" altLang="en-US">
                  <a:latin typeface="微软雅黑 Light" charset="0"/>
                  <a:ea typeface="微软雅黑 Light" charset="0"/>
                </a:rPr>
                <a:t>逻辑</a:t>
              </a:r>
              <a:endParaRPr lang="zh-CN" altLang="en-US">
                <a:latin typeface="微软雅黑 Light" charset="0"/>
                <a:ea typeface="微软雅黑 Light" charset="0"/>
              </a:endParaRPr>
            </a:p>
          </p:txBody>
        </p:sp>
        <p:sp>
          <p:nvSpPr>
            <p:cNvPr id="13" name="文本框 12"/>
            <p:cNvSpPr txBox="1"/>
            <p:nvPr/>
          </p:nvSpPr>
          <p:spPr>
            <a:xfrm>
              <a:off x="12761" y="7167"/>
              <a:ext cx="1298" cy="599"/>
            </a:xfrm>
            <a:prstGeom prst="rect">
              <a:avLst/>
            </a:prstGeom>
            <a:noFill/>
          </p:spPr>
          <p:txBody>
            <a:bodyPr wrap="square" rtlCol="0">
              <a:spAutoFit/>
            </a:bodyPr>
            <a:p>
              <a:r>
                <a:rPr lang="zh-CN" altLang="en-US">
                  <a:latin typeface="微软雅黑 Light" charset="0"/>
                  <a:ea typeface="微软雅黑 Light" charset="0"/>
                </a:rPr>
                <a:t>机器</a:t>
              </a:r>
              <a:endParaRPr lang="zh-CN" altLang="en-US">
                <a:latin typeface="微软雅黑 Light" charset="0"/>
                <a:ea typeface="微软雅黑 Light"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sym typeface="+mn-ea"/>
              </a:rPr>
              <a:t>程序及编程语言</a:t>
            </a:r>
            <a:endParaRPr lang="zh-CN" altLang="en-US"/>
          </a:p>
        </p:txBody>
      </p:sp>
      <p:pic>
        <p:nvPicPr>
          <p:cNvPr id="4" name="内容占位符 3"/>
          <p:cNvPicPr>
            <a:picLocks noChangeAspect="1"/>
          </p:cNvPicPr>
          <p:nvPr>
            <p:ph idx="1"/>
          </p:nvPr>
        </p:nvPicPr>
        <p:blipFill>
          <a:blip r:embed="rId1"/>
          <a:srcRect r="21929" b="47022"/>
          <a:stretch>
            <a:fillRect/>
          </a:stretch>
        </p:blipFill>
        <p:spPr>
          <a:xfrm>
            <a:off x="686435" y="1101725"/>
            <a:ext cx="7800340" cy="3096000"/>
          </a:xfrm>
          <a:prstGeom prst="rect">
            <a:avLst/>
          </a:prstGeom>
        </p:spPr>
      </p:pic>
      <p:sp>
        <p:nvSpPr>
          <p:cNvPr id="5" name="矩形 4"/>
          <p:cNvSpPr/>
          <p:nvPr/>
        </p:nvSpPr>
        <p:spPr>
          <a:xfrm>
            <a:off x="700405" y="363982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latin typeface="微软雅黑" panose="020B0503020204020204" charset="-122"/>
                <a:ea typeface="微软雅黑" panose="020B0503020204020204" charset="-122"/>
              </a:rPr>
              <a:t>高级语言 源代码</a:t>
            </a:r>
            <a:endParaRPr lang="zh-CN" altLang="en-US" sz="2000">
              <a:latin typeface="微软雅黑" panose="020B0503020204020204" charset="-122"/>
              <a:ea typeface="微软雅黑" panose="020B0503020204020204" charset="-122"/>
            </a:endParaRPr>
          </a:p>
        </p:txBody>
      </p:sp>
      <p:sp>
        <p:nvSpPr>
          <p:cNvPr id="7" name="矩形 6"/>
          <p:cNvSpPr/>
          <p:nvPr/>
        </p:nvSpPr>
        <p:spPr>
          <a:xfrm>
            <a:off x="6113780" y="361950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latin typeface="微软雅黑" panose="020B0503020204020204" charset="-122"/>
                <a:ea typeface="微软雅黑" panose="020B0503020204020204" charset="-122"/>
              </a:rPr>
              <a:t>二进制机器码</a:t>
            </a:r>
            <a:endParaRPr lang="zh-CN" altLang="en-US" sz="2000">
              <a:latin typeface="微软雅黑" panose="020B0503020204020204" charset="-122"/>
              <a:ea typeface="微软雅黑" panose="020B0503020204020204" charset="-122"/>
            </a:endParaRPr>
          </a:p>
        </p:txBody>
      </p:sp>
      <p:sp>
        <p:nvSpPr>
          <p:cNvPr id="9" name="矩形 8"/>
          <p:cNvSpPr/>
          <p:nvPr/>
        </p:nvSpPr>
        <p:spPr>
          <a:xfrm>
            <a:off x="701675" y="4359910"/>
            <a:ext cx="2353945" cy="1139190"/>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p>
            <a:pPr algn="l"/>
            <a:r>
              <a:rPr lang="en-US" altLang="zh-CN" sz="1600">
                <a:latin typeface="Consolas" panose="020B0609020204030204" charset="0"/>
              </a:rPr>
              <a:t>int n = 3;</a:t>
            </a:r>
            <a:endParaRPr lang="en-US" altLang="zh-CN" sz="1600">
              <a:latin typeface="Consolas" panose="020B0609020204030204" charset="0"/>
            </a:endParaRPr>
          </a:p>
          <a:p>
            <a:pPr algn="l"/>
            <a:r>
              <a:rPr lang="en-US" altLang="zh-CN" sz="1600">
                <a:latin typeface="Consolas" panose="020B0609020204030204" charset="0"/>
              </a:rPr>
              <a:t>if (n &gt;= 1) {</a:t>
            </a:r>
            <a:endParaRPr lang="en-US" altLang="zh-CN" sz="1600">
              <a:latin typeface="Consolas" panose="020B0609020204030204" charset="0"/>
            </a:endParaRPr>
          </a:p>
          <a:p>
            <a:pPr algn="l"/>
            <a:r>
              <a:rPr lang="en-US" altLang="zh-CN" sz="1600">
                <a:latin typeface="Consolas" panose="020B0609020204030204" charset="0"/>
              </a:rPr>
              <a:t>    printf("%d", n);</a:t>
            </a:r>
            <a:endParaRPr lang="en-US" altLang="zh-CN" sz="1600">
              <a:latin typeface="Consolas" panose="020B0609020204030204" charset="0"/>
            </a:endParaRPr>
          </a:p>
          <a:p>
            <a:pPr algn="l"/>
            <a:r>
              <a:rPr lang="en-US" altLang="zh-CN" sz="1600">
                <a:latin typeface="Consolas" panose="020B0609020204030204" charset="0"/>
              </a:rPr>
              <a:t>}</a:t>
            </a:r>
            <a:endParaRPr lang="en-US" altLang="zh-CN" sz="1600">
              <a:latin typeface="Consolas" panose="020B0609020204030204" charset="0"/>
            </a:endParaRPr>
          </a:p>
        </p:txBody>
      </p:sp>
      <p:sp>
        <p:nvSpPr>
          <p:cNvPr id="10" name="矩形 9"/>
          <p:cNvSpPr/>
          <p:nvPr/>
        </p:nvSpPr>
        <p:spPr>
          <a:xfrm>
            <a:off x="6115050" y="4359910"/>
            <a:ext cx="2353945" cy="1139190"/>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p>
            <a:pPr algn="ctr">
              <a:lnSpc>
                <a:spcPct val="110000"/>
              </a:lnSpc>
            </a:pPr>
            <a:r>
              <a:rPr lang="en-US" altLang="zh-CN" sz="1600">
                <a:latin typeface="Consolas" panose="020B0609020204030204" charset="0"/>
              </a:rPr>
              <a:t>000111100001110101</a:t>
            </a:r>
            <a:endParaRPr lang="en-US" altLang="zh-CN" sz="1600">
              <a:latin typeface="Consolas" panose="020B0609020204030204" charset="0"/>
            </a:endParaRPr>
          </a:p>
          <a:p>
            <a:pPr algn="ctr">
              <a:lnSpc>
                <a:spcPct val="110000"/>
              </a:lnSpc>
            </a:pPr>
            <a:r>
              <a:rPr lang="en-US" altLang="zh-CN" sz="1600">
                <a:latin typeface="Consolas" panose="020B0609020204030204" charset="0"/>
              </a:rPr>
              <a:t>110101110001010101</a:t>
            </a:r>
            <a:endParaRPr lang="en-US" altLang="zh-CN" sz="1600">
              <a:latin typeface="Consolas" panose="020B0609020204030204" charset="0"/>
            </a:endParaRPr>
          </a:p>
          <a:p>
            <a:pPr algn="ctr">
              <a:lnSpc>
                <a:spcPct val="110000"/>
              </a:lnSpc>
            </a:pPr>
            <a:r>
              <a:rPr lang="en-US" altLang="zh-CN" sz="1600">
                <a:latin typeface="Consolas" panose="020B0609020204030204" charset="0"/>
              </a:rPr>
              <a:t>001000101011011110</a:t>
            </a:r>
            <a:endParaRPr lang="en-US" altLang="zh-CN" sz="1600">
              <a:latin typeface="Consolas" panose="020B0609020204030204" charset="0"/>
            </a:endParaRPr>
          </a:p>
        </p:txBody>
      </p:sp>
      <p:sp>
        <p:nvSpPr>
          <p:cNvPr id="11" name="燕尾形箭头 10"/>
          <p:cNvSpPr/>
          <p:nvPr/>
        </p:nvSpPr>
        <p:spPr>
          <a:xfrm>
            <a:off x="3425190" y="2033905"/>
            <a:ext cx="2403475" cy="53022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禁止符 2"/>
          <p:cNvSpPr/>
          <p:nvPr/>
        </p:nvSpPr>
        <p:spPr>
          <a:xfrm>
            <a:off x="3815715" y="1551940"/>
            <a:ext cx="1471930" cy="1471930"/>
          </a:xfrm>
          <a:prstGeom prst="noSmoking">
            <a:avLst>
              <a:gd name="adj" fmla="val 7842"/>
            </a:avLst>
          </a:prstGeom>
          <a:gradFill>
            <a:gsLst>
              <a:gs pos="0">
                <a:srgbClr val="E30000"/>
              </a:gs>
              <a:gs pos="100000">
                <a:srgbClr val="760303"/>
              </a:gs>
            </a:gsLst>
            <a:lin ang="5400000" scaled="0"/>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8" name="文本框 7"/>
          <p:cNvSpPr txBox="1"/>
          <p:nvPr/>
        </p:nvSpPr>
        <p:spPr>
          <a:xfrm>
            <a:off x="4006850" y="875665"/>
            <a:ext cx="1138555" cy="1657985"/>
          </a:xfrm>
          <a:prstGeom prst="rect">
            <a:avLst/>
          </a:prstGeom>
          <a:noFill/>
        </p:spPr>
        <p:txBody>
          <a:bodyPr wrap="square" rtlCol="0">
            <a:spAutoFit/>
          </a:bodyPr>
          <a:p>
            <a:pPr algn="ctr"/>
            <a:r>
              <a:rPr lang="zh-CN" altLang="en-US" sz="96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a:t>
            </a:r>
            <a:endParaRPr lang="zh-CN" altLang="en-US" sz="96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xit" presetSubtype="0" fill="hold" grpId="1" nodeType="withEffect">
                                  <p:stCondLst>
                                    <p:cond delay="0"/>
                                  </p:stCondLst>
                                  <p:childTnLst>
                                    <p:set>
                                      <p:cBhvr>
                                        <p:cTn id="17"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3" grpId="0" bldLvl="0" animBg="1"/>
      <p:bldP spid="8" grpId="0"/>
      <p:bldP spid="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sym typeface="+mn-ea"/>
              </a:rPr>
              <a:t>程序及编程语言</a:t>
            </a:r>
            <a:endParaRPr lang="zh-CN" altLang="en-US"/>
          </a:p>
        </p:txBody>
      </p:sp>
      <p:pic>
        <p:nvPicPr>
          <p:cNvPr id="4" name="内容占位符 3"/>
          <p:cNvPicPr>
            <a:picLocks noChangeAspect="1"/>
          </p:cNvPicPr>
          <p:nvPr>
            <p:ph idx="1"/>
          </p:nvPr>
        </p:nvPicPr>
        <p:blipFill>
          <a:blip r:embed="rId1"/>
          <a:srcRect r="21929" b="47022"/>
          <a:stretch>
            <a:fillRect/>
          </a:stretch>
        </p:blipFill>
        <p:spPr>
          <a:xfrm>
            <a:off x="686435" y="1101725"/>
            <a:ext cx="7800340" cy="3096000"/>
          </a:xfrm>
          <a:prstGeom prst="rect">
            <a:avLst/>
          </a:prstGeom>
        </p:spPr>
      </p:pic>
      <p:sp>
        <p:nvSpPr>
          <p:cNvPr id="5" name="矩形 4"/>
          <p:cNvSpPr/>
          <p:nvPr/>
        </p:nvSpPr>
        <p:spPr>
          <a:xfrm>
            <a:off x="700405" y="363982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latin typeface="微软雅黑" panose="020B0503020204020204" charset="-122"/>
                <a:ea typeface="微软雅黑" panose="020B0503020204020204" charset="-122"/>
              </a:rPr>
              <a:t>高级语言 源代码</a:t>
            </a:r>
            <a:endParaRPr lang="zh-CN" altLang="en-US" sz="2000">
              <a:latin typeface="微软雅黑" panose="020B0503020204020204" charset="-122"/>
              <a:ea typeface="微软雅黑" panose="020B0503020204020204" charset="-122"/>
            </a:endParaRPr>
          </a:p>
        </p:txBody>
      </p:sp>
      <p:sp>
        <p:nvSpPr>
          <p:cNvPr id="7" name="矩形 6"/>
          <p:cNvSpPr/>
          <p:nvPr/>
        </p:nvSpPr>
        <p:spPr>
          <a:xfrm>
            <a:off x="6113780" y="361950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latin typeface="微软雅黑" panose="020B0503020204020204" charset="-122"/>
                <a:ea typeface="微软雅黑" panose="020B0503020204020204" charset="-122"/>
              </a:rPr>
              <a:t>二进制机器码</a:t>
            </a:r>
            <a:endParaRPr lang="zh-CN" altLang="en-US" sz="2000">
              <a:latin typeface="微软雅黑" panose="020B0503020204020204" charset="-122"/>
              <a:ea typeface="微软雅黑" panose="020B0503020204020204" charset="-122"/>
            </a:endParaRPr>
          </a:p>
        </p:txBody>
      </p:sp>
      <p:sp>
        <p:nvSpPr>
          <p:cNvPr id="9" name="矩形 8"/>
          <p:cNvSpPr/>
          <p:nvPr/>
        </p:nvSpPr>
        <p:spPr>
          <a:xfrm>
            <a:off x="701675" y="4359910"/>
            <a:ext cx="2353945" cy="1139190"/>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p>
            <a:pPr algn="l"/>
            <a:r>
              <a:rPr lang="en-US" altLang="zh-CN" sz="1600">
                <a:latin typeface="Consolas" panose="020B0609020204030204" charset="0"/>
              </a:rPr>
              <a:t>int n = 3;</a:t>
            </a:r>
            <a:endParaRPr lang="en-US" altLang="zh-CN" sz="1600">
              <a:latin typeface="Consolas" panose="020B0609020204030204" charset="0"/>
            </a:endParaRPr>
          </a:p>
          <a:p>
            <a:pPr algn="l"/>
            <a:r>
              <a:rPr lang="en-US" altLang="zh-CN" sz="1600">
                <a:latin typeface="Consolas" panose="020B0609020204030204" charset="0"/>
              </a:rPr>
              <a:t>if (n &gt;= 1) {</a:t>
            </a:r>
            <a:endParaRPr lang="en-US" altLang="zh-CN" sz="1600">
              <a:latin typeface="Consolas" panose="020B0609020204030204" charset="0"/>
            </a:endParaRPr>
          </a:p>
          <a:p>
            <a:pPr algn="l"/>
            <a:r>
              <a:rPr lang="en-US" altLang="zh-CN" sz="1600">
                <a:latin typeface="Consolas" panose="020B0609020204030204" charset="0"/>
              </a:rPr>
              <a:t>    printf("%d", n);</a:t>
            </a:r>
            <a:endParaRPr lang="en-US" altLang="zh-CN" sz="1600">
              <a:latin typeface="Consolas" panose="020B0609020204030204" charset="0"/>
            </a:endParaRPr>
          </a:p>
          <a:p>
            <a:pPr algn="l"/>
            <a:r>
              <a:rPr lang="en-US" altLang="zh-CN" sz="1600">
                <a:latin typeface="Consolas" panose="020B0609020204030204" charset="0"/>
              </a:rPr>
              <a:t>}</a:t>
            </a:r>
            <a:endParaRPr lang="en-US" altLang="zh-CN" sz="1600">
              <a:latin typeface="Consolas" panose="020B0609020204030204" charset="0"/>
            </a:endParaRPr>
          </a:p>
        </p:txBody>
      </p:sp>
      <p:sp>
        <p:nvSpPr>
          <p:cNvPr id="10" name="矩形 9"/>
          <p:cNvSpPr/>
          <p:nvPr/>
        </p:nvSpPr>
        <p:spPr>
          <a:xfrm>
            <a:off x="6115050" y="4359910"/>
            <a:ext cx="2353945" cy="1139190"/>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p>
            <a:pPr algn="ctr">
              <a:lnSpc>
                <a:spcPct val="110000"/>
              </a:lnSpc>
            </a:pPr>
            <a:r>
              <a:rPr lang="en-US" altLang="zh-CN" sz="1600">
                <a:latin typeface="Consolas" panose="020B0609020204030204" charset="0"/>
              </a:rPr>
              <a:t>000111100001110101</a:t>
            </a:r>
            <a:endParaRPr lang="en-US" altLang="zh-CN" sz="1600">
              <a:latin typeface="Consolas" panose="020B0609020204030204" charset="0"/>
            </a:endParaRPr>
          </a:p>
          <a:p>
            <a:pPr algn="ctr">
              <a:lnSpc>
                <a:spcPct val="110000"/>
              </a:lnSpc>
            </a:pPr>
            <a:r>
              <a:rPr lang="en-US" altLang="zh-CN" sz="1600">
                <a:latin typeface="Consolas" panose="020B0609020204030204" charset="0"/>
              </a:rPr>
              <a:t>110101110001010101</a:t>
            </a:r>
            <a:endParaRPr lang="en-US" altLang="zh-CN" sz="1600">
              <a:latin typeface="Consolas" panose="020B0609020204030204" charset="0"/>
            </a:endParaRPr>
          </a:p>
          <a:p>
            <a:pPr algn="ctr">
              <a:lnSpc>
                <a:spcPct val="110000"/>
              </a:lnSpc>
            </a:pPr>
            <a:r>
              <a:rPr lang="en-US" altLang="zh-CN" sz="1600">
                <a:latin typeface="Consolas" panose="020B0609020204030204" charset="0"/>
              </a:rPr>
              <a:t>001000101011011110</a:t>
            </a:r>
            <a:endParaRPr lang="en-US" altLang="zh-CN" sz="1600">
              <a:latin typeface="Consolas" panose="020B0609020204030204" charset="0"/>
            </a:endParaRPr>
          </a:p>
        </p:txBody>
      </p:sp>
      <p:sp>
        <p:nvSpPr>
          <p:cNvPr id="12" name="椭圆 11"/>
          <p:cNvSpPr/>
          <p:nvPr/>
        </p:nvSpPr>
        <p:spPr>
          <a:xfrm>
            <a:off x="3627755" y="1355090"/>
            <a:ext cx="1942465" cy="1942465"/>
          </a:xfrm>
          <a:prstGeom prst="ellipse">
            <a:avLst/>
          </a:prstGeom>
          <a:noFill/>
          <a:ln w="285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oYYBAFJg8K2IbfpjAAAcHmt_CRcAAA9jwLiFLQAABw2000"/>
          <p:cNvPicPr>
            <a:picLocks noChangeAspect="1"/>
          </p:cNvPicPr>
          <p:nvPr/>
        </p:nvPicPr>
        <p:blipFill>
          <a:blip r:embed="rId2"/>
          <a:stretch>
            <a:fillRect/>
          </a:stretch>
        </p:blipFill>
        <p:spPr>
          <a:xfrm>
            <a:off x="3745230" y="1459230"/>
            <a:ext cx="1737360" cy="1737360"/>
          </a:xfrm>
          <a:prstGeom prst="rect">
            <a:avLst/>
          </a:prstGeom>
        </p:spPr>
      </p:pic>
      <p:sp>
        <p:nvSpPr>
          <p:cNvPr id="13" name="燕尾形箭头 12"/>
          <p:cNvSpPr/>
          <p:nvPr/>
        </p:nvSpPr>
        <p:spPr>
          <a:xfrm>
            <a:off x="3063875" y="2035175"/>
            <a:ext cx="666115" cy="53022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燕尾形箭头 13"/>
          <p:cNvSpPr/>
          <p:nvPr/>
        </p:nvSpPr>
        <p:spPr>
          <a:xfrm>
            <a:off x="5447665" y="2035175"/>
            <a:ext cx="666115" cy="53022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3823335" y="3663950"/>
            <a:ext cx="1579245" cy="483235"/>
          </a:xfrm>
          <a:prstGeom prst="rect">
            <a:avLst/>
          </a:prstGeom>
          <a:noFill/>
        </p:spPr>
        <p:txBody>
          <a:bodyPr wrap="square" rtlCol="0">
            <a:spAutoFit/>
          </a:bodyPr>
          <a:p>
            <a:pPr algn="ct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翻译</a:t>
            </a:r>
            <a:r>
              <a:rPr lang="en-US" altLang="zh-CN" sz="2400">
                <a:latin typeface="微软雅黑" panose="020B0503020204020204" charset="-122"/>
                <a:ea typeface="微软雅黑" panose="020B0503020204020204" charset="-122"/>
              </a:rPr>
              <a:t>”</a:t>
            </a:r>
            <a:endParaRPr lang="en-US" altLang="zh-CN" sz="240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P spid="12" grpId="0" bldLvl="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sym typeface="+mn-ea"/>
              </a:rPr>
              <a:t>程序及编程语言</a:t>
            </a:r>
            <a:endParaRPr lang="zh-CN" altLang="en-US"/>
          </a:p>
        </p:txBody>
      </p:sp>
      <p:pic>
        <p:nvPicPr>
          <p:cNvPr id="4" name="内容占位符 3"/>
          <p:cNvPicPr>
            <a:picLocks noChangeAspect="1"/>
          </p:cNvPicPr>
          <p:nvPr>
            <p:ph idx="1"/>
          </p:nvPr>
        </p:nvPicPr>
        <p:blipFill>
          <a:blip r:embed="rId1"/>
          <a:srcRect r="21929" b="47022"/>
          <a:stretch>
            <a:fillRect/>
          </a:stretch>
        </p:blipFill>
        <p:spPr>
          <a:xfrm>
            <a:off x="686435" y="1101725"/>
            <a:ext cx="7800340" cy="3096000"/>
          </a:xfrm>
          <a:prstGeom prst="rect">
            <a:avLst/>
          </a:prstGeom>
        </p:spPr>
      </p:pic>
      <p:sp>
        <p:nvSpPr>
          <p:cNvPr id="5" name="矩形 4"/>
          <p:cNvSpPr/>
          <p:nvPr/>
        </p:nvSpPr>
        <p:spPr>
          <a:xfrm>
            <a:off x="700405" y="363982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latin typeface="微软雅黑" panose="020B0503020204020204" charset="-122"/>
                <a:ea typeface="微软雅黑" panose="020B0503020204020204" charset="-122"/>
              </a:rPr>
              <a:t>高级语言 源代码</a:t>
            </a:r>
            <a:endParaRPr lang="zh-CN" altLang="en-US" sz="2000">
              <a:latin typeface="微软雅黑" panose="020B0503020204020204" charset="-122"/>
              <a:ea typeface="微软雅黑" panose="020B0503020204020204" charset="-122"/>
            </a:endParaRPr>
          </a:p>
        </p:txBody>
      </p:sp>
      <p:sp>
        <p:nvSpPr>
          <p:cNvPr id="7" name="矩形 6"/>
          <p:cNvSpPr/>
          <p:nvPr/>
        </p:nvSpPr>
        <p:spPr>
          <a:xfrm>
            <a:off x="6113780" y="3619500"/>
            <a:ext cx="2353945" cy="495300"/>
          </a:xfrm>
          <a:prstGeom prst="rect">
            <a:avLst/>
          </a:prstGeom>
          <a:solidFill>
            <a:srgbClr val="A01F5E"/>
          </a:solidFill>
          <a:ln>
            <a:solidFill>
              <a:srgbClr val="A01F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latin typeface="微软雅黑" panose="020B0503020204020204" charset="-122"/>
                <a:ea typeface="微软雅黑" panose="020B0503020204020204" charset="-122"/>
              </a:rPr>
              <a:t>二进制机器码</a:t>
            </a:r>
            <a:endParaRPr lang="zh-CN" altLang="en-US" sz="2000">
              <a:latin typeface="微软雅黑" panose="020B0503020204020204" charset="-122"/>
              <a:ea typeface="微软雅黑" panose="020B0503020204020204" charset="-122"/>
            </a:endParaRPr>
          </a:p>
        </p:txBody>
      </p:sp>
      <p:pic>
        <p:nvPicPr>
          <p:cNvPr id="3" name="图片 2" descr="2D_Diecon_Working_Together_rgb_375v2"/>
          <p:cNvPicPr>
            <a:picLocks noChangeAspect="1"/>
          </p:cNvPicPr>
          <p:nvPr/>
        </p:nvPicPr>
        <p:blipFill>
          <a:blip r:embed="rId2"/>
          <a:stretch>
            <a:fillRect/>
          </a:stretch>
        </p:blipFill>
        <p:spPr>
          <a:xfrm>
            <a:off x="3576955" y="987425"/>
            <a:ext cx="2075815" cy="2620010"/>
          </a:xfrm>
          <a:prstGeom prst="rect">
            <a:avLst/>
          </a:prstGeom>
        </p:spPr>
      </p:pic>
      <p:sp>
        <p:nvSpPr>
          <p:cNvPr id="13" name="燕尾形箭头 12"/>
          <p:cNvSpPr/>
          <p:nvPr/>
        </p:nvSpPr>
        <p:spPr>
          <a:xfrm>
            <a:off x="3063875" y="2035175"/>
            <a:ext cx="666115" cy="53022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燕尾形箭头 13"/>
          <p:cNvSpPr/>
          <p:nvPr/>
        </p:nvSpPr>
        <p:spPr>
          <a:xfrm>
            <a:off x="5447665" y="2035175"/>
            <a:ext cx="666115" cy="53022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3826510" y="3619500"/>
            <a:ext cx="1602105" cy="525780"/>
          </a:xfrm>
          <a:prstGeom prst="rect">
            <a:avLst/>
          </a:prstGeom>
          <a:gradFill>
            <a:gsLst>
              <a:gs pos="0">
                <a:srgbClr val="14CD68"/>
              </a:gs>
              <a:gs pos="100000">
                <a:srgbClr val="035C7D"/>
              </a:gs>
            </a:gsLst>
            <a:lin ang="5400000" scaled="0"/>
          </a:gradFill>
        </p:spPr>
        <p:style>
          <a:lnRef idx="1">
            <a:schemeClr val="accent5"/>
          </a:lnRef>
          <a:fillRef idx="3">
            <a:schemeClr val="accent5"/>
          </a:fillRef>
          <a:effectRef idx="2">
            <a:schemeClr val="accent5"/>
          </a:effectRef>
          <a:fontRef idx="minor">
            <a:schemeClr val="lt1"/>
          </a:fontRef>
        </p:style>
        <p:txBody>
          <a:bodyPr rtlCol="0" anchor="ctr"/>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rPr>
              <a:t>Compiler</a:t>
            </a:r>
            <a:endPar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1" name="矩形 10"/>
          <p:cNvSpPr/>
          <p:nvPr/>
        </p:nvSpPr>
        <p:spPr>
          <a:xfrm>
            <a:off x="5454650" y="4982210"/>
            <a:ext cx="3085465" cy="949960"/>
          </a:xfrm>
          <a:prstGeom prst="rect">
            <a:avLst/>
          </a:prstGeom>
          <a:solidFill>
            <a:schemeClr val="accent6">
              <a:lumMod val="75000"/>
            </a:schemeClr>
          </a:solidFill>
        </p:spPr>
        <p:style>
          <a:lnRef idx="0">
            <a:schemeClr val="accent5"/>
          </a:lnRef>
          <a:fillRef idx="3">
            <a:schemeClr val="accent5"/>
          </a:fillRef>
          <a:effectRef idx="3">
            <a:schemeClr val="accent5"/>
          </a:effectRef>
          <a:fontRef idx="minor">
            <a:schemeClr val="lt1"/>
          </a:fontRef>
        </p:style>
        <p:txBody>
          <a:bodyPr rtlCol="0" anchor="ctr"/>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rPr>
              <a:t>Python, Perl, Lua, ...</a:t>
            </a:r>
            <a:endPar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2" name="矩形 11"/>
          <p:cNvSpPr/>
          <p:nvPr/>
        </p:nvSpPr>
        <p:spPr>
          <a:xfrm>
            <a:off x="672465" y="4962525"/>
            <a:ext cx="2368550" cy="949960"/>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rtlCol="0" anchor="ctr"/>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rPr>
              <a:t>C, C++, ...</a:t>
            </a:r>
            <a:endParaRPr lang="zh-CN" altLang="en-US" sz="240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5" name="文本框 14"/>
          <p:cNvSpPr txBox="1"/>
          <p:nvPr/>
        </p:nvSpPr>
        <p:spPr>
          <a:xfrm>
            <a:off x="1218565" y="4516755"/>
            <a:ext cx="6842760" cy="417830"/>
          </a:xfrm>
          <a:prstGeom prst="rect">
            <a:avLst/>
          </a:prstGeom>
          <a:noFill/>
        </p:spPr>
        <p:txBody>
          <a:bodyPr wrap="square" rtlCol="0">
            <a:spAutoFit/>
          </a:bodyPr>
          <a:p>
            <a:r>
              <a:rPr lang="zh-CN" altLang="en-US" sz="2000">
                <a:latin typeface="微软雅黑" panose="020B0503020204020204" charset="-122"/>
                <a:ea typeface="微软雅黑" panose="020B0503020204020204" charset="-122"/>
                <a:sym typeface="+mn-ea"/>
              </a:rPr>
              <a:t>编译语言                                                 解释 </a:t>
            </a:r>
            <a:r>
              <a:rPr lang="en-US" altLang="zh-CN" sz="2000">
                <a:latin typeface="微软雅黑" panose="020B0503020204020204" charset="-122"/>
                <a:ea typeface="微软雅黑" panose="020B0503020204020204" charset="-122"/>
                <a:sym typeface="+mn-ea"/>
              </a:rPr>
              <a:t>/ </a:t>
            </a:r>
            <a:r>
              <a:rPr lang="zh-CN" altLang="en-US" sz="2000">
                <a:latin typeface="微软雅黑" panose="020B0503020204020204" charset="-122"/>
                <a:ea typeface="微软雅黑" panose="020B0503020204020204" charset="-122"/>
                <a:sym typeface="+mn-ea"/>
              </a:rPr>
              <a:t>脚本语言</a:t>
            </a:r>
            <a:endParaRPr lang="zh-CN" altLang="en-US" sz="2000">
              <a:latin typeface="微软雅黑" panose="020B0503020204020204" charset="-122"/>
              <a:ea typeface="微软雅黑" panose="020B0503020204020204" charset="-122"/>
              <a:sym typeface="+mn-ea"/>
            </a:endParaRPr>
          </a:p>
        </p:txBody>
      </p:sp>
      <p:sp>
        <p:nvSpPr>
          <p:cNvPr id="16" name="矩形 15"/>
          <p:cNvSpPr/>
          <p:nvPr/>
        </p:nvSpPr>
        <p:spPr>
          <a:xfrm>
            <a:off x="3228340" y="4963795"/>
            <a:ext cx="2004695" cy="9690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Java, C#, ... </a:t>
            </a:r>
            <a:endParaRPr lang="en-US" altLang="zh-CN" sz="24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grpSp>
        <p:nvGrpSpPr>
          <p:cNvPr id="19" name="组合 18"/>
          <p:cNvGrpSpPr/>
          <p:nvPr/>
        </p:nvGrpSpPr>
        <p:grpSpPr>
          <a:xfrm>
            <a:off x="666750" y="6101715"/>
            <a:ext cx="7871460" cy="426720"/>
            <a:chOff x="1050" y="9609"/>
            <a:chExt cx="12396" cy="672"/>
          </a:xfrm>
        </p:grpSpPr>
        <p:cxnSp>
          <p:nvCxnSpPr>
            <p:cNvPr id="17" name="直接箭头连接符 16"/>
            <p:cNvCxnSpPr/>
            <p:nvPr/>
          </p:nvCxnSpPr>
          <p:spPr>
            <a:xfrm>
              <a:off x="1065" y="9609"/>
              <a:ext cx="12361"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050" y="9633"/>
              <a:ext cx="12397" cy="649"/>
            </a:xfrm>
            <a:prstGeom prst="rect">
              <a:avLst/>
            </a:prstGeom>
            <a:noFill/>
          </p:spPr>
          <p:txBody>
            <a:bodyPr wrap="square" rtlCol="0">
              <a:spAutoFit/>
            </a:bodyPr>
            <a:p>
              <a:r>
                <a:rPr lang="en-US" altLang="zh-CN" sz="2000">
                  <a:latin typeface="微软雅黑 Light" charset="0"/>
                  <a:ea typeface="微软雅黑 Light" charset="0"/>
                </a:rPr>
                <a:t>    </a:t>
              </a:r>
              <a:r>
                <a:rPr lang="zh-CN" altLang="en-US" sz="2000">
                  <a:latin typeface="微软雅黑 Light" charset="0"/>
                  <a:ea typeface="微软雅黑 Light" charset="0"/>
                </a:rPr>
                <a:t>性能                                                                                  便捷</a:t>
              </a:r>
              <a:endParaRPr lang="zh-CN" altLang="en-US" sz="2000">
                <a:latin typeface="微软雅黑 Light" charset="0"/>
                <a:ea typeface="微软雅黑 Light"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37"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outVertical)">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5" grpId="0"/>
      <p:bldP spid="16" grpId="0" bldLvl="0" animBg="1"/>
      <p:bldP spid="11"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C++</a:t>
            </a:r>
            <a:r>
              <a:rPr lang="zh-CN" altLang="en-US"/>
              <a:t>语言王国</a:t>
            </a:r>
            <a:endParaRPr lang="zh-CN" altLang="en-US"/>
          </a:p>
        </p:txBody>
      </p:sp>
      <p:sp>
        <p:nvSpPr>
          <p:cNvPr id="3" name="内容占位符 2"/>
          <p:cNvSpPr>
            <a:spLocks noGrp="1"/>
          </p:cNvSpPr>
          <p:nvPr>
            <p:ph idx="1"/>
          </p:nvPr>
        </p:nvSpPr>
        <p:spPr>
          <a:xfrm>
            <a:off x="629285" y="960755"/>
            <a:ext cx="5048885" cy="5379085"/>
          </a:xfrm>
        </p:spPr>
        <p:txBody>
          <a:bodyPr/>
          <a:p>
            <a:r>
              <a:rPr lang="zh-CN" altLang="en-US">
                <a:sym typeface="+mn-ea"/>
              </a:rPr>
              <a:t>什么是</a:t>
            </a:r>
            <a:r>
              <a:rPr lang="en-US" altLang="zh-CN">
                <a:sym typeface="+mn-ea"/>
              </a:rPr>
              <a:t>C++</a:t>
            </a:r>
            <a:r>
              <a:rPr lang="zh-CN" altLang="en-US">
                <a:sym typeface="+mn-ea"/>
              </a:rPr>
              <a:t>？</a:t>
            </a:r>
            <a:endParaRPr lang="zh-CN" altLang="en-US">
              <a:sym typeface="+mn-ea"/>
            </a:endParaRPr>
          </a:p>
          <a:p>
            <a:pPr lvl="1"/>
            <a:r>
              <a:rPr lang="en-US" altLang="zh-CN">
                <a:sym typeface="+mn-ea"/>
              </a:rPr>
              <a:t>C to C++</a:t>
            </a:r>
            <a:r>
              <a:rPr lang="zh-CN" altLang="en-US">
                <a:sym typeface="+mn-ea"/>
              </a:rPr>
              <a:t>：</a:t>
            </a:r>
            <a:endParaRPr lang="zh-CN" altLang="en-US" sz="2400"/>
          </a:p>
          <a:p>
            <a:pPr lvl="2"/>
            <a:r>
              <a:rPr lang="zh-CN" altLang="en-US" sz="2400">
                <a:sym typeface="+mn-ea"/>
              </a:rPr>
              <a:t>C语言的超集 </a:t>
            </a:r>
            <a:endParaRPr lang="zh-CN" altLang="en-US" sz="2400"/>
          </a:p>
          <a:p>
            <a:pPr lvl="2"/>
            <a:r>
              <a:rPr lang="zh-CN" altLang="en-US" sz="2400">
                <a:sym typeface="+mn-ea"/>
              </a:rPr>
              <a:t>面向对象编程</a:t>
            </a:r>
            <a:endParaRPr lang="zh-CN" altLang="en-US" sz="2400"/>
          </a:p>
          <a:p>
            <a:pPr lvl="2"/>
            <a:r>
              <a:rPr lang="zh-CN" altLang="en-US" sz="2400">
                <a:sym typeface="+mn-ea"/>
              </a:rPr>
              <a:t>可移植性，不牺牲性能和底层功能</a:t>
            </a:r>
            <a:endParaRPr lang="zh-CN" altLang="en-US" sz="2400">
              <a:sym typeface="+mn-ea"/>
            </a:endParaRPr>
          </a:p>
          <a:p>
            <a:pPr lvl="1"/>
            <a:r>
              <a:rPr lang="en-US" altLang="zh-CN">
                <a:sym typeface="+mn-ea"/>
              </a:rPr>
              <a:t>C++ </a:t>
            </a:r>
            <a:r>
              <a:rPr lang="zh-CN" altLang="en-US">
                <a:sym typeface="+mn-ea"/>
              </a:rPr>
              <a:t>compiler ： 将C</a:t>
            </a:r>
            <a:r>
              <a:rPr lang="en-US" altLang="zh-CN">
                <a:sym typeface="+mn-ea"/>
              </a:rPr>
              <a:t>++</a:t>
            </a:r>
            <a:r>
              <a:rPr lang="zh-CN" altLang="en-US">
                <a:sym typeface="+mn-ea"/>
              </a:rPr>
              <a:t>代码翻译为C代码</a:t>
            </a:r>
            <a:endParaRPr lang="zh-CN" altLang="en-US">
              <a:sym typeface="+mn-ea"/>
            </a:endParaRPr>
          </a:p>
          <a:p>
            <a:pPr lvl="0"/>
            <a:r>
              <a:rPr lang="en-US" altLang="zh-CN">
                <a:sym typeface="+mn-ea"/>
              </a:rPr>
              <a:t>C++</a:t>
            </a:r>
            <a:r>
              <a:rPr lang="zh-CN" altLang="en-US">
                <a:sym typeface="+mn-ea"/>
              </a:rPr>
              <a:t>适合做什么？</a:t>
            </a:r>
            <a:endParaRPr lang="zh-CN" altLang="en-US">
              <a:sym typeface="+mn-ea"/>
            </a:endParaRPr>
          </a:p>
          <a:p>
            <a:pPr lvl="1"/>
            <a:r>
              <a:rPr lang="zh-CN" altLang="en-US">
                <a:sym typeface="+mn-ea"/>
              </a:rPr>
              <a:t>大型底层设施：数据库引擎</a:t>
            </a:r>
            <a:endParaRPr lang="zh-CN" altLang="en-US" sz="2400">
              <a:sym typeface="+mn-ea"/>
            </a:endParaRPr>
          </a:p>
          <a:p>
            <a:pPr lvl="1"/>
            <a:r>
              <a:rPr lang="zh-CN" altLang="en-US" sz="2400">
                <a:sym typeface="+mn-ea"/>
              </a:rPr>
              <a:t>高性能运算：深度神经网络</a:t>
            </a:r>
            <a:endParaRPr lang="zh-CN" altLang="en-US" sz="2400">
              <a:sym typeface="+mn-ea"/>
            </a:endParaRPr>
          </a:p>
          <a:p>
            <a:pPr lvl="1"/>
            <a:r>
              <a:rPr lang="zh-CN" altLang="en-US" sz="2400">
                <a:sym typeface="+mn-ea"/>
              </a:rPr>
              <a:t>游戏：</a:t>
            </a:r>
            <a:r>
              <a:rPr lang="en-US" altLang="zh-CN" sz="2400">
                <a:sym typeface="+mn-ea"/>
              </a:rPr>
              <a:t>……</a:t>
            </a:r>
            <a:endParaRPr lang="en-US" altLang="zh-CN" sz="2400">
              <a:sym typeface="+mn-ea"/>
            </a:endParaRPr>
          </a:p>
          <a:p>
            <a:pPr lvl="1"/>
            <a:endParaRPr lang="zh-CN" altLang="en-US">
              <a:sym typeface="+mn-ea"/>
            </a:endParaRPr>
          </a:p>
        </p:txBody>
      </p:sp>
      <p:grpSp>
        <p:nvGrpSpPr>
          <p:cNvPr id="15" name="组合 14"/>
          <p:cNvGrpSpPr/>
          <p:nvPr/>
        </p:nvGrpSpPr>
        <p:grpSpPr>
          <a:xfrm>
            <a:off x="6057265" y="188595"/>
            <a:ext cx="2847975" cy="1423670"/>
            <a:chOff x="9539" y="267"/>
            <a:chExt cx="4485" cy="2242"/>
          </a:xfrm>
        </p:grpSpPr>
        <p:pic>
          <p:nvPicPr>
            <p:cNvPr id="10" name="图片 9"/>
            <p:cNvPicPr>
              <a:picLocks noChangeAspect="1"/>
            </p:cNvPicPr>
            <p:nvPr/>
          </p:nvPicPr>
          <p:blipFill>
            <a:blip r:embed="rId1"/>
            <a:stretch>
              <a:fillRect/>
            </a:stretch>
          </p:blipFill>
          <p:spPr>
            <a:xfrm>
              <a:off x="11408" y="267"/>
              <a:ext cx="2616" cy="2242"/>
            </a:xfrm>
            <a:prstGeom prst="rect">
              <a:avLst/>
            </a:prstGeom>
          </p:spPr>
        </p:pic>
        <p:sp>
          <p:nvSpPr>
            <p:cNvPr id="14" name="文本框 13"/>
            <p:cNvSpPr txBox="1"/>
            <p:nvPr/>
          </p:nvSpPr>
          <p:spPr>
            <a:xfrm>
              <a:off x="9539" y="267"/>
              <a:ext cx="1869" cy="599"/>
            </a:xfrm>
            <a:prstGeom prst="rect">
              <a:avLst/>
            </a:prstGeom>
            <a:noFill/>
          </p:spPr>
          <p:txBody>
            <a:bodyPr wrap="square" rtlCol="0">
              <a:spAutoFit/>
            </a:bodyPr>
            <a:p>
              <a:pPr algn="r"/>
              <a:r>
                <a:rPr lang="zh-CN" altLang="en-US">
                  <a:latin typeface="微软雅黑 Light" charset="0"/>
                  <a:ea typeface="微软雅黑 Light" charset="0"/>
                  <a:sym typeface="+mn-ea"/>
                </a:rPr>
                <a:t>C++之父</a:t>
              </a:r>
              <a:endParaRPr lang="zh-CN" altLang="en-US">
                <a:latin typeface="微软雅黑 Light" charset="0"/>
                <a:ea typeface="微软雅黑 Light" charset="0"/>
                <a:sym typeface="+mn-e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单圆角矩形 5"/>
          <p:cNvSpPr/>
          <p:nvPr/>
        </p:nvSpPr>
        <p:spPr>
          <a:xfrm flipV="1">
            <a:off x="306070" y="0"/>
            <a:ext cx="7364095" cy="3469640"/>
          </a:xfrm>
          <a:prstGeom prst="snipRoundRect">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p>
            <a:pPr algn="ctr"/>
            <a:endParaRPr lang="zh-CN" altLang="en-US"/>
          </a:p>
        </p:txBody>
      </p:sp>
      <p:sp>
        <p:nvSpPr>
          <p:cNvPr id="2" name="标题 1"/>
          <p:cNvSpPr>
            <a:spLocks noGrp="1"/>
          </p:cNvSpPr>
          <p:nvPr>
            <p:ph type="title"/>
          </p:nvPr>
        </p:nvSpPr>
        <p:spPr/>
        <p:txBody>
          <a:bodyPr/>
          <a:p>
            <a:r>
              <a:rPr lang="zh-CN" altLang="en-US"/>
              <a:t>怎么学习</a:t>
            </a:r>
            <a:r>
              <a:rPr lang="en-US" altLang="zh-CN"/>
              <a:t>C++</a:t>
            </a:r>
            <a:endParaRPr lang="en-US" altLang="zh-CN"/>
          </a:p>
        </p:txBody>
      </p:sp>
      <p:sp>
        <p:nvSpPr>
          <p:cNvPr id="3" name="内容占位符 2"/>
          <p:cNvSpPr>
            <a:spLocks noGrp="1"/>
          </p:cNvSpPr>
          <p:nvPr>
            <p:ph idx="1"/>
          </p:nvPr>
        </p:nvSpPr>
        <p:spPr/>
        <p:txBody>
          <a:bodyPr/>
          <a:p>
            <a:pPr marL="514350" indent="-514350">
              <a:buAutoNum type="arabicPeriod"/>
            </a:pPr>
            <a:r>
              <a:rPr lang="zh-CN" altLang="en-US"/>
              <a:t>看书 </a:t>
            </a:r>
            <a:r>
              <a:rPr lang="en-US" altLang="zh-CN"/>
              <a:t>/ </a:t>
            </a:r>
            <a:r>
              <a:rPr lang="zh-CN" altLang="en-US"/>
              <a:t>示例 </a:t>
            </a:r>
            <a:r>
              <a:rPr lang="en-US" altLang="zh-CN"/>
              <a:t>/ </a:t>
            </a:r>
            <a:r>
              <a:rPr lang="zh-CN" altLang="en-US"/>
              <a:t>程序</a:t>
            </a:r>
            <a:endParaRPr lang="zh-CN" altLang="en-US"/>
          </a:p>
          <a:p>
            <a:pPr marL="514350" indent="-514350">
              <a:buAutoNum type="arabicPeriod"/>
            </a:pPr>
            <a:r>
              <a:rPr lang="zh-CN" altLang="en-US"/>
              <a:t>编程实践</a:t>
            </a:r>
            <a:r>
              <a:rPr lang="en-US" altLang="zh-CN"/>
              <a:t>*</a:t>
            </a:r>
            <a:endParaRPr lang="en-US" altLang="zh-CN"/>
          </a:p>
          <a:p>
            <a:pPr marL="514350" indent="-514350">
              <a:buAutoNum type="arabicPeriod"/>
            </a:pPr>
            <a:r>
              <a:rPr lang="en-US" altLang="zh-CN"/>
              <a:t>if </a:t>
            </a:r>
            <a:r>
              <a:rPr lang="zh-CN" altLang="en-US"/>
              <a:t>不懂 </a:t>
            </a:r>
            <a:r>
              <a:rPr lang="en-US" altLang="zh-CN"/>
              <a:t>goto 1.</a:t>
            </a:r>
            <a:endParaRPr lang="en-US" altLang="zh-CN"/>
          </a:p>
          <a:p>
            <a:pPr marL="514350" indent="-514350">
              <a:buAutoNum type="arabicPeriod"/>
            </a:pPr>
            <a:r>
              <a:rPr lang="en-US" altLang="zh-CN"/>
              <a:t>else goto 2.</a:t>
            </a:r>
            <a:endParaRPr lang="en-US" altLang="zh-CN"/>
          </a:p>
          <a:p>
            <a:endParaRPr lang="zh-CN" altLang="en-US"/>
          </a:p>
        </p:txBody>
      </p:sp>
      <p:sp>
        <p:nvSpPr>
          <p:cNvPr id="4" name="文本框 3"/>
          <p:cNvSpPr txBox="1"/>
          <p:nvPr/>
        </p:nvSpPr>
        <p:spPr>
          <a:xfrm>
            <a:off x="2328545" y="5847080"/>
            <a:ext cx="4932680" cy="822960"/>
          </a:xfrm>
          <a:prstGeom prst="rect">
            <a:avLst/>
          </a:prstGeom>
          <a:noFill/>
        </p:spPr>
        <p:txBody>
          <a:bodyPr wrap="none" rtlCol="0" anchor="t">
            <a:spAutoFit/>
          </a:bodyPr>
          <a:p>
            <a:pPr algn="r">
              <a:lnSpc>
                <a:spcPct val="120000"/>
              </a:lnSpc>
            </a:pPr>
            <a:r>
              <a:rPr lang="en-US" altLang="zh-CN" sz="2000">
                <a:latin typeface="Consolas" panose="020B0609020204030204" charset="0"/>
                <a:sym typeface="+mn-ea"/>
              </a:rPr>
              <a:t>“</a:t>
            </a:r>
            <a:r>
              <a:rPr lang="zh-CN" altLang="en-US" sz="2000">
                <a:latin typeface="Consolas" panose="020B0609020204030204" charset="0"/>
                <a:sym typeface="+mn-ea"/>
              </a:rPr>
              <a:t>Talk is cheap. Show me the code</a:t>
            </a:r>
            <a:r>
              <a:rPr lang="en-US" altLang="zh-CN" sz="2000">
                <a:latin typeface="Consolas" panose="020B0609020204030204" charset="0"/>
                <a:sym typeface="+mn-ea"/>
              </a:rPr>
              <a:t>.”</a:t>
            </a:r>
            <a:endParaRPr lang="en-US" altLang="zh-CN" sz="2000">
              <a:latin typeface="Consolas" panose="020B0609020204030204" charset="0"/>
              <a:sym typeface="+mn-ea"/>
            </a:endParaRPr>
          </a:p>
          <a:p>
            <a:pPr algn="r">
              <a:lnSpc>
                <a:spcPct val="120000"/>
              </a:lnSpc>
            </a:pPr>
            <a:r>
              <a:rPr lang="zh-CN" altLang="en-US" sz="2000">
                <a:latin typeface="Consolas" panose="020B0609020204030204" charset="0"/>
                <a:sym typeface="+mn-ea"/>
              </a:rPr>
              <a:t>Linus Torvalds</a:t>
            </a:r>
            <a:endParaRPr lang="zh-CN" altLang="en-US" sz="2000">
              <a:latin typeface="Consolas" panose="020B0609020204030204" charset="0"/>
              <a:sym typeface="+mn-ea"/>
            </a:endParaRPr>
          </a:p>
        </p:txBody>
      </p:sp>
      <p:sp>
        <p:nvSpPr>
          <p:cNvPr id="7" name="文本框 6"/>
          <p:cNvSpPr txBox="1"/>
          <p:nvPr/>
        </p:nvSpPr>
        <p:spPr>
          <a:xfrm>
            <a:off x="1174750" y="3695065"/>
            <a:ext cx="5347335" cy="1516380"/>
          </a:xfrm>
          <a:prstGeom prst="rect">
            <a:avLst/>
          </a:prstGeom>
          <a:noFill/>
        </p:spPr>
        <p:txBody>
          <a:bodyPr wrap="square" rtlCol="0">
            <a:spAutoFit/>
          </a:bodyPr>
          <a:p>
            <a:pPr>
              <a:lnSpc>
                <a:spcPct val="130000"/>
              </a:lnSpc>
            </a:pPr>
            <a:r>
              <a:rPr lang="en-US" altLang="zh-CN" sz="2400">
                <a:latin typeface="微软雅黑 Light" charset="0"/>
                <a:ea typeface="微软雅黑 Light" charset="0"/>
              </a:rPr>
              <a:t>TIPS:  </a:t>
            </a:r>
            <a:r>
              <a:rPr lang="zh-CN" altLang="en-US" sz="2400">
                <a:latin typeface="微软雅黑 Light" charset="0"/>
                <a:ea typeface="微软雅黑 Light" charset="0"/>
              </a:rPr>
              <a:t>沉住气，学习</a:t>
            </a:r>
            <a:r>
              <a:rPr lang="en-US" altLang="zh-CN" sz="2400">
                <a:latin typeface="微软雅黑 Light" charset="0"/>
                <a:ea typeface="微软雅黑 Light" charset="0"/>
              </a:rPr>
              <a:t>C++</a:t>
            </a:r>
            <a:r>
              <a:rPr lang="zh-CN" altLang="en-US" sz="2400">
                <a:latin typeface="微软雅黑 Light" charset="0"/>
                <a:ea typeface="微软雅黑 Light" charset="0"/>
              </a:rPr>
              <a:t>精髓。</a:t>
            </a:r>
            <a:endParaRPr lang="zh-CN" altLang="en-US" sz="2400">
              <a:latin typeface="微软雅黑 Light" charset="0"/>
              <a:ea typeface="微软雅黑 Light" charset="0"/>
            </a:endParaRPr>
          </a:p>
          <a:p>
            <a:pPr>
              <a:lnSpc>
                <a:spcPct val="130000"/>
              </a:lnSpc>
            </a:pPr>
            <a:r>
              <a:rPr lang="zh-CN" altLang="en-US" sz="2400">
                <a:latin typeface="微软雅黑 Light" charset="0"/>
                <a:ea typeface="微软雅黑 Light" charset="0"/>
              </a:rPr>
              <a:t>         实践出真知。</a:t>
            </a:r>
            <a:endParaRPr lang="zh-CN" altLang="en-US" sz="2400">
              <a:latin typeface="微软雅黑 Light" charset="0"/>
              <a:ea typeface="微软雅黑 Light" charset="0"/>
            </a:endParaRPr>
          </a:p>
          <a:p>
            <a:pPr>
              <a:lnSpc>
                <a:spcPct val="130000"/>
              </a:lnSpc>
            </a:pPr>
            <a:r>
              <a:rPr lang="zh-CN" altLang="en-US" sz="2400">
                <a:latin typeface="微软雅黑 Light" charset="0"/>
                <a:ea typeface="微软雅黑 Light" charset="0"/>
              </a:rPr>
              <a:t>         面向工程，面向应用。</a:t>
            </a:r>
            <a:endParaRPr lang="zh-CN" altLang="en-US" sz="2400">
              <a:latin typeface="微软雅黑 Light" charset="0"/>
              <a:ea typeface="微软雅黑 Light" charset="0"/>
            </a:endParaRPr>
          </a:p>
        </p:txBody>
      </p:sp>
      <p:pic>
        <p:nvPicPr>
          <p:cNvPr id="8" name="图片 7"/>
          <p:cNvPicPr>
            <a:picLocks noChangeAspect="1"/>
          </p:cNvPicPr>
          <p:nvPr/>
        </p:nvPicPr>
        <p:blipFill>
          <a:blip r:embed="rId1"/>
          <a:stretch>
            <a:fillRect/>
          </a:stretch>
        </p:blipFill>
        <p:spPr>
          <a:xfrm>
            <a:off x="7258685" y="4082415"/>
            <a:ext cx="1702435" cy="25876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参考资料</a:t>
            </a:r>
            <a:r>
              <a:rPr lang="en-US" altLang="zh-CN"/>
              <a:t>*</a:t>
            </a:r>
            <a:r>
              <a:rPr lang="zh-CN" altLang="en-US"/>
              <a:t> </a:t>
            </a:r>
            <a:endParaRPr lang="zh-CN" altLang="en-US"/>
          </a:p>
        </p:txBody>
      </p:sp>
      <p:sp>
        <p:nvSpPr>
          <p:cNvPr id="3" name="内容占位符 2"/>
          <p:cNvSpPr>
            <a:spLocks noGrp="1"/>
          </p:cNvSpPr>
          <p:nvPr>
            <p:ph idx="1"/>
          </p:nvPr>
        </p:nvSpPr>
        <p:spPr>
          <a:xfrm>
            <a:off x="244475" y="962660"/>
            <a:ext cx="6406515" cy="5379085"/>
          </a:xfrm>
        </p:spPr>
        <p:txBody>
          <a:bodyPr>
            <a:noAutofit/>
          </a:bodyPr>
          <a:p>
            <a:r>
              <a:rPr lang="zh-CN" altLang="en-US">
                <a:sym typeface="+mn-ea"/>
              </a:rPr>
              <a:t>零基础</a:t>
            </a:r>
            <a:endParaRPr lang="zh-CN" altLang="en-US">
              <a:sym typeface="+mn-ea"/>
            </a:endParaRPr>
          </a:p>
          <a:p>
            <a:pPr lvl="1"/>
            <a:r>
              <a:rPr lang="en-US" altLang="zh-CN">
                <a:latin typeface="微软雅黑" panose="020B0503020204020204" charset="-122"/>
                <a:ea typeface="微软雅黑" panose="020B0503020204020204" charset="-122"/>
                <a:sym typeface="+mn-ea"/>
              </a:rPr>
              <a:t>Programming: Principles and Practice Using C++</a:t>
            </a:r>
            <a:r>
              <a:rPr lang="en-US" altLang="zh-CN">
                <a:sym typeface="+mn-ea"/>
              </a:rPr>
              <a:t> (Bjarne Stroustrup) </a:t>
            </a:r>
            <a:endParaRPr lang="en-US" altLang="zh-CN">
              <a:sym typeface="+mn-ea"/>
            </a:endParaRPr>
          </a:p>
          <a:p>
            <a:r>
              <a:rPr lang="zh-CN" altLang="en-US">
                <a:sym typeface="+mn-ea"/>
              </a:rPr>
              <a:t>有</a:t>
            </a:r>
            <a:r>
              <a:rPr lang="en-US" altLang="zh-CN">
                <a:sym typeface="+mn-ea"/>
              </a:rPr>
              <a:t>C</a:t>
            </a:r>
            <a:r>
              <a:rPr lang="zh-CN" altLang="en-US">
                <a:sym typeface="+mn-ea"/>
              </a:rPr>
              <a:t>经验的初学者</a:t>
            </a:r>
            <a:endParaRPr lang="zh-CN" altLang="en-US">
              <a:sym typeface="+mn-ea"/>
            </a:endParaRPr>
          </a:p>
          <a:p>
            <a:pPr lvl="1"/>
            <a:r>
              <a:rPr lang="en-US" altLang="zh-CN">
                <a:latin typeface="微软雅黑" panose="020B0503020204020204" charset="-122"/>
                <a:ea typeface="微软雅黑" panose="020B0503020204020204" charset="-122"/>
                <a:sym typeface="+mn-ea"/>
              </a:rPr>
              <a:t>C++ Primer</a:t>
            </a:r>
            <a:r>
              <a:rPr lang="en-US" altLang="zh-CN">
                <a:sym typeface="+mn-ea"/>
              </a:rPr>
              <a:t>* (Stanley Lippman, Josée Lajoie, and Barbara E. Moo) 1kp</a:t>
            </a:r>
            <a:endParaRPr lang="en-US" altLang="zh-CN">
              <a:sym typeface="+mn-ea"/>
            </a:endParaRPr>
          </a:p>
          <a:p>
            <a:pPr lvl="1"/>
            <a:r>
              <a:rPr lang="en-US" altLang="zh-CN">
                <a:latin typeface="微软雅黑" panose="020B0503020204020204" charset="-122"/>
                <a:ea typeface="微软雅黑" panose="020B0503020204020204" charset="-122"/>
                <a:sym typeface="+mn-ea"/>
              </a:rPr>
              <a:t>A Tour of C++</a:t>
            </a:r>
            <a:r>
              <a:rPr lang="en-US" altLang="zh-CN">
                <a:sym typeface="+mn-ea"/>
              </a:rPr>
              <a:t> (Bjarne Stroustrup) 180p</a:t>
            </a:r>
            <a:endParaRPr lang="en-US" altLang="zh-CN">
              <a:sym typeface="+mn-ea"/>
            </a:endParaRPr>
          </a:p>
          <a:p>
            <a:pPr lvl="1"/>
            <a:r>
              <a:rPr lang="en-US" altLang="zh-CN">
                <a:latin typeface="微软雅黑" panose="020B0503020204020204" charset="-122"/>
                <a:ea typeface="微软雅黑" panose="020B0503020204020204" charset="-122"/>
                <a:sym typeface="+mn-ea"/>
              </a:rPr>
              <a:t>Accelerated C++</a:t>
            </a:r>
            <a:r>
              <a:rPr lang="en-US" altLang="zh-CN">
                <a:sym typeface="+mn-ea"/>
              </a:rPr>
              <a:t> (Andrew Koenig and Barbara Moo)</a:t>
            </a:r>
            <a:endParaRPr lang="en-US" altLang="zh-CN">
              <a:sym typeface="+mn-ea"/>
            </a:endParaRPr>
          </a:p>
          <a:p>
            <a:pPr lvl="1"/>
            <a:r>
              <a:rPr lang="en-US" altLang="zh-CN">
                <a:latin typeface="微软雅黑" panose="020B0503020204020204" charset="-122"/>
                <a:ea typeface="微软雅黑" panose="020B0503020204020204" charset="-122"/>
                <a:sym typeface="+mn-ea"/>
              </a:rPr>
              <a:t>Thinking in C++</a:t>
            </a:r>
            <a:r>
              <a:rPr lang="en-US" altLang="zh-CN">
                <a:sym typeface="+mn-ea"/>
              </a:rPr>
              <a:t> (Bruce Eckel) </a:t>
            </a:r>
            <a:endParaRPr lang="en-US" altLang="zh-CN">
              <a:sym typeface="+mn-ea"/>
            </a:endParaRPr>
          </a:p>
          <a:p>
            <a:r>
              <a:rPr lang="en-US" altLang="zh-CN">
                <a:latin typeface="微软雅黑" panose="020B0503020204020204" charset="-122"/>
                <a:ea typeface="微软雅黑" panose="020B0503020204020204" charset="-122"/>
              </a:rPr>
              <a:t>www.cplusplus.com</a:t>
            </a:r>
            <a:endParaRPr lang="en-US" altLang="zh-CN">
              <a:latin typeface="微软雅黑" panose="020B0503020204020204" charset="-122"/>
              <a:ea typeface="微软雅黑" panose="020B0503020204020204" charset="-122"/>
            </a:endParaRPr>
          </a:p>
          <a:p>
            <a:endParaRPr lang="en-US" altLang="zh-CN" sz="2400"/>
          </a:p>
          <a:p>
            <a:endParaRPr lang="en-US" altLang="zh-CN" sz="2400"/>
          </a:p>
          <a:p>
            <a:endParaRPr lang="en-US" altLang="zh-CN" sz="2400"/>
          </a:p>
        </p:txBody>
      </p:sp>
      <p:pic>
        <p:nvPicPr>
          <p:cNvPr id="4" name="图片 3"/>
          <p:cNvPicPr>
            <a:picLocks noChangeAspect="1"/>
          </p:cNvPicPr>
          <p:nvPr/>
        </p:nvPicPr>
        <p:blipFill>
          <a:blip r:embed="rId1"/>
          <a:stretch>
            <a:fillRect/>
          </a:stretch>
        </p:blipFill>
        <p:spPr>
          <a:xfrm>
            <a:off x="323215" y="5638165"/>
            <a:ext cx="6933565" cy="476250"/>
          </a:xfrm>
          <a:prstGeom prst="rect">
            <a:avLst/>
          </a:prstGeom>
        </p:spPr>
      </p:pic>
      <p:pic>
        <p:nvPicPr>
          <p:cNvPr id="5" name="图片 4"/>
          <p:cNvPicPr>
            <a:picLocks noChangeAspect="1"/>
          </p:cNvPicPr>
          <p:nvPr/>
        </p:nvPicPr>
        <p:blipFill>
          <a:blip r:embed="rId2"/>
          <a:stretch>
            <a:fillRect/>
          </a:stretch>
        </p:blipFill>
        <p:spPr>
          <a:xfrm>
            <a:off x="7256780" y="2161540"/>
            <a:ext cx="1508760" cy="1897380"/>
          </a:xfrm>
          <a:prstGeom prst="rect">
            <a:avLst/>
          </a:prstGeom>
        </p:spPr>
      </p:pic>
      <p:pic>
        <p:nvPicPr>
          <p:cNvPr id="6" name="图片 5"/>
          <p:cNvPicPr>
            <a:picLocks noChangeAspect="1"/>
          </p:cNvPicPr>
          <p:nvPr/>
        </p:nvPicPr>
        <p:blipFill>
          <a:blip r:embed="rId3"/>
          <a:stretch>
            <a:fillRect/>
          </a:stretch>
        </p:blipFill>
        <p:spPr>
          <a:xfrm>
            <a:off x="7135495" y="4144010"/>
            <a:ext cx="1723390" cy="2153285"/>
          </a:xfrm>
          <a:prstGeom prst="rect">
            <a:avLst/>
          </a:prstGeom>
        </p:spPr>
      </p:pic>
      <p:sp>
        <p:nvSpPr>
          <p:cNvPr id="7" name="文本框 6"/>
          <p:cNvSpPr txBox="1"/>
          <p:nvPr/>
        </p:nvSpPr>
        <p:spPr>
          <a:xfrm>
            <a:off x="323215" y="6297295"/>
            <a:ext cx="8522335" cy="304800"/>
          </a:xfrm>
          <a:prstGeom prst="rect">
            <a:avLst/>
          </a:prstGeom>
          <a:noFill/>
        </p:spPr>
        <p:txBody>
          <a:bodyPr wrap="square" rtlCol="0" anchor="t">
            <a:spAutoFit/>
          </a:bodyPr>
          <a:p>
            <a:r>
              <a:rPr lang="zh-CN" altLang="en-US" sz="1400">
                <a:latin typeface="Courier New" panose="02070309020205020404" charset="0"/>
              </a:rPr>
              <a:t>http://stackoverflow.com/questions/388242/the-definitive-c-book-guide-and-list</a:t>
            </a:r>
            <a:endParaRPr lang="zh-CN" altLang="en-US" sz="1400">
              <a:latin typeface="Courier New" panose="02070309020205020404" charset="0"/>
            </a:endParaRPr>
          </a:p>
        </p:txBody>
      </p:sp>
      <p:sp>
        <p:nvSpPr>
          <p:cNvPr id="8" name="文本框 7"/>
          <p:cNvSpPr txBox="1"/>
          <p:nvPr/>
        </p:nvSpPr>
        <p:spPr>
          <a:xfrm>
            <a:off x="2882265" y="295275"/>
            <a:ext cx="5963920" cy="460375"/>
          </a:xfrm>
          <a:prstGeom prst="rect">
            <a:avLst/>
          </a:prstGeom>
          <a:noFill/>
          <a:ln w="28575" cmpd="sng">
            <a:solidFill>
              <a:schemeClr val="accent1">
                <a:shade val="50000"/>
              </a:schemeClr>
            </a:solidFill>
            <a:prstDash val="solid"/>
          </a:ln>
          <a:effectLst>
            <a:glow rad="127000">
              <a:srgbClr val="0070C0"/>
            </a:glow>
          </a:effectLst>
        </p:spPr>
        <p:txBody>
          <a:bodyPr wrap="square" rtlCol="0" anchor="t">
            <a:spAutoFit/>
            <a:scene3d>
              <a:camera prst="orthographicFront"/>
              <a:lightRig rig="threePt" dir="t"/>
            </a:scene3d>
          </a:bodyPr>
          <a:p>
            <a:r>
              <a:rPr lang="en-US" altLang="zh-CN" sz="2400">
                <a:solidFill>
                  <a:srgbClr val="FF0000"/>
                </a:solidFill>
                <a:effectLst>
                  <a:outerShdw blurRad="38100" dist="19050" dir="2700000" algn="tl" rotWithShape="0">
                    <a:schemeClr val="dk1">
                      <a:alpha val="40000"/>
                    </a:schemeClr>
                  </a:outerShdw>
                </a:effectLst>
                <a:sym typeface="+mn-ea"/>
              </a:rPr>
              <a:t>--</a:t>
            </a:r>
            <a:r>
              <a:rPr lang="zh-CN" altLang="en-US" sz="2400">
                <a:solidFill>
                  <a:srgbClr val="FF0000"/>
                </a:solidFill>
                <a:effectLst>
                  <a:outerShdw blurRad="38100" dist="19050" dir="2700000" algn="tl" rotWithShape="0">
                    <a:schemeClr val="dk1">
                      <a:alpha val="40000"/>
                    </a:schemeClr>
                  </a:outerShdw>
                </a:effectLst>
                <a:sym typeface="+mn-ea"/>
              </a:rPr>
              <a:t>《</a:t>
            </a:r>
            <a:r>
              <a:rPr lang="en-US" altLang="zh-CN" sz="2400">
                <a:solidFill>
                  <a:srgbClr val="FF0000"/>
                </a:solidFill>
                <a:effectLst>
                  <a:outerShdw blurRad="38100" dist="19050" dir="2700000" algn="tl" rotWithShape="0">
                    <a:schemeClr val="dk1">
                      <a:alpha val="40000"/>
                    </a:schemeClr>
                  </a:outerShdw>
                </a:effectLst>
                <a:sym typeface="+mn-ea"/>
              </a:rPr>
              <a:t>C++</a:t>
            </a:r>
            <a:r>
              <a:rPr lang="zh-CN" altLang="en-US" sz="2400">
                <a:solidFill>
                  <a:srgbClr val="FF0000"/>
                </a:solidFill>
                <a:effectLst>
                  <a:outerShdw blurRad="38100" dist="19050" dir="2700000" algn="tl" rotWithShape="0">
                    <a:schemeClr val="dk1">
                      <a:alpha val="40000"/>
                    </a:schemeClr>
                  </a:outerShdw>
                </a:effectLst>
                <a:sym typeface="+mn-ea"/>
              </a:rPr>
              <a:t>程序设计基础（第</a:t>
            </a:r>
            <a:r>
              <a:rPr lang="en-US" altLang="zh-CN" sz="2400">
                <a:solidFill>
                  <a:srgbClr val="FF0000"/>
                </a:solidFill>
                <a:effectLst>
                  <a:outerShdw blurRad="38100" dist="19050" dir="2700000" algn="tl" rotWithShape="0">
                    <a:schemeClr val="dk1">
                      <a:alpha val="40000"/>
                    </a:schemeClr>
                  </a:outerShdw>
                </a:effectLst>
                <a:sym typeface="+mn-ea"/>
              </a:rPr>
              <a:t>2</a:t>
            </a:r>
            <a:r>
              <a:rPr lang="zh-CN" altLang="en-US" sz="2400">
                <a:solidFill>
                  <a:srgbClr val="FF0000"/>
                </a:solidFill>
                <a:effectLst>
                  <a:outerShdw blurRad="38100" dist="19050" dir="2700000" algn="tl" rotWithShape="0">
                    <a:schemeClr val="dk1">
                      <a:alpha val="40000"/>
                    </a:schemeClr>
                  </a:outerShdw>
                </a:effectLst>
                <a:sym typeface="+mn-ea"/>
              </a:rPr>
              <a:t>版） 》谭浩强</a:t>
            </a:r>
            <a:r>
              <a:rPr lang="zh-CN" altLang="en-US" sz="2400">
                <a:solidFill>
                  <a:srgbClr val="FF0000"/>
                </a:solidFill>
                <a:effectLst>
                  <a:outerShdw blurRad="38100" dist="19050" dir="2700000" algn="tl" rotWithShape="0">
                    <a:schemeClr val="dk1">
                      <a:alpha val="40000"/>
                    </a:schemeClr>
                  </a:outerShdw>
                </a:effectLst>
                <a:latin typeface="Arial" panose="020B0604020202020204" pitchFamily="34" charset="0"/>
                <a:sym typeface="+mn-ea"/>
              </a:rPr>
              <a:t>√</a:t>
            </a:r>
            <a:endParaRPr lang="zh-CN" altLang="en-US" sz="2400">
              <a:solidFill>
                <a:srgbClr val="FF0000"/>
              </a:solidFill>
              <a:effectLst>
                <a:outerShdw blurRad="38100" dist="19050" dir="2700000" algn="tl" rotWithShape="0">
                  <a:schemeClr val="dk1">
                    <a:alpha val="40000"/>
                  </a:schemeClr>
                </a:outerShdw>
              </a:effectLst>
              <a:latin typeface="Arial" panose="020B0604020202020204" pitchFamily="34" charset="0"/>
              <a:sym typeface="+mn-ea"/>
            </a:endParaRPr>
          </a:p>
        </p:txBody>
      </p:sp>
      <p:sp>
        <p:nvSpPr>
          <p:cNvPr id="9" name="文本框 8"/>
          <p:cNvSpPr txBox="1"/>
          <p:nvPr/>
        </p:nvSpPr>
        <p:spPr>
          <a:xfrm>
            <a:off x="4318000" y="3238500"/>
            <a:ext cx="308610" cy="365760"/>
          </a:xfrm>
          <a:prstGeom prst="rect">
            <a:avLst/>
          </a:prstGeom>
          <a:noFill/>
        </p:spPr>
        <p:txBody>
          <a:bodyPr wrap="none" rtlCol="0" anchor="t">
            <a:spAutoFit/>
          </a:bodyPr>
          <a:p>
            <a:r>
              <a:rPr lang="zh-CN" altLang="en-US">
                <a:latin typeface="Arial" panose="020B0604020202020204" pitchFamily="34" charset="0"/>
                <a:sym typeface="+mn-ea"/>
              </a:rPr>
              <a:t>√</a:t>
            </a:r>
            <a:endParaRPr lang="zh-CN" altLang="en-US">
              <a:latin typeface="Arial" panose="020B0604020202020204"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流程图: 过程 5"/>
          <p:cNvSpPr/>
          <p:nvPr/>
        </p:nvSpPr>
        <p:spPr>
          <a:xfrm>
            <a:off x="628650" y="3007995"/>
            <a:ext cx="6374130" cy="82931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941070" y="1243965"/>
            <a:ext cx="3296920" cy="5924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标题 1"/>
          <p:cNvSpPr>
            <a:spLocks noGrp="1"/>
          </p:cNvSpPr>
          <p:nvPr>
            <p:ph type="title"/>
          </p:nvPr>
        </p:nvSpPr>
        <p:spPr/>
        <p:txBody>
          <a:bodyPr/>
          <a:p>
            <a:r>
              <a:rPr lang="zh-CN" altLang="en-US" sz="3600"/>
              <a:t>集成开发环境 </a:t>
            </a:r>
            <a:r>
              <a:rPr lang="en-US" altLang="zh-CN" sz="3600"/>
              <a:t>(IDE)</a:t>
            </a:r>
            <a:endParaRPr lang="en-US" altLang="zh-CN" sz="3600"/>
          </a:p>
        </p:txBody>
      </p:sp>
      <p:sp>
        <p:nvSpPr>
          <p:cNvPr id="3" name="内容占位符 2"/>
          <p:cNvSpPr>
            <a:spLocks noGrp="1"/>
          </p:cNvSpPr>
          <p:nvPr>
            <p:ph idx="1"/>
          </p:nvPr>
        </p:nvSpPr>
        <p:spPr>
          <a:xfrm>
            <a:off x="326390" y="882650"/>
            <a:ext cx="7886700" cy="5379085"/>
          </a:xfrm>
        </p:spPr>
        <p:txBody>
          <a:bodyPr/>
          <a:p>
            <a:r>
              <a:rPr lang="en-US" altLang="zh-CN"/>
              <a:t>Compiler</a:t>
            </a:r>
            <a:endParaRPr lang="en-US" altLang="zh-CN"/>
          </a:p>
          <a:p>
            <a:pPr lvl="1"/>
            <a:r>
              <a:rPr lang="en-US" altLang="zh-CN" sz="2400"/>
              <a:t>Visual C++ Compiler</a:t>
            </a:r>
            <a:endParaRPr lang="en-US" altLang="zh-CN" sz="2400"/>
          </a:p>
          <a:p>
            <a:pPr lvl="1"/>
            <a:r>
              <a:rPr lang="en-US" altLang="zh-CN" sz="2400"/>
              <a:t>GCC / G++ / MinGW</a:t>
            </a:r>
            <a:endParaRPr lang="en-US" altLang="zh-CN" sz="2400"/>
          </a:p>
          <a:p>
            <a:pPr lvl="1"/>
            <a:r>
              <a:rPr lang="en-US" altLang="zh-CN" sz="2400"/>
              <a:t>LLVM / Clang</a:t>
            </a:r>
            <a:endParaRPr lang="en-US" altLang="zh-CN" sz="2400"/>
          </a:p>
          <a:p>
            <a:r>
              <a:rPr lang="en-US" altLang="zh-CN"/>
              <a:t>MS Windows IDE</a:t>
            </a:r>
            <a:endParaRPr lang="en-US" altLang="zh-CN"/>
          </a:p>
          <a:p>
            <a:pPr lvl="1"/>
            <a:r>
              <a:rPr lang="en-US" altLang="zh-CN" b="1">
                <a:solidFill>
                  <a:srgbClr val="FF0000"/>
                </a:solidFill>
              </a:rPr>
              <a:t>Visual Studio 201X Community</a:t>
            </a:r>
            <a:endParaRPr lang="en-US" altLang="zh-CN" b="1">
              <a:solidFill>
                <a:srgbClr val="FF0000"/>
              </a:solidFill>
            </a:endParaRPr>
          </a:p>
          <a:p>
            <a:pPr lvl="1"/>
            <a:r>
              <a:rPr lang="en-US" altLang="zh-CN" b="1">
                <a:solidFill>
                  <a:srgbClr val="FF0000"/>
                </a:solidFill>
                <a:sym typeface="+mn-ea"/>
              </a:rPr>
              <a:t>Visual Studio 201X Express for Desktop</a:t>
            </a:r>
            <a:endParaRPr lang="en-US" altLang="zh-CN" b="1">
              <a:solidFill>
                <a:srgbClr val="FF0000"/>
              </a:solidFill>
              <a:sym typeface="+mn-ea"/>
            </a:endParaRPr>
          </a:p>
          <a:p>
            <a:pPr lvl="1"/>
            <a:r>
              <a:rPr lang="en-US" altLang="zh-CN">
                <a:sym typeface="+mn-ea"/>
              </a:rPr>
              <a:t>Code::Block</a:t>
            </a:r>
            <a:endParaRPr lang="en-US" altLang="zh-CN">
              <a:sym typeface="+mn-ea"/>
            </a:endParaRPr>
          </a:p>
          <a:p>
            <a:pPr lvl="1"/>
            <a:r>
              <a:rPr lang="en-US" altLang="zh-CN">
                <a:sym typeface="+mn-ea"/>
              </a:rPr>
              <a:t>CodeLite</a:t>
            </a:r>
            <a:endParaRPr lang="en-US" altLang="zh-CN">
              <a:sym typeface="+mn-ea"/>
            </a:endParaRPr>
          </a:p>
          <a:p>
            <a:pPr lvl="1"/>
            <a:r>
              <a:rPr lang="en-US" altLang="zh-CN">
                <a:sym typeface="+mn-ea"/>
              </a:rPr>
              <a:t>QtCreator </a:t>
            </a:r>
            <a:endParaRPr lang="en-US" altLang="zh-CN">
              <a:sym typeface="+mn-ea"/>
            </a:endParaRPr>
          </a:p>
          <a:p>
            <a:pPr lvl="0"/>
            <a:r>
              <a:rPr lang="en-US" altLang="zh-CN">
                <a:sym typeface="+mn-ea"/>
              </a:rPr>
              <a:t>Linux / Mac IDE</a:t>
            </a:r>
            <a:endParaRPr lang="en-US" altLang="zh-CN">
              <a:sym typeface="+mn-ea"/>
            </a:endParaRPr>
          </a:p>
          <a:p>
            <a:pPr lvl="1"/>
            <a:r>
              <a:rPr lang="en-US" altLang="zh-CN">
                <a:sym typeface="+mn-ea"/>
              </a:rPr>
              <a:t>……</a:t>
            </a:r>
            <a:endParaRPr lang="en-US" altLang="zh-CN">
              <a:sym typeface="+mn-ea"/>
            </a:endParaRPr>
          </a:p>
        </p:txBody>
      </p:sp>
      <p:pic>
        <p:nvPicPr>
          <p:cNvPr id="8" name="图片 7"/>
          <p:cNvPicPr>
            <a:picLocks noChangeAspect="1"/>
          </p:cNvPicPr>
          <p:nvPr/>
        </p:nvPicPr>
        <p:blipFill>
          <a:blip r:embed="rId1"/>
          <a:stretch>
            <a:fillRect/>
          </a:stretch>
        </p:blipFill>
        <p:spPr>
          <a:xfrm>
            <a:off x="3990340" y="1243965"/>
            <a:ext cx="1939290" cy="1454785"/>
          </a:xfrm>
          <a:prstGeom prst="rect">
            <a:avLst/>
          </a:prstGeom>
        </p:spPr>
      </p:pic>
      <p:pic>
        <p:nvPicPr>
          <p:cNvPr id="5" name="图片 4"/>
          <p:cNvPicPr>
            <a:picLocks noChangeAspect="1"/>
          </p:cNvPicPr>
          <p:nvPr/>
        </p:nvPicPr>
        <p:blipFill>
          <a:blip r:embed="rId2"/>
          <a:stretch>
            <a:fillRect/>
          </a:stretch>
        </p:blipFill>
        <p:spPr>
          <a:xfrm>
            <a:off x="5708015" y="1243965"/>
            <a:ext cx="1294765" cy="1541780"/>
          </a:xfrm>
          <a:prstGeom prst="rect">
            <a:avLst/>
          </a:prstGeom>
        </p:spPr>
      </p:pic>
      <p:sp>
        <p:nvSpPr>
          <p:cNvPr id="9" name="右大括号 8"/>
          <p:cNvSpPr/>
          <p:nvPr/>
        </p:nvSpPr>
        <p:spPr>
          <a:xfrm>
            <a:off x="3246755" y="4011930"/>
            <a:ext cx="196215" cy="941705"/>
          </a:xfrm>
          <a:prstGeom prst="rightBrace">
            <a:avLst>
              <a:gd name="adj1" fmla="val 53721"/>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0" name="文本框 9"/>
          <p:cNvSpPr txBox="1"/>
          <p:nvPr/>
        </p:nvSpPr>
        <p:spPr>
          <a:xfrm>
            <a:off x="3468370" y="4232910"/>
            <a:ext cx="3853815" cy="476885"/>
          </a:xfrm>
          <a:prstGeom prst="rect">
            <a:avLst/>
          </a:prstGeom>
          <a:noFill/>
        </p:spPr>
        <p:txBody>
          <a:bodyPr wrap="square" rtlCol="0">
            <a:spAutoFit/>
          </a:bodyPr>
          <a:p>
            <a:r>
              <a:rPr lang="en-US" altLang="zh-CN" sz="2400">
                <a:latin typeface="微软雅黑 Light" charset="0"/>
                <a:ea typeface="微软雅黑 Light" charset="0"/>
              </a:rPr>
              <a:t>+ Compiler [+ Debuger]</a:t>
            </a:r>
            <a:endParaRPr lang="en-US" altLang="zh-CN" sz="2400">
              <a:latin typeface="微软雅黑 Light" charset="0"/>
              <a:ea typeface="微软雅黑 Light" charset="0"/>
            </a:endParaRPr>
          </a:p>
        </p:txBody>
      </p:sp>
      <p:pic>
        <p:nvPicPr>
          <p:cNvPr id="7" name="图片 6" descr="LLVM_Logo.svg"/>
          <p:cNvPicPr>
            <a:picLocks noChangeAspect="1"/>
          </p:cNvPicPr>
          <p:nvPr/>
        </p:nvPicPr>
        <p:blipFill>
          <a:blip r:embed="rId3"/>
          <a:stretch>
            <a:fillRect/>
          </a:stretch>
        </p:blipFill>
        <p:spPr>
          <a:xfrm>
            <a:off x="6907530" y="1062355"/>
            <a:ext cx="1771015" cy="1771015"/>
          </a:xfrm>
          <a:prstGeom prst="rect">
            <a:avLst/>
          </a:prstGeom>
        </p:spPr>
      </p:pic>
      <p:sp>
        <p:nvSpPr>
          <p:cNvPr id="11" name="文本框 10"/>
          <p:cNvSpPr txBox="1"/>
          <p:nvPr/>
        </p:nvSpPr>
        <p:spPr>
          <a:xfrm>
            <a:off x="7473950" y="3497580"/>
            <a:ext cx="638810" cy="1326515"/>
          </a:xfrm>
          <a:prstGeom prst="rect">
            <a:avLst/>
          </a:prstGeom>
          <a:noFill/>
        </p:spPr>
        <p:txBody>
          <a:bodyPr wrap="square" rtlCol="0">
            <a:spAutoFit/>
          </a:bodyPr>
          <a:p>
            <a:pPr algn="ctr"/>
            <a:r>
              <a:rPr lang="zh-CN" altLang="en-US" sz="2000">
                <a:latin typeface="微软雅黑 Light" charset="0"/>
                <a:ea typeface="微软雅黑 Light" charset="0"/>
              </a:rPr>
              <a:t>正版免费</a:t>
            </a:r>
            <a:endParaRPr lang="zh-CN" altLang="en-US" sz="2000">
              <a:latin typeface="微软雅黑 Light" charset="0"/>
              <a:ea typeface="微软雅黑 Light" charset="0"/>
            </a:endParaRPr>
          </a:p>
        </p:txBody>
      </p:sp>
      <p:sp>
        <p:nvSpPr>
          <p:cNvPr id="12" name="右大括号 11"/>
          <p:cNvSpPr/>
          <p:nvPr/>
        </p:nvSpPr>
        <p:spPr>
          <a:xfrm>
            <a:off x="6936105" y="3178175"/>
            <a:ext cx="386080" cy="1962150"/>
          </a:xfrm>
          <a:prstGeom prst="rightBrace">
            <a:avLst>
              <a:gd name="adj1" fmla="val 51644"/>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3" name="文本框 12"/>
          <p:cNvSpPr txBox="1"/>
          <p:nvPr/>
        </p:nvSpPr>
        <p:spPr>
          <a:xfrm>
            <a:off x="495935" y="5882640"/>
            <a:ext cx="6302375" cy="645160"/>
          </a:xfrm>
          <a:prstGeom prst="rect">
            <a:avLst/>
          </a:prstGeom>
          <a:noFill/>
          <a:ln>
            <a:solidFill>
              <a:schemeClr val="accent1"/>
            </a:solidFill>
          </a:ln>
          <a:effectLst>
            <a:glow rad="127000">
              <a:schemeClr val="accent2"/>
            </a:glow>
          </a:effectLst>
        </p:spPr>
        <p:txBody>
          <a:bodyPr wrap="square" rtlCol="0" anchor="t">
            <a:spAutoFit/>
          </a:bodyPr>
          <a:p>
            <a:r>
              <a:rPr lang="en-US" altLang="zh-CN" sz="3600">
                <a:sym typeface="+mn-ea"/>
              </a:rPr>
              <a:t>vs  Community 2015---</a:t>
            </a:r>
            <a:r>
              <a:rPr lang="zh-CN" altLang="en-US" sz="3600">
                <a:sym typeface="+mn-ea"/>
              </a:rPr>
              <a:t>免费版本</a:t>
            </a:r>
            <a:endParaRPr lang="zh-CN" altLang="en-US" sz="360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306070" y="314960"/>
            <a:ext cx="8508365" cy="4907280"/>
          </a:xfrm>
          <a:prstGeom prst="rect">
            <a:avLst/>
          </a:prstGeom>
          <a:effectLst>
            <a:glow rad="127000">
              <a:srgbClr val="0070C0"/>
            </a:glo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Visual Studio 2015 Commuity</a:t>
            </a:r>
            <a:endParaRPr lang="en-US" altLang="zh-CN"/>
          </a:p>
        </p:txBody>
      </p:sp>
      <p:pic>
        <p:nvPicPr>
          <p:cNvPr id="4" name="内容占位符 3"/>
          <p:cNvPicPr>
            <a:picLocks noChangeAspect="1"/>
          </p:cNvPicPr>
          <p:nvPr>
            <p:ph idx="1"/>
          </p:nvPr>
        </p:nvPicPr>
        <p:blipFill>
          <a:blip r:embed="rId1"/>
          <a:stretch>
            <a:fillRect/>
          </a:stretch>
        </p:blipFill>
        <p:spPr>
          <a:xfrm>
            <a:off x="12700" y="948690"/>
            <a:ext cx="9100185" cy="587756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特别说明</a:t>
            </a:r>
            <a:endParaRPr lang="zh-CN" altLang="en-US"/>
          </a:p>
        </p:txBody>
      </p:sp>
      <p:sp>
        <p:nvSpPr>
          <p:cNvPr id="3" name="内容占位符 2"/>
          <p:cNvSpPr>
            <a:spLocks noGrp="1"/>
          </p:cNvSpPr>
          <p:nvPr>
            <p:ph idx="1"/>
          </p:nvPr>
        </p:nvSpPr>
        <p:spPr/>
        <p:txBody>
          <a:bodyPr/>
          <a:p>
            <a:r>
              <a:rPr lang="zh-CN" altLang="en-US"/>
              <a:t>本文中的提法或解释并</a:t>
            </a:r>
            <a:r>
              <a:rPr lang="zh-CN" altLang="en-US" b="1"/>
              <a:t>不严谨</a:t>
            </a:r>
            <a:endParaRPr lang="zh-CN" altLang="en-US" b="1"/>
          </a:p>
          <a:p>
            <a:pPr lvl="1"/>
            <a:r>
              <a:rPr lang="zh-CN" altLang="en-US" sz="2400"/>
              <a:t>白话文</a:t>
            </a:r>
            <a:r>
              <a:rPr lang="zh-CN" altLang="en-US"/>
              <a:t>，</a:t>
            </a:r>
            <a:r>
              <a:rPr lang="zh-CN" altLang="en-US">
                <a:sym typeface="+mn-ea"/>
              </a:rPr>
              <a:t>以</a:t>
            </a:r>
            <a:r>
              <a:rPr lang="zh-CN" altLang="en-US"/>
              <a:t>适合初学者，建立感性认识</a:t>
            </a:r>
            <a:endParaRPr lang="zh-CN" altLang="en-US"/>
          </a:p>
          <a:p>
            <a:pPr lvl="1"/>
            <a:r>
              <a:rPr lang="zh-CN" altLang="en-US"/>
              <a:t>从学科角度，仅考虑常用情况</a:t>
            </a:r>
            <a:endParaRPr lang="zh-CN" altLang="en-US"/>
          </a:p>
          <a:p>
            <a:pPr lvl="1"/>
            <a:r>
              <a:rPr lang="zh-CN" altLang="en-US"/>
              <a:t>准确解释请参阅书籍</a:t>
            </a:r>
            <a:endParaRPr lang="zh-CN" altLang="en-US"/>
          </a:p>
          <a:p>
            <a:r>
              <a:rPr lang="zh-CN" altLang="en-US"/>
              <a:t>本次课程内容仅考虑</a:t>
            </a:r>
            <a:r>
              <a:rPr lang="zh-CN" altLang="en-US" b="1">
                <a:sym typeface="+mn-ea"/>
              </a:rPr>
              <a:t>Console</a:t>
            </a:r>
            <a:r>
              <a:rPr lang="zh-CN" altLang="en-US">
                <a:sym typeface="+mn-ea"/>
              </a:rPr>
              <a:t>程序</a:t>
            </a:r>
            <a:endParaRPr lang="zh-CN" altLang="en-US">
              <a:sym typeface="+mn-ea"/>
            </a:endParaRPr>
          </a:p>
          <a:p>
            <a:pPr lvl="1"/>
            <a:r>
              <a:rPr lang="zh-CN" altLang="en-US" sz="2400">
                <a:sym typeface="+mn-ea"/>
              </a:rPr>
              <a:t>图形界面的</a:t>
            </a:r>
            <a:r>
              <a:rPr lang="en-US" altLang="zh-CN" sz="2400">
                <a:sym typeface="+mn-ea"/>
              </a:rPr>
              <a:t>C++</a:t>
            </a:r>
            <a:r>
              <a:rPr lang="zh-CN" altLang="en-US" sz="2400">
                <a:sym typeface="+mn-ea"/>
              </a:rPr>
              <a:t>程序</a:t>
            </a:r>
            <a:r>
              <a:rPr lang="en-US" altLang="zh-CN" sz="2400">
                <a:sym typeface="+mn-ea"/>
              </a:rPr>
              <a:t>(</a:t>
            </a:r>
            <a:r>
              <a:rPr lang="zh-CN" altLang="en-US" sz="2400">
                <a:sym typeface="+mn-ea"/>
              </a:rPr>
              <a:t>基于</a:t>
            </a:r>
            <a:r>
              <a:rPr lang="en-US" altLang="zh-CN" sz="2400">
                <a:sym typeface="+mn-ea"/>
              </a:rPr>
              <a:t>MFC)</a:t>
            </a:r>
            <a:r>
              <a:rPr lang="zh-CN" altLang="en-US" sz="2400">
                <a:sym typeface="+mn-ea"/>
              </a:rPr>
              <a:t>会在</a:t>
            </a:r>
            <a:r>
              <a:rPr lang="en-US" altLang="zh-CN" sz="2400">
                <a:sym typeface="+mn-ea"/>
              </a:rPr>
              <a:t>6-8</a:t>
            </a:r>
            <a:r>
              <a:rPr lang="zh-CN" altLang="en-US" sz="2400">
                <a:sym typeface="+mn-ea"/>
              </a:rPr>
              <a:t>周学习</a:t>
            </a:r>
            <a:endParaRPr lang="zh-CN" altLang="en-US" sz="2400">
              <a:sym typeface="+mn-ea"/>
            </a:endParaRPr>
          </a:p>
          <a:p>
            <a:pPr lvl="0"/>
            <a:r>
              <a:rPr lang="zh-CN" altLang="en-US" sz="2800">
                <a:sym typeface="+mn-ea"/>
              </a:rPr>
              <a:t>本课程会用到部分</a:t>
            </a:r>
            <a:r>
              <a:rPr lang="zh-CN" altLang="en-US" sz="2800" b="1">
                <a:sym typeface="+mn-ea"/>
              </a:rPr>
              <a:t>英语</a:t>
            </a:r>
            <a:endParaRPr lang="zh-CN" altLang="en-US" sz="2800" b="1">
              <a:sym typeface="+mn-ea"/>
            </a:endParaRPr>
          </a:p>
          <a:p>
            <a:pPr lvl="1"/>
            <a:r>
              <a:rPr lang="zh-CN" altLang="en-US" sz="2400">
                <a:sym typeface="+mn-ea"/>
              </a:rPr>
              <a:t>基础英语，熟悉就好</a:t>
            </a:r>
            <a:endParaRPr lang="zh-CN" altLang="en-US" sz="2400">
              <a:sym typeface="+mn-ea"/>
            </a:endParaRPr>
          </a:p>
          <a:p>
            <a:pPr lvl="1"/>
            <a:r>
              <a:rPr lang="zh-CN" altLang="en-US" sz="2400">
                <a:sym typeface="+mn-ea"/>
              </a:rPr>
              <a:t>程序所必须</a:t>
            </a:r>
            <a:endParaRPr lang="zh-CN" altLang="en-US" sz="2400">
              <a:sym typeface="+mn-ea"/>
            </a:endParaRPr>
          </a:p>
          <a:p>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en-US" altLang="zh-CN"/>
              <a:t>Part 2. C++</a:t>
            </a:r>
            <a:r>
              <a:rPr lang="zh-CN" altLang="en-US"/>
              <a:t>程序设计</a:t>
            </a: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C++</a:t>
            </a:r>
            <a:r>
              <a:rPr lang="zh-CN" altLang="en-US"/>
              <a:t>程序</a:t>
            </a:r>
            <a:endParaRPr lang="zh-CN" altLang="en-US"/>
          </a:p>
        </p:txBody>
      </p:sp>
      <p:sp>
        <p:nvSpPr>
          <p:cNvPr id="3" name="内容占位符 2"/>
          <p:cNvSpPr>
            <a:spLocks noGrp="1"/>
          </p:cNvSpPr>
          <p:nvPr>
            <p:ph idx="1"/>
          </p:nvPr>
        </p:nvSpPr>
        <p:spPr>
          <a:xfrm>
            <a:off x="628650" y="1215390"/>
            <a:ext cx="7886700" cy="601345"/>
          </a:xfrm>
        </p:spPr>
        <p:txBody>
          <a:bodyPr>
            <a:normAutofit/>
          </a:bodyPr>
          <a:p>
            <a:r>
              <a:rPr lang="en-US" altLang="zh-CN">
                <a:sym typeface="+mn-ea"/>
              </a:rPr>
              <a:t>Hello world!</a:t>
            </a:r>
            <a:endParaRPr lang="zh-CN" altLang="en-US"/>
          </a:p>
        </p:txBody>
      </p:sp>
      <p:sp>
        <p:nvSpPr>
          <p:cNvPr id="4" name="文本框 3"/>
          <p:cNvSpPr txBox="1"/>
          <p:nvPr/>
        </p:nvSpPr>
        <p:spPr>
          <a:xfrm>
            <a:off x="669925" y="1831340"/>
            <a:ext cx="7844155" cy="2225040"/>
          </a:xfrm>
          <a:prstGeom prst="rect">
            <a:avLst/>
          </a:prstGeom>
          <a:solidFill>
            <a:schemeClr val="accent4">
              <a:lumMod val="20000"/>
              <a:lumOff val="80000"/>
            </a:schemeClr>
          </a:solidFill>
          <a:ln w="12700" cmpd="sng">
            <a:solidFill>
              <a:schemeClr val="accent1">
                <a:shade val="50000"/>
              </a:schemeClr>
            </a:solidFill>
            <a:prstDash val="solid"/>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wrap="square" rtlCol="0">
            <a:spAutoFit/>
          </a:bodyPr>
          <a:p>
            <a:r>
              <a:rPr lang="zh-CN" altLang="en-US" sz="2000">
                <a:latin typeface="Consolas" panose="020B0609020204030204" charset="0"/>
              </a:rPr>
              <a:t>// my first program in C++</a:t>
            </a:r>
            <a:endParaRPr lang="zh-CN" altLang="en-US" sz="2000">
              <a:latin typeface="Consolas" panose="020B0609020204030204" charset="0"/>
            </a:endParaRPr>
          </a:p>
          <a:p>
            <a:r>
              <a:rPr lang="zh-CN" altLang="en-US" sz="2000">
                <a:latin typeface="Consolas" panose="020B0609020204030204" charset="0"/>
              </a:rPr>
              <a:t>#include &lt;iostream&gt;</a:t>
            </a:r>
            <a:endParaRPr lang="zh-CN" altLang="en-US" sz="2000">
              <a:latin typeface="Consolas" panose="020B0609020204030204" charset="0"/>
            </a:endParaRPr>
          </a:p>
          <a:p>
            <a:endParaRPr lang="zh-CN" altLang="en-US" sz="2000">
              <a:latin typeface="Consolas" panose="020B0609020204030204" charset="0"/>
            </a:endParaRPr>
          </a:p>
          <a:p>
            <a:r>
              <a:rPr lang="zh-CN" altLang="en-US" sz="2000">
                <a:latin typeface="Consolas" panose="020B0609020204030204" charset="0"/>
              </a:rPr>
              <a:t>int main()</a:t>
            </a:r>
            <a:endParaRPr lang="zh-CN" altLang="en-US" sz="2000">
              <a:latin typeface="Consolas" panose="020B0609020204030204" charset="0"/>
            </a:endParaRPr>
          </a:p>
          <a:p>
            <a:r>
              <a:rPr lang="zh-CN" altLang="en-US" sz="2000">
                <a:latin typeface="Consolas" panose="020B0609020204030204" charset="0"/>
              </a:rPr>
              <a:t>{</a:t>
            </a:r>
            <a:endParaRPr lang="zh-CN" altLang="en-US" sz="2000">
              <a:latin typeface="Consolas" panose="020B0609020204030204" charset="0"/>
            </a:endParaRPr>
          </a:p>
          <a:p>
            <a:r>
              <a:rPr lang="zh-CN" altLang="en-US" sz="2000">
                <a:latin typeface="Consolas" panose="020B0609020204030204" charset="0"/>
              </a:rPr>
              <a:t>  std::cout &lt;&lt; "Hello World!";</a:t>
            </a:r>
            <a:endParaRPr lang="zh-CN" altLang="en-US" sz="2000">
              <a:latin typeface="Consolas" panose="020B0609020204030204" charset="0"/>
            </a:endParaRPr>
          </a:p>
          <a:p>
            <a:r>
              <a:rPr lang="zh-CN" altLang="en-US" sz="2000">
                <a:latin typeface="Consolas" panose="020B0609020204030204" charset="0"/>
              </a:rPr>
              <a:t>}</a:t>
            </a:r>
            <a:endParaRPr lang="zh-CN" altLang="en-US" sz="2000">
              <a:latin typeface="Consolas" panose="020B0609020204030204" charset="0"/>
            </a:endParaRPr>
          </a:p>
        </p:txBody>
      </p:sp>
      <p:sp>
        <p:nvSpPr>
          <p:cNvPr id="5" name="文本框 4"/>
          <p:cNvSpPr txBox="1"/>
          <p:nvPr/>
        </p:nvSpPr>
        <p:spPr>
          <a:xfrm>
            <a:off x="669290" y="4354830"/>
            <a:ext cx="7846060" cy="396240"/>
          </a:xfrm>
          <a:prstGeom prst="rect">
            <a:avLst/>
          </a:prstGeom>
          <a:effectLst>
            <a:outerShdw blurRad="50800" dist="38100" dir="2700000" algn="tl"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wrap="square" rtlCol="0">
            <a:spAutoFit/>
          </a:bodyPr>
          <a:p>
            <a:r>
              <a:rPr lang="zh-CN" altLang="en-US" sz="2000">
                <a:latin typeface="Consolas" panose="020B0609020204030204" charset="0"/>
              </a:rPr>
              <a:t>Hello World!</a:t>
            </a:r>
            <a:endParaRPr lang="zh-CN" altLang="en-US" sz="2000">
              <a:latin typeface="Consolas" panose="020B0609020204030204" charset="0"/>
            </a:endParaRPr>
          </a:p>
        </p:txBody>
      </p:sp>
      <p:sp>
        <p:nvSpPr>
          <p:cNvPr id="6" name="文本框 5"/>
          <p:cNvSpPr txBox="1"/>
          <p:nvPr/>
        </p:nvSpPr>
        <p:spPr>
          <a:xfrm>
            <a:off x="241300" y="5041900"/>
            <a:ext cx="7425690" cy="826135"/>
          </a:xfrm>
          <a:prstGeom prst="rect">
            <a:avLst/>
          </a:prstGeom>
          <a:noFill/>
          <a:ln>
            <a:solidFill>
              <a:schemeClr val="accent1"/>
            </a:solidFill>
          </a:ln>
          <a:effectLst>
            <a:glow rad="127000">
              <a:srgbClr val="0070C0"/>
            </a:glow>
          </a:effectLst>
        </p:spPr>
        <p:txBody>
          <a:bodyPr wrap="none" rtlCol="0" anchor="t">
            <a:spAutoFit/>
          </a:bodyPr>
          <a:p>
            <a:r>
              <a:rPr lang="zh-CN" altLang="en-US" sz="2400">
                <a:sym typeface="+mn-ea"/>
              </a:rPr>
              <a:t>C++标准程序库中的所有标识符都被定义于一个名为std</a:t>
            </a:r>
            <a:endParaRPr lang="zh-CN" altLang="en-US" sz="2400">
              <a:sym typeface="+mn-ea"/>
            </a:endParaRPr>
          </a:p>
          <a:p>
            <a:r>
              <a:rPr lang="zh-CN" altLang="en-US" sz="2400">
                <a:sym typeface="+mn-ea"/>
              </a:rPr>
              <a:t>的namespace中</a:t>
            </a:r>
            <a:endParaRPr lang="zh-CN" altLang="en-US" sz="2400">
              <a:sym typeface="+mn-ea"/>
            </a:endParaRPr>
          </a:p>
        </p:txBody>
      </p:sp>
      <p:sp>
        <p:nvSpPr>
          <p:cNvPr id="7" name="文本框 6"/>
          <p:cNvSpPr txBox="1"/>
          <p:nvPr/>
        </p:nvSpPr>
        <p:spPr>
          <a:xfrm>
            <a:off x="671195" y="1831340"/>
            <a:ext cx="7844155" cy="2225040"/>
          </a:xfrm>
          <a:prstGeom prst="rect">
            <a:avLst/>
          </a:prstGeom>
          <a:solidFill>
            <a:schemeClr val="accent4">
              <a:lumMod val="20000"/>
              <a:lumOff val="80000"/>
            </a:schemeClr>
          </a:solidFill>
          <a:ln w="12700" cmpd="sng">
            <a:solidFill>
              <a:schemeClr val="accent1">
                <a:shade val="50000"/>
              </a:schemeClr>
            </a:solidFill>
            <a:prstDash val="solid"/>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wrap="square" rtlCol="0">
            <a:spAutoFit/>
          </a:bodyPr>
          <a:p>
            <a:r>
              <a:rPr lang="zh-CN" altLang="en-US" sz="2000">
                <a:latin typeface="Consolas" panose="020B0609020204030204" charset="0"/>
              </a:rPr>
              <a:t>// my first program in C++</a:t>
            </a:r>
            <a:endParaRPr lang="zh-CN" altLang="en-US" sz="2000">
              <a:latin typeface="Consolas" panose="020B0609020204030204" charset="0"/>
            </a:endParaRPr>
          </a:p>
          <a:p>
            <a:r>
              <a:rPr lang="zh-CN" altLang="en-US" sz="2000">
                <a:latin typeface="Consolas" panose="020B0609020204030204" charset="0"/>
              </a:rPr>
              <a:t>#include &lt;iostream&gt;</a:t>
            </a:r>
            <a:endParaRPr lang="zh-CN" altLang="en-US" sz="2000">
              <a:latin typeface="Consolas" panose="020B0609020204030204" charset="0"/>
            </a:endParaRPr>
          </a:p>
          <a:p>
            <a:r>
              <a:rPr lang="en-US" altLang="zh-CN" sz="2000">
                <a:latin typeface="Consolas" panose="020B0609020204030204" charset="0"/>
              </a:rPr>
              <a:t>using namespace std;</a:t>
            </a:r>
            <a:endParaRPr lang="en-US" altLang="zh-CN" sz="2000">
              <a:latin typeface="Consolas" panose="020B0609020204030204" charset="0"/>
            </a:endParaRPr>
          </a:p>
          <a:p>
            <a:r>
              <a:rPr lang="zh-CN" altLang="en-US" sz="2000">
                <a:latin typeface="Consolas" panose="020B0609020204030204" charset="0"/>
              </a:rPr>
              <a:t>int main()</a:t>
            </a:r>
            <a:endParaRPr lang="zh-CN" altLang="en-US" sz="2000">
              <a:latin typeface="Consolas" panose="020B0609020204030204" charset="0"/>
            </a:endParaRPr>
          </a:p>
          <a:p>
            <a:r>
              <a:rPr lang="zh-CN" altLang="en-US" sz="2000">
                <a:latin typeface="Consolas" panose="020B0609020204030204" charset="0"/>
              </a:rPr>
              <a:t>{</a:t>
            </a:r>
            <a:endParaRPr lang="zh-CN" altLang="en-US" sz="2000">
              <a:latin typeface="Consolas" panose="020B0609020204030204" charset="0"/>
            </a:endParaRPr>
          </a:p>
          <a:p>
            <a:r>
              <a:rPr lang="zh-CN" altLang="en-US" sz="2000">
                <a:latin typeface="Consolas" panose="020B0609020204030204" charset="0"/>
              </a:rPr>
              <a:t>  cout &lt;&lt; "Hello World!";</a:t>
            </a:r>
            <a:endParaRPr lang="zh-CN" altLang="en-US" sz="2000">
              <a:latin typeface="Consolas" panose="020B0609020204030204" charset="0"/>
            </a:endParaRPr>
          </a:p>
          <a:p>
            <a:r>
              <a:rPr lang="zh-CN" altLang="en-US" sz="2000">
                <a:latin typeface="Consolas" panose="020B0609020204030204" charset="0"/>
              </a:rPr>
              <a:t>}</a:t>
            </a:r>
            <a:endParaRPr lang="zh-CN" altLang="en-US" sz="2000">
              <a:latin typeface="Consolas" panose="020B0609020204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内容占位符 4" descr="C++"/>
          <p:cNvPicPr>
            <a:picLocks noChangeAspect="1"/>
          </p:cNvPicPr>
          <p:nvPr>
            <p:ph idx="1"/>
          </p:nvPr>
        </p:nvPicPr>
        <p:blipFill>
          <a:blip r:embed="rId1"/>
          <a:stretch>
            <a:fillRect/>
          </a:stretch>
        </p:blipFill>
        <p:spPr>
          <a:xfrm>
            <a:off x="545465" y="15875"/>
            <a:ext cx="8361680" cy="6820535"/>
          </a:xfrm>
          <a:prstGeom prst="rect">
            <a:avLst/>
          </a:prstGeom>
        </p:spPr>
      </p:pic>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p>
            <a:r>
              <a:rPr lang="en-US" altLang="zh-CN"/>
              <a:t>C++</a:t>
            </a:r>
            <a:r>
              <a:rPr lang="zh-CN" altLang="en-US"/>
              <a:t>的技能树</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内容占位符 4" descr="C++"/>
          <p:cNvPicPr>
            <a:picLocks noChangeAspect="1"/>
          </p:cNvPicPr>
          <p:nvPr/>
        </p:nvPicPr>
        <p:blipFill>
          <a:blip r:embed="rId1"/>
          <a:stretch>
            <a:fillRect/>
          </a:stretch>
        </p:blipFill>
        <p:spPr>
          <a:xfrm>
            <a:off x="545465" y="15875"/>
            <a:ext cx="8361680" cy="6820535"/>
          </a:xfrm>
          <a:prstGeom prst="rect">
            <a:avLst/>
          </a:prstGeom>
        </p:spPr>
      </p:pic>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normAutofit fontScale="90000"/>
          </a:bodyPr>
          <a:p>
            <a:r>
              <a:rPr lang="en-US" altLang="zh-CN"/>
              <a:t>1.</a:t>
            </a:r>
            <a:r>
              <a:rPr lang="zh-CN" altLang="en-US"/>
              <a:t> </a:t>
            </a:r>
            <a:r>
              <a:rPr lang="en-US" altLang="zh-CN"/>
              <a:t>C++</a:t>
            </a:r>
            <a:r>
              <a:rPr lang="zh-CN" altLang="en-US"/>
              <a:t>基础</a:t>
            </a:r>
            <a:endParaRPr lang="zh-CN" altLang="en-US"/>
          </a:p>
        </p:txBody>
      </p:sp>
      <p:sp>
        <p:nvSpPr>
          <p:cNvPr id="4" name="矩形 3"/>
          <p:cNvSpPr/>
          <p:nvPr/>
        </p:nvSpPr>
        <p:spPr>
          <a:xfrm>
            <a:off x="205740" y="882650"/>
            <a:ext cx="417004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4906010" y="2207895"/>
            <a:ext cx="4170045" cy="160845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4387215" y="3816350"/>
            <a:ext cx="4688840" cy="160845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210185" y="2583180"/>
            <a:ext cx="3714750" cy="414782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3737610" y="3266440"/>
            <a:ext cx="117919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内容占位符 2"/>
          <p:cNvSpPr>
            <a:spLocks noGrp="1"/>
          </p:cNvSpPr>
          <p:nvPr>
            <p:ph idx="1"/>
          </p:nvPr>
        </p:nvSpPr>
        <p:spPr>
          <a:xfrm>
            <a:off x="629285" y="961390"/>
            <a:ext cx="2814955" cy="3426460"/>
          </a:xfrm>
          <a:solidFill>
            <a:schemeClr val="bg1">
              <a:alpha val="75000"/>
            </a:schemeClr>
          </a:solidFill>
        </p:spPr>
        <p:txBody>
          <a:bodyPr>
            <a:normAutofit lnSpcReduction="10000"/>
          </a:bodyPr>
          <a:p>
            <a:r>
              <a:rPr lang="zh-CN" altLang="en-US"/>
              <a:t>变量和类型</a:t>
            </a:r>
            <a:endParaRPr lang="zh-CN" altLang="en-US"/>
          </a:p>
          <a:p>
            <a:r>
              <a:rPr lang="zh-CN" altLang="en-US">
                <a:sym typeface="+mn-ea"/>
              </a:rPr>
              <a:t>常量</a:t>
            </a:r>
            <a:endParaRPr lang="zh-CN" altLang="en-US">
              <a:sym typeface="+mn-ea"/>
            </a:endParaRPr>
          </a:p>
          <a:p>
            <a:r>
              <a:rPr lang="zh-CN" altLang="en-US">
                <a:sym typeface="+mn-ea"/>
              </a:rPr>
              <a:t>运算符</a:t>
            </a:r>
            <a:endParaRPr lang="zh-CN" altLang="en-US">
              <a:sym typeface="+mn-ea"/>
            </a:endParaRPr>
          </a:p>
          <a:p>
            <a:r>
              <a:rPr lang="zh-CN" altLang="en-US">
                <a:sym typeface="+mn-ea"/>
              </a:rPr>
              <a:t>基本输入输出</a:t>
            </a:r>
            <a:endParaRPr lang="zh-CN" altLang="en-US">
              <a:sym typeface="+mn-ea"/>
            </a:endParaRPr>
          </a:p>
          <a:p>
            <a:r>
              <a:rPr lang="zh-CN" altLang="en-US">
                <a:sym typeface="+mn-ea"/>
              </a:rPr>
              <a:t>注释</a:t>
            </a:r>
            <a:endParaRPr lang="zh-CN" altLang="en-US"/>
          </a:p>
          <a:p>
            <a:pPr lvl="0"/>
            <a:r>
              <a:rPr lang="zh-CN" altLang="en-US">
                <a:sym typeface="+mn-ea"/>
              </a:rPr>
              <a:t>预处理</a:t>
            </a:r>
            <a:endParaRPr lang="zh-CN" altLang="en-US"/>
          </a:p>
        </p:txBody>
      </p:sp>
      <p:sp>
        <p:nvSpPr>
          <p:cNvPr id="10" name="圆角矩形 9"/>
          <p:cNvSpPr/>
          <p:nvPr/>
        </p:nvSpPr>
        <p:spPr>
          <a:xfrm>
            <a:off x="4266565" y="73025"/>
            <a:ext cx="3738245" cy="2113280"/>
          </a:xfrm>
          <a:prstGeom prst="roundRect">
            <a:avLst/>
          </a:prstGeom>
          <a:noFill/>
          <a:ln>
            <a:solidFill>
              <a:schemeClr val="accent2"/>
            </a:solidFill>
            <a:prstDash val="dash"/>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1.1 </a:t>
            </a:r>
            <a:r>
              <a:rPr lang="zh-CN" altLang="en-US">
                <a:sym typeface="+mn-ea"/>
              </a:rPr>
              <a:t>变量和类型</a:t>
            </a:r>
            <a:r>
              <a:rPr lang="en-US" altLang="zh-CN"/>
              <a:t> </a:t>
            </a:r>
            <a:endParaRPr lang="en-US" altLang="zh-CN"/>
          </a:p>
        </p:txBody>
      </p:sp>
      <p:sp>
        <p:nvSpPr>
          <p:cNvPr id="3" name="内容占位符 2"/>
          <p:cNvSpPr>
            <a:spLocks noGrp="1"/>
          </p:cNvSpPr>
          <p:nvPr>
            <p:ph idx="1"/>
          </p:nvPr>
        </p:nvSpPr>
        <p:spPr/>
        <p:txBody>
          <a:bodyPr/>
          <a:p>
            <a:r>
              <a:rPr lang="zh-CN" altLang="en-US">
                <a:sym typeface="+mn-ea"/>
              </a:rPr>
              <a:t>基础数据类型</a:t>
            </a:r>
            <a:endParaRPr lang="zh-CN" altLang="en-US">
              <a:sym typeface="+mn-ea"/>
            </a:endParaRPr>
          </a:p>
          <a:p>
            <a:r>
              <a:rPr lang="zh-CN" altLang="en-US">
                <a:sym typeface="+mn-ea"/>
              </a:rPr>
              <a:t>变量声明</a:t>
            </a:r>
            <a:endParaRPr lang="zh-CN" altLang="en-US">
              <a:sym typeface="+mn-ea"/>
            </a:endParaRPr>
          </a:p>
          <a:p>
            <a:pPr lvl="1"/>
            <a:r>
              <a:rPr lang="zh-CN" altLang="en-US">
                <a:sym typeface="+mn-ea"/>
              </a:rPr>
              <a:t>不必在程序块开头</a:t>
            </a:r>
            <a:endParaRPr lang="zh-CN" altLang="en-US">
              <a:sym typeface="+mn-ea"/>
            </a:endParaRPr>
          </a:p>
          <a:p>
            <a:pPr lvl="1"/>
            <a:endParaRPr lang="zh-CN" altLang="en-US">
              <a:sym typeface="+mn-ea"/>
            </a:endParaRPr>
          </a:p>
          <a:p>
            <a:r>
              <a:rPr lang="zh-CN" altLang="en-US">
                <a:sym typeface="+mn-ea"/>
              </a:rPr>
              <a:t>变量初始化</a:t>
            </a:r>
            <a:endParaRPr lang="zh-CN" altLang="en-US">
              <a:sym typeface="+mn-ea"/>
            </a:endParaRPr>
          </a:p>
          <a:p>
            <a:endParaRPr lang="zh-CN" altLang="en-US">
              <a:sym typeface="+mn-ea"/>
            </a:endParaRPr>
          </a:p>
          <a:p>
            <a:endParaRPr lang="zh-CN" altLang="en-US">
              <a:sym typeface="+mn-ea"/>
            </a:endParaRPr>
          </a:p>
          <a:p>
            <a:endParaRPr lang="zh-CN" altLang="en-US">
              <a:sym typeface="+mn-ea"/>
            </a:endParaRPr>
          </a:p>
          <a:p>
            <a:r>
              <a:rPr lang="en-US" altLang="zh-CN">
                <a:sym typeface="+mn-ea"/>
              </a:rPr>
              <a:t>auto</a:t>
            </a:r>
            <a:r>
              <a:rPr lang="zh-CN" altLang="en-US">
                <a:sym typeface="+mn-ea"/>
              </a:rPr>
              <a:t>类型</a:t>
            </a:r>
            <a:endParaRPr lang="zh-CN" altLang="en-US">
              <a:sym typeface="+mn-ea"/>
            </a:endParaRPr>
          </a:p>
          <a:p>
            <a:endParaRPr lang="zh-CN" altLang="en-US">
              <a:sym typeface="+mn-ea"/>
            </a:endParaRPr>
          </a:p>
          <a:p>
            <a:endParaRPr lang="zh-CN" altLang="en-US">
              <a:sym typeface="+mn-ea"/>
            </a:endParaRPr>
          </a:p>
        </p:txBody>
      </p:sp>
      <p:graphicFrame>
        <p:nvGraphicFramePr>
          <p:cNvPr id="5" name="表格 4"/>
          <p:cNvGraphicFramePr/>
          <p:nvPr/>
        </p:nvGraphicFramePr>
        <p:xfrm>
          <a:off x="4424680" y="960120"/>
          <a:ext cx="4090670" cy="5063490"/>
        </p:xfrm>
        <a:graphic>
          <a:graphicData uri="http://schemas.openxmlformats.org/drawingml/2006/table">
            <a:tbl>
              <a:tblPr firstRow="1" bandRow="1">
                <a:tableStyleId>{5C22544A-7EE6-4342-B048-85BDC9FD1C3A}</a:tableStyleId>
              </a:tblPr>
              <a:tblGrid>
                <a:gridCol w="1416050"/>
                <a:gridCol w="2674620"/>
              </a:tblGrid>
              <a:tr h="417830">
                <a:tc>
                  <a:txBody>
                    <a:bodyPr/>
                    <a:p>
                      <a:pPr>
                        <a:buNone/>
                      </a:pPr>
                      <a:r>
                        <a:rPr lang="zh-CN" sz="2000" b="0">
                          <a:latin typeface="微软雅黑" panose="020B0503020204020204" charset="-122"/>
                          <a:ea typeface="微软雅黑" panose="020B0503020204020204" charset="-122"/>
                        </a:rPr>
                        <a:t>组别</a:t>
                      </a:r>
                      <a:endParaRPr lang="zh-CN" sz="2000" b="0">
                        <a:latin typeface="微软雅黑" panose="020B0503020204020204" charset="-122"/>
                        <a:ea typeface="微软雅黑" panose="020B0503020204020204" charset="-122"/>
                      </a:endParaRPr>
                    </a:p>
                  </a:txBody>
                  <a:tcPr/>
                </a:tc>
                <a:tc>
                  <a:txBody>
                    <a:bodyPr/>
                    <a:p>
                      <a:pPr marL="0" indent="0" algn="ctr">
                        <a:buNone/>
                      </a:pPr>
                      <a:r>
                        <a:rPr lang="zh-CN" altLang="en-US" sz="2000" b="0" u="none">
                          <a:solidFill>
                            <a:srgbClr val="000000"/>
                          </a:solidFill>
                          <a:highlight>
                            <a:srgbClr val="F0F0F0"/>
                          </a:highlight>
                          <a:latin typeface="微软雅黑" panose="020B0503020204020204" charset="-122"/>
                          <a:ea typeface="微软雅黑" panose="020B0503020204020204" charset="-122"/>
                          <a:cs typeface="微软雅黑" panose="020B0503020204020204" charset="-122"/>
                        </a:rPr>
                        <a:t>基础数据类型</a:t>
                      </a:r>
                      <a:r>
                        <a:rPr lang="en-US" altLang="zh-CN" sz="2000" b="0" u="none">
                          <a:solidFill>
                            <a:srgbClr val="000000"/>
                          </a:solidFill>
                          <a:highlight>
                            <a:srgbClr val="F0F0F0"/>
                          </a:highlight>
                          <a:latin typeface="微软雅黑" panose="020B0503020204020204" charset="-122"/>
                          <a:ea typeface="微软雅黑" panose="020B0503020204020204" charset="-122"/>
                          <a:cs typeface="微软雅黑" panose="020B0503020204020204" charset="-122"/>
                        </a:rPr>
                        <a:t>*</a:t>
                      </a:r>
                      <a:endParaRPr lang="en-US" altLang="zh-CN" sz="2000" b="0" u="none">
                        <a:solidFill>
                          <a:srgbClr val="000000"/>
                        </a:solidFill>
                        <a:highlight>
                          <a:srgbClr val="F0F0F0"/>
                        </a:highlight>
                        <a:latin typeface="微软雅黑" panose="020B0503020204020204" charset="-122"/>
                        <a:ea typeface="微软雅黑" panose="020B0503020204020204" charset="-122"/>
                        <a:cs typeface="微软雅黑" panose="020B0503020204020204" charset="-122"/>
                      </a:endParaRPr>
                    </a:p>
                  </a:txBody>
                  <a:tcPr marL="0" marR="0" marT="0" marB="1" vert="horz" anchor="ctr"/>
                </a:tc>
              </a:tr>
              <a:tr h="381000">
                <a:tc rowSpan="2">
                  <a:txBody>
                    <a:bodyPr/>
                    <a:p>
                      <a:pPr>
                        <a:buNone/>
                      </a:pPr>
                      <a:r>
                        <a:rPr sz="2000" b="0">
                          <a:latin typeface="微软雅黑" panose="020B0503020204020204" charset="-122"/>
                          <a:ea typeface="微软雅黑" panose="020B0503020204020204" charset="-122"/>
                        </a:rPr>
                        <a:t>字符型</a:t>
                      </a:r>
                      <a:endParaRPr sz="2000" b="0">
                        <a:latin typeface="微软雅黑" panose="020B0503020204020204" charset="-122"/>
                        <a:ea typeface="微软雅黑" panose="020B0503020204020204" charset="-122"/>
                      </a:endParaRPr>
                    </a:p>
                  </a:txBody>
                  <a:tcPr/>
                </a:tc>
                <a:tc>
                  <a:txBody>
                    <a:bodyPr/>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char</a:t>
                      </a:r>
                      <a:endPar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endParaRPr>
                    </a:p>
                  </a:txBody>
                  <a:tcPr marL="0" marR="0" marT="0" marB="1" vert="horz" anchor="ctr"/>
                </a:tc>
              </a:tr>
              <a:tr h="381000">
                <a:tc vMerge="1">
                  <a:tcPr/>
                </a:tc>
                <a:tc>
                  <a:txBody>
                    <a:bodyPr/>
                    <a:p>
                      <a:pPr marL="0" indent="0" algn="l">
                        <a:buNone/>
                      </a:pPr>
                      <a:r>
                        <a:rPr lang="en-US" altLang="zh-CN" sz="2000" b="0" u="none">
                          <a:solidFill>
                            <a:srgbClr val="000000"/>
                          </a:solidFill>
                          <a:highlight>
                            <a:srgbClr val="FFFF00"/>
                          </a:highlight>
                          <a:latin typeface="微软雅黑" panose="020B0503020204020204" charset="-122"/>
                          <a:ea typeface="微软雅黑" panose="020B0503020204020204" charset="-122"/>
                          <a:cs typeface="微软雅黑" panose="020B0503020204020204" charset="-122"/>
                        </a:rPr>
                        <a:t>wchar_t</a:t>
                      </a:r>
                      <a:endParaRPr lang="en-US" altLang="zh-CN" sz="2000" b="0" u="none">
                        <a:solidFill>
                          <a:srgbClr val="000000"/>
                        </a:solidFill>
                        <a:highlight>
                          <a:srgbClr val="FFFF00"/>
                        </a:highlight>
                        <a:latin typeface="微软雅黑" panose="020B0503020204020204" charset="-122"/>
                        <a:ea typeface="微软雅黑" panose="020B0503020204020204" charset="-122"/>
                        <a:cs typeface="微软雅黑" panose="020B0503020204020204" charset="-122"/>
                      </a:endParaRPr>
                    </a:p>
                  </a:txBody>
                  <a:tcPr marL="0" marR="0" marT="0" marB="1" vert="horz" anchor="ctr">
                    <a:solidFill>
                      <a:schemeClr val="accent4"/>
                    </a:solidFill>
                  </a:tcPr>
                </a:tc>
              </a:tr>
              <a:tr h="381000">
                <a:tc rowSpan="5">
                  <a:txBody>
                    <a:bodyPr/>
                    <a:p>
                      <a:pPr>
                        <a:buNone/>
                      </a:pPr>
                      <a:r>
                        <a:rPr sz="2000" b="0">
                          <a:latin typeface="微软雅黑" panose="020B0503020204020204" charset="-122"/>
                          <a:ea typeface="微软雅黑" panose="020B0503020204020204" charset="-122"/>
                        </a:rPr>
                        <a:t>整型 </a:t>
                      </a:r>
                      <a:endParaRPr sz="2000" b="0">
                        <a:latin typeface="微软雅黑" panose="020B0503020204020204" charset="-122"/>
                        <a:ea typeface="微软雅黑" panose="020B0503020204020204" charset="-122"/>
                      </a:endParaRPr>
                    </a:p>
                    <a:p>
                      <a:pPr marL="342900" indent="-342900">
                        <a:buFont typeface="Arial" panose="020B0604020202020204" pitchFamily="34" charset="0"/>
                        <a:buChar char="•"/>
                      </a:pPr>
                      <a:r>
                        <a:rPr sz="2000" b="0">
                          <a:latin typeface="微软雅黑" panose="020B0503020204020204" charset="-122"/>
                          <a:ea typeface="微软雅黑" panose="020B0503020204020204" charset="-122"/>
                        </a:rPr>
                        <a:t>有符号</a:t>
                      </a:r>
                      <a:endParaRPr sz="2000" b="0">
                        <a:latin typeface="微软雅黑" panose="020B0503020204020204" charset="-122"/>
                        <a:ea typeface="微软雅黑" panose="020B0503020204020204" charset="-122"/>
                      </a:endParaRPr>
                    </a:p>
                    <a:p>
                      <a:pPr marL="342900" indent="-342900">
                        <a:buFont typeface="Arial" panose="020B0604020202020204" pitchFamily="34" charset="0"/>
                        <a:buChar char="•"/>
                      </a:pPr>
                      <a:r>
                        <a:rPr sz="2000" b="0">
                          <a:latin typeface="微软雅黑" panose="020B0503020204020204" charset="-122"/>
                          <a:ea typeface="微软雅黑" panose="020B0503020204020204" charset="-122"/>
                        </a:rPr>
                        <a:t>无符号</a:t>
                      </a:r>
                      <a:endParaRPr sz="2000" b="0">
                        <a:latin typeface="微软雅黑" panose="020B0503020204020204" charset="-122"/>
                        <a:ea typeface="微软雅黑" panose="020B0503020204020204" charset="-122"/>
                      </a:endParaRPr>
                    </a:p>
                  </a:txBody>
                  <a:tcPr/>
                </a:tc>
                <a:tc>
                  <a:txBody>
                    <a:bodyPr/>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(un)signed char</a:t>
                      </a:r>
                      <a:endPar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endParaRPr>
                    </a:p>
                  </a:txBody>
                  <a:tcPr marL="0" marR="0" marT="0" marB="1" vert="horz" anchor="ctr"/>
                </a:tc>
              </a:tr>
              <a:tr h="381000">
                <a:tc vMerge="1">
                  <a:tcPr/>
                </a:tc>
                <a:tc>
                  <a:txBody>
                    <a:bodyPr/>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(un)signed short</a:t>
                      </a:r>
                      <a:endPar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endParaRPr>
                    </a:p>
                  </a:txBody>
                  <a:tcPr marL="0" marR="0" marT="0" marB="1" vert="horz" anchor="ctr"/>
                </a:tc>
              </a:tr>
              <a:tr h="381000">
                <a:tc vMerge="1">
                  <a:tcPr/>
                </a:tc>
                <a:tc>
                  <a:txBody>
                    <a:bodyPr/>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(un)signed int</a:t>
                      </a:r>
                      <a:endPar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endParaRPr>
                    </a:p>
                  </a:txBody>
                  <a:tcPr marL="0" marR="0" marT="0" marB="1" vert="horz" anchor="ctr"/>
                </a:tc>
              </a:tr>
              <a:tr h="381000">
                <a:tc vMerge="1">
                  <a:tcPr/>
                </a:tc>
                <a:tc>
                  <a:txBody>
                    <a:bodyPr/>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(un)signed long</a:t>
                      </a:r>
                      <a:endPar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endParaRPr>
                    </a:p>
                  </a:txBody>
                  <a:tcPr marL="0" marR="0" marT="0" marB="1" vert="horz" anchor="ctr"/>
                </a:tc>
              </a:tr>
              <a:tr h="381000">
                <a:tc vMerge="1">
                  <a:tcPr/>
                </a:tc>
                <a:tc>
                  <a:txBody>
                    <a:bodyPr/>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(un)signed long long</a:t>
                      </a:r>
                      <a:endPar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endParaRPr>
                    </a:p>
                  </a:txBody>
                  <a:tcPr marL="0" marR="0" marT="0" marB="1" vert="horz" anchor="ctr"/>
                </a:tc>
              </a:tr>
              <a:tr h="381000">
                <a:tc rowSpan="3">
                  <a:txBody>
                    <a:bodyPr/>
                    <a:p>
                      <a:pPr>
                        <a:buNone/>
                      </a:pPr>
                      <a:r>
                        <a:rPr sz="2000" b="0">
                          <a:latin typeface="微软雅黑" panose="020B0503020204020204" charset="-122"/>
                          <a:ea typeface="微软雅黑" panose="020B0503020204020204" charset="-122"/>
                        </a:rPr>
                        <a:t>浮点型</a:t>
                      </a:r>
                      <a:endParaRPr sz="2000" b="0">
                        <a:latin typeface="微软雅黑" panose="020B0503020204020204" charset="-122"/>
                        <a:ea typeface="微软雅黑" panose="020B0503020204020204" charset="-122"/>
                      </a:endParaRPr>
                    </a:p>
                  </a:txBody>
                  <a:tcPr/>
                </a:tc>
                <a:tc>
                  <a:txBody>
                    <a:bodyPr/>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float</a:t>
                      </a:r>
                      <a:endPar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endParaRPr>
                    </a:p>
                  </a:txBody>
                  <a:tcPr marL="0" marR="0" marT="0" marB="1" vert="horz" anchor="ctr"/>
                </a:tc>
              </a:tr>
              <a:tr h="381000">
                <a:tc vMerge="1">
                  <a:tcPr/>
                </a:tc>
                <a:tc>
                  <a:txBody>
                    <a:bodyPr/>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double</a:t>
                      </a:r>
                      <a:endPar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endParaRPr>
                    </a:p>
                  </a:txBody>
                  <a:tcPr marL="0" marR="0" marT="0" marB="1" vert="horz" anchor="ctr"/>
                </a:tc>
              </a:tr>
              <a:tr h="381000">
                <a:tc vMerge="1">
                  <a:tcPr/>
                </a:tc>
                <a:tc>
                  <a:txBody>
                    <a:bodyPr/>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long double</a:t>
                      </a:r>
                      <a:endPar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endParaRPr>
                    </a:p>
                  </a:txBody>
                  <a:tcPr marL="0" marR="0" marT="0" marB="1" vert="horz" anchor="ctr"/>
                </a:tc>
              </a:tr>
              <a:tr h="381000">
                <a:tc>
                  <a:txBody>
                    <a:bodyPr/>
                    <a:p>
                      <a:pPr>
                        <a:buNone/>
                      </a:pPr>
                      <a:r>
                        <a:rPr sz="2000" b="0">
                          <a:latin typeface="微软雅黑" panose="020B0503020204020204" charset="-122"/>
                          <a:ea typeface="微软雅黑" panose="020B0503020204020204" charset="-122"/>
                        </a:rPr>
                        <a:t>布尔型</a:t>
                      </a:r>
                      <a:endParaRPr sz="2000" b="0">
                        <a:latin typeface="微软雅黑" panose="020B0503020204020204" charset="-122"/>
                        <a:ea typeface="微软雅黑" panose="020B0503020204020204" charset="-122"/>
                      </a:endParaRPr>
                    </a:p>
                  </a:txBody>
                  <a:tcPr>
                    <a:solidFill>
                      <a:schemeClr val="accent4"/>
                    </a:solidFill>
                  </a:tcPr>
                </a:tc>
                <a:tc>
                  <a:txBody>
                    <a:bodyPr/>
                    <a:p>
                      <a:pPr marL="0" indent="0" algn="l">
                        <a:buNone/>
                      </a:pPr>
                      <a:r>
                        <a:rPr lang="en-US" altLang="zh-CN" sz="2000" b="0" u="none">
                          <a:solidFill>
                            <a:srgbClr val="000000"/>
                          </a:solidFill>
                          <a:highlight>
                            <a:srgbClr val="FFFF00"/>
                          </a:highlight>
                          <a:latin typeface="微软雅黑" panose="020B0503020204020204" charset="-122"/>
                          <a:ea typeface="微软雅黑" panose="020B0503020204020204" charset="-122"/>
                          <a:cs typeface="微软雅黑" panose="020B0503020204020204" charset="-122"/>
                        </a:rPr>
                        <a:t>bool</a:t>
                      </a:r>
                      <a:endParaRPr lang="en-US" altLang="zh-CN" sz="2000" b="0" u="none">
                        <a:solidFill>
                          <a:srgbClr val="000000"/>
                        </a:solidFill>
                        <a:highlight>
                          <a:srgbClr val="FFFF00"/>
                        </a:highlight>
                        <a:latin typeface="微软雅黑" panose="020B0503020204020204" charset="-122"/>
                        <a:ea typeface="微软雅黑" panose="020B0503020204020204" charset="-122"/>
                        <a:cs typeface="微软雅黑" panose="020B0503020204020204" charset="-122"/>
                      </a:endParaRPr>
                    </a:p>
                  </a:txBody>
                  <a:tcPr marL="0" marR="0" marT="0" marB="1" vert="horz" anchor="ctr">
                    <a:solidFill>
                      <a:schemeClr val="accent4"/>
                    </a:solidFill>
                  </a:tcPr>
                </a:tc>
              </a:tr>
              <a:tr h="381000">
                <a:tc>
                  <a:txBody>
                    <a:bodyPr/>
                    <a:p>
                      <a:pPr>
                        <a:buNone/>
                      </a:pPr>
                      <a:r>
                        <a:rPr sz="2000" b="0">
                          <a:latin typeface="微软雅黑" panose="020B0503020204020204" charset="-122"/>
                          <a:ea typeface="微软雅黑" panose="020B0503020204020204" charset="-122"/>
                        </a:rPr>
                        <a:t>void类型</a:t>
                      </a:r>
                      <a:endParaRPr sz="2000" b="0">
                        <a:latin typeface="微软雅黑" panose="020B0503020204020204" charset="-122"/>
                        <a:ea typeface="微软雅黑" panose="020B0503020204020204" charset="-122"/>
                      </a:endParaRPr>
                    </a:p>
                  </a:txBody>
                  <a:tcPr/>
                </a:tc>
                <a:tc>
                  <a:txBody>
                    <a:bodyPr/>
                    <a:p>
                      <a:pPr marL="0" indent="0" algn="l">
                        <a:buNone/>
                      </a:pPr>
                      <a:r>
                        <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rPr>
                        <a:t>void</a:t>
                      </a:r>
                      <a:endParaRPr lang="en-US" altLang="zh-CN" sz="2000" b="0" u="none">
                        <a:solidFill>
                          <a:srgbClr val="000000"/>
                        </a:solidFill>
                        <a:highlight>
                          <a:srgbClr val="FFFFFF"/>
                        </a:highlight>
                        <a:latin typeface="微软雅黑" panose="020B0503020204020204" charset="-122"/>
                        <a:ea typeface="微软雅黑" panose="020B0503020204020204" charset="-122"/>
                        <a:cs typeface="微软雅黑" panose="020B0503020204020204" charset="-122"/>
                      </a:endParaRPr>
                    </a:p>
                  </a:txBody>
                  <a:tcPr marL="0" marR="0" marT="0" marB="1" vert="horz" anchor="ctr"/>
                </a:tc>
              </a:tr>
            </a:tbl>
          </a:graphicData>
        </a:graphic>
      </p:graphicFrame>
      <p:pic>
        <p:nvPicPr>
          <p:cNvPr id="7" name="图片 6"/>
          <p:cNvPicPr>
            <a:picLocks noChangeAspect="1"/>
          </p:cNvPicPr>
          <p:nvPr/>
        </p:nvPicPr>
        <p:blipFill>
          <a:blip r:embed="rId1"/>
          <a:stretch>
            <a:fillRect/>
          </a:stretch>
        </p:blipFill>
        <p:spPr>
          <a:xfrm>
            <a:off x="1095375" y="3281045"/>
            <a:ext cx="6110224" cy="1447800"/>
          </a:xfrm>
          <a:prstGeom prst="rect">
            <a:avLst/>
          </a:prstGeom>
        </p:spPr>
      </p:pic>
      <p:pic>
        <p:nvPicPr>
          <p:cNvPr id="8" name="图片 7"/>
          <p:cNvPicPr>
            <a:picLocks noChangeAspect="1"/>
          </p:cNvPicPr>
          <p:nvPr/>
        </p:nvPicPr>
        <p:blipFill>
          <a:blip r:embed="rId2"/>
          <a:stretch>
            <a:fillRect/>
          </a:stretch>
        </p:blipFill>
        <p:spPr>
          <a:xfrm>
            <a:off x="1193165" y="5292090"/>
            <a:ext cx="6027420" cy="731582"/>
          </a:xfrm>
          <a:prstGeom prst="rect">
            <a:avLst/>
          </a:prstGeom>
        </p:spPr>
      </p:pic>
      <p:pic>
        <p:nvPicPr>
          <p:cNvPr id="9" name="图片 8"/>
          <p:cNvPicPr>
            <a:picLocks noChangeAspect="1"/>
          </p:cNvPicPr>
          <p:nvPr/>
        </p:nvPicPr>
        <p:blipFill>
          <a:blip r:embed="rId3"/>
          <a:stretch>
            <a:fillRect/>
          </a:stretch>
        </p:blipFill>
        <p:spPr>
          <a:xfrm>
            <a:off x="1193165" y="2321560"/>
            <a:ext cx="1295400" cy="4038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par>
                          <p:cTn id="24" fill="hold">
                            <p:stCondLst>
                              <p:cond delay="0"/>
                            </p:stCondLst>
                            <p:childTnLst>
                              <p:par>
                                <p:cTn id="25" presetID="10" presetClass="exit" presetSubtype="0" fill="hold" nodeType="after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1.2 </a:t>
            </a:r>
            <a:r>
              <a:rPr lang="zh-CN" altLang="en-US"/>
              <a:t>常量 </a:t>
            </a:r>
            <a:r>
              <a:rPr lang="en-US" altLang="zh-CN"/>
              <a:t>(</a:t>
            </a:r>
            <a:r>
              <a:rPr lang="en-US" altLang="zh-CN">
                <a:solidFill>
                  <a:srgbClr val="A01F5E"/>
                </a:solidFill>
              </a:rPr>
              <a:t>const</a:t>
            </a:r>
            <a:r>
              <a:rPr lang="en-US" altLang="zh-CN"/>
              <a:t>)</a:t>
            </a:r>
            <a:endParaRPr lang="en-US" altLang="zh-CN"/>
          </a:p>
        </p:txBody>
      </p:sp>
      <p:sp>
        <p:nvSpPr>
          <p:cNvPr id="3" name="内容占位符 2"/>
          <p:cNvSpPr>
            <a:spLocks noGrp="1"/>
          </p:cNvSpPr>
          <p:nvPr>
            <p:ph idx="1"/>
          </p:nvPr>
        </p:nvSpPr>
        <p:spPr>
          <a:xfrm>
            <a:off x="628650" y="2800985"/>
            <a:ext cx="7886700" cy="3538855"/>
          </a:xfrm>
        </p:spPr>
        <p:txBody>
          <a:bodyPr/>
          <a:p>
            <a:r>
              <a:rPr lang="zh-CN" altLang="en-US" sz="2400"/>
              <a:t>有时，给常量取个名字更方便</a:t>
            </a:r>
            <a:endParaRPr lang="zh-CN" altLang="en-US" sz="2400"/>
          </a:p>
          <a:p>
            <a:endParaRPr lang="zh-CN" altLang="en-US" sz="2400"/>
          </a:p>
          <a:p>
            <a:endParaRPr lang="zh-CN" altLang="en-US" sz="2400"/>
          </a:p>
          <a:p>
            <a:endParaRPr lang="zh-CN" altLang="en-US" sz="2400"/>
          </a:p>
          <a:p>
            <a:r>
              <a:rPr lang="en-US" altLang="zh-CN" sz="2400"/>
              <a:t>C</a:t>
            </a:r>
            <a:r>
              <a:rPr lang="zh-CN" altLang="en-US" sz="2400"/>
              <a:t>语言的常量</a:t>
            </a:r>
            <a:endParaRPr lang="zh-CN" altLang="en-US" sz="2400"/>
          </a:p>
        </p:txBody>
      </p:sp>
      <p:sp>
        <p:nvSpPr>
          <p:cNvPr id="4" name="文本框 3"/>
          <p:cNvSpPr txBox="1"/>
          <p:nvPr/>
        </p:nvSpPr>
        <p:spPr>
          <a:xfrm>
            <a:off x="2726690" y="974090"/>
            <a:ext cx="3354070" cy="521970"/>
          </a:xfrm>
          <a:prstGeom prst="rect">
            <a:avLst/>
          </a:prstGeom>
          <a:noFill/>
        </p:spPr>
        <p:txBody>
          <a:bodyPr wrap="square" rtlCol="0">
            <a:spAutoFit/>
          </a:bodyPr>
          <a:p>
            <a:pPr algn="ctr"/>
            <a:r>
              <a:rPr lang="en-US" altLang="zh-CN" sz="2800"/>
              <a:t>int a = 5;</a:t>
            </a:r>
            <a:endParaRPr lang="en-US" altLang="zh-CN" sz="2800"/>
          </a:p>
        </p:txBody>
      </p:sp>
      <p:sp>
        <p:nvSpPr>
          <p:cNvPr id="5" name="矩形标注 4"/>
          <p:cNvSpPr/>
          <p:nvPr/>
        </p:nvSpPr>
        <p:spPr>
          <a:xfrm>
            <a:off x="3364230" y="1715770"/>
            <a:ext cx="1017905" cy="681355"/>
          </a:xfrm>
          <a:prstGeom prst="wedgeRectCallout">
            <a:avLst>
              <a:gd name="adj1" fmla="val 40081"/>
              <a:gd name="adj2" fmla="val -82898"/>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p>
            <a:pPr algn="ctr"/>
            <a:r>
              <a:rPr lang="zh-CN" altLang="en-US" sz="2000">
                <a:effectLst>
                  <a:outerShdw blurRad="38100" dist="38100" dir="2700000" algn="tl">
                    <a:srgbClr val="000000">
                      <a:alpha val="43137"/>
                    </a:srgbClr>
                  </a:outerShdw>
                </a:effectLst>
                <a:latin typeface="微软雅黑" panose="020B0503020204020204" charset="-122"/>
                <a:ea typeface="微软雅黑" panose="020B0503020204020204" charset="-122"/>
              </a:rPr>
              <a:t>变量</a:t>
            </a:r>
            <a:endParaRPr lang="zh-CN" altLang="en-US" sz="200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0" name="矩形标注 9"/>
          <p:cNvSpPr/>
          <p:nvPr/>
        </p:nvSpPr>
        <p:spPr>
          <a:xfrm>
            <a:off x="4845050" y="1715770"/>
            <a:ext cx="1017905" cy="681355"/>
          </a:xfrm>
          <a:prstGeom prst="wedgeRectCallout">
            <a:avLst>
              <a:gd name="adj1" fmla="val -40767"/>
              <a:gd name="adj2" fmla="val -84203"/>
            </a:avLst>
          </a:prstGeom>
          <a:effectLst>
            <a:outerShdw blurRad="50800" dist="38100" dir="2700000" algn="tl"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p>
            <a:pPr algn="ctr"/>
            <a:r>
              <a:rPr lang="zh-CN" altLang="en-US" sz="2000">
                <a:effectLst>
                  <a:outerShdw blurRad="38100" dist="38100" dir="2700000" algn="tl">
                    <a:srgbClr val="000000">
                      <a:alpha val="43137"/>
                    </a:srgbClr>
                  </a:outerShdw>
                </a:effectLst>
                <a:latin typeface="微软雅黑" panose="020B0503020204020204" charset="-122"/>
                <a:ea typeface="微软雅黑" panose="020B0503020204020204" charset="-122"/>
              </a:rPr>
              <a:t>常量</a:t>
            </a:r>
            <a:endParaRPr lang="zh-CN" altLang="en-US" sz="200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nvGrpSpPr>
          <p:cNvPr id="6" name="组合 5"/>
          <p:cNvGrpSpPr/>
          <p:nvPr/>
        </p:nvGrpSpPr>
        <p:grpSpPr>
          <a:xfrm>
            <a:off x="6008370" y="1285240"/>
            <a:ext cx="1203325" cy="1736090"/>
            <a:chOff x="9462" y="2024"/>
            <a:chExt cx="1895" cy="2734"/>
          </a:xfrm>
        </p:grpSpPr>
        <p:sp>
          <p:nvSpPr>
            <p:cNvPr id="7" name="左大括号 6"/>
            <p:cNvSpPr/>
            <p:nvPr/>
          </p:nvSpPr>
          <p:spPr>
            <a:xfrm>
              <a:off x="9462" y="2362"/>
              <a:ext cx="321" cy="2088"/>
            </a:xfrm>
            <a:prstGeom prst="leftBrace">
              <a:avLst>
                <a:gd name="adj1" fmla="val 5171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1" name="文本框 10"/>
            <p:cNvSpPr txBox="1"/>
            <p:nvPr/>
          </p:nvSpPr>
          <p:spPr>
            <a:xfrm>
              <a:off x="9981" y="2024"/>
              <a:ext cx="1376" cy="2734"/>
            </a:xfrm>
            <a:prstGeom prst="rect">
              <a:avLst/>
            </a:prstGeom>
            <a:noFill/>
          </p:spPr>
          <p:txBody>
            <a:bodyPr wrap="none" rtlCol="0">
              <a:spAutoFit/>
            </a:bodyPr>
            <a:p>
              <a:pPr>
                <a:lnSpc>
                  <a:spcPct val="120000"/>
                </a:lnSpc>
              </a:pPr>
              <a:r>
                <a:rPr lang="zh-CN" altLang="en-US">
                  <a:latin typeface="微软雅黑" panose="020B0503020204020204" charset="-122"/>
                  <a:ea typeface="微软雅黑" panose="020B0503020204020204" charset="-122"/>
                </a:rPr>
                <a:t>整型</a:t>
              </a:r>
              <a:endParaRPr lang="zh-CN" altLang="en-US">
                <a:latin typeface="微软雅黑" panose="020B0503020204020204" charset="-122"/>
                <a:ea typeface="微软雅黑" panose="020B0503020204020204" charset="-122"/>
              </a:endParaRPr>
            </a:p>
            <a:p>
              <a:pPr>
                <a:lnSpc>
                  <a:spcPct val="120000"/>
                </a:lnSpc>
              </a:pPr>
              <a:r>
                <a:rPr lang="zh-CN" altLang="en-US">
                  <a:latin typeface="微软雅黑" panose="020B0503020204020204" charset="-122"/>
                  <a:ea typeface="微软雅黑" panose="020B0503020204020204" charset="-122"/>
                </a:rPr>
                <a:t>浮点型</a:t>
              </a:r>
              <a:endParaRPr lang="zh-CN" altLang="en-US">
                <a:latin typeface="微软雅黑" panose="020B0503020204020204" charset="-122"/>
                <a:ea typeface="微软雅黑" panose="020B0503020204020204" charset="-122"/>
              </a:endParaRPr>
            </a:p>
            <a:p>
              <a:pPr>
                <a:lnSpc>
                  <a:spcPct val="120000"/>
                </a:lnSpc>
              </a:pPr>
              <a:r>
                <a:rPr lang="zh-CN" altLang="en-US">
                  <a:latin typeface="微软雅黑" panose="020B0503020204020204" charset="-122"/>
                  <a:ea typeface="微软雅黑" panose="020B0503020204020204" charset="-122"/>
                </a:rPr>
                <a:t>字符</a:t>
              </a:r>
              <a:endParaRPr lang="zh-CN" altLang="en-US">
                <a:latin typeface="微软雅黑" panose="020B0503020204020204" charset="-122"/>
                <a:ea typeface="微软雅黑" panose="020B0503020204020204" charset="-122"/>
              </a:endParaRPr>
            </a:p>
            <a:p>
              <a:pPr>
                <a:lnSpc>
                  <a:spcPct val="120000"/>
                </a:lnSpc>
              </a:pPr>
              <a:r>
                <a:rPr lang="zh-CN" altLang="en-US">
                  <a:latin typeface="微软雅黑" panose="020B0503020204020204" charset="-122"/>
                  <a:ea typeface="微软雅黑" panose="020B0503020204020204" charset="-122"/>
                </a:rPr>
                <a:t>字符串</a:t>
              </a:r>
              <a:endParaRPr lang="zh-CN" altLang="en-US">
                <a:latin typeface="微软雅黑" panose="020B0503020204020204" charset="-122"/>
                <a:ea typeface="微软雅黑" panose="020B0503020204020204" charset="-122"/>
              </a:endParaRPr>
            </a:p>
            <a:p>
              <a:pPr>
                <a:lnSpc>
                  <a:spcPct val="120000"/>
                </a:lnSpc>
              </a:pPr>
              <a:r>
                <a:rPr lang="zh-CN" altLang="en-US">
                  <a:latin typeface="微软雅黑" panose="020B0503020204020204" charset="-122"/>
                  <a:ea typeface="微软雅黑" panose="020B0503020204020204" charset="-122"/>
                </a:rPr>
                <a:t>地址 </a:t>
              </a:r>
              <a:r>
                <a:rPr lang="en-US" altLang="zh-CN">
                  <a:latin typeface="微软雅黑" panose="020B0503020204020204" charset="-122"/>
                  <a:ea typeface="微软雅黑" panose="020B0503020204020204" charset="-122"/>
                </a:rPr>
                <a:t>...</a:t>
              </a:r>
              <a:endParaRPr lang="en-US" altLang="zh-CN">
                <a:latin typeface="微软雅黑" panose="020B0503020204020204" charset="-122"/>
                <a:ea typeface="微软雅黑" panose="020B0503020204020204" charset="-122"/>
              </a:endParaRPr>
            </a:p>
          </p:txBody>
        </p:sp>
      </p:grpSp>
      <p:pic>
        <p:nvPicPr>
          <p:cNvPr id="12" name="图片 11"/>
          <p:cNvPicPr>
            <a:picLocks noChangeAspect="1"/>
          </p:cNvPicPr>
          <p:nvPr/>
        </p:nvPicPr>
        <p:blipFill>
          <a:blip r:embed="rId1"/>
          <a:stretch>
            <a:fillRect/>
          </a:stretch>
        </p:blipFill>
        <p:spPr>
          <a:xfrm>
            <a:off x="840105" y="3342005"/>
            <a:ext cx="4289552" cy="861060"/>
          </a:xfrm>
          <a:prstGeom prst="rect">
            <a:avLst/>
          </a:prstGeom>
        </p:spPr>
      </p:pic>
      <p:pic>
        <p:nvPicPr>
          <p:cNvPr id="13" name="图片 12"/>
          <p:cNvPicPr>
            <a:picLocks noChangeAspect="1"/>
          </p:cNvPicPr>
          <p:nvPr/>
        </p:nvPicPr>
        <p:blipFill>
          <a:blip r:embed="rId2"/>
          <a:stretch>
            <a:fillRect/>
          </a:stretch>
        </p:blipFill>
        <p:spPr>
          <a:xfrm>
            <a:off x="1111250" y="5101590"/>
            <a:ext cx="2933700" cy="6935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0" grpId="0" bldLvl="0" animBg="1"/>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373380" y="3043555"/>
            <a:ext cx="8387715" cy="3601720"/>
          </a:xfrm>
          <a:prstGeom prst="roundRect">
            <a:avLst>
              <a:gd name="adj" fmla="val 6805"/>
            </a:avLst>
          </a:prstGeom>
          <a:solidFill>
            <a:srgbClr val="F2F2F2"/>
          </a:solidFill>
        </p:spPr>
        <p:style>
          <a:lnRef idx="2">
            <a:schemeClr val="accent1"/>
          </a:lnRef>
          <a:fillRef idx="1">
            <a:schemeClr val="lt1"/>
          </a:fillRef>
          <a:effectRef idx="0">
            <a:schemeClr val="accent1"/>
          </a:effectRef>
          <a:fontRef idx="minor">
            <a:schemeClr val="dk1"/>
          </a:fontRef>
        </p:style>
        <p:txBody>
          <a:bodyPr rtlCol="0" anchor="ctr"/>
          <a:p>
            <a:pPr algn="ctr"/>
            <a:endParaRPr lang="zh-CN" altLang="en-US"/>
          </a:p>
        </p:txBody>
      </p:sp>
      <p:sp>
        <p:nvSpPr>
          <p:cNvPr id="2" name="标题 1"/>
          <p:cNvSpPr>
            <a:spLocks noGrp="1"/>
          </p:cNvSpPr>
          <p:nvPr>
            <p:ph type="title"/>
          </p:nvPr>
        </p:nvSpPr>
        <p:spPr/>
        <p:txBody>
          <a:bodyPr>
            <a:normAutofit fontScale="90000"/>
          </a:bodyPr>
          <a:p>
            <a:r>
              <a:rPr lang="en-US" altLang="zh-CN"/>
              <a:t>1.3 </a:t>
            </a:r>
            <a:r>
              <a:rPr lang="zh-CN" altLang="en-US"/>
              <a:t>运算符 </a:t>
            </a:r>
            <a:r>
              <a:rPr lang="en-US" altLang="zh-CN"/>
              <a:t>(</a:t>
            </a:r>
            <a:r>
              <a:rPr lang="en-US" altLang="zh-CN">
                <a:solidFill>
                  <a:srgbClr val="A01F5E"/>
                </a:solidFill>
              </a:rPr>
              <a:t>operator</a:t>
            </a:r>
            <a:r>
              <a:rPr lang="en-US" altLang="zh-CN"/>
              <a:t>)</a:t>
            </a:r>
            <a:endParaRPr lang="en-US" altLang="zh-CN"/>
          </a:p>
        </p:txBody>
      </p:sp>
      <p:sp>
        <p:nvSpPr>
          <p:cNvPr id="3" name="内容占位符 2"/>
          <p:cNvSpPr>
            <a:spLocks noGrp="1"/>
          </p:cNvSpPr>
          <p:nvPr>
            <p:ph idx="1"/>
          </p:nvPr>
        </p:nvSpPr>
        <p:spPr/>
        <p:txBody>
          <a:bodyPr/>
          <a:p>
            <a:r>
              <a:rPr lang="en-US" altLang="zh-CN"/>
              <a:t>C++</a:t>
            </a:r>
            <a:r>
              <a:rPr lang="zh-CN" altLang="en-US"/>
              <a:t>新增</a:t>
            </a:r>
            <a:endParaRPr lang="zh-CN" altLang="en-US"/>
          </a:p>
          <a:p>
            <a:pPr lvl="1"/>
            <a:r>
              <a:rPr lang="en-US" altLang="zh-CN" b="1">
                <a:solidFill>
                  <a:srgbClr val="A01F5E"/>
                </a:solidFill>
              </a:rPr>
              <a:t>new</a:t>
            </a:r>
            <a:r>
              <a:rPr lang="en-US" altLang="zh-CN" b="1"/>
              <a:t> / </a:t>
            </a:r>
            <a:r>
              <a:rPr lang="en-US" altLang="zh-CN" b="1">
                <a:solidFill>
                  <a:srgbClr val="A01F5E"/>
                </a:solidFill>
              </a:rPr>
              <a:t>delete</a:t>
            </a:r>
            <a:r>
              <a:rPr lang="en-US" altLang="zh-CN" b="1"/>
              <a:t> </a:t>
            </a:r>
            <a:r>
              <a:rPr lang="zh-CN" altLang="en-US" b="1"/>
              <a:t>运算符</a:t>
            </a:r>
            <a:endParaRPr lang="zh-CN" altLang="en-US" b="1"/>
          </a:p>
          <a:p>
            <a:pPr lvl="1"/>
            <a:r>
              <a:rPr lang="zh-CN" altLang="en-US" b="1">
                <a:solidFill>
                  <a:srgbClr val="A01F5E"/>
                </a:solidFill>
              </a:rPr>
              <a:t>::</a:t>
            </a:r>
            <a:r>
              <a:rPr lang="zh-CN" altLang="en-US" b="1"/>
              <a:t> 运算符</a:t>
            </a:r>
            <a:endParaRPr lang="zh-CN" altLang="en-US" b="1"/>
          </a:p>
          <a:p>
            <a:pPr lvl="0"/>
            <a:r>
              <a:rPr lang="zh-CN" altLang="en-US"/>
              <a:t>其他与</a:t>
            </a:r>
            <a:r>
              <a:rPr lang="en-US" altLang="zh-CN"/>
              <a:t>C</a:t>
            </a:r>
            <a:r>
              <a:rPr lang="zh-CN" altLang="en-US"/>
              <a:t>语言基本相同</a:t>
            </a:r>
            <a:endParaRPr lang="zh-CN" altLang="en-US"/>
          </a:p>
        </p:txBody>
      </p:sp>
      <p:sp>
        <p:nvSpPr>
          <p:cNvPr id="10" name="文本框 9"/>
          <p:cNvSpPr txBox="1"/>
          <p:nvPr/>
        </p:nvSpPr>
        <p:spPr>
          <a:xfrm>
            <a:off x="1823720" y="4716780"/>
            <a:ext cx="6662420" cy="1615440"/>
          </a:xfrm>
          <a:prstGeom prst="rect">
            <a:avLst/>
          </a:prstGeom>
          <a:solidFill>
            <a:srgbClr val="F3F8FC"/>
          </a:solidFill>
          <a:ln w="12700" cmpd="sng">
            <a:solidFill>
              <a:schemeClr val="accent1">
                <a:shade val="50000"/>
              </a:schemeClr>
            </a:solidFill>
            <a:prstDash val="solid"/>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p>
            <a:pPr indent="0">
              <a:buFont typeface="Arial" panose="020B0604020202020204" pitchFamily="34" charset="0"/>
              <a:buNone/>
            </a:pPr>
            <a:r>
              <a:rPr lang="en-US" altLang="zh-CN" sz="2000">
                <a:latin typeface="Consolas" panose="020B0609020204030204" charset="0"/>
              </a:rPr>
              <a:t>int a = 5;</a:t>
            </a:r>
            <a:endParaRPr lang="en-US" altLang="zh-CN" sz="2000">
              <a:latin typeface="Consolas" panose="020B0609020204030204" charset="0"/>
            </a:endParaRPr>
          </a:p>
          <a:p>
            <a:pPr indent="0">
              <a:buFont typeface="Arial" panose="020B0604020202020204" pitchFamily="34" charset="0"/>
              <a:buNone/>
            </a:pPr>
            <a:r>
              <a:rPr lang="en-US" altLang="zh-CN" sz="2000">
                <a:latin typeface="Consolas" panose="020B0609020204030204" charset="0"/>
              </a:rPr>
              <a:t>int&amp; b = a;  // OK</a:t>
            </a:r>
            <a:endParaRPr lang="en-US" altLang="zh-CN" sz="2000">
              <a:latin typeface="Consolas" panose="020B0609020204030204" charset="0"/>
            </a:endParaRPr>
          </a:p>
          <a:p>
            <a:pPr indent="0">
              <a:buFont typeface="Arial" panose="020B0604020202020204" pitchFamily="34" charset="0"/>
              <a:buNone/>
            </a:pPr>
            <a:r>
              <a:rPr lang="en-US" altLang="zh-CN" sz="2000">
                <a:latin typeface="Consolas" panose="020B0609020204030204" charset="0"/>
              </a:rPr>
              <a:t>int&amp; c;      // Bad! </a:t>
            </a:r>
            <a:r>
              <a:rPr lang="zh-CN" altLang="en-US" sz="2000">
                <a:latin typeface="微软雅黑 Light" charset="0"/>
                <a:ea typeface="微软雅黑 Light" charset="0"/>
              </a:rPr>
              <a:t>引用必须赋值</a:t>
            </a:r>
            <a:r>
              <a:rPr lang="en-US" altLang="zh-CN" sz="2000">
                <a:latin typeface="Consolas" panose="020B0609020204030204" charset="0"/>
              </a:rPr>
              <a:t> </a:t>
            </a:r>
            <a:endParaRPr lang="zh-CN" altLang="en-US" sz="2000">
              <a:latin typeface="Consolas" panose="020B0609020204030204" charset="0"/>
            </a:endParaRPr>
          </a:p>
          <a:p>
            <a:pPr indent="0">
              <a:buFont typeface="Arial" panose="020B0604020202020204" pitchFamily="34" charset="0"/>
              <a:buNone/>
            </a:pPr>
            <a:r>
              <a:rPr lang="en-US" altLang="zh-CN" sz="2000">
                <a:latin typeface="Consolas" panose="020B0609020204030204" charset="0"/>
              </a:rPr>
              <a:t>b = 7;</a:t>
            </a:r>
            <a:endParaRPr lang="en-US" altLang="zh-CN" sz="2000">
              <a:latin typeface="Consolas" panose="020B0609020204030204" charset="0"/>
            </a:endParaRPr>
          </a:p>
          <a:p>
            <a:pPr indent="0">
              <a:buFont typeface="Arial" panose="020B0604020202020204" pitchFamily="34" charset="0"/>
              <a:buNone/>
            </a:pPr>
            <a:r>
              <a:rPr lang="en-US" altLang="zh-CN" sz="2000">
                <a:latin typeface="Consolas" panose="020B0609020204030204" charset="0"/>
              </a:rPr>
              <a:t>printf("a is %d.\n", a);</a:t>
            </a:r>
            <a:endParaRPr lang="en-US" altLang="zh-CN" sz="2000">
              <a:latin typeface="Consolas" panose="020B0609020204030204" charset="0"/>
            </a:endParaRPr>
          </a:p>
        </p:txBody>
      </p:sp>
      <p:grpSp>
        <p:nvGrpSpPr>
          <p:cNvPr id="5" name="组合 4"/>
          <p:cNvGrpSpPr/>
          <p:nvPr/>
        </p:nvGrpSpPr>
        <p:grpSpPr>
          <a:xfrm>
            <a:off x="628650" y="3324860"/>
            <a:ext cx="7865110" cy="1200785"/>
            <a:chOff x="990" y="5236"/>
            <a:chExt cx="12386" cy="1891"/>
          </a:xfrm>
          <a:effectLst>
            <a:outerShdw blurRad="50800" dist="38100" dir="2700000" algn="tl" rotWithShape="0">
              <a:prstClr val="black">
                <a:alpha val="40000"/>
              </a:prstClr>
            </a:outerShdw>
          </a:effectLst>
        </p:grpSpPr>
        <p:sp>
          <p:nvSpPr>
            <p:cNvPr id="13" name="矩形 12"/>
            <p:cNvSpPr/>
            <p:nvPr/>
          </p:nvSpPr>
          <p:spPr>
            <a:xfrm>
              <a:off x="990" y="5236"/>
              <a:ext cx="1882" cy="1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引用</a:t>
              </a:r>
              <a:endParaRPr lang="zh-CN" altLang="en-US" sz="280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r>
                <a:rPr lang="en-US" altLang="zh-CN" sz="2000">
                  <a:solidFill>
                    <a:srgbClr val="FFFF00"/>
                  </a:solidFill>
                  <a:effectLst>
                    <a:outerShdw blurRad="38100" dist="38100" dir="2700000" algn="tl">
                      <a:srgbClr val="000000">
                        <a:alpha val="43137"/>
                      </a:srgbClr>
                    </a:outerShdw>
                  </a:effectLst>
                </a:rPr>
                <a:t>reference</a:t>
              </a:r>
              <a:endParaRPr lang="en-US" altLang="zh-CN" sz="2000">
                <a:solidFill>
                  <a:srgbClr val="FFFF00"/>
                </a:solidFill>
                <a:effectLst>
                  <a:outerShdw blurRad="38100" dist="38100" dir="2700000" algn="tl">
                    <a:srgbClr val="000000">
                      <a:alpha val="43137"/>
                    </a:srgbClr>
                  </a:outerShdw>
                </a:effectLst>
              </a:endParaRPr>
            </a:p>
          </p:txBody>
        </p:sp>
        <p:sp>
          <p:nvSpPr>
            <p:cNvPr id="14" name="文本框 13"/>
            <p:cNvSpPr txBox="1"/>
            <p:nvPr/>
          </p:nvSpPr>
          <p:spPr>
            <a:xfrm>
              <a:off x="2886" y="5236"/>
              <a:ext cx="10490" cy="1872"/>
            </a:xfrm>
            <a:prstGeom prst="rect">
              <a:avLst/>
            </a:prstGeom>
            <a:solidFill>
              <a:schemeClr val="bg1"/>
            </a:solidFill>
            <a:ln w="28575" cmpd="sng">
              <a:solidFill>
                <a:schemeClr val="accent1">
                  <a:shade val="50000"/>
                </a:schemeClr>
              </a:solidFill>
              <a:prstDash val="sysDot"/>
            </a:ln>
          </p:spPr>
          <p:txBody>
            <a:bodyPr wrap="square" rtlCol="0">
              <a:spAutoFit/>
            </a:bodyPr>
            <a:p>
              <a:pPr>
                <a:lnSpc>
                  <a:spcPct val="120000"/>
                </a:lnSpc>
              </a:pPr>
              <a:r>
                <a:rPr lang="zh-CN" altLang="en-US" sz="2000">
                  <a:latin typeface="微软雅黑 Light" charset="0"/>
                  <a:ea typeface="微软雅黑 Light" charset="0"/>
                </a:rPr>
                <a:t>引用就是某变量的一个别名，</a:t>
              </a:r>
              <a:endParaRPr lang="zh-CN" altLang="en-US" sz="2000">
                <a:latin typeface="微软雅黑 Light" charset="0"/>
                <a:ea typeface="微软雅黑 Light" charset="0"/>
              </a:endParaRPr>
            </a:p>
            <a:p>
              <a:pPr>
                <a:lnSpc>
                  <a:spcPct val="120000"/>
                </a:lnSpc>
              </a:pPr>
              <a:r>
                <a:rPr lang="zh-CN" altLang="en-US" sz="2000">
                  <a:latin typeface="微软雅黑 Light" charset="0"/>
                  <a:ea typeface="微软雅黑 Light" charset="0"/>
                </a:rPr>
                <a:t>对引用操作与对变量直接操作效果完全一样。</a:t>
              </a:r>
              <a:endParaRPr lang="zh-CN" altLang="en-US" sz="2000">
                <a:latin typeface="微软雅黑 Light" charset="0"/>
                <a:ea typeface="微软雅黑 Light" charset="0"/>
              </a:endParaRPr>
            </a:p>
            <a:p>
              <a:pPr>
                <a:lnSpc>
                  <a:spcPct val="120000"/>
                </a:lnSpc>
              </a:pPr>
              <a:r>
                <a:rPr lang="zh-CN" altLang="en-US" sz="2000">
                  <a:latin typeface="微软雅黑 Light" charset="0"/>
                  <a:ea typeface="微软雅黑 Light" charset="0"/>
                </a:rPr>
                <a:t>引用的声明方法：</a:t>
              </a:r>
              <a:r>
                <a:rPr lang="zh-CN" altLang="en-US" sz="2000" b="1">
                  <a:ln>
                    <a:noFill/>
                  </a:ln>
                  <a:latin typeface="微软雅黑 Light" charset="0"/>
                  <a:ea typeface="微软雅黑 Light" charset="0"/>
                </a:rPr>
                <a:t>类型标识符 </a:t>
              </a:r>
              <a:r>
                <a:rPr lang="zh-CN" altLang="en-US" sz="2000" b="1">
                  <a:ln>
                    <a:noFill/>
                  </a:ln>
                  <a:solidFill>
                    <a:srgbClr val="A01F5E"/>
                  </a:solidFill>
                  <a:latin typeface="微软雅黑 Light" charset="0"/>
                  <a:ea typeface="微软雅黑 Light" charset="0"/>
                </a:rPr>
                <a:t>&amp;</a:t>
              </a:r>
              <a:r>
                <a:rPr lang="zh-CN" altLang="en-US" sz="2000" b="1">
                  <a:ln>
                    <a:noFill/>
                  </a:ln>
                  <a:latin typeface="微软雅黑 Light" charset="0"/>
                  <a:ea typeface="微软雅黑 Light" charset="0"/>
                </a:rPr>
                <a:t>引用名=目标变量名</a:t>
              </a:r>
              <a:endParaRPr lang="zh-CN" altLang="en-US" sz="2000" b="1">
                <a:ln>
                  <a:noFill/>
                </a:ln>
                <a:latin typeface="微软雅黑 Light" charset="0"/>
                <a:ea typeface="微软雅黑 Light" charset="0"/>
              </a:endParaRPr>
            </a:p>
          </p:txBody>
        </p:sp>
      </p:grpSp>
      <p:sp>
        <p:nvSpPr>
          <p:cNvPr id="6" name="文本框 5"/>
          <p:cNvSpPr txBox="1"/>
          <p:nvPr/>
        </p:nvSpPr>
        <p:spPr>
          <a:xfrm>
            <a:off x="7022465" y="6102350"/>
            <a:ext cx="1252220" cy="46037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p>
            <a:r>
              <a:rPr lang="en-US" altLang="zh-CN" sz="2400"/>
              <a:t>  a is 7.</a:t>
            </a:r>
            <a:endParaRPr lang="en-US" altLang="zh-CN" sz="2400"/>
          </a:p>
        </p:txBody>
      </p:sp>
      <p:cxnSp>
        <p:nvCxnSpPr>
          <p:cNvPr id="7" name="直接连接符 6"/>
          <p:cNvCxnSpPr/>
          <p:nvPr/>
        </p:nvCxnSpPr>
        <p:spPr>
          <a:xfrm>
            <a:off x="1875790" y="5551170"/>
            <a:ext cx="1108710" cy="12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折角形 7"/>
          <p:cNvSpPr/>
          <p:nvPr/>
        </p:nvSpPr>
        <p:spPr>
          <a:xfrm rot="21240000">
            <a:off x="6673850" y="1313815"/>
            <a:ext cx="1588135" cy="1680845"/>
          </a:xfrm>
          <a:prstGeom prst="foldedCorner">
            <a:avLst/>
          </a:prstGeom>
          <a:effectLst>
            <a:outerShdw blurRad="50800" dist="38100" dir="2700000" algn="tl"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t" anchorCtr="0"/>
          <a:p>
            <a:pPr algn="l">
              <a:lnSpc>
                <a:spcPct val="110000"/>
              </a:lnSpc>
            </a:pPr>
            <a:r>
              <a:rPr lang="zh-CN" altLang="en-US" sz="24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提问：</a:t>
            </a:r>
            <a:endParaRPr lang="zh-CN" altLang="en-US" sz="24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a:p>
            <a:pPr algn="l">
              <a:lnSpc>
                <a:spcPct val="110000"/>
              </a:lnSpc>
            </a:pPr>
            <a:r>
              <a:rPr lang="zh-CN" altLang="en-US" sz="20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引用和指针在使用上的区别？</a:t>
            </a:r>
            <a:endParaRPr lang="zh-CN" altLang="en-US" sz="2000">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9" name="文本框 8"/>
          <p:cNvSpPr txBox="1"/>
          <p:nvPr/>
        </p:nvSpPr>
        <p:spPr>
          <a:xfrm>
            <a:off x="4634865" y="4942205"/>
            <a:ext cx="1198880" cy="368300"/>
          </a:xfrm>
          <a:prstGeom prst="rect">
            <a:avLst/>
          </a:prstGeom>
          <a:noFill/>
          <a:ln w="28575" cmpd="sng">
            <a:solidFill>
              <a:schemeClr val="accent1">
                <a:shade val="50000"/>
              </a:schemeClr>
            </a:solidFill>
            <a:prstDash val="solid"/>
          </a:ln>
          <a:effectLst>
            <a:glow rad="127000">
              <a:srgbClr val="0070C0"/>
            </a:glow>
          </a:effectLst>
        </p:spPr>
        <p:txBody>
          <a:bodyPr wrap="square" rtlCol="0" anchor="t">
            <a:spAutoFit/>
          </a:bodyPr>
          <a:p>
            <a:r>
              <a:rPr lang="en-US" altLang="zh-CN">
                <a:sym typeface="+mn-ea"/>
              </a:rPr>
              <a:t>int *p=a;</a:t>
            </a:r>
            <a:endParaRPr lang="en-US" altLang="zh-CN">
              <a:sym typeface="+mn-ea"/>
            </a:endParaRPr>
          </a:p>
        </p:txBody>
      </p:sp>
      <p:sp>
        <p:nvSpPr>
          <p:cNvPr id="11" name="文本框 10"/>
          <p:cNvSpPr txBox="1"/>
          <p:nvPr/>
        </p:nvSpPr>
        <p:spPr>
          <a:xfrm>
            <a:off x="4646295" y="5641975"/>
            <a:ext cx="1198880" cy="368300"/>
          </a:xfrm>
          <a:prstGeom prst="rect">
            <a:avLst/>
          </a:prstGeom>
          <a:noFill/>
          <a:ln w="28575" cmpd="sng">
            <a:solidFill>
              <a:schemeClr val="accent1">
                <a:shade val="50000"/>
              </a:schemeClr>
            </a:solidFill>
            <a:prstDash val="solid"/>
          </a:ln>
          <a:effectLst>
            <a:glow rad="127000">
              <a:srgbClr val="0070C0"/>
            </a:glow>
          </a:effectLst>
        </p:spPr>
        <p:txBody>
          <a:bodyPr wrap="square" rtlCol="0" anchor="t">
            <a:spAutoFit/>
          </a:bodyPr>
          <a:p>
            <a:r>
              <a:rPr lang="en-US" altLang="zh-CN">
                <a:sym typeface="+mn-ea"/>
              </a:rPr>
              <a:t>*p=7</a:t>
            </a:r>
            <a:endParaRPr lang="en-US" altLang="zh-CN">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6" grpId="0" animBg="1"/>
      <p:bldP spid="8" grpId="0" animBg="1"/>
      <p:bldP spid="9"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1.3 </a:t>
            </a:r>
            <a:r>
              <a:rPr lang="zh-CN" altLang="en-US"/>
              <a:t>运算符 </a:t>
            </a:r>
            <a:r>
              <a:rPr lang="en-US" altLang="zh-CN"/>
              <a:t>(operator)</a:t>
            </a:r>
            <a:endParaRPr lang="en-US" altLang="zh-CN"/>
          </a:p>
        </p:txBody>
      </p:sp>
      <p:pic>
        <p:nvPicPr>
          <p:cNvPr id="7" name="图片 6"/>
          <p:cNvPicPr>
            <a:picLocks noChangeAspect="1"/>
          </p:cNvPicPr>
          <p:nvPr/>
        </p:nvPicPr>
        <p:blipFill>
          <a:blip r:embed="rId1"/>
          <a:stretch>
            <a:fillRect/>
          </a:stretch>
        </p:blipFill>
        <p:spPr>
          <a:xfrm>
            <a:off x="140970" y="103505"/>
            <a:ext cx="8878570" cy="663765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1.4 </a:t>
            </a:r>
            <a:r>
              <a:rPr lang="zh-CN" altLang="en-US"/>
              <a:t>基本输入输出</a:t>
            </a:r>
            <a:endParaRPr lang="zh-CN" altLang="en-US"/>
          </a:p>
        </p:txBody>
      </p:sp>
      <p:sp>
        <p:nvSpPr>
          <p:cNvPr id="3" name="内容占位符 2"/>
          <p:cNvSpPr>
            <a:spLocks noGrp="1"/>
          </p:cNvSpPr>
          <p:nvPr>
            <p:ph idx="1"/>
          </p:nvPr>
        </p:nvSpPr>
        <p:spPr/>
        <p:txBody>
          <a:bodyPr/>
          <a:p>
            <a:r>
              <a:rPr lang="en-US" altLang="zh-CN"/>
              <a:t>C</a:t>
            </a:r>
            <a:r>
              <a:rPr lang="zh-CN" altLang="en-US"/>
              <a:t>语言</a:t>
            </a:r>
            <a:endParaRPr lang="zh-CN" altLang="en-US"/>
          </a:p>
          <a:p>
            <a:pPr lvl="1"/>
            <a:r>
              <a:rPr lang="en-US" altLang="zh-CN"/>
              <a:t>printf / scanf ……</a:t>
            </a:r>
            <a:endParaRPr lang="en-US" altLang="zh-CN"/>
          </a:p>
          <a:p>
            <a:pPr lvl="0"/>
            <a:r>
              <a:rPr lang="en-US" altLang="zh-CN"/>
              <a:t>C++</a:t>
            </a:r>
            <a:r>
              <a:rPr lang="zh-CN" altLang="en-US"/>
              <a:t>语言：标准库提供</a:t>
            </a:r>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0"/>
            <a:r>
              <a:rPr lang="zh-CN" altLang="en-US"/>
              <a:t>标准输出</a:t>
            </a:r>
            <a:r>
              <a:rPr lang="en-US" altLang="zh-CN"/>
              <a:t>(cout)</a:t>
            </a:r>
            <a:endParaRPr lang="en-US" altLang="zh-CN"/>
          </a:p>
          <a:p>
            <a:pPr lvl="1"/>
            <a:endParaRPr lang="zh-CN" altLang="en-US"/>
          </a:p>
        </p:txBody>
      </p:sp>
      <p:pic>
        <p:nvPicPr>
          <p:cNvPr id="4" name="图片 3"/>
          <p:cNvPicPr>
            <a:picLocks noChangeAspect="1"/>
          </p:cNvPicPr>
          <p:nvPr/>
        </p:nvPicPr>
        <p:blipFill>
          <a:blip r:embed="rId1"/>
          <a:stretch>
            <a:fillRect/>
          </a:stretch>
        </p:blipFill>
        <p:spPr>
          <a:xfrm>
            <a:off x="1496695" y="2469515"/>
            <a:ext cx="5958840" cy="2186618"/>
          </a:xfrm>
          <a:prstGeom prst="rect">
            <a:avLst/>
          </a:prstGeom>
        </p:spPr>
      </p:pic>
      <p:pic>
        <p:nvPicPr>
          <p:cNvPr id="5" name="图片 4"/>
          <p:cNvPicPr>
            <a:picLocks noChangeAspect="1"/>
          </p:cNvPicPr>
          <p:nvPr/>
        </p:nvPicPr>
        <p:blipFill>
          <a:blip r:embed="rId2"/>
          <a:stretch>
            <a:fillRect/>
          </a:stretch>
        </p:blipFill>
        <p:spPr>
          <a:xfrm>
            <a:off x="172085" y="5258435"/>
            <a:ext cx="8846820" cy="1249823"/>
          </a:xfrm>
          <a:prstGeom prst="rect">
            <a:avLst/>
          </a:prstGeom>
        </p:spPr>
      </p:pic>
      <p:sp>
        <p:nvSpPr>
          <p:cNvPr id="6" name="文本框 5"/>
          <p:cNvSpPr txBox="1"/>
          <p:nvPr/>
        </p:nvSpPr>
        <p:spPr>
          <a:xfrm>
            <a:off x="5604510" y="1838325"/>
            <a:ext cx="2910840" cy="460375"/>
          </a:xfrm>
          <a:prstGeom prst="rect">
            <a:avLst/>
          </a:prstGeom>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p>
            <a:pPr algn="ctr"/>
            <a:r>
              <a:rPr lang="en-US" altLang="zh-CN" sz="2400"/>
              <a:t>#include  &lt;iostream&gt;</a:t>
            </a:r>
            <a:endParaRPr lang="en-US" altLang="zh-CN"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1.4 </a:t>
            </a:r>
            <a:r>
              <a:rPr lang="zh-CN" altLang="en-US">
                <a:sym typeface="+mn-ea"/>
              </a:rPr>
              <a:t>基本输入输出 </a:t>
            </a:r>
            <a:r>
              <a:rPr lang="en-US" altLang="zh-CN">
                <a:sym typeface="+mn-ea"/>
              </a:rPr>
              <a:t>II</a:t>
            </a:r>
            <a:endParaRPr lang="en-US" altLang="zh-CN">
              <a:sym typeface="+mn-ea"/>
            </a:endParaRPr>
          </a:p>
        </p:txBody>
      </p:sp>
      <p:sp>
        <p:nvSpPr>
          <p:cNvPr id="3" name="内容占位符 2"/>
          <p:cNvSpPr>
            <a:spLocks noGrp="1"/>
          </p:cNvSpPr>
          <p:nvPr>
            <p:ph idx="1"/>
          </p:nvPr>
        </p:nvSpPr>
        <p:spPr/>
        <p:txBody>
          <a:bodyPr/>
          <a:p>
            <a:r>
              <a:rPr lang="zh-CN" altLang="en-US">
                <a:sym typeface="+mn-ea"/>
              </a:rPr>
              <a:t>标准输出</a:t>
            </a:r>
            <a:r>
              <a:rPr lang="en-US" altLang="zh-CN">
                <a:sym typeface="+mn-ea"/>
              </a:rPr>
              <a:t>(cout)</a:t>
            </a:r>
            <a:endParaRPr lang="en-US" altLang="zh-CN">
              <a:sym typeface="+mn-ea"/>
            </a:endParaRPr>
          </a:p>
          <a:p>
            <a:pPr lvl="1"/>
            <a:r>
              <a:rPr lang="zh-CN" altLang="en-US">
                <a:sym typeface="+mn-ea"/>
              </a:rPr>
              <a:t>串联</a:t>
            </a:r>
            <a:r>
              <a:rPr lang="zh-CN" altLang="en-US"/>
              <a:t>多个 </a:t>
            </a:r>
            <a:r>
              <a:rPr lang="en-US" altLang="zh-CN"/>
              <a:t>&lt;&lt; </a:t>
            </a:r>
            <a:r>
              <a:rPr lang="zh-CN" altLang="en-US"/>
              <a:t>操作</a:t>
            </a:r>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换行</a:t>
            </a:r>
            <a:endParaRPr lang="zh-CN" altLang="en-US"/>
          </a:p>
        </p:txBody>
      </p:sp>
      <p:pic>
        <p:nvPicPr>
          <p:cNvPr id="4" name="图片 3"/>
          <p:cNvPicPr>
            <a:picLocks noChangeAspect="1"/>
          </p:cNvPicPr>
          <p:nvPr/>
        </p:nvPicPr>
        <p:blipFill>
          <a:blip r:embed="rId1"/>
          <a:stretch>
            <a:fillRect/>
          </a:stretch>
        </p:blipFill>
        <p:spPr>
          <a:xfrm>
            <a:off x="133350" y="1818640"/>
            <a:ext cx="6864192" cy="514350"/>
          </a:xfrm>
          <a:prstGeom prst="rect">
            <a:avLst/>
          </a:prstGeom>
        </p:spPr>
      </p:pic>
      <p:pic>
        <p:nvPicPr>
          <p:cNvPr id="5" name="图片 4"/>
          <p:cNvPicPr>
            <a:picLocks noChangeAspect="1"/>
          </p:cNvPicPr>
          <p:nvPr/>
        </p:nvPicPr>
        <p:blipFill>
          <a:blip r:embed="rId2"/>
          <a:stretch>
            <a:fillRect/>
          </a:stretch>
        </p:blipFill>
        <p:spPr>
          <a:xfrm>
            <a:off x="142875" y="3014980"/>
            <a:ext cx="8928735" cy="485775"/>
          </a:xfrm>
          <a:prstGeom prst="rect">
            <a:avLst/>
          </a:prstGeom>
        </p:spPr>
      </p:pic>
      <p:sp>
        <p:nvSpPr>
          <p:cNvPr id="6" name="文本框 5"/>
          <p:cNvSpPr txBox="1"/>
          <p:nvPr/>
        </p:nvSpPr>
        <p:spPr>
          <a:xfrm>
            <a:off x="174625" y="2367280"/>
            <a:ext cx="5698490" cy="46037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p>
            <a:r>
              <a:rPr lang="zh-CN" altLang="en-US" sz="2400"/>
              <a:t>This is a single C++ statement</a:t>
            </a:r>
            <a:endParaRPr lang="zh-CN" altLang="en-US" sz="2400"/>
          </a:p>
        </p:txBody>
      </p:sp>
      <p:sp>
        <p:nvSpPr>
          <p:cNvPr id="7" name="文本框 6"/>
          <p:cNvSpPr txBox="1"/>
          <p:nvPr/>
        </p:nvSpPr>
        <p:spPr>
          <a:xfrm>
            <a:off x="163195" y="3521075"/>
            <a:ext cx="5706745" cy="46037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p>
            <a:r>
              <a:rPr lang="zh-CN" altLang="en-US" sz="2400"/>
              <a:t>I am 24 years old and my zipcode is 90064</a:t>
            </a:r>
            <a:endParaRPr lang="zh-CN" altLang="en-US" sz="2400"/>
          </a:p>
        </p:txBody>
      </p:sp>
      <p:pic>
        <p:nvPicPr>
          <p:cNvPr id="8" name="图片 7"/>
          <p:cNvPicPr>
            <a:picLocks noChangeAspect="1"/>
          </p:cNvPicPr>
          <p:nvPr/>
        </p:nvPicPr>
        <p:blipFill>
          <a:blip r:embed="rId3"/>
          <a:stretch>
            <a:fillRect/>
          </a:stretch>
        </p:blipFill>
        <p:spPr>
          <a:xfrm>
            <a:off x="133350" y="4578350"/>
            <a:ext cx="6014085" cy="835819"/>
          </a:xfrm>
          <a:prstGeom prst="rect">
            <a:avLst/>
          </a:prstGeom>
        </p:spPr>
      </p:pic>
      <p:pic>
        <p:nvPicPr>
          <p:cNvPr id="9" name="图片 8"/>
          <p:cNvPicPr>
            <a:picLocks noChangeAspect="1"/>
          </p:cNvPicPr>
          <p:nvPr/>
        </p:nvPicPr>
        <p:blipFill>
          <a:blip r:embed="rId4"/>
          <a:stretch>
            <a:fillRect/>
          </a:stretch>
        </p:blipFill>
        <p:spPr>
          <a:xfrm>
            <a:off x="114300" y="5556250"/>
            <a:ext cx="5007293" cy="7929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1.4 </a:t>
            </a:r>
            <a:r>
              <a:rPr lang="zh-CN" altLang="en-US">
                <a:sym typeface="+mn-ea"/>
              </a:rPr>
              <a:t>基本输入输出 </a:t>
            </a:r>
            <a:r>
              <a:rPr lang="en-US" altLang="zh-CN">
                <a:sym typeface="+mn-ea"/>
              </a:rPr>
              <a:t>III</a:t>
            </a:r>
            <a:endParaRPr lang="zh-CN" altLang="en-US"/>
          </a:p>
        </p:txBody>
      </p:sp>
      <p:sp>
        <p:nvSpPr>
          <p:cNvPr id="3" name="内容占位符 2"/>
          <p:cNvSpPr>
            <a:spLocks noGrp="1"/>
          </p:cNvSpPr>
          <p:nvPr>
            <p:ph idx="1"/>
          </p:nvPr>
        </p:nvSpPr>
        <p:spPr/>
        <p:txBody>
          <a:bodyPr/>
          <a:p>
            <a:r>
              <a:rPr lang="zh-CN" altLang="zh-CN"/>
              <a:t>标注输入 </a:t>
            </a:r>
            <a:r>
              <a:rPr lang="en-US" altLang="zh-CN"/>
              <a:t>(cin)</a:t>
            </a:r>
            <a:endParaRPr lang="en-US" altLang="zh-CN"/>
          </a:p>
          <a:p>
            <a:pPr lvl="1"/>
            <a:r>
              <a:rPr lang="zh-CN" altLang="en-US"/>
              <a:t>用法</a:t>
            </a:r>
            <a:endParaRPr lang="zh-CN" altLang="en-US"/>
          </a:p>
        </p:txBody>
      </p:sp>
      <p:pic>
        <p:nvPicPr>
          <p:cNvPr id="4" name="图片 3"/>
          <p:cNvPicPr>
            <a:picLocks noChangeAspect="1"/>
          </p:cNvPicPr>
          <p:nvPr/>
        </p:nvPicPr>
        <p:blipFill>
          <a:blip r:embed="rId1"/>
          <a:stretch>
            <a:fillRect/>
          </a:stretch>
        </p:blipFill>
        <p:spPr>
          <a:xfrm>
            <a:off x="6576695" y="989330"/>
            <a:ext cx="1814513" cy="842963"/>
          </a:xfrm>
          <a:prstGeom prst="rect">
            <a:avLst/>
          </a:prstGeom>
        </p:spPr>
      </p:pic>
      <p:pic>
        <p:nvPicPr>
          <p:cNvPr id="5" name="图片 4"/>
          <p:cNvPicPr>
            <a:picLocks noChangeAspect="1"/>
          </p:cNvPicPr>
          <p:nvPr/>
        </p:nvPicPr>
        <p:blipFill>
          <a:blip r:embed="rId2"/>
          <a:stretch>
            <a:fillRect/>
          </a:stretch>
        </p:blipFill>
        <p:spPr>
          <a:xfrm>
            <a:off x="628650" y="1842135"/>
            <a:ext cx="7743825" cy="4893594"/>
          </a:xfrm>
          <a:prstGeom prst="rect">
            <a:avLst/>
          </a:prstGeom>
        </p:spPr>
      </p:pic>
      <p:sp>
        <p:nvSpPr>
          <p:cNvPr id="6" name="文本框 5"/>
          <p:cNvSpPr txBox="1"/>
          <p:nvPr/>
        </p:nvSpPr>
        <p:spPr>
          <a:xfrm>
            <a:off x="4191000" y="2284730"/>
            <a:ext cx="4772025" cy="119189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p>
            <a:r>
              <a:rPr lang="zh-CN" altLang="en-US" sz="2400"/>
              <a:t>Please enter an integer value: 702</a:t>
            </a:r>
            <a:endParaRPr lang="zh-CN" altLang="en-US" sz="2400"/>
          </a:p>
          <a:p>
            <a:r>
              <a:rPr lang="zh-CN" altLang="en-US" sz="2400"/>
              <a:t>The value you entered is 702 and its double is 1404.</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1.4 </a:t>
            </a:r>
            <a:r>
              <a:rPr lang="zh-CN" altLang="en-US">
                <a:sym typeface="+mn-ea"/>
              </a:rPr>
              <a:t>基本输入输出 </a:t>
            </a:r>
            <a:r>
              <a:rPr lang="en-US" altLang="zh-CN">
                <a:sym typeface="+mn-ea"/>
              </a:rPr>
              <a:t>IV</a:t>
            </a:r>
            <a:endParaRPr lang="en-US" altLang="zh-CN">
              <a:sym typeface="+mn-ea"/>
            </a:endParaRPr>
          </a:p>
        </p:txBody>
      </p:sp>
      <p:sp>
        <p:nvSpPr>
          <p:cNvPr id="3" name="内容占位符 2"/>
          <p:cNvSpPr>
            <a:spLocks noGrp="1"/>
          </p:cNvSpPr>
          <p:nvPr>
            <p:ph idx="1"/>
          </p:nvPr>
        </p:nvSpPr>
        <p:spPr/>
        <p:txBody>
          <a:bodyPr/>
          <a:p>
            <a:r>
              <a:rPr lang="zh-CN" altLang="zh-CN"/>
              <a:t>标准输入 </a:t>
            </a:r>
            <a:r>
              <a:rPr lang="en-US" altLang="zh-CN"/>
              <a:t>(cin)</a:t>
            </a:r>
            <a:endParaRPr lang="en-US" altLang="zh-CN"/>
          </a:p>
          <a:p>
            <a:pPr lvl="1"/>
            <a:r>
              <a:rPr lang="zh-CN" altLang="en-US"/>
              <a:t>串联                                                    等效于</a:t>
            </a:r>
            <a:endParaRPr lang="zh-CN" altLang="en-US"/>
          </a:p>
          <a:p>
            <a:pPr lvl="2"/>
            <a:endParaRPr lang="zh-CN" altLang="en-US"/>
          </a:p>
          <a:p>
            <a:pPr lvl="1"/>
            <a:r>
              <a:rPr lang="zh-CN" altLang="en-US">
                <a:sym typeface="+mn-ea"/>
              </a:rPr>
              <a:t>输入</a:t>
            </a:r>
            <a:r>
              <a:rPr lang="zh-CN" altLang="en-US"/>
              <a:t>字符串</a:t>
            </a:r>
            <a:endParaRPr lang="zh-CN" altLang="en-US"/>
          </a:p>
          <a:p>
            <a:pPr lvl="2"/>
            <a:endParaRPr lang="zh-CN" altLang="en-US"/>
          </a:p>
          <a:p>
            <a:pPr lvl="2"/>
            <a:endParaRPr lang="zh-CN" altLang="en-US"/>
          </a:p>
          <a:p>
            <a:pPr lvl="2"/>
            <a:endParaRPr lang="zh-CN" altLang="en-US"/>
          </a:p>
          <a:p>
            <a:pPr lvl="1"/>
            <a:r>
              <a:rPr lang="zh-CN" altLang="en-US"/>
              <a:t>函数</a:t>
            </a:r>
            <a:r>
              <a:rPr lang="en-US" altLang="zh-CN"/>
              <a:t>getline() </a:t>
            </a:r>
            <a:r>
              <a:rPr lang="zh-CN" altLang="en-US"/>
              <a:t>从输入字符串中提取一行</a:t>
            </a:r>
            <a:endParaRPr lang="zh-CN" altLang="en-US"/>
          </a:p>
        </p:txBody>
      </p:sp>
      <p:pic>
        <p:nvPicPr>
          <p:cNvPr id="7" name="图片 6"/>
          <p:cNvPicPr>
            <a:picLocks noChangeAspect="1"/>
          </p:cNvPicPr>
          <p:nvPr/>
        </p:nvPicPr>
        <p:blipFill>
          <a:blip r:embed="rId1"/>
          <a:stretch>
            <a:fillRect/>
          </a:stretch>
        </p:blipFill>
        <p:spPr>
          <a:xfrm>
            <a:off x="3162935" y="1386840"/>
            <a:ext cx="2103120" cy="533529"/>
          </a:xfrm>
          <a:prstGeom prst="rect">
            <a:avLst/>
          </a:prstGeom>
        </p:spPr>
      </p:pic>
      <p:pic>
        <p:nvPicPr>
          <p:cNvPr id="8" name="图片 7"/>
          <p:cNvPicPr>
            <a:picLocks noChangeAspect="1"/>
          </p:cNvPicPr>
          <p:nvPr/>
        </p:nvPicPr>
        <p:blipFill>
          <a:blip r:embed="rId2"/>
          <a:stretch>
            <a:fillRect/>
          </a:stretch>
        </p:blipFill>
        <p:spPr>
          <a:xfrm>
            <a:off x="6715125" y="1285240"/>
            <a:ext cx="1623060" cy="861060"/>
          </a:xfrm>
          <a:prstGeom prst="rect">
            <a:avLst/>
          </a:prstGeom>
        </p:spPr>
      </p:pic>
      <p:pic>
        <p:nvPicPr>
          <p:cNvPr id="9" name="图片 8"/>
          <p:cNvPicPr>
            <a:picLocks noChangeAspect="1"/>
          </p:cNvPicPr>
          <p:nvPr/>
        </p:nvPicPr>
        <p:blipFill>
          <a:blip r:embed="rId3"/>
          <a:stretch>
            <a:fillRect/>
          </a:stretch>
        </p:blipFill>
        <p:spPr>
          <a:xfrm>
            <a:off x="1320165" y="2994660"/>
            <a:ext cx="2567940" cy="868852"/>
          </a:xfrm>
          <a:prstGeom prst="rect">
            <a:avLst/>
          </a:prstGeom>
        </p:spPr>
      </p:pic>
      <p:pic>
        <p:nvPicPr>
          <p:cNvPr id="10" name="图片 9"/>
          <p:cNvPicPr>
            <a:picLocks noChangeAspect="1"/>
          </p:cNvPicPr>
          <p:nvPr/>
        </p:nvPicPr>
        <p:blipFill>
          <a:blip r:embed="rId4"/>
          <a:stretch>
            <a:fillRect/>
          </a:stretch>
        </p:blipFill>
        <p:spPr>
          <a:xfrm>
            <a:off x="1482725" y="4204970"/>
            <a:ext cx="4930140" cy="1432708"/>
          </a:xfrm>
          <a:prstGeom prst="rect">
            <a:avLst/>
          </a:prstGeom>
        </p:spPr>
      </p:pic>
      <p:sp>
        <p:nvSpPr>
          <p:cNvPr id="11" name="文本框 10"/>
          <p:cNvSpPr txBox="1"/>
          <p:nvPr/>
        </p:nvSpPr>
        <p:spPr>
          <a:xfrm>
            <a:off x="1482725" y="5637530"/>
            <a:ext cx="4940935" cy="82613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p>
            <a:r>
              <a:rPr lang="zh-CN" altLang="en-US" sz="2400"/>
              <a:t>What's your name? Homer Simpson</a:t>
            </a:r>
            <a:endParaRPr lang="zh-CN" altLang="en-US" sz="2400"/>
          </a:p>
          <a:p>
            <a:r>
              <a:rPr lang="zh-CN" altLang="en-US" sz="2400"/>
              <a:t>Hello Homer Simpson.</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1.4 </a:t>
            </a:r>
            <a:r>
              <a:rPr lang="zh-CN" altLang="en-US">
                <a:sym typeface="+mn-ea"/>
              </a:rPr>
              <a:t>基本输入输出 </a:t>
            </a:r>
            <a:r>
              <a:rPr lang="en-US" altLang="zh-CN">
                <a:sym typeface="+mn-ea"/>
              </a:rPr>
              <a:t>V</a:t>
            </a:r>
            <a:endParaRPr lang="zh-CN" altLang="en-US"/>
          </a:p>
        </p:txBody>
      </p:sp>
      <p:sp>
        <p:nvSpPr>
          <p:cNvPr id="3" name="内容占位符 2"/>
          <p:cNvSpPr>
            <a:spLocks noGrp="1"/>
          </p:cNvSpPr>
          <p:nvPr>
            <p:ph idx="1"/>
          </p:nvPr>
        </p:nvSpPr>
        <p:spPr/>
        <p:txBody>
          <a:bodyPr/>
          <a:p>
            <a:r>
              <a:rPr lang="zh-CN" altLang="en-US"/>
              <a:t>stringstream</a:t>
            </a:r>
            <a:endParaRPr lang="zh-CN" altLang="en-US"/>
          </a:p>
          <a:p>
            <a:pPr lvl="1"/>
            <a:r>
              <a:rPr lang="zh-CN" altLang="en-US"/>
              <a:t>标准头文件 &lt;sstream&gt; </a:t>
            </a:r>
            <a:endParaRPr lang="zh-CN" altLang="en-US"/>
          </a:p>
          <a:p>
            <a:pPr lvl="1"/>
            <a:r>
              <a:rPr lang="zh-CN" altLang="en-US"/>
              <a:t>字符串和数量值之间互相转换</a:t>
            </a:r>
            <a:endParaRPr lang="zh-CN" altLang="en-US"/>
          </a:p>
        </p:txBody>
      </p:sp>
      <p:pic>
        <p:nvPicPr>
          <p:cNvPr id="4" name="图片 3"/>
          <p:cNvPicPr>
            <a:picLocks noChangeAspect="1"/>
          </p:cNvPicPr>
          <p:nvPr/>
        </p:nvPicPr>
        <p:blipFill>
          <a:blip r:embed="rId1"/>
          <a:stretch>
            <a:fillRect/>
          </a:stretch>
        </p:blipFill>
        <p:spPr>
          <a:xfrm>
            <a:off x="1319530" y="2357120"/>
            <a:ext cx="4389120" cy="1204099"/>
          </a:xfrm>
          <a:prstGeom prst="rect">
            <a:avLst/>
          </a:prstGeom>
        </p:spPr>
      </p:pic>
      <p:pic>
        <p:nvPicPr>
          <p:cNvPr id="5" name="图片 4"/>
          <p:cNvPicPr>
            <a:picLocks noChangeAspect="1"/>
          </p:cNvPicPr>
          <p:nvPr/>
        </p:nvPicPr>
        <p:blipFill>
          <a:blip r:embed="rId2"/>
          <a:stretch>
            <a:fillRect/>
          </a:stretch>
        </p:blipFill>
        <p:spPr>
          <a:xfrm>
            <a:off x="784860" y="3755390"/>
            <a:ext cx="4923790" cy="3028315"/>
          </a:xfrm>
          <a:prstGeom prst="rect">
            <a:avLst/>
          </a:prstGeom>
          <a:effectLst>
            <a:glow rad="127000">
              <a:srgbClr val="00B050"/>
            </a:glow>
          </a:effectLst>
        </p:spPr>
      </p:pic>
      <p:pic>
        <p:nvPicPr>
          <p:cNvPr id="6" name="图片 5"/>
          <p:cNvPicPr>
            <a:picLocks noChangeAspect="1"/>
          </p:cNvPicPr>
          <p:nvPr/>
        </p:nvPicPr>
        <p:blipFill>
          <a:blip r:embed="rId3"/>
          <a:stretch>
            <a:fillRect/>
          </a:stretch>
        </p:blipFill>
        <p:spPr>
          <a:xfrm>
            <a:off x="5708650" y="4533265"/>
            <a:ext cx="3185160" cy="7340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1.5 </a:t>
            </a:r>
            <a:r>
              <a:rPr lang="zh-CN" altLang="en-US"/>
              <a:t>注释</a:t>
            </a:r>
            <a:endParaRPr lang="zh-CN" altLang="en-US"/>
          </a:p>
        </p:txBody>
      </p:sp>
      <p:sp>
        <p:nvSpPr>
          <p:cNvPr id="3" name="内容占位符 2"/>
          <p:cNvSpPr>
            <a:spLocks noGrp="1"/>
          </p:cNvSpPr>
          <p:nvPr>
            <p:ph idx="1"/>
          </p:nvPr>
        </p:nvSpPr>
        <p:spPr/>
        <p:txBody>
          <a:bodyPr>
            <a:normAutofit/>
          </a:bodyPr>
          <a:p>
            <a:r>
              <a:rPr lang="en-US" altLang="zh-CN"/>
              <a:t>C++</a:t>
            </a:r>
            <a:r>
              <a:rPr lang="zh-CN" altLang="en-US"/>
              <a:t>支持两种注释：</a:t>
            </a:r>
            <a:endParaRPr lang="zh-CN" altLang="en-US"/>
          </a:p>
          <a:p>
            <a:pPr lvl="1"/>
            <a:r>
              <a:rPr lang="en-US" altLang="zh-CN"/>
              <a:t>C++</a:t>
            </a:r>
            <a:r>
              <a:rPr lang="zh-CN" altLang="en-US"/>
              <a:t>风格注释</a:t>
            </a:r>
            <a:endParaRPr lang="zh-CN" altLang="en-US"/>
          </a:p>
          <a:p>
            <a:pPr lvl="1"/>
            <a:r>
              <a:rPr lang="en-US" altLang="zh-CN">
                <a:sym typeface="+mn-ea"/>
              </a:rPr>
              <a:t>C</a:t>
            </a:r>
            <a:r>
              <a:rPr lang="zh-CN" altLang="en-US">
                <a:sym typeface="+mn-ea"/>
              </a:rPr>
              <a:t>风格注释</a:t>
            </a:r>
            <a:endParaRPr lang="zh-CN" altLang="en-US">
              <a:sym typeface="+mn-ea"/>
            </a:endParaRPr>
          </a:p>
          <a:p>
            <a:pPr lvl="0"/>
            <a:r>
              <a:rPr lang="zh-CN" altLang="en-US" sz="2800">
                <a:sym typeface="+mn-ea"/>
              </a:rPr>
              <a:t>例子</a:t>
            </a:r>
            <a:endParaRPr lang="zh-CN" altLang="en-US" sz="2800">
              <a:sym typeface="+mn-ea"/>
            </a:endParaRPr>
          </a:p>
          <a:p>
            <a:pPr marL="457200" lvl="1" indent="0" algn="l">
              <a:buNone/>
            </a:pPr>
            <a:r>
              <a:rPr lang="en-US" altLang="zh-CN" sz="2800">
                <a:latin typeface="Consolas" panose="020B0609020204030204" charset="0"/>
              </a:rPr>
              <a:t> </a:t>
            </a:r>
            <a:r>
              <a:rPr lang="en-US" altLang="zh-CN" sz="2800">
                <a:latin typeface="Consolas" panose="020B0609020204030204" charset="0"/>
                <a:sym typeface="+mn-ea"/>
              </a:rPr>
              <a:t>  </a:t>
            </a:r>
            <a:endParaRPr lang="en-US" altLang="zh-CN" sz="2800">
              <a:latin typeface="Consolas" panose="020B0609020204030204" charset="0"/>
            </a:endParaRPr>
          </a:p>
        </p:txBody>
      </p:sp>
      <p:pic>
        <p:nvPicPr>
          <p:cNvPr id="4" name="图片 3"/>
          <p:cNvPicPr>
            <a:picLocks noChangeAspect="1"/>
          </p:cNvPicPr>
          <p:nvPr/>
        </p:nvPicPr>
        <p:blipFill>
          <a:blip r:embed="rId1"/>
          <a:stretch>
            <a:fillRect/>
          </a:stretch>
        </p:blipFill>
        <p:spPr>
          <a:xfrm>
            <a:off x="31115" y="2767330"/>
            <a:ext cx="8976899" cy="3741420"/>
          </a:xfrm>
          <a:prstGeom prst="rect">
            <a:avLst/>
          </a:prstGeom>
        </p:spPr>
      </p:pic>
      <p:pic>
        <p:nvPicPr>
          <p:cNvPr id="7" name="图片 6"/>
          <p:cNvPicPr>
            <a:picLocks noChangeAspect="1"/>
          </p:cNvPicPr>
          <p:nvPr/>
        </p:nvPicPr>
        <p:blipFill>
          <a:blip r:embed="rId2"/>
          <a:stretch>
            <a:fillRect/>
          </a:stretch>
        </p:blipFill>
        <p:spPr>
          <a:xfrm>
            <a:off x="4878705" y="1296035"/>
            <a:ext cx="3636645" cy="10248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par>
                          <p:cTn id="17" fill="hold">
                            <p:stCondLst>
                              <p:cond delay="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内容占位符 4" descr="C++"/>
          <p:cNvPicPr>
            <a:picLocks noChangeAspect="1"/>
          </p:cNvPicPr>
          <p:nvPr/>
        </p:nvPicPr>
        <p:blipFill>
          <a:blip r:embed="rId1"/>
          <a:stretch>
            <a:fillRect/>
          </a:stretch>
        </p:blipFill>
        <p:spPr>
          <a:xfrm>
            <a:off x="545465" y="15875"/>
            <a:ext cx="8361680" cy="6820535"/>
          </a:xfrm>
          <a:prstGeom prst="rect">
            <a:avLst/>
          </a:prstGeom>
        </p:spPr>
      </p:pic>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normAutofit fontScale="90000"/>
          </a:bodyPr>
          <a:p>
            <a:r>
              <a:rPr lang="en-US" altLang="zh-CN"/>
              <a:t>2.</a:t>
            </a:r>
            <a:r>
              <a:rPr lang="zh-CN" altLang="en-US"/>
              <a:t> 程序结构</a:t>
            </a:r>
            <a:endParaRPr lang="zh-CN" altLang="en-US"/>
          </a:p>
        </p:txBody>
      </p:sp>
      <p:sp>
        <p:nvSpPr>
          <p:cNvPr id="4" name="矩形 3"/>
          <p:cNvSpPr/>
          <p:nvPr/>
        </p:nvSpPr>
        <p:spPr>
          <a:xfrm>
            <a:off x="205740" y="882650"/>
            <a:ext cx="417004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4378325" y="120015"/>
            <a:ext cx="4170045" cy="21278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4387215" y="3816350"/>
            <a:ext cx="4688840" cy="160845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210185" y="2583180"/>
            <a:ext cx="3714750" cy="414782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3737610" y="3266440"/>
            <a:ext cx="117919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内容占位符 2"/>
          <p:cNvSpPr>
            <a:spLocks noGrp="1"/>
          </p:cNvSpPr>
          <p:nvPr>
            <p:ph idx="1"/>
          </p:nvPr>
        </p:nvSpPr>
        <p:spPr>
          <a:xfrm>
            <a:off x="629285" y="961390"/>
            <a:ext cx="2814955" cy="3426460"/>
          </a:xfrm>
          <a:solidFill>
            <a:schemeClr val="bg1">
              <a:alpha val="75000"/>
            </a:schemeClr>
          </a:solidFill>
        </p:spPr>
        <p:txBody>
          <a:bodyPr>
            <a:normAutofit lnSpcReduction="10000"/>
          </a:bodyPr>
          <a:p>
            <a:r>
              <a:rPr lang="zh-CN" altLang="en-US"/>
              <a:t>语句和流程</a:t>
            </a:r>
            <a:endParaRPr lang="zh-CN" altLang="en-US"/>
          </a:p>
          <a:p>
            <a:r>
              <a:rPr lang="zh-CN" altLang="en-US"/>
              <a:t>函数</a:t>
            </a:r>
            <a:endParaRPr lang="zh-CN" altLang="en-US"/>
          </a:p>
          <a:p>
            <a:r>
              <a:rPr lang="zh-CN" altLang="en-US"/>
              <a:t>重载</a:t>
            </a:r>
            <a:endParaRPr lang="zh-CN" altLang="en-US"/>
          </a:p>
          <a:p>
            <a:r>
              <a:rPr lang="zh-CN" altLang="en-US"/>
              <a:t>模板</a:t>
            </a:r>
            <a:endParaRPr lang="zh-CN" altLang="en-US"/>
          </a:p>
          <a:p>
            <a:r>
              <a:rPr lang="zh-CN" altLang="en-US"/>
              <a:t>命名可见性</a:t>
            </a:r>
            <a:endParaRPr lang="zh-CN" altLang="en-US"/>
          </a:p>
        </p:txBody>
      </p:sp>
      <p:sp>
        <p:nvSpPr>
          <p:cNvPr id="10" name="圆角矩形 9"/>
          <p:cNvSpPr/>
          <p:nvPr/>
        </p:nvSpPr>
        <p:spPr>
          <a:xfrm>
            <a:off x="5169535" y="2122805"/>
            <a:ext cx="3738245" cy="1760855"/>
          </a:xfrm>
          <a:prstGeom prst="roundRect">
            <a:avLst/>
          </a:prstGeom>
          <a:noFill/>
          <a:ln>
            <a:solidFill>
              <a:schemeClr val="accent2"/>
            </a:solidFill>
            <a:prstDash val="dash"/>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2.1 </a:t>
            </a:r>
            <a:r>
              <a:rPr lang="zh-CN" altLang="en-US"/>
              <a:t>语句与流程 </a:t>
            </a:r>
            <a:endParaRPr lang="zh-CN" altLang="en-US"/>
          </a:p>
        </p:txBody>
      </p:sp>
      <p:sp>
        <p:nvSpPr>
          <p:cNvPr id="3" name="内容占位符 2"/>
          <p:cNvSpPr>
            <a:spLocks noGrp="1"/>
          </p:cNvSpPr>
          <p:nvPr>
            <p:ph idx="1"/>
          </p:nvPr>
        </p:nvSpPr>
        <p:spPr/>
        <p:txBody>
          <a:bodyPr/>
          <a:p>
            <a:endParaRPr lang="zh-CN" altLang="en-US"/>
          </a:p>
          <a:p>
            <a:endParaRPr lang="zh-CN" altLang="en-US"/>
          </a:p>
          <a:p>
            <a:endParaRPr lang="zh-CN" altLang="en-US"/>
          </a:p>
          <a:p>
            <a:endParaRPr lang="zh-CN" altLang="en-US"/>
          </a:p>
          <a:p>
            <a:endParaRPr lang="zh-CN" altLang="en-US"/>
          </a:p>
          <a:p>
            <a:r>
              <a:rPr lang="zh-CN" altLang="en-US"/>
              <a:t>与</a:t>
            </a:r>
            <a:r>
              <a:rPr lang="en-US" altLang="zh-CN"/>
              <a:t>C</a:t>
            </a:r>
            <a:r>
              <a:rPr lang="zh-CN" altLang="en-US"/>
              <a:t>语言相同 （略）</a:t>
            </a:r>
            <a:endParaRPr lang="zh-CN" altLang="en-US"/>
          </a:p>
        </p:txBody>
      </p:sp>
      <p:pic>
        <p:nvPicPr>
          <p:cNvPr id="4" name="图片 3"/>
          <p:cNvPicPr>
            <a:picLocks noChangeAspect="1"/>
          </p:cNvPicPr>
          <p:nvPr/>
        </p:nvPicPr>
        <p:blipFill>
          <a:blip r:embed="rId1"/>
          <a:stretch>
            <a:fillRect/>
          </a:stretch>
        </p:blipFill>
        <p:spPr>
          <a:xfrm>
            <a:off x="1526540" y="1134745"/>
            <a:ext cx="3291840" cy="1066965"/>
          </a:xfrm>
          <a:prstGeom prst="rect">
            <a:avLst/>
          </a:prstGeom>
        </p:spPr>
      </p:pic>
      <p:sp>
        <p:nvSpPr>
          <p:cNvPr id="5" name="矩形标注 4"/>
          <p:cNvSpPr/>
          <p:nvPr/>
        </p:nvSpPr>
        <p:spPr>
          <a:xfrm>
            <a:off x="4972050" y="1561465"/>
            <a:ext cx="3479165" cy="1420495"/>
          </a:xfrm>
          <a:prstGeom prst="wedgeRectCallout">
            <a:avLst>
              <a:gd name="adj1" fmla="val -56930"/>
              <a:gd name="adj2" fmla="val -33150"/>
            </a:avLst>
          </a:prstGeom>
        </p:spPr>
        <p:style>
          <a:lnRef idx="1">
            <a:schemeClr val="accent6"/>
          </a:lnRef>
          <a:fillRef idx="3">
            <a:schemeClr val="accent6"/>
          </a:fillRef>
          <a:effectRef idx="2">
            <a:schemeClr val="accent6"/>
          </a:effectRef>
          <a:fontRef idx="minor">
            <a:schemeClr val="lt1"/>
          </a:fontRef>
        </p:style>
        <p:txBody>
          <a:bodyPr rtlCol="0" anchor="ctr"/>
          <a:p>
            <a:pPr algn="ctr">
              <a:lnSpc>
                <a:spcPct val="120000"/>
              </a:lnSpc>
            </a:pPr>
            <a:r>
              <a:rPr lang="zh-CN" altLang="en-US" sz="2000">
                <a:latin typeface="微软雅黑 Light" charset="0"/>
                <a:ea typeface="微软雅黑 Light" charset="0"/>
              </a:rPr>
              <a:t>在</a:t>
            </a:r>
            <a:r>
              <a:rPr lang="en-US" altLang="zh-CN" sz="2000">
                <a:latin typeface="微软雅黑 Light" charset="0"/>
                <a:ea typeface="微软雅黑 Light" charset="0"/>
              </a:rPr>
              <a:t>for</a:t>
            </a:r>
            <a:r>
              <a:rPr lang="zh-CN" altLang="en-US" sz="2000">
                <a:latin typeface="微软雅黑 Light" charset="0"/>
                <a:ea typeface="微软雅黑 Light" charset="0"/>
              </a:rPr>
              <a:t>的括号内定义计数变量</a:t>
            </a:r>
            <a:r>
              <a:rPr lang="en-US" altLang="zh-CN" sz="2000">
                <a:latin typeface="微软雅黑 Light" charset="0"/>
                <a:ea typeface="微软雅黑 Light" charset="0"/>
              </a:rPr>
              <a:t>(</a:t>
            </a:r>
            <a:r>
              <a:rPr lang="zh-CN" altLang="en-US" sz="2000">
                <a:latin typeface="微软雅黑 Light" charset="0"/>
                <a:ea typeface="微软雅黑 Light" charset="0"/>
              </a:rPr>
              <a:t>即</a:t>
            </a:r>
            <a:r>
              <a:rPr lang="en-US" altLang="zh-CN" sz="2000">
                <a:latin typeface="微软雅黑 Light" charset="0"/>
                <a:ea typeface="微软雅黑 Light" charset="0"/>
              </a:rPr>
              <a:t>n)</a:t>
            </a:r>
            <a:r>
              <a:rPr lang="zh-CN" altLang="en-US" sz="2000">
                <a:latin typeface="微软雅黑 Light" charset="0"/>
                <a:ea typeface="微软雅黑 Light" charset="0"/>
              </a:rPr>
              <a:t>，更方便，且</a:t>
            </a:r>
            <a:r>
              <a:rPr lang="en-US" altLang="zh-CN" sz="2000">
                <a:latin typeface="微软雅黑 Light" charset="0"/>
                <a:ea typeface="微软雅黑 Light" charset="0"/>
              </a:rPr>
              <a:t>n</a:t>
            </a:r>
            <a:r>
              <a:rPr lang="zh-CN" altLang="en-US" sz="2000">
                <a:latin typeface="微软雅黑 Light" charset="0"/>
                <a:ea typeface="微软雅黑 Light" charset="0"/>
              </a:rPr>
              <a:t>在</a:t>
            </a:r>
            <a:r>
              <a:rPr lang="en-US" altLang="zh-CN" sz="2000">
                <a:latin typeface="微软雅黑 Light" charset="0"/>
                <a:ea typeface="微软雅黑 Light" charset="0"/>
              </a:rPr>
              <a:t>for (;;) {...}</a:t>
            </a:r>
            <a:r>
              <a:rPr lang="zh-CN" altLang="en-US" sz="2000">
                <a:latin typeface="微软雅黑 Light" charset="0"/>
                <a:ea typeface="微软雅黑 Light" charset="0"/>
              </a:rPr>
              <a:t>语句之外不可见！</a:t>
            </a:r>
            <a:endParaRPr lang="zh-CN" altLang="en-US" sz="2000">
              <a:latin typeface="微软雅黑 Light" charset="0"/>
              <a:ea typeface="微软雅黑 Light" charset="0"/>
            </a:endParaRPr>
          </a:p>
        </p:txBody>
      </p:sp>
      <p:sp>
        <p:nvSpPr>
          <p:cNvPr id="6" name="文本框 5"/>
          <p:cNvSpPr txBox="1"/>
          <p:nvPr/>
        </p:nvSpPr>
        <p:spPr>
          <a:xfrm>
            <a:off x="1469390" y="2207260"/>
            <a:ext cx="2739390" cy="1005840"/>
          </a:xfrm>
          <a:prstGeom prst="rect">
            <a:avLst/>
          </a:prstGeom>
          <a:noFill/>
        </p:spPr>
        <p:txBody>
          <a:bodyPr wrap="square" rtlCol="0">
            <a:spAutoFit/>
          </a:bodyPr>
          <a:p>
            <a:r>
              <a:rPr lang="en-US" altLang="zh-CN" sz="2000">
                <a:latin typeface="Consolas" panose="020B0609020204030204" charset="0"/>
              </a:rPr>
              <a:t>if (n == 0) {</a:t>
            </a:r>
            <a:endParaRPr lang="en-US" altLang="zh-CN" sz="2000">
              <a:latin typeface="Consolas" panose="020B0609020204030204" charset="0"/>
            </a:endParaRPr>
          </a:p>
          <a:p>
            <a:r>
              <a:rPr lang="zh-CN" altLang="en-US" sz="2000">
                <a:latin typeface="Consolas" panose="020B0609020204030204" charset="0"/>
              </a:rPr>
              <a:t>  </a:t>
            </a:r>
            <a:r>
              <a:rPr lang="en-US" altLang="zh-CN" sz="2000">
                <a:latin typeface="Consolas" panose="020B0609020204030204" charset="0"/>
              </a:rPr>
              <a:t>cout &lt;&lt; "some";</a:t>
            </a:r>
            <a:endParaRPr lang="en-US" altLang="zh-CN" sz="2000">
              <a:latin typeface="Consolas" panose="020B0609020204030204" charset="0"/>
            </a:endParaRPr>
          </a:p>
          <a:p>
            <a:r>
              <a:rPr lang="en-US" altLang="zh-CN" sz="2000">
                <a:latin typeface="Consolas" panose="020B0609020204030204" charset="0"/>
              </a:rPr>
              <a:t>}</a:t>
            </a:r>
            <a:endParaRPr lang="en-US" altLang="zh-CN" sz="2000">
              <a:latin typeface="Consolas" panose="020B0609020204030204" charset="0"/>
            </a:endParaRPr>
          </a:p>
        </p:txBody>
      </p:sp>
      <p:sp>
        <p:nvSpPr>
          <p:cNvPr id="7" name="乘号 6"/>
          <p:cNvSpPr/>
          <p:nvPr/>
        </p:nvSpPr>
        <p:spPr>
          <a:xfrm rot="21060000">
            <a:off x="2658745" y="1897380"/>
            <a:ext cx="1728470" cy="1758315"/>
          </a:xfrm>
          <a:prstGeom prst="mathMultiply">
            <a:avLst>
              <a:gd name="adj1" fmla="val 5180"/>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2.2 </a:t>
            </a:r>
            <a:r>
              <a:rPr lang="zh-CN" altLang="en-US"/>
              <a:t>函数</a:t>
            </a:r>
            <a:endParaRPr lang="zh-CN" altLang="en-US"/>
          </a:p>
        </p:txBody>
      </p:sp>
      <p:sp>
        <p:nvSpPr>
          <p:cNvPr id="3" name="内容占位符 2"/>
          <p:cNvSpPr>
            <a:spLocks noGrp="1"/>
          </p:cNvSpPr>
          <p:nvPr>
            <p:ph idx="1"/>
          </p:nvPr>
        </p:nvSpPr>
        <p:spPr/>
        <p:txBody>
          <a:bodyPr/>
          <a:p>
            <a:r>
              <a:rPr lang="zh-CN" altLang="en-US"/>
              <a:t>代码复用，逻辑简化 </a:t>
            </a:r>
            <a:r>
              <a:rPr lang="zh-CN" altLang="en-US">
                <a:cs typeface="Arial" panose="020B0604020202020204" pitchFamily="34" charset="0"/>
              </a:rPr>
              <a:t>→ 函数</a:t>
            </a:r>
            <a:endParaRPr lang="zh-CN" altLang="en-US">
              <a:cs typeface="Arial" panose="020B0604020202020204" pitchFamily="34" charset="0"/>
            </a:endParaRPr>
          </a:p>
          <a:p>
            <a:r>
              <a:rPr lang="en-US" altLang="zh-CN">
                <a:cs typeface="Arial" panose="020B0604020202020204" pitchFamily="34" charset="0"/>
              </a:rPr>
              <a:t>C/C++</a:t>
            </a:r>
            <a:r>
              <a:rPr lang="zh-CN" altLang="en-US">
                <a:cs typeface="Arial" panose="020B0604020202020204" pitchFamily="34" charset="0"/>
              </a:rPr>
              <a:t>函数的形式</a:t>
            </a:r>
            <a:endParaRPr lang="zh-CN" altLang="en-US">
              <a:cs typeface="Arial" panose="020B0604020202020204" pitchFamily="34" charset="0"/>
            </a:endParaRPr>
          </a:p>
          <a:p>
            <a:endParaRPr lang="zh-CN" altLang="en-US">
              <a:cs typeface="Arial" panose="020B0604020202020204" pitchFamily="34" charset="0"/>
            </a:endParaRPr>
          </a:p>
          <a:p>
            <a:endParaRPr lang="zh-CN" altLang="en-US">
              <a:cs typeface="Arial" panose="020B0604020202020204" pitchFamily="34" charset="0"/>
            </a:endParaRPr>
          </a:p>
          <a:p>
            <a:endParaRPr lang="zh-CN" altLang="en-US">
              <a:cs typeface="Arial" panose="020B0604020202020204" pitchFamily="34" charset="0"/>
            </a:endParaRPr>
          </a:p>
          <a:p>
            <a:pPr lvl="1"/>
            <a:r>
              <a:rPr lang="zh-CN" altLang="en-US">
                <a:cs typeface="Arial" panose="020B0604020202020204" pitchFamily="34" charset="0"/>
              </a:rPr>
              <a:t>参数传递</a:t>
            </a:r>
            <a:endParaRPr lang="zh-CN" altLang="en-US">
              <a:cs typeface="Arial" panose="020B0604020202020204" pitchFamily="34" charset="0"/>
            </a:endParaRPr>
          </a:p>
          <a:p>
            <a:pPr lvl="1"/>
            <a:endParaRPr lang="zh-CN" altLang="en-US">
              <a:cs typeface="Arial" panose="020B0604020202020204" pitchFamily="34" charset="0"/>
            </a:endParaRPr>
          </a:p>
          <a:p>
            <a:pPr lvl="1"/>
            <a:endParaRPr lang="zh-CN" altLang="en-US">
              <a:cs typeface="Arial" panose="020B0604020202020204" pitchFamily="34" charset="0"/>
            </a:endParaRPr>
          </a:p>
          <a:p>
            <a:pPr lvl="1"/>
            <a:endParaRPr lang="zh-CN" altLang="en-US">
              <a:cs typeface="Arial" panose="020B0604020202020204" pitchFamily="34" charset="0"/>
            </a:endParaRPr>
          </a:p>
          <a:p>
            <a:pPr lvl="1"/>
            <a:r>
              <a:rPr lang="zh-CN" altLang="en-US">
                <a:cs typeface="Arial" panose="020B0604020202020204" pitchFamily="34" charset="0"/>
              </a:rPr>
              <a:t>返回值传递</a:t>
            </a:r>
            <a:endParaRPr lang="zh-CN" altLang="en-US">
              <a:cs typeface="Arial" panose="020B0604020202020204" pitchFamily="34" charset="0"/>
            </a:endParaRPr>
          </a:p>
        </p:txBody>
      </p:sp>
      <p:sp>
        <p:nvSpPr>
          <p:cNvPr id="4" name="文本框 3"/>
          <p:cNvSpPr txBox="1"/>
          <p:nvPr/>
        </p:nvSpPr>
        <p:spPr>
          <a:xfrm>
            <a:off x="967105" y="2020570"/>
            <a:ext cx="7091680" cy="45720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p>
            <a:r>
              <a:rPr lang="zh-CN" altLang="en-US" sz="2400">
                <a:effectLst>
                  <a:outerShdw blurRad="38100" dist="38100" dir="2700000" algn="tl">
                    <a:srgbClr val="000000">
                      <a:alpha val="43137"/>
                    </a:srgbClr>
                  </a:outerShdw>
                </a:effectLst>
                <a:latin typeface="Consolas" panose="020B0609020204030204" charset="0"/>
              </a:rPr>
              <a:t>type name(para1, para2, ...) {statements}</a:t>
            </a:r>
            <a:endParaRPr lang="zh-CN" altLang="en-US" sz="2400">
              <a:effectLst>
                <a:outerShdw blurRad="38100" dist="38100" dir="2700000" algn="tl">
                  <a:srgbClr val="000000">
                    <a:alpha val="43137"/>
                  </a:srgbClr>
                </a:outerShdw>
              </a:effectLst>
              <a:latin typeface="Consolas" panose="020B0609020204030204" charset="0"/>
            </a:endParaRPr>
          </a:p>
        </p:txBody>
      </p:sp>
      <p:sp>
        <p:nvSpPr>
          <p:cNvPr id="10" name="文本框 9"/>
          <p:cNvSpPr txBox="1"/>
          <p:nvPr/>
        </p:nvSpPr>
        <p:spPr>
          <a:xfrm>
            <a:off x="962660" y="2664460"/>
            <a:ext cx="7096125" cy="457200"/>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p>
            <a:r>
              <a:rPr lang="zh-CN" altLang="en-US" sz="2400">
                <a:latin typeface="Consolas" panose="020B0609020204030204" charset="0"/>
              </a:rPr>
              <a:t>int addition (int a, int b) {return </a:t>
            </a:r>
            <a:r>
              <a:rPr lang="zh-CN" altLang="en-US" sz="2400">
                <a:latin typeface="Consolas" panose="020B0609020204030204" charset="0"/>
                <a:sym typeface="+mn-ea"/>
              </a:rPr>
              <a:t>a+b</a:t>
            </a:r>
            <a:r>
              <a:rPr lang="zh-CN" altLang="en-US" sz="2400">
                <a:latin typeface="Consolas" panose="020B0609020204030204" charset="0"/>
              </a:rPr>
              <a:t>;}</a:t>
            </a:r>
            <a:endParaRPr lang="zh-CN" altLang="en-US" sz="2400">
              <a:latin typeface="Consolas" panose="020B0609020204030204" charset="0"/>
            </a:endParaRPr>
          </a:p>
        </p:txBody>
      </p:sp>
      <p:pic>
        <p:nvPicPr>
          <p:cNvPr id="12" name="图片 11" descr="function_arguments"/>
          <p:cNvPicPr>
            <a:picLocks noChangeAspect="1"/>
          </p:cNvPicPr>
          <p:nvPr/>
        </p:nvPicPr>
        <p:blipFill>
          <a:blip r:embed="rId1"/>
          <a:stretch>
            <a:fillRect/>
          </a:stretch>
        </p:blipFill>
        <p:spPr>
          <a:xfrm>
            <a:off x="3251835" y="3390265"/>
            <a:ext cx="4359275" cy="1207770"/>
          </a:xfrm>
          <a:prstGeom prst="rect">
            <a:avLst/>
          </a:prstGeom>
        </p:spPr>
      </p:pic>
      <p:pic>
        <p:nvPicPr>
          <p:cNvPr id="13" name="图片 12" descr="function_return_value"/>
          <p:cNvPicPr>
            <a:picLocks noChangeAspect="1"/>
          </p:cNvPicPr>
          <p:nvPr/>
        </p:nvPicPr>
        <p:blipFill>
          <a:blip r:embed="rId2"/>
          <a:stretch>
            <a:fillRect/>
          </a:stretch>
        </p:blipFill>
        <p:spPr>
          <a:xfrm>
            <a:off x="3251835" y="4965065"/>
            <a:ext cx="4350385" cy="1205230"/>
          </a:xfrm>
          <a:prstGeom prst="rect">
            <a:avLst/>
          </a:prstGeom>
        </p:spPr>
      </p:pic>
      <p:sp>
        <p:nvSpPr>
          <p:cNvPr id="5" name="文本框 4"/>
          <p:cNvSpPr txBox="1"/>
          <p:nvPr/>
        </p:nvSpPr>
        <p:spPr>
          <a:xfrm>
            <a:off x="1715135" y="3945890"/>
            <a:ext cx="955675" cy="412115"/>
          </a:xfrm>
          <a:prstGeom prst="rect">
            <a:avLst/>
          </a:prstGeom>
          <a:noFill/>
        </p:spPr>
        <p:txBody>
          <a:bodyPr wrap="square" rtlCol="0">
            <a:spAutoFit/>
          </a:bodyPr>
          <a:p>
            <a:r>
              <a:rPr lang="en-US" altLang="zh-CN" sz="2000">
                <a:latin typeface="微软雅黑 Light" charset="0"/>
                <a:ea typeface="微软雅黑 Light" charset="0"/>
              </a:rPr>
              <a:t>(</a:t>
            </a:r>
            <a:r>
              <a:rPr lang="zh-CN" altLang="en-US" sz="2000">
                <a:latin typeface="微软雅黑 Light" charset="0"/>
                <a:ea typeface="微软雅黑 Light" charset="0"/>
              </a:rPr>
              <a:t>输入</a:t>
            </a:r>
            <a:r>
              <a:rPr lang="en-US" altLang="zh-CN" sz="2000">
                <a:latin typeface="微软雅黑 Light" charset="0"/>
                <a:ea typeface="微软雅黑 Light" charset="0"/>
              </a:rPr>
              <a:t>)</a:t>
            </a:r>
            <a:endParaRPr lang="en-US" altLang="zh-CN" sz="2000">
              <a:latin typeface="微软雅黑 Light" charset="0"/>
              <a:ea typeface="微软雅黑 Light" charset="0"/>
            </a:endParaRPr>
          </a:p>
        </p:txBody>
      </p:sp>
      <p:sp>
        <p:nvSpPr>
          <p:cNvPr id="6" name="文本框 5"/>
          <p:cNvSpPr txBox="1"/>
          <p:nvPr/>
        </p:nvSpPr>
        <p:spPr>
          <a:xfrm>
            <a:off x="1715135" y="5499735"/>
            <a:ext cx="955675" cy="412115"/>
          </a:xfrm>
          <a:prstGeom prst="rect">
            <a:avLst/>
          </a:prstGeom>
          <a:noFill/>
        </p:spPr>
        <p:txBody>
          <a:bodyPr wrap="square" rtlCol="0">
            <a:spAutoFit/>
          </a:bodyPr>
          <a:p>
            <a:r>
              <a:rPr lang="en-US" altLang="zh-CN" sz="2000">
                <a:latin typeface="微软雅黑 Light" charset="0"/>
                <a:ea typeface="微软雅黑 Light" charset="0"/>
              </a:rPr>
              <a:t>(</a:t>
            </a:r>
            <a:r>
              <a:rPr lang="zh-CN" altLang="en-US" sz="2000">
                <a:latin typeface="微软雅黑 Light" charset="0"/>
                <a:ea typeface="微软雅黑 Light" charset="0"/>
              </a:rPr>
              <a:t>输出</a:t>
            </a:r>
            <a:r>
              <a:rPr lang="en-US" altLang="zh-CN" sz="2000">
                <a:latin typeface="微软雅黑 Light" charset="0"/>
                <a:ea typeface="微软雅黑 Light" charset="0"/>
              </a:rPr>
              <a:t>)</a:t>
            </a:r>
            <a:endParaRPr lang="en-US" altLang="zh-CN" sz="2000">
              <a:latin typeface="微软雅黑 Light" charset="0"/>
              <a:ea typeface="微软雅黑 Light"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5"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参数引用传递</a:t>
            </a:r>
            <a:r>
              <a:rPr lang="en-US" altLang="zh-CN">
                <a:sym typeface="+mn-ea"/>
              </a:rPr>
              <a:t> </a:t>
            </a:r>
            <a:endParaRPr lang="en-US" altLang="zh-CN">
              <a:sym typeface="+mn-ea"/>
            </a:endParaRPr>
          </a:p>
        </p:txBody>
      </p:sp>
      <p:sp>
        <p:nvSpPr>
          <p:cNvPr id="3" name="内容占位符 2"/>
          <p:cNvSpPr>
            <a:spLocks noGrp="1"/>
          </p:cNvSpPr>
          <p:nvPr>
            <p:ph idx="1"/>
          </p:nvPr>
        </p:nvSpPr>
        <p:spPr/>
        <p:txBody>
          <a:bodyPr/>
          <a:p>
            <a:r>
              <a:rPr lang="zh-CN" altLang="en-US">
                <a:sym typeface="+mn-ea"/>
              </a:rPr>
              <a:t>有时也希望输出到参数</a:t>
            </a:r>
            <a:endParaRPr lang="zh-CN" altLang="en-US">
              <a:sym typeface="+mn-ea"/>
            </a:endParaRPr>
          </a:p>
          <a:p>
            <a:pPr lvl="1"/>
            <a:r>
              <a:rPr lang="zh-CN" altLang="en-US">
                <a:sym typeface="+mn-ea"/>
              </a:rPr>
              <a:t>返回值存在局限</a:t>
            </a:r>
            <a:endParaRPr lang="zh-CN" altLang="en-US">
              <a:sym typeface="+mn-ea"/>
            </a:endParaRPr>
          </a:p>
          <a:p>
            <a:pPr lvl="1"/>
            <a:r>
              <a:rPr lang="zh-CN" altLang="en-US">
                <a:sym typeface="+mn-ea"/>
              </a:rPr>
              <a:t>在</a:t>
            </a:r>
            <a:r>
              <a:rPr lang="en-US" altLang="zh-CN">
                <a:sym typeface="+mn-ea"/>
              </a:rPr>
              <a:t>C</a:t>
            </a:r>
            <a:r>
              <a:rPr lang="zh-CN" altLang="en-US">
                <a:sym typeface="+mn-ea"/>
              </a:rPr>
              <a:t>语言中，通常用指针实现</a:t>
            </a:r>
            <a:endParaRPr lang="zh-CN" altLang="en-US">
              <a:sym typeface="+mn-ea"/>
            </a:endParaRPr>
          </a:p>
          <a:p>
            <a:r>
              <a:rPr lang="en-US" altLang="zh-CN">
                <a:sym typeface="+mn-ea"/>
              </a:rPr>
              <a:t>C++</a:t>
            </a:r>
            <a:r>
              <a:rPr lang="zh-CN" altLang="en-US">
                <a:sym typeface="+mn-ea"/>
              </a:rPr>
              <a:t>函数的</a:t>
            </a:r>
            <a:r>
              <a:rPr lang="zh-CN" altLang="en-US">
                <a:solidFill>
                  <a:srgbClr val="FF0000"/>
                </a:solidFill>
              </a:rPr>
              <a:t>参数传递</a:t>
            </a:r>
            <a:r>
              <a:rPr lang="zh-CN" altLang="en-US">
                <a:sym typeface="+mn-ea"/>
              </a:rPr>
              <a:t>分为：</a:t>
            </a:r>
            <a:endParaRPr lang="zh-CN" altLang="en-US">
              <a:sym typeface="+mn-ea"/>
            </a:endParaRPr>
          </a:p>
          <a:p>
            <a:pPr lvl="1"/>
            <a:endParaRPr lang="zh-CN" altLang="en-US"/>
          </a:p>
        </p:txBody>
      </p:sp>
      <p:grpSp>
        <p:nvGrpSpPr>
          <p:cNvPr id="11" name="组合 10"/>
          <p:cNvGrpSpPr/>
          <p:nvPr/>
        </p:nvGrpSpPr>
        <p:grpSpPr>
          <a:xfrm>
            <a:off x="628650" y="2715260"/>
            <a:ext cx="7900035" cy="1739265"/>
            <a:chOff x="990" y="2307"/>
            <a:chExt cx="12441" cy="2739"/>
          </a:xfrm>
        </p:grpSpPr>
        <p:pic>
          <p:nvPicPr>
            <p:cNvPr id="5" name="图片 4" descr="function_arguments"/>
            <p:cNvPicPr>
              <a:picLocks noChangeAspect="1"/>
            </p:cNvPicPr>
            <p:nvPr/>
          </p:nvPicPr>
          <p:blipFill>
            <a:blip r:embed="rId1"/>
            <a:stretch>
              <a:fillRect/>
            </a:stretch>
          </p:blipFill>
          <p:spPr>
            <a:xfrm>
              <a:off x="1192" y="3472"/>
              <a:ext cx="4865" cy="1348"/>
            </a:xfrm>
            <a:prstGeom prst="rect">
              <a:avLst/>
            </a:prstGeom>
          </p:spPr>
        </p:pic>
        <p:pic>
          <p:nvPicPr>
            <p:cNvPr id="6" name="图片 5" descr="function_by_reference"/>
            <p:cNvPicPr>
              <a:picLocks noChangeAspect="1"/>
            </p:cNvPicPr>
            <p:nvPr/>
          </p:nvPicPr>
          <p:blipFill>
            <a:blip r:embed="rId2"/>
            <a:stretch>
              <a:fillRect/>
            </a:stretch>
          </p:blipFill>
          <p:spPr>
            <a:xfrm>
              <a:off x="6924" y="3472"/>
              <a:ext cx="6198" cy="1358"/>
            </a:xfrm>
            <a:prstGeom prst="rect">
              <a:avLst/>
            </a:prstGeom>
          </p:spPr>
        </p:pic>
        <p:sp>
          <p:nvSpPr>
            <p:cNvPr id="7" name="文本框 6"/>
            <p:cNvSpPr txBox="1"/>
            <p:nvPr/>
          </p:nvSpPr>
          <p:spPr>
            <a:xfrm>
              <a:off x="2427" y="2307"/>
              <a:ext cx="8927" cy="751"/>
            </a:xfrm>
            <a:prstGeom prst="rect">
              <a:avLst/>
            </a:prstGeom>
            <a:noFill/>
          </p:spPr>
          <p:txBody>
            <a:bodyPr wrap="square" rtlCol="0">
              <a:spAutoFit/>
            </a:bodyPr>
            <a:p>
              <a:r>
                <a:rPr lang="zh-CN" altLang="en-US" sz="2400">
                  <a:latin typeface="微软雅黑 Light" charset="0"/>
                  <a:ea typeface="微软雅黑 Light" charset="0"/>
                </a:rPr>
                <a:t>值传递                                   引用传递</a:t>
              </a:r>
              <a:endParaRPr lang="zh-CN" altLang="en-US" sz="2400">
                <a:latin typeface="微软雅黑 Light" charset="0"/>
                <a:ea typeface="微软雅黑 Light" charset="0"/>
              </a:endParaRPr>
            </a:p>
          </p:txBody>
        </p:sp>
        <p:sp>
          <p:nvSpPr>
            <p:cNvPr id="8" name="圆角矩形 7"/>
            <p:cNvSpPr/>
            <p:nvPr/>
          </p:nvSpPr>
          <p:spPr>
            <a:xfrm>
              <a:off x="990" y="2433"/>
              <a:ext cx="5394" cy="2611"/>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圆角矩形 8"/>
            <p:cNvSpPr/>
            <p:nvPr/>
          </p:nvSpPr>
          <p:spPr>
            <a:xfrm>
              <a:off x="6709" y="2435"/>
              <a:ext cx="6722" cy="2611"/>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2" name="椭圆形标注 11"/>
          <p:cNvSpPr/>
          <p:nvPr/>
        </p:nvSpPr>
        <p:spPr>
          <a:xfrm rot="180000">
            <a:off x="6884035" y="1607820"/>
            <a:ext cx="1605280" cy="1041400"/>
          </a:xfrm>
          <a:prstGeom prst="wedgeEllipseCallout">
            <a:avLst/>
          </a:prstGeom>
          <a:solidFill>
            <a:schemeClr val="accent6"/>
          </a:solidFill>
        </p:spPr>
        <p:style>
          <a:lnRef idx="1">
            <a:schemeClr val="accent4"/>
          </a:lnRef>
          <a:fillRef idx="3">
            <a:schemeClr val="accent4"/>
          </a:fillRef>
          <a:effectRef idx="2">
            <a:schemeClr val="accent4"/>
          </a:effectRef>
          <a:fontRef idx="minor">
            <a:schemeClr val="lt1"/>
          </a:fontRef>
        </p:style>
        <p:txBody>
          <a:bodyPr rtlCol="0" anchor="ctr"/>
          <a:p>
            <a:pPr algn="ctr"/>
            <a:r>
              <a:rPr lang="zh-CN" altLang="en-US" b="1">
                <a:latin typeface="微软雅黑 Light" charset="0"/>
                <a:ea typeface="微软雅黑 Light" charset="0"/>
              </a:rPr>
              <a:t>可实现参数输出</a:t>
            </a:r>
            <a:endParaRPr lang="zh-CN" altLang="en-US" b="1">
              <a:latin typeface="微软雅黑 Light" charset="0"/>
              <a:ea typeface="微软雅黑 Light" charset="0"/>
            </a:endParaRPr>
          </a:p>
        </p:txBody>
      </p:sp>
      <p:sp>
        <p:nvSpPr>
          <p:cNvPr id="15" name="文本框 14"/>
          <p:cNvSpPr txBox="1"/>
          <p:nvPr/>
        </p:nvSpPr>
        <p:spPr>
          <a:xfrm>
            <a:off x="628650" y="4629785"/>
            <a:ext cx="3408680" cy="914400"/>
          </a:xfrm>
          <a:prstGeom prst="rect">
            <a:avLst/>
          </a:prstGeom>
          <a:solidFill>
            <a:schemeClr val="accent5">
              <a:lumMod val="20000"/>
              <a:lumOff val="80000"/>
            </a:schemeClr>
          </a:solidFill>
        </p:spPr>
        <p:txBody>
          <a:bodyPr wrap="square" rtlCol="0">
            <a:spAutoFit/>
          </a:bodyPr>
          <a:p>
            <a:r>
              <a:rPr lang="zh-CN" altLang="en-US">
                <a:latin typeface="Consolas" panose="020B0609020204030204" charset="0"/>
              </a:rPr>
              <a:t>void duplicate (int a) {</a:t>
            </a:r>
            <a:endParaRPr lang="zh-CN" altLang="en-US">
              <a:latin typeface="Consolas" panose="020B0609020204030204" charset="0"/>
            </a:endParaRPr>
          </a:p>
          <a:p>
            <a:r>
              <a:rPr lang="zh-CN" altLang="en-US">
                <a:latin typeface="Consolas" panose="020B0609020204030204" charset="0"/>
              </a:rPr>
              <a:t>  a*=2;</a:t>
            </a:r>
            <a:endParaRPr lang="zh-CN" altLang="en-US">
              <a:latin typeface="Consolas" panose="020B0609020204030204" charset="0"/>
            </a:endParaRPr>
          </a:p>
          <a:p>
            <a:r>
              <a:rPr lang="zh-CN" altLang="en-US">
                <a:latin typeface="Consolas" panose="020B0609020204030204" charset="0"/>
              </a:rPr>
              <a:t>}</a:t>
            </a:r>
            <a:endParaRPr lang="zh-CN" altLang="en-US">
              <a:latin typeface="Consolas" panose="020B0609020204030204" charset="0"/>
            </a:endParaRPr>
          </a:p>
        </p:txBody>
      </p:sp>
      <p:sp>
        <p:nvSpPr>
          <p:cNvPr id="16" name="文本框 15"/>
          <p:cNvSpPr txBox="1"/>
          <p:nvPr/>
        </p:nvSpPr>
        <p:spPr>
          <a:xfrm>
            <a:off x="4251325" y="4629785"/>
            <a:ext cx="4277360" cy="914400"/>
          </a:xfrm>
          <a:prstGeom prst="rect">
            <a:avLst/>
          </a:prstGeom>
          <a:solidFill>
            <a:schemeClr val="accent5">
              <a:lumMod val="20000"/>
              <a:lumOff val="80000"/>
            </a:schemeClr>
          </a:solidFill>
        </p:spPr>
        <p:txBody>
          <a:bodyPr wrap="square" rtlCol="0">
            <a:spAutoFit/>
          </a:bodyPr>
          <a:p>
            <a:r>
              <a:rPr lang="zh-CN" altLang="en-US">
                <a:latin typeface="Consolas" panose="020B0609020204030204" charset="0"/>
              </a:rPr>
              <a:t>void duplicate (int</a:t>
            </a:r>
            <a:r>
              <a:rPr lang="en-US" altLang="zh-CN">
                <a:latin typeface="Consolas" panose="020B0609020204030204" charset="0"/>
              </a:rPr>
              <a:t>&amp;</a:t>
            </a:r>
            <a:r>
              <a:rPr lang="zh-CN" altLang="en-US">
                <a:latin typeface="Consolas" panose="020B0609020204030204" charset="0"/>
              </a:rPr>
              <a:t> a) {</a:t>
            </a:r>
            <a:endParaRPr lang="zh-CN" altLang="en-US">
              <a:latin typeface="Consolas" panose="020B0609020204030204" charset="0"/>
            </a:endParaRPr>
          </a:p>
          <a:p>
            <a:r>
              <a:rPr lang="zh-CN" altLang="en-US">
                <a:latin typeface="Consolas" panose="020B0609020204030204" charset="0"/>
              </a:rPr>
              <a:t>  a*=2;</a:t>
            </a:r>
            <a:endParaRPr lang="zh-CN" altLang="en-US">
              <a:latin typeface="Consolas" panose="020B0609020204030204" charset="0"/>
            </a:endParaRPr>
          </a:p>
          <a:p>
            <a:r>
              <a:rPr lang="zh-CN" altLang="en-US">
                <a:latin typeface="Consolas" panose="020B0609020204030204" charset="0"/>
              </a:rPr>
              <a:t>}</a:t>
            </a:r>
            <a:endParaRPr lang="zh-CN" altLang="en-US">
              <a:latin typeface="Consolas" panose="020B0609020204030204" charset="0"/>
            </a:endParaRPr>
          </a:p>
        </p:txBody>
      </p:sp>
      <p:sp>
        <p:nvSpPr>
          <p:cNvPr id="17" name="文本框 16"/>
          <p:cNvSpPr txBox="1"/>
          <p:nvPr/>
        </p:nvSpPr>
        <p:spPr>
          <a:xfrm>
            <a:off x="615315" y="5704840"/>
            <a:ext cx="7915275" cy="914400"/>
          </a:xfrm>
          <a:prstGeom prst="rect">
            <a:avLst/>
          </a:prstGeom>
          <a:solidFill>
            <a:schemeClr val="bg1">
              <a:lumMod val="95000"/>
            </a:schemeClr>
          </a:solidFill>
        </p:spPr>
        <p:txBody>
          <a:bodyPr wrap="square" rtlCol="0">
            <a:spAutoFit/>
          </a:bodyPr>
          <a:p>
            <a:r>
              <a:rPr lang="zh-CN" altLang="en-US">
                <a:latin typeface="Consolas" panose="020B0609020204030204" charset="0"/>
              </a:rPr>
              <a:t>int x=1;</a:t>
            </a:r>
            <a:endParaRPr lang="zh-CN" altLang="en-US">
              <a:latin typeface="Consolas" panose="020B0609020204030204" charset="0"/>
            </a:endParaRPr>
          </a:p>
          <a:p>
            <a:r>
              <a:rPr lang="zh-CN" altLang="en-US">
                <a:latin typeface="Consolas" panose="020B0609020204030204" charset="0"/>
              </a:rPr>
              <a:t>duplicate (x);</a:t>
            </a:r>
            <a:endParaRPr lang="zh-CN" altLang="en-US">
              <a:latin typeface="Consolas" panose="020B0609020204030204" charset="0"/>
            </a:endParaRPr>
          </a:p>
          <a:p>
            <a:r>
              <a:rPr lang="zh-CN" altLang="en-US">
                <a:latin typeface="Consolas" panose="020B0609020204030204" charset="0"/>
              </a:rPr>
              <a:t>cout &lt;&lt; "x=" &lt;&lt; x；</a:t>
            </a:r>
            <a:endParaRPr lang="zh-CN" altLang="en-US">
              <a:latin typeface="Consolas" panose="020B0609020204030204" charset="0"/>
            </a:endParaRPr>
          </a:p>
        </p:txBody>
      </p:sp>
      <p:sp>
        <p:nvSpPr>
          <p:cNvPr id="18" name="文本框 17"/>
          <p:cNvSpPr txBox="1"/>
          <p:nvPr/>
        </p:nvSpPr>
        <p:spPr>
          <a:xfrm>
            <a:off x="3219450" y="5634990"/>
            <a:ext cx="650240" cy="398780"/>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p>
            <a:r>
              <a:rPr lang="en-US" altLang="zh-CN" sz="2000"/>
              <a:t> x=1</a:t>
            </a:r>
            <a:endParaRPr lang="en-US" altLang="zh-CN" sz="2000"/>
          </a:p>
        </p:txBody>
      </p:sp>
      <p:sp>
        <p:nvSpPr>
          <p:cNvPr id="19" name="文本框 18"/>
          <p:cNvSpPr txBox="1"/>
          <p:nvPr/>
        </p:nvSpPr>
        <p:spPr>
          <a:xfrm>
            <a:off x="7683500" y="5634990"/>
            <a:ext cx="650240" cy="398780"/>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p>
            <a:r>
              <a:rPr lang="en-US" altLang="zh-CN" sz="2000"/>
              <a:t> x=2</a:t>
            </a:r>
            <a:endParaRPr lang="en-US" altLang="zh-CN"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 grpId="0" animBg="1"/>
      <p:bldP spid="16" grpId="0" animBg="1"/>
      <p:bldP spid="17" grpId="0" animBg="1"/>
      <p:bldP spid="18" grpId="0" animBg="1"/>
      <p:bldP spid="19" grpId="0" animBg="1"/>
      <p:bldP spid="12"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参数引用传递 </a:t>
            </a:r>
            <a:r>
              <a:rPr lang="en-US" altLang="zh-CN" sz="3200">
                <a:sym typeface="+mn-ea"/>
              </a:rPr>
              <a:t>II</a:t>
            </a:r>
            <a:endParaRPr lang="en-US" altLang="zh-CN" sz="3200">
              <a:sym typeface="+mn-ea"/>
            </a:endParaRPr>
          </a:p>
        </p:txBody>
      </p:sp>
      <p:pic>
        <p:nvPicPr>
          <p:cNvPr id="4" name="内容占位符 3"/>
          <p:cNvPicPr>
            <a:picLocks noChangeAspect="1"/>
          </p:cNvPicPr>
          <p:nvPr>
            <p:ph idx="1"/>
          </p:nvPr>
        </p:nvPicPr>
        <p:blipFill>
          <a:blip r:embed="rId1"/>
          <a:stretch>
            <a:fillRect/>
          </a:stretch>
        </p:blipFill>
        <p:spPr>
          <a:xfrm>
            <a:off x="402590" y="961390"/>
            <a:ext cx="8185785" cy="5733415"/>
          </a:xfrm>
          <a:prstGeom prst="rect">
            <a:avLst/>
          </a:prstGeom>
        </p:spPr>
      </p:pic>
      <p:sp>
        <p:nvSpPr>
          <p:cNvPr id="5" name="文本框 4"/>
          <p:cNvSpPr txBox="1"/>
          <p:nvPr/>
        </p:nvSpPr>
        <p:spPr>
          <a:xfrm>
            <a:off x="6160135" y="3968115"/>
            <a:ext cx="2157730" cy="1191895"/>
          </a:xfrm>
          <a:prstGeom prst="rect">
            <a:avLst/>
          </a:prstGeom>
          <a:solidFill>
            <a:schemeClr val="tx1"/>
          </a:solidFill>
        </p:spPr>
        <p:txBody>
          <a:bodyPr wrap="square" rtlCol="0">
            <a:spAutoFit/>
          </a:bodyPr>
          <a:p>
            <a:r>
              <a:rPr lang="en-US" altLang="zh-CN" sz="2400">
                <a:solidFill>
                  <a:schemeClr val="bg1"/>
                </a:solidFill>
              </a:rPr>
              <a:t>  </a:t>
            </a:r>
            <a:endParaRPr lang="en-US" altLang="zh-CN" sz="2400">
              <a:solidFill>
                <a:schemeClr val="bg1"/>
              </a:solidFill>
            </a:endParaRPr>
          </a:p>
          <a:p>
            <a:r>
              <a:rPr lang="zh-CN" altLang="en-US" sz="2400">
                <a:solidFill>
                  <a:schemeClr val="bg1"/>
                </a:solidFill>
              </a:rPr>
              <a:t>  x=2, y=6, z=14</a:t>
            </a:r>
            <a:endParaRPr lang="zh-CN" altLang="en-US" sz="2400">
              <a:solidFill>
                <a:schemeClr val="bg1"/>
              </a:solidFill>
            </a:endParaRPr>
          </a:p>
          <a:p>
            <a:endParaRPr lang="zh-CN" altLang="en-US" sz="24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2.2 </a:t>
            </a:r>
            <a:r>
              <a:rPr lang="zh-CN" altLang="en-US">
                <a:sym typeface="+mn-ea"/>
              </a:rPr>
              <a:t>函数</a:t>
            </a:r>
            <a:r>
              <a:rPr lang="zh-CN" altLang="en-US" sz="3200">
                <a:sym typeface="+mn-ea"/>
              </a:rPr>
              <a:t> </a:t>
            </a:r>
            <a:r>
              <a:rPr lang="en-US" altLang="zh-CN" sz="3200">
                <a:sym typeface="+mn-ea"/>
              </a:rPr>
              <a:t>- const</a:t>
            </a:r>
            <a:r>
              <a:rPr lang="zh-CN" altLang="en-US" sz="3200">
                <a:sym typeface="+mn-ea"/>
              </a:rPr>
              <a:t>引用</a:t>
            </a:r>
            <a:endParaRPr lang="zh-CN" altLang="en-US" sz="3200">
              <a:sym typeface="+mn-ea"/>
            </a:endParaRPr>
          </a:p>
        </p:txBody>
      </p:sp>
      <p:sp>
        <p:nvSpPr>
          <p:cNvPr id="3" name="内容占位符 2"/>
          <p:cNvSpPr>
            <a:spLocks noGrp="1"/>
          </p:cNvSpPr>
          <p:nvPr>
            <p:ph idx="1"/>
          </p:nvPr>
        </p:nvSpPr>
        <p:spPr>
          <a:xfrm>
            <a:off x="628650" y="960120"/>
            <a:ext cx="8430895" cy="5379085"/>
          </a:xfrm>
        </p:spPr>
        <p:txBody>
          <a:bodyPr/>
          <a:p>
            <a:r>
              <a:rPr lang="en-US" altLang="zh-CN"/>
              <a:t>const</a:t>
            </a:r>
            <a:r>
              <a:rPr lang="zh-CN" altLang="en-US"/>
              <a:t>引用</a:t>
            </a:r>
            <a:r>
              <a:rPr lang="en-US" altLang="zh-CN"/>
              <a:t>(const reference)--</a:t>
            </a:r>
            <a:r>
              <a:rPr lang="zh-CN" altLang="en-US"/>
              <a:t>该参数值不可改变</a:t>
            </a:r>
            <a:endParaRPr lang="zh-CN" altLang="en-US"/>
          </a:p>
        </p:txBody>
      </p:sp>
      <p:grpSp>
        <p:nvGrpSpPr>
          <p:cNvPr id="14" name="组合 13"/>
          <p:cNvGrpSpPr/>
          <p:nvPr/>
        </p:nvGrpSpPr>
        <p:grpSpPr>
          <a:xfrm>
            <a:off x="325120" y="1523365"/>
            <a:ext cx="5361940" cy="1485900"/>
            <a:chOff x="512" y="2399"/>
            <a:chExt cx="8444" cy="2340"/>
          </a:xfrm>
        </p:grpSpPr>
        <p:pic>
          <p:nvPicPr>
            <p:cNvPr id="4" name="图片 3"/>
            <p:cNvPicPr>
              <a:picLocks noChangeAspect="1"/>
            </p:cNvPicPr>
            <p:nvPr/>
          </p:nvPicPr>
          <p:blipFill>
            <a:blip r:embed="rId1"/>
            <a:stretch>
              <a:fillRect/>
            </a:stretch>
          </p:blipFill>
          <p:spPr>
            <a:xfrm>
              <a:off x="1290" y="2399"/>
              <a:ext cx="7667" cy="2340"/>
            </a:xfrm>
            <a:prstGeom prst="rect">
              <a:avLst/>
            </a:prstGeom>
          </p:spPr>
        </p:pic>
        <p:sp>
          <p:nvSpPr>
            <p:cNvPr id="7" name="文本框 6"/>
            <p:cNvSpPr txBox="1"/>
            <p:nvPr/>
          </p:nvSpPr>
          <p:spPr>
            <a:xfrm>
              <a:off x="512" y="2853"/>
              <a:ext cx="791" cy="1463"/>
            </a:xfrm>
            <a:prstGeom prst="rect">
              <a:avLst/>
            </a:prstGeom>
            <a:noFill/>
          </p:spPr>
          <p:txBody>
            <a:bodyPr wrap="square" rtlCol="0">
              <a:spAutoFit/>
            </a:bodyPr>
            <a:p>
              <a:pPr algn="ctr"/>
              <a:r>
                <a:rPr lang="zh-CN" altLang="en-US">
                  <a:latin typeface="微软雅黑 Light" charset="0"/>
                  <a:ea typeface="微软雅黑 Light" charset="0"/>
                </a:rPr>
                <a:t>版本</a:t>
              </a:r>
              <a:endParaRPr lang="zh-CN" altLang="en-US">
                <a:latin typeface="微软雅黑 Light" charset="0"/>
                <a:ea typeface="微软雅黑 Light" charset="0"/>
              </a:endParaRPr>
            </a:p>
            <a:p>
              <a:pPr algn="ctr"/>
              <a:r>
                <a:rPr lang="en-US" altLang="zh-CN">
                  <a:latin typeface="微软雅黑 Light" charset="0"/>
                  <a:ea typeface="微软雅黑 Light" charset="0"/>
                </a:rPr>
                <a:t>(1)</a:t>
              </a:r>
              <a:endParaRPr lang="en-US" altLang="zh-CN">
                <a:latin typeface="微软雅黑 Light" charset="0"/>
                <a:ea typeface="微软雅黑 Light" charset="0"/>
              </a:endParaRPr>
            </a:p>
          </p:txBody>
        </p:sp>
      </p:grpSp>
      <p:grpSp>
        <p:nvGrpSpPr>
          <p:cNvPr id="15" name="组合 14"/>
          <p:cNvGrpSpPr/>
          <p:nvPr/>
        </p:nvGrpSpPr>
        <p:grpSpPr>
          <a:xfrm>
            <a:off x="325120" y="3267710"/>
            <a:ext cx="5744845" cy="1440180"/>
            <a:chOff x="512" y="5146"/>
            <a:chExt cx="9047" cy="2268"/>
          </a:xfrm>
        </p:grpSpPr>
        <p:pic>
          <p:nvPicPr>
            <p:cNvPr id="5" name="图片 4"/>
            <p:cNvPicPr>
              <a:picLocks noChangeAspect="1"/>
            </p:cNvPicPr>
            <p:nvPr/>
          </p:nvPicPr>
          <p:blipFill>
            <a:blip r:embed="rId2"/>
            <a:stretch>
              <a:fillRect/>
            </a:stretch>
          </p:blipFill>
          <p:spPr>
            <a:xfrm>
              <a:off x="1257" y="5146"/>
              <a:ext cx="8303" cy="2268"/>
            </a:xfrm>
            <a:prstGeom prst="rect">
              <a:avLst/>
            </a:prstGeom>
          </p:spPr>
        </p:pic>
        <p:sp>
          <p:nvSpPr>
            <p:cNvPr id="8" name="文本框 7"/>
            <p:cNvSpPr txBox="1"/>
            <p:nvPr/>
          </p:nvSpPr>
          <p:spPr>
            <a:xfrm>
              <a:off x="512" y="5525"/>
              <a:ext cx="791" cy="1463"/>
            </a:xfrm>
            <a:prstGeom prst="rect">
              <a:avLst/>
            </a:prstGeom>
            <a:noFill/>
          </p:spPr>
          <p:txBody>
            <a:bodyPr wrap="square" rtlCol="0">
              <a:spAutoFit/>
            </a:bodyPr>
            <a:p>
              <a:pPr algn="ctr"/>
              <a:r>
                <a:rPr lang="zh-CN" altLang="en-US">
                  <a:latin typeface="微软雅黑 Light" charset="0"/>
                  <a:ea typeface="微软雅黑 Light" charset="0"/>
                </a:rPr>
                <a:t>版本</a:t>
              </a:r>
              <a:endParaRPr lang="zh-CN" altLang="en-US">
                <a:latin typeface="微软雅黑 Light" charset="0"/>
                <a:ea typeface="微软雅黑 Light" charset="0"/>
              </a:endParaRPr>
            </a:p>
            <a:p>
              <a:pPr algn="ctr"/>
              <a:r>
                <a:rPr lang="en-US" altLang="zh-CN">
                  <a:latin typeface="微软雅黑 Light" charset="0"/>
                  <a:ea typeface="微软雅黑 Light" charset="0"/>
                </a:rPr>
                <a:t>(2)</a:t>
              </a:r>
              <a:endParaRPr lang="en-US" altLang="zh-CN">
                <a:latin typeface="微软雅黑 Light" charset="0"/>
                <a:ea typeface="微软雅黑 Light" charset="0"/>
              </a:endParaRPr>
            </a:p>
          </p:txBody>
        </p:sp>
      </p:grpSp>
      <p:grpSp>
        <p:nvGrpSpPr>
          <p:cNvPr id="16" name="组合 15"/>
          <p:cNvGrpSpPr/>
          <p:nvPr/>
        </p:nvGrpSpPr>
        <p:grpSpPr>
          <a:xfrm>
            <a:off x="325120" y="4954270"/>
            <a:ext cx="7213600" cy="1470660"/>
            <a:chOff x="512" y="7802"/>
            <a:chExt cx="11360" cy="2316"/>
          </a:xfrm>
        </p:grpSpPr>
        <p:pic>
          <p:nvPicPr>
            <p:cNvPr id="6" name="图片 5"/>
            <p:cNvPicPr>
              <a:picLocks noChangeAspect="1"/>
            </p:cNvPicPr>
            <p:nvPr/>
          </p:nvPicPr>
          <p:blipFill>
            <a:blip r:embed="rId3"/>
            <a:stretch>
              <a:fillRect/>
            </a:stretch>
          </p:blipFill>
          <p:spPr>
            <a:xfrm>
              <a:off x="1290" y="7802"/>
              <a:ext cx="10582" cy="2316"/>
            </a:xfrm>
            <a:prstGeom prst="rect">
              <a:avLst/>
            </a:prstGeom>
          </p:spPr>
        </p:pic>
        <p:sp>
          <p:nvSpPr>
            <p:cNvPr id="9" name="文本框 8"/>
            <p:cNvSpPr txBox="1"/>
            <p:nvPr/>
          </p:nvSpPr>
          <p:spPr>
            <a:xfrm>
              <a:off x="512" y="8178"/>
              <a:ext cx="791" cy="1463"/>
            </a:xfrm>
            <a:prstGeom prst="rect">
              <a:avLst/>
            </a:prstGeom>
            <a:noFill/>
          </p:spPr>
          <p:txBody>
            <a:bodyPr wrap="square" rtlCol="0">
              <a:spAutoFit/>
            </a:bodyPr>
            <a:p>
              <a:pPr algn="ctr"/>
              <a:r>
                <a:rPr lang="zh-CN" altLang="en-US">
                  <a:latin typeface="微软雅黑 Light" charset="0"/>
                  <a:ea typeface="微软雅黑 Light" charset="0"/>
                </a:rPr>
                <a:t>版本</a:t>
              </a:r>
              <a:endParaRPr lang="zh-CN" altLang="en-US">
                <a:latin typeface="微软雅黑 Light" charset="0"/>
                <a:ea typeface="微软雅黑 Light" charset="0"/>
              </a:endParaRPr>
            </a:p>
            <a:p>
              <a:pPr algn="ctr"/>
              <a:r>
                <a:rPr lang="en-US" altLang="zh-CN">
                  <a:latin typeface="微软雅黑 Light" charset="0"/>
                  <a:ea typeface="微软雅黑 Light" charset="0"/>
                </a:rPr>
                <a:t>(3)</a:t>
              </a:r>
              <a:endParaRPr lang="en-US" altLang="zh-CN">
                <a:latin typeface="微软雅黑 Light" charset="0"/>
                <a:ea typeface="微软雅黑 Light" charset="0"/>
              </a:endParaRPr>
            </a:p>
          </p:txBody>
        </p:sp>
      </p:grpSp>
      <p:sp>
        <p:nvSpPr>
          <p:cNvPr id="10" name="文本框 9"/>
          <p:cNvSpPr txBox="1"/>
          <p:nvPr/>
        </p:nvSpPr>
        <p:spPr>
          <a:xfrm>
            <a:off x="5806440" y="1666240"/>
            <a:ext cx="2709545" cy="1242060"/>
          </a:xfrm>
          <a:prstGeom prst="rect">
            <a:avLst/>
          </a:prstGeom>
          <a:noFill/>
        </p:spPr>
        <p:txBody>
          <a:bodyPr wrap="square" rtlCol="0">
            <a:spAutoFit/>
          </a:bodyPr>
          <a:p>
            <a:pPr>
              <a:lnSpc>
                <a:spcPct val="140000"/>
              </a:lnSpc>
            </a:pPr>
            <a:r>
              <a:rPr lang="zh-CN" altLang="en-US">
                <a:latin typeface="微软雅黑 Light" charset="0"/>
                <a:ea typeface="微软雅黑 Light" charset="0"/>
              </a:rPr>
              <a:t>当函数参数是较复杂数据类型时，值传递存在数据复制，</a:t>
            </a:r>
            <a:r>
              <a:rPr lang="zh-CN" altLang="en-US">
                <a:solidFill>
                  <a:srgbClr val="FF0000"/>
                </a:solidFill>
                <a:latin typeface="微软雅黑 Light" charset="0"/>
                <a:ea typeface="微软雅黑 Light" charset="0"/>
              </a:rPr>
              <a:t>效率</a:t>
            </a:r>
            <a:r>
              <a:rPr lang="zh-CN" altLang="en-US">
                <a:latin typeface="微软雅黑 Light" charset="0"/>
                <a:ea typeface="微软雅黑 Light" charset="0"/>
              </a:rPr>
              <a:t>较低</a:t>
            </a:r>
            <a:endParaRPr lang="zh-CN" altLang="en-US">
              <a:latin typeface="微软雅黑 Light" charset="0"/>
              <a:ea typeface="微软雅黑 Light" charset="0"/>
            </a:endParaRPr>
          </a:p>
        </p:txBody>
      </p:sp>
      <p:sp>
        <p:nvSpPr>
          <p:cNvPr id="11" name="文本框 10"/>
          <p:cNvSpPr txBox="1"/>
          <p:nvPr/>
        </p:nvSpPr>
        <p:spPr>
          <a:xfrm>
            <a:off x="6078220" y="3357245"/>
            <a:ext cx="2453640" cy="1242060"/>
          </a:xfrm>
          <a:prstGeom prst="rect">
            <a:avLst/>
          </a:prstGeom>
          <a:noFill/>
        </p:spPr>
        <p:txBody>
          <a:bodyPr wrap="square" rtlCol="0">
            <a:spAutoFit/>
          </a:bodyPr>
          <a:p>
            <a:pPr>
              <a:lnSpc>
                <a:spcPct val="140000"/>
              </a:lnSpc>
            </a:pPr>
            <a:r>
              <a:rPr lang="zh-CN" altLang="en-US">
                <a:latin typeface="微软雅黑 Light" charset="0"/>
                <a:ea typeface="微软雅黑 Light" charset="0"/>
              </a:rPr>
              <a:t>引用传递效率高，但是有参数值被函数篡改的</a:t>
            </a:r>
            <a:r>
              <a:rPr lang="zh-CN" altLang="en-US">
                <a:solidFill>
                  <a:srgbClr val="FF0000"/>
                </a:solidFill>
                <a:latin typeface="微软雅黑 Light" charset="0"/>
                <a:ea typeface="微软雅黑 Light" charset="0"/>
              </a:rPr>
              <a:t>风险</a:t>
            </a:r>
            <a:endParaRPr lang="zh-CN" altLang="en-US">
              <a:solidFill>
                <a:srgbClr val="FF0000"/>
              </a:solidFill>
              <a:latin typeface="微软雅黑 Light" charset="0"/>
              <a:ea typeface="微软雅黑 Light" charset="0"/>
            </a:endParaRPr>
          </a:p>
        </p:txBody>
      </p:sp>
      <p:sp>
        <p:nvSpPr>
          <p:cNvPr id="12" name="文本框 11"/>
          <p:cNvSpPr txBox="1"/>
          <p:nvPr/>
        </p:nvSpPr>
        <p:spPr>
          <a:xfrm>
            <a:off x="7533640" y="5069205"/>
            <a:ext cx="1231900" cy="1242060"/>
          </a:xfrm>
          <a:prstGeom prst="rect">
            <a:avLst/>
          </a:prstGeom>
          <a:noFill/>
        </p:spPr>
        <p:txBody>
          <a:bodyPr wrap="square" rtlCol="0">
            <a:spAutoFit/>
          </a:bodyPr>
          <a:p>
            <a:pPr>
              <a:lnSpc>
                <a:spcPct val="140000"/>
              </a:lnSpc>
            </a:pPr>
            <a:r>
              <a:rPr lang="zh-CN" altLang="en-US">
                <a:latin typeface="微软雅黑 Light" charset="0"/>
                <a:ea typeface="微软雅黑 Light" charset="0"/>
              </a:rPr>
              <a:t>效率高，参数无法被修改</a:t>
            </a:r>
            <a:endParaRPr lang="zh-CN" altLang="en-US">
              <a:latin typeface="微软雅黑 Light" charset="0"/>
              <a:ea typeface="微软雅黑 Light" charset="0"/>
            </a:endParaRPr>
          </a:p>
        </p:txBody>
      </p:sp>
      <p:sp>
        <p:nvSpPr>
          <p:cNvPr id="13" name="文本框 12"/>
          <p:cNvSpPr txBox="1"/>
          <p:nvPr/>
        </p:nvSpPr>
        <p:spPr>
          <a:xfrm>
            <a:off x="3641725" y="5843905"/>
            <a:ext cx="3527425" cy="654685"/>
          </a:xfrm>
          <a:prstGeom prst="rect">
            <a:avLst/>
          </a:prstGeom>
          <a:gradFill>
            <a:gsLst>
              <a:gs pos="0">
                <a:srgbClr val="007BD3"/>
              </a:gs>
              <a:gs pos="100000">
                <a:srgbClr val="034373"/>
              </a:gs>
            </a:gsLst>
            <a:lin ang="5400000" scaled="0"/>
          </a:gradFill>
          <a:effectLst>
            <a:outerShdw blurRad="50800" dist="38100" dir="2700000" algn="tl" rotWithShape="0">
              <a:prstClr val="black">
                <a:alpha val="40000"/>
              </a:prstClr>
            </a:outerShdw>
          </a:effectLst>
        </p:spPr>
        <p:txBody>
          <a:bodyPr wrap="square" rtlCol="0">
            <a:spAutoFit/>
          </a:bodyPr>
          <a:p>
            <a:pPr algn="ctr"/>
            <a:r>
              <a:rPr lang="zh-CN" altLang="en-US">
                <a:solidFill>
                  <a:schemeClr val="bg1"/>
                </a:solidFill>
                <a:latin typeface="微软雅黑 Light" charset="0"/>
                <a:ea typeface="微软雅黑 Light" charset="0"/>
                <a:sym typeface="+mn-ea"/>
              </a:rPr>
              <a:t>输入参数采用</a:t>
            </a:r>
            <a:r>
              <a:rPr lang="en-US" altLang="zh-CN">
                <a:solidFill>
                  <a:schemeClr val="bg1"/>
                </a:solidFill>
                <a:latin typeface="微软雅黑 Light" charset="0"/>
                <a:ea typeface="微软雅黑 Light" charset="0"/>
                <a:sym typeface="+mn-ea"/>
              </a:rPr>
              <a:t>const</a:t>
            </a:r>
            <a:r>
              <a:rPr lang="zh-CN" altLang="en-US">
                <a:solidFill>
                  <a:schemeClr val="bg1"/>
                </a:solidFill>
                <a:latin typeface="微软雅黑 Light" charset="0"/>
                <a:ea typeface="微软雅黑 Light" charset="0"/>
                <a:sym typeface="+mn-ea"/>
              </a:rPr>
              <a:t>引用，</a:t>
            </a:r>
            <a:endParaRPr lang="zh-CN" altLang="en-US">
              <a:solidFill>
                <a:schemeClr val="bg1"/>
              </a:solidFill>
              <a:latin typeface="微软雅黑 Light" charset="0"/>
              <a:ea typeface="微软雅黑 Light" charset="0"/>
              <a:sym typeface="+mn-ea"/>
            </a:endParaRPr>
          </a:p>
          <a:p>
            <a:pPr algn="ctr"/>
            <a:r>
              <a:rPr lang="zh-CN" altLang="en-US">
                <a:solidFill>
                  <a:schemeClr val="bg1"/>
                </a:solidFill>
                <a:latin typeface="微软雅黑 Light" charset="0"/>
                <a:ea typeface="微软雅黑 Light" charset="0"/>
                <a:sym typeface="+mn-ea"/>
              </a:rPr>
              <a:t>输出参数采用非</a:t>
            </a:r>
            <a:r>
              <a:rPr lang="en-US" altLang="zh-CN">
                <a:solidFill>
                  <a:schemeClr val="bg1"/>
                </a:solidFill>
                <a:latin typeface="微软雅黑 Light" charset="0"/>
                <a:ea typeface="微软雅黑 Light" charset="0"/>
                <a:sym typeface="+mn-ea"/>
              </a:rPr>
              <a:t>const</a:t>
            </a:r>
            <a:r>
              <a:rPr lang="zh-CN" altLang="en-US">
                <a:solidFill>
                  <a:schemeClr val="bg1"/>
                </a:solidFill>
                <a:latin typeface="微软雅黑 Light" charset="0"/>
                <a:ea typeface="微软雅黑 Light" charset="0"/>
                <a:sym typeface="+mn-ea"/>
              </a:rPr>
              <a:t>引用。</a:t>
            </a:r>
            <a:endParaRPr lang="zh-CN" altLang="en-US">
              <a:solidFill>
                <a:schemeClr val="bg1"/>
              </a:solidFill>
              <a:latin typeface="微软雅黑 Light" charset="0"/>
              <a:ea typeface="微软雅黑 Light"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ppt_y</p:attrName>
                                        </p:attrNameLst>
                                      </p:cBhvr>
                                      <p:tavLst>
                                        <p:tav tm="0">
                                          <p:val>
                                            <p:strVal val="#ppt_y+#ppt_h*1.125000"/>
                                          </p:val>
                                        </p:tav>
                                        <p:tav tm="100000">
                                          <p:val>
                                            <p:strVal val="#ppt_y"/>
                                          </p:val>
                                        </p:tav>
                                      </p:tavLst>
                                    </p:anim>
                                    <p:animEffect transition="in" filter="wipe(up)">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ppt_y</p:attrName>
                                        </p:attrNameLst>
                                      </p:cBhvr>
                                      <p:tavLst>
                                        <p:tav tm="0">
                                          <p:val>
                                            <p:strVal val="#ppt_y+#ppt_h*1.125000"/>
                                          </p:val>
                                        </p:tav>
                                        <p:tav tm="100000">
                                          <p:val>
                                            <p:strVal val="#ppt_y"/>
                                          </p:val>
                                        </p:tav>
                                      </p:tavLst>
                                    </p:anim>
                                    <p:animEffect transition="in" filter="wipe(up)">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p:tgtEl>
                                          <p:spTgt spid="12"/>
                                        </p:tgtEl>
                                        <p:attrNameLst>
                                          <p:attrName>ppt_y</p:attrName>
                                        </p:attrNameLst>
                                      </p:cBhvr>
                                      <p:tavLst>
                                        <p:tav tm="0">
                                          <p:val>
                                            <p:strVal val="#ppt_y+#ppt_h*1.125000"/>
                                          </p:val>
                                        </p:tav>
                                        <p:tav tm="100000">
                                          <p:val>
                                            <p:strVal val="#ppt_y"/>
                                          </p:val>
                                        </p:tav>
                                      </p:tavLst>
                                    </p:anim>
                                    <p:animEffect transition="in" filter="wipe(up)">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37"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arn(outVertical)">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6" name="图片 5"/>
          <p:cNvPicPr>
            <a:picLocks noChangeAspect="1"/>
          </p:cNvPicPr>
          <p:nvPr/>
        </p:nvPicPr>
        <p:blipFill>
          <a:blip r:embed="rId1"/>
          <a:stretch>
            <a:fillRect/>
          </a:stretch>
        </p:blipFill>
        <p:spPr>
          <a:xfrm>
            <a:off x="483235" y="815340"/>
            <a:ext cx="6724015" cy="5438140"/>
          </a:xfrm>
          <a:prstGeom prst="rect">
            <a:avLst/>
          </a:prstGeom>
          <a:effectLst>
            <a:glow rad="127000">
              <a:srgbClr val="002060"/>
            </a:glow>
          </a:effectLst>
        </p:spPr>
      </p:pic>
      <p:pic>
        <p:nvPicPr>
          <p:cNvPr id="5" name="图片 4"/>
          <p:cNvPicPr>
            <a:picLocks noChangeAspect="1"/>
          </p:cNvPicPr>
          <p:nvPr/>
        </p:nvPicPr>
        <p:blipFill>
          <a:blip r:embed="rId2"/>
          <a:stretch>
            <a:fillRect/>
          </a:stretch>
        </p:blipFill>
        <p:spPr>
          <a:xfrm>
            <a:off x="4813300" y="943610"/>
            <a:ext cx="1952625" cy="933450"/>
          </a:xfrm>
          <a:prstGeom prst="rect">
            <a:avLst/>
          </a:prstGeom>
        </p:spPr>
      </p:pic>
      <p:sp>
        <p:nvSpPr>
          <p:cNvPr id="3" name="文本框 2"/>
          <p:cNvSpPr txBox="1"/>
          <p:nvPr/>
        </p:nvSpPr>
        <p:spPr>
          <a:xfrm>
            <a:off x="3209290" y="1977390"/>
            <a:ext cx="3997960" cy="642620"/>
          </a:xfrm>
          <a:prstGeom prst="rect">
            <a:avLst/>
          </a:prstGeom>
          <a:gradFill>
            <a:gsLst>
              <a:gs pos="0">
                <a:srgbClr val="007BD3"/>
              </a:gs>
              <a:gs pos="100000">
                <a:srgbClr val="034373"/>
              </a:gs>
            </a:gsLst>
            <a:lin ang="5400000" scaled="0"/>
          </a:gradFill>
        </p:spPr>
        <p:txBody>
          <a:bodyPr wrap="none" rtlCol="0" anchor="t">
            <a:spAutoFit/>
          </a:bodyPr>
          <a:p>
            <a:r>
              <a:rPr lang="zh-CN" altLang="en-US" b="1">
                <a:solidFill>
                  <a:schemeClr val="bg1"/>
                </a:solidFill>
                <a:sym typeface="+mn-ea"/>
              </a:rPr>
              <a:t>在</a:t>
            </a:r>
            <a:r>
              <a:rPr lang="en-US" altLang="zh-CN" b="1">
                <a:solidFill>
                  <a:schemeClr val="bg1"/>
                </a:solidFill>
                <a:sym typeface="+mn-ea"/>
              </a:rPr>
              <a:t>return 0;</a:t>
            </a:r>
            <a:r>
              <a:rPr lang="zh-CN" altLang="en-US" b="1">
                <a:solidFill>
                  <a:schemeClr val="bg1"/>
                </a:solidFill>
                <a:sym typeface="+mn-ea"/>
              </a:rPr>
              <a:t>语句之前加上一句用于暂停</a:t>
            </a:r>
            <a:endParaRPr lang="zh-CN" altLang="en-US" b="1">
              <a:solidFill>
                <a:schemeClr val="bg1"/>
              </a:solidFill>
              <a:sym typeface="+mn-ea"/>
            </a:endParaRPr>
          </a:p>
          <a:p>
            <a:r>
              <a:rPr lang="en-US" altLang="zh-CN" b="1">
                <a:solidFill>
                  <a:schemeClr val="bg1"/>
                </a:solidFill>
                <a:sym typeface="+mn-ea"/>
              </a:rPr>
              <a:t>system(“pause”);</a:t>
            </a:r>
            <a:endParaRPr lang="en-US" altLang="zh-CN" b="1">
              <a:solidFill>
                <a:schemeClr val="bg1"/>
              </a:solidFill>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endParaRPr lang="zh-CN" altLang="en-US"/>
          </a:p>
        </p:txBody>
      </p:sp>
      <p:pic>
        <p:nvPicPr>
          <p:cNvPr id="17" name="内容占位符 16"/>
          <p:cNvPicPr>
            <a:picLocks noChangeAspect="1"/>
          </p:cNvPicPr>
          <p:nvPr>
            <p:ph idx="1"/>
          </p:nvPr>
        </p:nvPicPr>
        <p:blipFill>
          <a:blip r:embed="rId1"/>
          <a:stretch>
            <a:fillRect/>
          </a:stretch>
        </p:blipFill>
        <p:spPr>
          <a:xfrm>
            <a:off x="451485" y="882650"/>
            <a:ext cx="5581650" cy="4972050"/>
          </a:xfrm>
          <a:prstGeom prst="rect">
            <a:avLst/>
          </a:prstGeom>
          <a:effectLst>
            <a:glow rad="127000">
              <a:srgbClr val="002060"/>
            </a:glow>
          </a:effectLst>
        </p:spPr>
      </p:pic>
      <p:pic>
        <p:nvPicPr>
          <p:cNvPr id="4" name="图片 3"/>
          <p:cNvPicPr>
            <a:picLocks noChangeAspect="1"/>
          </p:cNvPicPr>
          <p:nvPr/>
        </p:nvPicPr>
        <p:blipFill>
          <a:blip r:embed="rId2"/>
          <a:stretch>
            <a:fillRect/>
          </a:stretch>
        </p:blipFill>
        <p:spPr>
          <a:xfrm>
            <a:off x="457835" y="586105"/>
            <a:ext cx="8228330" cy="5685790"/>
          </a:xfrm>
          <a:prstGeom prst="rect">
            <a:avLst/>
          </a:prstGeom>
          <a:effectLst>
            <a:glow rad="127000">
              <a:srgbClr val="002060"/>
            </a:glow>
          </a:effectLst>
        </p:spPr>
      </p:pic>
      <p:pic>
        <p:nvPicPr>
          <p:cNvPr id="5" name="图片 4"/>
          <p:cNvPicPr>
            <a:picLocks noChangeAspect="1"/>
          </p:cNvPicPr>
          <p:nvPr/>
        </p:nvPicPr>
        <p:blipFill>
          <a:blip r:embed="rId3"/>
          <a:stretch>
            <a:fillRect/>
          </a:stretch>
        </p:blipFill>
        <p:spPr>
          <a:xfrm>
            <a:off x="6524625" y="718185"/>
            <a:ext cx="1990725" cy="1009650"/>
          </a:xfrm>
          <a:prstGeom prst="rect">
            <a:avLst/>
          </a:prstGeom>
        </p:spPr>
      </p:pic>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414655" y="733425"/>
            <a:ext cx="8314055" cy="5390515"/>
          </a:xfrm>
          <a:prstGeom prst="rect">
            <a:avLst/>
          </a:prstGeom>
          <a:effectLst>
            <a:glow rad="127000">
              <a:srgbClr val="002060"/>
            </a:glow>
          </a:effectLst>
        </p:spPr>
      </p:pic>
      <p:pic>
        <p:nvPicPr>
          <p:cNvPr id="6" name="图片 5"/>
          <p:cNvPicPr>
            <a:picLocks noChangeAspect="1"/>
          </p:cNvPicPr>
          <p:nvPr/>
        </p:nvPicPr>
        <p:blipFill>
          <a:blip r:embed="rId2"/>
          <a:stretch>
            <a:fillRect/>
          </a:stretch>
        </p:blipFill>
        <p:spPr>
          <a:xfrm>
            <a:off x="3013075" y="5364480"/>
            <a:ext cx="5962015" cy="523875"/>
          </a:xfrm>
          <a:prstGeom prst="rect">
            <a:avLst/>
          </a:prstGeom>
          <a:effectLst>
            <a:glow rad="127000">
              <a:schemeClr val="accent2"/>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缺省参数</a:t>
            </a:r>
            <a:endParaRPr lang="zh-CN" altLang="en-US" sz="3200">
              <a:sym typeface="+mn-ea"/>
            </a:endParaRPr>
          </a:p>
        </p:txBody>
      </p:sp>
      <p:sp>
        <p:nvSpPr>
          <p:cNvPr id="3" name="内容占位符 2"/>
          <p:cNvSpPr>
            <a:spLocks noGrp="1"/>
          </p:cNvSpPr>
          <p:nvPr>
            <p:ph idx="1"/>
          </p:nvPr>
        </p:nvSpPr>
        <p:spPr/>
        <p:txBody>
          <a:bodyPr/>
          <a:p>
            <a:r>
              <a:rPr lang="zh-CN" altLang="en-US"/>
              <a:t>缺省参数：函数参数的默认值</a:t>
            </a:r>
            <a:endParaRPr lang="zh-CN" altLang="en-US"/>
          </a:p>
        </p:txBody>
      </p:sp>
      <p:pic>
        <p:nvPicPr>
          <p:cNvPr id="4" name="图片 3"/>
          <p:cNvPicPr>
            <a:picLocks noChangeAspect="1"/>
          </p:cNvPicPr>
          <p:nvPr/>
        </p:nvPicPr>
        <p:blipFill>
          <a:blip r:embed="rId1"/>
          <a:stretch>
            <a:fillRect/>
          </a:stretch>
        </p:blipFill>
        <p:spPr>
          <a:xfrm>
            <a:off x="628650" y="1440180"/>
            <a:ext cx="7131050" cy="5301615"/>
          </a:xfrm>
          <a:prstGeom prst="rect">
            <a:avLst/>
          </a:prstGeom>
        </p:spPr>
      </p:pic>
      <p:sp>
        <p:nvSpPr>
          <p:cNvPr id="5" name="文本框 4"/>
          <p:cNvSpPr txBox="1"/>
          <p:nvPr/>
        </p:nvSpPr>
        <p:spPr>
          <a:xfrm>
            <a:off x="7042150" y="5629275"/>
            <a:ext cx="1473200" cy="82613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p>
            <a:r>
              <a:rPr lang="zh-CN" altLang="en-US" sz="2400"/>
              <a:t>6</a:t>
            </a:r>
            <a:endParaRPr lang="zh-CN" altLang="en-US" sz="2400"/>
          </a:p>
          <a:p>
            <a:r>
              <a:rPr lang="zh-CN" altLang="en-US" sz="2400"/>
              <a:t>5</a:t>
            </a:r>
            <a:endParaRPr lang="zh-CN" altLang="en-US" sz="2400"/>
          </a:p>
        </p:txBody>
      </p:sp>
      <p:sp>
        <p:nvSpPr>
          <p:cNvPr id="6" name="矩形标注 5"/>
          <p:cNvSpPr/>
          <p:nvPr/>
        </p:nvSpPr>
        <p:spPr>
          <a:xfrm>
            <a:off x="4293870" y="1897380"/>
            <a:ext cx="4629785" cy="1287780"/>
          </a:xfrm>
          <a:prstGeom prst="wedgeRectCallout">
            <a:avLst>
              <a:gd name="adj1" fmla="val -64233"/>
              <a:gd name="adj2" fmla="val 26923"/>
            </a:avLst>
          </a:prstGeom>
          <a:gradFill>
            <a:gsLst>
              <a:gs pos="0">
                <a:srgbClr val="007BD3"/>
              </a:gs>
              <a:gs pos="100000">
                <a:srgbClr val="034373"/>
              </a:gs>
            </a:gsLst>
            <a:lin ang="5400000" scaled="0"/>
          </a:gra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30000"/>
              </a:lnSpc>
            </a:pPr>
            <a:r>
              <a:rPr lang="en-US" altLang="zh-CN" sz="2000" b="1">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2000" b="1">
                <a:effectLst>
                  <a:outerShdw blurRad="38100" dist="38100" dir="2700000" algn="tl">
                    <a:srgbClr val="000000">
                      <a:alpha val="43137"/>
                    </a:srgbClr>
                  </a:outerShdw>
                </a:effectLst>
                <a:latin typeface="微软雅黑" panose="020B0503020204020204" charset="-122"/>
                <a:ea typeface="微软雅黑" panose="020B0503020204020204" charset="-122"/>
              </a:rPr>
              <a:t>函数声明中，用</a:t>
            </a:r>
            <a:r>
              <a:rPr lang="en-US" altLang="zh-CN" sz="2000" b="1">
                <a:effectLst>
                  <a:outerShdw blurRad="38100" dist="38100" dir="2700000" algn="tl">
                    <a:srgbClr val="000000">
                      <a:alpha val="43137"/>
                    </a:srgbClr>
                  </a:outerShdw>
                </a:effectLst>
                <a:latin typeface="微软雅黑" panose="020B0503020204020204" charset="-122"/>
                <a:ea typeface="微软雅黑" panose="020B0503020204020204" charset="-122"/>
              </a:rPr>
              <a:t>=</a:t>
            </a:r>
            <a:r>
              <a:rPr lang="zh-CN" altLang="en-US" sz="2000" b="1">
                <a:effectLst>
                  <a:outerShdw blurRad="38100" dist="38100" dir="2700000" algn="tl">
                    <a:srgbClr val="000000">
                      <a:alpha val="43137"/>
                    </a:srgbClr>
                  </a:outerShdw>
                </a:effectLst>
                <a:latin typeface="微软雅黑" panose="020B0503020204020204" charset="-122"/>
                <a:ea typeface="微软雅黑" panose="020B0503020204020204" charset="-122"/>
              </a:rPr>
              <a:t>给出参数缺省值；</a:t>
            </a:r>
            <a:endParaRPr lang="zh-CN" altLang="en-US" sz="2000" b="1">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30000"/>
              </a:lnSpc>
            </a:pPr>
            <a:r>
              <a:rPr lang="zh-CN" altLang="en-US" sz="2000" b="1">
                <a:effectLst>
                  <a:outerShdw blurRad="38100" dist="38100" dir="2700000" algn="tl">
                    <a:srgbClr val="000000">
                      <a:alpha val="43137"/>
                    </a:srgbClr>
                  </a:outerShdw>
                </a:effectLst>
                <a:latin typeface="微软雅黑" panose="020B0503020204020204" charset="-122"/>
                <a:ea typeface="微软雅黑" panose="020B0503020204020204" charset="-122"/>
              </a:rPr>
              <a:t> 在参数顺序上，有缺省指的参数需靠后。</a:t>
            </a:r>
            <a:endParaRPr lang="zh-CN" altLang="en-US" sz="2000" b="1">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内联函数 </a:t>
            </a:r>
            <a:r>
              <a:rPr lang="en-US" altLang="zh-CN" sz="3200">
                <a:sym typeface="+mn-ea"/>
              </a:rPr>
              <a:t>(</a:t>
            </a:r>
            <a:r>
              <a:rPr lang="en-US" altLang="zh-CN" sz="3200">
                <a:solidFill>
                  <a:srgbClr val="A01F5E"/>
                </a:solidFill>
                <a:sym typeface="+mn-ea"/>
              </a:rPr>
              <a:t>inline</a:t>
            </a:r>
            <a:r>
              <a:rPr lang="en-US" altLang="zh-CN" sz="3200">
                <a:sym typeface="+mn-ea"/>
              </a:rPr>
              <a:t>)</a:t>
            </a:r>
            <a:endParaRPr lang="zh-CN" altLang="en-US" sz="3200">
              <a:sym typeface="+mn-ea"/>
            </a:endParaRPr>
          </a:p>
        </p:txBody>
      </p:sp>
      <p:sp>
        <p:nvSpPr>
          <p:cNvPr id="3" name="内容占位符 2"/>
          <p:cNvSpPr>
            <a:spLocks noGrp="1"/>
          </p:cNvSpPr>
          <p:nvPr>
            <p:ph idx="1"/>
          </p:nvPr>
        </p:nvSpPr>
        <p:spPr/>
        <p:txBody>
          <a:bodyPr/>
          <a:p>
            <a:r>
              <a:rPr lang="zh-CN" altLang="en-US"/>
              <a:t>函数调用的开销 </a:t>
            </a:r>
            <a:r>
              <a:rPr lang="zh-CN" altLang="en-US">
                <a:cs typeface="Arial" panose="020B0604020202020204" pitchFamily="34" charset="0"/>
              </a:rPr>
              <a:t>→ 内联函数</a:t>
            </a:r>
            <a:endParaRPr lang="zh-CN" altLang="en-US">
              <a:cs typeface="Arial" panose="020B0604020202020204" pitchFamily="34" charset="0"/>
            </a:endParaRPr>
          </a:p>
          <a:p>
            <a:pPr lvl="1"/>
            <a:r>
              <a:rPr lang="zh-CN" altLang="en-US" sz="2400">
                <a:cs typeface="Arial" panose="020B0604020202020204" pitchFamily="34" charset="0"/>
              </a:rPr>
              <a:t>效率取向</a:t>
            </a:r>
            <a:endParaRPr lang="zh-CN" altLang="en-US" sz="2400">
              <a:cs typeface="Arial" panose="020B0604020202020204" pitchFamily="34" charset="0"/>
            </a:endParaRPr>
          </a:p>
          <a:p>
            <a:pPr lvl="0"/>
            <a:r>
              <a:rPr lang="zh-CN" altLang="en-US" sz="2800">
                <a:cs typeface="Arial" panose="020B0604020202020204" pitchFamily="34" charset="0"/>
              </a:rPr>
              <a:t>使用</a:t>
            </a:r>
            <a:endParaRPr lang="zh-CN" altLang="en-US" sz="2800">
              <a:cs typeface="Arial" panose="020B0604020202020204" pitchFamily="34" charset="0"/>
            </a:endParaRPr>
          </a:p>
          <a:p>
            <a:pPr lvl="1"/>
            <a:r>
              <a:rPr lang="zh-CN" altLang="en-US">
                <a:cs typeface="Arial" panose="020B0604020202020204" pitchFamily="34" charset="0"/>
                <a:sym typeface="+mn-ea"/>
              </a:rPr>
              <a:t>用</a:t>
            </a:r>
            <a:r>
              <a:rPr lang="en-US" altLang="zh-CN">
                <a:cs typeface="Arial" panose="020B0604020202020204" pitchFamily="34" charset="0"/>
                <a:sym typeface="+mn-ea"/>
              </a:rPr>
              <a:t>inline</a:t>
            </a:r>
            <a:r>
              <a:rPr lang="zh-CN" altLang="en-US">
                <a:cs typeface="Arial" panose="020B0604020202020204" pitchFamily="34" charset="0"/>
                <a:sym typeface="+mn-ea"/>
              </a:rPr>
              <a:t>关键词</a:t>
            </a:r>
            <a:endParaRPr lang="zh-CN" altLang="en-US">
              <a:cs typeface="Arial" panose="020B0604020202020204" pitchFamily="34" charset="0"/>
            </a:endParaRPr>
          </a:p>
          <a:p>
            <a:pPr lvl="1"/>
            <a:endParaRPr lang="zh-CN" altLang="en-US">
              <a:cs typeface="Arial" panose="020B0604020202020204" pitchFamily="34" charset="0"/>
            </a:endParaRPr>
          </a:p>
          <a:p>
            <a:pPr lvl="1"/>
            <a:endParaRPr lang="zh-CN" altLang="en-US">
              <a:cs typeface="Arial" panose="020B0604020202020204" pitchFamily="34" charset="0"/>
            </a:endParaRPr>
          </a:p>
          <a:p>
            <a:pPr lvl="1"/>
            <a:endParaRPr lang="zh-CN" altLang="en-US">
              <a:cs typeface="Arial" panose="020B0604020202020204" pitchFamily="34" charset="0"/>
            </a:endParaRPr>
          </a:p>
          <a:p>
            <a:pPr lvl="1"/>
            <a:endParaRPr lang="zh-CN" altLang="en-US">
              <a:cs typeface="Arial" panose="020B0604020202020204" pitchFamily="34" charset="0"/>
            </a:endParaRPr>
          </a:p>
          <a:p>
            <a:pPr lvl="1"/>
            <a:endParaRPr lang="zh-CN" altLang="en-US">
              <a:cs typeface="Arial" panose="020B0604020202020204" pitchFamily="34" charset="0"/>
            </a:endParaRPr>
          </a:p>
          <a:p>
            <a:pPr lvl="1"/>
            <a:r>
              <a:rPr lang="zh-CN" altLang="en-US">
                <a:solidFill>
                  <a:schemeClr val="tx1"/>
                </a:solidFill>
                <a:effectLst>
                  <a:outerShdw blurRad="38100" dist="25400" dir="5400000" algn="ctr" rotWithShape="0">
                    <a:srgbClr val="6E747A">
                      <a:alpha val="43000"/>
                    </a:srgbClr>
                  </a:outerShdw>
                </a:effectLst>
                <a:cs typeface="Arial" panose="020B0604020202020204" pitchFamily="34" charset="0"/>
                <a:sym typeface="+mn-ea"/>
              </a:rPr>
              <a:t>效率</a:t>
            </a:r>
            <a:r>
              <a:rPr lang="zh-CN" altLang="en-US">
                <a:cs typeface="Arial" panose="020B0604020202020204" pitchFamily="34" charset="0"/>
                <a:sym typeface="+mn-ea"/>
              </a:rPr>
              <a:t>更高，体积更大</a:t>
            </a:r>
            <a:endParaRPr lang="zh-CN" altLang="en-US">
              <a:cs typeface="Arial" panose="020B0604020202020204" pitchFamily="34" charset="0"/>
              <a:sym typeface="+mn-ea"/>
            </a:endParaRPr>
          </a:p>
          <a:p>
            <a:pPr lvl="2"/>
            <a:r>
              <a:rPr lang="zh-CN" altLang="en-US">
                <a:cs typeface="Arial" panose="020B0604020202020204" pitchFamily="34" charset="0"/>
              </a:rPr>
              <a:t>无函数调用，而是将代码在调用处展开，不需要保护现场的工作栈相关的出战入栈工作</a:t>
            </a:r>
            <a:endParaRPr lang="zh-CN" altLang="en-US">
              <a:cs typeface="Arial" panose="020B0604020202020204" pitchFamily="34" charset="0"/>
            </a:endParaRPr>
          </a:p>
          <a:p>
            <a:pPr lvl="1"/>
            <a:r>
              <a:rPr lang="zh-CN" altLang="en-US">
                <a:cs typeface="Arial" panose="020B0604020202020204" pitchFamily="34" charset="0"/>
              </a:rPr>
              <a:t>与</a:t>
            </a:r>
            <a:r>
              <a:rPr lang="en-US" altLang="zh-CN">
                <a:cs typeface="Arial" panose="020B0604020202020204" pitchFamily="34" charset="0"/>
              </a:rPr>
              <a:t>compiler</a:t>
            </a:r>
            <a:r>
              <a:rPr lang="zh-CN" altLang="en-US">
                <a:cs typeface="Arial" panose="020B0604020202020204" pitchFamily="34" charset="0"/>
              </a:rPr>
              <a:t>有关</a:t>
            </a:r>
            <a:r>
              <a:rPr lang="en-US" altLang="zh-CN">
                <a:cs typeface="Arial" panose="020B0604020202020204" pitchFamily="34" charset="0"/>
              </a:rPr>
              <a:t>--</a:t>
            </a:r>
            <a:r>
              <a:rPr lang="zh-CN" altLang="en-US">
                <a:cs typeface="Arial" panose="020B0604020202020204" pitchFamily="34" charset="0"/>
              </a:rPr>
              <a:t>在编译时间被函数体替换</a:t>
            </a:r>
            <a:endParaRPr lang="zh-CN" altLang="en-US">
              <a:cs typeface="Arial" panose="020B0604020202020204" pitchFamily="34" charset="0"/>
            </a:endParaRPr>
          </a:p>
          <a:p>
            <a:pPr lvl="1"/>
            <a:endParaRPr lang="zh-CN" altLang="en-US">
              <a:cs typeface="Arial" panose="020B0604020202020204" pitchFamily="34" charset="0"/>
            </a:endParaRPr>
          </a:p>
        </p:txBody>
      </p:sp>
      <p:pic>
        <p:nvPicPr>
          <p:cNvPr id="4" name="图片 3"/>
          <p:cNvPicPr>
            <a:picLocks noChangeAspect="1"/>
          </p:cNvPicPr>
          <p:nvPr/>
        </p:nvPicPr>
        <p:blipFill>
          <a:blip r:embed="rId1"/>
          <a:stretch>
            <a:fillRect/>
          </a:stretch>
        </p:blipFill>
        <p:spPr>
          <a:xfrm>
            <a:off x="415290" y="2861945"/>
            <a:ext cx="8100060" cy="1577538"/>
          </a:xfrm>
          <a:prstGeom prst="rect">
            <a:avLst/>
          </a:prstGeom>
        </p:spPr>
      </p:pic>
      <p:sp>
        <p:nvSpPr>
          <p:cNvPr id="5" name="文本框 4"/>
          <p:cNvSpPr txBox="1"/>
          <p:nvPr/>
        </p:nvSpPr>
        <p:spPr>
          <a:xfrm>
            <a:off x="3683635" y="2282190"/>
            <a:ext cx="2549525" cy="368300"/>
          </a:xfrm>
          <a:prstGeom prst="rect">
            <a:avLst/>
          </a:prstGeom>
          <a:noFill/>
          <a:ln>
            <a:solidFill>
              <a:schemeClr val="accent1"/>
            </a:solidFill>
          </a:ln>
          <a:effectLst>
            <a:glow rad="355600">
              <a:schemeClr val="accent1">
                <a:satMod val="175000"/>
                <a:alpha val="83000"/>
              </a:schemeClr>
            </a:glow>
          </a:effectLst>
        </p:spPr>
        <p:txBody>
          <a:bodyPr wrap="none" rtlCol="0" anchor="t">
            <a:spAutoFit/>
          </a:bodyPr>
          <a:p>
            <a:r>
              <a:rPr lang="zh-CN" altLang="en-US" b="1">
                <a:sym typeface="+mn-ea"/>
              </a:rPr>
              <a:t>无循环的小函数做</a:t>
            </a:r>
            <a:r>
              <a:rPr lang="en-US" altLang="zh-CN" b="1">
                <a:sym typeface="+mn-ea"/>
              </a:rPr>
              <a:t>inline</a:t>
            </a:r>
            <a:endParaRPr lang="zh-CN" alt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normAutofit fontScale="90000"/>
          </a:bodyPr>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函数声明</a:t>
            </a:r>
            <a:endParaRPr lang="zh-CN" altLang="en-US" sz="3200">
              <a:sym typeface="+mn-ea"/>
            </a:endParaRPr>
          </a:p>
        </p:txBody>
      </p:sp>
      <p:sp>
        <p:nvSpPr>
          <p:cNvPr id="3" name="内容占位符 2"/>
          <p:cNvSpPr>
            <a:spLocks noGrp="1"/>
          </p:cNvSpPr>
          <p:nvPr>
            <p:ph idx="1"/>
          </p:nvPr>
        </p:nvSpPr>
        <p:spPr/>
        <p:txBody>
          <a:bodyPr/>
          <a:p>
            <a:r>
              <a:rPr lang="zh-CN" altLang="en-US"/>
              <a:t>函数声明</a:t>
            </a:r>
            <a:endParaRPr lang="zh-CN" altLang="en-US"/>
          </a:p>
          <a:p>
            <a:pPr lvl="1"/>
            <a:r>
              <a:rPr lang="en-US" altLang="zh-CN"/>
              <a:t>C/C++</a:t>
            </a:r>
            <a:r>
              <a:rPr lang="zh-CN" altLang="en-US"/>
              <a:t>中，标识符只有在声明后才能使用</a:t>
            </a:r>
            <a:endParaRPr lang="zh-CN" altLang="en-US"/>
          </a:p>
        </p:txBody>
      </p:sp>
      <p:pic>
        <p:nvPicPr>
          <p:cNvPr id="4" name="图片 3"/>
          <p:cNvPicPr>
            <a:picLocks noChangeAspect="1"/>
          </p:cNvPicPr>
          <p:nvPr/>
        </p:nvPicPr>
        <p:blipFill>
          <a:blip r:embed="rId1"/>
          <a:stretch>
            <a:fillRect/>
          </a:stretch>
        </p:blipFill>
        <p:spPr>
          <a:xfrm>
            <a:off x="1376680" y="1951990"/>
            <a:ext cx="5285105" cy="4252595"/>
          </a:xfrm>
          <a:prstGeom prst="rect">
            <a:avLst/>
          </a:prstGeom>
        </p:spPr>
      </p:pic>
      <p:sp>
        <p:nvSpPr>
          <p:cNvPr id="5" name="矩形 4"/>
          <p:cNvSpPr/>
          <p:nvPr/>
        </p:nvSpPr>
        <p:spPr>
          <a:xfrm>
            <a:off x="1934210" y="2638425"/>
            <a:ext cx="3912870" cy="518795"/>
          </a:xfrm>
          <a:prstGeom prst="rect">
            <a:avLst/>
          </a:prstGeom>
          <a:solidFill>
            <a:srgbClr val="2728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9" name="组合 8"/>
          <p:cNvGrpSpPr/>
          <p:nvPr/>
        </p:nvGrpSpPr>
        <p:grpSpPr>
          <a:xfrm>
            <a:off x="5187315" y="3984625"/>
            <a:ext cx="2197735" cy="2354580"/>
            <a:chOff x="8420" y="6658"/>
            <a:chExt cx="3461" cy="3708"/>
          </a:xfrm>
        </p:grpSpPr>
        <p:cxnSp>
          <p:nvCxnSpPr>
            <p:cNvPr id="7" name="直接连接符 6"/>
            <p:cNvCxnSpPr/>
            <p:nvPr/>
          </p:nvCxnSpPr>
          <p:spPr>
            <a:xfrm flipV="1">
              <a:off x="8420" y="6658"/>
              <a:ext cx="3198" cy="3708"/>
            </a:xfrm>
            <a:prstGeom prst="line">
              <a:avLst/>
            </a:prstGeom>
            <a:ln w="50800">
              <a:solidFill>
                <a:srgbClr val="FF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8945" y="6982"/>
              <a:ext cx="2936" cy="323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4875530" y="3984625"/>
            <a:ext cx="2973070" cy="2381250"/>
            <a:chOff x="7678" y="6275"/>
            <a:chExt cx="4682" cy="3750"/>
          </a:xfrm>
        </p:grpSpPr>
        <p:cxnSp>
          <p:nvCxnSpPr>
            <p:cNvPr id="10" name="直接连接符 9"/>
            <p:cNvCxnSpPr/>
            <p:nvPr/>
          </p:nvCxnSpPr>
          <p:spPr>
            <a:xfrm>
              <a:off x="7678" y="7616"/>
              <a:ext cx="1530" cy="2367"/>
            </a:xfrm>
            <a:prstGeom prst="line">
              <a:avLst/>
            </a:prstGeom>
            <a:ln w="50800">
              <a:solidFill>
                <a:srgbClr val="FF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9192" y="6275"/>
              <a:ext cx="3168" cy="3751"/>
            </a:xfrm>
            <a:prstGeom prst="line">
              <a:avLst/>
            </a:prstGeom>
            <a:ln w="50800">
              <a:solidFill>
                <a:srgbClr val="FF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90"/>
                                          </p:val>
                                        </p:tav>
                                        <p:tav tm="100000">
                                          <p:val>
                                            <p:fltVal val="0"/>
                                          </p:val>
                                        </p:tav>
                                      </p:tavLst>
                                    </p:anim>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8" fill="hold" grpId="2" nodeType="clickEffect">
                                  <p:stCondLst>
                                    <p:cond delay="0"/>
                                  </p:stCondLst>
                                  <p:childTnLst>
                                    <p:animEffect transition="out" filter="wipe(left)">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par>
                          <p:cTn id="16" fill="hold">
                            <p:stCondLst>
                              <p:cond delay="500"/>
                            </p:stCondLst>
                            <p:childTnLst>
                              <p:par>
                                <p:cTn id="17" presetID="1" presetClass="exit" presetSubtype="0" fill="hold" nodeType="after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2.2 </a:t>
            </a:r>
            <a:r>
              <a:rPr lang="zh-CN" altLang="en-US">
                <a:sym typeface="+mn-ea"/>
              </a:rPr>
              <a:t>函数</a:t>
            </a:r>
            <a:r>
              <a:rPr lang="zh-CN" altLang="en-US" sz="3200">
                <a:sym typeface="+mn-ea"/>
              </a:rPr>
              <a:t> </a:t>
            </a:r>
            <a:r>
              <a:rPr lang="en-US" altLang="zh-CN" sz="3200">
                <a:sym typeface="+mn-ea"/>
              </a:rPr>
              <a:t>- </a:t>
            </a:r>
            <a:r>
              <a:rPr lang="zh-CN" altLang="en-US" sz="3200">
                <a:sym typeface="+mn-ea"/>
              </a:rPr>
              <a:t>函数声明</a:t>
            </a:r>
            <a:endParaRPr lang="zh-CN" altLang="en-US" sz="3200">
              <a:sym typeface="+mn-ea"/>
            </a:endParaRPr>
          </a:p>
        </p:txBody>
      </p:sp>
      <p:sp>
        <p:nvSpPr>
          <p:cNvPr id="3" name="内容占位符 2"/>
          <p:cNvSpPr>
            <a:spLocks noGrp="1"/>
          </p:cNvSpPr>
          <p:nvPr>
            <p:ph idx="1"/>
          </p:nvPr>
        </p:nvSpPr>
        <p:spPr/>
        <p:txBody>
          <a:bodyPr/>
          <a:p>
            <a:r>
              <a:rPr lang="zh-CN" altLang="en-US"/>
              <a:t>函数声明</a:t>
            </a:r>
            <a:endParaRPr lang="zh-CN" altLang="en-US"/>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endParaRPr lang="en-US" altLang="zh-CN"/>
          </a:p>
          <a:p>
            <a:pPr lvl="1"/>
            <a:r>
              <a:rPr lang="zh-CN" altLang="en-US"/>
              <a:t>多文件项目中，通常把函数声明放在头文件内</a:t>
            </a:r>
            <a:endParaRPr lang="zh-CN" altLang="en-US"/>
          </a:p>
        </p:txBody>
      </p:sp>
      <p:cxnSp>
        <p:nvCxnSpPr>
          <p:cNvPr id="21" name="直接箭头连接符 20"/>
          <p:cNvCxnSpPr>
            <a:stCxn id="13" idx="3"/>
            <a:endCxn id="9" idx="0"/>
          </p:cNvCxnSpPr>
          <p:nvPr/>
        </p:nvCxnSpPr>
        <p:spPr>
          <a:xfrm>
            <a:off x="6014720" y="1909445"/>
            <a:ext cx="838200" cy="123571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13" idx="1"/>
          </p:cNvCxnSpPr>
          <p:nvPr/>
        </p:nvCxnSpPr>
        <p:spPr>
          <a:xfrm flipH="1">
            <a:off x="2555240" y="1909445"/>
            <a:ext cx="671195" cy="119126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3226435" y="882650"/>
            <a:ext cx="4331970" cy="1913890"/>
            <a:chOff x="5081" y="1390"/>
            <a:chExt cx="6822" cy="3014"/>
          </a:xfrm>
        </p:grpSpPr>
        <p:grpSp>
          <p:nvGrpSpPr>
            <p:cNvPr id="16" name="组合 15"/>
            <p:cNvGrpSpPr/>
            <p:nvPr/>
          </p:nvGrpSpPr>
          <p:grpSpPr>
            <a:xfrm>
              <a:off x="5081" y="1390"/>
              <a:ext cx="4391" cy="3014"/>
              <a:chOff x="7857" y="1390"/>
              <a:chExt cx="4391" cy="3014"/>
            </a:xfrm>
          </p:grpSpPr>
          <p:sp>
            <p:nvSpPr>
              <p:cNvPr id="11" name="折角形 10"/>
              <p:cNvSpPr/>
              <p:nvPr/>
            </p:nvSpPr>
            <p:spPr>
              <a:xfrm>
                <a:off x="7858" y="1390"/>
                <a:ext cx="4391" cy="3014"/>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
              <p:cNvSpPr txBox="1"/>
              <p:nvPr/>
            </p:nvSpPr>
            <p:spPr>
              <a:xfrm>
                <a:off x="7871" y="1398"/>
                <a:ext cx="4348" cy="725"/>
              </a:xfrm>
              <a:prstGeom prst="rect">
                <a:avLst/>
              </a:prstGeom>
              <a:solidFill>
                <a:schemeClr val="accent1">
                  <a:lumMod val="75000"/>
                </a:schemeClr>
              </a:solidFill>
            </p:spPr>
            <p:txBody>
              <a:bodyPr wrap="square" rtlCol="0">
                <a:spAutoFit/>
              </a:bodyPr>
              <a:p>
                <a:r>
                  <a:rPr lang="en-US" altLang="zh-CN" sz="2400" b="1">
                    <a:solidFill>
                      <a:schemeClr val="bg1"/>
                    </a:solidFill>
                  </a:rPr>
                  <a:t>add.h</a:t>
                </a:r>
                <a:endParaRPr lang="en-US" altLang="zh-CN" sz="2400" b="1">
                  <a:solidFill>
                    <a:schemeClr val="bg1"/>
                  </a:solidFill>
                </a:endParaRPr>
              </a:p>
            </p:txBody>
          </p:sp>
          <p:sp>
            <p:nvSpPr>
              <p:cNvPr id="13" name="文本框 12"/>
              <p:cNvSpPr txBox="1"/>
              <p:nvPr/>
            </p:nvSpPr>
            <p:spPr>
              <a:xfrm>
                <a:off x="7857" y="2213"/>
                <a:ext cx="4391" cy="1588"/>
              </a:xfrm>
              <a:prstGeom prst="rect">
                <a:avLst/>
              </a:prstGeom>
              <a:noFill/>
            </p:spPr>
            <p:txBody>
              <a:bodyPr wrap="square" rtlCol="0">
                <a:spAutoFit/>
              </a:bodyPr>
              <a:p>
                <a:r>
                  <a:rPr lang="en-US" altLang="zh-CN" sz="2000">
                    <a:solidFill>
                      <a:schemeClr val="tx1"/>
                    </a:solidFill>
                    <a:effectLst>
                      <a:outerShdw blurRad="38100" dist="38100" dir="2700000" algn="tl">
                        <a:srgbClr val="000000">
                          <a:alpha val="43137"/>
                        </a:srgbClr>
                      </a:outerShdw>
                    </a:effectLst>
                  </a:rPr>
                  <a:t>…</a:t>
                </a:r>
                <a:endParaRPr lang="en-US" altLang="zh-CN" sz="2000">
                  <a:solidFill>
                    <a:schemeClr val="tx1"/>
                  </a:solidFill>
                  <a:effectLst>
                    <a:outerShdw blurRad="38100" dist="38100" dir="2700000" algn="tl">
                      <a:srgbClr val="000000">
                        <a:alpha val="43137"/>
                      </a:srgbClr>
                    </a:outerShdw>
                  </a:effectLst>
                </a:endParaRPr>
              </a:p>
              <a:p>
                <a:r>
                  <a:rPr lang="en-US" altLang="zh-CN" sz="2000">
                    <a:solidFill>
                      <a:schemeClr val="tx1"/>
                    </a:solidFill>
                    <a:effectLst>
                      <a:outerShdw blurRad="38100" dist="38100" dir="2700000" algn="tl">
                        <a:srgbClr val="000000">
                          <a:alpha val="43137"/>
                        </a:srgbClr>
                      </a:outerShdw>
                    </a:effectLst>
                  </a:rPr>
                  <a:t>int add(int a, int </a:t>
                </a:r>
                <a:r>
                  <a:rPr lang="en-US" altLang="zh-CN" sz="2000">
                    <a:solidFill>
                      <a:srgbClr val="FF0000"/>
                    </a:solidFill>
                    <a:effectLst>
                      <a:outerShdw blurRad="38100" dist="38100" dir="2700000" algn="tl">
                        <a:srgbClr val="000000">
                          <a:alpha val="43137"/>
                        </a:srgbClr>
                      </a:outerShdw>
                    </a:effectLst>
                  </a:rPr>
                  <a:t>b = 1</a:t>
                </a:r>
                <a:r>
                  <a:rPr lang="en-US" altLang="zh-CN" sz="2000">
                    <a:solidFill>
                      <a:schemeClr val="tx1"/>
                    </a:solidFill>
                    <a:effectLst>
                      <a:outerShdw blurRad="38100" dist="38100" dir="2700000" algn="tl">
                        <a:srgbClr val="000000">
                          <a:alpha val="43137"/>
                        </a:srgbClr>
                      </a:outerShdw>
                    </a:effectLst>
                  </a:rPr>
                  <a:t>);</a:t>
                </a:r>
                <a:endParaRPr lang="en-US" altLang="zh-CN" sz="2000">
                  <a:solidFill>
                    <a:schemeClr val="tx1"/>
                  </a:solidFill>
                  <a:effectLst>
                    <a:outerShdw blurRad="38100" dist="38100" dir="2700000" algn="tl">
                      <a:srgbClr val="000000">
                        <a:alpha val="43137"/>
                      </a:srgbClr>
                    </a:outerShdw>
                  </a:effectLst>
                </a:endParaRPr>
              </a:p>
              <a:p>
                <a:r>
                  <a:rPr lang="en-US" altLang="zh-CN" sz="2000">
                    <a:solidFill>
                      <a:schemeClr val="tx1"/>
                    </a:solidFill>
                    <a:effectLst>
                      <a:outerShdw blurRad="38100" dist="38100" dir="2700000" algn="tl">
                        <a:srgbClr val="000000">
                          <a:alpha val="43137"/>
                        </a:srgbClr>
                      </a:outerShdw>
                    </a:effectLst>
                  </a:rPr>
                  <a:t>…</a:t>
                </a:r>
                <a:endParaRPr lang="en-US" altLang="zh-CN" sz="2000">
                  <a:solidFill>
                    <a:schemeClr val="tx1"/>
                  </a:solidFill>
                  <a:effectLst>
                    <a:outerShdw blurRad="38100" dist="38100" dir="2700000" algn="tl">
                      <a:srgbClr val="000000">
                        <a:alpha val="43137"/>
                      </a:srgbClr>
                    </a:outerShdw>
                  </a:effectLst>
                </a:endParaRPr>
              </a:p>
            </p:txBody>
          </p:sp>
        </p:grpSp>
        <p:sp>
          <p:nvSpPr>
            <p:cNvPr id="23" name="文本框 22"/>
            <p:cNvSpPr txBox="1"/>
            <p:nvPr/>
          </p:nvSpPr>
          <p:spPr>
            <a:xfrm>
              <a:off x="9681" y="2076"/>
              <a:ext cx="2223" cy="649"/>
            </a:xfrm>
            <a:prstGeom prst="rect">
              <a:avLst/>
            </a:prstGeom>
            <a:noFill/>
          </p:spPr>
          <p:txBody>
            <a:bodyPr wrap="square" rtlCol="0">
              <a:spAutoFit/>
            </a:bodyPr>
            <a:p>
              <a:r>
                <a:rPr lang="zh-CN" altLang="en-US" sz="2000">
                  <a:latin typeface="微软雅黑 Light" charset="0"/>
                  <a:ea typeface="微软雅黑 Light" charset="0"/>
                </a:rPr>
                <a:t>声明</a:t>
              </a:r>
              <a:endParaRPr lang="zh-CN" altLang="en-US" sz="2000">
                <a:latin typeface="微软雅黑 Light" charset="0"/>
                <a:ea typeface="微软雅黑 Light" charset="0"/>
              </a:endParaRPr>
            </a:p>
          </p:txBody>
        </p:sp>
      </p:grpSp>
      <p:grpSp>
        <p:nvGrpSpPr>
          <p:cNvPr id="30" name="组合 29"/>
          <p:cNvGrpSpPr/>
          <p:nvPr/>
        </p:nvGrpSpPr>
        <p:grpSpPr>
          <a:xfrm>
            <a:off x="5464810" y="2688590"/>
            <a:ext cx="2929890" cy="2712720"/>
            <a:chOff x="8606" y="4234"/>
            <a:chExt cx="4614" cy="4272"/>
          </a:xfrm>
        </p:grpSpPr>
        <p:grpSp>
          <p:nvGrpSpPr>
            <p:cNvPr id="17" name="组合 16"/>
            <p:cNvGrpSpPr/>
            <p:nvPr/>
          </p:nvGrpSpPr>
          <p:grpSpPr>
            <a:xfrm>
              <a:off x="8606" y="4946"/>
              <a:ext cx="4399" cy="3560"/>
              <a:chOff x="8777" y="5391"/>
              <a:chExt cx="4399" cy="3560"/>
            </a:xfrm>
          </p:grpSpPr>
          <p:sp>
            <p:nvSpPr>
              <p:cNvPr id="7" name="折角形 6"/>
              <p:cNvSpPr/>
              <p:nvPr/>
            </p:nvSpPr>
            <p:spPr>
              <a:xfrm>
                <a:off x="8777" y="5391"/>
                <a:ext cx="4391" cy="3561"/>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8789" y="5398"/>
                <a:ext cx="4348" cy="725"/>
              </a:xfrm>
              <a:prstGeom prst="rect">
                <a:avLst/>
              </a:prstGeom>
              <a:solidFill>
                <a:schemeClr val="accent1">
                  <a:lumMod val="75000"/>
                </a:schemeClr>
              </a:solidFill>
            </p:spPr>
            <p:txBody>
              <a:bodyPr wrap="square" rtlCol="0">
                <a:spAutoFit/>
              </a:bodyPr>
              <a:p>
                <a:r>
                  <a:rPr lang="en-US" altLang="zh-CN" sz="2400" b="1">
                    <a:solidFill>
                      <a:schemeClr val="bg1"/>
                    </a:solidFill>
                  </a:rPr>
                  <a:t>main.cpp</a:t>
                </a:r>
                <a:endParaRPr lang="en-US" altLang="zh-CN" sz="2400" b="1">
                  <a:solidFill>
                    <a:schemeClr val="bg1"/>
                  </a:solidFill>
                </a:endParaRPr>
              </a:p>
            </p:txBody>
          </p:sp>
          <p:sp>
            <p:nvSpPr>
              <p:cNvPr id="14" name="文本框 13"/>
              <p:cNvSpPr txBox="1"/>
              <p:nvPr/>
            </p:nvSpPr>
            <p:spPr>
              <a:xfrm>
                <a:off x="8786" y="6235"/>
                <a:ext cx="4391" cy="2548"/>
              </a:xfrm>
              <a:prstGeom prst="rect">
                <a:avLst/>
              </a:prstGeom>
              <a:noFill/>
            </p:spPr>
            <p:txBody>
              <a:bodyPr wrap="square" rtlCol="0">
                <a:spAutoFit/>
              </a:bodyPr>
              <a:p>
                <a:r>
                  <a:rPr lang="en-US" altLang="zh-CN" sz="2000">
                    <a:solidFill>
                      <a:srgbClr val="FF0000"/>
                    </a:solidFill>
                    <a:effectLst>
                      <a:outerShdw blurRad="38100" dist="38100" dir="2700000" algn="tl">
                        <a:srgbClr val="000000">
                          <a:alpha val="43137"/>
                        </a:srgbClr>
                      </a:outerShdw>
                    </a:effectLst>
                  </a:rPr>
                  <a:t>#include "add.h"</a:t>
                </a:r>
                <a:endParaRPr lang="en-US" altLang="zh-CN" sz="2000">
                  <a:solidFill>
                    <a:srgbClr val="FF0000"/>
                  </a:solidFill>
                  <a:effectLst>
                    <a:outerShdw blurRad="38100" dist="38100" dir="2700000" algn="tl">
                      <a:srgbClr val="000000">
                        <a:alpha val="43137"/>
                      </a:srgbClr>
                    </a:outerShdw>
                  </a:effectLst>
                </a:endParaRPr>
              </a:p>
              <a:p>
                <a:r>
                  <a:rPr lang="en-US" altLang="zh-CN" sz="2000">
                    <a:solidFill>
                      <a:schemeClr val="tx1"/>
                    </a:solidFill>
                    <a:effectLst>
                      <a:outerShdw blurRad="38100" dist="38100" dir="2700000" algn="tl">
                        <a:srgbClr val="000000">
                          <a:alpha val="43137"/>
                        </a:srgbClr>
                      </a:outerShdw>
                    </a:effectLst>
                  </a:rPr>
                  <a:t>int main() {</a:t>
                </a:r>
                <a:endParaRPr lang="en-US" altLang="zh-CN" sz="2000">
                  <a:solidFill>
                    <a:schemeClr val="tx1"/>
                  </a:solidFill>
                  <a:effectLst>
                    <a:outerShdw blurRad="38100" dist="38100" dir="2700000" algn="tl">
                      <a:srgbClr val="000000">
                        <a:alpha val="43137"/>
                      </a:srgbClr>
                    </a:outerShdw>
                  </a:effectLst>
                </a:endParaRPr>
              </a:p>
              <a:p>
                <a:r>
                  <a:rPr lang="en-US" altLang="zh-CN" sz="2000">
                    <a:solidFill>
                      <a:schemeClr val="tx1"/>
                    </a:solidFill>
                    <a:effectLst>
                      <a:outerShdw blurRad="38100" dist="38100" dir="2700000" algn="tl">
                        <a:srgbClr val="000000">
                          <a:alpha val="43137"/>
                        </a:srgbClr>
                      </a:outerShdw>
                    </a:effectLst>
                  </a:rPr>
                  <a:t>    </a:t>
                </a:r>
                <a:r>
                  <a:rPr lang="en-US" altLang="zh-CN" sz="2000">
                    <a:solidFill>
                      <a:srgbClr val="FF0000"/>
                    </a:solidFill>
                    <a:effectLst>
                      <a:outerShdw blurRad="38100" dist="38100" dir="2700000" algn="tl">
                        <a:srgbClr val="000000">
                          <a:alpha val="43137"/>
                        </a:srgbClr>
                      </a:outerShdw>
                    </a:effectLst>
                  </a:rPr>
                  <a:t>int c = add(2, 3);</a:t>
                </a:r>
                <a:endParaRPr lang="en-US" altLang="zh-CN" sz="2000">
                  <a:solidFill>
                    <a:srgbClr val="FF0000"/>
                  </a:solidFill>
                  <a:effectLst>
                    <a:outerShdw blurRad="38100" dist="38100" dir="2700000" algn="tl">
                      <a:srgbClr val="000000">
                        <a:alpha val="43137"/>
                      </a:srgbClr>
                    </a:outerShdw>
                  </a:effectLst>
                </a:endParaRPr>
              </a:p>
              <a:p>
                <a:r>
                  <a:rPr lang="en-US" altLang="zh-CN" sz="2000">
                    <a:solidFill>
                      <a:schemeClr val="tx1"/>
                    </a:solidFill>
                    <a:effectLst>
                      <a:outerShdw blurRad="38100" dist="38100" dir="2700000" algn="tl">
                        <a:srgbClr val="000000">
                          <a:alpha val="43137"/>
                        </a:srgbClr>
                      </a:outerShdw>
                    </a:effectLst>
                  </a:rPr>
                  <a:t>    …</a:t>
                </a:r>
                <a:endParaRPr lang="en-US" altLang="zh-CN" sz="2000">
                  <a:solidFill>
                    <a:schemeClr val="tx1"/>
                  </a:solidFill>
                  <a:effectLst>
                    <a:outerShdw blurRad="38100" dist="38100" dir="2700000" algn="tl">
                      <a:srgbClr val="000000">
                        <a:alpha val="43137"/>
                      </a:srgbClr>
                    </a:outerShdw>
                  </a:effectLst>
                </a:endParaRPr>
              </a:p>
              <a:p>
                <a:r>
                  <a:rPr lang="en-US" altLang="zh-CN" sz="2000">
                    <a:solidFill>
                      <a:schemeClr val="tx1"/>
                    </a:solidFill>
                    <a:effectLst>
                      <a:outerShdw blurRad="38100" dist="38100" dir="2700000" algn="tl">
                        <a:srgbClr val="000000">
                          <a:alpha val="43137"/>
                        </a:srgbClr>
                      </a:outerShdw>
                    </a:effectLst>
                  </a:rPr>
                  <a:t>}</a:t>
                </a:r>
                <a:endParaRPr lang="en-US" altLang="zh-CN" sz="2000">
                  <a:solidFill>
                    <a:schemeClr val="tx1"/>
                  </a:solidFill>
                  <a:effectLst>
                    <a:outerShdw blurRad="38100" dist="38100" dir="2700000" algn="tl">
                      <a:srgbClr val="000000">
                        <a:alpha val="43137"/>
                      </a:srgbClr>
                    </a:outerShdw>
                  </a:effectLst>
                </a:endParaRPr>
              </a:p>
            </p:txBody>
          </p:sp>
        </p:grpSp>
        <p:sp>
          <p:nvSpPr>
            <p:cNvPr id="24" name="文本框 23"/>
            <p:cNvSpPr txBox="1"/>
            <p:nvPr/>
          </p:nvSpPr>
          <p:spPr>
            <a:xfrm>
              <a:off x="10998" y="4234"/>
              <a:ext cx="2223" cy="649"/>
            </a:xfrm>
            <a:prstGeom prst="rect">
              <a:avLst/>
            </a:prstGeom>
            <a:noFill/>
          </p:spPr>
          <p:txBody>
            <a:bodyPr wrap="square" rtlCol="0">
              <a:spAutoFit/>
            </a:bodyPr>
            <a:p>
              <a:r>
                <a:rPr lang="zh-CN" altLang="en-US" sz="2000">
                  <a:latin typeface="微软雅黑 Light" charset="0"/>
                  <a:ea typeface="微软雅黑 Light" charset="0"/>
                </a:rPr>
                <a:t>调用</a:t>
              </a:r>
              <a:endParaRPr lang="zh-CN" altLang="en-US" sz="2000">
                <a:latin typeface="微软雅黑 Light" charset="0"/>
                <a:ea typeface="微软雅黑 Light" charset="0"/>
              </a:endParaRPr>
            </a:p>
          </p:txBody>
        </p:sp>
      </p:grpSp>
      <p:grpSp>
        <p:nvGrpSpPr>
          <p:cNvPr id="29" name="组合 28"/>
          <p:cNvGrpSpPr/>
          <p:nvPr/>
        </p:nvGrpSpPr>
        <p:grpSpPr>
          <a:xfrm>
            <a:off x="1510030" y="2688590"/>
            <a:ext cx="2811780" cy="2534920"/>
            <a:chOff x="2378" y="4234"/>
            <a:chExt cx="4428" cy="3992"/>
          </a:xfrm>
        </p:grpSpPr>
        <p:grpSp>
          <p:nvGrpSpPr>
            <p:cNvPr id="18" name="组合 17"/>
            <p:cNvGrpSpPr/>
            <p:nvPr/>
          </p:nvGrpSpPr>
          <p:grpSpPr>
            <a:xfrm>
              <a:off x="2380" y="4912"/>
              <a:ext cx="4427" cy="3314"/>
              <a:chOff x="2380" y="4912"/>
              <a:chExt cx="4427" cy="3314"/>
            </a:xfrm>
          </p:grpSpPr>
          <p:sp>
            <p:nvSpPr>
              <p:cNvPr id="4" name="折角形 3"/>
              <p:cNvSpPr/>
              <p:nvPr/>
            </p:nvSpPr>
            <p:spPr>
              <a:xfrm>
                <a:off x="2417" y="4912"/>
                <a:ext cx="4391" cy="3315"/>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2427" y="4918"/>
                <a:ext cx="4348" cy="725"/>
              </a:xfrm>
              <a:prstGeom prst="rect">
                <a:avLst/>
              </a:prstGeom>
              <a:solidFill>
                <a:schemeClr val="accent1">
                  <a:lumMod val="75000"/>
                </a:schemeClr>
              </a:solidFill>
            </p:spPr>
            <p:txBody>
              <a:bodyPr wrap="square" rtlCol="0">
                <a:spAutoFit/>
              </a:bodyPr>
              <a:p>
                <a:r>
                  <a:rPr lang="en-US" altLang="zh-CN" sz="2400" b="1">
                    <a:solidFill>
                      <a:schemeClr val="bg1"/>
                    </a:solidFill>
                  </a:rPr>
                  <a:t>add.cpp</a:t>
                </a:r>
                <a:endParaRPr lang="en-US" altLang="zh-CN" sz="2400" b="1">
                  <a:solidFill>
                    <a:schemeClr val="bg1"/>
                  </a:solidFill>
                </a:endParaRPr>
              </a:p>
            </p:txBody>
          </p:sp>
          <p:sp>
            <p:nvSpPr>
              <p:cNvPr id="6" name="文本框 5"/>
              <p:cNvSpPr txBox="1"/>
              <p:nvPr/>
            </p:nvSpPr>
            <p:spPr>
              <a:xfrm>
                <a:off x="2380" y="5656"/>
                <a:ext cx="4391" cy="2548"/>
              </a:xfrm>
              <a:prstGeom prst="rect">
                <a:avLst/>
              </a:prstGeom>
              <a:noFill/>
            </p:spPr>
            <p:txBody>
              <a:bodyPr wrap="square" rtlCol="0">
                <a:spAutoFit/>
              </a:bodyPr>
              <a:p>
                <a:r>
                  <a:rPr lang="en-US" altLang="zh-CN" sz="2000">
                    <a:solidFill>
                      <a:schemeClr val="tx1"/>
                    </a:solidFill>
                    <a:effectLst>
                      <a:outerShdw blurRad="38100" dist="38100" dir="2700000" algn="tl">
                        <a:srgbClr val="000000">
                          <a:alpha val="43137"/>
                        </a:srgbClr>
                      </a:outerShdw>
                    </a:effectLst>
                  </a:rPr>
                  <a:t>#include “add.h”</a:t>
                </a:r>
                <a:endParaRPr lang="en-US" altLang="zh-CN" sz="2000">
                  <a:solidFill>
                    <a:schemeClr val="tx1"/>
                  </a:solidFill>
                  <a:effectLst>
                    <a:outerShdw blurRad="38100" dist="38100" dir="2700000" algn="tl">
                      <a:srgbClr val="000000">
                        <a:alpha val="43137"/>
                      </a:srgbClr>
                    </a:outerShdw>
                  </a:effectLst>
                </a:endParaRPr>
              </a:p>
              <a:p>
                <a:r>
                  <a:rPr lang="en-US" altLang="zh-CN" sz="2000">
                    <a:solidFill>
                      <a:schemeClr val="tx1"/>
                    </a:solidFill>
                    <a:effectLst>
                      <a:outerShdw blurRad="38100" dist="38100" dir="2700000" algn="tl">
                        <a:srgbClr val="000000">
                          <a:alpha val="43137"/>
                        </a:srgbClr>
                      </a:outerShdw>
                    </a:effectLst>
                  </a:rPr>
                  <a:t>int add(int a, int b) {</a:t>
                </a:r>
                <a:endParaRPr lang="en-US" altLang="zh-CN" sz="2000">
                  <a:solidFill>
                    <a:schemeClr val="tx1"/>
                  </a:solidFill>
                  <a:effectLst>
                    <a:outerShdw blurRad="38100" dist="38100" dir="2700000" algn="tl">
                      <a:srgbClr val="000000">
                        <a:alpha val="43137"/>
                      </a:srgbClr>
                    </a:outerShdw>
                  </a:effectLst>
                </a:endParaRPr>
              </a:p>
              <a:p>
                <a:r>
                  <a:rPr lang="en-US" altLang="zh-CN" sz="2000">
                    <a:solidFill>
                      <a:schemeClr val="tx1"/>
                    </a:solidFill>
                    <a:effectLst>
                      <a:outerShdw blurRad="38100" dist="38100" dir="2700000" algn="tl">
                        <a:srgbClr val="000000">
                          <a:alpha val="43137"/>
                        </a:srgbClr>
                      </a:outerShdw>
                    </a:effectLst>
                  </a:rPr>
                  <a:t>    …</a:t>
                </a:r>
                <a:endParaRPr lang="en-US" altLang="zh-CN" sz="2000">
                  <a:solidFill>
                    <a:schemeClr val="tx1"/>
                  </a:solidFill>
                  <a:effectLst>
                    <a:outerShdw blurRad="38100" dist="38100" dir="2700000" algn="tl">
                      <a:srgbClr val="000000">
                        <a:alpha val="43137"/>
                      </a:srgbClr>
                    </a:outerShdw>
                  </a:effectLst>
                </a:endParaRPr>
              </a:p>
              <a:p>
                <a:r>
                  <a:rPr lang="en-US" altLang="zh-CN" sz="2000">
                    <a:solidFill>
                      <a:schemeClr val="tx1"/>
                    </a:solidFill>
                    <a:effectLst>
                      <a:outerShdw blurRad="38100" dist="38100" dir="2700000" algn="tl">
                        <a:srgbClr val="000000">
                          <a:alpha val="43137"/>
                        </a:srgbClr>
                      </a:outerShdw>
                    </a:effectLst>
                  </a:rPr>
                  <a:t>}</a:t>
                </a:r>
                <a:endParaRPr lang="en-US" altLang="zh-CN" sz="2000">
                  <a:solidFill>
                    <a:schemeClr val="tx1"/>
                  </a:solidFill>
                  <a:effectLst>
                    <a:outerShdw blurRad="38100" dist="38100" dir="2700000" algn="tl">
                      <a:srgbClr val="000000">
                        <a:alpha val="43137"/>
                      </a:srgbClr>
                    </a:outerShdw>
                  </a:effectLst>
                </a:endParaRPr>
              </a:p>
              <a:p>
                <a:r>
                  <a:rPr lang="en-US" altLang="zh-CN" sz="2000">
                    <a:solidFill>
                      <a:schemeClr val="tx1"/>
                    </a:solidFill>
                    <a:effectLst>
                      <a:outerShdw blurRad="38100" dist="38100" dir="2700000" algn="tl">
                        <a:srgbClr val="000000">
                          <a:alpha val="43137"/>
                        </a:srgbClr>
                      </a:outerShdw>
                    </a:effectLst>
                  </a:rPr>
                  <a:t>…</a:t>
                </a:r>
                <a:endParaRPr lang="en-US" altLang="zh-CN" sz="2000">
                  <a:solidFill>
                    <a:schemeClr val="tx1"/>
                  </a:solidFill>
                  <a:effectLst>
                    <a:outerShdw blurRad="38100" dist="38100" dir="2700000" algn="tl">
                      <a:srgbClr val="000000">
                        <a:alpha val="43137"/>
                      </a:srgbClr>
                    </a:outerShdw>
                  </a:effectLst>
                </a:endParaRPr>
              </a:p>
            </p:txBody>
          </p:sp>
        </p:grpSp>
        <p:sp>
          <p:nvSpPr>
            <p:cNvPr id="25" name="文本框 24"/>
            <p:cNvSpPr txBox="1"/>
            <p:nvPr/>
          </p:nvSpPr>
          <p:spPr>
            <a:xfrm>
              <a:off x="2378" y="4234"/>
              <a:ext cx="2223" cy="649"/>
            </a:xfrm>
            <a:prstGeom prst="rect">
              <a:avLst/>
            </a:prstGeom>
            <a:noFill/>
          </p:spPr>
          <p:txBody>
            <a:bodyPr wrap="square" rtlCol="0">
              <a:spAutoFit/>
            </a:bodyPr>
            <a:p>
              <a:r>
                <a:rPr lang="zh-CN" altLang="en-US" sz="2000">
                  <a:latin typeface="微软雅黑 Light" charset="0"/>
                  <a:ea typeface="微软雅黑 Light" charset="0"/>
                </a:rPr>
                <a:t>实现</a:t>
              </a:r>
              <a:endParaRPr lang="zh-CN" altLang="en-US" sz="2000">
                <a:latin typeface="微软雅黑 Light" charset="0"/>
                <a:ea typeface="微软雅黑 Light" charset="0"/>
              </a:endParaRPr>
            </a:p>
          </p:txBody>
        </p:sp>
      </p:grpSp>
      <p:sp>
        <p:nvSpPr>
          <p:cNvPr id="32" name="矩形 31"/>
          <p:cNvSpPr/>
          <p:nvPr/>
        </p:nvSpPr>
        <p:spPr>
          <a:xfrm>
            <a:off x="5493385" y="3679190"/>
            <a:ext cx="2093595" cy="372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矩形 32"/>
          <p:cNvSpPr/>
          <p:nvPr/>
        </p:nvSpPr>
        <p:spPr>
          <a:xfrm>
            <a:off x="1558290" y="3660775"/>
            <a:ext cx="1962785" cy="2635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par>
                                <p:cTn id="24" presetID="22" presetClass="entr" presetSubtype="1"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up)">
                                      <p:cBhvr>
                                        <p:cTn id="26" dur="500"/>
                                        <p:tgtEl>
                                          <p:spTgt spid="22"/>
                                        </p:tgtEl>
                                      </p:cBhvr>
                                    </p:animEffect>
                                  </p:childTnLst>
                                </p:cTn>
                              </p:par>
                            </p:childTnLst>
                          </p:cTn>
                        </p:par>
                        <p:par>
                          <p:cTn id="27" fill="hold">
                            <p:stCondLst>
                              <p:cond delay="500"/>
                            </p:stCondLst>
                            <p:childTnLst>
                              <p:par>
                                <p:cTn id="28" presetID="10" presetClass="exit" presetSubtype="0" fill="hold" grpId="1" nodeType="afterEffect">
                                  <p:stCondLst>
                                    <p:cond delay="0"/>
                                  </p:stCondLst>
                                  <p:childTnLst>
                                    <p:animEffect transition="out" filter="fade">
                                      <p:cBhvr>
                                        <p:cTn id="29" dur="500"/>
                                        <p:tgtEl>
                                          <p:spTgt spid="33"/>
                                        </p:tgtEl>
                                      </p:cBhvr>
                                    </p:animEffect>
                                    <p:set>
                                      <p:cBhvr>
                                        <p:cTn id="30" dur="1" fill="hold">
                                          <p:stCondLst>
                                            <p:cond delay="499"/>
                                          </p:stCondLst>
                                        </p:cTn>
                                        <p:tgtEl>
                                          <p:spTgt spid="33"/>
                                        </p:tgtEl>
                                        <p:attrNameLst>
                                          <p:attrName>style.visibility</p:attrName>
                                        </p:attrNameLst>
                                      </p:cBhvr>
                                      <p:to>
                                        <p:strVal val="hidden"/>
                                      </p:to>
                                    </p:set>
                                  </p:childTnLst>
                                </p:cTn>
                              </p:par>
                            </p:childTnLst>
                          </p:cTn>
                        </p:par>
                        <p:par>
                          <p:cTn id="31" fill="hold">
                            <p:stCondLst>
                              <p:cond delay="1000"/>
                            </p:stCondLst>
                            <p:childTnLst>
                              <p:par>
                                <p:cTn id="32" presetID="10" presetClass="exit" presetSubtype="0" fill="hold" grpId="0" nodeType="afterEffect">
                                  <p:stCondLst>
                                    <p:cond delay="0"/>
                                  </p:stCondLst>
                                  <p:childTnLst>
                                    <p:animEffect transition="out" filter="fade">
                                      <p:cBhvr>
                                        <p:cTn id="33" dur="500"/>
                                        <p:tgtEl>
                                          <p:spTgt spid="32"/>
                                        </p:tgtEl>
                                      </p:cBhvr>
                                    </p:animEffect>
                                    <p:set>
                                      <p:cBhvr>
                                        <p:cTn id="34"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animBg="1"/>
      <p:bldP spid="33"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5" name="矩形 4"/>
          <p:cNvSpPr/>
          <p:nvPr/>
        </p:nvSpPr>
        <p:spPr>
          <a:xfrm>
            <a:off x="452120" y="4319270"/>
            <a:ext cx="6454140" cy="1502410"/>
          </a:xfrm>
          <a:prstGeom prst="rect">
            <a:avLst/>
          </a:prstGeom>
          <a:ln w="12700"/>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4" name="矩形 3"/>
          <p:cNvSpPr/>
          <p:nvPr/>
        </p:nvSpPr>
        <p:spPr>
          <a:xfrm>
            <a:off x="452120" y="1094105"/>
            <a:ext cx="6454140" cy="2904490"/>
          </a:xfrm>
          <a:prstGeom prst="rect">
            <a:avLst/>
          </a:prstGeom>
          <a:ln w="12700"/>
        </p:spPr>
        <p:style>
          <a:lnRef idx="2">
            <a:schemeClr val="dk1"/>
          </a:lnRef>
          <a:fillRef idx="1">
            <a:schemeClr val="lt1"/>
          </a:fillRef>
          <a:effectRef idx="0">
            <a:schemeClr val="dk1"/>
          </a:effectRef>
          <a:fontRef idx="minor">
            <a:schemeClr val="dk1"/>
          </a:fontRef>
        </p:style>
        <p:txBody>
          <a:bodyPr rtlCol="0" anchor="ctr"/>
          <a:p>
            <a:pPr algn="ctr"/>
            <a:endParaRPr lang="zh-CN" altLang="en-US"/>
          </a:p>
        </p:txBody>
      </p:sp>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normAutofit fontScale="90000"/>
          </a:bodyPr>
          <a:p>
            <a:r>
              <a:rPr lang="zh-CN" altLang="en-US"/>
              <a:t>要求：创建自己的</a:t>
            </a:r>
            <a:r>
              <a:rPr lang="en-US" altLang="zh-CN"/>
              <a:t>h</a:t>
            </a:r>
            <a:r>
              <a:rPr lang="zh-CN" altLang="en-US"/>
              <a:t>文件</a:t>
            </a:r>
            <a:r>
              <a:rPr lang="en-US" altLang="zh-CN"/>
              <a:t> </a:t>
            </a:r>
            <a:endParaRPr lang="en-US" altLang="zh-CN"/>
          </a:p>
        </p:txBody>
      </p:sp>
      <p:sp>
        <p:nvSpPr>
          <p:cNvPr id="3" name="内容占位符 2"/>
          <p:cNvSpPr>
            <a:spLocks noGrp="1"/>
          </p:cNvSpPr>
          <p:nvPr>
            <p:ph idx="1"/>
          </p:nvPr>
        </p:nvSpPr>
        <p:spPr>
          <a:xfrm>
            <a:off x="628650" y="1195705"/>
            <a:ext cx="7886700" cy="5143500"/>
          </a:xfrm>
        </p:spPr>
        <p:txBody>
          <a:bodyPr/>
          <a:p>
            <a:pPr marL="0" indent="0">
              <a:buNone/>
            </a:pPr>
            <a:r>
              <a:rPr lang="en-US" altLang="zh-CN" sz="2000">
                <a:latin typeface="Consolas" panose="020B0609020204030204" charset="0"/>
              </a:rPr>
              <a:t>// my_header.h</a:t>
            </a:r>
            <a:endParaRPr lang="en-US" altLang="zh-CN" sz="2000">
              <a:latin typeface="Consolas" panose="020B0609020204030204" charset="0"/>
            </a:endParaRPr>
          </a:p>
          <a:p>
            <a:pPr marL="0" indent="0">
              <a:buNone/>
            </a:pPr>
            <a:r>
              <a:rPr lang="en-US" altLang="zh-CN" sz="2000">
                <a:solidFill>
                  <a:srgbClr val="FF0000"/>
                </a:solidFill>
                <a:latin typeface="Consolas" panose="020B0609020204030204" charset="0"/>
              </a:rPr>
              <a:t>#ifndef YOUR_HEADER_H</a:t>
            </a:r>
            <a:endParaRPr lang="en-US" altLang="zh-CN" sz="2000">
              <a:solidFill>
                <a:srgbClr val="FF0000"/>
              </a:solidFill>
              <a:latin typeface="Consolas" panose="020B0609020204030204" charset="0"/>
            </a:endParaRPr>
          </a:p>
          <a:p>
            <a:pPr marL="0" indent="0">
              <a:buNone/>
            </a:pPr>
            <a:r>
              <a:rPr lang="en-US" altLang="zh-CN" sz="2000">
                <a:solidFill>
                  <a:srgbClr val="FF0000"/>
                </a:solidFill>
                <a:latin typeface="Consolas" panose="020B0609020204030204" charset="0"/>
              </a:rPr>
              <a:t>#define </a:t>
            </a:r>
            <a:r>
              <a:rPr lang="en-US" altLang="zh-CN" sz="2000">
                <a:solidFill>
                  <a:srgbClr val="FF0000"/>
                </a:solidFill>
                <a:latin typeface="Consolas" panose="020B0609020204030204" charset="0"/>
                <a:sym typeface="+mn-ea"/>
              </a:rPr>
              <a:t>YOUR_HEADER_H</a:t>
            </a:r>
            <a:endParaRPr lang="en-US" altLang="zh-CN" sz="2000">
              <a:solidFill>
                <a:srgbClr val="FF0000"/>
              </a:solidFill>
              <a:latin typeface="Consolas" panose="020B0609020204030204" charset="0"/>
              <a:sym typeface="+mn-ea"/>
            </a:endParaRPr>
          </a:p>
          <a:p>
            <a:pPr marL="0" indent="0">
              <a:buNone/>
            </a:pPr>
            <a:endParaRPr lang="en-US" altLang="zh-CN" sz="1800">
              <a:latin typeface="Consolas" panose="020B0609020204030204" charset="0"/>
              <a:sym typeface="+mn-ea"/>
            </a:endParaRPr>
          </a:p>
          <a:p>
            <a:pPr marL="0" indent="0">
              <a:buNone/>
            </a:pPr>
            <a:r>
              <a:rPr lang="en-US" altLang="zh-CN" sz="2000">
                <a:latin typeface="Consolas" panose="020B0609020204030204" charset="0"/>
              </a:rPr>
              <a:t>...(</a:t>
            </a:r>
            <a:r>
              <a:rPr lang="zh-CN" altLang="en-US" sz="2000">
                <a:latin typeface="Consolas" panose="020B0609020204030204" charset="0"/>
              </a:rPr>
              <a:t>函数定义，类定义</a:t>
            </a:r>
            <a:r>
              <a:rPr lang="en-US" altLang="zh-CN" sz="2000">
                <a:latin typeface="Consolas" panose="020B0609020204030204" charset="0"/>
              </a:rPr>
              <a:t>)...</a:t>
            </a:r>
            <a:endParaRPr lang="en-US" altLang="zh-CN" sz="2000">
              <a:latin typeface="Consolas" panose="020B0609020204030204" charset="0"/>
            </a:endParaRPr>
          </a:p>
          <a:p>
            <a:pPr marL="0" indent="0">
              <a:buNone/>
            </a:pPr>
            <a:endParaRPr lang="en-US" altLang="zh-CN" sz="1800">
              <a:latin typeface="Consolas" panose="020B0609020204030204" charset="0"/>
            </a:endParaRPr>
          </a:p>
          <a:p>
            <a:pPr marL="0" indent="0">
              <a:buNone/>
            </a:pPr>
            <a:r>
              <a:rPr lang="en-US" altLang="zh-CN" sz="2000">
                <a:solidFill>
                  <a:srgbClr val="FF0000"/>
                </a:solidFill>
                <a:latin typeface="Consolas" panose="020B0609020204030204" charset="0"/>
              </a:rPr>
              <a:t>#endif</a:t>
            </a:r>
            <a:endParaRPr lang="en-US" altLang="zh-CN" sz="2000">
              <a:solidFill>
                <a:srgbClr val="FF0000"/>
              </a:solidFill>
              <a:latin typeface="Consolas" panose="020B0609020204030204" charset="0"/>
            </a:endParaRPr>
          </a:p>
          <a:p>
            <a:endParaRPr lang="en-US" altLang="zh-CN"/>
          </a:p>
          <a:p>
            <a:pPr marL="0" indent="0">
              <a:buNone/>
            </a:pPr>
            <a:r>
              <a:rPr lang="en-US" altLang="zh-CN" sz="2000">
                <a:latin typeface="Consolas" panose="020B0609020204030204" charset="0"/>
                <a:sym typeface="+mn-ea"/>
              </a:rPr>
              <a:t>// some_file.cpp</a:t>
            </a:r>
            <a:endParaRPr lang="en-US" altLang="zh-CN" sz="2000">
              <a:latin typeface="Consolas" panose="020B0609020204030204" charset="0"/>
              <a:sym typeface="+mn-ea"/>
            </a:endParaRPr>
          </a:p>
          <a:p>
            <a:pPr marL="0" indent="0">
              <a:buNone/>
            </a:pPr>
            <a:r>
              <a:rPr lang="en-US" altLang="zh-CN" sz="2000">
                <a:latin typeface="Consolas" panose="020B0609020204030204" charset="0"/>
                <a:sym typeface="+mn-ea"/>
              </a:rPr>
              <a:t>#include "my_header.h"</a:t>
            </a:r>
            <a:endParaRPr lang="en-US" altLang="zh-CN" sz="2000">
              <a:latin typeface="Consolas" panose="020B0609020204030204" charset="0"/>
              <a:sym typeface="+mn-ea"/>
            </a:endParaRPr>
          </a:p>
          <a:p>
            <a:pPr marL="0" indent="0">
              <a:buNone/>
            </a:pPr>
            <a:r>
              <a:rPr lang="en-US" altLang="zh-CN" sz="2000">
                <a:latin typeface="Consolas" panose="020B0609020204030204" charset="0"/>
              </a:rPr>
              <a:t>......</a:t>
            </a:r>
            <a:endParaRPr lang="en-US" altLang="zh-CN" sz="2000">
              <a:latin typeface="Consolas" panose="020B0609020204030204" charset="0"/>
            </a:endParaRPr>
          </a:p>
        </p:txBody>
      </p:sp>
      <p:sp>
        <p:nvSpPr>
          <p:cNvPr id="6" name="文本框 5"/>
          <p:cNvSpPr txBox="1"/>
          <p:nvPr/>
        </p:nvSpPr>
        <p:spPr>
          <a:xfrm>
            <a:off x="7124065" y="1499870"/>
            <a:ext cx="1774825" cy="822960"/>
          </a:xfrm>
          <a:prstGeom prst="rect">
            <a:avLst/>
          </a:prstGeom>
          <a:noFill/>
        </p:spPr>
        <p:txBody>
          <a:bodyPr wrap="square" rtlCol="0">
            <a:spAutoFit/>
          </a:bodyPr>
          <a:p>
            <a:pPr>
              <a:lnSpc>
                <a:spcPct val="120000"/>
              </a:lnSpc>
            </a:pPr>
            <a:r>
              <a:rPr lang="zh-CN" altLang="en-US" sz="2000">
                <a:latin typeface="微软雅黑" panose="020B0503020204020204" charset="-122"/>
                <a:ea typeface="微软雅黑" panose="020B0503020204020204" charset="-122"/>
              </a:rPr>
              <a:t>防止该头文件被重复引用</a:t>
            </a:r>
            <a:endParaRPr lang="zh-CN" altLang="en-US" sz="2000">
              <a:latin typeface="微软雅黑" panose="020B0503020204020204" charset="-122"/>
              <a:ea typeface="微软雅黑" panose="020B050302020402020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254635" y="2317750"/>
            <a:ext cx="5761990" cy="3628390"/>
          </a:xfrm>
          <a:prstGeom prst="rect">
            <a:avLst/>
          </a:prstGeom>
          <a:effectLst>
            <a:glow rad="127000">
              <a:srgbClr val="0070C0"/>
            </a:glow>
          </a:effectLst>
        </p:spPr>
      </p:pic>
      <p:pic>
        <p:nvPicPr>
          <p:cNvPr id="6" name="图片 5"/>
          <p:cNvPicPr>
            <a:picLocks noChangeAspect="1"/>
          </p:cNvPicPr>
          <p:nvPr/>
        </p:nvPicPr>
        <p:blipFill>
          <a:blip r:embed="rId2"/>
          <a:stretch>
            <a:fillRect/>
          </a:stretch>
        </p:blipFill>
        <p:spPr>
          <a:xfrm>
            <a:off x="422910" y="193675"/>
            <a:ext cx="3533140" cy="1857375"/>
          </a:xfrm>
          <a:prstGeom prst="rect">
            <a:avLst/>
          </a:prstGeom>
          <a:effectLst>
            <a:glow rad="127000">
              <a:srgbClr val="0070C0"/>
            </a:glow>
          </a:effectLst>
        </p:spPr>
      </p:pic>
      <p:sp>
        <p:nvSpPr>
          <p:cNvPr id="7" name="圆角矩形标注 6"/>
          <p:cNvSpPr/>
          <p:nvPr/>
        </p:nvSpPr>
        <p:spPr>
          <a:xfrm>
            <a:off x="4704715" y="396875"/>
            <a:ext cx="3510280" cy="855345"/>
          </a:xfrm>
          <a:prstGeom prst="wedgeRoundRectCallout">
            <a:avLst>
              <a:gd name="adj1" fmla="val -79426"/>
              <a:gd name="adj2" fmla="val 95010"/>
              <a:gd name="adj3" fmla="val 16667"/>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头文件：</a:t>
            </a:r>
            <a:r>
              <a:rPr lang="en-US" altLang="zh-CN" sz="2800"/>
              <a:t>touwenjian.h</a:t>
            </a:r>
            <a:endParaRPr lang="en-US" altLang="zh-CN" sz="2800"/>
          </a:p>
        </p:txBody>
      </p:sp>
      <p:sp>
        <p:nvSpPr>
          <p:cNvPr id="8" name="圆角矩形标注 7"/>
          <p:cNvSpPr/>
          <p:nvPr/>
        </p:nvSpPr>
        <p:spPr>
          <a:xfrm>
            <a:off x="5774055" y="2566035"/>
            <a:ext cx="2930525" cy="855345"/>
          </a:xfrm>
          <a:prstGeom prst="wedgeRoundRectCallout">
            <a:avLst>
              <a:gd name="adj1" fmla="val -79426"/>
              <a:gd name="adj2" fmla="val 95010"/>
              <a:gd name="adj3" fmla="val 16667"/>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C++</a:t>
            </a:r>
            <a:r>
              <a:rPr lang="zh-CN" altLang="en-US" sz="2800"/>
              <a:t>源文件：</a:t>
            </a:r>
            <a:r>
              <a:rPr lang="en-US" altLang="zh-CN" sz="2800"/>
              <a:t>touwenjian.cpp</a:t>
            </a:r>
            <a:endParaRPr lang="en-US" altLang="zh-CN" sz="2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2.2 </a:t>
            </a:r>
            <a:r>
              <a:rPr lang="zh-CN" altLang="en-US">
                <a:sym typeface="+mn-ea"/>
              </a:rPr>
              <a:t>函数</a:t>
            </a:r>
            <a:endParaRPr lang="zh-CN" altLang="en-US"/>
          </a:p>
        </p:txBody>
      </p:sp>
      <p:sp>
        <p:nvSpPr>
          <p:cNvPr id="3" name="内容占位符 2"/>
          <p:cNvSpPr>
            <a:spLocks noGrp="1"/>
          </p:cNvSpPr>
          <p:nvPr>
            <p:ph idx="1"/>
          </p:nvPr>
        </p:nvSpPr>
        <p:spPr/>
        <p:txBody>
          <a:bodyPr/>
          <a:p>
            <a:r>
              <a:rPr lang="zh-CN" altLang="en-US"/>
              <a:t>小结</a:t>
            </a:r>
            <a:endParaRPr lang="zh-CN" altLang="en-US"/>
          </a:p>
          <a:p>
            <a:pPr lvl="1"/>
            <a:r>
              <a:rPr lang="zh-CN" altLang="en-US"/>
              <a:t>函数参数的引用传递</a:t>
            </a:r>
            <a:r>
              <a:rPr lang="en-US" altLang="zh-CN"/>
              <a:t>		</a:t>
            </a:r>
            <a:r>
              <a:rPr lang="zh-CN" altLang="en-US"/>
              <a:t>效率</a:t>
            </a:r>
            <a:endParaRPr lang="zh-CN" altLang="en-US"/>
          </a:p>
          <a:p>
            <a:pPr lvl="2"/>
            <a:r>
              <a:rPr lang="en-US" altLang="zh-CN"/>
              <a:t>const</a:t>
            </a:r>
            <a:r>
              <a:rPr lang="zh-CN" altLang="en-US"/>
              <a:t>引用</a:t>
            </a:r>
            <a:r>
              <a:rPr lang="en-US" altLang="zh-CN"/>
              <a:t>			</a:t>
            </a:r>
            <a:r>
              <a:rPr lang="zh-CN" altLang="en-US"/>
              <a:t>安全性</a:t>
            </a:r>
            <a:endParaRPr lang="zh-CN" altLang="en-US"/>
          </a:p>
          <a:p>
            <a:pPr lvl="1"/>
            <a:r>
              <a:rPr lang="zh-CN" altLang="en-US"/>
              <a:t>缺省参数</a:t>
            </a:r>
            <a:r>
              <a:rPr lang="en-US" altLang="zh-CN"/>
              <a:t>			</a:t>
            </a:r>
            <a:r>
              <a:rPr lang="zh-CN" altLang="en-US"/>
              <a:t>效率</a:t>
            </a:r>
            <a:endParaRPr lang="zh-CN" altLang="en-US"/>
          </a:p>
          <a:p>
            <a:pPr lvl="1"/>
            <a:r>
              <a:rPr lang="zh-CN" altLang="en-US"/>
              <a:t>内联函数</a:t>
            </a:r>
            <a:r>
              <a:rPr lang="en-US" altLang="zh-CN"/>
              <a:t>			</a:t>
            </a:r>
            <a:r>
              <a:rPr lang="zh-CN" altLang="en-US"/>
              <a:t>效率</a:t>
            </a:r>
            <a:endParaRPr lang="zh-CN" altLang="en-US"/>
          </a:p>
          <a:p>
            <a:pPr lvl="1"/>
            <a:r>
              <a:rPr lang="zh-CN" altLang="en-US"/>
              <a:t>函数声明</a:t>
            </a:r>
            <a:r>
              <a:rPr lang="en-US" altLang="zh-CN"/>
              <a:t>			</a:t>
            </a:r>
            <a:r>
              <a:rPr lang="zh-CN" altLang="en-US"/>
              <a:t>编译要求</a:t>
            </a:r>
            <a:endParaRPr lang="zh-CN"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2.3 </a:t>
            </a:r>
            <a:r>
              <a:rPr lang="zh-CN" altLang="en-US"/>
              <a:t>重载</a:t>
            </a:r>
            <a:endParaRPr lang="zh-CN" altLang="en-US"/>
          </a:p>
        </p:txBody>
      </p:sp>
      <p:sp>
        <p:nvSpPr>
          <p:cNvPr id="3" name="内容占位符 2"/>
          <p:cNvSpPr>
            <a:spLocks noGrp="1"/>
          </p:cNvSpPr>
          <p:nvPr>
            <p:ph idx="1"/>
          </p:nvPr>
        </p:nvSpPr>
        <p:spPr>
          <a:xfrm>
            <a:off x="628650" y="882650"/>
            <a:ext cx="7886700" cy="5379085"/>
          </a:xfrm>
        </p:spPr>
        <p:txBody>
          <a:bodyPr/>
          <a:p>
            <a:r>
              <a:rPr lang="en-US" altLang="zh-CN"/>
              <a:t>C</a:t>
            </a:r>
            <a:r>
              <a:rPr lang="zh-CN" altLang="en-US"/>
              <a:t>语言的函数不可重名，因此</a:t>
            </a:r>
            <a:endParaRPr lang="zh-CN" altLang="en-US"/>
          </a:p>
          <a:p>
            <a:endParaRPr lang="zh-CN" altLang="en-US"/>
          </a:p>
          <a:p>
            <a:endParaRPr lang="zh-CN" altLang="en-US"/>
          </a:p>
          <a:p>
            <a:endParaRPr lang="en-US" altLang="zh-CN"/>
          </a:p>
          <a:p>
            <a:r>
              <a:rPr lang="en-US" altLang="zh-CN"/>
              <a:t>C++</a:t>
            </a:r>
            <a:r>
              <a:rPr lang="zh-CN" altLang="en-US"/>
              <a:t>重载：若参数不同，函数名可相同</a:t>
            </a:r>
            <a:endParaRPr lang="zh-CN" altLang="en-US"/>
          </a:p>
          <a:p>
            <a:endParaRPr lang="zh-CN" altLang="en-US"/>
          </a:p>
          <a:p>
            <a:endParaRPr lang="zh-CN" altLang="en-US"/>
          </a:p>
          <a:p>
            <a:endParaRPr lang="zh-CN" altLang="en-US"/>
          </a:p>
          <a:p>
            <a:pPr lvl="1"/>
            <a:r>
              <a:rPr lang="zh-CN" altLang="en-US"/>
              <a:t>请注意：若仅是返回值不同，不可重载</a:t>
            </a:r>
            <a:endParaRPr lang="zh-CN" altLang="en-US"/>
          </a:p>
          <a:p>
            <a:endParaRPr lang="zh-CN" altLang="en-US"/>
          </a:p>
        </p:txBody>
      </p:sp>
      <p:sp>
        <p:nvSpPr>
          <p:cNvPr id="4" name="文本框 3"/>
          <p:cNvSpPr txBox="1"/>
          <p:nvPr/>
        </p:nvSpPr>
        <p:spPr>
          <a:xfrm>
            <a:off x="988060" y="1559560"/>
            <a:ext cx="6635115" cy="1297940"/>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p>
            <a:pPr>
              <a:lnSpc>
                <a:spcPct val="110000"/>
              </a:lnSpc>
            </a:pPr>
            <a:r>
              <a:rPr lang="en-US" altLang="zh-CN">
                <a:latin typeface="Consolas" panose="020B0609020204030204" charset="0"/>
              </a:rPr>
              <a:t>/* c code */</a:t>
            </a:r>
            <a:endParaRPr lang="en-US" altLang="zh-CN">
              <a:latin typeface="Consolas" panose="020B0609020204030204" charset="0"/>
            </a:endParaRPr>
          </a:p>
          <a:p>
            <a:pPr>
              <a:lnSpc>
                <a:spcPct val="110000"/>
              </a:lnSpc>
            </a:pPr>
            <a:r>
              <a:rPr lang="en-US" altLang="zh-CN">
                <a:latin typeface="Consolas" panose="020B0609020204030204" charset="0"/>
              </a:rPr>
              <a:t>int add_int(int a, int b);</a:t>
            </a:r>
            <a:endParaRPr lang="en-US" altLang="zh-CN">
              <a:latin typeface="Consolas" panose="020B0609020204030204" charset="0"/>
            </a:endParaRPr>
          </a:p>
          <a:p>
            <a:pPr>
              <a:lnSpc>
                <a:spcPct val="110000"/>
              </a:lnSpc>
            </a:pPr>
            <a:r>
              <a:rPr lang="en-US" altLang="zh-CN">
                <a:latin typeface="Consolas" panose="020B0609020204030204" charset="0"/>
              </a:rPr>
              <a:t>float add_float(float a, float b);</a:t>
            </a:r>
            <a:endParaRPr lang="en-US" altLang="zh-CN">
              <a:latin typeface="Consolas" panose="020B0609020204030204" charset="0"/>
            </a:endParaRPr>
          </a:p>
          <a:p>
            <a:pPr>
              <a:lnSpc>
                <a:spcPct val="110000"/>
              </a:lnSpc>
            </a:pPr>
            <a:r>
              <a:rPr lang="en-US" altLang="zh-CN">
                <a:latin typeface="Consolas" panose="020B0609020204030204" charset="0"/>
              </a:rPr>
              <a:t>double add_double(double a, double b);</a:t>
            </a:r>
            <a:endParaRPr lang="en-US" altLang="zh-CN">
              <a:latin typeface="Consolas" panose="020B0609020204030204" charset="0"/>
            </a:endParaRPr>
          </a:p>
        </p:txBody>
      </p:sp>
      <p:sp>
        <p:nvSpPr>
          <p:cNvPr id="5" name="文本框 4"/>
          <p:cNvSpPr txBox="1"/>
          <p:nvPr/>
        </p:nvSpPr>
        <p:spPr>
          <a:xfrm>
            <a:off x="988060" y="3550285"/>
            <a:ext cx="6635115" cy="1297940"/>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p>
            <a:pPr>
              <a:lnSpc>
                <a:spcPct val="110000"/>
              </a:lnSpc>
            </a:pPr>
            <a:r>
              <a:rPr lang="en-US" altLang="zh-CN">
                <a:latin typeface="Consolas" panose="020B0609020204030204" charset="0"/>
              </a:rPr>
              <a:t>// c++ code</a:t>
            </a:r>
            <a:endParaRPr lang="en-US" altLang="zh-CN">
              <a:latin typeface="Consolas" panose="020B0609020204030204" charset="0"/>
            </a:endParaRPr>
          </a:p>
          <a:p>
            <a:pPr>
              <a:lnSpc>
                <a:spcPct val="110000"/>
              </a:lnSpc>
            </a:pPr>
            <a:r>
              <a:rPr lang="en-US" altLang="zh-CN">
                <a:latin typeface="Consolas" panose="020B0609020204030204" charset="0"/>
              </a:rPr>
              <a:t>int add(int a, int b);</a:t>
            </a:r>
            <a:endParaRPr lang="en-US" altLang="zh-CN">
              <a:latin typeface="Consolas" panose="020B0609020204030204" charset="0"/>
            </a:endParaRPr>
          </a:p>
          <a:p>
            <a:pPr>
              <a:lnSpc>
                <a:spcPct val="110000"/>
              </a:lnSpc>
            </a:pPr>
            <a:r>
              <a:rPr lang="en-US" altLang="zh-CN">
                <a:latin typeface="Consolas" panose="020B0609020204030204" charset="0"/>
              </a:rPr>
              <a:t>float add(float a, float b);</a:t>
            </a:r>
            <a:endParaRPr lang="en-US" altLang="zh-CN">
              <a:latin typeface="Consolas" panose="020B0609020204030204" charset="0"/>
            </a:endParaRPr>
          </a:p>
          <a:p>
            <a:pPr>
              <a:lnSpc>
                <a:spcPct val="110000"/>
              </a:lnSpc>
            </a:pPr>
            <a:r>
              <a:rPr lang="en-US" altLang="zh-CN">
                <a:latin typeface="Consolas" panose="020B0609020204030204" charset="0"/>
              </a:rPr>
              <a:t>double add(double a, double b);</a:t>
            </a:r>
            <a:endParaRPr lang="en-US" altLang="zh-CN">
              <a:latin typeface="Consolas" panose="020B0609020204030204" charset="0"/>
            </a:endParaRPr>
          </a:p>
        </p:txBody>
      </p:sp>
      <p:sp>
        <p:nvSpPr>
          <p:cNvPr id="6" name="文本框 5"/>
          <p:cNvSpPr txBox="1"/>
          <p:nvPr/>
        </p:nvSpPr>
        <p:spPr>
          <a:xfrm>
            <a:off x="988060" y="5522595"/>
            <a:ext cx="6635115" cy="996315"/>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p>
            <a:pPr>
              <a:lnSpc>
                <a:spcPct val="110000"/>
              </a:lnSpc>
            </a:pPr>
            <a:r>
              <a:rPr lang="en-US" altLang="zh-CN">
                <a:latin typeface="Consolas" panose="020B0609020204030204" charset="0"/>
              </a:rPr>
              <a:t>// c++ code</a:t>
            </a:r>
            <a:endParaRPr lang="en-US" altLang="zh-CN">
              <a:latin typeface="Consolas" panose="020B0609020204030204" charset="0"/>
            </a:endParaRPr>
          </a:p>
          <a:p>
            <a:pPr>
              <a:lnSpc>
                <a:spcPct val="110000"/>
              </a:lnSpc>
            </a:pPr>
            <a:r>
              <a:rPr lang="en-US" altLang="zh-CN">
                <a:latin typeface="Consolas" panose="020B0609020204030204" charset="0"/>
              </a:rPr>
              <a:t>float add(float a, float b);</a:t>
            </a:r>
            <a:endParaRPr lang="en-US" altLang="zh-CN">
              <a:latin typeface="Consolas" panose="020B0609020204030204" charset="0"/>
            </a:endParaRPr>
          </a:p>
          <a:p>
            <a:pPr>
              <a:lnSpc>
                <a:spcPct val="110000"/>
              </a:lnSpc>
            </a:pPr>
            <a:r>
              <a:rPr lang="en-US" altLang="zh-CN">
                <a:latin typeface="Consolas" panose="020B0609020204030204" charset="0"/>
              </a:rPr>
              <a:t>double add(float a, float b);  // Fail here</a:t>
            </a:r>
            <a:endParaRPr lang="en-US" altLang="zh-CN">
              <a:latin typeface="Consolas" panose="020B0609020204030204" charset="0"/>
            </a:endParaRPr>
          </a:p>
        </p:txBody>
      </p:sp>
      <p:sp>
        <p:nvSpPr>
          <p:cNvPr id="7" name="文本框 6"/>
          <p:cNvSpPr txBox="1"/>
          <p:nvPr/>
        </p:nvSpPr>
        <p:spPr>
          <a:xfrm>
            <a:off x="784225" y="5029835"/>
            <a:ext cx="7313930" cy="1554480"/>
          </a:xfrm>
          <a:prstGeom prst="rect">
            <a:avLst/>
          </a:prstGeom>
          <a:solidFill>
            <a:schemeClr val="bg2"/>
          </a:solidFill>
          <a:ln>
            <a:solidFill>
              <a:schemeClr val="accent1"/>
            </a:solidFill>
          </a:ln>
          <a:effectLst>
            <a:glow rad="127000">
              <a:srgbClr val="0070C0"/>
            </a:glow>
          </a:effectLst>
          <a:scene3d>
            <a:camera prst="orthographicFront"/>
            <a:lightRig rig="flat" dir="t">
              <a:rot lat="0" lon="0" rev="0"/>
            </a:lightRig>
          </a:scene3d>
        </p:spPr>
        <p:txBody>
          <a:bodyPr wrap="square" rtlCol="0" anchor="t">
            <a:spAutoFit/>
          </a:bodyPr>
          <a:p>
            <a:r>
              <a:rPr lang="zh-CN" altLang="en-US" sz="2400">
                <a:sym typeface="+mn-ea"/>
              </a:rPr>
              <a:t>如果要定义一组函数，使它们执行一系列的操作，但是它们是应用在不同的参数类型上的。此时我们可以选择重载函数。</a:t>
            </a:r>
            <a:endParaRPr lang="zh-CN" altLang="en-US" sz="2400">
              <a:sym typeface="+mn-ea"/>
            </a:endParaRPr>
          </a:p>
          <a:p>
            <a:endParaRPr lang="zh-CN" altLang="en-US" sz="240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P spid="6" grpId="0" animBg="1"/>
      <p:bldP spid="7" grpId="0"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2.3 </a:t>
            </a:r>
            <a:r>
              <a:rPr lang="zh-CN" altLang="en-US">
                <a:sym typeface="+mn-ea"/>
              </a:rPr>
              <a:t>重载</a:t>
            </a:r>
            <a:endParaRPr lang="zh-CN" altLang="en-US"/>
          </a:p>
        </p:txBody>
      </p:sp>
      <p:pic>
        <p:nvPicPr>
          <p:cNvPr id="4" name="内容占位符 3"/>
          <p:cNvPicPr>
            <a:picLocks noChangeAspect="1"/>
          </p:cNvPicPr>
          <p:nvPr>
            <p:ph idx="1"/>
          </p:nvPr>
        </p:nvPicPr>
        <p:blipFill>
          <a:blip r:embed="rId1"/>
          <a:stretch>
            <a:fillRect/>
          </a:stretch>
        </p:blipFill>
        <p:spPr>
          <a:xfrm>
            <a:off x="1076960" y="868680"/>
            <a:ext cx="6820535" cy="5781040"/>
          </a:xfrm>
          <a:prstGeom prst="rect">
            <a:avLst/>
          </a:prstGeom>
        </p:spPr>
      </p:pic>
      <p:sp>
        <p:nvSpPr>
          <p:cNvPr id="5" name="文本框 4"/>
          <p:cNvSpPr txBox="1"/>
          <p:nvPr/>
        </p:nvSpPr>
        <p:spPr>
          <a:xfrm>
            <a:off x="7738110" y="5317490"/>
            <a:ext cx="601980" cy="701040"/>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p>
            <a:pPr algn="l"/>
            <a:r>
              <a:rPr lang="zh-CN" altLang="en-US" sz="2000">
                <a:latin typeface="Consolas" panose="020B0609020204030204" charset="0"/>
              </a:rPr>
              <a:t>10</a:t>
            </a:r>
            <a:endParaRPr lang="zh-CN" altLang="en-US" sz="2000">
              <a:latin typeface="Consolas" panose="020B0609020204030204" charset="0"/>
            </a:endParaRPr>
          </a:p>
          <a:p>
            <a:pPr algn="l"/>
            <a:r>
              <a:rPr lang="zh-CN" altLang="en-US" sz="2000">
                <a:latin typeface="Consolas" panose="020B0609020204030204" charset="0"/>
              </a:rPr>
              <a:t>2.5</a:t>
            </a:r>
            <a:endParaRPr lang="zh-CN" altLang="en-US" sz="2000">
              <a:latin typeface="Consolas" panose="020B0609020204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标题 1"/>
          <p:cNvSpPr>
            <a:spLocks noGrp="1"/>
          </p:cNvSpPr>
          <p:nvPr>
            <p:ph type="title"/>
          </p:nvPr>
        </p:nvSpPr>
        <p:spPr/>
        <p:txBody>
          <a:bodyPr>
            <a:normAutofit fontScale="90000"/>
          </a:bodyPr>
          <a:p>
            <a:r>
              <a:rPr lang="en-US" altLang="zh-CN"/>
              <a:t>2.4 </a:t>
            </a:r>
            <a:r>
              <a:rPr lang="zh-CN" altLang="en-US"/>
              <a:t>模板 </a:t>
            </a:r>
            <a:r>
              <a:rPr lang="en-US" altLang="zh-CN"/>
              <a:t>(</a:t>
            </a:r>
            <a:r>
              <a:rPr lang="en-US" altLang="zh-CN">
                <a:solidFill>
                  <a:srgbClr val="A01F5E"/>
                </a:solidFill>
              </a:rPr>
              <a:t>template</a:t>
            </a:r>
            <a:r>
              <a:rPr lang="en-US" altLang="zh-CN"/>
              <a:t>)</a:t>
            </a:r>
            <a:endParaRPr lang="en-US" altLang="zh-CN"/>
          </a:p>
        </p:txBody>
      </p:sp>
      <p:sp>
        <p:nvSpPr>
          <p:cNvPr id="3" name="内容占位符 2"/>
          <p:cNvSpPr>
            <a:spLocks noGrp="1"/>
          </p:cNvSpPr>
          <p:nvPr>
            <p:ph idx="1"/>
          </p:nvPr>
        </p:nvSpPr>
        <p:spPr>
          <a:xfrm>
            <a:off x="628650" y="807720"/>
            <a:ext cx="7886700" cy="5379085"/>
          </a:xfrm>
        </p:spPr>
        <p:txBody>
          <a:bodyPr>
            <a:normAutofit/>
          </a:bodyPr>
          <a:p>
            <a:r>
              <a:rPr lang="zh-CN" altLang="en-US" sz="2400"/>
              <a:t>重载函数可能是不同数据类型的相同操作，但是仍然需要重复定义每一个同名函数。</a:t>
            </a:r>
            <a:endParaRPr lang="zh-CN" altLang="en-US" sz="2400"/>
          </a:p>
          <a:p>
            <a:endParaRPr lang="zh-CN" altLang="en-US" sz="2400"/>
          </a:p>
          <a:p>
            <a:endParaRPr lang="zh-CN" altLang="en-US" sz="2400"/>
          </a:p>
          <a:p>
            <a:endParaRPr lang="zh-CN" altLang="en-US" sz="2400"/>
          </a:p>
          <a:p>
            <a:r>
              <a:rPr lang="zh-CN" altLang="en-US" sz="2400"/>
              <a:t>函数模板：更抽象和一般化的定义</a:t>
            </a:r>
            <a:endParaRPr lang="zh-CN" altLang="en-US" sz="2400"/>
          </a:p>
          <a:p>
            <a:pPr lvl="1"/>
            <a:endParaRPr lang="zh-CN" altLang="en-US" sz="2400"/>
          </a:p>
          <a:p>
            <a:pPr lvl="1"/>
            <a:endParaRPr lang="zh-CN" altLang="en-US" sz="2400"/>
          </a:p>
          <a:p>
            <a:pPr lvl="1"/>
            <a:endParaRPr lang="zh-CN" altLang="en-US" sz="2400"/>
          </a:p>
          <a:p>
            <a:pPr lvl="1"/>
            <a:endParaRPr lang="zh-CN" altLang="en-US" sz="2400"/>
          </a:p>
          <a:p>
            <a:pPr lvl="1"/>
            <a:endParaRPr lang="zh-CN" altLang="en-US" sz="2400"/>
          </a:p>
          <a:p>
            <a:pPr lvl="1"/>
            <a:endParaRPr lang="zh-CN" altLang="en-US" sz="2400"/>
          </a:p>
          <a:p>
            <a:pPr lvl="1"/>
            <a:r>
              <a:rPr lang="zh-CN" altLang="en-US" sz="2400"/>
              <a:t>使用</a:t>
            </a:r>
            <a:endParaRPr lang="zh-CN" altLang="en-US" sz="2400"/>
          </a:p>
        </p:txBody>
      </p:sp>
      <p:sp>
        <p:nvSpPr>
          <p:cNvPr id="5" name="文本框 4"/>
          <p:cNvSpPr txBox="1"/>
          <p:nvPr/>
        </p:nvSpPr>
        <p:spPr>
          <a:xfrm>
            <a:off x="974090" y="1492250"/>
            <a:ext cx="6635115" cy="1297940"/>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p>
            <a:pPr>
              <a:lnSpc>
                <a:spcPct val="110000"/>
              </a:lnSpc>
            </a:pPr>
            <a:r>
              <a:rPr lang="en-US" altLang="zh-CN">
                <a:latin typeface="Consolas" panose="020B0609020204030204" charset="0"/>
              </a:rPr>
              <a:t>// c++ code</a:t>
            </a:r>
            <a:endParaRPr lang="en-US" altLang="zh-CN">
              <a:latin typeface="Consolas" panose="020B0609020204030204" charset="0"/>
            </a:endParaRPr>
          </a:p>
          <a:p>
            <a:pPr>
              <a:lnSpc>
                <a:spcPct val="110000"/>
              </a:lnSpc>
            </a:pPr>
            <a:r>
              <a:rPr lang="en-US" altLang="zh-CN">
                <a:latin typeface="Consolas" panose="020B0609020204030204" charset="0"/>
              </a:rPr>
              <a:t>int sum(int a, int b) {return a + b;}</a:t>
            </a:r>
            <a:endParaRPr lang="en-US" altLang="zh-CN">
              <a:latin typeface="Consolas" panose="020B0609020204030204" charset="0"/>
            </a:endParaRPr>
          </a:p>
          <a:p>
            <a:pPr>
              <a:lnSpc>
                <a:spcPct val="110000"/>
              </a:lnSpc>
            </a:pPr>
            <a:r>
              <a:rPr lang="en-US" altLang="zh-CN">
                <a:latin typeface="Consolas" panose="020B0609020204030204" charset="0"/>
              </a:rPr>
              <a:t>float </a:t>
            </a:r>
            <a:r>
              <a:rPr lang="en-US" altLang="zh-CN">
                <a:latin typeface="Consolas" panose="020B0609020204030204" charset="0"/>
                <a:sym typeface="+mn-ea"/>
              </a:rPr>
              <a:t>sum</a:t>
            </a:r>
            <a:r>
              <a:rPr lang="en-US" altLang="zh-CN">
                <a:latin typeface="Consolas" panose="020B0609020204030204" charset="0"/>
              </a:rPr>
              <a:t>(float a, float b) </a:t>
            </a:r>
            <a:r>
              <a:rPr lang="en-US" altLang="zh-CN">
                <a:latin typeface="Consolas" panose="020B0609020204030204" charset="0"/>
                <a:sym typeface="+mn-ea"/>
              </a:rPr>
              <a:t>{return a + b;}</a:t>
            </a:r>
            <a:endParaRPr lang="en-US" altLang="zh-CN">
              <a:latin typeface="Consolas" panose="020B0609020204030204" charset="0"/>
            </a:endParaRPr>
          </a:p>
          <a:p>
            <a:pPr>
              <a:lnSpc>
                <a:spcPct val="110000"/>
              </a:lnSpc>
            </a:pPr>
            <a:r>
              <a:rPr lang="en-US" altLang="zh-CN">
                <a:latin typeface="Consolas" panose="020B0609020204030204" charset="0"/>
              </a:rPr>
              <a:t>double </a:t>
            </a:r>
            <a:r>
              <a:rPr lang="en-US" altLang="zh-CN">
                <a:latin typeface="Consolas" panose="020B0609020204030204" charset="0"/>
                <a:sym typeface="+mn-ea"/>
              </a:rPr>
              <a:t>sum</a:t>
            </a:r>
            <a:r>
              <a:rPr lang="en-US" altLang="zh-CN">
                <a:latin typeface="Consolas" panose="020B0609020204030204" charset="0"/>
              </a:rPr>
              <a:t>(double a, double b) </a:t>
            </a:r>
            <a:r>
              <a:rPr lang="en-US" altLang="zh-CN">
                <a:latin typeface="Consolas" panose="020B0609020204030204" charset="0"/>
                <a:sym typeface="+mn-ea"/>
              </a:rPr>
              <a:t>{return a + b;}</a:t>
            </a:r>
            <a:endParaRPr lang="en-US" altLang="zh-CN">
              <a:latin typeface="Consolas" panose="020B0609020204030204" charset="0"/>
            </a:endParaRPr>
          </a:p>
        </p:txBody>
      </p:sp>
      <p:sp>
        <p:nvSpPr>
          <p:cNvPr id="4" name="圆角矩形标注 3"/>
          <p:cNvSpPr/>
          <p:nvPr/>
        </p:nvSpPr>
        <p:spPr>
          <a:xfrm rot="21360000">
            <a:off x="6634480" y="2854960"/>
            <a:ext cx="2173605" cy="979170"/>
          </a:xfrm>
          <a:prstGeom prst="wedgeRoundRectCallout">
            <a:avLst>
              <a:gd name="adj1" fmla="val -37730"/>
              <a:gd name="adj2" fmla="val -69200"/>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p>
            <a:pPr algn="ctr">
              <a:lnSpc>
                <a:spcPct val="120000"/>
              </a:lnSpc>
            </a:pPr>
            <a:r>
              <a:rPr lang="zh-CN" altLang="zh-CN">
                <a:latin typeface="微软雅黑" panose="020B0503020204020204" charset="-122"/>
                <a:ea typeface="微软雅黑" panose="020B0503020204020204" charset="-122"/>
              </a:rPr>
              <a:t>参数类型不同</a:t>
            </a:r>
            <a:endParaRPr lang="zh-CN" altLang="zh-CN">
              <a:latin typeface="微软雅黑" panose="020B0503020204020204" charset="-122"/>
              <a:ea typeface="微软雅黑" panose="020B0503020204020204" charset="-122"/>
            </a:endParaRPr>
          </a:p>
          <a:p>
            <a:pPr algn="ctr">
              <a:lnSpc>
                <a:spcPct val="120000"/>
              </a:lnSpc>
            </a:pPr>
            <a:r>
              <a:rPr lang="zh-CN" altLang="zh-CN">
                <a:latin typeface="微软雅黑" panose="020B0503020204020204" charset="-122"/>
                <a:ea typeface="微软雅黑" panose="020B0503020204020204" charset="-122"/>
              </a:rPr>
              <a:t>处理流程相同</a:t>
            </a:r>
            <a:endParaRPr lang="zh-CN" altLang="zh-CN">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1"/>
          <a:stretch>
            <a:fillRect/>
          </a:stretch>
        </p:blipFill>
        <p:spPr>
          <a:xfrm>
            <a:off x="719455" y="3503295"/>
            <a:ext cx="5550694" cy="1650348"/>
          </a:xfrm>
          <a:prstGeom prst="rect">
            <a:avLst/>
          </a:prstGeom>
        </p:spPr>
      </p:pic>
      <p:sp>
        <p:nvSpPr>
          <p:cNvPr id="8" name="圆角矩形 7"/>
          <p:cNvSpPr/>
          <p:nvPr/>
        </p:nvSpPr>
        <p:spPr>
          <a:xfrm>
            <a:off x="1586230" y="4933950"/>
            <a:ext cx="7221855" cy="659130"/>
          </a:xfrm>
          <a:prstGeom prst="roundRect">
            <a:avLst/>
          </a:prstGeom>
          <a:gradFill>
            <a:gsLst>
              <a:gs pos="0">
                <a:srgbClr val="007BD3"/>
              </a:gs>
              <a:gs pos="100000">
                <a:srgbClr val="034373"/>
              </a:gs>
            </a:gsLst>
            <a:lin ang="5400000" scaled="0"/>
          </a:gradFill>
        </p:spPr>
        <p:style>
          <a:lnRef idx="1">
            <a:schemeClr val="accent5"/>
          </a:lnRef>
          <a:fillRef idx="3">
            <a:schemeClr val="accent5"/>
          </a:fillRef>
          <a:effectRef idx="2">
            <a:schemeClr val="accent5"/>
          </a:effectRef>
          <a:fontRef idx="minor">
            <a:schemeClr val="lt1"/>
          </a:fontRef>
        </p:style>
        <p:txBody>
          <a:bodyPr rtlCol="0" anchor="ctr"/>
          <a:p>
            <a:pPr algn="ctr"/>
            <a:r>
              <a:rPr lang="en-US" altLang="zh-CN">
                <a:latin typeface="Consolas" panose="020B0609020204030204" charset="0"/>
                <a:sym typeface="+mn-ea"/>
              </a:rPr>
              <a:t>template &lt;template-parameters&gt; function-declaration</a:t>
            </a:r>
            <a:endParaRPr lang="en-US" altLang="zh-CN">
              <a:latin typeface="Consolas" panose="020B0609020204030204" charset="0"/>
              <a:sym typeface="+mn-ea"/>
            </a:endParaRPr>
          </a:p>
        </p:txBody>
      </p:sp>
      <p:sp>
        <p:nvSpPr>
          <p:cNvPr id="9" name="文本框 8"/>
          <p:cNvSpPr txBox="1"/>
          <p:nvPr/>
        </p:nvSpPr>
        <p:spPr>
          <a:xfrm>
            <a:off x="2381250" y="5759450"/>
            <a:ext cx="3759200" cy="91440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p>
            <a:r>
              <a:rPr lang="en-US" altLang="zh-CN">
                <a:latin typeface="Consolas" panose="020B0609020204030204" charset="0"/>
              </a:rPr>
              <a:t>int t0 = sum(1, 2);</a:t>
            </a:r>
            <a:endParaRPr lang="en-US" altLang="zh-CN">
              <a:latin typeface="Consolas" panose="020B0609020204030204" charset="0"/>
            </a:endParaRPr>
          </a:p>
          <a:p>
            <a:r>
              <a:rPr lang="en-US" altLang="zh-CN">
                <a:latin typeface="Consolas" panose="020B0609020204030204" charset="0"/>
              </a:rPr>
              <a:t>float t1 = sum(1.0f, 2.0f);</a:t>
            </a:r>
            <a:endParaRPr lang="en-US" altLang="zh-CN">
              <a:latin typeface="Consolas" panose="020B0609020204030204" charset="0"/>
            </a:endParaRPr>
          </a:p>
          <a:p>
            <a:r>
              <a:rPr lang="en-US" altLang="zh-CN">
                <a:latin typeface="Consolas" panose="020B0609020204030204" charset="0"/>
              </a:rPr>
              <a:t>double t2 = sum(1.0, 2.0);</a:t>
            </a:r>
            <a:endParaRPr lang="en-US" altLang="zh-CN">
              <a:latin typeface="Consolas" panose="020B0609020204030204" charset="0"/>
            </a:endParaRPr>
          </a:p>
        </p:txBody>
      </p:sp>
      <p:sp>
        <p:nvSpPr>
          <p:cNvPr id="7" name="圆角矩形 6"/>
          <p:cNvSpPr/>
          <p:nvPr/>
        </p:nvSpPr>
        <p:spPr>
          <a:xfrm>
            <a:off x="6676390" y="2581275"/>
            <a:ext cx="2000885" cy="3992245"/>
          </a:xfrm>
          <a:prstGeom prst="roundRect">
            <a:avLst/>
          </a:prstGeom>
          <a:gradFill>
            <a:gsLst>
              <a:gs pos="0">
                <a:srgbClr val="007BD3"/>
              </a:gs>
              <a:gs pos="100000">
                <a:srgbClr val="034373"/>
              </a:gs>
            </a:gsLst>
            <a:lin ang="5400000" scaled="0"/>
          </a:gradFill>
        </p:spPr>
        <p:style>
          <a:lnRef idx="1">
            <a:schemeClr val="accent5"/>
          </a:lnRef>
          <a:fillRef idx="3">
            <a:schemeClr val="accent5"/>
          </a:fillRef>
          <a:effectRef idx="2">
            <a:schemeClr val="accent5"/>
          </a:effectRef>
          <a:fontRef idx="minor">
            <a:schemeClr val="lt1"/>
          </a:fontRef>
        </p:style>
        <p:txBody>
          <a:bodyPr rtlCol="0" anchor="ctr"/>
          <a:p>
            <a:pPr marL="285750" indent="-285750" algn="l">
              <a:buFont typeface="Wingdings" panose="05000000000000000000" charset="0"/>
              <a:buChar char="u"/>
            </a:pPr>
            <a:r>
              <a:rPr lang="zh-CN" altLang="en-US" b="1">
                <a:sym typeface="+mn-ea"/>
              </a:rPr>
              <a:t>模板是一种对类型进行参数化的工具；</a:t>
            </a:r>
            <a:endParaRPr lang="zh-CN" altLang="en-US" b="1">
              <a:sym typeface="+mn-ea"/>
            </a:endParaRPr>
          </a:p>
          <a:p>
            <a:pPr marL="285750" indent="-285750" algn="l">
              <a:buFont typeface="Wingdings" panose="05000000000000000000" charset="0"/>
              <a:buChar char="u"/>
            </a:pPr>
            <a:r>
              <a:rPr lang="zh-CN" altLang="en-US" b="1">
                <a:sym typeface="+mn-ea"/>
              </a:rPr>
              <a:t>使用模板的目的就是能够让程序员编写与类型无关的代码。</a:t>
            </a:r>
            <a:endParaRPr lang="zh-CN" altLang="en-US" b="1">
              <a:sym typeface="+mn-ea"/>
            </a:endParaRPr>
          </a:p>
          <a:p>
            <a:pPr algn="l"/>
            <a:endParaRPr lang="en-US" altLang="zh-CN" b="1">
              <a:latin typeface="Consolas" panose="020B0609020204030204" charset="0"/>
              <a:sym typeface="+mn-ea"/>
            </a:endParaRPr>
          </a:p>
        </p:txBody>
      </p:sp>
      <p:sp>
        <p:nvSpPr>
          <p:cNvPr id="10" name="文本框 9"/>
          <p:cNvSpPr txBox="1"/>
          <p:nvPr/>
        </p:nvSpPr>
        <p:spPr>
          <a:xfrm>
            <a:off x="974090" y="1492250"/>
            <a:ext cx="7391400" cy="1554480"/>
          </a:xfrm>
          <a:prstGeom prst="rect">
            <a:avLst/>
          </a:prstGeom>
          <a:gradFill>
            <a:gsLst>
              <a:gs pos="0">
                <a:srgbClr val="007BD3"/>
              </a:gs>
              <a:gs pos="100000">
                <a:srgbClr val="034373"/>
              </a:gs>
            </a:gsLst>
            <a:lin ang="5400000" scaled="0"/>
          </a:gradFill>
        </p:spPr>
        <p:txBody>
          <a:bodyPr wrap="square" rtlCol="0" anchor="t">
            <a:spAutoFit/>
          </a:bodyPr>
          <a:p>
            <a:r>
              <a:rPr lang="zh-CN" altLang="en-US" sz="2400" b="1">
                <a:solidFill>
                  <a:schemeClr val="bg1"/>
                </a:solidFill>
                <a:sym typeface="+mn-ea"/>
              </a:rPr>
              <a:t>模板的声明或定义只能在全局，命名空间或类范围内进行。即不能在局部范围，函数内进行，比如不能在main函数中声明或定义一个模板。</a:t>
            </a:r>
            <a:endParaRPr lang="zh-CN" altLang="en-US" sz="2400" b="1">
              <a:solidFill>
                <a:schemeClr val="bg1"/>
              </a:solidFill>
              <a:sym typeface="+mn-ea"/>
            </a:endParaRPr>
          </a:p>
          <a:p>
            <a:endParaRPr lang="zh-CN" altLang="en-US" sz="2400" b="1">
              <a:solidFill>
                <a:schemeClr val="bg1"/>
              </a:solidFill>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1" nodeType="clickEffect">
                                  <p:stCondLst>
                                    <p:cond delay="0"/>
                                  </p:stCondLst>
                                  <p:childTnLst>
                                    <p:anim calcmode="lin" valueType="num">
                                      <p:cBhvr additive="base">
                                        <p:cTn id="36" dur="500"/>
                                        <p:tgtEl>
                                          <p:spTgt spid="8"/>
                                        </p:tgtEl>
                                        <p:attrNameLst>
                                          <p:attrName>ppt_x</p:attrName>
                                        </p:attrNameLst>
                                      </p:cBhvr>
                                      <p:tavLst>
                                        <p:tav tm="0">
                                          <p:val>
                                            <p:strVal val="ppt_x"/>
                                          </p:val>
                                        </p:tav>
                                        <p:tav tm="100000">
                                          <p:val>
                                            <p:strVal val="ppt_x"/>
                                          </p:val>
                                        </p:tav>
                                      </p:tavLst>
                                    </p:anim>
                                    <p:anim calcmode="lin" valueType="num">
                                      <p:cBhvr additive="base">
                                        <p:cTn id="37" dur="500"/>
                                        <p:tgtEl>
                                          <p:spTgt spid="8"/>
                                        </p:tgtEl>
                                        <p:attrNameLst>
                                          <p:attrName>ppt_y</p:attrName>
                                        </p:attrNameLst>
                                      </p:cBhvr>
                                      <p:tavLst>
                                        <p:tav tm="0">
                                          <p:val>
                                            <p:strVal val="ppt_y"/>
                                          </p:val>
                                        </p:tav>
                                        <p:tav tm="100000">
                                          <p:val>
                                            <p:strVal val="1+ppt_h/2"/>
                                          </p:val>
                                        </p:tav>
                                      </p:tavLst>
                                    </p:anim>
                                    <p:set>
                                      <p:cBhvr>
                                        <p:cTn id="38" dur="1" fill="hold">
                                          <p:stCondLst>
                                            <p:cond delay="4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1" nodeType="clickEffect">
                                  <p:stCondLst>
                                    <p:cond delay="0"/>
                                  </p:stCondLst>
                                  <p:childTnLst>
                                    <p:anim calcmode="lin" valueType="num">
                                      <p:cBhvr additive="base">
                                        <p:cTn id="42" dur="500"/>
                                        <p:tgtEl>
                                          <p:spTgt spid="4"/>
                                        </p:tgtEl>
                                        <p:attrNameLst>
                                          <p:attrName>ppt_x</p:attrName>
                                        </p:attrNameLst>
                                      </p:cBhvr>
                                      <p:tavLst>
                                        <p:tav tm="0">
                                          <p:val>
                                            <p:strVal val="ppt_x"/>
                                          </p:val>
                                        </p:tav>
                                        <p:tav tm="100000">
                                          <p:val>
                                            <p:strVal val="ppt_x"/>
                                          </p:val>
                                        </p:tav>
                                      </p:tavLst>
                                    </p:anim>
                                    <p:anim calcmode="lin" valueType="num">
                                      <p:cBhvr additive="base">
                                        <p:cTn id="43" dur="500"/>
                                        <p:tgtEl>
                                          <p:spTgt spid="4"/>
                                        </p:tgtEl>
                                        <p:attrNameLst>
                                          <p:attrName>ppt_y</p:attrName>
                                        </p:attrNameLst>
                                      </p:cBhvr>
                                      <p:tavLst>
                                        <p:tav tm="0">
                                          <p:val>
                                            <p:strVal val="ppt_y"/>
                                          </p:val>
                                        </p:tav>
                                        <p:tav tm="100000">
                                          <p:val>
                                            <p:strVal val="1+ppt_h/2"/>
                                          </p:val>
                                        </p:tav>
                                      </p:tavLst>
                                    </p:anim>
                                    <p:set>
                                      <p:cBhvr>
                                        <p:cTn id="44" dur="1" fill="hold">
                                          <p:stCondLst>
                                            <p:cond delay="499"/>
                                          </p:stCondLst>
                                        </p:cTn>
                                        <p:tgtEl>
                                          <p:spTgt spid="4"/>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xit" presetSubtype="4" fill="hold" grpId="1" nodeType="clickEffect">
                                  <p:stCondLst>
                                    <p:cond delay="0"/>
                                  </p:stCondLst>
                                  <p:childTnLst>
                                    <p:anim calcmode="lin" valueType="num">
                                      <p:cBhvr additive="base">
                                        <p:cTn id="52" dur="500"/>
                                        <p:tgtEl>
                                          <p:spTgt spid="7"/>
                                        </p:tgtEl>
                                        <p:attrNameLst>
                                          <p:attrName>ppt_x</p:attrName>
                                        </p:attrNameLst>
                                      </p:cBhvr>
                                      <p:tavLst>
                                        <p:tav tm="0">
                                          <p:val>
                                            <p:strVal val="ppt_x"/>
                                          </p:val>
                                        </p:tav>
                                        <p:tav tm="100000">
                                          <p:val>
                                            <p:strVal val="ppt_x"/>
                                          </p:val>
                                        </p:tav>
                                      </p:tavLst>
                                    </p:anim>
                                    <p:anim calcmode="lin" valueType="num">
                                      <p:cBhvr additive="base">
                                        <p:cTn id="53" dur="500"/>
                                        <p:tgtEl>
                                          <p:spTgt spid="7"/>
                                        </p:tgtEl>
                                        <p:attrNameLst>
                                          <p:attrName>ppt_y</p:attrName>
                                        </p:attrNameLst>
                                      </p:cBhvr>
                                      <p:tavLst>
                                        <p:tav tm="0">
                                          <p:val>
                                            <p:strVal val="ppt_y"/>
                                          </p:val>
                                        </p:tav>
                                        <p:tav tm="100000">
                                          <p:val>
                                            <p:strVal val="1+ppt_h/2"/>
                                          </p:val>
                                        </p:tav>
                                      </p:tavLst>
                                    </p:anim>
                                    <p:set>
                                      <p:cBhvr>
                                        <p:cTn id="54" dur="1" fill="hold">
                                          <p:stCondLst>
                                            <p:cond delay="499"/>
                                          </p:stCondLst>
                                        </p:cTn>
                                        <p:tgtEl>
                                          <p:spTgt spid="7"/>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ppt_x"/>
                                          </p:val>
                                        </p:tav>
                                        <p:tav tm="100000">
                                          <p:val>
                                            <p:strVal val="#ppt_x"/>
                                          </p:val>
                                        </p:tav>
                                      </p:tavLst>
                                    </p:anim>
                                    <p:anim calcmode="lin" valueType="num">
                                      <p:cBhvr additive="base">
                                        <p:cTn id="6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4" grpId="0" bldLvl="0" animBg="1"/>
      <p:bldP spid="8" grpId="0" bldLvl="0" animBg="1"/>
      <p:bldP spid="9" grpId="0" animBg="1"/>
      <p:bldP spid="7" grpId="0" bldLvl="0" animBg="1"/>
      <p:bldP spid="8" grpId="1" animBg="1"/>
      <p:bldP spid="4" grpId="1" animBg="1"/>
      <p:bldP spid="7" grpId="1" animBg="1"/>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2.4 </a:t>
            </a:r>
            <a:r>
              <a:rPr lang="zh-CN" altLang="en-US"/>
              <a:t>命名可见性</a:t>
            </a:r>
            <a:endParaRPr lang="zh-CN" altLang="en-US"/>
          </a:p>
        </p:txBody>
      </p:sp>
      <p:sp>
        <p:nvSpPr>
          <p:cNvPr id="3" name="内容占位符 2"/>
          <p:cNvSpPr>
            <a:spLocks noGrp="1"/>
          </p:cNvSpPr>
          <p:nvPr>
            <p:ph idx="1"/>
          </p:nvPr>
        </p:nvSpPr>
        <p:spPr/>
        <p:txBody>
          <a:bodyPr/>
          <a:p>
            <a:r>
              <a:rPr lang="zh-CN" altLang="en-US">
                <a:sym typeface="+mn-ea"/>
              </a:rPr>
              <a:t>变量的</a:t>
            </a:r>
            <a:r>
              <a:rPr lang="zh-CN" altLang="en-US" b="1">
                <a:sym typeface="+mn-ea"/>
              </a:rPr>
              <a:t>作用域</a:t>
            </a:r>
            <a:endParaRPr lang="zh-CN" altLang="en-US" b="1">
              <a:sym typeface="+mn-ea"/>
            </a:endParaRPr>
          </a:p>
          <a:p>
            <a:pPr lvl="1"/>
            <a:r>
              <a:rPr lang="zh-CN" altLang="en-US">
                <a:sym typeface="+mn-ea"/>
              </a:rPr>
              <a:t>全局变量：全局可见（global scope）</a:t>
            </a:r>
            <a:endParaRPr lang="zh-CN" altLang="en-US">
              <a:sym typeface="+mn-ea"/>
            </a:endParaRPr>
          </a:p>
          <a:p>
            <a:pPr lvl="1"/>
            <a:r>
              <a:rPr lang="zh-CN" altLang="en-US">
                <a:sym typeface="+mn-ea"/>
              </a:rPr>
              <a:t>局部变量：</a:t>
            </a:r>
            <a:r>
              <a:rPr lang="en-US" altLang="zh-CN">
                <a:sym typeface="+mn-ea"/>
              </a:rPr>
              <a:t>{ … }</a:t>
            </a:r>
            <a:r>
              <a:rPr lang="zh-CN" altLang="en-US">
                <a:sym typeface="+mn-ea"/>
              </a:rPr>
              <a:t>范围内可见（</a:t>
            </a:r>
            <a:r>
              <a:rPr lang="en-US" altLang="zh-CN">
                <a:sym typeface="+mn-ea"/>
              </a:rPr>
              <a:t>block </a:t>
            </a:r>
            <a:r>
              <a:rPr lang="zh-CN" altLang="en-US">
                <a:sym typeface="+mn-ea"/>
              </a:rPr>
              <a:t>scope</a:t>
            </a:r>
            <a:r>
              <a:rPr lang="en-US" altLang="zh-CN">
                <a:sym typeface="+mn-ea"/>
              </a:rPr>
              <a:t>)</a:t>
            </a:r>
            <a:endParaRPr lang="en-US" altLang="zh-CN">
              <a:sym typeface="+mn-ea"/>
            </a:endParaRPr>
          </a:p>
        </p:txBody>
      </p:sp>
      <p:pic>
        <p:nvPicPr>
          <p:cNvPr id="6" name="图片 5"/>
          <p:cNvPicPr>
            <a:picLocks noChangeAspect="1"/>
          </p:cNvPicPr>
          <p:nvPr/>
        </p:nvPicPr>
        <p:blipFill>
          <a:blip r:embed="rId1"/>
          <a:stretch>
            <a:fillRect/>
          </a:stretch>
        </p:blipFill>
        <p:spPr>
          <a:xfrm>
            <a:off x="1076960" y="2374900"/>
            <a:ext cx="6565106" cy="41008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2.4 </a:t>
            </a:r>
            <a:r>
              <a:rPr lang="zh-CN" altLang="en-US"/>
              <a:t>命名可见性 </a:t>
            </a:r>
            <a:r>
              <a:rPr lang="en-US" altLang="zh-CN"/>
              <a:t>II</a:t>
            </a:r>
            <a:endParaRPr lang="en-US" altLang="zh-CN"/>
          </a:p>
        </p:txBody>
      </p:sp>
      <p:sp>
        <p:nvSpPr>
          <p:cNvPr id="3" name="内容占位符 2"/>
          <p:cNvSpPr>
            <a:spLocks noGrp="1"/>
          </p:cNvSpPr>
          <p:nvPr>
            <p:ph idx="1"/>
          </p:nvPr>
        </p:nvSpPr>
        <p:spPr/>
        <p:txBody>
          <a:bodyPr/>
          <a:p>
            <a:r>
              <a:rPr lang="zh-CN" altLang="en-US"/>
              <a:t>每个作用域中，不可重名</a:t>
            </a:r>
            <a:endParaRPr lang="zh-CN" altLang="en-US"/>
          </a:p>
          <a:p>
            <a:endParaRPr lang="zh-CN" altLang="en-US"/>
          </a:p>
          <a:p>
            <a:endParaRPr lang="zh-CN" altLang="en-US"/>
          </a:p>
          <a:p>
            <a:endParaRPr lang="zh-CN" altLang="en-US"/>
          </a:p>
          <a:p>
            <a:endParaRPr lang="zh-CN" altLang="en-US"/>
          </a:p>
          <a:p>
            <a:endParaRPr lang="zh-CN" altLang="en-US"/>
          </a:p>
          <a:p>
            <a:r>
              <a:rPr lang="zh-CN" altLang="en-US"/>
              <a:t>不同</a:t>
            </a:r>
            <a:r>
              <a:rPr lang="zh-CN" altLang="en-US">
                <a:sym typeface="+mn-ea"/>
              </a:rPr>
              <a:t>作用</a:t>
            </a:r>
            <a:r>
              <a:rPr lang="zh-CN" altLang="en-US"/>
              <a:t>域中，可以重名</a:t>
            </a:r>
            <a:endParaRPr lang="zh-CN" altLang="en-US"/>
          </a:p>
          <a:p>
            <a:pPr lvl="1"/>
            <a:r>
              <a:rPr lang="zh-CN" altLang="en-US"/>
              <a:t>需注意</a:t>
            </a:r>
            <a:r>
              <a:rPr lang="en-US" altLang="zh-CN"/>
              <a:t>C</a:t>
            </a:r>
            <a:r>
              <a:rPr lang="zh-CN" altLang="en-US"/>
              <a:t>语言不允许</a:t>
            </a:r>
            <a:endParaRPr lang="zh-CN" altLang="en-US"/>
          </a:p>
        </p:txBody>
      </p:sp>
      <p:pic>
        <p:nvPicPr>
          <p:cNvPr id="8" name="图片 7"/>
          <p:cNvPicPr>
            <a:picLocks noChangeAspect="1"/>
          </p:cNvPicPr>
          <p:nvPr/>
        </p:nvPicPr>
        <p:blipFill>
          <a:blip r:embed="rId1"/>
          <a:stretch>
            <a:fillRect/>
          </a:stretch>
        </p:blipFill>
        <p:spPr>
          <a:xfrm>
            <a:off x="977265" y="1461135"/>
            <a:ext cx="6565106" cy="2335869"/>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2.4 </a:t>
            </a:r>
            <a:r>
              <a:rPr lang="zh-CN" altLang="en-US"/>
              <a:t>命名可见性 </a:t>
            </a:r>
            <a:r>
              <a:rPr lang="en-US" altLang="zh-CN"/>
              <a:t>III</a:t>
            </a:r>
            <a:endParaRPr lang="en-US" altLang="zh-CN"/>
          </a:p>
        </p:txBody>
      </p:sp>
      <p:pic>
        <p:nvPicPr>
          <p:cNvPr id="4" name="内容占位符 3"/>
          <p:cNvPicPr>
            <a:picLocks noChangeAspect="1"/>
          </p:cNvPicPr>
          <p:nvPr>
            <p:ph idx="1"/>
          </p:nvPr>
        </p:nvPicPr>
        <p:blipFill>
          <a:blip r:embed="rId1"/>
          <a:stretch>
            <a:fillRect/>
          </a:stretch>
        </p:blipFill>
        <p:spPr>
          <a:xfrm>
            <a:off x="1133475" y="960120"/>
            <a:ext cx="6875780" cy="5379085"/>
          </a:xfrm>
          <a:prstGeom prst="rect">
            <a:avLst/>
          </a:prstGeom>
        </p:spPr>
      </p:pic>
      <p:sp>
        <p:nvSpPr>
          <p:cNvPr id="5" name="文本框 4"/>
          <p:cNvSpPr txBox="1"/>
          <p:nvPr/>
        </p:nvSpPr>
        <p:spPr>
          <a:xfrm>
            <a:off x="6457315" y="3786505"/>
            <a:ext cx="2058035" cy="1922780"/>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p>
            <a:r>
              <a:rPr lang="zh-CN" altLang="en-US" sz="2000"/>
              <a:t>inner block:</a:t>
            </a:r>
            <a:endParaRPr lang="zh-CN" altLang="en-US" sz="2000"/>
          </a:p>
          <a:p>
            <a:r>
              <a:rPr lang="zh-CN" altLang="en-US" sz="2000"/>
              <a:t>x: 50</a:t>
            </a:r>
            <a:endParaRPr lang="zh-CN" altLang="en-US" sz="2000"/>
          </a:p>
          <a:p>
            <a:r>
              <a:rPr lang="zh-CN" altLang="en-US" sz="2000"/>
              <a:t>y: 50</a:t>
            </a:r>
            <a:endParaRPr lang="zh-CN" altLang="en-US" sz="2000"/>
          </a:p>
          <a:p>
            <a:r>
              <a:rPr lang="zh-CN" altLang="en-US" sz="2000"/>
              <a:t>outer block:</a:t>
            </a:r>
            <a:endParaRPr lang="zh-CN" altLang="en-US" sz="2000"/>
          </a:p>
          <a:p>
            <a:r>
              <a:rPr lang="zh-CN" altLang="en-US" sz="2000"/>
              <a:t>x: 10</a:t>
            </a:r>
            <a:endParaRPr lang="zh-CN" altLang="en-US" sz="2000"/>
          </a:p>
          <a:p>
            <a:r>
              <a:rPr lang="zh-CN" altLang="en-US" sz="2000"/>
              <a:t>y: 50</a:t>
            </a:r>
            <a:endParaRPr lang="zh-CN" altLang="en-US" sz="2000"/>
          </a:p>
        </p:txBody>
      </p:sp>
      <p:sp>
        <p:nvSpPr>
          <p:cNvPr id="6" name="文本框 5"/>
          <p:cNvSpPr txBox="1"/>
          <p:nvPr/>
        </p:nvSpPr>
        <p:spPr>
          <a:xfrm>
            <a:off x="4799330" y="6059805"/>
            <a:ext cx="3716020" cy="380365"/>
          </a:xfrm>
          <a:prstGeom prst="rect">
            <a:avLst/>
          </a:prstGeom>
          <a:solidFill>
            <a:schemeClr val="accent4">
              <a:lumMod val="40000"/>
              <a:lumOff val="60000"/>
            </a:schemeClr>
          </a:solidFill>
        </p:spPr>
        <p:txBody>
          <a:bodyPr wrap="square" rtlCol="0">
            <a:spAutoFit/>
          </a:bodyPr>
          <a:p>
            <a:r>
              <a:rPr lang="zh-CN" altLang="en-US">
                <a:latin typeface="微软雅黑 Light" charset="0"/>
                <a:ea typeface="微软雅黑 Light" charset="0"/>
              </a:rPr>
              <a:t>改善了程序友好性，但增加了风险</a:t>
            </a:r>
            <a:endParaRPr lang="zh-CN" altLang="en-US">
              <a:latin typeface="微软雅黑 Light" charset="0"/>
              <a:ea typeface="微软雅黑 Light"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uiExpand="1"/>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2.4 </a:t>
            </a:r>
            <a:r>
              <a:rPr lang="zh-CN" altLang="en-US">
                <a:sym typeface="+mn-ea"/>
              </a:rPr>
              <a:t>命名可见性</a:t>
            </a:r>
            <a:r>
              <a:rPr lang="zh-CN" altLang="en-US" sz="3200">
                <a:sym typeface="+mn-ea"/>
              </a:rPr>
              <a:t> </a:t>
            </a:r>
            <a:r>
              <a:rPr lang="en-US" altLang="zh-CN" sz="3200">
                <a:sym typeface="+mn-ea"/>
              </a:rPr>
              <a:t>- </a:t>
            </a:r>
            <a:r>
              <a:rPr lang="zh-CN" altLang="en-US" sz="3200">
                <a:sym typeface="+mn-ea"/>
              </a:rPr>
              <a:t>名字空间</a:t>
            </a:r>
            <a:endParaRPr lang="zh-CN" altLang="en-US" sz="3200">
              <a:sym typeface="+mn-ea"/>
            </a:endParaRPr>
          </a:p>
        </p:txBody>
      </p:sp>
      <p:sp>
        <p:nvSpPr>
          <p:cNvPr id="3" name="内容占位符 2"/>
          <p:cNvSpPr>
            <a:spLocks noGrp="1"/>
          </p:cNvSpPr>
          <p:nvPr>
            <p:ph idx="1"/>
          </p:nvPr>
        </p:nvSpPr>
        <p:spPr/>
        <p:txBody>
          <a:bodyPr/>
          <a:p>
            <a:r>
              <a:rPr lang="zh-CN" altLang="en-US"/>
              <a:t>命名的苦恼 </a:t>
            </a:r>
            <a:r>
              <a:rPr lang="en-US" altLang="zh-CN"/>
              <a:t>:-(</a:t>
            </a:r>
            <a:endParaRPr lang="en-US" altLang="zh-CN"/>
          </a:p>
          <a:p>
            <a:r>
              <a:rPr lang="zh-CN" altLang="en-US"/>
              <a:t>名字空间 </a:t>
            </a:r>
            <a:r>
              <a:rPr lang="en-US" altLang="zh-CN"/>
              <a:t>(</a:t>
            </a:r>
            <a:r>
              <a:rPr lang="en-US" altLang="zh-CN">
                <a:solidFill>
                  <a:srgbClr val="A01F5E"/>
                </a:solidFill>
              </a:rPr>
              <a:t>namespace</a:t>
            </a:r>
            <a:r>
              <a:rPr lang="en-US" altLang="zh-CN"/>
              <a:t>)</a:t>
            </a:r>
            <a:endParaRPr lang="en-US" altLang="zh-CN"/>
          </a:p>
          <a:p>
            <a:pPr lvl="1"/>
            <a:r>
              <a:rPr lang="zh-CN" altLang="en-US"/>
              <a:t>特别有利于避免重名</a:t>
            </a:r>
            <a:endParaRPr lang="zh-CN" altLang="en-US"/>
          </a:p>
          <a:p>
            <a:pPr lvl="1"/>
            <a:r>
              <a:rPr lang="en-US" altLang="zh-CN"/>
              <a:t>namespace </a:t>
            </a:r>
            <a:r>
              <a:rPr lang="zh-CN" altLang="en-US"/>
              <a:t>关键词</a:t>
            </a:r>
            <a:endParaRPr lang="zh-CN" altLang="en-US"/>
          </a:p>
          <a:p>
            <a:pPr lvl="1"/>
            <a:endParaRPr lang="zh-CN" altLang="en-US"/>
          </a:p>
          <a:p>
            <a:pPr lvl="1"/>
            <a:endParaRPr lang="zh-CN" altLang="en-US"/>
          </a:p>
          <a:p>
            <a:pPr lvl="1"/>
            <a:endParaRPr lang="zh-CN" altLang="en-US"/>
          </a:p>
          <a:p>
            <a:pPr lvl="1"/>
            <a:endParaRPr lang="zh-CN" altLang="en-US"/>
          </a:p>
          <a:p>
            <a:pPr lvl="1"/>
            <a:r>
              <a:rPr lang="en-US" altLang="zh-CN"/>
              <a:t>using </a:t>
            </a:r>
            <a:r>
              <a:rPr lang="zh-CN" altLang="en-US"/>
              <a:t>关键词</a:t>
            </a:r>
            <a:endParaRPr lang="zh-CN" altLang="en-US"/>
          </a:p>
        </p:txBody>
      </p:sp>
      <p:grpSp>
        <p:nvGrpSpPr>
          <p:cNvPr id="7" name="组合 6"/>
          <p:cNvGrpSpPr/>
          <p:nvPr/>
        </p:nvGrpSpPr>
        <p:grpSpPr>
          <a:xfrm>
            <a:off x="1122680" y="2730500"/>
            <a:ext cx="6668135" cy="1471930"/>
            <a:chOff x="1768" y="2860"/>
            <a:chExt cx="10501" cy="2318"/>
          </a:xfrm>
        </p:grpSpPr>
        <p:pic>
          <p:nvPicPr>
            <p:cNvPr id="4" name="图片 3"/>
            <p:cNvPicPr>
              <a:picLocks noChangeAspect="1"/>
            </p:cNvPicPr>
            <p:nvPr/>
          </p:nvPicPr>
          <p:blipFill>
            <a:blip r:embed="rId1"/>
            <a:stretch>
              <a:fillRect/>
            </a:stretch>
          </p:blipFill>
          <p:spPr>
            <a:xfrm>
              <a:off x="1768" y="2860"/>
              <a:ext cx="5636" cy="2318"/>
            </a:xfrm>
            <a:prstGeom prst="rect">
              <a:avLst/>
            </a:prstGeom>
          </p:spPr>
        </p:pic>
        <p:pic>
          <p:nvPicPr>
            <p:cNvPr id="5" name="图片 4"/>
            <p:cNvPicPr>
              <a:picLocks noChangeAspect="1"/>
            </p:cNvPicPr>
            <p:nvPr/>
          </p:nvPicPr>
          <p:blipFill>
            <a:blip r:embed="rId2"/>
            <a:stretch>
              <a:fillRect/>
            </a:stretch>
          </p:blipFill>
          <p:spPr>
            <a:xfrm>
              <a:off x="8355" y="2959"/>
              <a:ext cx="3915" cy="1249"/>
            </a:xfrm>
            <a:prstGeom prst="rect">
              <a:avLst/>
            </a:prstGeom>
          </p:spPr>
        </p:pic>
        <p:sp>
          <p:nvSpPr>
            <p:cNvPr id="6" name="文本框 5"/>
            <p:cNvSpPr txBox="1"/>
            <p:nvPr/>
          </p:nvSpPr>
          <p:spPr>
            <a:xfrm>
              <a:off x="5849" y="4208"/>
              <a:ext cx="6111" cy="599"/>
            </a:xfrm>
            <a:prstGeom prst="rect">
              <a:avLst/>
            </a:prstGeom>
            <a:noFill/>
          </p:spPr>
          <p:txBody>
            <a:bodyPr wrap="square" rtlCol="0">
              <a:spAutoFit/>
            </a:bodyPr>
            <a:p>
              <a:r>
                <a:rPr lang="zh-CN" altLang="en-US">
                  <a:latin typeface="微软雅黑 Light" charset="0"/>
                  <a:ea typeface="微软雅黑 Light" charset="0"/>
                </a:rPr>
                <a:t>声明                                        使用</a:t>
              </a:r>
              <a:endParaRPr lang="zh-CN" altLang="en-US">
                <a:latin typeface="微软雅黑 Light" charset="0"/>
                <a:ea typeface="微软雅黑 Light" charset="0"/>
              </a:endParaRPr>
            </a:p>
          </p:txBody>
        </p:sp>
      </p:grpSp>
      <p:sp>
        <p:nvSpPr>
          <p:cNvPr id="8" name="文本框 7"/>
          <p:cNvSpPr txBox="1"/>
          <p:nvPr/>
        </p:nvSpPr>
        <p:spPr>
          <a:xfrm>
            <a:off x="1376045" y="4818380"/>
            <a:ext cx="3197860" cy="11887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t">
            <a:spAutoFit/>
          </a:bodyPr>
          <a:p>
            <a:r>
              <a:rPr lang="zh-CN" altLang="en-US">
                <a:latin typeface="Consolas" panose="020B0609020204030204" charset="0"/>
              </a:rPr>
              <a:t>#include &lt;iostream&gt;</a:t>
            </a:r>
            <a:endParaRPr lang="zh-CN" altLang="en-US">
              <a:latin typeface="Consolas" panose="020B0609020204030204" charset="0"/>
            </a:endParaRPr>
          </a:p>
          <a:p>
            <a:endParaRPr lang="zh-CN" altLang="en-US">
              <a:latin typeface="Consolas" panose="020B0609020204030204" charset="0"/>
            </a:endParaRPr>
          </a:p>
          <a:p>
            <a:r>
              <a:rPr lang="en-US" altLang="zh-CN">
                <a:latin typeface="Consolas" panose="020B0609020204030204" charset="0"/>
              </a:rPr>
              <a:t>...</a:t>
            </a:r>
            <a:endParaRPr lang="en-US" altLang="zh-CN">
              <a:latin typeface="Consolas" panose="020B0609020204030204" charset="0"/>
            </a:endParaRPr>
          </a:p>
          <a:p>
            <a:r>
              <a:rPr lang="en-US" altLang="zh-CN">
                <a:latin typeface="Consolas" panose="020B0609020204030204" charset="0"/>
              </a:rPr>
              <a:t>std::cout &lt;&lt; x &lt;&lt; '\n';</a:t>
            </a:r>
            <a:endParaRPr lang="en-US" altLang="zh-CN">
              <a:latin typeface="Consolas" panose="020B0609020204030204" charset="0"/>
            </a:endParaRPr>
          </a:p>
        </p:txBody>
      </p:sp>
      <p:sp>
        <p:nvSpPr>
          <p:cNvPr id="9" name="文本框 8"/>
          <p:cNvSpPr txBox="1"/>
          <p:nvPr/>
        </p:nvSpPr>
        <p:spPr>
          <a:xfrm>
            <a:off x="4832985" y="4818380"/>
            <a:ext cx="3197860" cy="11887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t">
            <a:spAutoFit/>
          </a:bodyPr>
          <a:p>
            <a:r>
              <a:rPr lang="zh-CN" altLang="en-US">
                <a:latin typeface="Consolas" panose="020B0609020204030204" charset="0"/>
              </a:rPr>
              <a:t>#include &lt;iostream&gt;</a:t>
            </a:r>
            <a:endParaRPr lang="zh-CN" altLang="en-US">
              <a:latin typeface="Consolas" panose="020B0609020204030204" charset="0"/>
            </a:endParaRPr>
          </a:p>
          <a:p>
            <a:r>
              <a:rPr lang="zh-CN" altLang="en-US">
                <a:latin typeface="Consolas" panose="020B0609020204030204" charset="0"/>
              </a:rPr>
              <a:t>using namespace std;</a:t>
            </a:r>
            <a:endParaRPr lang="zh-CN" altLang="en-US">
              <a:latin typeface="Consolas" panose="020B0609020204030204" charset="0"/>
            </a:endParaRPr>
          </a:p>
          <a:p>
            <a:r>
              <a:rPr lang="en-US" altLang="zh-CN">
                <a:latin typeface="Consolas" panose="020B0609020204030204" charset="0"/>
              </a:rPr>
              <a:t>...</a:t>
            </a:r>
            <a:endParaRPr lang="en-US" altLang="zh-CN">
              <a:latin typeface="Consolas" panose="020B0609020204030204" charset="0"/>
            </a:endParaRPr>
          </a:p>
          <a:p>
            <a:r>
              <a:rPr lang="en-US" altLang="zh-CN">
                <a:latin typeface="Consolas" panose="020B0609020204030204" charset="0"/>
              </a:rPr>
              <a:t>cout &lt;&lt; x &lt;&lt; '\n';</a:t>
            </a:r>
            <a:endParaRPr lang="en-US" altLang="zh-CN">
              <a:latin typeface="Consolas" panose="020B0609020204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2.4 </a:t>
            </a:r>
            <a:r>
              <a:rPr lang="zh-CN" altLang="en-US">
                <a:sym typeface="+mn-ea"/>
              </a:rPr>
              <a:t>命名可见性 </a:t>
            </a:r>
            <a:r>
              <a:rPr lang="en-US" altLang="zh-CN" sz="3200">
                <a:sym typeface="+mn-ea"/>
              </a:rPr>
              <a:t>- </a:t>
            </a:r>
            <a:r>
              <a:rPr lang="zh-CN" altLang="en-US" sz="3200">
                <a:sym typeface="+mn-ea"/>
              </a:rPr>
              <a:t>名字空间 </a:t>
            </a:r>
            <a:r>
              <a:rPr lang="en-US" altLang="zh-CN" sz="3200">
                <a:sym typeface="+mn-ea"/>
              </a:rPr>
              <a:t>II</a:t>
            </a:r>
            <a:endParaRPr lang="en-US" altLang="zh-CN" sz="3200">
              <a:sym typeface="+mn-ea"/>
            </a:endParaRPr>
          </a:p>
        </p:txBody>
      </p:sp>
      <p:pic>
        <p:nvPicPr>
          <p:cNvPr id="4" name="内容占位符 3"/>
          <p:cNvPicPr>
            <a:picLocks noChangeAspect="1"/>
          </p:cNvPicPr>
          <p:nvPr>
            <p:ph idx="1"/>
          </p:nvPr>
        </p:nvPicPr>
        <p:blipFill>
          <a:blip r:embed="rId1"/>
          <a:stretch>
            <a:fillRect/>
          </a:stretch>
        </p:blipFill>
        <p:spPr>
          <a:xfrm>
            <a:off x="1287780" y="960120"/>
            <a:ext cx="6567170" cy="5379085"/>
          </a:xfrm>
          <a:prstGeom prst="rect">
            <a:avLst/>
          </a:prstGeom>
        </p:spPr>
      </p:pic>
      <p:sp>
        <p:nvSpPr>
          <p:cNvPr id="5" name="文本框 4"/>
          <p:cNvSpPr txBox="1"/>
          <p:nvPr/>
        </p:nvSpPr>
        <p:spPr>
          <a:xfrm>
            <a:off x="7096125" y="5077460"/>
            <a:ext cx="1715135" cy="1005840"/>
          </a:xfrm>
          <a:prstGeom prst="rect">
            <a:avLst/>
          </a:prstGeom>
        </p:spPr>
        <p:style>
          <a:lnRef idx="1">
            <a:schemeClr val="dk1"/>
          </a:lnRef>
          <a:fillRef idx="3">
            <a:schemeClr val="dk1"/>
          </a:fillRef>
          <a:effectRef idx="2">
            <a:schemeClr val="dk1"/>
          </a:effectRef>
          <a:fontRef idx="minor">
            <a:schemeClr val="lt1"/>
          </a:fontRef>
        </p:style>
        <p:txBody>
          <a:bodyPr wrap="square" rtlCol="0" anchor="t">
            <a:spAutoFit/>
          </a:bodyPr>
          <a:p>
            <a:r>
              <a:rPr lang="zh-CN" altLang="en-US" sz="2000">
                <a:latin typeface="Consolas" panose="020B0609020204030204" charset="0"/>
              </a:rPr>
              <a:t>5</a:t>
            </a:r>
            <a:endParaRPr lang="zh-CN" altLang="en-US" sz="2000">
              <a:latin typeface="Consolas" panose="020B0609020204030204" charset="0"/>
            </a:endParaRPr>
          </a:p>
          <a:p>
            <a:r>
              <a:rPr lang="zh-CN" altLang="en-US" sz="2000">
                <a:latin typeface="Consolas" panose="020B0609020204030204" charset="0"/>
              </a:rPr>
              <a:t>6.2832</a:t>
            </a:r>
            <a:endParaRPr lang="zh-CN" altLang="en-US" sz="2000">
              <a:latin typeface="Consolas" panose="020B0609020204030204" charset="0"/>
            </a:endParaRPr>
          </a:p>
          <a:p>
            <a:r>
              <a:rPr lang="zh-CN" altLang="en-US" sz="2000">
                <a:latin typeface="Consolas" panose="020B0609020204030204" charset="0"/>
              </a:rPr>
              <a:t>3.1416</a:t>
            </a:r>
            <a:endParaRPr lang="zh-CN" altLang="en-US" sz="2000">
              <a:latin typeface="Consolas" panose="020B0609020204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内容占位符 4" descr="C++"/>
          <p:cNvPicPr>
            <a:picLocks noChangeAspect="1"/>
          </p:cNvPicPr>
          <p:nvPr/>
        </p:nvPicPr>
        <p:blipFill>
          <a:blip r:embed="rId1"/>
          <a:stretch>
            <a:fillRect/>
          </a:stretch>
        </p:blipFill>
        <p:spPr>
          <a:xfrm>
            <a:off x="545465" y="15875"/>
            <a:ext cx="8361680" cy="6820535"/>
          </a:xfrm>
          <a:prstGeom prst="rect">
            <a:avLst/>
          </a:prstGeom>
        </p:spPr>
      </p:pic>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normAutofit fontScale="90000"/>
          </a:bodyPr>
          <a:p>
            <a:r>
              <a:rPr lang="en-US" altLang="zh-CN"/>
              <a:t>3.</a:t>
            </a:r>
            <a:r>
              <a:rPr lang="zh-CN" altLang="en-US"/>
              <a:t> 复合数据类型</a:t>
            </a:r>
            <a:endParaRPr lang="zh-CN" altLang="en-US"/>
          </a:p>
        </p:txBody>
      </p:sp>
      <p:sp>
        <p:nvSpPr>
          <p:cNvPr id="4" name="矩形 3"/>
          <p:cNvSpPr/>
          <p:nvPr/>
        </p:nvSpPr>
        <p:spPr>
          <a:xfrm>
            <a:off x="205740" y="882650"/>
            <a:ext cx="417004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4906010" y="2207895"/>
            <a:ext cx="4170045" cy="160845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4385945" y="15875"/>
            <a:ext cx="4521835" cy="220726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210185" y="2583180"/>
            <a:ext cx="3714750" cy="414782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3919855" y="3266440"/>
            <a:ext cx="45148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内容占位符 2"/>
          <p:cNvSpPr>
            <a:spLocks noGrp="1"/>
          </p:cNvSpPr>
          <p:nvPr>
            <p:ph idx="1"/>
          </p:nvPr>
        </p:nvSpPr>
        <p:spPr>
          <a:xfrm>
            <a:off x="629285" y="961390"/>
            <a:ext cx="2814955" cy="3426460"/>
          </a:xfrm>
          <a:solidFill>
            <a:schemeClr val="bg1">
              <a:alpha val="75000"/>
            </a:schemeClr>
          </a:solidFill>
        </p:spPr>
        <p:txBody>
          <a:bodyPr>
            <a:normAutofit lnSpcReduction="10000"/>
          </a:bodyPr>
          <a:p>
            <a:r>
              <a:rPr lang="zh-CN" altLang="en-US"/>
              <a:t>数组</a:t>
            </a:r>
            <a:endParaRPr lang="zh-CN" altLang="en-US"/>
          </a:p>
          <a:p>
            <a:r>
              <a:rPr lang="zh-CN" altLang="en-US"/>
              <a:t>字符串</a:t>
            </a:r>
            <a:endParaRPr lang="zh-CN" altLang="en-US"/>
          </a:p>
          <a:p>
            <a:r>
              <a:rPr lang="zh-CN" altLang="en-US"/>
              <a:t>指针</a:t>
            </a:r>
            <a:endParaRPr lang="zh-CN" altLang="en-US"/>
          </a:p>
          <a:p>
            <a:r>
              <a:rPr lang="zh-CN" altLang="en-US"/>
              <a:t>动态内存</a:t>
            </a:r>
            <a:endParaRPr lang="zh-CN" altLang="en-US"/>
          </a:p>
          <a:p>
            <a:r>
              <a:rPr lang="zh-CN" altLang="en-US"/>
              <a:t>数据结构</a:t>
            </a:r>
            <a:endParaRPr lang="zh-CN" altLang="en-US"/>
          </a:p>
        </p:txBody>
      </p:sp>
      <p:sp>
        <p:nvSpPr>
          <p:cNvPr id="10" name="圆角矩形 9"/>
          <p:cNvSpPr/>
          <p:nvPr/>
        </p:nvSpPr>
        <p:spPr>
          <a:xfrm>
            <a:off x="4581525" y="3820795"/>
            <a:ext cx="3738245" cy="1760220"/>
          </a:xfrm>
          <a:prstGeom prst="roundRect">
            <a:avLst/>
          </a:prstGeom>
          <a:noFill/>
          <a:ln>
            <a:solidFill>
              <a:schemeClr val="accent2"/>
            </a:solidFill>
            <a:prstDash val="dash"/>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500"/>
                                        <p:tgtEl>
                                          <p:spTgt spid="3">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olidFill>
                  <a:srgbClr val="FF0000"/>
                </a:solidFill>
              </a:rPr>
              <a:t>3.1 </a:t>
            </a:r>
            <a:r>
              <a:rPr lang="zh-CN" altLang="en-US">
                <a:solidFill>
                  <a:srgbClr val="FF0000"/>
                </a:solidFill>
              </a:rPr>
              <a:t>数组</a:t>
            </a:r>
            <a:r>
              <a:rPr lang="en-US" altLang="zh-CN">
                <a:solidFill>
                  <a:srgbClr val="FF0000"/>
                </a:solidFill>
              </a:rPr>
              <a:t> </a:t>
            </a:r>
            <a:endParaRPr lang="en-US" altLang="zh-CN">
              <a:solidFill>
                <a:srgbClr val="FF0000"/>
              </a:solidFill>
            </a:endParaRPr>
          </a:p>
        </p:txBody>
      </p:sp>
      <p:sp>
        <p:nvSpPr>
          <p:cNvPr id="3" name="内容占位符 2"/>
          <p:cNvSpPr>
            <a:spLocks noGrp="1"/>
          </p:cNvSpPr>
          <p:nvPr>
            <p:ph idx="1"/>
          </p:nvPr>
        </p:nvSpPr>
        <p:spPr/>
        <p:txBody>
          <a:bodyPr/>
          <a:p>
            <a:pPr marL="0" indent="0">
              <a:buNone/>
            </a:pPr>
            <a:endParaRPr lang="zh-CN" altLang="en-US"/>
          </a:p>
        </p:txBody>
      </p:sp>
      <p:pic>
        <p:nvPicPr>
          <p:cNvPr id="4" name="图片 3"/>
          <p:cNvPicPr>
            <a:picLocks noChangeAspect="1"/>
          </p:cNvPicPr>
          <p:nvPr/>
        </p:nvPicPr>
        <p:blipFill>
          <a:blip r:embed="rId1"/>
          <a:stretch>
            <a:fillRect/>
          </a:stretch>
        </p:blipFill>
        <p:spPr>
          <a:xfrm>
            <a:off x="1273175" y="1630680"/>
            <a:ext cx="6622256" cy="4436431"/>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endParaRPr lang="zh-CN" altLang="en-US"/>
          </a:p>
        </p:txBody>
      </p:sp>
      <p:sp>
        <p:nvSpPr>
          <p:cNvPr id="3" name="内容占位符 2"/>
          <p:cNvSpPr>
            <a:spLocks noGrp="1"/>
          </p:cNvSpPr>
          <p:nvPr>
            <p:ph idx="1"/>
          </p:nvPr>
        </p:nvSpPr>
        <p:spPr/>
        <p:txBody>
          <a:bodyPr/>
          <a:p>
            <a:pPr marL="0" indent="0">
              <a:buNone/>
            </a:pPr>
            <a:r>
              <a:rPr lang="en-US" altLang="zh-CN"/>
              <a:t>array&lt;int,5&gt; a1={10,20,30,40,50};</a:t>
            </a:r>
            <a:endParaRPr lang="en-US" altLang="zh-CN"/>
          </a:p>
          <a:p>
            <a:pPr marL="0" indent="0">
              <a:buNone/>
            </a:pPr>
            <a:r>
              <a:rPr lang="en-US" altLang="zh-CN"/>
              <a:t>array&lt;int,5&gt; a2;</a:t>
            </a:r>
            <a:endParaRPr lang="en-US" altLang="zh-CN"/>
          </a:p>
          <a:p>
            <a:pPr marL="0" indent="0">
              <a:buNone/>
            </a:pPr>
            <a:r>
              <a:rPr lang="en-US" altLang="zh-CN"/>
              <a:t>a2=a1;</a:t>
            </a:r>
            <a:endParaRPr lang="en-US" altLang="zh-CN"/>
          </a:p>
          <a:p>
            <a:pPr marL="0" indent="0">
              <a:buNone/>
            </a:pPr>
            <a:r>
              <a:rPr lang="en-US" altLang="zh-CN"/>
              <a:t>for(int i=0;i&lt;a1.size();i++)</a:t>
            </a:r>
            <a:endParaRPr lang="en-US" altLang="zh-CN"/>
          </a:p>
          <a:p>
            <a:pPr marL="457200" lvl="1" indent="0">
              <a:buNone/>
            </a:pPr>
            <a:r>
              <a:rPr lang="en-US" altLang="zh-CN"/>
              <a:t>cout&lt;&lt;a1[i];</a:t>
            </a:r>
            <a:endParaRPr lang="en-US" altLang="zh-CN"/>
          </a:p>
          <a:p>
            <a:pPr marL="0" indent="0">
              <a:buNone/>
            </a:pPr>
            <a:endParaRPr lang="en-US" altLang="zh-CN"/>
          </a:p>
          <a:p>
            <a:pPr marL="0" indent="0">
              <a:buNone/>
            </a:pPr>
            <a:r>
              <a:rPr lang="en-US" altLang="zh-CN"/>
              <a:t>elem:a2={11,21,31,41,51};</a:t>
            </a:r>
            <a:endParaRPr lang="en-US" altLang="zh-CN"/>
          </a:p>
          <a:p>
            <a:pPr marL="0" indent="0">
              <a:buNone/>
            </a:pPr>
            <a:endParaRPr lang="en-US" altLang="zh-CN"/>
          </a:p>
        </p:txBody>
      </p:sp>
      <p:sp>
        <p:nvSpPr>
          <p:cNvPr id="5" name="文本框 4"/>
          <p:cNvSpPr txBox="1"/>
          <p:nvPr/>
        </p:nvSpPr>
        <p:spPr>
          <a:xfrm>
            <a:off x="729615" y="198120"/>
            <a:ext cx="7280275" cy="762000"/>
          </a:xfrm>
          <a:prstGeom prst="rect">
            <a:avLst/>
          </a:prstGeom>
          <a:gradFill>
            <a:gsLst>
              <a:gs pos="0">
                <a:srgbClr val="007BD3"/>
              </a:gs>
              <a:gs pos="100000">
                <a:srgbClr val="034373"/>
              </a:gs>
            </a:gsLst>
            <a:lin ang="5400000" scaled="0"/>
          </a:gradFill>
        </p:spPr>
        <p:style>
          <a:lnRef idx="1">
            <a:schemeClr val="dk1"/>
          </a:lnRef>
          <a:fillRef idx="2">
            <a:schemeClr val="dk1"/>
          </a:fillRef>
          <a:effectRef idx="1">
            <a:schemeClr val="dk1"/>
          </a:effectRef>
          <a:fontRef idx="minor">
            <a:schemeClr val="dk1"/>
          </a:fontRef>
        </p:style>
        <p:txBody>
          <a:bodyPr wrap="square" rtlCol="0">
            <a:spAutoFit/>
          </a:bodyPr>
          <a:p>
            <a:pPr>
              <a:lnSpc>
                <a:spcPct val="110000"/>
              </a:lnSpc>
            </a:pPr>
            <a:r>
              <a:rPr lang="zh-CN" altLang="en-US" sz="2000" b="1">
                <a:solidFill>
                  <a:schemeClr val="bg1"/>
                </a:solidFill>
                <a:latin typeface="Consolas" panose="020B0609020204030204" charset="0"/>
              </a:rPr>
              <a:t>用</a:t>
            </a:r>
            <a:r>
              <a:rPr lang="en-US" altLang="zh-CN" sz="2000" b="1">
                <a:solidFill>
                  <a:schemeClr val="bg1"/>
                </a:solidFill>
                <a:latin typeface="Consolas" panose="020B0609020204030204" charset="0"/>
              </a:rPr>
              <a:t>array</a:t>
            </a:r>
            <a:r>
              <a:rPr lang="zh-CN" altLang="en-US" sz="2000" b="1">
                <a:solidFill>
                  <a:schemeClr val="bg1"/>
                </a:solidFill>
                <a:latin typeface="Consolas" panose="020B0609020204030204" charset="0"/>
              </a:rPr>
              <a:t>定义的大小和类型相同的数组可以直接赋值。</a:t>
            </a:r>
            <a:endParaRPr lang="zh-CN" altLang="en-US" sz="2000" b="1">
              <a:solidFill>
                <a:schemeClr val="bg1"/>
              </a:solidFill>
              <a:latin typeface="Consolas" panose="020B0609020204030204" charset="0"/>
            </a:endParaRPr>
          </a:p>
          <a:p>
            <a:pPr>
              <a:lnSpc>
                <a:spcPct val="110000"/>
              </a:lnSpc>
            </a:pPr>
            <a:r>
              <a:rPr lang="zh-CN" altLang="en-US" sz="2000" b="1">
                <a:solidFill>
                  <a:schemeClr val="bg1"/>
                </a:solidFill>
                <a:latin typeface="Consolas" panose="020B0609020204030204" charset="0"/>
              </a:rPr>
              <a:t>可以用数组名</a:t>
            </a:r>
            <a:r>
              <a:rPr lang="en-US" altLang="zh-CN" sz="2000" b="1">
                <a:solidFill>
                  <a:schemeClr val="bg1"/>
                </a:solidFill>
                <a:latin typeface="Consolas" panose="020B0609020204030204" charset="0"/>
              </a:rPr>
              <a:t>.size()</a:t>
            </a:r>
            <a:r>
              <a:rPr lang="zh-CN" altLang="en-US" sz="2000" b="1">
                <a:solidFill>
                  <a:schemeClr val="bg1"/>
                </a:solidFill>
                <a:latin typeface="Consolas" panose="020B0609020204030204" charset="0"/>
              </a:rPr>
              <a:t>获取数组大小。</a:t>
            </a:r>
            <a:endParaRPr lang="zh-CN" altLang="en-US" sz="2000" b="1">
              <a:solidFill>
                <a:schemeClr val="bg1"/>
              </a:solidFill>
              <a:latin typeface="Consolas" panose="020B0609020204030204" charset="0"/>
            </a:endParaRPr>
          </a:p>
        </p:txBody>
      </p:sp>
      <p:sp>
        <p:nvSpPr>
          <p:cNvPr id="4" name="文本框 3"/>
          <p:cNvSpPr txBox="1"/>
          <p:nvPr/>
        </p:nvSpPr>
        <p:spPr>
          <a:xfrm>
            <a:off x="729615" y="3436620"/>
            <a:ext cx="7280275" cy="426720"/>
          </a:xfrm>
          <a:prstGeom prst="rect">
            <a:avLst/>
          </a:prstGeom>
          <a:gradFill>
            <a:gsLst>
              <a:gs pos="0">
                <a:srgbClr val="007BD3"/>
              </a:gs>
              <a:gs pos="100000">
                <a:srgbClr val="034373"/>
              </a:gs>
            </a:gsLst>
            <a:lin ang="5400000" scaled="0"/>
          </a:gradFill>
        </p:spPr>
        <p:style>
          <a:lnRef idx="1">
            <a:schemeClr val="dk1"/>
          </a:lnRef>
          <a:fillRef idx="2">
            <a:schemeClr val="dk1"/>
          </a:fillRef>
          <a:effectRef idx="1">
            <a:schemeClr val="dk1"/>
          </a:effectRef>
          <a:fontRef idx="minor">
            <a:schemeClr val="dk1"/>
          </a:fontRef>
        </p:style>
        <p:txBody>
          <a:bodyPr wrap="square" rtlCol="0">
            <a:spAutoFit/>
          </a:bodyPr>
          <a:p>
            <a:pPr>
              <a:lnSpc>
                <a:spcPct val="110000"/>
              </a:lnSpc>
            </a:pPr>
            <a:r>
              <a:rPr lang="en-US" sz="2000" b="1">
                <a:solidFill>
                  <a:schemeClr val="bg1"/>
                </a:solidFill>
                <a:latin typeface="Consolas" panose="020B0609020204030204" charset="0"/>
              </a:rPr>
              <a:t>C++</a:t>
            </a:r>
            <a:r>
              <a:rPr lang="zh-CN" altLang="en-US" sz="2000" b="1">
                <a:solidFill>
                  <a:schemeClr val="bg1"/>
                </a:solidFill>
                <a:latin typeface="Consolas" panose="020B0609020204030204" charset="0"/>
              </a:rPr>
              <a:t>中可以用</a:t>
            </a:r>
            <a:r>
              <a:rPr lang="en-US" altLang="zh-CN" sz="2000" b="1">
                <a:solidFill>
                  <a:schemeClr val="bg1"/>
                </a:solidFill>
                <a:latin typeface="Consolas" panose="020B0609020204030204" charset="0"/>
              </a:rPr>
              <a:t>elem:</a:t>
            </a:r>
            <a:r>
              <a:rPr lang="zh-CN" altLang="en-US" sz="2000" b="1">
                <a:solidFill>
                  <a:schemeClr val="bg1"/>
                </a:solidFill>
                <a:latin typeface="Consolas" panose="020B0609020204030204" charset="0"/>
              </a:rPr>
              <a:t>数组名来代表数组所有元素</a:t>
            </a:r>
            <a:endParaRPr lang="zh-CN" altLang="en-US" sz="2000" b="1">
              <a:solidFill>
                <a:schemeClr val="bg1"/>
              </a:solidFill>
              <a:latin typeface="Consolas" panose="020B0609020204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4" grpId="0" bldLvl="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olidFill>
                  <a:srgbClr val="FF0000"/>
                </a:solidFill>
              </a:rPr>
              <a:t>3.2 </a:t>
            </a:r>
            <a:r>
              <a:rPr lang="zh-CN" altLang="en-US">
                <a:solidFill>
                  <a:srgbClr val="FF0000"/>
                </a:solidFill>
              </a:rPr>
              <a:t>字符串</a:t>
            </a:r>
            <a:endParaRPr lang="zh-CN" altLang="en-US">
              <a:solidFill>
                <a:srgbClr val="FF0000"/>
              </a:solidFill>
            </a:endParaRPr>
          </a:p>
        </p:txBody>
      </p:sp>
      <p:sp>
        <p:nvSpPr>
          <p:cNvPr id="3" name="内容占位符 2"/>
          <p:cNvSpPr>
            <a:spLocks noGrp="1"/>
          </p:cNvSpPr>
          <p:nvPr>
            <p:ph idx="1"/>
          </p:nvPr>
        </p:nvSpPr>
        <p:spPr/>
        <p:txBody>
          <a:bodyPr>
            <a:normAutofit/>
          </a:bodyPr>
          <a:p>
            <a:pPr marL="0" indent="0">
              <a:buNone/>
            </a:pPr>
            <a:r>
              <a:rPr lang="en-US" altLang="zh-CN" sz="2400" b="1">
                <a:solidFill>
                  <a:schemeClr val="tx1"/>
                </a:solidFill>
                <a:sym typeface="+mn-ea"/>
              </a:rPr>
              <a:t>char mystr[]=”some text”;</a:t>
            </a:r>
            <a:endParaRPr lang="en-US" altLang="zh-CN" sz="2400" b="1">
              <a:solidFill>
                <a:schemeClr val="tx1"/>
              </a:solidFill>
              <a:sym typeface="+mn-ea"/>
            </a:endParaRPr>
          </a:p>
          <a:p>
            <a:pPr marL="0" indent="0">
              <a:buNone/>
            </a:pPr>
            <a:r>
              <a:rPr lang="en-US" altLang="zh-CN" sz="2400" b="1">
                <a:solidFill>
                  <a:schemeClr val="tx1"/>
                </a:solidFill>
                <a:sym typeface="+mn-ea"/>
              </a:rPr>
              <a:t>string mystring=mystr;//</a:t>
            </a:r>
            <a:r>
              <a:rPr lang="zh-CN" altLang="en-US" sz="2400" b="1">
                <a:solidFill>
                  <a:schemeClr val="tx1"/>
                </a:solidFill>
                <a:sym typeface="+mn-ea"/>
              </a:rPr>
              <a:t>把字符数组转换为字符串</a:t>
            </a:r>
            <a:endParaRPr lang="zh-CN" altLang="en-US" sz="2400" b="1">
              <a:solidFill>
                <a:schemeClr val="tx1"/>
              </a:solidFill>
              <a:sym typeface="+mn-ea"/>
            </a:endParaRPr>
          </a:p>
          <a:p>
            <a:pPr marL="0" indent="0">
              <a:buNone/>
            </a:pPr>
            <a:r>
              <a:rPr lang="en-US" altLang="zh-CN" sz="2400" b="1">
                <a:solidFill>
                  <a:schemeClr val="tx1"/>
                </a:solidFill>
                <a:sym typeface="+mn-ea"/>
              </a:rPr>
              <a:t>cout&lt;&lt;mystring;//</a:t>
            </a:r>
            <a:r>
              <a:rPr lang="zh-CN" altLang="en-US" sz="2400" b="1">
                <a:solidFill>
                  <a:schemeClr val="tx1"/>
                </a:solidFill>
                <a:sym typeface="+mn-ea"/>
              </a:rPr>
              <a:t>输出字符串</a:t>
            </a:r>
            <a:endParaRPr lang="zh-CN" altLang="en-US" sz="2400" b="1">
              <a:solidFill>
                <a:schemeClr val="tx1"/>
              </a:solidFill>
              <a:sym typeface="+mn-ea"/>
            </a:endParaRPr>
          </a:p>
          <a:p>
            <a:pPr marL="0" indent="0">
              <a:buNone/>
            </a:pPr>
            <a:r>
              <a:rPr lang="zh-CN" altLang="en-US" sz="2400" b="1">
                <a:solidFill>
                  <a:srgbClr val="7030A0"/>
                </a:solidFill>
                <a:sym typeface="+mn-ea"/>
              </a:rPr>
              <a:t>字符串获取值：</a:t>
            </a:r>
            <a:endParaRPr lang="zh-CN" altLang="en-US" sz="2400" b="1">
              <a:solidFill>
                <a:srgbClr val="7030A0"/>
              </a:solidFill>
              <a:sym typeface="+mn-ea"/>
            </a:endParaRPr>
          </a:p>
          <a:p>
            <a:pPr marL="0" indent="0">
              <a:buNone/>
            </a:pPr>
            <a:r>
              <a:rPr lang="en-US" altLang="zh-CN" sz="2400" b="1">
                <a:solidFill>
                  <a:schemeClr val="tx1"/>
                </a:solidFill>
                <a:sym typeface="+mn-ea"/>
              </a:rPr>
              <a:t>string mystring=”some text”;</a:t>
            </a:r>
            <a:endParaRPr lang="en-US" altLang="zh-CN" sz="2400" b="1">
              <a:solidFill>
                <a:schemeClr val="tx1"/>
              </a:solidFill>
              <a:sym typeface="+mn-ea"/>
            </a:endParaRPr>
          </a:p>
          <a:p>
            <a:pPr marL="0" indent="0">
              <a:buNone/>
            </a:pPr>
            <a:r>
              <a:rPr lang="zh-CN" altLang="en-US" sz="2400" b="1">
                <a:solidFill>
                  <a:schemeClr val="tx1"/>
                </a:solidFill>
                <a:sym typeface="+mn-ea"/>
              </a:rPr>
              <a:t>或者</a:t>
            </a:r>
            <a:endParaRPr lang="zh-CN" altLang="en-US" sz="2400" b="1">
              <a:solidFill>
                <a:schemeClr val="tx1"/>
              </a:solidFill>
              <a:sym typeface="+mn-ea"/>
            </a:endParaRPr>
          </a:p>
          <a:p>
            <a:pPr marL="0" indent="0">
              <a:buNone/>
            </a:pPr>
            <a:r>
              <a:rPr lang="en-US" altLang="zh-CN" sz="2400" b="1">
                <a:solidFill>
                  <a:schemeClr val="tx1"/>
                </a:solidFill>
                <a:sym typeface="+mn-ea"/>
              </a:rPr>
              <a:t>string mystring(“sometext”);</a:t>
            </a:r>
            <a:endParaRPr lang="en-US" altLang="zh-CN" sz="2400" b="1">
              <a:solidFill>
                <a:schemeClr val="tx1"/>
              </a:solidFill>
              <a:sym typeface="+mn-ea"/>
            </a:endParaRPr>
          </a:p>
          <a:p>
            <a:pPr marL="0" indent="0">
              <a:buNone/>
            </a:pPr>
            <a:r>
              <a:rPr lang="zh-CN" altLang="en-US" sz="2400" b="1">
                <a:solidFill>
                  <a:schemeClr val="tx1"/>
                </a:solidFill>
                <a:sym typeface="+mn-ea"/>
              </a:rPr>
              <a:t>或者</a:t>
            </a:r>
            <a:endParaRPr lang="zh-CN" altLang="en-US" sz="2400" b="1">
              <a:solidFill>
                <a:schemeClr val="tx1"/>
              </a:solidFill>
              <a:sym typeface="+mn-ea"/>
            </a:endParaRPr>
          </a:p>
          <a:p>
            <a:pPr marL="0" indent="0">
              <a:buNone/>
            </a:pPr>
            <a:r>
              <a:rPr lang="en-US" altLang="zh-CN" sz="2400" b="1">
                <a:solidFill>
                  <a:schemeClr val="tx1"/>
                </a:solidFill>
                <a:sym typeface="+mn-ea"/>
              </a:rPr>
              <a:t>string mystring;</a:t>
            </a:r>
            <a:endParaRPr lang="en-US" altLang="zh-CN" sz="2400" b="1">
              <a:solidFill>
                <a:schemeClr val="tx1"/>
              </a:solidFill>
              <a:sym typeface="+mn-ea"/>
            </a:endParaRPr>
          </a:p>
          <a:p>
            <a:pPr marL="0" indent="0">
              <a:buNone/>
            </a:pPr>
            <a:r>
              <a:rPr lang="en-US" altLang="zh-CN" sz="2400" b="1">
                <a:solidFill>
                  <a:schemeClr val="tx1"/>
                </a:solidFill>
                <a:sym typeface="+mn-ea"/>
              </a:rPr>
              <a:t>cin&gt;&gt;mystring;</a:t>
            </a:r>
            <a:endParaRPr lang="en-US" altLang="zh-CN" sz="2400" b="1">
              <a:solidFill>
                <a:schemeClr val="tx1"/>
              </a:solidFill>
              <a:sym typeface="+mn-ea"/>
            </a:endParaRPr>
          </a:p>
          <a:p>
            <a:pPr marL="0" indent="0">
              <a:buNone/>
            </a:pPr>
            <a:endParaRPr lang="zh-CN" altLang="en-US" sz="2400" b="1">
              <a:solidFill>
                <a:schemeClr val="tx1"/>
              </a:solidFill>
              <a:sym typeface="+mn-ea"/>
            </a:endParaRPr>
          </a:p>
          <a:p>
            <a:pPr marL="0" indent="0">
              <a:buNone/>
            </a:pPr>
            <a:endParaRPr lang="zh-CN" altLang="en-US" sz="2400" b="1">
              <a:solidFill>
                <a:schemeClr val="bg1"/>
              </a:solidFill>
              <a:sym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3.3 </a:t>
            </a:r>
            <a:r>
              <a:rPr lang="zh-CN" altLang="en-US"/>
              <a:t>指针</a:t>
            </a:r>
            <a:endParaRPr lang="zh-CN" altLang="en-US"/>
          </a:p>
        </p:txBody>
      </p:sp>
      <p:sp>
        <p:nvSpPr>
          <p:cNvPr id="3" name="内容占位符 2"/>
          <p:cNvSpPr>
            <a:spLocks noGrp="1"/>
          </p:cNvSpPr>
          <p:nvPr>
            <p:ph idx="1"/>
          </p:nvPr>
        </p:nvSpPr>
        <p:spPr/>
        <p:txBody>
          <a:bodyPr/>
          <a:p>
            <a:r>
              <a:rPr lang="zh-CN" altLang="en-US"/>
              <a:t>指针务必初始化！</a:t>
            </a:r>
            <a:endParaRPr lang="zh-CN" altLang="en-US"/>
          </a:p>
          <a:p>
            <a:pPr lvl="1"/>
            <a:r>
              <a:rPr lang="zh-CN" altLang="en-US" sz="2400"/>
              <a:t>防</a:t>
            </a:r>
            <a:r>
              <a:rPr lang="en-US" altLang="zh-CN" sz="2400"/>
              <a:t>“</a:t>
            </a:r>
            <a:r>
              <a:rPr lang="zh-CN" altLang="en-US" sz="2400"/>
              <a:t>野指针</a:t>
            </a:r>
            <a:r>
              <a:rPr lang="en-US" altLang="zh-CN" sz="2400"/>
              <a:t>”</a:t>
            </a:r>
            <a:endParaRPr lang="en-US" altLang="zh-CN" sz="2400"/>
          </a:p>
          <a:p>
            <a:pPr lvl="1"/>
            <a:endParaRPr lang="zh-CN" altLang="en-US"/>
          </a:p>
          <a:p>
            <a:pPr lvl="1"/>
            <a:endParaRPr lang="en-US" altLang="zh-CN"/>
          </a:p>
          <a:p>
            <a:pPr lvl="1"/>
            <a:endParaRPr lang="en-US" altLang="zh-CN"/>
          </a:p>
          <a:p>
            <a:r>
              <a:rPr lang="en-US" altLang="zh-CN"/>
              <a:t>const </a:t>
            </a:r>
            <a:r>
              <a:rPr lang="zh-CN" altLang="en-US"/>
              <a:t>指针</a:t>
            </a:r>
            <a:endParaRPr lang="zh-CN" altLang="en-US"/>
          </a:p>
          <a:p>
            <a:pPr lvl="1"/>
            <a:r>
              <a:rPr lang="zh-CN" altLang="en-US" sz="2400"/>
              <a:t>不能修改指针对应对象的内容</a:t>
            </a:r>
            <a:endParaRPr lang="zh-CN" altLang="en-US" sz="2400"/>
          </a:p>
          <a:p>
            <a:pPr lvl="0"/>
            <a:r>
              <a:rPr lang="en-US" altLang="zh-CN" sz="2800"/>
              <a:t>void* </a:t>
            </a:r>
            <a:r>
              <a:rPr lang="zh-CN" altLang="en-US" sz="2800"/>
              <a:t>指针</a:t>
            </a:r>
            <a:endParaRPr lang="zh-CN" altLang="en-US" sz="2800"/>
          </a:p>
          <a:p>
            <a:pPr lvl="1"/>
            <a:endParaRPr lang="zh-CN" altLang="en-US"/>
          </a:p>
        </p:txBody>
      </p:sp>
      <p:sp>
        <p:nvSpPr>
          <p:cNvPr id="4" name="文本框 3"/>
          <p:cNvSpPr txBox="1"/>
          <p:nvPr/>
        </p:nvSpPr>
        <p:spPr>
          <a:xfrm>
            <a:off x="1120140" y="1860550"/>
            <a:ext cx="4175760" cy="1097280"/>
          </a:xfrm>
          <a:prstGeom prst="rect">
            <a:avLst/>
          </a:prstGeom>
          <a:gradFill>
            <a:gsLst>
              <a:gs pos="0">
                <a:srgbClr val="007BD3"/>
              </a:gs>
              <a:gs pos="100000">
                <a:srgbClr val="034373"/>
              </a:gs>
            </a:gsLst>
            <a:lin ang="5400000" scaled="0"/>
          </a:gradFill>
        </p:spPr>
        <p:style>
          <a:lnRef idx="1">
            <a:schemeClr val="dk1"/>
          </a:lnRef>
          <a:fillRef idx="2">
            <a:schemeClr val="dk1"/>
          </a:fillRef>
          <a:effectRef idx="1">
            <a:schemeClr val="dk1"/>
          </a:effectRef>
          <a:fontRef idx="minor">
            <a:schemeClr val="dk1"/>
          </a:fontRef>
        </p:style>
        <p:txBody>
          <a:bodyPr wrap="square" rtlCol="0">
            <a:spAutoFit/>
          </a:bodyPr>
          <a:p>
            <a:pPr>
              <a:lnSpc>
                <a:spcPct val="110000"/>
              </a:lnSpc>
            </a:pPr>
            <a:r>
              <a:rPr lang="en-US" altLang="zh-CN" sz="2000">
                <a:solidFill>
                  <a:schemeClr val="bg1"/>
                </a:solidFill>
                <a:latin typeface="Consolas" panose="020B0609020204030204" charset="0"/>
              </a:rPr>
              <a:t>int a = 5;</a:t>
            </a:r>
            <a:endParaRPr lang="en-US" altLang="zh-CN" sz="2000">
              <a:solidFill>
                <a:schemeClr val="bg1"/>
              </a:solidFill>
              <a:latin typeface="Consolas" panose="020B0609020204030204" charset="0"/>
            </a:endParaRPr>
          </a:p>
          <a:p>
            <a:pPr>
              <a:lnSpc>
                <a:spcPct val="110000"/>
              </a:lnSpc>
            </a:pPr>
            <a:r>
              <a:rPr lang="en-US" altLang="zh-CN" sz="2000">
                <a:solidFill>
                  <a:schemeClr val="bg1"/>
                </a:solidFill>
                <a:latin typeface="Consolas" panose="020B0609020204030204" charset="0"/>
              </a:rPr>
              <a:t>int *pa = &amp;a;</a:t>
            </a:r>
            <a:endParaRPr lang="en-US" altLang="zh-CN" sz="2000">
              <a:solidFill>
                <a:schemeClr val="bg1"/>
              </a:solidFill>
              <a:latin typeface="Consolas" panose="020B0609020204030204" charset="0"/>
            </a:endParaRPr>
          </a:p>
          <a:p>
            <a:pPr>
              <a:lnSpc>
                <a:spcPct val="110000"/>
              </a:lnSpc>
            </a:pPr>
            <a:r>
              <a:rPr lang="en-US" altLang="zh-CN" sz="2000">
                <a:solidFill>
                  <a:schemeClr val="bg1"/>
                </a:solidFill>
                <a:latin typeface="Consolas" panose="020B0609020204030204" charset="0"/>
              </a:rPr>
              <a:t>int *pb = NULL; // NULL is 0</a:t>
            </a:r>
            <a:endParaRPr lang="en-US" altLang="zh-CN" sz="2000">
              <a:solidFill>
                <a:schemeClr val="bg1"/>
              </a:solidFill>
              <a:latin typeface="Consolas" panose="020B0609020204030204" charset="0"/>
            </a:endParaRPr>
          </a:p>
        </p:txBody>
      </p:sp>
      <p:sp>
        <p:nvSpPr>
          <p:cNvPr id="5" name="文本框 4"/>
          <p:cNvSpPr txBox="1"/>
          <p:nvPr/>
        </p:nvSpPr>
        <p:spPr>
          <a:xfrm>
            <a:off x="5508625" y="1860550"/>
            <a:ext cx="2989580" cy="1097280"/>
          </a:xfrm>
          <a:prstGeom prst="rect">
            <a:avLst/>
          </a:prstGeom>
          <a:gradFill>
            <a:gsLst>
              <a:gs pos="0">
                <a:srgbClr val="007BD3"/>
              </a:gs>
              <a:gs pos="100000">
                <a:srgbClr val="034373"/>
              </a:gs>
            </a:gsLst>
            <a:lin ang="5400000" scaled="0"/>
          </a:gradFill>
        </p:spPr>
        <p:style>
          <a:lnRef idx="1">
            <a:schemeClr val="dk1"/>
          </a:lnRef>
          <a:fillRef idx="2">
            <a:schemeClr val="dk1"/>
          </a:fillRef>
          <a:effectRef idx="1">
            <a:schemeClr val="dk1"/>
          </a:effectRef>
          <a:fontRef idx="minor">
            <a:schemeClr val="dk1"/>
          </a:fontRef>
        </p:style>
        <p:txBody>
          <a:bodyPr wrap="square" rtlCol="0">
            <a:spAutoFit/>
          </a:bodyPr>
          <a:p>
            <a:pPr>
              <a:lnSpc>
                <a:spcPct val="110000"/>
              </a:lnSpc>
            </a:pPr>
            <a:r>
              <a:rPr lang="en-US" altLang="zh-CN" sz="2000">
                <a:solidFill>
                  <a:schemeClr val="bg1"/>
                </a:solidFill>
                <a:latin typeface="Consolas" panose="020B0609020204030204" charset="0"/>
              </a:rPr>
              <a:t>int a = 5;</a:t>
            </a:r>
            <a:endParaRPr lang="en-US" altLang="zh-CN" sz="2000">
              <a:solidFill>
                <a:schemeClr val="bg1"/>
              </a:solidFill>
              <a:latin typeface="Consolas" panose="020B0609020204030204" charset="0"/>
            </a:endParaRPr>
          </a:p>
          <a:p>
            <a:pPr>
              <a:lnSpc>
                <a:spcPct val="110000"/>
              </a:lnSpc>
            </a:pPr>
            <a:r>
              <a:rPr lang="en-US" altLang="zh-CN" sz="2000">
                <a:solidFill>
                  <a:schemeClr val="bg1"/>
                </a:solidFill>
                <a:latin typeface="Consolas" panose="020B0609020204030204" charset="0"/>
              </a:rPr>
              <a:t>const int *pa = &amp;a;</a:t>
            </a:r>
            <a:endParaRPr lang="en-US" altLang="zh-CN" sz="2000">
              <a:solidFill>
                <a:schemeClr val="bg1"/>
              </a:solidFill>
              <a:latin typeface="Consolas" panose="020B0609020204030204" charset="0"/>
            </a:endParaRPr>
          </a:p>
          <a:p>
            <a:pPr>
              <a:lnSpc>
                <a:spcPct val="110000"/>
              </a:lnSpc>
            </a:pPr>
            <a:r>
              <a:rPr lang="en-US" altLang="zh-CN" sz="2000">
                <a:solidFill>
                  <a:schemeClr val="bg1"/>
                </a:solidFill>
                <a:latin typeface="Consolas" panose="020B0609020204030204" charset="0"/>
              </a:rPr>
              <a:t>*pa = 7; // ERROR!</a:t>
            </a:r>
            <a:endParaRPr lang="en-US" altLang="zh-CN" sz="2000">
              <a:solidFill>
                <a:schemeClr val="bg1"/>
              </a:solidFill>
              <a:latin typeface="Consolas" panose="020B0609020204030204" charset="0"/>
            </a:endParaRPr>
          </a:p>
        </p:txBody>
      </p:sp>
      <p:sp>
        <p:nvSpPr>
          <p:cNvPr id="6" name="文本框 5"/>
          <p:cNvSpPr txBox="1"/>
          <p:nvPr/>
        </p:nvSpPr>
        <p:spPr>
          <a:xfrm>
            <a:off x="2893695" y="4054475"/>
            <a:ext cx="5581650" cy="969010"/>
          </a:xfrm>
          <a:prstGeom prst="rect">
            <a:avLst/>
          </a:prstGeom>
          <a:noFill/>
        </p:spPr>
        <p:txBody>
          <a:bodyPr wrap="square" rtlCol="0">
            <a:spAutoFit/>
          </a:bodyPr>
          <a:p>
            <a:pPr marL="342900" indent="-342900">
              <a:lnSpc>
                <a:spcPct val="120000"/>
              </a:lnSpc>
              <a:buFont typeface="Arial" panose="020B0604020202020204" pitchFamily="34" charset="0"/>
              <a:buChar char="•"/>
            </a:pPr>
            <a:r>
              <a:rPr lang="en-US" altLang="zh-CN" sz="2400">
                <a:latin typeface="微软雅黑 Light" charset="0"/>
                <a:ea typeface="微软雅黑 Light" charset="0"/>
                <a:sym typeface="+mn-ea"/>
              </a:rPr>
              <a:t>C</a:t>
            </a:r>
            <a:r>
              <a:rPr lang="zh-CN" altLang="en-US" sz="2400">
                <a:latin typeface="微软雅黑 Light" charset="0"/>
                <a:ea typeface="微软雅黑 Light" charset="0"/>
                <a:sym typeface="+mn-ea"/>
              </a:rPr>
              <a:t>允许</a:t>
            </a:r>
            <a:r>
              <a:rPr lang="en-US" altLang="zh-CN" sz="2400">
                <a:latin typeface="微软雅黑 Light" charset="0"/>
                <a:ea typeface="微软雅黑 Light" charset="0"/>
                <a:sym typeface="+mn-ea"/>
              </a:rPr>
              <a:t>void*</a:t>
            </a:r>
            <a:r>
              <a:rPr lang="zh-CN" altLang="en-US" sz="2400">
                <a:latin typeface="微软雅黑 Light" charset="0"/>
                <a:ea typeface="微软雅黑 Light" charset="0"/>
                <a:sym typeface="+mn-ea"/>
              </a:rPr>
              <a:t>与其他指针互相转化</a:t>
            </a:r>
            <a:r>
              <a:rPr lang="en-US" altLang="zh-CN" sz="2400">
                <a:latin typeface="微软雅黑 Light" charset="0"/>
                <a:ea typeface="微软雅黑 Light" charset="0"/>
                <a:sym typeface="+mn-ea"/>
              </a:rPr>
              <a:t>(cast)</a:t>
            </a:r>
            <a:endParaRPr lang="zh-CN" altLang="en-US" sz="2400">
              <a:latin typeface="微软雅黑 Light" charset="0"/>
              <a:ea typeface="微软雅黑 Light" charset="0"/>
              <a:sym typeface="+mn-ea"/>
            </a:endParaRPr>
          </a:p>
          <a:p>
            <a:pPr marL="342900" indent="-342900">
              <a:lnSpc>
                <a:spcPct val="120000"/>
              </a:lnSpc>
              <a:buFont typeface="Arial" panose="020B0604020202020204" pitchFamily="34" charset="0"/>
              <a:buChar char="•"/>
            </a:pPr>
            <a:r>
              <a:rPr lang="en-US" altLang="zh-CN" sz="2400">
                <a:latin typeface="微软雅黑 Light" charset="0"/>
                <a:ea typeface="微软雅黑 Light" charset="0"/>
                <a:sym typeface="+mn-ea"/>
              </a:rPr>
              <a:t>C++</a:t>
            </a:r>
            <a:r>
              <a:rPr lang="zh-CN" altLang="en-US" sz="2400">
                <a:latin typeface="微软雅黑 Light" charset="0"/>
                <a:ea typeface="微软雅黑 Light" charset="0"/>
                <a:sym typeface="+mn-ea"/>
              </a:rPr>
              <a:t>不允许，必须</a:t>
            </a:r>
            <a:r>
              <a:rPr lang="en-US" altLang="zh-CN" sz="2400">
                <a:latin typeface="微软雅黑 Light" charset="0"/>
                <a:ea typeface="微软雅黑 Light" charset="0"/>
                <a:sym typeface="+mn-ea"/>
              </a:rPr>
              <a:t>explicit cast</a:t>
            </a:r>
            <a:endParaRPr lang="en-US" altLang="zh-CN" sz="2400">
              <a:latin typeface="微软雅黑 Light" charset="0"/>
              <a:ea typeface="微软雅黑 Light" charset="0"/>
              <a:sym typeface="+mn-ea"/>
            </a:endParaRPr>
          </a:p>
        </p:txBody>
      </p:sp>
      <p:sp>
        <p:nvSpPr>
          <p:cNvPr id="7" name="文本框 6"/>
          <p:cNvSpPr txBox="1"/>
          <p:nvPr/>
        </p:nvSpPr>
        <p:spPr>
          <a:xfrm>
            <a:off x="628650" y="4639310"/>
            <a:ext cx="7341235" cy="1310640"/>
          </a:xfrm>
          <a:prstGeom prst="rect">
            <a:avLst/>
          </a:prstGeom>
          <a:gradFill>
            <a:gsLst>
              <a:gs pos="0">
                <a:srgbClr val="007BD3"/>
              </a:gs>
              <a:gs pos="100000">
                <a:srgbClr val="034373"/>
              </a:gs>
            </a:gsLst>
            <a:lin ang="5400000" scaled="0"/>
          </a:gradFill>
        </p:spPr>
        <p:style>
          <a:lnRef idx="1">
            <a:schemeClr val="dk1"/>
          </a:lnRef>
          <a:fillRef idx="2">
            <a:schemeClr val="dk1"/>
          </a:fillRef>
          <a:effectRef idx="1">
            <a:schemeClr val="dk1"/>
          </a:effectRef>
          <a:fontRef idx="minor">
            <a:schemeClr val="dk1"/>
          </a:fontRef>
        </p:style>
        <p:txBody>
          <a:bodyPr wrap="square" rtlCol="0">
            <a:spAutoFit/>
          </a:bodyPr>
          <a:p>
            <a:pPr lvl="0" algn="l">
              <a:buNone/>
            </a:pPr>
            <a:r>
              <a:rPr lang="en-US" altLang="zh-CN" sz="2000" err="1">
                <a:solidFill>
                  <a:schemeClr val="bg1"/>
                </a:solidFill>
                <a:latin typeface="Consolas" panose="020B0609020204030204" charset="0"/>
                <a:sym typeface="+mn-ea"/>
              </a:rPr>
              <a:t>int </a:t>
            </a:r>
            <a:r>
              <a:rPr lang="en-US" altLang="zh-CN" sz="2000">
                <a:solidFill>
                  <a:schemeClr val="bg1"/>
                </a:solidFill>
                <a:latin typeface="Consolas" panose="020B0609020204030204" charset="0"/>
                <a:sym typeface="+mn-ea"/>
              </a:rPr>
              <a:t>N;</a:t>
            </a:r>
            <a:endParaRPr lang="en-US" altLang="zh-CN" sz="2000">
              <a:solidFill>
                <a:schemeClr val="bg1"/>
              </a:solidFill>
              <a:latin typeface="Consolas" panose="020B0609020204030204" charset="0"/>
              <a:sym typeface="+mn-ea"/>
            </a:endParaRPr>
          </a:p>
          <a:p>
            <a:pPr lvl="0" algn="l">
              <a:buNone/>
            </a:pPr>
            <a:r>
              <a:rPr lang="en-US" altLang="zh-CN" sz="2000" err="1">
                <a:solidFill>
                  <a:schemeClr val="bg1"/>
                </a:solidFill>
                <a:latin typeface="Consolas" panose="020B0609020204030204" charset="0"/>
                <a:sym typeface="+mn-ea"/>
              </a:rPr>
              <a:t>int </a:t>
            </a:r>
            <a:r>
              <a:rPr lang="en-US" altLang="zh-CN" sz="2000">
                <a:solidFill>
                  <a:schemeClr val="bg1"/>
                </a:solidFill>
                <a:latin typeface="Consolas" panose="020B0609020204030204" charset="0"/>
                <a:sym typeface="+mn-ea"/>
              </a:rPr>
              <a:t>*P = &amp;N;</a:t>
            </a:r>
            <a:endParaRPr lang="en-US" altLang="zh-CN" sz="2000">
              <a:solidFill>
                <a:schemeClr val="bg1"/>
              </a:solidFill>
              <a:latin typeface="Consolas" panose="020B0609020204030204" charset="0"/>
              <a:sym typeface="+mn-ea"/>
            </a:endParaRPr>
          </a:p>
          <a:p>
            <a:pPr lvl="0" algn="l">
              <a:buNone/>
            </a:pPr>
            <a:r>
              <a:rPr lang="en-US" altLang="zh-CN" sz="2000">
                <a:solidFill>
                  <a:schemeClr val="bg1"/>
                </a:solidFill>
                <a:latin typeface="Consolas" panose="020B0609020204030204" charset="0"/>
                <a:sym typeface="+mn-ea"/>
              </a:rPr>
              <a:t>void *Q = P;         // illegal in C++</a:t>
            </a:r>
            <a:endParaRPr lang="en-US" altLang="zh-CN" sz="2000">
              <a:solidFill>
                <a:schemeClr val="bg1"/>
              </a:solidFill>
              <a:latin typeface="Consolas" panose="020B0609020204030204" charset="0"/>
              <a:sym typeface="+mn-ea"/>
            </a:endParaRPr>
          </a:p>
          <a:p>
            <a:pPr lvl="0" algn="l">
              <a:buNone/>
            </a:pPr>
            <a:r>
              <a:rPr lang="en-US" altLang="zh-CN" sz="2000">
                <a:solidFill>
                  <a:schemeClr val="bg1"/>
                </a:solidFill>
                <a:latin typeface="Consolas" panose="020B0609020204030204" charset="0"/>
                <a:sym typeface="+mn-ea"/>
              </a:rPr>
              <a:t>void *R = (void*) P; // ok</a:t>
            </a:r>
            <a:endParaRPr lang="en-US" altLang="zh-CN" sz="2000">
              <a:solidFill>
                <a:schemeClr val="bg1"/>
              </a:solidFill>
              <a:latin typeface="Consolas" panose="020B0609020204030204" charset="0"/>
              <a:sym typeface="+mn-ea"/>
            </a:endParaRPr>
          </a:p>
        </p:txBody>
      </p:sp>
      <p:sp>
        <p:nvSpPr>
          <p:cNvPr id="9" name="折角形 8"/>
          <p:cNvSpPr/>
          <p:nvPr/>
        </p:nvSpPr>
        <p:spPr>
          <a:xfrm rot="420000">
            <a:off x="7442200" y="424180"/>
            <a:ext cx="1073150" cy="927100"/>
          </a:xfrm>
          <a:prstGeom prst="foldedCorner">
            <a:avLst/>
          </a:prstGeom>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p>
            <a:pPr algn="ctr"/>
            <a:r>
              <a:rPr lang="zh-CN" altLang="en-US" sz="2000">
                <a:effectLst>
                  <a:outerShdw blurRad="38100" dist="38100" dir="2700000" algn="tl">
                    <a:srgbClr val="000000">
                      <a:alpha val="43137"/>
                    </a:srgbClr>
                  </a:outerShdw>
                </a:effectLst>
                <a:latin typeface="微软雅黑 Light" charset="0"/>
                <a:ea typeface="微软雅黑 Light" charset="0"/>
              </a:rPr>
              <a:t>安全性考虑</a:t>
            </a:r>
            <a:endParaRPr lang="zh-CN" altLang="en-US" sz="2000">
              <a:effectLst>
                <a:outerShdw blurRad="38100" dist="38100" dir="2700000" algn="tl">
                  <a:srgbClr val="000000">
                    <a:alpha val="43137"/>
                  </a:srgbClr>
                </a:outerShdw>
              </a:effectLst>
              <a:latin typeface="微软雅黑 Light" charset="0"/>
              <a:ea typeface="微软雅黑 Light"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ssolve">
                                      <p:cBhvr>
                                        <p:cTn id="11" dur="500"/>
                                        <p:tgtEl>
                                          <p:spTgt spid="3">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dissolve">
                                      <p:cBhvr>
                                        <p:cTn id="20" dur="500"/>
                                        <p:tgtEl>
                                          <p:spTgt spid="3">
                                            <p:txEl>
                                              <p:pRg st="5" end="5"/>
                                            </p:txEl>
                                          </p:spTgt>
                                        </p:tgtEl>
                                      </p:cBhvr>
                                    </p:animEffect>
                                  </p:childTnLst>
                                </p:cTn>
                              </p:par>
                            </p:childTnLst>
                          </p:cTn>
                        </p:par>
                        <p:par>
                          <p:cTn id="21" fill="hold">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dissolve">
                                      <p:cBhvr>
                                        <p:cTn id="24" dur="500"/>
                                        <p:tgtEl>
                                          <p:spTgt spid="3">
                                            <p:txEl>
                                              <p:pRg st="6" end="6"/>
                                            </p:txEl>
                                          </p:spTgt>
                                        </p:tgtEl>
                                      </p:cBhvr>
                                    </p:animEffect>
                                  </p:childTnLst>
                                </p:cTn>
                              </p:par>
                            </p:childTnLst>
                          </p:cTn>
                        </p:par>
                        <p:par>
                          <p:cTn id="25" fill="hold">
                            <p:stCondLst>
                              <p:cond delay="1000"/>
                            </p:stCondLst>
                            <p:childTnLst>
                              <p:par>
                                <p:cTn id="26" presetID="9"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dissolv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dissolve">
                                      <p:cBhvr>
                                        <p:cTn id="33" dur="500"/>
                                        <p:tgtEl>
                                          <p:spTgt spid="3">
                                            <p:txEl>
                                              <p:pRg st="7" end="7"/>
                                            </p:txEl>
                                          </p:spTgt>
                                        </p:tgtEl>
                                      </p:cBhvr>
                                    </p:animEffect>
                                  </p:childTnLst>
                                </p:cTn>
                              </p:par>
                            </p:childTnLst>
                          </p:cTn>
                        </p:par>
                        <p:par>
                          <p:cTn id="34" fill="hold">
                            <p:stCondLst>
                              <p:cond delay="500"/>
                            </p:stCondLst>
                            <p:childTnLst>
                              <p:par>
                                <p:cTn id="35" presetID="9"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childTnLst>
                          </p:cTn>
                        </p:par>
                        <p:par>
                          <p:cTn id="38" fill="hold">
                            <p:stCondLst>
                              <p:cond delay="1000"/>
                            </p:stCondLst>
                            <p:childTnLst>
                              <p:par>
                                <p:cTn id="39" presetID="9"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dissolve">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3"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1+#ppt_w/2"/>
                                          </p:val>
                                        </p:tav>
                                        <p:tav tm="100000">
                                          <p:val>
                                            <p:strVal val="#ppt_x"/>
                                          </p:val>
                                        </p:tav>
                                      </p:tavLst>
                                    </p:anim>
                                    <p:anim calcmode="lin" valueType="num">
                                      <p:cBhvr additive="base">
                                        <p:cTn id="47"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ldLvl="0" animBg="1"/>
      <p:bldP spid="5" grpId="0" bldLvl="0" animBg="1"/>
      <p:bldP spid="6" grpId="0"/>
      <p:bldP spid="7" grpId="0" bldLvl="0" animBg="1"/>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42900" y="245745"/>
            <a:ext cx="8429625" cy="714375"/>
          </a:xfrm>
        </p:spPr>
        <p:txBody>
          <a:bodyPr>
            <a:normAutofit fontScale="90000"/>
          </a:bodyPr>
          <a:p>
            <a:r>
              <a:rPr lang="en-US" altLang="zh-CN">
                <a:solidFill>
                  <a:srgbClr val="FF0000"/>
                </a:solidFill>
              </a:rPr>
              <a:t>3.4 </a:t>
            </a:r>
            <a:r>
              <a:rPr lang="zh-CN" altLang="en-US">
                <a:solidFill>
                  <a:srgbClr val="FF0000"/>
                </a:solidFill>
              </a:rPr>
              <a:t>动态内存</a:t>
            </a:r>
            <a:r>
              <a:rPr lang="en-US" altLang="zh-CN"/>
              <a:t>--</a:t>
            </a:r>
            <a:r>
              <a:rPr lang="zh-CN" altLang="en-US"/>
              <a:t>程序运行时候分配的内存</a:t>
            </a:r>
            <a:endParaRPr lang="zh-CN" altLang="en-US"/>
          </a:p>
        </p:txBody>
      </p:sp>
      <p:sp>
        <p:nvSpPr>
          <p:cNvPr id="3" name="内容占位符 2"/>
          <p:cNvSpPr>
            <a:spLocks noGrp="1"/>
          </p:cNvSpPr>
          <p:nvPr>
            <p:ph idx="1"/>
          </p:nvPr>
        </p:nvSpPr>
        <p:spPr/>
        <p:txBody>
          <a:bodyPr/>
          <a:p>
            <a:r>
              <a:rPr lang="en-US" altLang="zh-CN"/>
              <a:t>C</a:t>
            </a:r>
            <a:r>
              <a:rPr lang="zh-CN" altLang="en-US"/>
              <a:t>语言的</a:t>
            </a:r>
            <a:r>
              <a:rPr lang="en-US" altLang="zh-CN"/>
              <a:t>malloc</a:t>
            </a:r>
            <a:r>
              <a:rPr lang="zh-CN" altLang="en-US"/>
              <a:t>和</a:t>
            </a:r>
            <a:r>
              <a:rPr lang="en-US" altLang="zh-CN"/>
              <a:t>free</a:t>
            </a:r>
            <a:r>
              <a:rPr lang="zh-CN" altLang="en-US"/>
              <a:t>函数</a:t>
            </a:r>
            <a:endParaRPr lang="zh-CN" altLang="en-US"/>
          </a:p>
          <a:p>
            <a:r>
              <a:rPr lang="en-US" altLang="zh-CN"/>
              <a:t>C++</a:t>
            </a:r>
            <a:r>
              <a:rPr lang="zh-CN" altLang="en-US"/>
              <a:t>语言的</a:t>
            </a:r>
            <a:r>
              <a:rPr lang="en-US" altLang="zh-CN">
                <a:solidFill>
                  <a:srgbClr val="A01F5E"/>
                </a:solidFill>
              </a:rPr>
              <a:t>new</a:t>
            </a:r>
            <a:r>
              <a:rPr lang="zh-CN" altLang="en-US"/>
              <a:t>和</a:t>
            </a:r>
            <a:r>
              <a:rPr lang="en-US" altLang="zh-CN">
                <a:solidFill>
                  <a:srgbClr val="A01F5E"/>
                </a:solidFill>
              </a:rPr>
              <a:t>delete</a:t>
            </a:r>
            <a:r>
              <a:rPr lang="zh-CN" altLang="en-US"/>
              <a:t>运算符</a:t>
            </a:r>
            <a:endParaRPr lang="zh-CN" altLang="en-US"/>
          </a:p>
          <a:p>
            <a:r>
              <a:rPr lang="zh-CN" altLang="en-US"/>
              <a:t>运算符new和new[]</a:t>
            </a:r>
            <a:endParaRPr lang="zh-CN" altLang="en-US"/>
          </a:p>
          <a:p>
            <a:endParaRPr lang="zh-CN" altLang="en-US"/>
          </a:p>
          <a:p>
            <a:endParaRPr lang="zh-CN" altLang="en-US"/>
          </a:p>
          <a:p>
            <a:endParaRPr lang="zh-CN" altLang="en-US"/>
          </a:p>
          <a:p>
            <a:endParaRPr lang="zh-CN" altLang="en-US"/>
          </a:p>
          <a:p>
            <a:r>
              <a:rPr lang="zh-CN" altLang="en-US"/>
              <a:t>运算符delete和delete[]</a:t>
            </a:r>
            <a:endParaRPr lang="zh-CN" altLang="en-US"/>
          </a:p>
        </p:txBody>
      </p:sp>
      <p:sp>
        <p:nvSpPr>
          <p:cNvPr id="5" name="文本框 4"/>
          <p:cNvSpPr txBox="1"/>
          <p:nvPr/>
        </p:nvSpPr>
        <p:spPr>
          <a:xfrm>
            <a:off x="2758440" y="2388870"/>
            <a:ext cx="6156960" cy="753110"/>
          </a:xfrm>
          <a:prstGeom prst="rect">
            <a:avLst/>
          </a:prstGeom>
          <a:gradFill>
            <a:gsLst>
              <a:gs pos="0">
                <a:srgbClr val="007BD3"/>
              </a:gs>
              <a:gs pos="100000">
                <a:srgbClr val="034373"/>
              </a:gs>
            </a:gsLst>
            <a:lin ang="5400000" scaled="0"/>
          </a:gradFill>
        </p:spPr>
        <p:style>
          <a:lnRef idx="1">
            <a:schemeClr val="accent5"/>
          </a:lnRef>
          <a:fillRef idx="3">
            <a:schemeClr val="accent5"/>
          </a:fillRef>
          <a:effectRef idx="2">
            <a:schemeClr val="accent5"/>
          </a:effectRef>
          <a:fontRef idx="minor">
            <a:schemeClr val="lt1"/>
          </a:fontRef>
        </p:style>
        <p:txBody>
          <a:bodyPr wrap="square" tIns="71755" bIns="71755" rtlCol="0">
            <a:spAutoFit/>
          </a:bodyPr>
          <a:p>
            <a:r>
              <a:rPr lang="en-US" altLang="zh-CN" sz="2000">
                <a:latin typeface="Consolas" panose="020B0609020204030204" charset="0"/>
              </a:rPr>
              <a:t>  </a:t>
            </a:r>
            <a:r>
              <a:rPr lang="zh-CN" altLang="en-US" sz="2000">
                <a:latin typeface="Consolas" panose="020B0609020204030204" charset="0"/>
              </a:rPr>
              <a:t>pointer = new type</a:t>
            </a:r>
            <a:endParaRPr lang="zh-CN" altLang="en-US" sz="2000">
              <a:latin typeface="Consolas" panose="020B0609020204030204" charset="0"/>
            </a:endParaRPr>
          </a:p>
          <a:p>
            <a:r>
              <a:rPr lang="zh-CN" altLang="en-US" sz="2000">
                <a:latin typeface="Consolas" panose="020B0609020204030204" charset="0"/>
              </a:rPr>
              <a:t>  pointer = new type [number_of_elements]</a:t>
            </a:r>
            <a:endParaRPr lang="zh-CN" altLang="en-US" sz="2000">
              <a:latin typeface="Consolas" panose="020B0609020204030204" charset="0"/>
            </a:endParaRPr>
          </a:p>
        </p:txBody>
      </p:sp>
      <p:pic>
        <p:nvPicPr>
          <p:cNvPr id="6" name="图片 5"/>
          <p:cNvPicPr>
            <a:picLocks noChangeAspect="1"/>
          </p:cNvPicPr>
          <p:nvPr/>
        </p:nvPicPr>
        <p:blipFill>
          <a:blip r:embed="rId1"/>
          <a:stretch>
            <a:fillRect/>
          </a:stretch>
        </p:blipFill>
        <p:spPr>
          <a:xfrm>
            <a:off x="1740535" y="3500120"/>
            <a:ext cx="2346453" cy="815340"/>
          </a:xfrm>
          <a:prstGeom prst="rect">
            <a:avLst/>
          </a:prstGeom>
        </p:spPr>
      </p:pic>
      <p:pic>
        <p:nvPicPr>
          <p:cNvPr id="7" name="图片 6" descr="dynamic"/>
          <p:cNvPicPr>
            <a:picLocks noChangeAspect="1"/>
          </p:cNvPicPr>
          <p:nvPr/>
        </p:nvPicPr>
        <p:blipFill>
          <a:blip r:embed="rId2"/>
          <a:stretch>
            <a:fillRect/>
          </a:stretch>
        </p:blipFill>
        <p:spPr>
          <a:xfrm>
            <a:off x="4407535" y="3467735"/>
            <a:ext cx="2694940" cy="847725"/>
          </a:xfrm>
          <a:prstGeom prst="rect">
            <a:avLst/>
          </a:prstGeom>
        </p:spPr>
      </p:pic>
      <p:pic>
        <p:nvPicPr>
          <p:cNvPr id="8" name="图片 7"/>
          <p:cNvPicPr>
            <a:picLocks noChangeAspect="1"/>
          </p:cNvPicPr>
          <p:nvPr/>
        </p:nvPicPr>
        <p:blipFill>
          <a:blip r:embed="rId3"/>
          <a:stretch>
            <a:fillRect/>
          </a:stretch>
        </p:blipFill>
        <p:spPr>
          <a:xfrm>
            <a:off x="1835785" y="5155565"/>
            <a:ext cx="2155658" cy="769620"/>
          </a:xfrm>
          <a:prstGeom prst="rect">
            <a:avLst/>
          </a:prstGeom>
        </p:spPr>
      </p:pic>
      <p:sp>
        <p:nvSpPr>
          <p:cNvPr id="4" name="文本框 3"/>
          <p:cNvSpPr txBox="1"/>
          <p:nvPr/>
        </p:nvSpPr>
        <p:spPr>
          <a:xfrm>
            <a:off x="63500" y="1730375"/>
            <a:ext cx="2540000" cy="2011680"/>
          </a:xfrm>
          <a:prstGeom prst="rect">
            <a:avLst/>
          </a:prstGeom>
          <a:gradFill>
            <a:gsLst>
              <a:gs pos="0">
                <a:srgbClr val="007BD3"/>
              </a:gs>
              <a:gs pos="100000">
                <a:srgbClr val="034373"/>
              </a:gs>
            </a:gsLst>
            <a:lin ang="5400000" scaled="0"/>
          </a:gradFill>
        </p:spPr>
        <p:txBody>
          <a:bodyPr wrap="square" rtlCol="0" anchor="t">
            <a:spAutoFit/>
          </a:bodyPr>
          <a:p>
            <a:r>
              <a:rPr lang="zh-CN" altLang="en-US" b="1">
                <a:solidFill>
                  <a:schemeClr val="bg1"/>
                </a:solidFill>
                <a:sym typeface="+mn-ea"/>
              </a:rPr>
              <a:t>动态分配数组时，只需指定类型和数组长度，不必为数组对象命名，new表达式返回指向新分配数组的第一个元素的指针，并用该指针来访问数组。</a:t>
            </a:r>
            <a:endParaRPr lang="zh-CN" altLang="en-US" b="1">
              <a:solidFill>
                <a:schemeClr val="bg1"/>
              </a:solidFill>
              <a:sym typeface="+mn-ea"/>
            </a:endParaRPr>
          </a:p>
        </p:txBody>
      </p:sp>
      <p:sp>
        <p:nvSpPr>
          <p:cNvPr id="9" name="文本框 8"/>
          <p:cNvSpPr txBox="1"/>
          <p:nvPr/>
        </p:nvSpPr>
        <p:spPr>
          <a:xfrm>
            <a:off x="4086860" y="4979670"/>
            <a:ext cx="2052320" cy="753110"/>
          </a:xfrm>
          <a:prstGeom prst="rect">
            <a:avLst/>
          </a:prstGeom>
          <a:gradFill>
            <a:gsLst>
              <a:gs pos="0">
                <a:srgbClr val="007BD3"/>
              </a:gs>
              <a:gs pos="100000">
                <a:srgbClr val="034373"/>
              </a:gs>
            </a:gsLst>
            <a:lin ang="5400000" scaled="0"/>
          </a:gradFill>
        </p:spPr>
        <p:style>
          <a:lnRef idx="1">
            <a:schemeClr val="accent5"/>
          </a:lnRef>
          <a:fillRef idx="3">
            <a:schemeClr val="accent5"/>
          </a:fillRef>
          <a:effectRef idx="2">
            <a:schemeClr val="accent5"/>
          </a:effectRef>
          <a:fontRef idx="minor">
            <a:schemeClr val="lt1"/>
          </a:fontRef>
        </p:style>
        <p:txBody>
          <a:bodyPr wrap="square" tIns="71755" bIns="71755" rtlCol="0">
            <a:spAutoFit/>
          </a:bodyPr>
          <a:p>
            <a:r>
              <a:rPr lang="en-US" sz="2000">
                <a:latin typeface="Consolas" panose="020B0609020204030204" charset="0"/>
              </a:rPr>
              <a:t>delete[] foo;</a:t>
            </a:r>
            <a:endParaRPr lang="en-US" sz="2000">
              <a:latin typeface="Consolas" panose="020B0609020204030204" charset="0"/>
            </a:endParaRPr>
          </a:p>
          <a:p>
            <a:r>
              <a:rPr lang="en-US" sz="2000">
                <a:latin typeface="Consolas" panose="020B0609020204030204" charset="0"/>
              </a:rPr>
              <a:t>foo=NULL;</a:t>
            </a:r>
            <a:endParaRPr lang="en-US" sz="2000">
              <a:latin typeface="Consolas" panose="020B0609020204030204" charset="0"/>
            </a:endParaRPr>
          </a:p>
        </p:txBody>
      </p:sp>
      <p:sp>
        <p:nvSpPr>
          <p:cNvPr id="10" name="文本框 9"/>
          <p:cNvSpPr txBox="1"/>
          <p:nvPr/>
        </p:nvSpPr>
        <p:spPr>
          <a:xfrm>
            <a:off x="6300470" y="3406775"/>
            <a:ext cx="2540000" cy="916940"/>
          </a:xfrm>
          <a:prstGeom prst="rect">
            <a:avLst/>
          </a:prstGeom>
          <a:gradFill>
            <a:gsLst>
              <a:gs pos="0">
                <a:srgbClr val="007BD3"/>
              </a:gs>
              <a:gs pos="100000">
                <a:srgbClr val="034373"/>
              </a:gs>
            </a:gsLst>
            <a:lin ang="5400000" scaled="0"/>
          </a:gradFill>
        </p:spPr>
        <p:txBody>
          <a:bodyPr wrap="square" rtlCol="0" anchor="t">
            <a:spAutoFit/>
          </a:bodyPr>
          <a:p>
            <a:r>
              <a:rPr lang="en-US" altLang="zh-CN" b="1">
                <a:solidFill>
                  <a:schemeClr val="bg1"/>
                </a:solidFill>
                <a:sym typeface="+mn-ea"/>
              </a:rPr>
              <a:t>int *p=new int(5);</a:t>
            </a:r>
            <a:endParaRPr lang="en-US" altLang="zh-CN" b="1">
              <a:solidFill>
                <a:schemeClr val="bg1"/>
              </a:solidFill>
              <a:sym typeface="+mn-ea"/>
            </a:endParaRPr>
          </a:p>
          <a:p>
            <a:r>
              <a:rPr lang="en-US" altLang="zh-CN" b="1">
                <a:solidFill>
                  <a:schemeClr val="bg1"/>
                </a:solidFill>
                <a:sym typeface="+mn-ea"/>
              </a:rPr>
              <a:t>int a=*p+100;</a:t>
            </a:r>
            <a:endParaRPr lang="en-US" altLang="zh-CN" b="1">
              <a:solidFill>
                <a:schemeClr val="bg1"/>
              </a:solidFill>
              <a:sym typeface="+mn-ea"/>
            </a:endParaRPr>
          </a:p>
          <a:p>
            <a:r>
              <a:rPr lang="en-US" altLang="zh-CN" b="1">
                <a:solidFill>
                  <a:schemeClr val="bg1"/>
                </a:solidFill>
                <a:sym typeface="+mn-ea"/>
              </a:rPr>
              <a:t>delete p;</a:t>
            </a:r>
            <a:endParaRPr lang="en-US" altLang="zh-CN" b="1">
              <a:solidFill>
                <a:schemeClr val="bg1"/>
              </a:solidFill>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1" nodeType="clickEffect">
                                  <p:stCondLst>
                                    <p:cond delay="0"/>
                                  </p:stCondLst>
                                  <p:childTnLst>
                                    <p:anim calcmode="lin" valueType="num">
                                      <p:cBhvr additive="base">
                                        <p:cTn id="48" dur="500"/>
                                        <p:tgtEl>
                                          <p:spTgt spid="9"/>
                                        </p:tgtEl>
                                        <p:attrNameLst>
                                          <p:attrName>ppt_x</p:attrName>
                                        </p:attrNameLst>
                                      </p:cBhvr>
                                      <p:tavLst>
                                        <p:tav tm="0">
                                          <p:val>
                                            <p:strVal val="ppt_x"/>
                                          </p:val>
                                        </p:tav>
                                        <p:tav tm="100000">
                                          <p:val>
                                            <p:strVal val="ppt_x"/>
                                          </p:val>
                                        </p:tav>
                                      </p:tavLst>
                                    </p:anim>
                                    <p:anim calcmode="lin" valueType="num">
                                      <p:cBhvr additive="base">
                                        <p:cTn id="49" dur="500"/>
                                        <p:tgtEl>
                                          <p:spTgt spid="9"/>
                                        </p:tgtEl>
                                        <p:attrNameLst>
                                          <p:attrName>ppt_y</p:attrName>
                                        </p:attrNameLst>
                                      </p:cBhvr>
                                      <p:tavLst>
                                        <p:tav tm="0">
                                          <p:val>
                                            <p:strVal val="ppt_y"/>
                                          </p:val>
                                        </p:tav>
                                        <p:tav tm="100000">
                                          <p:val>
                                            <p:strVal val="1+ppt_h/2"/>
                                          </p:val>
                                        </p:tav>
                                      </p:tavLst>
                                    </p:anim>
                                    <p:set>
                                      <p:cBhvr>
                                        <p:cTn id="50" dur="1" fill="hold">
                                          <p:stCondLst>
                                            <p:cond delay="499"/>
                                          </p:stCondLst>
                                        </p:cTn>
                                        <p:tgtEl>
                                          <p:spTgt spid="9"/>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bldLvl="0" animBg="1"/>
      <p:bldP spid="4" grpId="0" bldLvl="0" animBg="1"/>
      <p:bldP spid="9" grpId="0" bldLvl="0" animBg="1"/>
      <p:bldP spid="10" grpId="0" bldLvl="0" animBg="1"/>
      <p:bldP spid="9"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圆角矩形 14"/>
          <p:cNvSpPr/>
          <p:nvPr/>
        </p:nvSpPr>
        <p:spPr>
          <a:xfrm>
            <a:off x="1687830" y="6041390"/>
            <a:ext cx="4699000" cy="596265"/>
          </a:xfrm>
          <a:prstGeom prst="roundRect">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标题 1"/>
          <p:cNvSpPr>
            <a:spLocks noGrp="1"/>
          </p:cNvSpPr>
          <p:nvPr>
            <p:ph type="title"/>
          </p:nvPr>
        </p:nvSpPr>
        <p:spPr/>
        <p:txBody>
          <a:bodyPr>
            <a:normAutofit fontScale="90000"/>
          </a:bodyPr>
          <a:p>
            <a:r>
              <a:rPr lang="en-US" altLang="zh-CN">
                <a:solidFill>
                  <a:srgbClr val="FF0000"/>
                </a:solidFill>
              </a:rPr>
              <a:t>3.5 </a:t>
            </a:r>
            <a:r>
              <a:rPr lang="zh-CN" altLang="en-US">
                <a:solidFill>
                  <a:srgbClr val="FF0000"/>
                </a:solidFill>
              </a:rPr>
              <a:t>数据结构</a:t>
            </a:r>
            <a:endParaRPr lang="zh-CN" altLang="en-US">
              <a:solidFill>
                <a:srgbClr val="FF0000"/>
              </a:solidFill>
            </a:endParaRPr>
          </a:p>
        </p:txBody>
      </p:sp>
      <p:sp>
        <p:nvSpPr>
          <p:cNvPr id="3" name="内容占位符 2"/>
          <p:cNvSpPr>
            <a:spLocks noGrp="1"/>
          </p:cNvSpPr>
          <p:nvPr>
            <p:ph idx="1"/>
          </p:nvPr>
        </p:nvSpPr>
        <p:spPr/>
        <p:txBody>
          <a:bodyPr/>
          <a:p>
            <a:r>
              <a:rPr lang="en-US" altLang="zh-CN">
                <a:solidFill>
                  <a:srgbClr val="A01F5E"/>
                </a:solidFill>
              </a:rPr>
              <a:t>struct</a:t>
            </a:r>
            <a:endParaRPr lang="en-US" altLang="zh-CN">
              <a:solidFill>
                <a:srgbClr val="A01F5E"/>
              </a:solidFill>
            </a:endParaRPr>
          </a:p>
        </p:txBody>
      </p:sp>
      <p:sp>
        <p:nvSpPr>
          <p:cNvPr id="4" name="文本框 3"/>
          <p:cNvSpPr txBox="1"/>
          <p:nvPr/>
        </p:nvSpPr>
        <p:spPr>
          <a:xfrm>
            <a:off x="2489200" y="901700"/>
            <a:ext cx="4999990" cy="1615440"/>
          </a:xfrm>
          <a:prstGeom prst="rect">
            <a:avLst/>
          </a:prstGeom>
          <a:gradFill>
            <a:gsLst>
              <a:gs pos="0">
                <a:srgbClr val="007BD3"/>
              </a:gs>
              <a:gs pos="100000">
                <a:srgbClr val="034373"/>
              </a:gs>
            </a:gsLst>
            <a:lin ang="5400000" scaled="0"/>
          </a:gradFill>
        </p:spPr>
        <p:style>
          <a:lnRef idx="1">
            <a:schemeClr val="accent5"/>
          </a:lnRef>
          <a:fillRef idx="3">
            <a:schemeClr val="accent5"/>
          </a:fillRef>
          <a:effectRef idx="2">
            <a:schemeClr val="accent5"/>
          </a:effectRef>
          <a:fontRef idx="minor">
            <a:schemeClr val="lt1"/>
          </a:fontRef>
        </p:style>
        <p:txBody>
          <a:bodyPr wrap="square" rtlCol="0">
            <a:spAutoFit/>
          </a:bodyPr>
          <a:p>
            <a:r>
              <a:rPr lang="zh-CN" altLang="en-US" sz="2000">
                <a:latin typeface="Consolas" panose="020B0609020204030204" charset="0"/>
              </a:rPr>
              <a:t>struct type_name {</a:t>
            </a:r>
            <a:endParaRPr lang="zh-CN" altLang="en-US" sz="2000">
              <a:latin typeface="Consolas" panose="020B0609020204030204" charset="0"/>
            </a:endParaRPr>
          </a:p>
          <a:p>
            <a:r>
              <a:rPr lang="zh-CN" altLang="en-US" sz="2000">
                <a:latin typeface="Consolas" panose="020B0609020204030204" charset="0"/>
              </a:rPr>
              <a:t>  member_type1 member_name1;</a:t>
            </a:r>
            <a:endParaRPr lang="zh-CN" altLang="en-US" sz="2000">
              <a:latin typeface="Consolas" panose="020B0609020204030204" charset="0"/>
            </a:endParaRPr>
          </a:p>
          <a:p>
            <a:r>
              <a:rPr lang="zh-CN" altLang="en-US" sz="2000">
                <a:latin typeface="Consolas" panose="020B0609020204030204" charset="0"/>
              </a:rPr>
              <a:t>  member_type2 member_name2;</a:t>
            </a:r>
            <a:endParaRPr lang="zh-CN" altLang="en-US" sz="2000">
              <a:latin typeface="Consolas" panose="020B0609020204030204" charset="0"/>
            </a:endParaRPr>
          </a:p>
          <a:p>
            <a:r>
              <a:rPr lang="en-US" altLang="zh-CN" sz="2000">
                <a:latin typeface="Consolas" panose="020B0609020204030204" charset="0"/>
              </a:rPr>
              <a:t>  ...</a:t>
            </a:r>
            <a:endParaRPr lang="en-US" altLang="zh-CN" sz="2000">
              <a:latin typeface="Consolas" panose="020B0609020204030204" charset="0"/>
            </a:endParaRPr>
          </a:p>
          <a:p>
            <a:r>
              <a:rPr lang="zh-CN" altLang="en-US" sz="2000">
                <a:latin typeface="Consolas" panose="020B0609020204030204" charset="0"/>
              </a:rPr>
              <a:t>} object_names;</a:t>
            </a:r>
            <a:endParaRPr lang="zh-CN" altLang="en-US" sz="2000">
              <a:latin typeface="Consolas" panose="020B0609020204030204" charset="0"/>
            </a:endParaRPr>
          </a:p>
        </p:txBody>
      </p:sp>
      <p:pic>
        <p:nvPicPr>
          <p:cNvPr id="6" name="图片 5"/>
          <p:cNvPicPr>
            <a:picLocks noChangeAspect="1"/>
          </p:cNvPicPr>
          <p:nvPr/>
        </p:nvPicPr>
        <p:blipFill>
          <a:blip r:embed="rId1"/>
          <a:stretch>
            <a:fillRect/>
          </a:stretch>
        </p:blipFill>
        <p:spPr>
          <a:xfrm>
            <a:off x="3388995" y="2719070"/>
            <a:ext cx="4157663" cy="3143134"/>
          </a:xfrm>
          <a:prstGeom prst="rect">
            <a:avLst/>
          </a:prstGeom>
        </p:spPr>
      </p:pic>
      <p:sp>
        <p:nvSpPr>
          <p:cNvPr id="7" name="文本框 6"/>
          <p:cNvSpPr txBox="1"/>
          <p:nvPr/>
        </p:nvSpPr>
        <p:spPr>
          <a:xfrm>
            <a:off x="6593840" y="3279140"/>
            <a:ext cx="1411605" cy="1326515"/>
          </a:xfrm>
          <a:prstGeom prst="rect">
            <a:avLst/>
          </a:prstGeom>
          <a:solidFill>
            <a:schemeClr val="bg1">
              <a:lumMod val="85000"/>
            </a:schemeClr>
          </a:solidFill>
        </p:spPr>
        <p:txBody>
          <a:bodyPr wrap="square" rtlCol="0">
            <a:spAutoFit/>
          </a:bodyPr>
          <a:p>
            <a:r>
              <a:rPr lang="zh-CN" altLang="en-US" sz="2000">
                <a:latin typeface="微软雅黑 Light" charset="0"/>
                <a:ea typeface="微软雅黑 Light" charset="0"/>
              </a:rPr>
              <a:t>指向</a:t>
            </a:r>
            <a:r>
              <a:rPr lang="en-US" altLang="zh-CN" sz="2000">
                <a:latin typeface="微软雅黑 Light" charset="0"/>
                <a:ea typeface="微软雅黑 Light" charset="0"/>
              </a:rPr>
              <a:t>struct</a:t>
            </a:r>
            <a:r>
              <a:rPr lang="zh-CN" altLang="en-US" sz="2000">
                <a:latin typeface="微软雅黑 Light" charset="0"/>
                <a:ea typeface="微软雅黑 Light" charset="0"/>
              </a:rPr>
              <a:t>的指针</a:t>
            </a:r>
            <a:endParaRPr lang="zh-CN" altLang="en-US" sz="2000">
              <a:latin typeface="微软雅黑 Light" charset="0"/>
              <a:ea typeface="微软雅黑 Light" charset="0"/>
            </a:endParaRPr>
          </a:p>
          <a:p>
            <a:endParaRPr lang="zh-CN" altLang="en-US" sz="2000">
              <a:latin typeface="微软雅黑 Light" charset="0"/>
              <a:ea typeface="微软雅黑 Light" charset="0"/>
            </a:endParaRPr>
          </a:p>
          <a:p>
            <a:r>
              <a:rPr lang="zh-CN" altLang="en-US" sz="2000">
                <a:latin typeface="微软雅黑 Light" charset="0"/>
                <a:ea typeface="微软雅黑 Light" charset="0"/>
                <a:sym typeface="+mn-ea"/>
              </a:rPr>
              <a:t>运算符 </a:t>
            </a:r>
            <a:r>
              <a:rPr lang="en-US" altLang="zh-CN" sz="2000">
                <a:solidFill>
                  <a:srgbClr val="A01F5E"/>
                </a:solidFill>
                <a:latin typeface="微软雅黑 Light" charset="0"/>
                <a:ea typeface="微软雅黑 Light" charset="0"/>
              </a:rPr>
              <a:t>-&gt;</a:t>
            </a:r>
            <a:endParaRPr lang="en-US" altLang="zh-CN" sz="2000">
              <a:solidFill>
                <a:srgbClr val="A01F5E"/>
              </a:solidFill>
              <a:latin typeface="微软雅黑 Light" charset="0"/>
              <a:ea typeface="微软雅黑 Light" charset="0"/>
            </a:endParaRPr>
          </a:p>
        </p:txBody>
      </p:sp>
      <p:pic>
        <p:nvPicPr>
          <p:cNvPr id="10" name="图片 9"/>
          <p:cNvPicPr>
            <a:picLocks noChangeAspect="1"/>
          </p:cNvPicPr>
          <p:nvPr/>
        </p:nvPicPr>
        <p:blipFill>
          <a:blip r:embed="rId2"/>
          <a:stretch>
            <a:fillRect/>
          </a:stretch>
        </p:blipFill>
        <p:spPr>
          <a:xfrm>
            <a:off x="1384935" y="2719070"/>
            <a:ext cx="1743075" cy="1121569"/>
          </a:xfrm>
          <a:prstGeom prst="rect">
            <a:avLst/>
          </a:prstGeom>
        </p:spPr>
      </p:pic>
      <p:grpSp>
        <p:nvGrpSpPr>
          <p:cNvPr id="14" name="组合 13"/>
          <p:cNvGrpSpPr/>
          <p:nvPr/>
        </p:nvGrpSpPr>
        <p:grpSpPr>
          <a:xfrm>
            <a:off x="1932305" y="6128385"/>
            <a:ext cx="4150995" cy="421640"/>
            <a:chOff x="1524" y="9663"/>
            <a:chExt cx="6537" cy="664"/>
          </a:xfrm>
        </p:grpSpPr>
        <p:pic>
          <p:nvPicPr>
            <p:cNvPr id="11" name="图片 10"/>
            <p:cNvPicPr>
              <a:picLocks noChangeAspect="1"/>
            </p:cNvPicPr>
            <p:nvPr/>
          </p:nvPicPr>
          <p:blipFill>
            <a:blip r:embed="rId3"/>
            <a:stretch>
              <a:fillRect/>
            </a:stretch>
          </p:blipFill>
          <p:spPr>
            <a:xfrm>
              <a:off x="1524" y="9684"/>
              <a:ext cx="2396" cy="619"/>
            </a:xfrm>
            <a:prstGeom prst="rect">
              <a:avLst/>
            </a:prstGeom>
          </p:spPr>
        </p:pic>
        <p:pic>
          <p:nvPicPr>
            <p:cNvPr id="12" name="图片 11"/>
            <p:cNvPicPr>
              <a:picLocks noChangeAspect="1"/>
            </p:cNvPicPr>
            <p:nvPr/>
          </p:nvPicPr>
          <p:blipFill>
            <a:blip r:embed="rId4"/>
            <a:stretch>
              <a:fillRect/>
            </a:stretch>
          </p:blipFill>
          <p:spPr>
            <a:xfrm>
              <a:off x="5553" y="9663"/>
              <a:ext cx="2509" cy="664"/>
            </a:xfrm>
            <a:prstGeom prst="rect">
              <a:avLst/>
            </a:prstGeom>
          </p:spPr>
        </p:pic>
        <p:sp>
          <p:nvSpPr>
            <p:cNvPr id="13" name="文本框 12"/>
            <p:cNvSpPr txBox="1"/>
            <p:nvPr/>
          </p:nvSpPr>
          <p:spPr>
            <a:xfrm>
              <a:off x="4102" y="9684"/>
              <a:ext cx="1425" cy="599"/>
            </a:xfrm>
            <a:prstGeom prst="rect">
              <a:avLst/>
            </a:prstGeom>
            <a:noFill/>
          </p:spPr>
          <p:txBody>
            <a:bodyPr wrap="square" rtlCol="0">
              <a:spAutoFit/>
            </a:bodyPr>
            <a:p>
              <a:r>
                <a:rPr lang="zh-CN" altLang="en-US">
                  <a:latin typeface="微软雅黑 Light" charset="0"/>
                  <a:ea typeface="微软雅黑 Light" charset="0"/>
                </a:rPr>
                <a:t>等效于</a:t>
              </a:r>
              <a:endParaRPr lang="zh-CN" altLang="en-US">
                <a:latin typeface="微软雅黑 Light" charset="0"/>
                <a:ea typeface="微软雅黑 Light"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 grpId="0" bldLvl="0" animBg="1"/>
      <p:bldP spid="7" grpId="0"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内容占位符 4" descr="C++"/>
          <p:cNvPicPr>
            <a:picLocks noChangeAspect="1"/>
          </p:cNvPicPr>
          <p:nvPr/>
        </p:nvPicPr>
        <p:blipFill>
          <a:blip r:embed="rId1"/>
          <a:stretch>
            <a:fillRect/>
          </a:stretch>
        </p:blipFill>
        <p:spPr>
          <a:xfrm>
            <a:off x="545465" y="15875"/>
            <a:ext cx="8361680" cy="6820535"/>
          </a:xfrm>
          <a:prstGeom prst="rect">
            <a:avLst/>
          </a:prstGeom>
        </p:spPr>
      </p:pic>
      <p:sp>
        <p:nvSpPr>
          <p:cNvPr id="2" name="标题 1"/>
          <p:cNvSpPr>
            <a:spLocks noGrp="1"/>
          </p:cNvSpPr>
          <p:nvPr>
            <p:ph type="title"/>
          </p:nvPr>
        </p:nvSpPr>
        <p:spPr>
          <a:noFill/>
          <a:extLst>
            <a:ext uri="{909E8E84-426E-40DD-AFC4-6F175D3DCCD1}">
              <a14:hiddenFill xmlns:a14="http://schemas.microsoft.com/office/drawing/2010/main">
                <a:solidFill>
                  <a:schemeClr val="bg1">
                    <a:alpha val="50000"/>
                  </a:schemeClr>
                </a:solidFill>
              </a14:hiddenFill>
            </a:ext>
          </a:extLst>
        </p:spPr>
        <p:txBody>
          <a:bodyPr>
            <a:normAutofit fontScale="90000"/>
          </a:bodyPr>
          <a:p>
            <a:r>
              <a:rPr lang="en-US" altLang="zh-CN"/>
              <a:t>4.</a:t>
            </a:r>
            <a:r>
              <a:rPr lang="zh-CN" altLang="en-US"/>
              <a:t> 类 </a:t>
            </a:r>
            <a:r>
              <a:rPr lang="en-US" altLang="zh-CN"/>
              <a:t>(class)</a:t>
            </a:r>
            <a:endParaRPr lang="en-US" altLang="zh-CN"/>
          </a:p>
        </p:txBody>
      </p:sp>
      <p:sp>
        <p:nvSpPr>
          <p:cNvPr id="4" name="矩形 3"/>
          <p:cNvSpPr/>
          <p:nvPr/>
        </p:nvSpPr>
        <p:spPr>
          <a:xfrm>
            <a:off x="205740" y="882650"/>
            <a:ext cx="4170045"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4906010" y="2207895"/>
            <a:ext cx="4170045" cy="160845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4385945" y="15875"/>
            <a:ext cx="4521835" cy="220726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4577715" y="3820160"/>
            <a:ext cx="3938905" cy="283845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4371975" y="3266440"/>
            <a:ext cx="241300" cy="16281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内容占位符 2"/>
          <p:cNvSpPr>
            <a:spLocks noGrp="1"/>
          </p:cNvSpPr>
          <p:nvPr>
            <p:ph idx="1"/>
          </p:nvPr>
        </p:nvSpPr>
        <p:spPr>
          <a:xfrm>
            <a:off x="5111750" y="922020"/>
            <a:ext cx="2814955" cy="3426460"/>
          </a:xfrm>
          <a:solidFill>
            <a:schemeClr val="bg1">
              <a:alpha val="75000"/>
            </a:schemeClr>
          </a:solidFill>
        </p:spPr>
        <p:txBody>
          <a:bodyPr>
            <a:normAutofit lnSpcReduction="10000"/>
          </a:bodyPr>
          <a:p>
            <a:r>
              <a:rPr lang="zh-CN" altLang="en-US"/>
              <a:t>初始化</a:t>
            </a:r>
            <a:endParaRPr lang="zh-CN" altLang="en-US"/>
          </a:p>
          <a:p>
            <a:r>
              <a:rPr lang="zh-CN" altLang="en-US"/>
              <a:t>基础概念</a:t>
            </a:r>
            <a:endParaRPr lang="zh-CN" altLang="en-US"/>
          </a:p>
          <a:p>
            <a:r>
              <a:rPr lang="zh-CN" altLang="en-US"/>
              <a:t>特殊成员函数</a:t>
            </a:r>
            <a:endParaRPr lang="zh-CN" altLang="en-US"/>
          </a:p>
          <a:p>
            <a:r>
              <a:rPr lang="zh-CN" altLang="en-US"/>
              <a:t>友元</a:t>
            </a:r>
            <a:endParaRPr lang="zh-CN" altLang="en-US"/>
          </a:p>
          <a:p>
            <a:r>
              <a:rPr lang="zh-CN" altLang="en-US"/>
              <a:t>继承</a:t>
            </a:r>
            <a:endParaRPr lang="zh-CN" altLang="en-US"/>
          </a:p>
          <a:p>
            <a:r>
              <a:rPr lang="zh-CN" altLang="en-US"/>
              <a:t>多态</a:t>
            </a:r>
            <a:endParaRPr lang="zh-CN" altLang="en-US"/>
          </a:p>
        </p:txBody>
      </p:sp>
      <p:sp>
        <p:nvSpPr>
          <p:cNvPr id="10" name="圆角矩形 9"/>
          <p:cNvSpPr/>
          <p:nvPr/>
        </p:nvSpPr>
        <p:spPr>
          <a:xfrm>
            <a:off x="545465" y="2488565"/>
            <a:ext cx="3552190" cy="4297680"/>
          </a:xfrm>
          <a:prstGeom prst="roundRect">
            <a:avLst>
              <a:gd name="adj" fmla="val 11136"/>
            </a:avLst>
          </a:prstGeom>
          <a:noFill/>
          <a:ln>
            <a:solidFill>
              <a:schemeClr val="accent2"/>
            </a:solidFill>
            <a:prstDash val="dash"/>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标题 3073"/>
          <p:cNvSpPr>
            <a:spLocks noGrp="1"/>
          </p:cNvSpPr>
          <p:nvPr>
            <p:ph type="title"/>
          </p:nvPr>
        </p:nvSpPr>
        <p:spPr/>
        <p:txBody>
          <a:bodyPr anchor="ctr">
            <a:normAutofit fontScale="90000"/>
          </a:bodyPr>
          <a:p>
            <a:r>
              <a:rPr lang="en-US" altLang="zh-CN">
                <a:sym typeface="+mn-ea"/>
              </a:rPr>
              <a:t>4. </a:t>
            </a:r>
            <a:r>
              <a:rPr lang="zh-CN" altLang="en-US">
                <a:sym typeface="+mn-ea"/>
              </a:rPr>
              <a:t>类</a:t>
            </a:r>
            <a:endParaRPr lang="en-US" altLang="zh-CN"/>
          </a:p>
        </p:txBody>
      </p:sp>
      <p:sp>
        <p:nvSpPr>
          <p:cNvPr id="3075" name="文本占位符 3074"/>
          <p:cNvSpPr>
            <a:spLocks noGrp="1"/>
          </p:cNvSpPr>
          <p:nvPr>
            <p:ph type="body" idx="1"/>
          </p:nvPr>
        </p:nvSpPr>
        <p:spPr/>
        <p:txBody>
          <a:bodyPr>
            <a:normAutofit/>
          </a:bodyPr>
          <a:p>
            <a:r>
              <a:rPr lang="zh-CN" altLang="en-US">
                <a:sym typeface="+mn-ea"/>
              </a:rPr>
              <a:t>回顾</a:t>
            </a:r>
            <a:r>
              <a:rPr lang="en-US" altLang="zh-CN">
                <a:sym typeface="+mn-ea"/>
              </a:rPr>
              <a:t>C</a:t>
            </a:r>
            <a:r>
              <a:rPr lang="zh-CN" altLang="en-US">
                <a:sym typeface="+mn-ea"/>
              </a:rPr>
              <a:t>语言</a:t>
            </a:r>
            <a:endParaRPr lang="zh-CN" altLang="en-US">
              <a:sym typeface="+mn-ea"/>
            </a:endParaRPr>
          </a:p>
          <a:p>
            <a:pPr lvl="1"/>
            <a:r>
              <a:rPr lang="zh-CN" altLang="en-US" sz="2400"/>
              <a:t>内建</a:t>
            </a:r>
            <a:r>
              <a:rPr lang="en-US" altLang="zh-CN" sz="2400"/>
              <a:t>(built-in)</a:t>
            </a:r>
            <a:r>
              <a:rPr lang="zh-CN" altLang="en-US" sz="2400"/>
              <a:t>的基础数据类型</a:t>
            </a:r>
            <a:endParaRPr lang="zh-CN" altLang="en-US" sz="2400"/>
          </a:p>
          <a:p>
            <a:pPr lvl="2"/>
            <a:r>
              <a:rPr lang="zh-CN" altLang="en-US" sz="2000" err="1"/>
              <a:t>例如：</a:t>
            </a:r>
            <a:r>
              <a:rPr lang="en-US" altLang="zh-CN" sz="2000" err="1"/>
              <a:t>int</a:t>
            </a:r>
            <a:r>
              <a:rPr lang="en-US" altLang="zh-CN" sz="2000"/>
              <a:t>, float, char</a:t>
            </a:r>
            <a:endParaRPr lang="en-US" altLang="zh-CN" sz="2000"/>
          </a:p>
          <a:p>
            <a:pPr lvl="2"/>
            <a:r>
              <a:rPr lang="zh-CN" altLang="en-US" sz="2000"/>
              <a:t>具有</a:t>
            </a:r>
            <a:r>
              <a:rPr lang="en-US" altLang="zh-CN" sz="2000"/>
              <a:t>: </a:t>
            </a:r>
            <a:r>
              <a:rPr lang="zh-CN" altLang="en-US" sz="1665"/>
              <a:t>值 </a:t>
            </a:r>
            <a:r>
              <a:rPr lang="en-US" altLang="zh-CN" sz="1665"/>
              <a:t>/ </a:t>
            </a:r>
            <a:r>
              <a:rPr lang="zh-CN" altLang="en-US" sz="1665"/>
              <a:t>一系列操作</a:t>
            </a:r>
            <a:endParaRPr lang="en-US" altLang="zh-CN" sz="2000"/>
          </a:p>
          <a:p>
            <a:pPr lvl="1"/>
            <a:r>
              <a:rPr lang="zh-CN" altLang="en-US" sz="2400"/>
              <a:t>其他类型：用户定义数据 </a:t>
            </a:r>
            <a:r>
              <a:rPr lang="en-US" altLang="zh-CN" sz="2400"/>
              <a:t>struct</a:t>
            </a:r>
            <a:endParaRPr lang="en-US" altLang="zh-CN" sz="2400"/>
          </a:p>
          <a:p>
            <a:pPr lvl="2"/>
            <a:r>
              <a:rPr lang="zh-CN" altLang="en-US" sz="2000"/>
              <a:t>没有直接关联的操作</a:t>
            </a:r>
            <a:endParaRPr lang="zh-CN" altLang="en-US" sz="2000"/>
          </a:p>
          <a:p>
            <a:pPr lvl="1"/>
            <a:r>
              <a:rPr lang="zh-CN" altLang="en-US" sz="2400"/>
              <a:t>函数 </a:t>
            </a:r>
            <a:r>
              <a:rPr lang="en-US" altLang="zh-CN" sz="2400"/>
              <a:t>/ </a:t>
            </a:r>
            <a:r>
              <a:rPr lang="zh-CN" altLang="en-US" sz="2400"/>
              <a:t>过程</a:t>
            </a:r>
            <a:r>
              <a:rPr lang="en-US" altLang="zh-CN" sz="2400"/>
              <a:t>(procedure)</a:t>
            </a:r>
            <a:r>
              <a:rPr lang="zh-CN" altLang="en-US" sz="2400"/>
              <a:t>是核心</a:t>
            </a:r>
            <a:endParaRPr lang="zh-CN" altLang="en-US" sz="2400"/>
          </a:p>
          <a:p>
            <a:pPr lvl="0"/>
            <a:r>
              <a:rPr lang="zh-CN" altLang="en-US">
                <a:sym typeface="+mn-ea"/>
              </a:rPr>
              <a:t>希望：能够方便地操作用户定义数据类型</a:t>
            </a:r>
            <a:endParaRPr lang="zh-CN" altLang="en-US">
              <a:sym typeface="+mn-ea"/>
            </a:endParaRPr>
          </a:p>
          <a:p>
            <a:pPr lvl="1"/>
            <a:r>
              <a:rPr lang="zh-CN" altLang="en-US">
                <a:sym typeface="+mn-ea"/>
              </a:rPr>
              <a:t>像操作基础数据类型一样</a:t>
            </a:r>
            <a:endParaRPr lang="zh-CN" altLang="en-US">
              <a:sym typeface="+mn-ea"/>
            </a:endParaRPr>
          </a:p>
          <a:p>
            <a:pPr lvl="1"/>
            <a:endParaRPr lang="en-US" altLang="zh-CN" sz="2400">
              <a:sym typeface="+mn-ea"/>
            </a:endParaRPr>
          </a:p>
          <a:p>
            <a:pPr lvl="1"/>
            <a:endParaRPr lang="en-US" altLang="zh-CN" sz="2400">
              <a:sym typeface="+mn-ea"/>
            </a:endParaRPr>
          </a:p>
          <a:p>
            <a:pPr lvl="1"/>
            <a:r>
              <a:rPr lang="en-US" altLang="zh-CN" sz="2400">
                <a:sym typeface="+mn-ea"/>
              </a:rPr>
              <a:t>C++ class</a:t>
            </a:r>
            <a:endParaRPr lang="zh-CN" altLang="en-US" sz="2400"/>
          </a:p>
          <a:p>
            <a:pPr lvl="0"/>
            <a:endParaRPr lang="zh-CN" altLang="en-US" sz="2800"/>
          </a:p>
        </p:txBody>
      </p:sp>
      <p:sp>
        <p:nvSpPr>
          <p:cNvPr id="2" name="文本框 1"/>
          <p:cNvSpPr txBox="1"/>
          <p:nvPr/>
        </p:nvSpPr>
        <p:spPr>
          <a:xfrm rot="21300000">
            <a:off x="6198870" y="4729480"/>
            <a:ext cx="2316480" cy="476885"/>
          </a:xfrm>
          <a:prstGeom prst="rect">
            <a:avLst/>
          </a:prstGeom>
        </p:spPr>
        <p:style>
          <a:lnRef idx="1">
            <a:schemeClr val="accent4"/>
          </a:lnRef>
          <a:fillRef idx="2">
            <a:schemeClr val="accent4"/>
          </a:fillRef>
          <a:effectRef idx="1">
            <a:schemeClr val="accent4"/>
          </a:effectRef>
          <a:fontRef idx="minor">
            <a:schemeClr val="dk1"/>
          </a:fontRef>
        </p:style>
        <p:txBody>
          <a:bodyPr wrap="none" rtlCol="0" anchor="t">
            <a:spAutoFit/>
            <a:scene3d>
              <a:camera prst="orthographicFront"/>
              <a:lightRig rig="harsh" dir="t"/>
            </a:scene3d>
            <a:sp3d extrusionH="57150" prstMaterial="matte">
              <a:bevelT w="63500" h="12700" prst="angle"/>
              <a:contourClr>
                <a:schemeClr val="bg1">
                  <a:lumMod val="65000"/>
                </a:schemeClr>
              </a:contourClr>
            </a:sp3d>
          </a:bodyPr>
          <a:p>
            <a:r>
              <a:rPr lang="zh-CN" altLang="en-US" sz="2400">
                <a:solidFill>
                  <a:schemeClr val="accent3"/>
                </a:solidFill>
                <a:effectLst/>
                <a:latin typeface="微软雅黑 Light" charset="0"/>
                <a:ea typeface="微软雅黑 Light" charset="0"/>
                <a:sym typeface="+mn-ea"/>
              </a:rPr>
              <a:t>面向对象的思想</a:t>
            </a:r>
            <a:endParaRPr lang="zh-CN" altLang="en-US" sz="2400">
              <a:solidFill>
                <a:schemeClr val="accent3"/>
              </a:solidFill>
              <a:effectLst/>
              <a:latin typeface="微软雅黑 Light" charset="0"/>
              <a:ea typeface="微软雅黑 Light" charset="0"/>
              <a:sym typeface="+mn-ea"/>
            </a:endParaRPr>
          </a:p>
        </p:txBody>
      </p:sp>
      <p:sp>
        <p:nvSpPr>
          <p:cNvPr id="3" name="下箭头 2"/>
          <p:cNvSpPr/>
          <p:nvPr/>
        </p:nvSpPr>
        <p:spPr>
          <a:xfrm>
            <a:off x="1846580" y="4940300"/>
            <a:ext cx="238125" cy="6775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5">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4. </a:t>
            </a:r>
            <a:r>
              <a:rPr lang="zh-CN" altLang="en-US"/>
              <a:t>类 </a:t>
            </a:r>
            <a:r>
              <a:rPr lang="en-US" altLang="zh-CN"/>
              <a:t>(</a:t>
            </a:r>
            <a:r>
              <a:rPr lang="en-US" altLang="zh-CN">
                <a:solidFill>
                  <a:srgbClr val="A01F5E"/>
                </a:solidFill>
              </a:rPr>
              <a:t>class</a:t>
            </a:r>
            <a:r>
              <a:rPr lang="en-US" altLang="zh-CN"/>
              <a:t>)</a:t>
            </a:r>
            <a:endParaRPr lang="en-US" altLang="zh-CN"/>
          </a:p>
        </p:txBody>
      </p:sp>
      <p:sp>
        <p:nvSpPr>
          <p:cNvPr id="3" name="内容占位符 2"/>
          <p:cNvSpPr>
            <a:spLocks noGrp="1"/>
          </p:cNvSpPr>
          <p:nvPr>
            <p:ph idx="1"/>
          </p:nvPr>
        </p:nvSpPr>
        <p:spPr>
          <a:xfrm>
            <a:off x="628650" y="3448050"/>
            <a:ext cx="7886700" cy="634365"/>
          </a:xfrm>
        </p:spPr>
        <p:txBody>
          <a:bodyPr>
            <a:normAutofit/>
          </a:bodyPr>
          <a:p>
            <a:endParaRPr lang="zh-CN" altLang="en-US"/>
          </a:p>
          <a:p>
            <a:pPr lvl="0"/>
            <a:endParaRPr lang="zh-CN" altLang="en-US" b="1"/>
          </a:p>
          <a:p>
            <a:endParaRPr lang="zh-CN" altLang="en-US" b="1"/>
          </a:p>
          <a:p>
            <a:endParaRPr lang="zh-CN" altLang="en-US"/>
          </a:p>
        </p:txBody>
      </p:sp>
      <p:sp>
        <p:nvSpPr>
          <p:cNvPr id="4" name="文本框 3"/>
          <p:cNvSpPr txBox="1"/>
          <p:nvPr/>
        </p:nvSpPr>
        <p:spPr>
          <a:xfrm>
            <a:off x="1341755" y="3757295"/>
            <a:ext cx="3831590" cy="2277110"/>
          </a:xfrm>
          <a:prstGeom prst="rect">
            <a:avLst/>
          </a:prstGeom>
        </p:spPr>
        <p:style>
          <a:lnRef idx="1">
            <a:schemeClr val="accent5"/>
          </a:lnRef>
          <a:fillRef idx="3">
            <a:schemeClr val="accent5"/>
          </a:fillRef>
          <a:effectRef idx="2">
            <a:schemeClr val="accent5"/>
          </a:effectRef>
          <a:fontRef idx="minor">
            <a:schemeClr val="lt1"/>
          </a:fontRef>
        </p:style>
        <p:txBody>
          <a:bodyPr wrap="square" tIns="71755" bIns="71755" rtlCol="0">
            <a:spAutoFit/>
          </a:bodyPr>
          <a:p>
            <a:r>
              <a:rPr lang="zh-CN" altLang="en-US" sz="2000">
                <a:latin typeface="Consolas" panose="020B0609020204030204" charset="0"/>
              </a:rPr>
              <a:t>class class_name {</a:t>
            </a:r>
            <a:endParaRPr lang="zh-CN" altLang="en-US" sz="2000">
              <a:latin typeface="Consolas" panose="020B0609020204030204" charset="0"/>
            </a:endParaRPr>
          </a:p>
          <a:p>
            <a:r>
              <a:rPr lang="zh-CN" altLang="en-US" sz="2000">
                <a:latin typeface="Consolas" panose="020B0609020204030204" charset="0"/>
              </a:rPr>
              <a:t>  </a:t>
            </a:r>
            <a:r>
              <a:rPr lang="en-US" altLang="zh-CN" sz="2000">
                <a:latin typeface="Consolas" panose="020B0609020204030204" charset="0"/>
              </a:rPr>
              <a:t>public</a:t>
            </a:r>
            <a:r>
              <a:rPr lang="zh-CN" altLang="en-US" sz="2000">
                <a:latin typeface="Consolas" panose="020B0609020204030204" charset="0"/>
              </a:rPr>
              <a:t>:</a:t>
            </a:r>
            <a:endParaRPr lang="zh-CN" altLang="en-US" sz="2000">
              <a:latin typeface="Consolas" panose="020B0609020204030204" charset="0"/>
            </a:endParaRPr>
          </a:p>
          <a:p>
            <a:r>
              <a:rPr lang="zh-CN" altLang="en-US" sz="2000">
                <a:latin typeface="Consolas" panose="020B0609020204030204" charset="0"/>
              </a:rPr>
              <a:t>    member1;</a:t>
            </a:r>
            <a:endParaRPr lang="zh-CN" altLang="en-US" sz="2000">
              <a:latin typeface="Consolas" panose="020B0609020204030204" charset="0"/>
            </a:endParaRPr>
          </a:p>
          <a:p>
            <a:r>
              <a:rPr lang="zh-CN" altLang="en-US" sz="2000">
                <a:latin typeface="Consolas" panose="020B0609020204030204" charset="0"/>
              </a:rPr>
              <a:t>  </a:t>
            </a:r>
            <a:r>
              <a:rPr lang="en-US" altLang="zh-CN" sz="2000">
                <a:latin typeface="Consolas" panose="020B0609020204030204" charset="0"/>
              </a:rPr>
              <a:t>private</a:t>
            </a:r>
            <a:r>
              <a:rPr lang="zh-CN" altLang="en-US" sz="2000">
                <a:latin typeface="Consolas" panose="020B0609020204030204" charset="0"/>
              </a:rPr>
              <a:t>:</a:t>
            </a:r>
            <a:endParaRPr lang="zh-CN" altLang="en-US" sz="2000">
              <a:latin typeface="Consolas" panose="020B0609020204030204" charset="0"/>
            </a:endParaRPr>
          </a:p>
          <a:p>
            <a:r>
              <a:rPr lang="zh-CN" altLang="en-US" sz="2000">
                <a:latin typeface="Consolas" panose="020B0609020204030204" charset="0"/>
              </a:rPr>
              <a:t>    member2;</a:t>
            </a:r>
            <a:endParaRPr lang="zh-CN" altLang="en-US" sz="2000">
              <a:latin typeface="Consolas" panose="020B0609020204030204" charset="0"/>
            </a:endParaRPr>
          </a:p>
          <a:p>
            <a:r>
              <a:rPr lang="zh-CN" altLang="en-US" sz="2000">
                <a:latin typeface="Consolas" panose="020B0609020204030204" charset="0"/>
              </a:rPr>
              <a:t>  ...</a:t>
            </a:r>
            <a:endParaRPr lang="zh-CN" altLang="en-US" sz="2000">
              <a:latin typeface="Consolas" panose="020B0609020204030204" charset="0"/>
            </a:endParaRPr>
          </a:p>
          <a:p>
            <a:r>
              <a:rPr lang="zh-CN" altLang="en-US" sz="2000">
                <a:latin typeface="Consolas" panose="020B0609020204030204" charset="0"/>
              </a:rPr>
              <a:t>} object_names;</a:t>
            </a:r>
            <a:endParaRPr lang="zh-CN" altLang="en-US" sz="2000">
              <a:latin typeface="Consolas" panose="020B0609020204030204" charset="0"/>
            </a:endParaRPr>
          </a:p>
        </p:txBody>
      </p:sp>
      <p:pic>
        <p:nvPicPr>
          <p:cNvPr id="5" name="图片 4"/>
          <p:cNvPicPr>
            <a:picLocks noChangeAspect="1"/>
          </p:cNvPicPr>
          <p:nvPr/>
        </p:nvPicPr>
        <p:blipFill>
          <a:blip r:embed="rId1"/>
          <a:stretch>
            <a:fillRect/>
          </a:stretch>
        </p:blipFill>
        <p:spPr>
          <a:xfrm>
            <a:off x="1293495" y="1156970"/>
            <a:ext cx="3573921" cy="2194560"/>
          </a:xfrm>
          <a:prstGeom prst="rect">
            <a:avLst/>
          </a:prstGeom>
        </p:spPr>
      </p:pic>
      <p:pic>
        <p:nvPicPr>
          <p:cNvPr id="6" name="图片 5"/>
          <p:cNvPicPr>
            <a:picLocks noChangeAspect="1"/>
          </p:cNvPicPr>
          <p:nvPr/>
        </p:nvPicPr>
        <p:blipFill>
          <a:blip r:embed="rId2"/>
          <a:stretch>
            <a:fillRect/>
          </a:stretch>
        </p:blipFill>
        <p:spPr>
          <a:xfrm>
            <a:off x="5173345" y="2528570"/>
            <a:ext cx="2965195" cy="8229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a:spLocks noGrp="1"/>
          </p:cNvSpPr>
          <p:nvPr>
            <p:ph type="title"/>
          </p:nvPr>
        </p:nvSpPr>
        <p:spPr/>
        <p:txBody>
          <a:bodyPr anchor="ctr">
            <a:normAutofit fontScale="90000"/>
          </a:bodyPr>
          <a:p>
            <a:r>
              <a:rPr lang="en-US" altLang="zh-CN">
                <a:sym typeface="+mn-ea"/>
              </a:rPr>
              <a:t>4. </a:t>
            </a:r>
            <a:r>
              <a:rPr lang="zh-CN" altLang="en-US">
                <a:sym typeface="+mn-ea"/>
              </a:rPr>
              <a:t>类 </a:t>
            </a:r>
            <a:r>
              <a:rPr lang="en-US" altLang="zh-CN">
                <a:sym typeface="+mn-ea"/>
              </a:rPr>
              <a:t>(</a:t>
            </a:r>
            <a:r>
              <a:rPr lang="en-US" altLang="zh-CN">
                <a:solidFill>
                  <a:srgbClr val="A01F5E"/>
                </a:solidFill>
                <a:sym typeface="+mn-ea"/>
              </a:rPr>
              <a:t>class</a:t>
            </a:r>
            <a:r>
              <a:rPr lang="en-US" altLang="zh-CN">
                <a:sym typeface="+mn-ea"/>
              </a:rPr>
              <a:t>)</a:t>
            </a:r>
            <a:endParaRPr lang="en-US" altLang="zh-CN"/>
          </a:p>
        </p:txBody>
      </p:sp>
      <p:sp>
        <p:nvSpPr>
          <p:cNvPr id="5123" name="文本占位符 5122"/>
          <p:cNvSpPr>
            <a:spLocks noGrp="1"/>
          </p:cNvSpPr>
          <p:nvPr>
            <p:ph type="body" idx="1"/>
          </p:nvPr>
        </p:nvSpPr>
        <p:spPr>
          <a:xfrm>
            <a:off x="628650" y="960120"/>
            <a:ext cx="7886700" cy="5617210"/>
          </a:xfrm>
        </p:spPr>
        <p:txBody>
          <a:bodyPr>
            <a:normAutofit lnSpcReduction="20000"/>
          </a:bodyPr>
          <a:p>
            <a:pPr>
              <a:lnSpc>
                <a:spcPct val="120000"/>
              </a:lnSpc>
            </a:pPr>
            <a:r>
              <a:rPr lang="en-US" altLang="zh-CN" sz="2800"/>
              <a:t>C++</a:t>
            </a:r>
            <a:r>
              <a:rPr lang="zh-CN" altLang="en-US" sz="2800"/>
              <a:t>语言的</a:t>
            </a:r>
            <a:r>
              <a:rPr lang="en-US" altLang="zh-CN" sz="2800"/>
              <a:t>class</a:t>
            </a:r>
            <a:endParaRPr lang="en-US" altLang="zh-CN" sz="2800"/>
          </a:p>
          <a:p>
            <a:pPr lvl="1">
              <a:lnSpc>
                <a:spcPct val="120000"/>
              </a:lnSpc>
            </a:pPr>
            <a:r>
              <a:rPr lang="zh-CN" altLang="en-US" sz="2400" err="1"/>
              <a:t>类似</a:t>
            </a:r>
            <a:r>
              <a:rPr lang="en-US" altLang="zh-CN" sz="2400" err="1"/>
              <a:t>C</a:t>
            </a:r>
            <a:r>
              <a:rPr lang="zh-CN" altLang="en-US" sz="2400" err="1"/>
              <a:t>语言的</a:t>
            </a:r>
            <a:r>
              <a:rPr lang="en-US" altLang="zh-CN" sz="2400" err="1"/>
              <a:t>struct</a:t>
            </a:r>
            <a:endParaRPr lang="en-US" altLang="zh-CN" sz="2400"/>
          </a:p>
          <a:p>
            <a:pPr lvl="1">
              <a:lnSpc>
                <a:spcPct val="120000"/>
              </a:lnSpc>
            </a:pPr>
            <a:r>
              <a:rPr lang="zh-CN" altLang="en-US" sz="2400"/>
              <a:t>成员不仅有变量，还有函数</a:t>
            </a:r>
            <a:endParaRPr lang="zh-CN" altLang="en-US" sz="2400"/>
          </a:p>
          <a:p>
            <a:pPr lvl="2">
              <a:lnSpc>
                <a:spcPct val="120000"/>
              </a:lnSpc>
            </a:pPr>
            <a:r>
              <a:rPr lang="zh-CN" altLang="en-US" sz="2000"/>
              <a:t>成员变量</a:t>
            </a:r>
            <a:endParaRPr lang="zh-CN" altLang="en-US" sz="2000"/>
          </a:p>
          <a:p>
            <a:pPr lvl="2">
              <a:lnSpc>
                <a:spcPct val="120000"/>
              </a:lnSpc>
            </a:pPr>
            <a:r>
              <a:rPr lang="zh-CN" altLang="en-US" sz="2000"/>
              <a:t>成员函数</a:t>
            </a:r>
            <a:endParaRPr lang="zh-CN" altLang="en-US" sz="2000"/>
          </a:p>
          <a:p>
            <a:pPr lvl="1">
              <a:lnSpc>
                <a:spcPct val="120000"/>
              </a:lnSpc>
            </a:pPr>
            <a:r>
              <a:rPr lang="zh-CN" altLang="en-US" sz="2400"/>
              <a:t>某些成员只有特定函数能访问</a:t>
            </a:r>
            <a:endParaRPr lang="zh-CN" altLang="en-US" sz="2400"/>
          </a:p>
          <a:p>
            <a:pPr lvl="2">
              <a:lnSpc>
                <a:spcPct val="120000"/>
              </a:lnSpc>
            </a:pPr>
            <a:r>
              <a:rPr lang="zh-CN" altLang="en-US" sz="2000"/>
              <a:t>公共项</a:t>
            </a:r>
            <a:r>
              <a:rPr lang="en-US" altLang="zh-CN" sz="2000"/>
              <a:t>(public)</a:t>
            </a:r>
            <a:endParaRPr lang="en-US" altLang="zh-CN" sz="2000"/>
          </a:p>
          <a:p>
            <a:pPr lvl="2">
              <a:lnSpc>
                <a:spcPct val="120000"/>
              </a:lnSpc>
            </a:pPr>
            <a:r>
              <a:rPr lang="zh-CN" altLang="en-US" sz="2000"/>
              <a:t>隐藏项</a:t>
            </a:r>
            <a:r>
              <a:rPr lang="en-US" altLang="zh-CN" sz="2000"/>
              <a:t>(private)</a:t>
            </a:r>
            <a:endParaRPr lang="en-US" altLang="zh-CN" sz="2000"/>
          </a:p>
          <a:p>
            <a:pPr lvl="1">
              <a:lnSpc>
                <a:spcPct val="120000"/>
              </a:lnSpc>
            </a:pPr>
            <a:r>
              <a:rPr lang="zh-CN" altLang="en-US" sz="2400"/>
              <a:t>允许用户重定义功能</a:t>
            </a:r>
            <a:endParaRPr lang="zh-CN" altLang="en-US" sz="2400"/>
          </a:p>
          <a:p>
            <a:pPr lvl="0">
              <a:lnSpc>
                <a:spcPct val="120000"/>
              </a:lnSpc>
            </a:pPr>
            <a:r>
              <a:rPr lang="en-US" altLang="zh-CN">
                <a:sym typeface="+mn-ea"/>
              </a:rPr>
              <a:t>class</a:t>
            </a:r>
            <a:r>
              <a:rPr lang="zh-CN" altLang="en-US">
                <a:sym typeface="+mn-ea"/>
              </a:rPr>
              <a:t>扩展了基础数据类型</a:t>
            </a:r>
            <a:endParaRPr lang="zh-CN" altLang="en-US" b="1"/>
          </a:p>
          <a:p>
            <a:pPr lvl="1">
              <a:lnSpc>
                <a:spcPct val="120000"/>
              </a:lnSpc>
            </a:pPr>
            <a:r>
              <a:rPr lang="zh-CN" altLang="en-US">
                <a:sym typeface="+mn-ea"/>
              </a:rPr>
              <a:t>类可视为一种数据类型, </a:t>
            </a:r>
            <a:endParaRPr lang="zh-CN" altLang="en-US"/>
          </a:p>
          <a:p>
            <a:pPr lvl="1">
              <a:lnSpc>
                <a:spcPct val="120000"/>
              </a:lnSpc>
            </a:pPr>
            <a:r>
              <a:rPr lang="zh-CN" altLang="en-US">
                <a:sym typeface="+mn-ea"/>
              </a:rPr>
              <a:t>类的实例即为该种数据类型所定义的变量</a:t>
            </a:r>
            <a:endParaRPr lang="zh-CN" altLang="en-US"/>
          </a:p>
          <a:p>
            <a:pPr lvl="1">
              <a:lnSpc>
                <a:spcPct val="120000"/>
              </a:lnSpc>
            </a:pPr>
            <a:r>
              <a:rPr lang="zh-CN" altLang="en-US">
                <a:sym typeface="+mn-ea"/>
              </a:rPr>
              <a:t>类实例中的成员变量可以是单独拷贝也可以共享</a:t>
            </a:r>
            <a:endParaRPr lang="zh-CN" altLang="en-US" sz="2800"/>
          </a:p>
        </p:txBody>
      </p:sp>
      <p:grpSp>
        <p:nvGrpSpPr>
          <p:cNvPr id="7" name="组合 6"/>
          <p:cNvGrpSpPr/>
          <p:nvPr/>
        </p:nvGrpSpPr>
        <p:grpSpPr>
          <a:xfrm>
            <a:off x="5838190" y="2056130"/>
            <a:ext cx="2707640" cy="810260"/>
            <a:chOff x="9194" y="3238"/>
            <a:chExt cx="4264" cy="1276"/>
          </a:xfrm>
        </p:grpSpPr>
        <p:sp>
          <p:nvSpPr>
            <p:cNvPr id="2" name="文本框 1"/>
            <p:cNvSpPr txBox="1"/>
            <p:nvPr/>
          </p:nvSpPr>
          <p:spPr>
            <a:xfrm>
              <a:off x="9810" y="3547"/>
              <a:ext cx="3648" cy="751"/>
            </a:xfrm>
            <a:prstGeom prst="rect">
              <a:avLst/>
            </a:prstGeom>
            <a:noFill/>
          </p:spPr>
          <p:txBody>
            <a:bodyPr wrap="none" rtlCol="0" anchor="t">
              <a:spAutoFit/>
            </a:bodyPr>
            <a:p>
              <a:r>
                <a:rPr lang="zh-CN" altLang="en-US" sz="2400" b="1">
                  <a:latin typeface="微软雅黑 Light" charset="0"/>
                  <a:ea typeface="微软雅黑 Light" charset="0"/>
                  <a:sym typeface="+mn-ea"/>
                </a:rPr>
                <a:t>集成</a:t>
              </a:r>
              <a:r>
                <a:rPr lang="zh-CN" altLang="en-US" sz="2400">
                  <a:latin typeface="微软雅黑 Light" charset="0"/>
                  <a:ea typeface="微软雅黑 Light" charset="0"/>
                  <a:sym typeface="+mn-ea"/>
                </a:rPr>
                <a:t>数据和算法</a:t>
              </a:r>
              <a:endParaRPr lang="zh-CN" altLang="en-US" sz="2400">
                <a:latin typeface="微软雅黑 Light" charset="0"/>
                <a:ea typeface="微软雅黑 Light" charset="0"/>
                <a:sym typeface="+mn-ea"/>
              </a:endParaRPr>
            </a:p>
          </p:txBody>
        </p:sp>
        <p:sp>
          <p:nvSpPr>
            <p:cNvPr id="4" name="右大括号 3"/>
            <p:cNvSpPr/>
            <p:nvPr/>
          </p:nvSpPr>
          <p:spPr>
            <a:xfrm>
              <a:off x="9194" y="3238"/>
              <a:ext cx="424" cy="1276"/>
            </a:xfrm>
            <a:prstGeom prst="rightBrace">
              <a:avLst>
                <a:gd name="adj1" fmla="val 32371"/>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grpSp>
        <p:nvGrpSpPr>
          <p:cNvPr id="6" name="组合 5"/>
          <p:cNvGrpSpPr/>
          <p:nvPr/>
        </p:nvGrpSpPr>
        <p:grpSpPr>
          <a:xfrm>
            <a:off x="5838190" y="3289300"/>
            <a:ext cx="1183640" cy="810260"/>
            <a:chOff x="9194" y="5180"/>
            <a:chExt cx="1864" cy="1276"/>
          </a:xfrm>
        </p:grpSpPr>
        <p:sp>
          <p:nvSpPr>
            <p:cNvPr id="3" name="文本框 2"/>
            <p:cNvSpPr txBox="1"/>
            <p:nvPr/>
          </p:nvSpPr>
          <p:spPr>
            <a:xfrm>
              <a:off x="9810" y="5417"/>
              <a:ext cx="1248" cy="751"/>
            </a:xfrm>
            <a:prstGeom prst="rect">
              <a:avLst/>
            </a:prstGeom>
            <a:noFill/>
          </p:spPr>
          <p:txBody>
            <a:bodyPr wrap="none" rtlCol="0">
              <a:spAutoFit/>
            </a:bodyPr>
            <a:p>
              <a:r>
                <a:rPr lang="zh-CN" altLang="en-US" sz="2400">
                  <a:latin typeface="微软雅黑 Light" charset="0"/>
                  <a:ea typeface="微软雅黑 Light" charset="0"/>
                </a:rPr>
                <a:t>封装</a:t>
              </a:r>
              <a:endParaRPr lang="zh-CN" altLang="en-US" sz="2400">
                <a:latin typeface="微软雅黑 Light" charset="0"/>
                <a:ea typeface="微软雅黑 Light" charset="0"/>
              </a:endParaRPr>
            </a:p>
          </p:txBody>
        </p:sp>
        <p:sp>
          <p:nvSpPr>
            <p:cNvPr id="5" name="右大括号 4"/>
            <p:cNvSpPr/>
            <p:nvPr/>
          </p:nvSpPr>
          <p:spPr>
            <a:xfrm>
              <a:off x="9194" y="5180"/>
              <a:ext cx="424" cy="1276"/>
            </a:xfrm>
            <a:prstGeom prst="rightBrace">
              <a:avLst>
                <a:gd name="adj1" fmla="val 32371"/>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3">
                                            <p:txEl>
                                              <p:pRg st="3" end="3"/>
                                            </p:txEl>
                                          </p:spTgt>
                                        </p:tgtEl>
                                        <p:attrNameLst>
                                          <p:attrName>style.visibility</p:attrName>
                                        </p:attrNameLst>
                                      </p:cBhvr>
                                      <p:to>
                                        <p:strVal val="visible"/>
                                      </p:to>
                                    </p:set>
                                  </p:childTnLst>
                                </p:cTn>
                              </p:par>
                            </p:childTnLst>
                          </p:cTn>
                        </p:par>
                        <p:par>
                          <p:cTn id="17" fill="hold">
                            <p:stCondLst>
                              <p:cond delay="0"/>
                            </p:stCondLst>
                            <p:childTnLst>
                              <p:par>
                                <p:cTn id="18" presetID="2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1" presetClass="entr" presetSubtype="0" fill="hold" nodeType="with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2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123">
                                            <p:txEl>
                                              <p:pRg st="7" end="7"/>
                                            </p:txEl>
                                          </p:spTgt>
                                        </p:tgtEl>
                                        <p:attrNameLst>
                                          <p:attrName>style.visibility</p:attrName>
                                        </p:attrNameLst>
                                      </p:cBhvr>
                                      <p:to>
                                        <p:strVal val="visible"/>
                                      </p:to>
                                    </p:set>
                                  </p:childTnLst>
                                </p:cTn>
                              </p:par>
                            </p:childTnLst>
                          </p:cTn>
                        </p:par>
                        <p:par>
                          <p:cTn id="31" fill="hold">
                            <p:stCondLst>
                              <p:cond delay="0"/>
                            </p:stCondLst>
                            <p:childTnLst>
                              <p:par>
                                <p:cTn id="32" presetID="2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123">
                                            <p:txEl>
                                              <p:pRg st="9" end="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123">
                                            <p:txEl>
                                              <p:pRg st="10" end="1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123">
                                            <p:txEl>
                                              <p:pRg st="11" end="1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12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4. </a:t>
            </a:r>
            <a:r>
              <a:rPr lang="zh-CN" altLang="en-US">
                <a:sym typeface="+mn-ea"/>
              </a:rPr>
              <a:t>类 </a:t>
            </a:r>
            <a:r>
              <a:rPr lang="en-US" altLang="zh-CN">
                <a:sym typeface="+mn-ea"/>
              </a:rPr>
              <a:t>(class) II</a:t>
            </a:r>
            <a:endParaRPr lang="en-US" altLang="zh-CN">
              <a:sym typeface="+mn-ea"/>
            </a:endParaRPr>
          </a:p>
        </p:txBody>
      </p:sp>
      <p:pic>
        <p:nvPicPr>
          <p:cNvPr id="4" name="内容占位符 3"/>
          <p:cNvPicPr>
            <a:picLocks noChangeAspect="1"/>
          </p:cNvPicPr>
          <p:nvPr>
            <p:ph idx="1"/>
          </p:nvPr>
        </p:nvPicPr>
        <p:blipFill>
          <a:blip r:embed="rId1"/>
          <a:stretch>
            <a:fillRect/>
          </a:stretch>
        </p:blipFill>
        <p:spPr>
          <a:xfrm>
            <a:off x="1784985" y="168275"/>
            <a:ext cx="6994525" cy="6551930"/>
          </a:xfrm>
          <a:prstGeom prst="rect">
            <a:avLst/>
          </a:prstGeom>
        </p:spPr>
      </p:pic>
      <p:sp>
        <p:nvSpPr>
          <p:cNvPr id="5" name="椭圆形标注 4"/>
          <p:cNvSpPr/>
          <p:nvPr/>
        </p:nvSpPr>
        <p:spPr>
          <a:xfrm>
            <a:off x="3854450" y="3964305"/>
            <a:ext cx="1247775" cy="858520"/>
          </a:xfrm>
          <a:prstGeom prst="wedgeEllipseCallout">
            <a:avLst>
              <a:gd name="adj1" fmla="val -48473"/>
              <a:gd name="adj2" fmla="val -62204"/>
            </a:avLst>
          </a:prstGeom>
        </p:spPr>
        <p:style>
          <a:lnRef idx="1">
            <a:schemeClr val="accent6"/>
          </a:lnRef>
          <a:fillRef idx="3">
            <a:schemeClr val="accent6"/>
          </a:fillRef>
          <a:effectRef idx="2">
            <a:schemeClr val="accent6"/>
          </a:effectRef>
          <a:fontRef idx="minor">
            <a:schemeClr val="lt1"/>
          </a:fontRef>
        </p:style>
        <p:txBody>
          <a:bodyPr rtlCol="0" anchor="ctr"/>
          <a:p>
            <a:pPr algn="ctr"/>
            <a:r>
              <a:rPr lang="en-US" altLang="zh-CN">
                <a:effectLst>
                  <a:outerShdw blurRad="38100" dist="38100" dir="2700000" algn="tl">
                    <a:srgbClr val="000000">
                      <a:alpha val="43137"/>
                    </a:srgbClr>
                  </a:outerShdw>
                </a:effectLst>
                <a:latin typeface="微软雅黑" panose="020B0503020204020204" charset="-122"/>
                <a:ea typeface="微软雅黑" panose="020B0503020204020204" charset="-122"/>
              </a:rPr>
              <a:t>::</a:t>
            </a:r>
            <a:r>
              <a:rPr lang="zh-CN" altLang="en-US">
                <a:effectLst>
                  <a:outerShdw blurRad="38100" dist="38100" dir="2700000" algn="tl">
                    <a:srgbClr val="000000">
                      <a:alpha val="43137"/>
                    </a:srgbClr>
                  </a:outerShdw>
                </a:effectLst>
                <a:latin typeface="微软雅黑" panose="020B0503020204020204" charset="-122"/>
                <a:ea typeface="微软雅黑" panose="020B0503020204020204" charset="-122"/>
              </a:rPr>
              <a:t>范围运算符</a:t>
            </a:r>
            <a:endParaRPr lang="zh-CN" altLang="en-US">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 name="椭圆形标注 5"/>
          <p:cNvSpPr/>
          <p:nvPr/>
        </p:nvSpPr>
        <p:spPr>
          <a:xfrm rot="21300000">
            <a:off x="5619750" y="1730375"/>
            <a:ext cx="1247775" cy="902335"/>
          </a:xfrm>
          <a:prstGeom prst="wedgeEllipseCallout">
            <a:avLst>
              <a:gd name="adj1" fmla="val -64096"/>
              <a:gd name="adj2" fmla="val 34689"/>
            </a:avLst>
          </a:prstGeom>
        </p:spPr>
        <p:style>
          <a:lnRef idx="1">
            <a:schemeClr val="accent6"/>
          </a:lnRef>
          <a:fillRef idx="3">
            <a:schemeClr val="accent6"/>
          </a:fillRef>
          <a:effectRef idx="2">
            <a:schemeClr val="accent6"/>
          </a:effectRef>
          <a:fontRef idx="minor">
            <a:schemeClr val="lt1"/>
          </a:fontRef>
        </p:style>
        <p:txBody>
          <a:bodyPr rtlCol="0" anchor="ctr"/>
          <a:p>
            <a:pPr algn="ctr"/>
            <a:r>
              <a:rPr lang="zh-CN" altLang="en-US">
                <a:effectLst>
                  <a:outerShdw blurRad="38100" dist="38100" dir="2700000" algn="tl">
                    <a:srgbClr val="000000">
                      <a:alpha val="43137"/>
                    </a:srgbClr>
                  </a:outerShdw>
                </a:effectLst>
                <a:latin typeface="微软雅黑" panose="020B0503020204020204" charset="-122"/>
                <a:ea typeface="微软雅黑" panose="020B0503020204020204" charset="-122"/>
              </a:rPr>
              <a:t>内联成员函数</a:t>
            </a:r>
            <a:endParaRPr lang="zh-CN" altLang="en-US">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4.1 </a:t>
            </a:r>
            <a:r>
              <a:rPr lang="zh-CN" altLang="en-US">
                <a:sym typeface="+mn-ea"/>
              </a:rPr>
              <a:t>初始化</a:t>
            </a:r>
            <a:endParaRPr lang="zh-CN" altLang="en-US"/>
          </a:p>
        </p:txBody>
      </p:sp>
      <p:sp>
        <p:nvSpPr>
          <p:cNvPr id="3" name="内容占位符 2"/>
          <p:cNvSpPr>
            <a:spLocks noGrp="1"/>
          </p:cNvSpPr>
          <p:nvPr>
            <p:ph idx="1"/>
          </p:nvPr>
        </p:nvSpPr>
        <p:spPr/>
        <p:txBody>
          <a:bodyPr/>
          <a:p>
            <a:r>
              <a:rPr lang="zh-CN" altLang="en-US"/>
              <a:t>问题：</a:t>
            </a:r>
            <a:endParaRPr lang="zh-CN" altLang="en-US"/>
          </a:p>
          <a:p>
            <a:pPr lvl="1"/>
            <a:r>
              <a:rPr lang="zh-CN" altLang="en-US"/>
              <a:t>成员变量是否必须初始化？</a:t>
            </a:r>
            <a:endParaRPr lang="zh-CN" altLang="en-US"/>
          </a:p>
          <a:p>
            <a:pPr lvl="1"/>
            <a:r>
              <a:rPr lang="zh-CN" altLang="en-US"/>
              <a:t>初始化有何好处？</a:t>
            </a:r>
            <a:endParaRPr lang="zh-CN" altLang="en-US"/>
          </a:p>
          <a:p>
            <a:pPr lvl="1"/>
            <a:r>
              <a:rPr lang="zh-CN" altLang="en-US"/>
              <a:t>不初始化会怎么样？</a:t>
            </a:r>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0"/>
            <a:r>
              <a:rPr lang="en-US" altLang="zh-CN"/>
              <a:t>C++ class</a:t>
            </a:r>
            <a:r>
              <a:rPr lang="zh-CN" altLang="en-US"/>
              <a:t>定义了两个特殊函数</a:t>
            </a:r>
            <a:endParaRPr lang="zh-CN" altLang="en-US"/>
          </a:p>
          <a:p>
            <a:pPr lvl="1"/>
            <a:r>
              <a:rPr lang="zh-CN" altLang="en-US">
                <a:solidFill>
                  <a:srgbClr val="A01F5E"/>
                </a:solidFill>
              </a:rPr>
              <a:t>构造函数</a:t>
            </a:r>
            <a:r>
              <a:rPr lang="zh-CN" altLang="en-US"/>
              <a:t>：创建类示例时自动初始化成员变量</a:t>
            </a:r>
            <a:endParaRPr lang="zh-CN" altLang="en-US"/>
          </a:p>
          <a:p>
            <a:pPr lvl="1"/>
            <a:r>
              <a:rPr lang="zh-CN" altLang="en-US">
                <a:solidFill>
                  <a:srgbClr val="A01F5E"/>
                </a:solidFill>
              </a:rPr>
              <a:t>析构函数</a:t>
            </a:r>
            <a:r>
              <a:rPr lang="zh-CN" altLang="en-US"/>
              <a:t>：</a:t>
            </a:r>
            <a:r>
              <a:rPr lang="zh-CN" altLang="en-US">
                <a:latin typeface="Arial" panose="020B0604020202020204" pitchFamily="34" charset="0"/>
              </a:rPr>
              <a:t>≈ 构造函数的</a:t>
            </a:r>
            <a:r>
              <a:rPr lang="en-US" altLang="zh-CN">
                <a:latin typeface="Arial" panose="020B0604020202020204" pitchFamily="34" charset="0"/>
              </a:rPr>
              <a:t>“</a:t>
            </a:r>
            <a:r>
              <a:rPr lang="zh-CN" altLang="en-US">
                <a:latin typeface="Arial" panose="020B0604020202020204" pitchFamily="34" charset="0"/>
              </a:rPr>
              <a:t>对偶</a:t>
            </a:r>
            <a:r>
              <a:rPr lang="en-US" altLang="zh-CN">
                <a:latin typeface="Arial" panose="020B0604020202020204" pitchFamily="34" charset="0"/>
              </a:rPr>
              <a:t>”</a:t>
            </a:r>
            <a:endParaRPr lang="en-US" altLang="zh-CN">
              <a:latin typeface="Arial" panose="020B0604020202020204" pitchFamily="34" charset="0"/>
            </a:endParaRPr>
          </a:p>
        </p:txBody>
      </p:sp>
      <p:sp>
        <p:nvSpPr>
          <p:cNvPr id="4" name="文本框 3"/>
          <p:cNvSpPr txBox="1"/>
          <p:nvPr/>
        </p:nvSpPr>
        <p:spPr>
          <a:xfrm>
            <a:off x="5168900" y="1323975"/>
            <a:ext cx="3453130" cy="1310640"/>
          </a:xfrm>
          <a:prstGeom prst="rect">
            <a:avLst/>
          </a:prstGeom>
          <a:solidFill>
            <a:schemeClr val="accent2">
              <a:lumMod val="20000"/>
              <a:lumOff val="80000"/>
            </a:schemeClr>
          </a:solidFill>
        </p:spPr>
        <p:txBody>
          <a:bodyPr wrap="square" rtlCol="0">
            <a:spAutoFit/>
          </a:bodyPr>
          <a:p>
            <a:r>
              <a:rPr lang="en-US" altLang="zh-CN" sz="2000">
                <a:latin typeface="Consolas" panose="020B0609020204030204" charset="0"/>
              </a:rPr>
              <a:t>int a = 5;</a:t>
            </a:r>
            <a:endParaRPr lang="en-US" altLang="zh-CN" sz="2000">
              <a:latin typeface="Consolas" panose="020B0609020204030204" charset="0"/>
            </a:endParaRPr>
          </a:p>
          <a:p>
            <a:r>
              <a:rPr lang="en-US" altLang="zh-CN" sz="2000">
                <a:latin typeface="Consolas" panose="020B0609020204030204" charset="0"/>
              </a:rPr>
              <a:t>printf("a is %d.\n", a);</a:t>
            </a:r>
            <a:endParaRPr lang="en-US" altLang="zh-CN" sz="2000">
              <a:latin typeface="Consolas" panose="020B0609020204030204" charset="0"/>
            </a:endParaRPr>
          </a:p>
          <a:p>
            <a:r>
              <a:rPr lang="en-US" altLang="zh-CN" sz="2000">
                <a:latin typeface="Consolas" panose="020B0609020204030204" charset="0"/>
              </a:rPr>
              <a:t>int b;</a:t>
            </a:r>
            <a:endParaRPr lang="en-US" altLang="zh-CN" sz="2000">
              <a:latin typeface="Consolas" panose="020B0609020204030204" charset="0"/>
            </a:endParaRPr>
          </a:p>
          <a:p>
            <a:r>
              <a:rPr lang="en-US" altLang="zh-CN" sz="2000">
                <a:latin typeface="Consolas" panose="020B0609020204030204" charset="0"/>
              </a:rPr>
              <a:t>printf("b is %d.\n", b);</a:t>
            </a:r>
            <a:endParaRPr lang="en-US" altLang="zh-CN" sz="2000">
              <a:latin typeface="Consolas" panose="020B0609020204030204" charset="0"/>
            </a:endParaRPr>
          </a:p>
        </p:txBody>
      </p:sp>
      <p:sp>
        <p:nvSpPr>
          <p:cNvPr id="5" name="文本框 4"/>
          <p:cNvSpPr txBox="1"/>
          <p:nvPr/>
        </p:nvSpPr>
        <p:spPr>
          <a:xfrm>
            <a:off x="1085850" y="2680335"/>
            <a:ext cx="3275330" cy="476885"/>
          </a:xfrm>
          <a:prstGeom prst="rect">
            <a:avLst/>
          </a:prstGeom>
          <a:noFill/>
        </p:spPr>
        <p:txBody>
          <a:bodyPr wrap="none" rtlCol="0" anchor="t">
            <a:spAutoFit/>
          </a:bodyPr>
          <a:p>
            <a:r>
              <a:rPr lang="en-US" altLang="zh-CN" sz="2400">
                <a:latin typeface="微软雅黑 Light" charset="0"/>
                <a:ea typeface="微软雅黑 Light" charset="0"/>
                <a:sym typeface="+mn-ea"/>
              </a:rPr>
              <a:t>C</a:t>
            </a:r>
            <a:r>
              <a:rPr lang="zh-CN" altLang="en-US" sz="2400">
                <a:latin typeface="微软雅黑 Light" charset="0"/>
                <a:ea typeface="微软雅黑 Light" charset="0"/>
                <a:sym typeface="+mn-ea"/>
              </a:rPr>
              <a:t>语言的</a:t>
            </a:r>
            <a:r>
              <a:rPr lang="en-US" altLang="zh-CN" sz="2400">
                <a:latin typeface="微软雅黑 Light" charset="0"/>
                <a:ea typeface="微软雅黑 Light" charset="0"/>
                <a:sym typeface="+mn-ea"/>
              </a:rPr>
              <a:t>struct</a:t>
            </a:r>
            <a:r>
              <a:rPr lang="zh-CN" altLang="en-US" sz="2400">
                <a:latin typeface="微软雅黑 Light" charset="0"/>
                <a:ea typeface="微软雅黑 Light" charset="0"/>
                <a:sym typeface="+mn-ea"/>
              </a:rPr>
              <a:t>结构体中</a:t>
            </a:r>
            <a:endParaRPr lang="zh-CN" altLang="en-US" sz="2400">
              <a:latin typeface="微软雅黑 Light" charset="0"/>
              <a:ea typeface="微软雅黑 Light" charset="0"/>
              <a:sym typeface="+mn-ea"/>
            </a:endParaRPr>
          </a:p>
        </p:txBody>
      </p:sp>
      <p:sp>
        <p:nvSpPr>
          <p:cNvPr id="6" name="文本框 5"/>
          <p:cNvSpPr txBox="1"/>
          <p:nvPr/>
        </p:nvSpPr>
        <p:spPr>
          <a:xfrm>
            <a:off x="1454150" y="3157220"/>
            <a:ext cx="4417060" cy="1310640"/>
          </a:xfrm>
          <a:prstGeom prst="rect">
            <a:avLst/>
          </a:prstGeom>
          <a:solidFill>
            <a:schemeClr val="accent4">
              <a:lumMod val="20000"/>
              <a:lumOff val="80000"/>
            </a:schemeClr>
          </a:solidFill>
        </p:spPr>
        <p:txBody>
          <a:bodyPr wrap="square" rtlCol="0">
            <a:spAutoFit/>
          </a:bodyPr>
          <a:p>
            <a:r>
              <a:rPr lang="en-US" altLang="zh-CN" sz="2000">
                <a:latin typeface="Consolas" panose="020B0609020204030204" charset="0"/>
              </a:rPr>
              <a:t>struct Point {int x, int y};</a:t>
            </a:r>
            <a:endParaRPr lang="en-US" altLang="zh-CN" sz="2000">
              <a:latin typeface="Consolas" panose="020B0609020204030204" charset="0"/>
            </a:endParaRPr>
          </a:p>
          <a:p>
            <a:r>
              <a:rPr lang="en-US" altLang="zh-CN" sz="2000">
                <a:latin typeface="Consolas" panose="020B0609020204030204" charset="0"/>
              </a:rPr>
              <a:t>Point p = {0, 1};  // </a:t>
            </a:r>
            <a:r>
              <a:rPr lang="zh-CN" altLang="en-US" sz="2000">
                <a:latin typeface="Consolas" panose="020B0609020204030204" charset="0"/>
              </a:rPr>
              <a:t>方式</a:t>
            </a:r>
            <a:r>
              <a:rPr lang="en-US" altLang="zh-CN" sz="2000">
                <a:latin typeface="Consolas" panose="020B0609020204030204" charset="0"/>
              </a:rPr>
              <a:t>1</a:t>
            </a:r>
            <a:endParaRPr lang="en-US" altLang="zh-CN" sz="2000">
              <a:latin typeface="Consolas" panose="020B0609020204030204" charset="0"/>
            </a:endParaRPr>
          </a:p>
          <a:p>
            <a:r>
              <a:rPr lang="en-US" altLang="zh-CN" sz="2000">
                <a:latin typeface="Consolas" panose="020B0609020204030204" charset="0"/>
              </a:rPr>
              <a:t>Point q;           // </a:t>
            </a:r>
            <a:r>
              <a:rPr lang="zh-CN" altLang="en-US" sz="2000">
                <a:latin typeface="Consolas" panose="020B0609020204030204" charset="0"/>
              </a:rPr>
              <a:t>方式</a:t>
            </a:r>
            <a:r>
              <a:rPr lang="en-US" altLang="zh-CN" sz="2000">
                <a:latin typeface="Consolas" panose="020B0609020204030204" charset="0"/>
              </a:rPr>
              <a:t>2</a:t>
            </a:r>
            <a:endParaRPr lang="en-US" altLang="zh-CN" sz="2000">
              <a:latin typeface="Consolas" panose="020B0609020204030204" charset="0"/>
            </a:endParaRPr>
          </a:p>
          <a:p>
            <a:r>
              <a:rPr lang="en-US" altLang="zh-CN" sz="2000">
                <a:latin typeface="Consolas" panose="020B0609020204030204" charset="0"/>
              </a:rPr>
              <a:t>q.x = 1; q.y = 2;</a:t>
            </a:r>
            <a:endParaRPr lang="en-US" altLang="zh-CN" sz="2000">
              <a:latin typeface="Consolas" panose="020B0609020204030204" charset="0"/>
            </a:endParaRPr>
          </a:p>
        </p:txBody>
      </p:sp>
      <p:sp>
        <p:nvSpPr>
          <p:cNvPr id="7" name="文本框 6"/>
          <p:cNvSpPr txBox="1"/>
          <p:nvPr/>
        </p:nvSpPr>
        <p:spPr>
          <a:xfrm rot="20940000">
            <a:off x="6661785" y="5724525"/>
            <a:ext cx="1489075" cy="476885"/>
          </a:xfrm>
          <a:prstGeom prst="rect">
            <a:avLst/>
          </a:prstGeom>
          <a:solidFill>
            <a:srgbClr val="FFFF00"/>
          </a:solidFill>
        </p:spPr>
        <p:txBody>
          <a:bodyPr wrap="square" rtlCol="0">
            <a:spAutoFit/>
          </a:bodyPr>
          <a:p>
            <a:pPr algn="ctr"/>
            <a:r>
              <a:rPr lang="zh-CN" altLang="en-US" sz="2400">
                <a:solidFill>
                  <a:srgbClr val="FF0000"/>
                </a:solidFill>
                <a:latin typeface="微软雅黑 Light" charset="0"/>
                <a:ea typeface="微软雅黑 Light" charset="0"/>
              </a:rPr>
              <a:t>自动处理</a:t>
            </a:r>
            <a:endParaRPr lang="zh-CN" altLang="en-US" sz="2400">
              <a:solidFill>
                <a:srgbClr val="FF0000"/>
              </a:solidFill>
              <a:latin typeface="微软雅黑 Light" charset="0"/>
              <a:ea typeface="微软雅黑 Light"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p:bldP spid="6" grpId="0" bldLvl="0" animBg="1"/>
      <p:bldP spid="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4.1 </a:t>
            </a:r>
            <a:r>
              <a:rPr lang="zh-CN" altLang="en-US"/>
              <a:t>初始化 </a:t>
            </a:r>
            <a:r>
              <a:rPr lang="en-US" altLang="zh-CN"/>
              <a:t>- </a:t>
            </a:r>
            <a:r>
              <a:rPr lang="en-US" altLang="zh-CN" sz="3200"/>
              <a:t>构造函数（constructors）</a:t>
            </a:r>
            <a:endParaRPr lang="en-US" altLang="zh-CN" sz="3200"/>
          </a:p>
        </p:txBody>
      </p:sp>
      <p:sp>
        <p:nvSpPr>
          <p:cNvPr id="3" name="内容占位符 2"/>
          <p:cNvSpPr/>
          <p:nvPr>
            <p:ph idx="1"/>
          </p:nvPr>
        </p:nvSpPr>
        <p:spPr>
          <a:xfrm>
            <a:off x="629285" y="961390"/>
            <a:ext cx="2250440" cy="5379085"/>
          </a:xfrm>
        </p:spPr>
        <p:txBody>
          <a:bodyPr/>
          <a:p>
            <a:r>
              <a:rPr lang="zh-CN" altLang="en-US"/>
              <a:t>功能</a:t>
            </a:r>
            <a:endParaRPr lang="zh-CN" altLang="en-US"/>
          </a:p>
          <a:p>
            <a:pPr lvl="1"/>
            <a:r>
              <a:rPr lang="zh-CN" altLang="en-US">
                <a:sym typeface="+mn-ea"/>
              </a:rPr>
              <a:t>成员变量初始化</a:t>
            </a:r>
            <a:endParaRPr lang="zh-CN" altLang="en-US"/>
          </a:p>
          <a:p>
            <a:r>
              <a:rPr lang="zh-CN" altLang="en-US"/>
              <a:t>调用</a:t>
            </a:r>
            <a:endParaRPr lang="zh-CN" altLang="en-US"/>
          </a:p>
          <a:p>
            <a:pPr lvl="1"/>
            <a:r>
              <a:rPr lang="zh-CN" altLang="en-US"/>
              <a:t>创建类的实例时，自动调用</a:t>
            </a:r>
            <a:endParaRPr lang="zh-CN" altLang="en-US"/>
          </a:p>
          <a:p>
            <a:pPr lvl="0"/>
            <a:r>
              <a:rPr lang="zh-CN" altLang="en-US" sz="2800"/>
              <a:t>命名</a:t>
            </a:r>
            <a:endParaRPr lang="zh-CN" altLang="en-US" sz="2800"/>
          </a:p>
          <a:p>
            <a:pPr lvl="1"/>
            <a:r>
              <a:rPr lang="zh-CN" altLang="en-US"/>
              <a:t>构造函数名与类名相同，且无返回值</a:t>
            </a:r>
            <a:endParaRPr lang="zh-CN" altLang="en-US"/>
          </a:p>
        </p:txBody>
      </p:sp>
      <p:pic>
        <p:nvPicPr>
          <p:cNvPr id="6" name="图片 5"/>
          <p:cNvPicPr>
            <a:picLocks noChangeAspect="1"/>
          </p:cNvPicPr>
          <p:nvPr/>
        </p:nvPicPr>
        <p:blipFill>
          <a:blip r:embed="rId1"/>
          <a:stretch>
            <a:fillRect/>
          </a:stretch>
        </p:blipFill>
        <p:spPr>
          <a:xfrm>
            <a:off x="2744470" y="797560"/>
            <a:ext cx="6169660" cy="5974715"/>
          </a:xfrm>
          <a:prstGeom prst="rect">
            <a:avLst/>
          </a:prstGeom>
        </p:spPr>
      </p:pic>
      <p:sp>
        <p:nvSpPr>
          <p:cNvPr id="7" name="文本框 6"/>
          <p:cNvSpPr txBox="1"/>
          <p:nvPr/>
        </p:nvSpPr>
        <p:spPr>
          <a:xfrm>
            <a:off x="6374130" y="4866640"/>
            <a:ext cx="2540000" cy="701040"/>
          </a:xfrm>
          <a:prstGeom prst="rect">
            <a:avLst/>
          </a:prstGeom>
        </p:spPr>
        <p:style>
          <a:lnRef idx="1">
            <a:schemeClr val="dk1"/>
          </a:lnRef>
          <a:fillRef idx="3">
            <a:schemeClr val="dk1"/>
          </a:fillRef>
          <a:effectRef idx="2">
            <a:schemeClr val="dk1"/>
          </a:effectRef>
          <a:fontRef idx="minor">
            <a:schemeClr val="lt1"/>
          </a:fontRef>
        </p:style>
        <p:txBody>
          <a:bodyPr wrap="square" rtlCol="0" anchor="t">
            <a:spAutoFit/>
          </a:bodyPr>
          <a:p>
            <a:r>
              <a:rPr lang="zh-CN" altLang="en-US" sz="2000">
                <a:latin typeface="Consolas" panose="020B0609020204030204" charset="0"/>
              </a:rPr>
              <a:t>rect area: 12</a:t>
            </a:r>
            <a:endParaRPr lang="zh-CN" altLang="en-US" sz="2000">
              <a:latin typeface="Consolas" panose="020B0609020204030204" charset="0"/>
            </a:endParaRPr>
          </a:p>
          <a:p>
            <a:r>
              <a:rPr lang="zh-CN" altLang="en-US" sz="2000">
                <a:latin typeface="Consolas" panose="020B0609020204030204" charset="0"/>
              </a:rPr>
              <a:t>rectb area: 30  </a:t>
            </a:r>
            <a:endParaRPr lang="zh-CN" altLang="en-US" sz="2000">
              <a:latin typeface="Consolas" panose="020B0609020204030204" charset="0"/>
            </a:endParaRPr>
          </a:p>
        </p:txBody>
      </p:sp>
      <p:grpSp>
        <p:nvGrpSpPr>
          <p:cNvPr id="8" name="组合 7"/>
          <p:cNvGrpSpPr/>
          <p:nvPr/>
        </p:nvGrpSpPr>
        <p:grpSpPr>
          <a:xfrm>
            <a:off x="3069590" y="2638425"/>
            <a:ext cx="3384550" cy="2040890"/>
            <a:chOff x="4834" y="4155"/>
            <a:chExt cx="5330" cy="3214"/>
          </a:xfrm>
        </p:grpSpPr>
        <p:sp>
          <p:nvSpPr>
            <p:cNvPr id="4" name="矩形 3"/>
            <p:cNvSpPr/>
            <p:nvPr/>
          </p:nvSpPr>
          <p:spPr>
            <a:xfrm>
              <a:off x="5175" y="4155"/>
              <a:ext cx="2858" cy="433"/>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4834" y="5777"/>
              <a:ext cx="5330" cy="1592"/>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9" name="矩形 8"/>
          <p:cNvSpPr/>
          <p:nvPr/>
        </p:nvSpPr>
        <p:spPr>
          <a:xfrm>
            <a:off x="3179445" y="5168900"/>
            <a:ext cx="2107565" cy="549910"/>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6043295" y="961390"/>
            <a:ext cx="2870835" cy="146304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p>
            <a:r>
              <a:rPr lang="en-US" altLang="zh-CN">
                <a:latin typeface="Consolas" panose="020B0609020204030204" charset="0"/>
              </a:rPr>
              <a:t>class class_name {</a:t>
            </a:r>
            <a:endParaRPr lang="en-US" altLang="zh-CN">
              <a:latin typeface="Consolas" panose="020B0609020204030204" charset="0"/>
            </a:endParaRPr>
          </a:p>
          <a:p>
            <a:r>
              <a:rPr lang="en-US" altLang="zh-CN">
                <a:latin typeface="Consolas" panose="020B0609020204030204" charset="0"/>
              </a:rPr>
              <a:t>public:</a:t>
            </a:r>
            <a:endParaRPr lang="en-US" altLang="zh-CN">
              <a:latin typeface="Consolas" panose="020B0609020204030204" charset="0"/>
            </a:endParaRPr>
          </a:p>
          <a:p>
            <a:r>
              <a:rPr lang="en-US" altLang="zh-CN">
                <a:latin typeface="Consolas" panose="020B0609020204030204" charset="0"/>
              </a:rPr>
              <a:t>     </a:t>
            </a:r>
            <a:r>
              <a:rPr lang="en-US" altLang="zh-CN" b="1">
                <a:solidFill>
                  <a:srgbClr val="FFFF00"/>
                </a:solidFill>
                <a:latin typeface="Consolas" panose="020B0609020204030204" charset="0"/>
              </a:rPr>
              <a:t>class_name(...);</a:t>
            </a:r>
            <a:endParaRPr lang="en-US" altLang="zh-CN" b="1">
              <a:solidFill>
                <a:srgbClr val="FFFF00"/>
              </a:solidFill>
              <a:latin typeface="Consolas" panose="020B0609020204030204" charset="0"/>
            </a:endParaRPr>
          </a:p>
          <a:p>
            <a:r>
              <a:rPr lang="en-US" altLang="zh-CN">
                <a:latin typeface="Consolas" panose="020B0609020204030204" charset="0"/>
              </a:rPr>
              <a:t>     ...</a:t>
            </a:r>
            <a:endParaRPr lang="en-US" altLang="zh-CN">
              <a:latin typeface="Consolas" panose="020B0609020204030204" charset="0"/>
            </a:endParaRPr>
          </a:p>
          <a:p>
            <a:r>
              <a:rPr lang="en-US" altLang="zh-CN">
                <a:latin typeface="Consolas" panose="020B0609020204030204" charset="0"/>
              </a:rPr>
              <a:t>};</a:t>
            </a:r>
            <a:endParaRPr lang="en-US" altLang="zh-CN">
              <a:latin typeface="Consolas" panose="020B0609020204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bldLvl="0" animBg="1"/>
      <p:bldP spid="9"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3342640" y="8255"/>
            <a:ext cx="5572760" cy="6829425"/>
          </a:xfrm>
          <a:prstGeom prst="rect">
            <a:avLst/>
          </a:prstGeom>
        </p:spPr>
      </p:pic>
      <p:sp>
        <p:nvSpPr>
          <p:cNvPr id="2" name="标题 1"/>
          <p:cNvSpPr>
            <a:spLocks noGrp="1"/>
          </p:cNvSpPr>
          <p:nvPr>
            <p:ph type="title"/>
          </p:nvPr>
        </p:nvSpPr>
        <p:spPr>
          <a:solidFill>
            <a:schemeClr val="bg1">
              <a:alpha val="49000"/>
            </a:schemeClr>
          </a:solidFill>
        </p:spPr>
        <p:txBody>
          <a:bodyPr>
            <a:normAutofit fontScale="90000"/>
          </a:bodyPr>
          <a:p>
            <a:r>
              <a:rPr lang="en-US" altLang="zh-CN">
                <a:sym typeface="+mn-ea"/>
              </a:rPr>
              <a:t>4.1 </a:t>
            </a:r>
            <a:r>
              <a:rPr lang="zh-CN" altLang="en-US">
                <a:sym typeface="+mn-ea"/>
              </a:rPr>
              <a:t>初始化</a:t>
            </a:r>
            <a:r>
              <a:rPr lang="zh-CN" altLang="en-US" sz="3200">
                <a:sym typeface="+mn-ea"/>
              </a:rPr>
              <a:t> </a:t>
            </a:r>
            <a:r>
              <a:rPr lang="en-US" altLang="zh-CN" sz="3200">
                <a:sym typeface="+mn-ea"/>
              </a:rPr>
              <a:t>- 构造函数</a:t>
            </a:r>
            <a:r>
              <a:rPr lang="zh-CN" altLang="en-US" sz="3200">
                <a:sym typeface="+mn-ea"/>
              </a:rPr>
              <a:t>重载</a:t>
            </a:r>
            <a:endParaRPr lang="zh-CN" altLang="en-US" sz="3200">
              <a:sym typeface="+mn-ea"/>
            </a:endParaRPr>
          </a:p>
        </p:txBody>
      </p:sp>
      <p:sp>
        <p:nvSpPr>
          <p:cNvPr id="3" name="内容占位符 2"/>
          <p:cNvSpPr>
            <a:spLocks noGrp="1"/>
          </p:cNvSpPr>
          <p:nvPr>
            <p:ph idx="1"/>
          </p:nvPr>
        </p:nvSpPr>
        <p:spPr>
          <a:xfrm>
            <a:off x="629285" y="960755"/>
            <a:ext cx="2728595" cy="5379085"/>
          </a:xfrm>
        </p:spPr>
        <p:txBody>
          <a:bodyPr/>
          <a:p>
            <a:r>
              <a:rPr lang="zh-CN" altLang="en-US"/>
              <a:t>不同</a:t>
            </a:r>
            <a:r>
              <a:rPr lang="zh-CN" altLang="en-US">
                <a:sym typeface="+mn-ea"/>
              </a:rPr>
              <a:t>方式</a:t>
            </a:r>
            <a:r>
              <a:rPr lang="zh-CN" altLang="en-US"/>
              <a:t>的初始化</a:t>
            </a:r>
            <a:endParaRPr lang="zh-CN" altLang="en-US"/>
          </a:p>
          <a:p>
            <a:r>
              <a:rPr lang="zh-CN" altLang="en-US"/>
              <a:t>缺省构造函数</a:t>
            </a:r>
            <a:endParaRPr lang="zh-CN" altLang="en-US"/>
          </a:p>
          <a:p>
            <a:pPr lvl="1"/>
            <a:r>
              <a:rPr lang="zh-CN" altLang="en-US"/>
              <a:t>参数为空</a:t>
            </a:r>
            <a:endParaRPr lang="zh-CN" altLang="en-US"/>
          </a:p>
        </p:txBody>
      </p:sp>
      <p:sp>
        <p:nvSpPr>
          <p:cNvPr id="9" name="矩形 8"/>
          <p:cNvSpPr/>
          <p:nvPr/>
        </p:nvSpPr>
        <p:spPr>
          <a:xfrm>
            <a:off x="3750945" y="1684020"/>
            <a:ext cx="1759585" cy="487680"/>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4.1 </a:t>
            </a:r>
            <a:r>
              <a:rPr lang="zh-CN" altLang="en-US">
                <a:sym typeface="+mn-ea"/>
              </a:rPr>
              <a:t>初始化</a:t>
            </a:r>
            <a:r>
              <a:rPr lang="zh-CN" altLang="en-US" sz="3200">
                <a:sym typeface="+mn-ea"/>
              </a:rPr>
              <a:t> </a:t>
            </a:r>
            <a:r>
              <a:rPr lang="en-US" altLang="zh-CN" sz="3200">
                <a:sym typeface="+mn-ea"/>
              </a:rPr>
              <a:t>- </a:t>
            </a:r>
            <a:r>
              <a:rPr lang="zh-CN" altLang="en-US" sz="3200">
                <a:sym typeface="+mn-ea"/>
              </a:rPr>
              <a:t>构造函数中成员初始化</a:t>
            </a:r>
            <a:endParaRPr lang="zh-CN" altLang="en-US" sz="3200">
              <a:sym typeface="+mn-ea"/>
            </a:endParaRPr>
          </a:p>
        </p:txBody>
      </p:sp>
      <p:sp>
        <p:nvSpPr>
          <p:cNvPr id="3" name="内容占位符 2"/>
          <p:cNvSpPr>
            <a:spLocks noGrp="1"/>
          </p:cNvSpPr>
          <p:nvPr>
            <p:ph idx="1"/>
          </p:nvPr>
        </p:nvSpPr>
        <p:spPr>
          <a:xfrm>
            <a:off x="628650" y="2762250"/>
            <a:ext cx="7886700" cy="3577590"/>
          </a:xfrm>
        </p:spPr>
        <p:txBody>
          <a:bodyPr/>
          <a:p>
            <a:r>
              <a:rPr lang="zh-CN" altLang="en-US"/>
              <a:t>成员变量初始化</a:t>
            </a:r>
            <a:endParaRPr lang="zh-CN" altLang="en-US"/>
          </a:p>
          <a:p>
            <a:pPr lvl="1"/>
            <a:r>
              <a:rPr lang="zh-CN" altLang="en-US"/>
              <a:t>方式</a:t>
            </a:r>
            <a:r>
              <a:rPr lang="en-US" altLang="zh-CN"/>
              <a:t>1</a:t>
            </a:r>
            <a:r>
              <a:rPr lang="zh-CN" altLang="en-US"/>
              <a:t>：赋值方式</a:t>
            </a:r>
            <a:endParaRPr lang="zh-CN" altLang="en-US"/>
          </a:p>
          <a:p>
            <a:pPr lvl="1"/>
            <a:endParaRPr lang="en-US" altLang="zh-CN"/>
          </a:p>
          <a:p>
            <a:pPr lvl="1"/>
            <a:r>
              <a:rPr lang="zh-CN" altLang="en-US"/>
              <a:t>方式</a:t>
            </a:r>
            <a:r>
              <a:rPr lang="en-US" altLang="zh-CN"/>
              <a:t>2</a:t>
            </a:r>
            <a:r>
              <a:rPr lang="zh-CN" altLang="en-US"/>
              <a:t>：</a:t>
            </a:r>
            <a:r>
              <a:rPr lang="zh-CN" altLang="en-US">
                <a:solidFill>
                  <a:srgbClr val="FF0000"/>
                </a:solidFill>
              </a:rPr>
              <a:t>初始化列表方式</a:t>
            </a:r>
            <a:endParaRPr lang="zh-CN" altLang="en-US">
              <a:solidFill>
                <a:srgbClr val="FF0000"/>
              </a:solidFill>
            </a:endParaRPr>
          </a:p>
        </p:txBody>
      </p:sp>
      <p:pic>
        <p:nvPicPr>
          <p:cNvPr id="5" name="图片 4"/>
          <p:cNvPicPr>
            <a:picLocks noChangeAspect="1"/>
          </p:cNvPicPr>
          <p:nvPr/>
        </p:nvPicPr>
        <p:blipFill>
          <a:blip r:embed="rId1"/>
          <a:stretch>
            <a:fillRect/>
          </a:stretch>
        </p:blipFill>
        <p:spPr>
          <a:xfrm>
            <a:off x="1657350" y="883285"/>
            <a:ext cx="3769456" cy="1760220"/>
          </a:xfrm>
          <a:prstGeom prst="rect">
            <a:avLst/>
          </a:prstGeom>
        </p:spPr>
      </p:pic>
      <p:pic>
        <p:nvPicPr>
          <p:cNvPr id="6" name="图片 5"/>
          <p:cNvPicPr>
            <a:picLocks noChangeAspect="1"/>
          </p:cNvPicPr>
          <p:nvPr/>
        </p:nvPicPr>
        <p:blipFill>
          <a:blip r:embed="rId2"/>
          <a:stretch>
            <a:fillRect/>
          </a:stretch>
        </p:blipFill>
        <p:spPr>
          <a:xfrm>
            <a:off x="1891030" y="3601720"/>
            <a:ext cx="5630037" cy="400050"/>
          </a:xfrm>
          <a:prstGeom prst="rect">
            <a:avLst/>
          </a:prstGeom>
        </p:spPr>
      </p:pic>
      <p:pic>
        <p:nvPicPr>
          <p:cNvPr id="7" name="图片 6"/>
          <p:cNvPicPr>
            <a:picLocks noChangeAspect="1"/>
          </p:cNvPicPr>
          <p:nvPr/>
        </p:nvPicPr>
        <p:blipFill>
          <a:blip r:embed="rId3"/>
          <a:stretch>
            <a:fillRect/>
          </a:stretch>
        </p:blipFill>
        <p:spPr>
          <a:xfrm>
            <a:off x="1892935" y="4429760"/>
            <a:ext cx="5660041" cy="360045"/>
          </a:xfrm>
          <a:prstGeom prst="rect">
            <a:avLst/>
          </a:prstGeom>
        </p:spPr>
      </p:pic>
      <p:sp>
        <p:nvSpPr>
          <p:cNvPr id="4" name="矩形标注 3"/>
          <p:cNvSpPr/>
          <p:nvPr/>
        </p:nvSpPr>
        <p:spPr>
          <a:xfrm>
            <a:off x="2060575" y="5094605"/>
            <a:ext cx="6451600" cy="1147445"/>
          </a:xfrm>
          <a:prstGeom prst="wedgeRectCallout">
            <a:avLst>
              <a:gd name="adj1" fmla="val 3307"/>
              <a:gd name="adj2" fmla="val -67432"/>
            </a:avLst>
          </a:prstGeom>
          <a:solidFill>
            <a:srgbClr val="008000"/>
          </a:solidFill>
          <a:effectLst>
            <a:outerShdw blurRad="50800" dist="38100" dir="18900000" algn="bl"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ctr"/>
          <a:p>
            <a:pPr algn="l">
              <a:lnSpc>
                <a:spcPct val="120000"/>
              </a:lnSpc>
            </a:pPr>
            <a:r>
              <a:rPr lang="en-US" altLang="zh-CN" b="1">
                <a:latin typeface="微软雅黑" panose="020B0503020204020204" charset="-122"/>
                <a:ea typeface="微软雅黑" panose="020B0503020204020204" charset="-122"/>
              </a:rPr>
              <a:t> TIPS:</a:t>
            </a:r>
            <a:r>
              <a:rPr lang="en-US" altLang="zh-CN">
                <a:latin typeface="微软雅黑" panose="020B0503020204020204" charset="-122"/>
                <a:ea typeface="微软雅黑" panose="020B0503020204020204" charset="-122"/>
              </a:rPr>
              <a:t> </a:t>
            </a:r>
            <a:r>
              <a:rPr lang="zh-CN" altLang="en-US">
                <a:latin typeface="微软雅黑" panose="020B0503020204020204" charset="-122"/>
                <a:ea typeface="微软雅黑" panose="020B0503020204020204" charset="-122"/>
              </a:rPr>
              <a:t>若成员是基础类型数据，方式</a:t>
            </a:r>
            <a:r>
              <a:rPr lang="en-US" altLang="zh-CN">
                <a:latin typeface="微软雅黑" panose="020B0503020204020204" charset="-122"/>
                <a:ea typeface="微软雅黑" panose="020B0503020204020204" charset="-122"/>
              </a:rPr>
              <a:t>1</a:t>
            </a:r>
            <a:r>
              <a:rPr lang="zh-CN" altLang="en-US">
                <a:latin typeface="微软雅黑" panose="020B0503020204020204" charset="-122"/>
                <a:ea typeface="微软雅黑" panose="020B0503020204020204" charset="-122"/>
              </a:rPr>
              <a:t>或</a:t>
            </a:r>
            <a:r>
              <a:rPr lang="en-US" altLang="zh-CN">
                <a:latin typeface="微软雅黑" panose="020B0503020204020204" charset="-122"/>
                <a:ea typeface="微软雅黑" panose="020B0503020204020204" charset="-122"/>
              </a:rPr>
              <a:t>2</a:t>
            </a:r>
            <a:r>
              <a:rPr lang="zh-CN" altLang="en-US">
                <a:latin typeface="微软雅黑" panose="020B0503020204020204" charset="-122"/>
                <a:ea typeface="微软雅黑" panose="020B0503020204020204" charset="-122"/>
              </a:rPr>
              <a:t>的差异不大；</a:t>
            </a:r>
            <a:endParaRPr lang="zh-CN" altLang="en-US">
              <a:latin typeface="微软雅黑" panose="020B0503020204020204" charset="-122"/>
              <a:ea typeface="微软雅黑" panose="020B0503020204020204" charset="-122"/>
            </a:endParaRPr>
          </a:p>
          <a:p>
            <a:pPr algn="l">
              <a:lnSpc>
                <a:spcPct val="120000"/>
              </a:lnSpc>
            </a:pPr>
            <a:r>
              <a:rPr lang="zh-CN" altLang="en-US">
                <a:latin typeface="微软雅黑" panose="020B0503020204020204" charset="-122"/>
                <a:ea typeface="微软雅黑" panose="020B0503020204020204" charset="-122"/>
              </a:rPr>
              <a:t>          若是扩展数据类型，如自定义的类，方式</a:t>
            </a:r>
            <a:r>
              <a:rPr lang="en-US" altLang="zh-CN">
                <a:latin typeface="微软雅黑" panose="020B0503020204020204" charset="-122"/>
                <a:ea typeface="微软雅黑" panose="020B0503020204020204" charset="-122"/>
              </a:rPr>
              <a:t>2</a:t>
            </a:r>
            <a:r>
              <a:rPr lang="zh-CN" altLang="en-US">
                <a:latin typeface="微软雅黑" panose="020B0503020204020204" charset="-122"/>
                <a:ea typeface="微软雅黑" panose="020B0503020204020204" charset="-122"/>
              </a:rPr>
              <a:t>会更高效！</a:t>
            </a:r>
            <a:endParaRPr lang="zh-CN" altLang="en-US">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ppt_y</p:attrName>
                                        </p:attrNameLst>
                                      </p:cBhvr>
                                      <p:tavLst>
                                        <p:tav tm="0">
                                          <p:val>
                                            <p:strVal val="#ppt_y+#ppt_h*1.125000"/>
                                          </p:val>
                                        </p:tav>
                                        <p:tav tm="100000">
                                          <p:val>
                                            <p:strVal val="#ppt_y"/>
                                          </p:val>
                                        </p:tav>
                                      </p:tavLst>
                                    </p:anim>
                                    <p:animEffect transition="in" filter="wipe(up)">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2552700" y="15875"/>
            <a:ext cx="6551930" cy="6799580"/>
          </a:xfrm>
          <a:prstGeom prst="rect">
            <a:avLst/>
          </a:prstGeom>
        </p:spPr>
      </p:pic>
      <p:sp>
        <p:nvSpPr>
          <p:cNvPr id="2" name="标题 1"/>
          <p:cNvSpPr>
            <a:spLocks noGrp="1"/>
          </p:cNvSpPr>
          <p:nvPr>
            <p:ph type="title"/>
          </p:nvPr>
        </p:nvSpPr>
        <p:spPr/>
        <p:txBody>
          <a:bodyPr>
            <a:normAutofit fontScale="90000"/>
          </a:bodyPr>
          <a:p>
            <a:r>
              <a:rPr lang="en-US" altLang="zh-CN">
                <a:sym typeface="+mn-ea"/>
              </a:rPr>
              <a:t>4.1 </a:t>
            </a:r>
            <a:r>
              <a:rPr lang="zh-CN" altLang="en-US">
                <a:sym typeface="+mn-ea"/>
              </a:rPr>
              <a:t>初始化</a:t>
            </a:r>
            <a:r>
              <a:rPr lang="zh-CN" altLang="en-US" sz="3200">
                <a:sym typeface="+mn-ea"/>
              </a:rPr>
              <a:t> </a:t>
            </a:r>
            <a:r>
              <a:rPr lang="en-US" altLang="zh-CN" sz="3200">
                <a:sym typeface="+mn-ea"/>
              </a:rPr>
              <a:t>- </a:t>
            </a:r>
            <a:r>
              <a:rPr lang="zh-CN" altLang="en-US" sz="3200">
                <a:sym typeface="+mn-ea"/>
              </a:rPr>
              <a:t>构造函数中成员初始化</a:t>
            </a:r>
            <a:endParaRPr lang="zh-CN" altLang="en-US" sz="3200">
              <a:sym typeface="+mn-ea"/>
            </a:endParaRPr>
          </a:p>
        </p:txBody>
      </p:sp>
      <p:sp>
        <p:nvSpPr>
          <p:cNvPr id="3" name="内容占位符 2"/>
          <p:cNvSpPr>
            <a:spLocks noGrp="1"/>
          </p:cNvSpPr>
          <p:nvPr>
            <p:ph idx="1"/>
          </p:nvPr>
        </p:nvSpPr>
        <p:spPr/>
        <p:txBody>
          <a:bodyPr/>
          <a:p>
            <a:r>
              <a:rPr lang="zh-CN" altLang="en-US"/>
              <a:t>示例</a:t>
            </a:r>
            <a:endParaRPr lang="zh-CN" altLang="en-US"/>
          </a:p>
          <a:p>
            <a:pPr lvl="1"/>
            <a:r>
              <a:rPr lang="zh-CN" altLang="en-US"/>
              <a:t>成员为类</a:t>
            </a:r>
            <a:endParaRPr lang="zh-CN" altLang="en-US"/>
          </a:p>
        </p:txBody>
      </p:sp>
      <p:sp>
        <p:nvSpPr>
          <p:cNvPr id="4" name="矩形 3"/>
          <p:cNvSpPr/>
          <p:nvPr/>
        </p:nvSpPr>
        <p:spPr>
          <a:xfrm>
            <a:off x="3099435" y="3266440"/>
            <a:ext cx="1462405" cy="313690"/>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6140450" y="4060825"/>
            <a:ext cx="844550" cy="313690"/>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628015" y="2942590"/>
            <a:ext cx="2072005" cy="1554480"/>
          </a:xfrm>
          <a:prstGeom prst="rect">
            <a:avLst/>
          </a:prstGeom>
          <a:noFill/>
        </p:spPr>
        <p:txBody>
          <a:bodyPr wrap="square" rtlCol="0">
            <a:spAutoFit/>
          </a:bodyPr>
          <a:p>
            <a:pPr>
              <a:lnSpc>
                <a:spcPct val="120000"/>
              </a:lnSpc>
            </a:pPr>
            <a:r>
              <a:rPr lang="zh-CN" altLang="en-US" sz="2000">
                <a:latin typeface="微软雅黑" panose="020B0503020204020204" charset="-122"/>
                <a:ea typeface="微软雅黑" panose="020B0503020204020204" charset="-122"/>
              </a:rPr>
              <a:t>注意：</a:t>
            </a:r>
            <a:endParaRPr lang="zh-CN" altLang="en-US" sz="2000">
              <a:latin typeface="微软雅黑" panose="020B0503020204020204" charset="-122"/>
              <a:ea typeface="微软雅黑" panose="020B0503020204020204" charset="-122"/>
            </a:endParaRPr>
          </a:p>
          <a:p>
            <a:pPr>
              <a:lnSpc>
                <a:spcPct val="120000"/>
              </a:lnSpc>
            </a:pPr>
            <a:r>
              <a:rPr lang="zh-CN" altLang="en-US" sz="2000">
                <a:latin typeface="微软雅黑" panose="020B0503020204020204" charset="-122"/>
                <a:ea typeface="微软雅黑" panose="020B0503020204020204" charset="-122"/>
              </a:rPr>
              <a:t>类的成员常量必须以初始化列表方式初始化</a:t>
            </a:r>
            <a:endParaRPr lang="zh-CN" altLang="en-US" sz="2000">
              <a:latin typeface="微软雅黑" panose="020B0503020204020204" charset="-122"/>
              <a:ea typeface="微软雅黑" panose="020B0503020204020204"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3681095" y="5715"/>
            <a:ext cx="5443855" cy="6835140"/>
          </a:xfrm>
          <a:prstGeom prst="rect">
            <a:avLst/>
          </a:prstGeom>
        </p:spPr>
      </p:pic>
      <p:sp>
        <p:nvSpPr>
          <p:cNvPr id="2" name="标题 1"/>
          <p:cNvSpPr>
            <a:spLocks noGrp="1"/>
          </p:cNvSpPr>
          <p:nvPr>
            <p:ph type="title"/>
          </p:nvPr>
        </p:nvSpPr>
        <p:spPr>
          <a:solidFill>
            <a:schemeClr val="bg1">
              <a:alpha val="64000"/>
            </a:schemeClr>
          </a:solidFill>
        </p:spPr>
        <p:txBody>
          <a:bodyPr>
            <a:normAutofit fontScale="90000"/>
          </a:bodyPr>
          <a:p>
            <a:r>
              <a:rPr lang="en-US" altLang="zh-CN">
                <a:sym typeface="+mn-ea"/>
              </a:rPr>
              <a:t>4.1 </a:t>
            </a:r>
            <a:r>
              <a:rPr lang="zh-CN" altLang="en-US">
                <a:sym typeface="+mn-ea"/>
              </a:rPr>
              <a:t>初始化</a:t>
            </a:r>
            <a:r>
              <a:rPr lang="zh-CN" altLang="en-US" sz="3200">
                <a:sym typeface="+mn-ea"/>
              </a:rPr>
              <a:t> </a:t>
            </a:r>
            <a:r>
              <a:rPr lang="en-US" altLang="zh-CN" sz="3200">
                <a:sym typeface="+mn-ea"/>
              </a:rPr>
              <a:t>- </a:t>
            </a:r>
            <a:r>
              <a:rPr lang="zh-CN" altLang="en-US" sz="3200">
                <a:sym typeface="+mn-ea"/>
              </a:rPr>
              <a:t>访问类的成员</a:t>
            </a:r>
            <a:endParaRPr lang="zh-CN" altLang="en-US" sz="3200">
              <a:sym typeface="+mn-ea"/>
            </a:endParaRPr>
          </a:p>
        </p:txBody>
      </p:sp>
      <p:sp>
        <p:nvSpPr>
          <p:cNvPr id="3" name="内容占位符 2"/>
          <p:cNvSpPr>
            <a:spLocks noGrp="1"/>
          </p:cNvSpPr>
          <p:nvPr>
            <p:ph idx="1"/>
          </p:nvPr>
        </p:nvSpPr>
        <p:spPr/>
        <p:txBody>
          <a:bodyPr/>
          <a:p>
            <a:r>
              <a:rPr lang="zh-CN" altLang="en-US"/>
              <a:t>运算符</a:t>
            </a:r>
            <a:r>
              <a:rPr lang="en-US" altLang="zh-CN"/>
              <a:t>"."</a:t>
            </a:r>
            <a:r>
              <a:rPr lang="zh-CN" altLang="en-US"/>
              <a:t>和</a:t>
            </a:r>
            <a:r>
              <a:rPr lang="en-US" altLang="zh-CN"/>
              <a:t>"-&gt;"</a:t>
            </a:r>
            <a:endParaRPr lang="en-US" altLang="zh-CN"/>
          </a:p>
          <a:p>
            <a:r>
              <a:rPr lang="zh-CN" altLang="en-US"/>
              <a:t>封装</a:t>
            </a:r>
            <a:endParaRPr lang="zh-CN" altLang="en-US"/>
          </a:p>
          <a:p>
            <a:pPr lvl="1"/>
            <a:r>
              <a:rPr lang="zh-CN" altLang="en-US"/>
              <a:t>访问权限</a:t>
            </a:r>
            <a:endParaRPr lang="zh-CN" altLang="en-US"/>
          </a:p>
          <a:p>
            <a:endParaRPr lang="zh-CN" altLang="en-US"/>
          </a:p>
        </p:txBody>
      </p:sp>
      <p:graphicFrame>
        <p:nvGraphicFramePr>
          <p:cNvPr id="6" name="表格 5"/>
          <p:cNvGraphicFramePr/>
          <p:nvPr/>
        </p:nvGraphicFramePr>
        <p:xfrm>
          <a:off x="628650" y="2628265"/>
          <a:ext cx="2886075" cy="1428750"/>
        </p:xfrm>
        <a:graphic>
          <a:graphicData uri="http://schemas.openxmlformats.org/drawingml/2006/table">
            <a:tbl>
              <a:tblPr firstRow="1" bandRow="1">
                <a:tableStyleId>{FABFCF23-3B69-468F-B69F-88F6DE6A72F2}</a:tableStyleId>
              </a:tblPr>
              <a:tblGrid>
                <a:gridCol w="962025"/>
                <a:gridCol w="962025"/>
                <a:gridCol w="962025"/>
              </a:tblGrid>
              <a:tr h="381000">
                <a:tc>
                  <a:txBody>
                    <a:bodyPr/>
                    <a:p>
                      <a:pPr>
                        <a:buNone/>
                      </a:pPr>
                      <a:r>
                        <a:rPr lang="zh-CN">
                          <a:latin typeface="微软雅黑" panose="020B0503020204020204" charset="-122"/>
                          <a:ea typeface="微软雅黑" panose="020B0503020204020204" charset="-122"/>
                        </a:rPr>
                        <a:t>访问</a:t>
                      </a:r>
                      <a:endParaRPr lang="zh-CN">
                        <a:latin typeface="微软雅黑" panose="020B0503020204020204" charset="-122"/>
                        <a:ea typeface="微软雅黑" panose="020B0503020204020204" charset="-122"/>
                      </a:endParaRPr>
                    </a:p>
                    <a:p>
                      <a:pPr>
                        <a:buNone/>
                      </a:pPr>
                      <a:r>
                        <a:rPr lang="zh-CN">
                          <a:latin typeface="微软雅黑" panose="020B0503020204020204" charset="-122"/>
                          <a:ea typeface="微软雅黑" panose="020B0503020204020204" charset="-122"/>
                        </a:rPr>
                        <a:t>权限</a:t>
                      </a:r>
                      <a:endParaRPr lang="zh-CN">
                        <a:latin typeface="微软雅黑" panose="020B0503020204020204" charset="-122"/>
                        <a:ea typeface="微软雅黑" panose="020B0503020204020204" charset="-122"/>
                      </a:endParaRPr>
                    </a:p>
                  </a:txBody>
                  <a:tcPr/>
                </a:tc>
                <a:tc>
                  <a:txBody>
                    <a:bodyPr/>
                    <a:p>
                      <a:pPr>
                        <a:buNone/>
                      </a:pPr>
                      <a:r>
                        <a:rPr lang="zh-CN">
                          <a:latin typeface="微软雅黑" panose="020B0503020204020204" charset="-122"/>
                          <a:ea typeface="微软雅黑" panose="020B0503020204020204" charset="-122"/>
                        </a:rPr>
                        <a:t>内部</a:t>
                      </a:r>
                      <a:endParaRPr lang="zh-CN">
                        <a:latin typeface="微软雅黑" panose="020B0503020204020204" charset="-122"/>
                        <a:ea typeface="微软雅黑" panose="020B0503020204020204" charset="-122"/>
                      </a:endParaRPr>
                    </a:p>
                    <a:p>
                      <a:pPr>
                        <a:buNone/>
                      </a:pPr>
                      <a:r>
                        <a:rPr lang="zh-CN">
                          <a:latin typeface="微软雅黑" panose="020B0503020204020204" charset="-122"/>
                          <a:ea typeface="微软雅黑" panose="020B0503020204020204" charset="-122"/>
                        </a:rPr>
                        <a:t>访问</a:t>
                      </a:r>
                      <a:endParaRPr lang="zh-CN">
                        <a:latin typeface="微软雅黑" panose="020B0503020204020204" charset="-122"/>
                        <a:ea typeface="微软雅黑" panose="020B0503020204020204" charset="-122"/>
                      </a:endParaRPr>
                    </a:p>
                  </a:txBody>
                  <a:tcPr/>
                </a:tc>
                <a:tc>
                  <a:txBody>
                    <a:bodyPr/>
                    <a:p>
                      <a:pPr>
                        <a:buNone/>
                      </a:pPr>
                      <a:r>
                        <a:rPr lang="zh-CN">
                          <a:latin typeface="微软雅黑" panose="020B0503020204020204" charset="-122"/>
                          <a:ea typeface="微软雅黑" panose="020B0503020204020204" charset="-122"/>
                        </a:rPr>
                        <a:t>外部</a:t>
                      </a:r>
                      <a:endParaRPr lang="zh-CN">
                        <a:latin typeface="微软雅黑" panose="020B0503020204020204" charset="-122"/>
                        <a:ea typeface="微软雅黑" panose="020B0503020204020204" charset="-122"/>
                      </a:endParaRPr>
                    </a:p>
                    <a:p>
                      <a:pPr>
                        <a:buNone/>
                      </a:pPr>
                      <a:r>
                        <a:rPr lang="zh-CN">
                          <a:latin typeface="微软雅黑" panose="020B0503020204020204" charset="-122"/>
                          <a:ea typeface="微软雅黑" panose="020B0503020204020204" charset="-122"/>
                        </a:rPr>
                        <a:t>访问</a:t>
                      </a:r>
                      <a:endParaRPr lang="zh-CN">
                        <a:latin typeface="微软雅黑" panose="020B0503020204020204" charset="-122"/>
                        <a:ea typeface="微软雅黑" panose="020B0503020204020204" charset="-122"/>
                      </a:endParaRPr>
                    </a:p>
                  </a:txBody>
                  <a:tcPr/>
                </a:tc>
              </a:tr>
              <a:tr h="381000">
                <a:tc>
                  <a:txBody>
                    <a:bodyPr/>
                    <a:p>
                      <a:pPr>
                        <a:buNone/>
                      </a:pPr>
                      <a:r>
                        <a:rPr lang="en-US">
                          <a:latin typeface="微软雅黑" panose="020B0503020204020204" charset="-122"/>
                          <a:ea typeface="微软雅黑" panose="020B0503020204020204" charset="-122"/>
                        </a:rPr>
                        <a:t>public</a:t>
                      </a:r>
                      <a:endParaRPr lang="en-US">
                        <a:latin typeface="微软雅黑" panose="020B0503020204020204" charset="-122"/>
                        <a:ea typeface="微软雅黑" panose="020B0503020204020204" charset="-122"/>
                      </a:endParaRPr>
                    </a:p>
                  </a:txBody>
                  <a:tcPr/>
                </a:tc>
                <a:tc>
                  <a:txBody>
                    <a:bodyPr/>
                    <a:p>
                      <a:pPr>
                        <a:buNone/>
                      </a:pPr>
                      <a:r>
                        <a:rPr lang="zh-CN">
                          <a:latin typeface="微软雅黑" panose="020B0503020204020204" charset="-122"/>
                          <a:ea typeface="微软雅黑" panose="020B0503020204020204" charset="-122"/>
                        </a:rPr>
                        <a:t>可以</a:t>
                      </a:r>
                      <a:endParaRPr lang="zh-CN">
                        <a:latin typeface="微软雅黑" panose="020B0503020204020204" charset="-122"/>
                        <a:ea typeface="微软雅黑" panose="020B0503020204020204" charset="-122"/>
                      </a:endParaRPr>
                    </a:p>
                  </a:txBody>
                  <a:tcPr/>
                </a:tc>
                <a:tc>
                  <a:txBody>
                    <a:bodyPr/>
                    <a:p>
                      <a:pPr>
                        <a:buNone/>
                      </a:pPr>
                      <a:r>
                        <a:rPr lang="zh-CN">
                          <a:latin typeface="微软雅黑" panose="020B0503020204020204" charset="-122"/>
                          <a:ea typeface="微软雅黑" panose="020B0503020204020204" charset="-122"/>
                        </a:rPr>
                        <a:t>可以</a:t>
                      </a:r>
                      <a:endParaRPr lang="zh-CN">
                        <a:latin typeface="微软雅黑" panose="020B0503020204020204" charset="-122"/>
                        <a:ea typeface="微软雅黑" panose="020B0503020204020204" charset="-122"/>
                      </a:endParaRPr>
                    </a:p>
                  </a:txBody>
                  <a:tcPr/>
                </a:tc>
              </a:tr>
              <a:tr h="381000">
                <a:tc>
                  <a:txBody>
                    <a:bodyPr/>
                    <a:p>
                      <a:pPr>
                        <a:buNone/>
                      </a:pPr>
                      <a:r>
                        <a:rPr lang="en-US">
                          <a:latin typeface="微软雅黑" panose="020B0503020204020204" charset="-122"/>
                          <a:ea typeface="微软雅黑" panose="020B0503020204020204" charset="-122"/>
                        </a:rPr>
                        <a:t>private</a:t>
                      </a:r>
                      <a:endParaRPr lang="en-US">
                        <a:latin typeface="微软雅黑" panose="020B0503020204020204" charset="-122"/>
                        <a:ea typeface="微软雅黑" panose="020B0503020204020204" charset="-122"/>
                      </a:endParaRPr>
                    </a:p>
                  </a:txBody>
                  <a:tcPr/>
                </a:tc>
                <a:tc>
                  <a:txBody>
                    <a:bodyPr/>
                    <a:p>
                      <a:pPr>
                        <a:buNone/>
                      </a:pPr>
                      <a:r>
                        <a:rPr lang="zh-CN">
                          <a:latin typeface="微软雅黑" panose="020B0503020204020204" charset="-122"/>
                          <a:ea typeface="微软雅黑" panose="020B0503020204020204" charset="-122"/>
                        </a:rPr>
                        <a:t>可以</a:t>
                      </a:r>
                      <a:endParaRPr lang="zh-CN">
                        <a:latin typeface="微软雅黑" panose="020B0503020204020204" charset="-122"/>
                        <a:ea typeface="微软雅黑" panose="020B0503020204020204" charset="-122"/>
                      </a:endParaRPr>
                    </a:p>
                  </a:txBody>
                  <a:tcPr/>
                </a:tc>
                <a:tc>
                  <a:txBody>
                    <a:bodyPr/>
                    <a:p>
                      <a:pPr>
                        <a:buNone/>
                      </a:pPr>
                      <a:r>
                        <a:rPr lang="zh-CN">
                          <a:latin typeface="微软雅黑" panose="020B0503020204020204" charset="-122"/>
                          <a:ea typeface="微软雅黑" panose="020B0503020204020204" charset="-122"/>
                        </a:rPr>
                        <a:t>不可以</a:t>
                      </a:r>
                      <a:endParaRPr lang="zh-CN">
                        <a:latin typeface="微软雅黑" panose="020B0503020204020204" charset="-122"/>
                        <a:ea typeface="微软雅黑" panose="020B0503020204020204" charset="-122"/>
                      </a:endParaRPr>
                    </a:p>
                  </a:txBody>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3681095" y="5715"/>
            <a:ext cx="5443855" cy="6835140"/>
          </a:xfrm>
          <a:prstGeom prst="rect">
            <a:avLst/>
          </a:prstGeom>
        </p:spPr>
      </p:pic>
      <p:sp>
        <p:nvSpPr>
          <p:cNvPr id="2" name="标题 1"/>
          <p:cNvSpPr>
            <a:spLocks noGrp="1"/>
          </p:cNvSpPr>
          <p:nvPr>
            <p:ph type="title"/>
          </p:nvPr>
        </p:nvSpPr>
        <p:spPr>
          <a:solidFill>
            <a:schemeClr val="bg1">
              <a:alpha val="64000"/>
            </a:schemeClr>
          </a:solidFill>
        </p:spPr>
        <p:txBody>
          <a:bodyPr>
            <a:normAutofit fontScale="90000"/>
          </a:bodyPr>
          <a:p>
            <a:r>
              <a:rPr lang="en-US" altLang="zh-CN">
                <a:sym typeface="+mn-ea"/>
              </a:rPr>
              <a:t>4.1 </a:t>
            </a:r>
            <a:r>
              <a:rPr lang="zh-CN" altLang="en-US">
                <a:sym typeface="+mn-ea"/>
              </a:rPr>
              <a:t>初始化</a:t>
            </a:r>
            <a:r>
              <a:rPr lang="zh-CN" altLang="en-US" sz="3200">
                <a:sym typeface="+mn-ea"/>
              </a:rPr>
              <a:t> </a:t>
            </a:r>
            <a:r>
              <a:rPr lang="en-US" altLang="zh-CN" sz="3200">
                <a:sym typeface="+mn-ea"/>
              </a:rPr>
              <a:t>- </a:t>
            </a:r>
            <a:r>
              <a:rPr lang="zh-CN" altLang="en-US" sz="3200">
                <a:sym typeface="+mn-ea"/>
              </a:rPr>
              <a:t>访问类的成员</a:t>
            </a:r>
            <a:endParaRPr lang="zh-CN" altLang="en-US" sz="3200">
              <a:sym typeface="+mn-ea"/>
            </a:endParaRPr>
          </a:p>
        </p:txBody>
      </p:sp>
      <p:sp>
        <p:nvSpPr>
          <p:cNvPr id="3" name="内容占位符 2"/>
          <p:cNvSpPr>
            <a:spLocks noGrp="1"/>
          </p:cNvSpPr>
          <p:nvPr>
            <p:ph idx="1"/>
          </p:nvPr>
        </p:nvSpPr>
        <p:spPr/>
        <p:txBody>
          <a:bodyPr/>
          <a:p>
            <a:r>
              <a:rPr lang="zh-CN" altLang="en-US"/>
              <a:t>运算符</a:t>
            </a:r>
            <a:r>
              <a:rPr lang="en-US" altLang="zh-CN"/>
              <a:t>"."</a:t>
            </a:r>
            <a:r>
              <a:rPr lang="zh-CN" altLang="en-US"/>
              <a:t>和</a:t>
            </a:r>
            <a:r>
              <a:rPr lang="en-US" altLang="zh-CN"/>
              <a:t>"-&gt;"</a:t>
            </a:r>
            <a:endParaRPr lang="en-US" altLang="zh-CN"/>
          </a:p>
          <a:p>
            <a:r>
              <a:rPr lang="zh-CN" altLang="en-US">
                <a:sym typeface="+mn-ea"/>
              </a:rPr>
              <a:t>封装</a:t>
            </a:r>
            <a:endParaRPr lang="zh-CN" altLang="en-US">
              <a:sym typeface="+mn-ea"/>
            </a:endParaRPr>
          </a:p>
          <a:p>
            <a:pPr lvl="1"/>
            <a:r>
              <a:rPr lang="zh-CN" altLang="en-US">
                <a:sym typeface="+mn-ea"/>
              </a:rPr>
              <a:t>访问权限</a:t>
            </a:r>
            <a:endParaRPr lang="en-US" altLang="zh-CN"/>
          </a:p>
        </p:txBody>
      </p:sp>
      <p:pic>
        <p:nvPicPr>
          <p:cNvPr id="5" name="图片 4"/>
          <p:cNvPicPr>
            <a:picLocks noChangeAspect="1"/>
          </p:cNvPicPr>
          <p:nvPr/>
        </p:nvPicPr>
        <p:blipFill>
          <a:blip r:embed="rId2"/>
          <a:stretch>
            <a:fillRect/>
          </a:stretch>
        </p:blipFill>
        <p:spPr>
          <a:xfrm>
            <a:off x="5080" y="3249295"/>
            <a:ext cx="9109710" cy="308991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4.1 </a:t>
            </a:r>
            <a:r>
              <a:rPr lang="zh-CN" altLang="en-US">
                <a:sym typeface="+mn-ea"/>
              </a:rPr>
              <a:t>初始化</a:t>
            </a:r>
            <a:r>
              <a:rPr lang="zh-CN" altLang="en-US" sz="3200">
                <a:sym typeface="+mn-ea"/>
              </a:rPr>
              <a:t> </a:t>
            </a:r>
            <a:r>
              <a:rPr lang="en-US" altLang="zh-CN" sz="3200">
                <a:sym typeface="+mn-ea"/>
              </a:rPr>
              <a:t>- </a:t>
            </a:r>
            <a:r>
              <a:rPr lang="zh-CN" altLang="en-US" sz="3200">
                <a:sym typeface="+mn-ea"/>
              </a:rPr>
              <a:t>析构函数（</a:t>
            </a:r>
            <a:r>
              <a:rPr lang="en-US" altLang="zh-CN" sz="3200">
                <a:sym typeface="+mn-ea"/>
              </a:rPr>
              <a:t>destructor</a:t>
            </a:r>
            <a:r>
              <a:rPr lang="zh-CN" altLang="en-US" sz="3200">
                <a:sym typeface="+mn-ea"/>
              </a:rPr>
              <a:t>）</a:t>
            </a:r>
            <a:endParaRPr lang="zh-CN" altLang="en-US" sz="3200">
              <a:sym typeface="+mn-ea"/>
            </a:endParaRPr>
          </a:p>
        </p:txBody>
      </p:sp>
      <p:sp>
        <p:nvSpPr>
          <p:cNvPr id="3" name="内容占位符 2"/>
          <p:cNvSpPr>
            <a:spLocks noGrp="1"/>
          </p:cNvSpPr>
          <p:nvPr>
            <p:ph idx="1"/>
          </p:nvPr>
        </p:nvSpPr>
        <p:spPr/>
        <p:txBody>
          <a:bodyPr/>
          <a:p>
            <a:r>
              <a:rPr lang="zh-CN" altLang="en-US"/>
              <a:t>二元哲学：创建 </a:t>
            </a:r>
            <a:r>
              <a:rPr lang="zh-CN" altLang="en-US">
                <a:cs typeface="Arial" panose="020B0604020202020204" pitchFamily="34" charset="0"/>
              </a:rPr>
              <a:t>←→</a:t>
            </a:r>
            <a:r>
              <a:rPr lang="zh-CN" altLang="en-US"/>
              <a:t> 释放</a:t>
            </a:r>
            <a:endParaRPr lang="zh-CN" altLang="en-US"/>
          </a:p>
          <a:p>
            <a:pPr lvl="1"/>
            <a:r>
              <a:rPr lang="zh-CN" altLang="en-US"/>
              <a:t>创建类时，默认调用构造函数</a:t>
            </a:r>
            <a:endParaRPr lang="zh-CN" altLang="en-US"/>
          </a:p>
          <a:p>
            <a:pPr lvl="1"/>
            <a:r>
              <a:rPr lang="zh-CN" altLang="en-US"/>
              <a:t>释放类时，默认调用</a:t>
            </a:r>
            <a:r>
              <a:rPr lang="zh-CN" altLang="en-US">
                <a:solidFill>
                  <a:srgbClr val="FF0000"/>
                </a:solidFill>
              </a:rPr>
              <a:t>析构函数</a:t>
            </a:r>
            <a:endParaRPr lang="zh-CN" altLang="en-US">
              <a:solidFill>
                <a:srgbClr val="FF0000"/>
              </a:solidFill>
            </a:endParaRPr>
          </a:p>
        </p:txBody>
      </p:sp>
      <p:sp>
        <p:nvSpPr>
          <p:cNvPr id="4" name="文本框 3"/>
          <p:cNvSpPr txBox="1"/>
          <p:nvPr/>
        </p:nvSpPr>
        <p:spPr>
          <a:xfrm>
            <a:off x="628650" y="2451735"/>
            <a:ext cx="3384550" cy="310896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p>
            <a:r>
              <a:rPr lang="en-US" altLang="zh-CN">
                <a:latin typeface="Consolas" panose="020B0609020204030204" charset="0"/>
                <a:sym typeface="+mn-ea"/>
              </a:rPr>
              <a:t>class class_name {</a:t>
            </a:r>
            <a:endParaRPr lang="en-US" altLang="zh-CN">
              <a:latin typeface="Consolas" panose="020B0609020204030204" charset="0"/>
            </a:endParaRPr>
          </a:p>
          <a:p>
            <a:r>
              <a:rPr lang="en-US" altLang="zh-CN">
                <a:latin typeface="Consolas" panose="020B0609020204030204" charset="0"/>
                <a:sym typeface="+mn-ea"/>
              </a:rPr>
              <a:t>public:</a:t>
            </a:r>
            <a:endParaRPr lang="en-US" altLang="zh-CN">
              <a:latin typeface="Consolas" panose="020B0609020204030204" charset="0"/>
            </a:endParaRPr>
          </a:p>
          <a:p>
            <a:r>
              <a:rPr lang="en-US" altLang="zh-CN">
                <a:latin typeface="Consolas" panose="020B0609020204030204" charset="0"/>
                <a:sym typeface="+mn-ea"/>
              </a:rPr>
              <a:t>    </a:t>
            </a:r>
            <a:r>
              <a:rPr lang="en-US" altLang="zh-CN">
                <a:solidFill>
                  <a:schemeClr val="bg1"/>
                </a:solidFill>
                <a:latin typeface="Consolas" panose="020B0609020204030204" charset="0"/>
                <a:sym typeface="+mn-ea"/>
              </a:rPr>
              <a:t>class_name(...);</a:t>
            </a:r>
            <a:endParaRPr lang="en-US" altLang="zh-CN">
              <a:solidFill>
                <a:schemeClr val="bg1"/>
              </a:solidFill>
              <a:latin typeface="Consolas" panose="020B0609020204030204" charset="0"/>
              <a:sym typeface="+mn-ea"/>
            </a:endParaRPr>
          </a:p>
          <a:p>
            <a:r>
              <a:rPr lang="en-US" altLang="zh-CN" b="1">
                <a:solidFill>
                  <a:srgbClr val="FFFF00"/>
                </a:solidFill>
                <a:latin typeface="Consolas" panose="020B0609020204030204" charset="0"/>
                <a:sym typeface="+mn-ea"/>
              </a:rPr>
              <a:t>    </a:t>
            </a:r>
            <a:r>
              <a:rPr lang="en-US" altLang="zh-CN">
                <a:latin typeface="Consolas" panose="020B0609020204030204" charset="0"/>
                <a:sym typeface="+mn-ea"/>
              </a:rPr>
              <a:t>~</a:t>
            </a:r>
            <a:r>
              <a:rPr lang="en-US" altLang="zh-CN" b="1">
                <a:solidFill>
                  <a:srgbClr val="FFFF00"/>
                </a:solidFill>
                <a:latin typeface="Consolas" panose="020B0609020204030204" charset="0"/>
                <a:sym typeface="+mn-ea"/>
              </a:rPr>
              <a:t>class_name();</a:t>
            </a:r>
            <a:endParaRPr lang="en-US" altLang="zh-CN" b="1">
              <a:solidFill>
                <a:srgbClr val="FFFF00"/>
              </a:solidFill>
              <a:latin typeface="Consolas" panose="020B0609020204030204" charset="0"/>
            </a:endParaRPr>
          </a:p>
          <a:p>
            <a:r>
              <a:rPr lang="en-US" altLang="zh-CN">
                <a:latin typeface="Consolas" panose="020B0609020204030204" charset="0"/>
                <a:sym typeface="+mn-ea"/>
              </a:rPr>
              <a:t>    ...</a:t>
            </a:r>
            <a:endParaRPr lang="en-US" altLang="zh-CN">
              <a:latin typeface="Consolas" panose="020B0609020204030204" charset="0"/>
            </a:endParaRPr>
          </a:p>
          <a:p>
            <a:r>
              <a:rPr lang="en-US" altLang="zh-CN">
                <a:latin typeface="Consolas" panose="020B0609020204030204" charset="0"/>
                <a:sym typeface="+mn-ea"/>
              </a:rPr>
              <a:t>};</a:t>
            </a:r>
            <a:endParaRPr lang="en-US" altLang="zh-CN">
              <a:latin typeface="Consolas" panose="020B0609020204030204" charset="0"/>
            </a:endParaRPr>
          </a:p>
          <a:p>
            <a:endParaRPr lang="en-US" altLang="zh-CN">
              <a:latin typeface="Consolas" panose="020B0609020204030204" charset="0"/>
            </a:endParaRPr>
          </a:p>
          <a:p>
            <a:r>
              <a:rPr lang="en-US" altLang="zh-CN">
                <a:latin typeface="Consolas" panose="020B0609020204030204" charset="0"/>
              </a:rPr>
              <a:t>class_name::~class_name() {</a:t>
            </a:r>
            <a:endParaRPr lang="en-US" altLang="zh-CN">
              <a:latin typeface="Consolas" panose="020B0609020204030204" charset="0"/>
            </a:endParaRPr>
          </a:p>
          <a:p>
            <a:r>
              <a:rPr lang="en-US" altLang="zh-CN">
                <a:latin typeface="Consolas" panose="020B0609020204030204" charset="0"/>
              </a:rPr>
              <a:t>    ...</a:t>
            </a:r>
            <a:endParaRPr lang="en-US" altLang="zh-CN">
              <a:latin typeface="Consolas" panose="020B0609020204030204" charset="0"/>
            </a:endParaRPr>
          </a:p>
          <a:p>
            <a:r>
              <a:rPr lang="en-US" altLang="zh-CN">
                <a:latin typeface="Consolas" panose="020B0609020204030204" charset="0"/>
              </a:rPr>
              <a:t>}</a:t>
            </a:r>
            <a:endParaRPr lang="en-US" altLang="zh-CN">
              <a:latin typeface="Consolas" panose="020B0609020204030204" charset="0"/>
            </a:endParaRPr>
          </a:p>
        </p:txBody>
      </p:sp>
      <p:sp>
        <p:nvSpPr>
          <p:cNvPr id="5" name="文本框 4"/>
          <p:cNvSpPr txBox="1"/>
          <p:nvPr/>
        </p:nvSpPr>
        <p:spPr>
          <a:xfrm>
            <a:off x="4268470" y="2451735"/>
            <a:ext cx="4237990" cy="4206240"/>
          </a:xfrm>
          <a:prstGeom prst="rect">
            <a:avLst/>
          </a:prstGeom>
          <a:solidFill>
            <a:schemeClr val="bg1">
              <a:lumMod val="95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p>
            <a:r>
              <a:rPr lang="en-US" altLang="zh-CN">
                <a:solidFill>
                  <a:schemeClr val="tx1"/>
                </a:solidFill>
                <a:latin typeface="Consolas" panose="020B0609020204030204" charset="0"/>
                <a:sym typeface="+mn-ea"/>
              </a:rPr>
              <a:t>class A {</a:t>
            </a:r>
            <a:endParaRPr lang="en-US" altLang="zh-CN">
              <a:solidFill>
                <a:schemeClr val="tx1"/>
              </a:solidFill>
              <a:latin typeface="Consolas" panose="020B0609020204030204" charset="0"/>
              <a:sym typeface="+mn-ea"/>
            </a:endParaRPr>
          </a:p>
          <a:p>
            <a:r>
              <a:rPr lang="en-US" altLang="zh-CN">
                <a:solidFill>
                  <a:schemeClr val="tx1"/>
                </a:solidFill>
                <a:latin typeface="Consolas" panose="020B0609020204030204" charset="0"/>
                <a:sym typeface="+mn-ea"/>
              </a:rPr>
              <a:t>public:</a:t>
            </a:r>
            <a:endParaRPr lang="en-US" altLang="zh-CN">
              <a:solidFill>
                <a:schemeClr val="tx1"/>
              </a:solidFill>
              <a:latin typeface="Consolas" panose="020B0609020204030204" charset="0"/>
              <a:sym typeface="+mn-ea"/>
            </a:endParaRPr>
          </a:p>
          <a:p>
            <a:r>
              <a:rPr lang="en-US" altLang="zh-CN">
                <a:solidFill>
                  <a:schemeClr val="tx1"/>
                </a:solidFill>
                <a:latin typeface="Consolas" panose="020B0609020204030204" charset="0"/>
                <a:sym typeface="+mn-ea"/>
              </a:rPr>
              <a:t>    A(int n = 500);</a:t>
            </a:r>
            <a:endParaRPr lang="en-US" altLang="zh-CN">
              <a:solidFill>
                <a:schemeClr val="tx1"/>
              </a:solidFill>
              <a:latin typeface="Consolas" panose="020B0609020204030204" charset="0"/>
              <a:sym typeface="+mn-ea"/>
            </a:endParaRPr>
          </a:p>
          <a:p>
            <a:r>
              <a:rPr lang="en-US" altLang="zh-CN" b="1">
                <a:solidFill>
                  <a:schemeClr val="tx1"/>
                </a:solidFill>
                <a:latin typeface="Consolas" panose="020B0609020204030204" charset="0"/>
                <a:sym typeface="+mn-ea"/>
              </a:rPr>
              <a:t>    </a:t>
            </a:r>
            <a:r>
              <a:rPr lang="en-US" altLang="zh-CN">
                <a:solidFill>
                  <a:schemeClr val="tx1"/>
                </a:solidFill>
                <a:latin typeface="Consolas" panose="020B0609020204030204" charset="0"/>
                <a:sym typeface="+mn-ea"/>
              </a:rPr>
              <a:t>~A(void);</a:t>
            </a:r>
            <a:endParaRPr lang="en-US" altLang="zh-CN">
              <a:solidFill>
                <a:schemeClr val="tx1"/>
              </a:solidFill>
              <a:latin typeface="Consolas" panose="020B0609020204030204" charset="0"/>
              <a:sym typeface="+mn-ea"/>
            </a:endParaRPr>
          </a:p>
          <a:p>
            <a:r>
              <a:rPr lang="en-US" altLang="zh-CN">
                <a:solidFill>
                  <a:schemeClr val="tx1"/>
                </a:solidFill>
                <a:latin typeface="Consolas" panose="020B0609020204030204" charset="0"/>
                <a:sym typeface="+mn-ea"/>
              </a:rPr>
              <a:t>private:</a:t>
            </a:r>
            <a:endParaRPr lang="en-US" altLang="zh-CN">
              <a:solidFill>
                <a:schemeClr val="tx1"/>
              </a:solidFill>
              <a:latin typeface="Consolas" panose="020B0609020204030204" charset="0"/>
              <a:sym typeface="+mn-ea"/>
            </a:endParaRPr>
          </a:p>
          <a:p>
            <a:r>
              <a:rPr lang="en-US" altLang="zh-CN">
                <a:solidFill>
                  <a:schemeClr val="tx1"/>
                </a:solidFill>
                <a:latin typeface="Consolas" panose="020B0609020204030204" charset="0"/>
                <a:sym typeface="+mn-ea"/>
              </a:rPr>
              <a:t>    int* buf;</a:t>
            </a:r>
            <a:endParaRPr lang="en-US" altLang="zh-CN">
              <a:solidFill>
                <a:schemeClr val="tx1"/>
              </a:solidFill>
              <a:latin typeface="Consolas" panose="020B0609020204030204" charset="0"/>
              <a:sym typeface="+mn-ea"/>
            </a:endParaRPr>
          </a:p>
          <a:p>
            <a:r>
              <a:rPr lang="en-US" altLang="zh-CN">
                <a:solidFill>
                  <a:schemeClr val="tx1"/>
                </a:solidFill>
                <a:latin typeface="Consolas" panose="020B0609020204030204" charset="0"/>
                <a:sym typeface="+mn-ea"/>
              </a:rPr>
              <a:t>};</a:t>
            </a:r>
            <a:endParaRPr lang="en-US" altLang="zh-CN">
              <a:solidFill>
                <a:schemeClr val="tx1"/>
              </a:solidFill>
              <a:latin typeface="Consolas" panose="020B0609020204030204" charset="0"/>
              <a:sym typeface="+mn-ea"/>
            </a:endParaRPr>
          </a:p>
          <a:p>
            <a:endParaRPr lang="en-US" altLang="zh-CN">
              <a:solidFill>
                <a:schemeClr val="tx1"/>
              </a:solidFill>
              <a:latin typeface="Consolas" panose="020B0609020204030204" charset="0"/>
              <a:sym typeface="+mn-ea"/>
            </a:endParaRPr>
          </a:p>
          <a:p>
            <a:r>
              <a:rPr lang="en-US" altLang="zh-CN">
                <a:solidFill>
                  <a:schemeClr val="tx1"/>
                </a:solidFill>
                <a:latin typeface="Consolas" panose="020B0609020204030204" charset="0"/>
                <a:sym typeface="+mn-ea"/>
              </a:rPr>
              <a:t>A::~A(int n) : buf(new int[n]) {</a:t>
            </a:r>
            <a:endParaRPr lang="en-US" altLang="zh-CN">
              <a:solidFill>
                <a:schemeClr val="tx1"/>
              </a:solidFill>
              <a:latin typeface="Consolas" panose="020B0609020204030204" charset="0"/>
              <a:sym typeface="+mn-ea"/>
            </a:endParaRPr>
          </a:p>
          <a:p>
            <a:r>
              <a:rPr lang="en-US" altLang="zh-CN">
                <a:solidFill>
                  <a:schemeClr val="tx1"/>
                </a:solidFill>
                <a:latin typeface="Consolas" panose="020B0609020204030204" charset="0"/>
                <a:sym typeface="+mn-ea"/>
              </a:rPr>
              <a:t>    ;</a:t>
            </a:r>
            <a:endParaRPr lang="en-US" altLang="zh-CN">
              <a:solidFill>
                <a:schemeClr val="tx1"/>
              </a:solidFill>
              <a:latin typeface="Consolas" panose="020B0609020204030204" charset="0"/>
              <a:sym typeface="+mn-ea"/>
            </a:endParaRPr>
          </a:p>
          <a:p>
            <a:r>
              <a:rPr lang="en-US" altLang="zh-CN">
                <a:solidFill>
                  <a:schemeClr val="tx1"/>
                </a:solidFill>
                <a:latin typeface="Consolas" panose="020B0609020204030204" charset="0"/>
                <a:sym typeface="+mn-ea"/>
              </a:rPr>
              <a:t>}</a:t>
            </a:r>
            <a:endParaRPr lang="en-US" altLang="zh-CN">
              <a:solidFill>
                <a:schemeClr val="tx1"/>
              </a:solidFill>
              <a:latin typeface="Consolas" panose="020B0609020204030204" charset="0"/>
              <a:sym typeface="+mn-ea"/>
            </a:endParaRPr>
          </a:p>
          <a:p>
            <a:endParaRPr lang="en-US" altLang="zh-CN">
              <a:solidFill>
                <a:schemeClr val="tx1"/>
              </a:solidFill>
              <a:latin typeface="Consolas" panose="020B0609020204030204" charset="0"/>
              <a:sym typeface="+mn-ea"/>
            </a:endParaRPr>
          </a:p>
          <a:p>
            <a:r>
              <a:rPr lang="en-US" altLang="zh-CN">
                <a:solidFill>
                  <a:schemeClr val="tx1"/>
                </a:solidFill>
                <a:latin typeface="Consolas" panose="020B0609020204030204" charset="0"/>
              </a:rPr>
              <a:t>A::~A(void) {</a:t>
            </a:r>
            <a:endParaRPr lang="en-US" altLang="zh-CN">
              <a:solidFill>
                <a:schemeClr val="tx1"/>
              </a:solidFill>
              <a:latin typeface="Consolas" panose="020B0609020204030204" charset="0"/>
            </a:endParaRPr>
          </a:p>
          <a:p>
            <a:r>
              <a:rPr lang="en-US" altLang="zh-CN">
                <a:solidFill>
                  <a:schemeClr val="tx1"/>
                </a:solidFill>
                <a:latin typeface="Consolas" panose="020B0609020204030204" charset="0"/>
              </a:rPr>
              <a:t>    delete [] buf;</a:t>
            </a:r>
            <a:endParaRPr lang="en-US" altLang="zh-CN">
              <a:solidFill>
                <a:schemeClr val="tx1"/>
              </a:solidFill>
              <a:latin typeface="Consolas" panose="020B0609020204030204" charset="0"/>
            </a:endParaRPr>
          </a:p>
          <a:p>
            <a:r>
              <a:rPr lang="en-US" altLang="zh-CN">
                <a:solidFill>
                  <a:schemeClr val="tx1"/>
                </a:solidFill>
                <a:latin typeface="Consolas" panose="020B0609020204030204" charset="0"/>
              </a:rPr>
              <a:t>}</a:t>
            </a:r>
            <a:endParaRPr lang="en-US" altLang="zh-CN">
              <a:solidFill>
                <a:schemeClr val="tx1"/>
              </a:solidFill>
              <a:latin typeface="Consolas" panose="020B060902020403020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4.2 </a:t>
            </a:r>
            <a:r>
              <a:rPr lang="zh-CN" altLang="en-US"/>
              <a:t>基础概念</a:t>
            </a:r>
            <a:r>
              <a:rPr lang="zh-CN" altLang="en-US" sz="3200"/>
              <a:t> </a:t>
            </a:r>
            <a:r>
              <a:rPr lang="en-US" altLang="zh-CN" sz="3200"/>
              <a:t>- </a:t>
            </a:r>
            <a:r>
              <a:rPr lang="zh-CN" altLang="en-US" sz="3200"/>
              <a:t>运算符重载</a:t>
            </a:r>
            <a:endParaRPr lang="zh-CN" altLang="en-US" sz="3200"/>
          </a:p>
        </p:txBody>
      </p:sp>
      <p:sp>
        <p:nvSpPr>
          <p:cNvPr id="3" name="内容占位符 2"/>
          <p:cNvSpPr>
            <a:spLocks noGrp="1"/>
          </p:cNvSpPr>
          <p:nvPr>
            <p:ph idx="1"/>
          </p:nvPr>
        </p:nvSpPr>
        <p:spPr>
          <a:xfrm>
            <a:off x="628650" y="2472690"/>
            <a:ext cx="7886700" cy="3867150"/>
          </a:xfrm>
        </p:spPr>
        <p:txBody>
          <a:bodyPr/>
          <a:p>
            <a:r>
              <a:rPr lang="zh-CN" altLang="en-US"/>
              <a:t>C++允许运算符重载，使类也可执行某些运算。</a:t>
            </a:r>
            <a:endParaRPr lang="zh-CN" altLang="en-US"/>
          </a:p>
          <a:p>
            <a:pPr lvl="1"/>
            <a:r>
              <a:rPr lang="zh-CN" altLang="en-US"/>
              <a:t>比如：矩阵的加法和乘法</a:t>
            </a:r>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endParaRPr lang="zh-CN" altLang="en-US"/>
          </a:p>
          <a:p>
            <a:pPr lvl="1"/>
            <a:r>
              <a:rPr lang="zh-CN" altLang="en-US"/>
              <a:t>需注意：某些运算符不允许重载。例如</a:t>
            </a:r>
            <a:r>
              <a:rPr lang="en-US" altLang="zh-CN"/>
              <a:t>::</a:t>
            </a:r>
            <a:r>
              <a:rPr lang="zh-CN" altLang="en-US"/>
              <a:t>运算符</a:t>
            </a:r>
            <a:endParaRPr lang="zh-CN" altLang="en-US"/>
          </a:p>
          <a:p>
            <a:pPr lvl="1"/>
            <a:endParaRPr lang="zh-CN" altLang="en-US"/>
          </a:p>
        </p:txBody>
      </p:sp>
      <p:pic>
        <p:nvPicPr>
          <p:cNvPr id="5" name="图片 4"/>
          <p:cNvPicPr>
            <a:picLocks noChangeAspect="1"/>
          </p:cNvPicPr>
          <p:nvPr/>
        </p:nvPicPr>
        <p:blipFill>
          <a:blip r:embed="rId1"/>
          <a:stretch>
            <a:fillRect/>
          </a:stretch>
        </p:blipFill>
        <p:spPr>
          <a:xfrm>
            <a:off x="876300" y="3376930"/>
            <a:ext cx="7520940" cy="2041928"/>
          </a:xfrm>
          <a:prstGeom prst="rect">
            <a:avLst/>
          </a:prstGeom>
        </p:spPr>
      </p:pic>
      <p:grpSp>
        <p:nvGrpSpPr>
          <p:cNvPr id="12" name="组合 11"/>
          <p:cNvGrpSpPr/>
          <p:nvPr/>
        </p:nvGrpSpPr>
        <p:grpSpPr>
          <a:xfrm>
            <a:off x="3539490" y="882650"/>
            <a:ext cx="1696085" cy="1375410"/>
            <a:chOff x="4654" y="1512"/>
            <a:chExt cx="2671" cy="2166"/>
          </a:xfrm>
        </p:grpSpPr>
        <p:pic>
          <p:nvPicPr>
            <p:cNvPr id="4" name="图片 3"/>
            <p:cNvPicPr>
              <a:picLocks noChangeAspect="1"/>
            </p:cNvPicPr>
            <p:nvPr/>
          </p:nvPicPr>
          <p:blipFill>
            <a:blip r:embed="rId2"/>
            <a:stretch>
              <a:fillRect/>
            </a:stretch>
          </p:blipFill>
          <p:spPr>
            <a:xfrm>
              <a:off x="4654" y="1512"/>
              <a:ext cx="2408" cy="1238"/>
            </a:xfrm>
            <a:prstGeom prst="rect">
              <a:avLst/>
            </a:prstGeom>
          </p:spPr>
        </p:pic>
        <p:sp>
          <p:nvSpPr>
            <p:cNvPr id="8" name="任意多边形 7"/>
            <p:cNvSpPr/>
            <p:nvPr/>
          </p:nvSpPr>
          <p:spPr>
            <a:xfrm>
              <a:off x="6043" y="2424"/>
              <a:ext cx="1282" cy="1254"/>
            </a:xfrm>
            <a:custGeom>
              <a:avLst/>
              <a:gdLst>
                <a:gd name="connisteX0" fmla="*/ 0 w 814070"/>
                <a:gd name="connsiteY0" fmla="*/ 345440 h 796290"/>
                <a:gd name="connisteX1" fmla="*/ 344805 w 814070"/>
                <a:gd name="connsiteY1" fmla="*/ 796290 h 796290"/>
                <a:gd name="connisteX2" fmla="*/ 814070 w 814070"/>
                <a:gd name="connsiteY2" fmla="*/ 0 h 796290"/>
              </a:gdLst>
              <a:ahLst/>
              <a:cxnLst>
                <a:cxn ang="0">
                  <a:pos x="connisteX0" y="connsiteY0"/>
                </a:cxn>
                <a:cxn ang="0">
                  <a:pos x="connisteX1" y="connsiteY1"/>
                </a:cxn>
                <a:cxn ang="0">
                  <a:pos x="connisteX2" y="connsiteY2"/>
                </a:cxn>
              </a:cxnLst>
              <a:rect l="l" t="t" r="r" b="b"/>
              <a:pathLst>
                <a:path w="814070" h="796290">
                  <a:moveTo>
                    <a:pt x="0" y="345440"/>
                  </a:moveTo>
                  <a:lnTo>
                    <a:pt x="344805" y="796290"/>
                  </a:lnTo>
                  <a:lnTo>
                    <a:pt x="814070" y="0"/>
                  </a:lnTo>
                </a:path>
              </a:pathLst>
            </a:custGeom>
            <a:noFill/>
            <a:ln w="4445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nvGrpSpPr>
        <p:grpSpPr>
          <a:xfrm>
            <a:off x="5906770" y="520700"/>
            <a:ext cx="2726055" cy="1814830"/>
            <a:chOff x="8940" y="1512"/>
            <a:chExt cx="4293" cy="2858"/>
          </a:xfrm>
        </p:grpSpPr>
        <p:pic>
          <p:nvPicPr>
            <p:cNvPr id="6" name="图片 5"/>
            <p:cNvPicPr>
              <a:picLocks noChangeAspect="1"/>
            </p:cNvPicPr>
            <p:nvPr/>
          </p:nvPicPr>
          <p:blipFill>
            <a:blip r:embed="rId3"/>
            <a:stretch>
              <a:fillRect/>
            </a:stretch>
          </p:blipFill>
          <p:spPr>
            <a:xfrm>
              <a:off x="8940" y="1512"/>
              <a:ext cx="3668" cy="2858"/>
            </a:xfrm>
            <a:prstGeom prst="rect">
              <a:avLst/>
            </a:prstGeom>
          </p:spPr>
        </p:pic>
        <p:grpSp>
          <p:nvGrpSpPr>
            <p:cNvPr id="11" name="组合 10"/>
            <p:cNvGrpSpPr/>
            <p:nvPr/>
          </p:nvGrpSpPr>
          <p:grpSpPr>
            <a:xfrm>
              <a:off x="11729" y="2675"/>
              <a:ext cx="1504" cy="1419"/>
              <a:chOff x="11673" y="3651"/>
              <a:chExt cx="1504" cy="1419"/>
            </a:xfrm>
          </p:grpSpPr>
          <p:cxnSp>
            <p:nvCxnSpPr>
              <p:cNvPr id="9" name="直接连接符 8"/>
              <p:cNvCxnSpPr/>
              <p:nvPr/>
            </p:nvCxnSpPr>
            <p:spPr>
              <a:xfrm>
                <a:off x="11673" y="3651"/>
                <a:ext cx="1505" cy="1407"/>
              </a:xfrm>
              <a:prstGeom prst="line">
                <a:avLst/>
              </a:prstGeom>
              <a:ln w="4445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11868" y="3678"/>
                <a:ext cx="1017" cy="1393"/>
              </a:xfrm>
              <a:prstGeom prst="line">
                <a:avLst/>
              </a:prstGeom>
              <a:ln w="4445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4.2 </a:t>
            </a:r>
            <a:r>
              <a:rPr lang="zh-CN" altLang="en-US">
                <a:sym typeface="+mn-ea"/>
              </a:rPr>
              <a:t>基础概念</a:t>
            </a:r>
            <a:r>
              <a:rPr lang="zh-CN" altLang="en-US" sz="3200">
                <a:sym typeface="+mn-ea"/>
              </a:rPr>
              <a:t> </a:t>
            </a:r>
            <a:r>
              <a:rPr lang="en-US" altLang="zh-CN" sz="3200">
                <a:sym typeface="+mn-ea"/>
              </a:rPr>
              <a:t>- </a:t>
            </a:r>
            <a:r>
              <a:rPr lang="zh-CN" altLang="en-US" sz="3200">
                <a:sym typeface="+mn-ea"/>
              </a:rPr>
              <a:t>运算符重载 </a:t>
            </a:r>
            <a:r>
              <a:rPr lang="en-US" altLang="zh-CN" sz="3200">
                <a:sym typeface="+mn-ea"/>
              </a:rPr>
              <a:t>II</a:t>
            </a:r>
            <a:endParaRPr lang="en-US" altLang="zh-CN" sz="3200">
              <a:sym typeface="+mn-ea"/>
            </a:endParaRPr>
          </a:p>
        </p:txBody>
      </p:sp>
      <p:sp>
        <p:nvSpPr>
          <p:cNvPr id="3" name="内容占位符 2"/>
          <p:cNvSpPr>
            <a:spLocks noGrp="1"/>
          </p:cNvSpPr>
          <p:nvPr>
            <p:ph idx="1"/>
          </p:nvPr>
        </p:nvSpPr>
        <p:spPr/>
        <p:txBody>
          <a:bodyPr/>
          <a:p>
            <a:r>
              <a:rPr lang="zh-CN" altLang="en-US"/>
              <a:t>运算符重载，通过定义运算符函数来实现</a:t>
            </a:r>
            <a:endParaRPr lang="zh-CN" altLang="en-US"/>
          </a:p>
          <a:p>
            <a:pPr lvl="1"/>
            <a:r>
              <a:rPr lang="zh-CN" altLang="en-US">
                <a:sym typeface="+mn-ea"/>
              </a:rPr>
              <a:t>运算符函数</a:t>
            </a:r>
            <a:r>
              <a:rPr lang="zh-CN" altLang="en-US"/>
              <a:t>的语法</a:t>
            </a:r>
            <a:endParaRPr lang="zh-CN" altLang="en-US"/>
          </a:p>
          <a:p>
            <a:pPr lvl="1"/>
            <a:endParaRPr lang="zh-CN" altLang="en-US"/>
          </a:p>
          <a:p>
            <a:pPr lvl="1"/>
            <a:endParaRPr lang="zh-CN" altLang="en-US"/>
          </a:p>
          <a:p>
            <a:pPr lvl="1"/>
            <a:r>
              <a:rPr lang="zh-CN" altLang="en-US"/>
              <a:t>举例：矢量</a:t>
            </a:r>
            <a:r>
              <a:rPr lang="en-US" altLang="zh-CN"/>
              <a:t>[1, 2]</a:t>
            </a:r>
            <a:r>
              <a:rPr lang="zh-CN" altLang="en-US"/>
              <a:t>加矢量</a:t>
            </a:r>
            <a:r>
              <a:rPr lang="en-US" altLang="zh-CN"/>
              <a:t>[3, 1]</a:t>
            </a:r>
            <a:endParaRPr lang="en-US" altLang="zh-CN"/>
          </a:p>
        </p:txBody>
      </p:sp>
      <p:sp>
        <p:nvSpPr>
          <p:cNvPr id="4" name="文本框 3"/>
          <p:cNvSpPr txBox="1"/>
          <p:nvPr/>
        </p:nvSpPr>
        <p:spPr>
          <a:xfrm>
            <a:off x="1038860" y="1911350"/>
            <a:ext cx="7476490" cy="520700"/>
          </a:xfrm>
          <a:prstGeom prst="rect">
            <a:avLst/>
          </a:prstGeom>
        </p:spPr>
        <p:style>
          <a:lnRef idx="1">
            <a:schemeClr val="accent5"/>
          </a:lnRef>
          <a:fillRef idx="3">
            <a:schemeClr val="accent5"/>
          </a:fillRef>
          <a:effectRef idx="2">
            <a:schemeClr val="accent5"/>
          </a:effectRef>
          <a:fontRef idx="minor">
            <a:schemeClr val="lt1"/>
          </a:fontRef>
        </p:style>
        <p:txBody>
          <a:bodyPr wrap="square" tIns="107950" bIns="107950" rtlCol="0">
            <a:spAutoFit/>
          </a:bodyPr>
          <a:p>
            <a:r>
              <a:rPr lang="zh-CN" altLang="en-US" sz="2000">
                <a:latin typeface="Consolas" panose="020B0609020204030204" charset="0"/>
              </a:rPr>
              <a:t>type operator sign (parameters) { /*... body ...*/ }</a:t>
            </a:r>
            <a:endParaRPr lang="zh-CN" altLang="en-US" sz="2000">
              <a:latin typeface="Consolas" panose="020B0609020204030204" charset="0"/>
            </a:endParaRPr>
          </a:p>
        </p:txBody>
      </p:sp>
      <p:pic>
        <p:nvPicPr>
          <p:cNvPr id="5" name="图片 4"/>
          <p:cNvPicPr>
            <a:picLocks noChangeAspect="1"/>
          </p:cNvPicPr>
          <p:nvPr/>
        </p:nvPicPr>
        <p:blipFill>
          <a:blip r:embed="rId1"/>
          <a:stretch>
            <a:fillRect/>
          </a:stretch>
        </p:blipFill>
        <p:spPr>
          <a:xfrm>
            <a:off x="768985" y="3101340"/>
            <a:ext cx="5000625" cy="2328608"/>
          </a:xfrm>
          <a:prstGeom prst="rect">
            <a:avLst/>
          </a:prstGeom>
        </p:spPr>
      </p:pic>
      <p:cxnSp>
        <p:nvCxnSpPr>
          <p:cNvPr id="8" name="直接箭头连接符 7"/>
          <p:cNvCxnSpPr/>
          <p:nvPr/>
        </p:nvCxnSpPr>
        <p:spPr>
          <a:xfrm>
            <a:off x="1697990" y="5235575"/>
            <a:ext cx="44450" cy="796290"/>
          </a:xfrm>
          <a:prstGeom prst="straightConnector1">
            <a:avLst/>
          </a:prstGeom>
          <a:ln w="31750">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2662555" y="5173345"/>
            <a:ext cx="203200" cy="584200"/>
          </a:xfrm>
          <a:prstGeom prst="straightConnector1">
            <a:avLst/>
          </a:prstGeom>
          <a:ln w="31750">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3397250" y="5111115"/>
            <a:ext cx="389255" cy="522605"/>
          </a:xfrm>
          <a:prstGeom prst="straightConnector1">
            <a:avLst/>
          </a:prstGeom>
          <a:ln w="31750">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4441190" y="5146675"/>
            <a:ext cx="1371600" cy="743585"/>
          </a:xfrm>
          <a:prstGeom prst="straightConnector1">
            <a:avLst/>
          </a:prstGeom>
          <a:ln w="31750">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274445" y="6050915"/>
            <a:ext cx="981710" cy="412115"/>
          </a:xfrm>
          <a:prstGeom prst="rect">
            <a:avLst/>
          </a:prstGeom>
          <a:noFill/>
        </p:spPr>
        <p:txBody>
          <a:bodyPr wrap="square" rtlCol="0">
            <a:spAutoFit/>
          </a:bodyPr>
          <a:p>
            <a:pPr algn="ctr"/>
            <a:r>
              <a:rPr lang="zh-CN" altLang="en-US" sz="2000">
                <a:latin typeface="微软雅黑 Light" charset="0"/>
                <a:ea typeface="微软雅黑 Light" charset="0"/>
              </a:rPr>
              <a:t>返回值</a:t>
            </a:r>
            <a:endParaRPr lang="zh-CN" altLang="en-US" sz="2000">
              <a:latin typeface="微软雅黑 Light" charset="0"/>
              <a:ea typeface="微软雅黑 Light" charset="0"/>
            </a:endParaRPr>
          </a:p>
        </p:txBody>
      </p:sp>
      <p:sp>
        <p:nvSpPr>
          <p:cNvPr id="13" name="文本框 12"/>
          <p:cNvSpPr txBox="1"/>
          <p:nvPr/>
        </p:nvSpPr>
        <p:spPr>
          <a:xfrm>
            <a:off x="2247265" y="5761355"/>
            <a:ext cx="1274445" cy="716915"/>
          </a:xfrm>
          <a:prstGeom prst="rect">
            <a:avLst/>
          </a:prstGeom>
          <a:noFill/>
        </p:spPr>
        <p:txBody>
          <a:bodyPr wrap="square" rtlCol="0">
            <a:spAutoFit/>
          </a:bodyPr>
          <a:p>
            <a:pPr algn="ctr"/>
            <a:r>
              <a:rPr lang="en-US" altLang="zh-CN" sz="2000">
                <a:latin typeface="微软雅黑 Light" charset="0"/>
                <a:ea typeface="微软雅黑 Light" charset="0"/>
              </a:rPr>
              <a:t>operator </a:t>
            </a:r>
            <a:r>
              <a:rPr lang="zh-CN" altLang="en-US" sz="2000">
                <a:latin typeface="微软雅黑 Light" charset="0"/>
                <a:ea typeface="微软雅黑 Light" charset="0"/>
              </a:rPr>
              <a:t>标识</a:t>
            </a:r>
            <a:endParaRPr lang="zh-CN" altLang="en-US" sz="2000">
              <a:latin typeface="微软雅黑 Light" charset="0"/>
              <a:ea typeface="微软雅黑 Light" charset="0"/>
            </a:endParaRPr>
          </a:p>
        </p:txBody>
      </p:sp>
      <p:sp>
        <p:nvSpPr>
          <p:cNvPr id="14" name="文本框 13"/>
          <p:cNvSpPr txBox="1"/>
          <p:nvPr/>
        </p:nvSpPr>
        <p:spPr>
          <a:xfrm>
            <a:off x="3521710" y="5671820"/>
            <a:ext cx="981710" cy="412115"/>
          </a:xfrm>
          <a:prstGeom prst="rect">
            <a:avLst/>
          </a:prstGeom>
          <a:noFill/>
        </p:spPr>
        <p:txBody>
          <a:bodyPr wrap="square" rtlCol="0">
            <a:spAutoFit/>
          </a:bodyPr>
          <a:p>
            <a:pPr algn="ctr"/>
            <a:r>
              <a:rPr lang="zh-CN" altLang="en-US" sz="2000">
                <a:latin typeface="微软雅黑 Light" charset="0"/>
                <a:ea typeface="微软雅黑 Light" charset="0"/>
              </a:rPr>
              <a:t>运算符</a:t>
            </a:r>
            <a:endParaRPr lang="zh-CN" altLang="en-US" sz="2000">
              <a:latin typeface="微软雅黑 Light" charset="0"/>
              <a:ea typeface="微软雅黑 Light" charset="0"/>
            </a:endParaRPr>
          </a:p>
        </p:txBody>
      </p:sp>
      <p:sp>
        <p:nvSpPr>
          <p:cNvPr id="15" name="文本框 14"/>
          <p:cNvSpPr txBox="1"/>
          <p:nvPr/>
        </p:nvSpPr>
        <p:spPr>
          <a:xfrm>
            <a:off x="5321935" y="6032500"/>
            <a:ext cx="1300480" cy="412115"/>
          </a:xfrm>
          <a:prstGeom prst="rect">
            <a:avLst/>
          </a:prstGeom>
          <a:noFill/>
        </p:spPr>
        <p:txBody>
          <a:bodyPr wrap="square" rtlCol="0">
            <a:spAutoFit/>
          </a:bodyPr>
          <a:p>
            <a:pPr algn="ctr"/>
            <a:r>
              <a:rPr lang="zh-CN" altLang="en-US" sz="2000">
                <a:latin typeface="微软雅黑 Light" charset="0"/>
                <a:ea typeface="微软雅黑 Light" charset="0"/>
              </a:rPr>
              <a:t>函数参数</a:t>
            </a:r>
            <a:endParaRPr lang="zh-CN" altLang="en-US" sz="2000">
              <a:latin typeface="微软雅黑 Light" charset="0"/>
              <a:ea typeface="微软雅黑 Light" charset="0"/>
            </a:endParaRPr>
          </a:p>
        </p:txBody>
      </p:sp>
      <p:pic>
        <p:nvPicPr>
          <p:cNvPr id="16" name="图片 15"/>
          <p:cNvPicPr>
            <a:picLocks noChangeAspect="1"/>
          </p:cNvPicPr>
          <p:nvPr/>
        </p:nvPicPr>
        <p:blipFill>
          <a:blip r:embed="rId2"/>
          <a:stretch>
            <a:fillRect/>
          </a:stretch>
        </p:blipFill>
        <p:spPr>
          <a:xfrm>
            <a:off x="6029325" y="3101340"/>
            <a:ext cx="2486025" cy="1314702"/>
          </a:xfrm>
          <a:prstGeom prst="rect">
            <a:avLst/>
          </a:prstGeom>
        </p:spPr>
      </p:pic>
      <p:sp>
        <p:nvSpPr>
          <p:cNvPr id="6" name="矩形 5"/>
          <p:cNvSpPr/>
          <p:nvPr/>
        </p:nvSpPr>
        <p:spPr>
          <a:xfrm>
            <a:off x="1038860" y="4747895"/>
            <a:ext cx="4730750" cy="363220"/>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0"/>
                            </p:stCondLst>
                            <p:childTnLst>
                              <p:par>
                                <p:cTn id="8" presetID="12" presetClass="entr" presetSubtype="4"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p:tgtEl>
                                          <p:spTgt spid="4"/>
                                        </p:tgtEl>
                                        <p:attrNameLst>
                                          <p:attrName>ppt_y</p:attrName>
                                        </p:attrNameLst>
                                      </p:cBhvr>
                                      <p:tavLst>
                                        <p:tav tm="0">
                                          <p:val>
                                            <p:strVal val="#ppt_y+#ppt_h*1.125000"/>
                                          </p:val>
                                        </p:tav>
                                        <p:tav tm="100000">
                                          <p:val>
                                            <p:strVal val="#ppt_y"/>
                                          </p:val>
                                        </p:tav>
                                      </p:tavLst>
                                    </p:anim>
                                    <p:animEffect transition="in" filter="wipe(up)">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0"/>
                            </p:stCondLst>
                            <p:childTnLst>
                              <p:par>
                                <p:cTn id="21" presetID="11" presetClass="entr" presetSubtype="0" fill="hold" grpId="0" nodeType="afterEffect">
                                  <p:stCondLst>
                                    <p:cond delay="0"/>
                                  </p:stCondLst>
                                  <p:childTnLst>
                                    <p:set>
                                      <p:cBhvr>
                                        <p:cTn id="22" dur="2000">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500"/>
                            </p:stCondLst>
                            <p:childTnLst>
                              <p:par>
                                <p:cTn id="37" presetID="1"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up)">
                                      <p:cBhvr>
                                        <p:cTn id="43" dur="500"/>
                                        <p:tgtEl>
                                          <p:spTgt spid="10"/>
                                        </p:tgtEl>
                                      </p:cBhvr>
                                    </p:animEffec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up)">
                                      <p:cBhvr>
                                        <p:cTn id="51" dur="500"/>
                                        <p:tgtEl>
                                          <p:spTgt spid="11"/>
                                        </p:tgtEl>
                                      </p:cBhvr>
                                    </p:animEffect>
                                  </p:childTnLst>
                                </p:cTn>
                              </p:par>
                            </p:childTnLst>
                          </p:cTn>
                        </p:par>
                        <p:par>
                          <p:cTn id="52" fill="hold">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13" grpId="0"/>
      <p:bldP spid="14" grpId="0"/>
      <p:bldP spid="15" grpId="0"/>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3033395" y="5080"/>
            <a:ext cx="6087110" cy="6817360"/>
          </a:xfrm>
          <a:prstGeom prst="rect">
            <a:avLst/>
          </a:prstGeom>
        </p:spPr>
      </p:pic>
      <p:sp>
        <p:nvSpPr>
          <p:cNvPr id="2" name="标题 1"/>
          <p:cNvSpPr>
            <a:spLocks noGrp="1"/>
          </p:cNvSpPr>
          <p:nvPr>
            <p:ph type="title"/>
          </p:nvPr>
        </p:nvSpPr>
        <p:spPr/>
        <p:txBody>
          <a:bodyPr>
            <a:normAutofit fontScale="90000"/>
          </a:bodyPr>
          <a:p>
            <a:r>
              <a:rPr lang="en-US" altLang="zh-CN">
                <a:sym typeface="+mn-ea"/>
              </a:rPr>
              <a:t>4.2 </a:t>
            </a:r>
            <a:r>
              <a:rPr lang="zh-CN" altLang="en-US">
                <a:sym typeface="+mn-ea"/>
              </a:rPr>
              <a:t>基础概念</a:t>
            </a:r>
            <a:r>
              <a:rPr lang="zh-CN" altLang="en-US" sz="3200">
                <a:sym typeface="+mn-ea"/>
              </a:rPr>
              <a:t> </a:t>
            </a:r>
            <a:r>
              <a:rPr lang="en-US" altLang="zh-CN" sz="3200">
                <a:sym typeface="+mn-ea"/>
              </a:rPr>
              <a:t>- </a:t>
            </a:r>
            <a:r>
              <a:rPr lang="zh-CN" altLang="en-US" sz="3200">
                <a:sym typeface="+mn-ea"/>
              </a:rPr>
              <a:t>运算符重载 </a:t>
            </a:r>
            <a:r>
              <a:rPr lang="en-US" altLang="zh-CN" sz="3200">
                <a:sym typeface="+mn-ea"/>
              </a:rPr>
              <a:t>III</a:t>
            </a:r>
            <a:endParaRPr lang="en-US" altLang="zh-CN" sz="3200">
              <a:sym typeface="+mn-ea"/>
            </a:endParaRPr>
          </a:p>
        </p:txBody>
      </p:sp>
      <p:sp>
        <p:nvSpPr>
          <p:cNvPr id="3" name="内容占位符 2"/>
          <p:cNvSpPr>
            <a:spLocks noGrp="1"/>
          </p:cNvSpPr>
          <p:nvPr>
            <p:ph idx="1"/>
          </p:nvPr>
        </p:nvSpPr>
        <p:spPr/>
        <p:txBody>
          <a:bodyPr/>
          <a:p>
            <a:endParaRPr lang="zh-CN" altLang="en-US"/>
          </a:p>
          <a:p>
            <a:endParaRPr lang="zh-CN" altLang="en-US"/>
          </a:p>
          <a:p>
            <a:r>
              <a:rPr lang="zh-CN" altLang="en-US"/>
              <a:t>本质</a:t>
            </a:r>
            <a:endParaRPr lang="zh-CN" altLang="en-US"/>
          </a:p>
        </p:txBody>
      </p:sp>
      <p:pic>
        <p:nvPicPr>
          <p:cNvPr id="6" name="图片 5"/>
          <p:cNvPicPr>
            <a:picLocks noChangeAspect="1"/>
          </p:cNvPicPr>
          <p:nvPr/>
        </p:nvPicPr>
        <p:blipFill>
          <a:blip r:embed="rId2"/>
          <a:stretch>
            <a:fillRect/>
          </a:stretch>
        </p:blipFill>
        <p:spPr>
          <a:xfrm>
            <a:off x="499745" y="2472055"/>
            <a:ext cx="2533650" cy="7810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4.2 </a:t>
            </a:r>
            <a:r>
              <a:rPr lang="zh-CN" altLang="en-US">
                <a:sym typeface="+mn-ea"/>
              </a:rPr>
              <a:t>基础概念</a:t>
            </a:r>
            <a:r>
              <a:rPr lang="zh-CN" altLang="en-US" sz="3200">
                <a:sym typeface="+mn-ea"/>
              </a:rPr>
              <a:t> </a:t>
            </a:r>
            <a:r>
              <a:rPr lang="en-US" altLang="zh-CN" sz="3200">
                <a:sym typeface="+mn-ea"/>
              </a:rPr>
              <a:t>- </a:t>
            </a:r>
            <a:r>
              <a:rPr lang="zh-CN" altLang="en-US" sz="3200">
                <a:sym typeface="+mn-ea"/>
              </a:rPr>
              <a:t>运算符重载 </a:t>
            </a:r>
            <a:r>
              <a:rPr lang="en-US" altLang="zh-CN" sz="3200">
                <a:sym typeface="+mn-ea"/>
              </a:rPr>
              <a:t>IV</a:t>
            </a:r>
            <a:endParaRPr lang="en-US" altLang="zh-CN" sz="3200">
              <a:sym typeface="+mn-ea"/>
            </a:endParaRPr>
          </a:p>
        </p:txBody>
      </p:sp>
      <p:sp>
        <p:nvSpPr>
          <p:cNvPr id="3" name="内容占位符 2"/>
          <p:cNvSpPr>
            <a:spLocks noGrp="1"/>
          </p:cNvSpPr>
          <p:nvPr>
            <p:ph idx="1"/>
          </p:nvPr>
        </p:nvSpPr>
        <p:spPr/>
        <p:txBody>
          <a:bodyPr/>
          <a:p>
            <a:r>
              <a:rPr lang="zh-CN" altLang="en-US"/>
              <a:t>两种形式：成员函数 </a:t>
            </a:r>
            <a:r>
              <a:rPr lang="en-US" altLang="zh-CN"/>
              <a:t>vs </a:t>
            </a:r>
            <a:r>
              <a:rPr lang="zh-CN" altLang="en-US"/>
              <a:t>非成员函数</a:t>
            </a:r>
            <a:endParaRPr lang="zh-CN" altLang="en-US"/>
          </a:p>
        </p:txBody>
      </p:sp>
      <p:pic>
        <p:nvPicPr>
          <p:cNvPr id="4" name="图片 3"/>
          <p:cNvPicPr>
            <a:picLocks noChangeAspect="1"/>
          </p:cNvPicPr>
          <p:nvPr/>
        </p:nvPicPr>
        <p:blipFill>
          <a:blip r:embed="rId1"/>
          <a:stretch>
            <a:fillRect/>
          </a:stretch>
        </p:blipFill>
        <p:spPr>
          <a:xfrm>
            <a:off x="223520" y="4561205"/>
            <a:ext cx="8669020" cy="2098040"/>
          </a:xfrm>
          <a:prstGeom prst="rect">
            <a:avLst/>
          </a:prstGeom>
        </p:spPr>
      </p:pic>
      <p:sp>
        <p:nvSpPr>
          <p:cNvPr id="7" name="文本框 6"/>
          <p:cNvSpPr txBox="1"/>
          <p:nvPr/>
        </p:nvSpPr>
        <p:spPr>
          <a:xfrm>
            <a:off x="264795" y="1525270"/>
            <a:ext cx="7713345" cy="1463040"/>
          </a:xfrm>
          <a:prstGeom prst="rect">
            <a:avLst/>
          </a:prstGeom>
          <a:solidFill>
            <a:schemeClr val="accent4">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p>
            <a:r>
              <a:rPr lang="zh-CN" altLang="en-US">
                <a:solidFill>
                  <a:schemeClr val="tx1"/>
                </a:solidFill>
                <a:latin typeface="Consolas" panose="020B0609020204030204" charset="0"/>
              </a:rPr>
              <a:t>class CVector {</a:t>
            </a:r>
            <a:endParaRPr lang="zh-CN" altLang="en-US">
              <a:solidFill>
                <a:schemeClr val="tx1"/>
              </a:solidFill>
              <a:latin typeface="Consolas" panose="020B0609020204030204" charset="0"/>
            </a:endParaRPr>
          </a:p>
          <a:p>
            <a:r>
              <a:rPr lang="zh-CN" altLang="en-US">
                <a:solidFill>
                  <a:schemeClr val="tx1"/>
                </a:solidFill>
                <a:latin typeface="Consolas" panose="020B0609020204030204" charset="0"/>
              </a:rPr>
              <a:t>  public:</a:t>
            </a:r>
            <a:endParaRPr lang="zh-CN" altLang="en-US">
              <a:solidFill>
                <a:schemeClr val="tx1"/>
              </a:solidFill>
              <a:latin typeface="Consolas" panose="020B0609020204030204" charset="0"/>
            </a:endParaRPr>
          </a:p>
          <a:p>
            <a:r>
              <a:rPr lang="zh-CN" altLang="en-US">
                <a:solidFill>
                  <a:schemeClr val="tx1"/>
                </a:solidFill>
                <a:latin typeface="Consolas" panose="020B0609020204030204" charset="0"/>
              </a:rPr>
              <a:t>    </a:t>
            </a:r>
            <a:r>
              <a:rPr lang="en-US" altLang="zh-CN">
                <a:solidFill>
                  <a:schemeClr val="tx1"/>
                </a:solidFill>
                <a:latin typeface="Consolas" panose="020B0609020204030204" charset="0"/>
              </a:rPr>
              <a:t>...</a:t>
            </a:r>
            <a:endParaRPr lang="en-US" altLang="zh-CN">
              <a:solidFill>
                <a:schemeClr val="tx1"/>
              </a:solidFill>
              <a:latin typeface="Consolas" panose="020B0609020204030204" charset="0"/>
            </a:endParaRPr>
          </a:p>
          <a:p>
            <a:r>
              <a:rPr lang="zh-CN" altLang="en-US">
                <a:solidFill>
                  <a:schemeClr val="tx1"/>
                </a:solidFill>
                <a:latin typeface="Consolas" panose="020B0609020204030204" charset="0"/>
              </a:rPr>
              <a:t>    CVector operator+(const CVector&amp; </a:t>
            </a:r>
            <a:r>
              <a:rPr lang="en-US" altLang="zh-CN">
                <a:solidFill>
                  <a:schemeClr val="tx1"/>
                </a:solidFill>
                <a:latin typeface="Consolas" panose="020B0609020204030204" charset="0"/>
              </a:rPr>
              <a:t>other</a:t>
            </a:r>
            <a:r>
              <a:rPr lang="zh-CN" altLang="en-US">
                <a:solidFill>
                  <a:schemeClr val="tx1"/>
                </a:solidFill>
                <a:latin typeface="Consolas" panose="020B0609020204030204" charset="0"/>
              </a:rPr>
              <a:t>);</a:t>
            </a:r>
            <a:endParaRPr lang="zh-CN" altLang="en-US">
              <a:solidFill>
                <a:schemeClr val="tx1"/>
              </a:solidFill>
              <a:latin typeface="Consolas" panose="020B0609020204030204" charset="0"/>
            </a:endParaRPr>
          </a:p>
          <a:p>
            <a:r>
              <a:rPr lang="en-US" altLang="zh-CN">
                <a:solidFill>
                  <a:schemeClr val="tx1"/>
                </a:solidFill>
                <a:latin typeface="Consolas" panose="020B0609020204030204" charset="0"/>
              </a:rPr>
              <a:t>}</a:t>
            </a:r>
            <a:endParaRPr lang="en-US" altLang="zh-CN">
              <a:solidFill>
                <a:schemeClr val="tx1"/>
              </a:solidFill>
              <a:latin typeface="Consolas" panose="020B0609020204030204" charset="0"/>
            </a:endParaRPr>
          </a:p>
        </p:txBody>
      </p:sp>
      <p:sp>
        <p:nvSpPr>
          <p:cNvPr id="8" name="文本框 7"/>
          <p:cNvSpPr txBox="1"/>
          <p:nvPr/>
        </p:nvSpPr>
        <p:spPr>
          <a:xfrm>
            <a:off x="252095" y="3112135"/>
            <a:ext cx="7721600" cy="1188720"/>
          </a:xfrm>
          <a:prstGeom prst="rect">
            <a:avLst/>
          </a:prstGeom>
          <a:solidFill>
            <a:schemeClr val="accent4">
              <a:lumMod val="20000"/>
              <a:lumOff val="80000"/>
            </a:schemeClr>
          </a:solidFill>
          <a:ln>
            <a:solidFill>
              <a:schemeClr val="accent2">
                <a:lumMod val="75000"/>
              </a:schemeClr>
            </a:solidFill>
          </a:ln>
        </p:spPr>
        <p:style>
          <a:lnRef idx="1">
            <a:schemeClr val="accent4"/>
          </a:lnRef>
          <a:fillRef idx="3">
            <a:schemeClr val="accent4"/>
          </a:fillRef>
          <a:effectRef idx="2">
            <a:schemeClr val="accent4"/>
          </a:effectRef>
          <a:fontRef idx="minor">
            <a:schemeClr val="lt1"/>
          </a:fontRef>
        </p:style>
        <p:txBody>
          <a:bodyPr wrap="square" rtlCol="0">
            <a:spAutoFit/>
          </a:bodyPr>
          <a:p>
            <a:r>
              <a:rPr lang="zh-CN" altLang="en-US">
                <a:solidFill>
                  <a:schemeClr val="tx1"/>
                </a:solidFill>
                <a:latin typeface="Consolas" panose="020B0609020204030204" charset="0"/>
                <a:sym typeface="+mn-ea"/>
              </a:rPr>
              <a:t>class CVector {</a:t>
            </a:r>
            <a:endParaRPr lang="zh-CN" altLang="en-US">
              <a:solidFill>
                <a:schemeClr val="tx1"/>
              </a:solidFill>
              <a:latin typeface="Consolas" panose="020B0609020204030204" charset="0"/>
              <a:sym typeface="+mn-ea"/>
            </a:endParaRPr>
          </a:p>
          <a:p>
            <a:r>
              <a:rPr lang="en-US" altLang="zh-CN">
                <a:solidFill>
                  <a:schemeClr val="tx1"/>
                </a:solidFill>
                <a:latin typeface="Consolas" panose="020B0609020204030204" charset="0"/>
              </a:rPr>
              <a:t>  ...</a:t>
            </a:r>
            <a:endParaRPr lang="en-US" altLang="zh-CN">
              <a:solidFill>
                <a:schemeClr val="tx1"/>
              </a:solidFill>
              <a:latin typeface="Consolas" panose="020B0609020204030204" charset="0"/>
            </a:endParaRPr>
          </a:p>
          <a:p>
            <a:r>
              <a:rPr lang="en-US" altLang="zh-CN">
                <a:solidFill>
                  <a:schemeClr val="tx1"/>
                </a:solidFill>
                <a:latin typeface="Consolas" panose="020B0609020204030204" charset="0"/>
                <a:sym typeface="+mn-ea"/>
              </a:rPr>
              <a:t>}</a:t>
            </a:r>
            <a:endParaRPr lang="en-US" altLang="zh-CN">
              <a:solidFill>
                <a:schemeClr val="tx1"/>
              </a:solidFill>
              <a:latin typeface="Consolas" panose="020B0609020204030204" charset="0"/>
              <a:sym typeface="+mn-ea"/>
            </a:endParaRPr>
          </a:p>
          <a:p>
            <a:r>
              <a:rPr lang="zh-CN" altLang="en-US">
                <a:solidFill>
                  <a:schemeClr val="tx1"/>
                </a:solidFill>
                <a:latin typeface="Consolas" panose="020B0609020204030204" charset="0"/>
              </a:rPr>
              <a:t>CVector operator+(const CVector&amp; </a:t>
            </a:r>
            <a:r>
              <a:rPr lang="en-US" altLang="zh-CN">
                <a:solidFill>
                  <a:schemeClr val="tx1"/>
                </a:solidFill>
                <a:latin typeface="Consolas" panose="020B0609020204030204" charset="0"/>
              </a:rPr>
              <a:t>vec0, </a:t>
            </a:r>
            <a:r>
              <a:rPr lang="zh-CN" altLang="en-US">
                <a:solidFill>
                  <a:schemeClr val="tx1"/>
                </a:solidFill>
                <a:latin typeface="Consolas" panose="020B0609020204030204" charset="0"/>
                <a:sym typeface="+mn-ea"/>
              </a:rPr>
              <a:t>const CVector&amp; </a:t>
            </a:r>
            <a:r>
              <a:rPr lang="en-US" altLang="zh-CN">
                <a:solidFill>
                  <a:schemeClr val="tx1"/>
                </a:solidFill>
                <a:latin typeface="Consolas" panose="020B0609020204030204" charset="0"/>
                <a:sym typeface="+mn-ea"/>
              </a:rPr>
              <a:t>vec1</a:t>
            </a:r>
            <a:r>
              <a:rPr lang="zh-CN" altLang="en-US">
                <a:solidFill>
                  <a:schemeClr val="tx1"/>
                </a:solidFill>
                <a:latin typeface="Consolas" panose="020B0609020204030204" charset="0"/>
              </a:rPr>
              <a:t>);</a:t>
            </a:r>
            <a:endParaRPr lang="zh-CN" altLang="en-US">
              <a:solidFill>
                <a:schemeClr val="tx1"/>
              </a:solidFill>
              <a:latin typeface="Consolas" panose="020B0609020204030204" charset="0"/>
            </a:endParaRPr>
          </a:p>
        </p:txBody>
      </p:sp>
      <p:grpSp>
        <p:nvGrpSpPr>
          <p:cNvPr id="5" name="组合 4"/>
          <p:cNvGrpSpPr/>
          <p:nvPr/>
        </p:nvGrpSpPr>
        <p:grpSpPr>
          <a:xfrm>
            <a:off x="8058785" y="1680845"/>
            <a:ext cx="833755" cy="2486660"/>
            <a:chOff x="12691" y="2647"/>
            <a:chExt cx="1313" cy="3916"/>
          </a:xfrm>
        </p:grpSpPr>
        <p:sp>
          <p:nvSpPr>
            <p:cNvPr id="9" name="文本框 8"/>
            <p:cNvSpPr txBox="1"/>
            <p:nvPr/>
          </p:nvSpPr>
          <p:spPr>
            <a:xfrm>
              <a:off x="13362" y="4059"/>
              <a:ext cx="642" cy="1129"/>
            </a:xfrm>
            <a:prstGeom prst="rect">
              <a:avLst/>
            </a:prstGeom>
            <a:noFill/>
          </p:spPr>
          <p:txBody>
            <a:bodyPr wrap="square" rtlCol="0">
              <a:spAutoFit/>
            </a:bodyPr>
            <a:p>
              <a:r>
                <a:rPr lang="zh-CN" altLang="en-US" sz="2000">
                  <a:latin typeface="微软雅黑 Light" charset="0"/>
                  <a:ea typeface="微软雅黑 Light" charset="0"/>
                </a:rPr>
                <a:t>等效</a:t>
              </a:r>
              <a:endParaRPr lang="zh-CN" altLang="en-US" sz="2000">
                <a:latin typeface="微软雅黑 Light" charset="0"/>
                <a:ea typeface="微软雅黑 Light" charset="0"/>
              </a:endParaRPr>
            </a:p>
          </p:txBody>
        </p:sp>
        <p:sp>
          <p:nvSpPr>
            <p:cNvPr id="10" name="右大括号 9"/>
            <p:cNvSpPr/>
            <p:nvPr/>
          </p:nvSpPr>
          <p:spPr>
            <a:xfrm>
              <a:off x="12691" y="2647"/>
              <a:ext cx="502" cy="3916"/>
            </a:xfrm>
            <a:prstGeom prst="rightBrace">
              <a:avLst>
                <a:gd name="adj1" fmla="val 55577"/>
                <a:gd name="adj2" fmla="val 50000"/>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4.2 </a:t>
            </a:r>
            <a:r>
              <a:rPr lang="zh-CN" altLang="en-US">
                <a:sym typeface="+mn-ea"/>
              </a:rPr>
              <a:t>基础概念</a:t>
            </a:r>
            <a:r>
              <a:rPr lang="zh-CN" altLang="en-US" sz="3200">
                <a:sym typeface="+mn-ea"/>
              </a:rPr>
              <a:t> </a:t>
            </a:r>
            <a:r>
              <a:rPr lang="en-US" altLang="zh-CN" sz="3200">
                <a:sym typeface="+mn-ea"/>
              </a:rPr>
              <a:t>- this</a:t>
            </a:r>
            <a:r>
              <a:rPr lang="zh-CN" altLang="en-US" sz="3200">
                <a:sym typeface="+mn-ea"/>
              </a:rPr>
              <a:t>指针</a:t>
            </a:r>
            <a:endParaRPr lang="zh-CN" altLang="en-US" sz="3200">
              <a:sym typeface="+mn-ea"/>
            </a:endParaRPr>
          </a:p>
        </p:txBody>
      </p:sp>
      <p:sp>
        <p:nvSpPr>
          <p:cNvPr id="3" name="内容占位符 2"/>
          <p:cNvSpPr>
            <a:spLocks noGrp="1"/>
          </p:cNvSpPr>
          <p:nvPr>
            <p:ph idx="1"/>
          </p:nvPr>
        </p:nvSpPr>
        <p:spPr/>
        <p:txBody>
          <a:bodyPr/>
          <a:p>
            <a:r>
              <a:rPr lang="en-US" altLang="zh-CN"/>
              <a:t>this</a:t>
            </a:r>
            <a:r>
              <a:rPr lang="zh-CN" altLang="en-US"/>
              <a:t>指针指向正被执行的类实体 </a:t>
            </a:r>
            <a:endParaRPr lang="zh-CN" altLang="en-US"/>
          </a:p>
          <a:p>
            <a:r>
              <a:rPr lang="zh-CN" altLang="en-US"/>
              <a:t>成员函数通过</a:t>
            </a:r>
            <a:r>
              <a:rPr lang="en-US" altLang="zh-CN"/>
              <a:t>this</a:t>
            </a:r>
            <a:r>
              <a:rPr lang="zh-CN" altLang="en-US"/>
              <a:t>指针，访问到该实体成员</a:t>
            </a:r>
            <a:endParaRPr lang="zh-CN" altLang="en-US"/>
          </a:p>
          <a:p>
            <a:endParaRPr lang="zh-CN" altLang="en-US"/>
          </a:p>
          <a:p>
            <a:endParaRPr lang="zh-CN" altLang="en-US"/>
          </a:p>
          <a:p>
            <a:endParaRPr lang="zh-CN" altLang="en-US"/>
          </a:p>
          <a:p>
            <a:endParaRPr lang="zh-CN" altLang="en-US"/>
          </a:p>
          <a:p>
            <a:endParaRPr lang="zh-CN" altLang="en-US"/>
          </a:p>
          <a:p>
            <a:r>
              <a:rPr lang="zh-CN" altLang="en-US"/>
              <a:t>用途</a:t>
            </a:r>
            <a:endParaRPr lang="zh-CN" altLang="en-US"/>
          </a:p>
          <a:p>
            <a:pPr marL="914400" lvl="1" indent="-457200">
              <a:buAutoNum type="arabicPeriod"/>
            </a:pPr>
            <a:r>
              <a:rPr lang="zh-CN" altLang="en-US"/>
              <a:t>可检查函数参数是否就是对象自己</a:t>
            </a:r>
            <a:endParaRPr lang="zh-CN" altLang="en-US"/>
          </a:p>
          <a:p>
            <a:pPr marL="914400" lvl="1" indent="-457200">
              <a:buAutoNum type="arabicPeriod"/>
            </a:pPr>
            <a:r>
              <a:rPr lang="zh-CN" altLang="en-US"/>
              <a:t>在运算符 operator= 重载的成员函数中将对象自己作为返回值输出 </a:t>
            </a:r>
            <a:endParaRPr lang="zh-CN" altLang="en-US"/>
          </a:p>
        </p:txBody>
      </p:sp>
      <p:sp>
        <p:nvSpPr>
          <p:cNvPr id="4" name="文本框 3"/>
          <p:cNvSpPr txBox="1"/>
          <p:nvPr/>
        </p:nvSpPr>
        <p:spPr>
          <a:xfrm>
            <a:off x="660400" y="1955165"/>
            <a:ext cx="3573780" cy="2560320"/>
          </a:xfrm>
          <a:prstGeom prst="rect">
            <a:avLst/>
          </a:prstGeom>
          <a:solidFill>
            <a:schemeClr val="accent4">
              <a:lumMod val="20000"/>
              <a:lumOff val="80000"/>
            </a:schemeClr>
          </a:solidFill>
          <a:ln w="12700" cmpd="sng">
            <a:solidFill>
              <a:schemeClr val="accent2">
                <a:lumMod val="75000"/>
              </a:schemeClr>
            </a:solidFill>
            <a:prstDash val="solid"/>
          </a:ln>
        </p:spPr>
        <p:txBody>
          <a:bodyPr wrap="square" rtlCol="0">
            <a:spAutoFit/>
          </a:bodyPr>
          <a:p>
            <a:r>
              <a:rPr lang="en-US" altLang="zh-CN">
                <a:latin typeface="Consolas" panose="020B0609020204030204" charset="0"/>
              </a:rPr>
              <a:t>class Circle {</a:t>
            </a:r>
            <a:endParaRPr lang="en-US" altLang="zh-CN">
              <a:latin typeface="Consolas" panose="020B0609020204030204" charset="0"/>
            </a:endParaRPr>
          </a:p>
          <a:p>
            <a:r>
              <a:rPr lang="en-US" altLang="zh-CN">
                <a:latin typeface="Consolas" panose="020B0609020204030204" charset="0"/>
              </a:rPr>
              <a:t>public:</a:t>
            </a:r>
            <a:endParaRPr lang="en-US" altLang="zh-CN">
              <a:latin typeface="Consolas" panose="020B0609020204030204" charset="0"/>
            </a:endParaRPr>
          </a:p>
          <a:p>
            <a:r>
              <a:rPr lang="en-US" altLang="zh-CN">
                <a:latin typeface="Consolas" panose="020B0609020204030204" charset="0"/>
              </a:rPr>
              <a:t>  float r;</a:t>
            </a:r>
            <a:endParaRPr lang="en-US" altLang="zh-CN">
              <a:latin typeface="Consolas" panose="020B0609020204030204" charset="0"/>
            </a:endParaRPr>
          </a:p>
          <a:p>
            <a:r>
              <a:rPr lang="en-US" altLang="zh-CN">
                <a:latin typeface="Consolas" panose="020B0609020204030204" charset="0"/>
              </a:rPr>
              <a:t>  float area(void);</a:t>
            </a:r>
            <a:endParaRPr lang="en-US" altLang="zh-CN">
              <a:latin typeface="Consolas" panose="020B0609020204030204" charset="0"/>
            </a:endParaRPr>
          </a:p>
          <a:p>
            <a:r>
              <a:rPr lang="en-US" altLang="zh-CN">
                <a:latin typeface="Consolas" panose="020B0609020204030204" charset="0"/>
              </a:rPr>
              <a:t>};</a:t>
            </a:r>
            <a:endParaRPr lang="en-US" altLang="zh-CN">
              <a:latin typeface="Consolas" panose="020B0609020204030204" charset="0"/>
            </a:endParaRPr>
          </a:p>
          <a:p>
            <a:endParaRPr lang="en-US" altLang="zh-CN">
              <a:latin typeface="Consolas" panose="020B0609020204030204" charset="0"/>
            </a:endParaRPr>
          </a:p>
          <a:p>
            <a:r>
              <a:rPr lang="en-US" altLang="zh-CN">
                <a:latin typeface="Consolas" panose="020B0609020204030204" charset="0"/>
              </a:rPr>
              <a:t>float Circle::area(void) {</a:t>
            </a:r>
            <a:endParaRPr lang="en-US" altLang="zh-CN">
              <a:latin typeface="Consolas" panose="020B0609020204030204" charset="0"/>
            </a:endParaRPr>
          </a:p>
          <a:p>
            <a:r>
              <a:rPr lang="en-US" altLang="zh-CN">
                <a:latin typeface="Consolas" panose="020B0609020204030204" charset="0"/>
              </a:rPr>
              <a:t>   return PI * r * r;</a:t>
            </a:r>
            <a:endParaRPr lang="en-US" altLang="zh-CN">
              <a:latin typeface="Consolas" panose="020B0609020204030204" charset="0"/>
            </a:endParaRPr>
          </a:p>
          <a:p>
            <a:r>
              <a:rPr lang="en-US" altLang="zh-CN">
                <a:latin typeface="Consolas" panose="020B0609020204030204" charset="0"/>
              </a:rPr>
              <a:t>}</a:t>
            </a:r>
            <a:endParaRPr lang="en-US" altLang="zh-CN">
              <a:latin typeface="Consolas" panose="020B0609020204030204" charset="0"/>
            </a:endParaRPr>
          </a:p>
        </p:txBody>
      </p:sp>
      <p:sp>
        <p:nvSpPr>
          <p:cNvPr id="5" name="文本框 4"/>
          <p:cNvSpPr txBox="1"/>
          <p:nvPr/>
        </p:nvSpPr>
        <p:spPr>
          <a:xfrm>
            <a:off x="4460875" y="1955165"/>
            <a:ext cx="4255770" cy="2560320"/>
          </a:xfrm>
          <a:prstGeom prst="rect">
            <a:avLst/>
          </a:prstGeom>
          <a:solidFill>
            <a:schemeClr val="accent4">
              <a:lumMod val="20000"/>
              <a:lumOff val="80000"/>
            </a:schemeClr>
          </a:solidFill>
          <a:ln w="12700" cmpd="sng">
            <a:solidFill>
              <a:schemeClr val="accent2">
                <a:lumMod val="75000"/>
              </a:schemeClr>
            </a:solidFill>
            <a:prstDash val="solid"/>
          </a:ln>
        </p:spPr>
        <p:txBody>
          <a:bodyPr wrap="square" rtlCol="0">
            <a:spAutoFit/>
          </a:bodyPr>
          <a:p>
            <a:r>
              <a:rPr lang="en-US" altLang="zh-CN">
                <a:solidFill>
                  <a:schemeClr val="bg1">
                    <a:lumMod val="65000"/>
                  </a:schemeClr>
                </a:solidFill>
                <a:latin typeface="Consolas" panose="020B0609020204030204" charset="0"/>
              </a:rPr>
              <a:t>class Circle {</a:t>
            </a:r>
            <a:endParaRPr lang="en-US" altLang="zh-CN">
              <a:solidFill>
                <a:schemeClr val="bg1">
                  <a:lumMod val="65000"/>
                </a:schemeClr>
              </a:solidFill>
              <a:latin typeface="Consolas" panose="020B0609020204030204" charset="0"/>
            </a:endParaRPr>
          </a:p>
          <a:p>
            <a:r>
              <a:rPr lang="en-US" altLang="zh-CN">
                <a:solidFill>
                  <a:schemeClr val="bg1">
                    <a:lumMod val="65000"/>
                  </a:schemeClr>
                </a:solidFill>
                <a:latin typeface="Consolas" panose="020B0609020204030204" charset="0"/>
              </a:rPr>
              <a:t>public:</a:t>
            </a:r>
            <a:endParaRPr lang="en-US" altLang="zh-CN">
              <a:solidFill>
                <a:schemeClr val="bg1">
                  <a:lumMod val="65000"/>
                </a:schemeClr>
              </a:solidFill>
              <a:latin typeface="Consolas" panose="020B0609020204030204" charset="0"/>
            </a:endParaRPr>
          </a:p>
          <a:p>
            <a:r>
              <a:rPr lang="en-US" altLang="zh-CN">
                <a:solidFill>
                  <a:schemeClr val="bg1">
                    <a:lumMod val="65000"/>
                  </a:schemeClr>
                </a:solidFill>
                <a:latin typeface="Consolas" panose="020B0609020204030204" charset="0"/>
              </a:rPr>
              <a:t>  float r;</a:t>
            </a:r>
            <a:endParaRPr lang="en-US" altLang="zh-CN">
              <a:solidFill>
                <a:schemeClr val="bg1">
                  <a:lumMod val="65000"/>
                </a:schemeClr>
              </a:solidFill>
              <a:latin typeface="Consolas" panose="020B0609020204030204" charset="0"/>
            </a:endParaRPr>
          </a:p>
          <a:p>
            <a:r>
              <a:rPr lang="en-US" altLang="zh-CN">
                <a:solidFill>
                  <a:schemeClr val="bg1">
                    <a:lumMod val="65000"/>
                  </a:schemeClr>
                </a:solidFill>
                <a:latin typeface="Consolas" panose="020B0609020204030204" charset="0"/>
              </a:rPr>
              <a:t>  float area(void);</a:t>
            </a:r>
            <a:endParaRPr lang="en-US" altLang="zh-CN">
              <a:solidFill>
                <a:schemeClr val="bg1">
                  <a:lumMod val="65000"/>
                </a:schemeClr>
              </a:solidFill>
              <a:latin typeface="Consolas" panose="020B0609020204030204" charset="0"/>
            </a:endParaRPr>
          </a:p>
          <a:p>
            <a:r>
              <a:rPr lang="en-US" altLang="zh-CN">
                <a:solidFill>
                  <a:schemeClr val="bg1">
                    <a:lumMod val="65000"/>
                  </a:schemeClr>
                </a:solidFill>
                <a:latin typeface="Consolas" panose="020B0609020204030204" charset="0"/>
              </a:rPr>
              <a:t>};</a:t>
            </a:r>
            <a:endParaRPr lang="en-US" altLang="zh-CN">
              <a:solidFill>
                <a:schemeClr val="bg1">
                  <a:lumMod val="65000"/>
                </a:schemeClr>
              </a:solidFill>
              <a:latin typeface="Consolas" panose="020B0609020204030204" charset="0"/>
            </a:endParaRPr>
          </a:p>
          <a:p>
            <a:endParaRPr lang="en-US" altLang="zh-CN">
              <a:latin typeface="Consolas" panose="020B0609020204030204" charset="0"/>
            </a:endParaRPr>
          </a:p>
          <a:p>
            <a:r>
              <a:rPr lang="en-US" altLang="zh-CN">
                <a:latin typeface="Consolas" panose="020B0609020204030204" charset="0"/>
              </a:rPr>
              <a:t>float Circle::area(void) {</a:t>
            </a:r>
            <a:endParaRPr lang="en-US" altLang="zh-CN">
              <a:latin typeface="Consolas" panose="020B0609020204030204" charset="0"/>
            </a:endParaRPr>
          </a:p>
          <a:p>
            <a:r>
              <a:rPr lang="en-US" altLang="zh-CN">
                <a:latin typeface="Consolas" panose="020B0609020204030204" charset="0"/>
              </a:rPr>
              <a:t>   return PI * this-&gt;r * this-&gt;r;</a:t>
            </a:r>
            <a:endParaRPr lang="en-US" altLang="zh-CN">
              <a:latin typeface="Consolas" panose="020B0609020204030204" charset="0"/>
            </a:endParaRPr>
          </a:p>
          <a:p>
            <a:r>
              <a:rPr lang="en-US" altLang="zh-CN">
                <a:latin typeface="Consolas" panose="020B0609020204030204" charset="0"/>
              </a:rPr>
              <a:t>}</a:t>
            </a:r>
            <a:endParaRPr lang="en-US" altLang="zh-CN">
              <a:latin typeface="Consolas" panose="020B0609020204030204" charset="0"/>
            </a:endParaRPr>
          </a:p>
        </p:txBody>
      </p:sp>
      <p:sp>
        <p:nvSpPr>
          <p:cNvPr id="6" name="左右箭头 5"/>
          <p:cNvSpPr/>
          <p:nvPr/>
        </p:nvSpPr>
        <p:spPr>
          <a:xfrm>
            <a:off x="3697605" y="2672080"/>
            <a:ext cx="875665" cy="407035"/>
          </a:xfrm>
          <a:prstGeom prst="leftRightArrow">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2020570" y="8255"/>
            <a:ext cx="7103110" cy="6827520"/>
          </a:xfrm>
          <a:prstGeom prst="rect">
            <a:avLst/>
          </a:prstGeom>
        </p:spPr>
      </p:pic>
      <p:sp>
        <p:nvSpPr>
          <p:cNvPr id="2" name="标题 1"/>
          <p:cNvSpPr>
            <a:spLocks noGrp="1"/>
          </p:cNvSpPr>
          <p:nvPr>
            <p:ph type="title"/>
          </p:nvPr>
        </p:nvSpPr>
        <p:spPr/>
        <p:txBody>
          <a:bodyPr>
            <a:normAutofit fontScale="90000"/>
          </a:bodyPr>
          <a:p>
            <a:r>
              <a:rPr lang="en-US" altLang="zh-CN">
                <a:sym typeface="+mn-ea"/>
              </a:rPr>
              <a:t>4.2 </a:t>
            </a:r>
            <a:r>
              <a:rPr lang="zh-CN" altLang="en-US">
                <a:sym typeface="+mn-ea"/>
              </a:rPr>
              <a:t>基础概念</a:t>
            </a:r>
            <a:r>
              <a:rPr lang="zh-CN" altLang="en-US" sz="3200">
                <a:sym typeface="+mn-ea"/>
              </a:rPr>
              <a:t> </a:t>
            </a:r>
            <a:r>
              <a:rPr lang="en-US" altLang="zh-CN" sz="3200">
                <a:sym typeface="+mn-ea"/>
              </a:rPr>
              <a:t>- this</a:t>
            </a:r>
            <a:r>
              <a:rPr lang="zh-CN" altLang="en-US" sz="3200">
                <a:sym typeface="+mn-ea"/>
              </a:rPr>
              <a:t>指针 </a:t>
            </a:r>
            <a:r>
              <a:rPr lang="en-US" altLang="zh-CN" sz="3200">
                <a:sym typeface="+mn-ea"/>
              </a:rPr>
              <a:t>II</a:t>
            </a:r>
            <a:endParaRPr lang="en-US" altLang="zh-CN" sz="3200">
              <a:sym typeface="+mn-ea"/>
            </a:endParaRPr>
          </a:p>
        </p:txBody>
      </p:sp>
      <p:sp>
        <p:nvSpPr>
          <p:cNvPr id="3" name="内容占位符 2"/>
          <p:cNvSpPr>
            <a:spLocks noGrp="1"/>
          </p:cNvSpPr>
          <p:nvPr>
            <p:ph idx="1"/>
          </p:nvPr>
        </p:nvSpPr>
        <p:spPr>
          <a:xfrm>
            <a:off x="629285" y="960755"/>
            <a:ext cx="1372235" cy="5379085"/>
          </a:xfrm>
        </p:spPr>
        <p:txBody>
          <a:bodyPr/>
          <a:p>
            <a:r>
              <a:rPr lang="zh-CN" altLang="en-US"/>
              <a:t>示例</a:t>
            </a:r>
            <a:endParaRPr lang="zh-CN" altLang="en-US"/>
          </a:p>
          <a:p>
            <a:pPr lvl="1"/>
            <a:endParaRPr lang="zh-CN" altLang="en-US"/>
          </a:p>
        </p:txBody>
      </p:sp>
      <p:sp>
        <p:nvSpPr>
          <p:cNvPr id="6" name="文本框 5"/>
          <p:cNvSpPr txBox="1"/>
          <p:nvPr/>
        </p:nvSpPr>
        <p:spPr>
          <a:xfrm>
            <a:off x="6620510" y="5447665"/>
            <a:ext cx="2178050" cy="520700"/>
          </a:xfrm>
          <a:prstGeom prst="rect">
            <a:avLst/>
          </a:prstGeom>
        </p:spPr>
        <p:style>
          <a:lnRef idx="1">
            <a:schemeClr val="dk1"/>
          </a:lnRef>
          <a:fillRef idx="3">
            <a:schemeClr val="dk1"/>
          </a:fillRef>
          <a:effectRef idx="2">
            <a:schemeClr val="dk1"/>
          </a:effectRef>
          <a:fontRef idx="minor">
            <a:schemeClr val="lt1"/>
          </a:fontRef>
        </p:style>
        <p:txBody>
          <a:bodyPr wrap="square" tIns="107950" bIns="107950" rtlCol="0" anchor="t">
            <a:spAutoFit/>
          </a:bodyPr>
          <a:p>
            <a:r>
              <a:rPr lang="en-US" altLang="zh-CN" sz="2000">
                <a:latin typeface="Consolas" panose="020B0609020204030204" charset="0"/>
              </a:rPr>
              <a:t> </a:t>
            </a:r>
            <a:r>
              <a:rPr lang="zh-CN" altLang="en-US" sz="2000">
                <a:latin typeface="Consolas" panose="020B0609020204030204" charset="0"/>
              </a:rPr>
              <a:t>yes, &amp;a is b</a:t>
            </a:r>
            <a:endParaRPr lang="zh-CN" altLang="en-US" sz="2000">
              <a:latin typeface="Consolas" panose="020B0609020204030204" charset="0"/>
            </a:endParaRPr>
          </a:p>
        </p:txBody>
      </p:sp>
      <p:sp>
        <p:nvSpPr>
          <p:cNvPr id="7" name="文本框 6"/>
          <p:cNvSpPr txBox="1"/>
          <p:nvPr/>
        </p:nvSpPr>
        <p:spPr>
          <a:xfrm>
            <a:off x="461645" y="1913890"/>
            <a:ext cx="1475105" cy="536575"/>
          </a:xfrm>
          <a:prstGeom prst="rect">
            <a:avLst/>
          </a:prstGeom>
          <a:solidFill>
            <a:schemeClr val="bg1">
              <a:lumMod val="85000"/>
            </a:schemeClr>
          </a:solidFill>
        </p:spPr>
        <p:style>
          <a:lnRef idx="1">
            <a:schemeClr val="accent3"/>
          </a:lnRef>
          <a:fillRef idx="3">
            <a:schemeClr val="accent3"/>
          </a:fillRef>
          <a:effectRef idx="2">
            <a:schemeClr val="accent3"/>
          </a:effectRef>
          <a:fontRef idx="minor">
            <a:schemeClr val="lt1"/>
          </a:fontRef>
        </p:style>
        <p:txBody>
          <a:bodyPr wrap="square" tIns="107950" bIns="107950" rtlCol="0">
            <a:spAutoFit/>
          </a:bodyPr>
          <a:p>
            <a:r>
              <a:rPr lang="en-US" altLang="zh-CN" sz="2000">
                <a:solidFill>
                  <a:schemeClr val="tx1"/>
                </a:solidFill>
                <a:effectLst/>
                <a:latin typeface="微软雅黑 Light" charset="0"/>
                <a:ea typeface="微软雅黑 Light" charset="0"/>
                <a:sym typeface="+mn-ea"/>
              </a:rPr>
              <a:t>“</a:t>
            </a:r>
            <a:r>
              <a:rPr lang="zh-CN" altLang="en-US" sz="2000">
                <a:solidFill>
                  <a:schemeClr val="tx1"/>
                </a:solidFill>
                <a:effectLst/>
                <a:latin typeface="微软雅黑 Light" charset="0"/>
                <a:ea typeface="微软雅黑 Light" charset="0"/>
                <a:sym typeface="+mn-ea"/>
              </a:rPr>
              <a:t>是我吗？</a:t>
            </a:r>
            <a:r>
              <a:rPr lang="en-US" altLang="zh-CN" sz="2000">
                <a:solidFill>
                  <a:schemeClr val="tx1"/>
                </a:solidFill>
                <a:effectLst/>
                <a:latin typeface="微软雅黑 Light" charset="0"/>
                <a:ea typeface="微软雅黑 Light" charset="0"/>
                <a:sym typeface="+mn-ea"/>
              </a:rPr>
              <a:t>”</a:t>
            </a:r>
            <a:endParaRPr lang="en-US" altLang="zh-CN" sz="2000">
              <a:solidFill>
                <a:schemeClr val="tx1"/>
              </a:solidFill>
              <a:effectLst/>
              <a:latin typeface="微软雅黑 Light" charset="0"/>
              <a:ea typeface="微软雅黑 Light" charset="0"/>
              <a:sym typeface="+mn-ea"/>
            </a:endParaRPr>
          </a:p>
        </p:txBody>
      </p:sp>
      <p:sp>
        <p:nvSpPr>
          <p:cNvPr id="8" name="文本框 7"/>
          <p:cNvSpPr txBox="1"/>
          <p:nvPr/>
        </p:nvSpPr>
        <p:spPr>
          <a:xfrm>
            <a:off x="461645" y="2583180"/>
            <a:ext cx="1462405" cy="1073785"/>
          </a:xfrm>
          <a:prstGeom prst="rect">
            <a:avLst/>
          </a:prstGeom>
          <a:solidFill>
            <a:schemeClr val="bg1">
              <a:lumMod val="85000"/>
            </a:schemeClr>
          </a:solidFill>
        </p:spPr>
        <p:style>
          <a:lnRef idx="1">
            <a:schemeClr val="accent3"/>
          </a:lnRef>
          <a:fillRef idx="3">
            <a:schemeClr val="accent3"/>
          </a:fillRef>
          <a:effectRef idx="2">
            <a:schemeClr val="accent3"/>
          </a:effectRef>
          <a:fontRef idx="minor">
            <a:schemeClr val="lt1"/>
          </a:fontRef>
        </p:style>
        <p:txBody>
          <a:bodyPr wrap="square" tIns="71755" bIns="71755" rtlCol="0">
            <a:spAutoFit/>
          </a:bodyPr>
          <a:p>
            <a:r>
              <a:rPr lang="zh-CN" altLang="en-US" sz="2000">
                <a:solidFill>
                  <a:schemeClr val="tx1"/>
                </a:solidFill>
                <a:effectLst/>
                <a:latin typeface="微软雅黑 Light" charset="0"/>
                <a:ea typeface="微软雅黑 Light" charset="0"/>
                <a:sym typeface="+mn-ea"/>
              </a:rPr>
              <a:t>检查函数参数是否就是对象自己</a:t>
            </a:r>
            <a:endParaRPr lang="zh-CN" altLang="en-US" sz="2000">
              <a:solidFill>
                <a:schemeClr val="tx1"/>
              </a:solidFill>
              <a:effectLst/>
              <a:latin typeface="微软雅黑 Light" charset="0"/>
              <a:ea typeface="微软雅黑 Light"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4.2 </a:t>
            </a:r>
            <a:r>
              <a:rPr lang="zh-CN" altLang="en-US">
                <a:sym typeface="+mn-ea"/>
              </a:rPr>
              <a:t>基础概念</a:t>
            </a:r>
            <a:r>
              <a:rPr lang="zh-CN" altLang="en-US" sz="3200">
                <a:sym typeface="+mn-ea"/>
              </a:rPr>
              <a:t> </a:t>
            </a:r>
            <a:r>
              <a:rPr lang="en-US" altLang="zh-CN" sz="3200">
                <a:sym typeface="+mn-ea"/>
              </a:rPr>
              <a:t>- this</a:t>
            </a:r>
            <a:r>
              <a:rPr lang="zh-CN" altLang="en-US" sz="3200">
                <a:sym typeface="+mn-ea"/>
              </a:rPr>
              <a:t>指针 </a:t>
            </a:r>
            <a:r>
              <a:rPr lang="en-US" altLang="zh-CN" sz="3200">
                <a:sym typeface="+mn-ea"/>
              </a:rPr>
              <a:t>III</a:t>
            </a:r>
            <a:endParaRPr lang="en-US" altLang="zh-CN" sz="3200">
              <a:sym typeface="+mn-ea"/>
            </a:endParaRPr>
          </a:p>
        </p:txBody>
      </p:sp>
      <p:sp>
        <p:nvSpPr>
          <p:cNvPr id="3" name="内容占位符 2"/>
          <p:cNvSpPr>
            <a:spLocks noGrp="1"/>
          </p:cNvSpPr>
          <p:nvPr>
            <p:ph idx="1"/>
          </p:nvPr>
        </p:nvSpPr>
        <p:spPr/>
        <p:txBody>
          <a:bodyPr/>
          <a:p>
            <a:r>
              <a:rPr lang="zh-CN" altLang="en-US"/>
              <a:t>示例</a:t>
            </a:r>
            <a:endParaRPr lang="zh-CN" altLang="en-US"/>
          </a:p>
          <a:p>
            <a:pPr lvl="1"/>
            <a:r>
              <a:rPr lang="zh-CN" altLang="en-US"/>
              <a:t>在运算符 operator= 重载的成员函数中将对象自己作为返回值输出 </a:t>
            </a:r>
            <a:endParaRPr lang="zh-CN" altLang="en-US"/>
          </a:p>
        </p:txBody>
      </p:sp>
      <p:pic>
        <p:nvPicPr>
          <p:cNvPr id="4" name="图片 3"/>
          <p:cNvPicPr>
            <a:picLocks noChangeAspect="1"/>
          </p:cNvPicPr>
          <p:nvPr/>
        </p:nvPicPr>
        <p:blipFill>
          <a:blip r:embed="rId1"/>
          <a:stretch>
            <a:fillRect/>
          </a:stretch>
        </p:blipFill>
        <p:spPr>
          <a:xfrm>
            <a:off x="1385570" y="2283460"/>
            <a:ext cx="7129463" cy="2142935"/>
          </a:xfrm>
          <a:prstGeom prst="rect">
            <a:avLst/>
          </a:prstGeom>
        </p:spPr>
      </p:pic>
      <p:sp>
        <p:nvSpPr>
          <p:cNvPr id="7" name="文本框 6"/>
          <p:cNvSpPr txBox="1"/>
          <p:nvPr/>
        </p:nvSpPr>
        <p:spPr>
          <a:xfrm>
            <a:off x="1708785" y="4657725"/>
            <a:ext cx="6792595" cy="1097280"/>
          </a:xfrm>
          <a:prstGeom prst="rect">
            <a:avLst/>
          </a:prstGeom>
          <a:solidFill>
            <a:schemeClr val="accent4">
              <a:lumMod val="20000"/>
              <a:lumOff val="80000"/>
            </a:schemeClr>
          </a:solidFill>
        </p:spPr>
        <p:style>
          <a:lnRef idx="1">
            <a:schemeClr val="accent2"/>
          </a:lnRef>
          <a:fillRef idx="3">
            <a:schemeClr val="accent2"/>
          </a:fillRef>
          <a:effectRef idx="2">
            <a:schemeClr val="accent2"/>
          </a:effectRef>
          <a:fontRef idx="minor">
            <a:schemeClr val="lt1"/>
          </a:fontRef>
        </p:style>
        <p:txBody>
          <a:bodyPr wrap="square" rtlCol="0">
            <a:spAutoFit/>
          </a:bodyPr>
          <a:p>
            <a:pPr>
              <a:lnSpc>
                <a:spcPct val="110000"/>
              </a:lnSpc>
            </a:pPr>
            <a:r>
              <a:rPr lang="zh-CN" altLang="en-US" sz="2000">
                <a:solidFill>
                  <a:schemeClr val="tx1"/>
                </a:solidFill>
                <a:latin typeface="Consolas" panose="020B0609020204030204" charset="0"/>
              </a:rPr>
              <a:t>CVector </a:t>
            </a:r>
            <a:r>
              <a:rPr lang="en-US" altLang="zh-CN" sz="2000">
                <a:solidFill>
                  <a:schemeClr val="tx1"/>
                </a:solidFill>
                <a:latin typeface="Consolas" panose="020B0609020204030204" charset="0"/>
              </a:rPr>
              <a:t>a(3, 5);</a:t>
            </a:r>
            <a:endParaRPr lang="en-US" altLang="zh-CN" sz="2000">
              <a:solidFill>
                <a:schemeClr val="tx1"/>
              </a:solidFill>
              <a:latin typeface="Consolas" panose="020B0609020204030204" charset="0"/>
            </a:endParaRPr>
          </a:p>
          <a:p>
            <a:pPr>
              <a:lnSpc>
                <a:spcPct val="110000"/>
              </a:lnSpc>
            </a:pPr>
            <a:r>
              <a:rPr lang="en-US" altLang="zh-CN" sz="2000">
                <a:solidFill>
                  <a:schemeClr val="tx1"/>
                </a:solidFill>
                <a:latin typeface="Consolas" panose="020B0609020204030204" charset="0"/>
              </a:rPr>
              <a:t>CVector b;</a:t>
            </a:r>
            <a:endParaRPr lang="en-US" altLang="zh-CN" sz="2000">
              <a:solidFill>
                <a:schemeClr val="tx1"/>
              </a:solidFill>
              <a:latin typeface="Consolas" panose="020B0609020204030204" charset="0"/>
            </a:endParaRPr>
          </a:p>
          <a:p>
            <a:pPr>
              <a:lnSpc>
                <a:spcPct val="110000"/>
              </a:lnSpc>
            </a:pPr>
            <a:r>
              <a:rPr lang="en-US" altLang="zh-CN" sz="2000">
                <a:solidFill>
                  <a:schemeClr val="tx1"/>
                </a:solidFill>
                <a:latin typeface="Consolas" panose="020B0609020204030204" charset="0"/>
              </a:rPr>
              <a:t>b = a;   // call 'operator=' function</a:t>
            </a:r>
            <a:endParaRPr lang="en-US" altLang="zh-CN" sz="2000">
              <a:solidFill>
                <a:schemeClr val="tx1"/>
              </a:solidFill>
              <a:latin typeface="Consolas" panose="020B0609020204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4.2 </a:t>
            </a:r>
            <a:r>
              <a:rPr lang="zh-CN" altLang="en-US">
                <a:sym typeface="+mn-ea"/>
              </a:rPr>
              <a:t>基础概念</a:t>
            </a:r>
            <a:r>
              <a:rPr lang="zh-CN" altLang="en-US" sz="3200">
                <a:sym typeface="+mn-ea"/>
              </a:rPr>
              <a:t> </a:t>
            </a:r>
            <a:r>
              <a:rPr lang="en-US" altLang="zh-CN" sz="3200">
                <a:sym typeface="+mn-ea"/>
              </a:rPr>
              <a:t>- </a:t>
            </a:r>
            <a:r>
              <a:rPr lang="zh-CN" altLang="en-US" sz="3200">
                <a:sym typeface="+mn-ea"/>
              </a:rPr>
              <a:t>静态</a:t>
            </a:r>
            <a:r>
              <a:rPr lang="en-US" altLang="zh-CN" sz="3200">
                <a:sym typeface="+mn-ea"/>
              </a:rPr>
              <a:t>(</a:t>
            </a:r>
            <a:r>
              <a:rPr lang="en-US" altLang="zh-CN" sz="3200">
                <a:solidFill>
                  <a:srgbClr val="A01F5E"/>
                </a:solidFill>
                <a:sym typeface="+mn-ea"/>
              </a:rPr>
              <a:t>static</a:t>
            </a:r>
            <a:r>
              <a:rPr lang="en-US" altLang="zh-CN" sz="3200">
                <a:sym typeface="+mn-ea"/>
              </a:rPr>
              <a:t>)</a:t>
            </a:r>
            <a:r>
              <a:rPr lang="zh-CN" altLang="en-US" sz="3200">
                <a:sym typeface="+mn-ea"/>
              </a:rPr>
              <a:t>成员</a:t>
            </a:r>
            <a:endParaRPr lang="zh-CN" altLang="en-US" sz="3200">
              <a:sym typeface="+mn-ea"/>
            </a:endParaRPr>
          </a:p>
        </p:txBody>
      </p:sp>
      <p:sp>
        <p:nvSpPr>
          <p:cNvPr id="3" name="内容占位符 2"/>
          <p:cNvSpPr>
            <a:spLocks noGrp="1"/>
          </p:cNvSpPr>
          <p:nvPr>
            <p:ph idx="1"/>
          </p:nvPr>
        </p:nvSpPr>
        <p:spPr>
          <a:xfrm>
            <a:off x="628650" y="3191510"/>
            <a:ext cx="7886700" cy="2985770"/>
          </a:xfrm>
        </p:spPr>
        <p:txBody>
          <a:bodyPr/>
          <a:p>
            <a:r>
              <a:rPr lang="zh-CN" altLang="en-US" sz="2400"/>
              <a:t>类的静态成员，包括静态函数和静态变量</a:t>
            </a:r>
            <a:endParaRPr lang="zh-CN" altLang="en-US" sz="2400"/>
          </a:p>
          <a:p>
            <a:pPr lvl="1"/>
            <a:r>
              <a:rPr lang="zh-CN" altLang="en-US" sz="2055"/>
              <a:t>静态函数只能访问静态变量</a:t>
            </a:r>
            <a:endParaRPr lang="zh-CN" altLang="en-US" sz="2055"/>
          </a:p>
        </p:txBody>
      </p:sp>
      <p:pic>
        <p:nvPicPr>
          <p:cNvPr id="5" name="图片 4" descr="static-local-variables"/>
          <p:cNvPicPr>
            <a:picLocks noChangeAspect="1"/>
          </p:cNvPicPr>
          <p:nvPr/>
        </p:nvPicPr>
        <p:blipFill>
          <a:blip r:embed="rId1"/>
          <a:stretch>
            <a:fillRect/>
          </a:stretch>
        </p:blipFill>
        <p:spPr>
          <a:xfrm>
            <a:off x="3716020" y="4042410"/>
            <a:ext cx="5283835" cy="2641600"/>
          </a:xfrm>
          <a:prstGeom prst="rect">
            <a:avLst/>
          </a:prstGeom>
        </p:spPr>
      </p:pic>
      <p:pic>
        <p:nvPicPr>
          <p:cNvPr id="6" name="图片 5" descr="ZnJvbT1jbmJsb2dzJnVybD1uNUdjdWNqWjRFak5oSmpNbEZEWnhVRE15SVdOME1ETjVNV1p3SVdZMVFUTnhZbVl0VXpNMVFqTXljak12a0RNekVETXk4U00zQWpNNTh5WnZ4bVl2MDJiajV5WnZ4bVkwbG1iajV5Y2xkV1l0bDJMdm9EYzBSSGE"/>
          <p:cNvPicPr>
            <a:picLocks noChangeAspect="1"/>
          </p:cNvPicPr>
          <p:nvPr/>
        </p:nvPicPr>
        <p:blipFill>
          <a:blip r:embed="rId2"/>
          <a:stretch>
            <a:fillRect/>
          </a:stretch>
        </p:blipFill>
        <p:spPr>
          <a:xfrm>
            <a:off x="364490" y="1007745"/>
            <a:ext cx="4153535" cy="2132330"/>
          </a:xfrm>
          <a:prstGeom prst="rect">
            <a:avLst/>
          </a:prstGeom>
        </p:spPr>
      </p:pic>
      <p:sp>
        <p:nvSpPr>
          <p:cNvPr id="7" name="文本框 6"/>
          <p:cNvSpPr txBox="1"/>
          <p:nvPr/>
        </p:nvSpPr>
        <p:spPr>
          <a:xfrm>
            <a:off x="4699000" y="883920"/>
            <a:ext cx="3967480" cy="2285365"/>
          </a:xfrm>
          <a:prstGeom prst="rect">
            <a:avLst/>
          </a:prstGeom>
          <a:noFill/>
        </p:spPr>
        <p:txBody>
          <a:bodyPr wrap="square" rtlCol="0">
            <a:spAutoFit/>
          </a:bodyPr>
          <a:p>
            <a:pPr marL="342900" indent="-342900">
              <a:lnSpc>
                <a:spcPct val="120000"/>
              </a:lnSpc>
              <a:buFont typeface="Arial" panose="020B0604020202020204" pitchFamily="34" charset="0"/>
              <a:buChar char="•"/>
            </a:pPr>
            <a:r>
              <a:rPr lang="zh-CN" altLang="en-US" sz="2400">
                <a:latin typeface="微软雅黑 Light" charset="0"/>
                <a:ea typeface="微软雅黑 Light" charset="0"/>
              </a:rPr>
              <a:t>静态成员是属于整个类，而不是某个对象</a:t>
            </a:r>
            <a:endParaRPr lang="zh-CN" altLang="en-US" sz="2400">
              <a:latin typeface="微软雅黑 Light" charset="0"/>
              <a:ea typeface="微软雅黑 Light" charset="0"/>
            </a:endParaRPr>
          </a:p>
          <a:p>
            <a:pPr marL="342900" indent="-342900">
              <a:lnSpc>
                <a:spcPct val="120000"/>
              </a:lnSpc>
              <a:buFont typeface="Arial" panose="020B0604020202020204" pitchFamily="34" charset="0"/>
              <a:buChar char="•"/>
            </a:pPr>
            <a:r>
              <a:rPr lang="zh-CN" altLang="en-US" sz="2400">
                <a:latin typeface="微软雅黑 Light" charset="0"/>
                <a:ea typeface="微软雅黑 Light" charset="0"/>
              </a:rPr>
              <a:t>静态成员变量只存储一份，供所有对象共用</a:t>
            </a:r>
            <a:endParaRPr lang="zh-CN" altLang="en-US" sz="2400">
              <a:latin typeface="微软雅黑 Light" charset="0"/>
              <a:ea typeface="微软雅黑 Light" charset="0"/>
            </a:endParaRPr>
          </a:p>
          <a:p>
            <a:pPr marL="342900" indent="-342900">
              <a:lnSpc>
                <a:spcPct val="120000"/>
              </a:lnSpc>
              <a:buFont typeface="Arial" panose="020B0604020202020204" pitchFamily="34" charset="0"/>
              <a:buChar char="•"/>
            </a:pPr>
            <a:r>
              <a:rPr lang="en-US" altLang="zh-CN" sz="2400">
                <a:latin typeface="微软雅黑 Light" charset="0"/>
                <a:ea typeface="微软雅黑 Light" charset="0"/>
              </a:rPr>
              <a:t>static</a:t>
            </a:r>
            <a:r>
              <a:rPr lang="zh-CN" altLang="en-US" sz="2400">
                <a:latin typeface="微软雅黑 Light" charset="0"/>
                <a:ea typeface="微软雅黑 Light" charset="0"/>
              </a:rPr>
              <a:t>关键词</a:t>
            </a:r>
            <a:endParaRPr lang="zh-CN" altLang="en-US" sz="2400">
              <a:latin typeface="微软雅黑" panose="020B0503020204020204" charset="-122"/>
              <a:ea typeface="微软雅黑" panose="020B0503020204020204" charset="-122"/>
            </a:endParaRPr>
          </a:p>
        </p:txBody>
      </p:sp>
      <p:sp>
        <p:nvSpPr>
          <p:cNvPr id="4" name="文本框 3"/>
          <p:cNvSpPr txBox="1"/>
          <p:nvPr/>
        </p:nvSpPr>
        <p:spPr>
          <a:xfrm>
            <a:off x="699770" y="3999865"/>
            <a:ext cx="2978150" cy="2560320"/>
          </a:xfrm>
          <a:prstGeom prst="rect">
            <a:avLst/>
          </a:prstGeom>
          <a:solidFill>
            <a:schemeClr val="accent2">
              <a:lumMod val="20000"/>
              <a:lumOff val="80000"/>
            </a:schemeClr>
          </a:solidFill>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p>
            <a:r>
              <a:rPr lang="zh-CN" altLang="en-US">
                <a:solidFill>
                  <a:schemeClr val="tx1"/>
                </a:solidFill>
                <a:latin typeface="Consolas" panose="020B0609020204030204" charset="0"/>
              </a:rPr>
              <a:t>class </a:t>
            </a:r>
            <a:r>
              <a:rPr lang="en-US" altLang="zh-CN">
                <a:solidFill>
                  <a:schemeClr val="tx1"/>
                </a:solidFill>
                <a:latin typeface="Consolas" panose="020B0609020204030204" charset="0"/>
              </a:rPr>
              <a:t>A </a:t>
            </a:r>
            <a:r>
              <a:rPr lang="zh-CN" altLang="en-US">
                <a:solidFill>
                  <a:schemeClr val="tx1"/>
                </a:solidFill>
                <a:latin typeface="Consolas" panose="020B0609020204030204" charset="0"/>
              </a:rPr>
              <a:t>{  </a:t>
            </a:r>
            <a:endParaRPr lang="zh-CN" altLang="en-US">
              <a:solidFill>
                <a:schemeClr val="tx1"/>
              </a:solidFill>
              <a:latin typeface="Consolas" panose="020B0609020204030204" charset="0"/>
            </a:endParaRPr>
          </a:p>
          <a:p>
            <a:r>
              <a:rPr lang="zh-CN" altLang="en-US">
                <a:solidFill>
                  <a:schemeClr val="tx1"/>
                </a:solidFill>
                <a:latin typeface="Consolas" panose="020B0609020204030204" charset="0"/>
              </a:rPr>
              <a:t>public:  </a:t>
            </a:r>
            <a:endParaRPr lang="zh-CN" altLang="en-US">
              <a:solidFill>
                <a:schemeClr val="tx1"/>
              </a:solidFill>
              <a:latin typeface="Consolas" panose="020B0609020204030204" charset="0"/>
            </a:endParaRPr>
          </a:p>
          <a:p>
            <a:r>
              <a:rPr lang="zh-CN" altLang="en-US">
                <a:solidFill>
                  <a:schemeClr val="tx1"/>
                </a:solidFill>
                <a:latin typeface="Consolas" panose="020B0609020204030204" charset="0"/>
              </a:rPr>
              <a:t>    </a:t>
            </a:r>
            <a:r>
              <a:rPr lang="en-US" altLang="zh-CN">
                <a:solidFill>
                  <a:schemeClr val="tx1"/>
                </a:solidFill>
                <a:latin typeface="Consolas" panose="020B0609020204030204" charset="0"/>
              </a:rPr>
              <a:t>static int foo;</a:t>
            </a:r>
            <a:r>
              <a:rPr lang="zh-CN" altLang="en-US">
                <a:solidFill>
                  <a:schemeClr val="tx1"/>
                </a:solidFill>
                <a:latin typeface="Consolas" panose="020B0609020204030204" charset="0"/>
              </a:rPr>
              <a:t> </a:t>
            </a:r>
            <a:endParaRPr lang="zh-CN" altLang="en-US">
              <a:solidFill>
                <a:schemeClr val="tx1"/>
              </a:solidFill>
              <a:latin typeface="Consolas" panose="020B0609020204030204" charset="0"/>
            </a:endParaRPr>
          </a:p>
          <a:p>
            <a:r>
              <a:rPr lang="zh-CN" altLang="en-US">
                <a:solidFill>
                  <a:schemeClr val="tx1"/>
                </a:solidFill>
                <a:latin typeface="Consolas" panose="020B0609020204030204" charset="0"/>
              </a:rPr>
              <a:t>    static </a:t>
            </a:r>
            <a:r>
              <a:rPr lang="en-US" altLang="zh-CN">
                <a:solidFill>
                  <a:schemeClr val="tx1"/>
                </a:solidFill>
                <a:latin typeface="Consolas" panose="020B0609020204030204" charset="0"/>
              </a:rPr>
              <a:t>int bar</a:t>
            </a:r>
            <a:r>
              <a:rPr lang="zh-CN" altLang="en-US">
                <a:solidFill>
                  <a:schemeClr val="tx1"/>
                </a:solidFill>
                <a:latin typeface="Consolas" panose="020B0609020204030204" charset="0"/>
              </a:rPr>
              <a:t>() { </a:t>
            </a:r>
            <a:endParaRPr lang="zh-CN" altLang="en-US">
              <a:solidFill>
                <a:schemeClr val="tx1"/>
              </a:solidFill>
              <a:latin typeface="Consolas" panose="020B0609020204030204" charset="0"/>
            </a:endParaRPr>
          </a:p>
          <a:p>
            <a:r>
              <a:rPr lang="zh-CN" altLang="en-US">
                <a:solidFill>
                  <a:schemeClr val="tx1"/>
                </a:solidFill>
                <a:latin typeface="Consolas" panose="020B0609020204030204" charset="0"/>
              </a:rPr>
              <a:t>        </a:t>
            </a:r>
            <a:r>
              <a:rPr lang="en-US" altLang="zh-CN">
                <a:solidFill>
                  <a:schemeClr val="tx1"/>
                </a:solidFill>
                <a:latin typeface="Consolas" panose="020B0609020204030204" charset="0"/>
              </a:rPr>
              <a:t>return foo;</a:t>
            </a:r>
            <a:r>
              <a:rPr lang="zh-CN" altLang="en-US">
                <a:solidFill>
                  <a:schemeClr val="tx1"/>
                </a:solidFill>
                <a:latin typeface="Consolas" panose="020B0609020204030204" charset="0"/>
              </a:rPr>
              <a:t> </a:t>
            </a:r>
            <a:endParaRPr lang="zh-CN" altLang="en-US">
              <a:solidFill>
                <a:schemeClr val="tx1"/>
              </a:solidFill>
              <a:latin typeface="Consolas" panose="020B0609020204030204" charset="0"/>
            </a:endParaRPr>
          </a:p>
          <a:p>
            <a:r>
              <a:rPr lang="zh-CN" altLang="en-US">
                <a:solidFill>
                  <a:schemeClr val="tx1"/>
                </a:solidFill>
                <a:latin typeface="Consolas" panose="020B0609020204030204" charset="0"/>
              </a:rPr>
              <a:t>    }  </a:t>
            </a:r>
            <a:endParaRPr lang="zh-CN" altLang="en-US">
              <a:solidFill>
                <a:schemeClr val="tx1"/>
              </a:solidFill>
              <a:latin typeface="Consolas" panose="020B0609020204030204" charset="0"/>
            </a:endParaRPr>
          </a:p>
          <a:p>
            <a:r>
              <a:rPr lang="zh-CN" altLang="en-US">
                <a:solidFill>
                  <a:schemeClr val="tx1"/>
                </a:solidFill>
                <a:latin typeface="Consolas" panose="020B0609020204030204" charset="0"/>
              </a:rPr>
              <a:t>};  </a:t>
            </a:r>
            <a:endParaRPr lang="zh-CN" altLang="en-US">
              <a:solidFill>
                <a:schemeClr val="tx1"/>
              </a:solidFill>
              <a:latin typeface="Consolas" panose="020B0609020204030204" charset="0"/>
            </a:endParaRPr>
          </a:p>
          <a:p>
            <a:r>
              <a:rPr lang="en-US" altLang="zh-CN">
                <a:solidFill>
                  <a:schemeClr val="tx1"/>
                </a:solidFill>
                <a:latin typeface="Consolas" panose="020B0609020204030204" charset="0"/>
              </a:rPr>
              <a:t>int A</a:t>
            </a:r>
            <a:r>
              <a:rPr lang="zh-CN" altLang="en-US">
                <a:solidFill>
                  <a:schemeClr val="tx1"/>
                </a:solidFill>
                <a:latin typeface="Consolas" panose="020B0609020204030204" charset="0"/>
              </a:rPr>
              <a:t>::</a:t>
            </a:r>
            <a:r>
              <a:rPr lang="en-US" altLang="zh-CN">
                <a:solidFill>
                  <a:schemeClr val="tx1"/>
                </a:solidFill>
                <a:latin typeface="Consolas" panose="020B0609020204030204" charset="0"/>
              </a:rPr>
              <a:t>foo = 5</a:t>
            </a:r>
            <a:r>
              <a:rPr lang="zh-CN" altLang="en-US">
                <a:solidFill>
                  <a:schemeClr val="tx1"/>
                </a:solidFill>
                <a:latin typeface="Consolas" panose="020B0609020204030204" charset="0"/>
              </a:rPr>
              <a:t>;  </a:t>
            </a:r>
            <a:endParaRPr lang="zh-CN" altLang="en-US">
              <a:solidFill>
                <a:schemeClr val="tx1"/>
              </a:solidFill>
              <a:latin typeface="Consolas" panose="020B0609020204030204" charset="0"/>
            </a:endParaRPr>
          </a:p>
          <a:p>
            <a:r>
              <a:rPr lang="en-US" altLang="zh-CN">
                <a:solidFill>
                  <a:schemeClr val="tx1"/>
                </a:solidFill>
                <a:latin typeface="Consolas" panose="020B0609020204030204" charset="0"/>
              </a:rPr>
              <a:t>int a = A</a:t>
            </a:r>
            <a:r>
              <a:rPr lang="zh-CN" altLang="en-US">
                <a:solidFill>
                  <a:schemeClr val="tx1"/>
                </a:solidFill>
                <a:latin typeface="Consolas" panose="020B0609020204030204" charset="0"/>
              </a:rPr>
              <a:t>::</a:t>
            </a:r>
            <a:r>
              <a:rPr lang="en-US" altLang="zh-CN">
                <a:solidFill>
                  <a:schemeClr val="tx1"/>
                </a:solidFill>
                <a:latin typeface="Consolas" panose="020B0609020204030204" charset="0"/>
              </a:rPr>
              <a:t>bar</a:t>
            </a:r>
            <a:r>
              <a:rPr lang="zh-CN" altLang="en-US">
                <a:solidFill>
                  <a:schemeClr val="tx1"/>
                </a:solidFill>
                <a:latin typeface="Consolas" panose="020B0609020204030204" charset="0"/>
              </a:rPr>
              <a:t>();  </a:t>
            </a:r>
            <a:endParaRPr lang="zh-CN" altLang="en-US">
              <a:solidFill>
                <a:schemeClr val="tx1"/>
              </a:solidFill>
              <a:latin typeface="Consolas" panose="020B0609020204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 calcmode="lin" valueType="num">
                                      <p:cBhvr additive="base">
                                        <p:cTn id="18"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19" dur="500"/>
                                        <p:tgtEl>
                                          <p:spTgt spid="7">
                                            <p:txEl>
                                              <p:pRg st="0" end="0"/>
                                            </p:txEl>
                                          </p:spTgt>
                                        </p:tgtEl>
                                      </p:cBhvr>
                                    </p:animEffect>
                                  </p:childTnLst>
                                </p:cTn>
                              </p:par>
                            </p:childTnLst>
                          </p:cTn>
                        </p:par>
                        <p:par>
                          <p:cTn id="20" fill="hold">
                            <p:stCondLst>
                              <p:cond delay="500"/>
                            </p:stCondLst>
                            <p:childTnLst>
                              <p:par>
                                <p:cTn id="21" presetID="12" presetClass="entr" presetSubtype="4" fill="hold" nodeType="after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 calcmode="lin" valueType="num">
                                      <p:cBhvr additive="base">
                                        <p:cTn id="23"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24" dur="500"/>
                                        <p:tgtEl>
                                          <p:spTgt spid="7">
                                            <p:txEl>
                                              <p:pRg st="1" end="1"/>
                                            </p:txEl>
                                          </p:spTgt>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 calcmode="lin" valueType="num">
                                      <p:cBhvr additive="base">
                                        <p:cTn id="33" dur="500"/>
                                        <p:tgtEl>
                                          <p:spTgt spid="7">
                                            <p:txEl>
                                              <p:pRg st="2" end="2"/>
                                            </p:txEl>
                                          </p:spTgt>
                                        </p:tgtEl>
                                        <p:attrNameLst>
                                          <p:attrName>ppt_y</p:attrName>
                                        </p:attrNameLst>
                                      </p:cBhvr>
                                      <p:tavLst>
                                        <p:tav tm="0">
                                          <p:val>
                                            <p:strVal val="#ppt_y+#ppt_h*1.125000"/>
                                          </p:val>
                                        </p:tav>
                                        <p:tav tm="100000">
                                          <p:val>
                                            <p:strVal val="#ppt_y"/>
                                          </p:val>
                                        </p:tav>
                                      </p:tavLst>
                                    </p:anim>
                                    <p:animEffect transition="in" filter="wipe(up)">
                                      <p:cBhvr>
                                        <p:cTn id="34" dur="500"/>
                                        <p:tgtEl>
                                          <p:spTgt spid="7">
                                            <p:txEl>
                                              <p:pRg st="2" end="2"/>
                                            </p:txEl>
                                          </p:spTgt>
                                        </p:tgtEl>
                                      </p:cBhvr>
                                    </p:animEffect>
                                  </p:childTnLst>
                                </p:cTn>
                              </p:par>
                            </p:childTnLst>
                          </p:cTn>
                        </p:par>
                        <p:par>
                          <p:cTn id="35" fill="hold">
                            <p:stCondLst>
                              <p:cond delay="500"/>
                            </p:stCondLst>
                            <p:childTnLst>
                              <p:par>
                                <p:cTn id="36" presetID="16" presetClass="entr" presetSubtype="21"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arn(inVertical)">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4.2 </a:t>
            </a:r>
            <a:r>
              <a:rPr lang="zh-CN" altLang="en-US">
                <a:sym typeface="+mn-ea"/>
              </a:rPr>
              <a:t>基础概念</a:t>
            </a:r>
            <a:r>
              <a:rPr lang="zh-CN" altLang="en-US" sz="3200">
                <a:sym typeface="+mn-ea"/>
              </a:rPr>
              <a:t> </a:t>
            </a:r>
            <a:r>
              <a:rPr lang="en-US" altLang="zh-CN" sz="3200">
                <a:sym typeface="+mn-ea"/>
              </a:rPr>
              <a:t>- const</a:t>
            </a:r>
            <a:r>
              <a:rPr lang="zh-CN" altLang="en-US" sz="3200">
                <a:sym typeface="+mn-ea"/>
              </a:rPr>
              <a:t>成员函数</a:t>
            </a:r>
            <a:endParaRPr lang="zh-CN" altLang="en-US" sz="3200">
              <a:sym typeface="+mn-ea"/>
            </a:endParaRPr>
          </a:p>
        </p:txBody>
      </p:sp>
      <p:sp>
        <p:nvSpPr>
          <p:cNvPr id="3" name="内容占位符 2"/>
          <p:cNvSpPr>
            <a:spLocks noGrp="1"/>
          </p:cNvSpPr>
          <p:nvPr>
            <p:ph idx="1"/>
          </p:nvPr>
        </p:nvSpPr>
        <p:spPr/>
        <p:txBody>
          <a:bodyPr/>
          <a:p>
            <a:pPr marL="0" indent="0">
              <a:buNone/>
            </a:pPr>
            <a:r>
              <a:rPr lang="zh-CN" altLang="en-US" sz="2400"/>
              <a:t>若类的</a:t>
            </a:r>
            <a:r>
              <a:rPr lang="zh-CN" altLang="en-US" sz="2400">
                <a:sym typeface="+mn-ea"/>
              </a:rPr>
              <a:t>一个</a:t>
            </a:r>
            <a:r>
              <a:rPr lang="zh-CN" altLang="en-US" sz="2400"/>
              <a:t>实体被标记为常量</a:t>
            </a:r>
            <a:r>
              <a:rPr lang="en-US" altLang="zh-CN" sz="2400"/>
              <a:t>(</a:t>
            </a:r>
            <a:r>
              <a:rPr lang="zh-CN" altLang="en-US" sz="2400"/>
              <a:t>const object</a:t>
            </a:r>
            <a:r>
              <a:rPr lang="en-US" altLang="zh-CN" sz="2400"/>
              <a:t>)</a:t>
            </a:r>
            <a:endParaRPr lang="en-US" altLang="zh-CN" sz="2400"/>
          </a:p>
          <a:p>
            <a:endParaRPr lang="en-US" altLang="zh-CN"/>
          </a:p>
          <a:p>
            <a:pPr marL="0" indent="0">
              <a:buNone/>
            </a:pPr>
            <a:r>
              <a:rPr lang="zh-CN" altLang="en-US" sz="2400"/>
              <a:t>从外部对类</a:t>
            </a:r>
            <a:r>
              <a:rPr lang="zh-CN" altLang="en-US" sz="2400">
                <a:sym typeface="+mn-ea"/>
              </a:rPr>
              <a:t>成员的</a:t>
            </a:r>
            <a:r>
              <a:rPr lang="zh-CN" altLang="en-US" sz="2400"/>
              <a:t>访问，被限制为</a:t>
            </a:r>
            <a:r>
              <a:rPr lang="zh-CN" altLang="en-US" sz="2400">
                <a:solidFill>
                  <a:srgbClr val="FF0000"/>
                </a:solidFill>
              </a:rPr>
              <a:t>只读</a:t>
            </a:r>
            <a:r>
              <a:rPr lang="zh-CN" altLang="en-US" sz="2400"/>
              <a:t> </a:t>
            </a:r>
            <a:r>
              <a:rPr lang="en-US" altLang="zh-CN" sz="2400"/>
              <a:t>(</a:t>
            </a:r>
            <a:r>
              <a:rPr lang="zh-CN" altLang="en-US" sz="2400"/>
              <a:t>能读不能写</a:t>
            </a:r>
            <a:r>
              <a:rPr lang="en-US" altLang="zh-CN" sz="2400"/>
              <a:t>)</a:t>
            </a:r>
            <a:endParaRPr lang="en-US" altLang="zh-CN" sz="2400"/>
          </a:p>
          <a:p>
            <a:pPr lvl="1"/>
            <a:r>
              <a:rPr lang="zh-CN" altLang="en-US"/>
              <a:t>就好像所有成员变量都是</a:t>
            </a:r>
            <a:r>
              <a:rPr lang="en-US" altLang="zh-CN"/>
              <a:t>const</a:t>
            </a:r>
            <a:r>
              <a:rPr lang="zh-CN" altLang="en-US"/>
              <a:t>量</a:t>
            </a:r>
            <a:endParaRPr lang="zh-CN" altLang="en-US"/>
          </a:p>
          <a:p>
            <a:pPr lvl="1"/>
            <a:r>
              <a:rPr lang="zh-CN" altLang="en-US"/>
              <a:t>但构造函数仍能初始化成员变量</a:t>
            </a:r>
            <a:endParaRPr lang="zh-CN" altLang="en-US"/>
          </a:p>
          <a:p>
            <a:endParaRPr lang="en-US" altLang="zh-CN"/>
          </a:p>
        </p:txBody>
      </p:sp>
      <p:pic>
        <p:nvPicPr>
          <p:cNvPr id="4" name="图片 3"/>
          <p:cNvPicPr>
            <a:picLocks noChangeAspect="1"/>
          </p:cNvPicPr>
          <p:nvPr/>
        </p:nvPicPr>
        <p:blipFill>
          <a:blip r:embed="rId1"/>
          <a:stretch>
            <a:fillRect/>
          </a:stretch>
        </p:blipFill>
        <p:spPr>
          <a:xfrm>
            <a:off x="2715895" y="1345565"/>
            <a:ext cx="3178969" cy="492993"/>
          </a:xfrm>
          <a:prstGeom prst="rect">
            <a:avLst/>
          </a:prstGeom>
        </p:spPr>
      </p:pic>
      <p:pic>
        <p:nvPicPr>
          <p:cNvPr id="7" name="图片 6"/>
          <p:cNvPicPr>
            <a:picLocks noChangeAspect="1"/>
          </p:cNvPicPr>
          <p:nvPr/>
        </p:nvPicPr>
        <p:blipFill>
          <a:blip r:embed="rId2"/>
          <a:stretch>
            <a:fillRect/>
          </a:stretch>
        </p:blipFill>
        <p:spPr>
          <a:xfrm>
            <a:off x="1172210" y="4686300"/>
            <a:ext cx="6740843" cy="1893375"/>
          </a:xfrm>
          <a:prstGeom prst="rect">
            <a:avLst/>
          </a:prstGeom>
          <a:effectLst>
            <a:outerShdw blurRad="50800" dist="38100" dir="2700000" algn="tl" rotWithShape="0">
              <a:prstClr val="black">
                <a:alpha val="40000"/>
              </a:prstClr>
            </a:outerShdw>
          </a:effectLst>
        </p:spPr>
      </p:pic>
      <p:pic>
        <p:nvPicPr>
          <p:cNvPr id="6" name="图片 5"/>
          <p:cNvPicPr>
            <a:picLocks noChangeAspect="1"/>
          </p:cNvPicPr>
          <p:nvPr/>
        </p:nvPicPr>
        <p:blipFill>
          <a:blip r:embed="rId3"/>
          <a:stretch>
            <a:fillRect/>
          </a:stretch>
        </p:blipFill>
        <p:spPr>
          <a:xfrm>
            <a:off x="4465955" y="3228975"/>
            <a:ext cx="3193733" cy="1986747"/>
          </a:xfrm>
          <a:prstGeom prst="rect">
            <a:avLst/>
          </a:prstGeom>
          <a:effectLst>
            <a:outerShdw blurRad="50800" dist="38100" dir="2700000" algn="tl" rotWithShape="0">
              <a:prstClr val="black">
                <a:alpha val="40000"/>
              </a:prstClr>
            </a:outerShdw>
          </a:effectLst>
        </p:spPr>
      </p:pic>
      <p:sp>
        <p:nvSpPr>
          <p:cNvPr id="5" name="矩形 4"/>
          <p:cNvSpPr/>
          <p:nvPr/>
        </p:nvSpPr>
        <p:spPr>
          <a:xfrm>
            <a:off x="1252855" y="4994275"/>
            <a:ext cx="2751455" cy="343535"/>
          </a:xfrm>
          <a:prstGeom prst="rect">
            <a:avLst/>
          </a:pr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sym typeface="+mn-ea"/>
              </a:rPr>
              <a:t>4.2 </a:t>
            </a:r>
            <a:r>
              <a:rPr lang="zh-CN" altLang="en-US">
                <a:sym typeface="+mn-ea"/>
              </a:rPr>
              <a:t>基础概念</a:t>
            </a:r>
            <a:r>
              <a:rPr lang="zh-CN" altLang="en-US" sz="3200">
                <a:sym typeface="+mn-ea"/>
              </a:rPr>
              <a:t> </a:t>
            </a:r>
            <a:r>
              <a:rPr lang="en-US" altLang="zh-CN" sz="3200">
                <a:sym typeface="+mn-ea"/>
              </a:rPr>
              <a:t>- const</a:t>
            </a:r>
            <a:r>
              <a:rPr lang="zh-CN" altLang="en-US" sz="3200">
                <a:sym typeface="+mn-ea"/>
              </a:rPr>
              <a:t>成员函数 </a:t>
            </a:r>
            <a:r>
              <a:rPr lang="en-US" altLang="zh-CN" sz="3200">
                <a:sym typeface="+mn-ea"/>
              </a:rPr>
              <a:t>II</a:t>
            </a:r>
            <a:endParaRPr lang="en-US" altLang="zh-CN" sz="3200">
              <a:sym typeface="+mn-ea"/>
            </a:endParaRPr>
          </a:p>
        </p:txBody>
      </p:sp>
      <p:sp>
        <p:nvSpPr>
          <p:cNvPr id="3" name="内容占位符 2"/>
          <p:cNvSpPr>
            <a:spLocks noGrp="1"/>
          </p:cNvSpPr>
          <p:nvPr>
            <p:ph idx="1"/>
          </p:nvPr>
        </p:nvSpPr>
        <p:spPr/>
        <p:txBody>
          <a:bodyPr/>
          <a:p>
            <a:r>
              <a:rPr lang="en-US" altLang="zh-CN"/>
              <a:t>const</a:t>
            </a:r>
            <a:r>
              <a:rPr lang="zh-CN" altLang="en-US"/>
              <a:t>成员函数</a:t>
            </a:r>
            <a:endParaRPr lang="zh-CN" altLang="en-US"/>
          </a:p>
          <a:p>
            <a:pPr lvl="1"/>
            <a:r>
              <a:rPr lang="zh-CN" altLang="en-US">
                <a:sym typeface="+mn-ea"/>
              </a:rPr>
              <a:t>成员</a:t>
            </a:r>
            <a:r>
              <a:rPr lang="zh-CN" altLang="en-US"/>
              <a:t>函数原型的末尾用</a:t>
            </a:r>
            <a:r>
              <a:rPr lang="en-US" altLang="zh-CN"/>
              <a:t>const</a:t>
            </a:r>
            <a:r>
              <a:rPr lang="zh-CN" altLang="en-US"/>
              <a:t>修饰</a:t>
            </a:r>
            <a:endParaRPr lang="zh-CN" altLang="en-US"/>
          </a:p>
          <a:p>
            <a:pPr lvl="1"/>
            <a:endParaRPr lang="zh-CN" altLang="en-US"/>
          </a:p>
          <a:p>
            <a:pPr lvl="1"/>
            <a:endParaRPr lang="zh-CN" altLang="en-US"/>
          </a:p>
          <a:p>
            <a:pPr lvl="1"/>
            <a:r>
              <a:rPr lang="en-US" altLang="zh-CN">
                <a:sym typeface="+mn-ea"/>
              </a:rPr>
              <a:t>const</a:t>
            </a:r>
            <a:r>
              <a:rPr lang="zh-CN" altLang="en-US">
                <a:sym typeface="+mn-ea"/>
              </a:rPr>
              <a:t>成员函数体内，不能修改成员变量</a:t>
            </a:r>
            <a:endParaRPr lang="zh-CN" altLang="en-US">
              <a:sym typeface="+mn-ea"/>
            </a:endParaRPr>
          </a:p>
          <a:p>
            <a:pPr lvl="1"/>
            <a:r>
              <a:rPr lang="zh-CN" altLang="en-US">
                <a:sym typeface="+mn-ea"/>
              </a:rPr>
              <a:t>在只读访问中，</a:t>
            </a:r>
            <a:r>
              <a:rPr lang="zh-CN" altLang="en-US"/>
              <a:t>只有</a:t>
            </a:r>
            <a:r>
              <a:rPr lang="en-US" altLang="zh-CN"/>
              <a:t>const</a:t>
            </a:r>
            <a:r>
              <a:rPr lang="zh-CN" altLang="en-US"/>
              <a:t>成员函数能被调用</a:t>
            </a:r>
            <a:endParaRPr lang="zh-CN" altLang="en-US"/>
          </a:p>
          <a:p>
            <a:pPr lvl="2"/>
            <a:r>
              <a:rPr lang="zh-CN" altLang="en-US"/>
              <a:t>普通成员函数可能修改成员变量，</a:t>
            </a:r>
            <a:r>
              <a:rPr lang="en-US" altLang="zh-CN"/>
              <a:t>const</a:t>
            </a:r>
            <a:r>
              <a:rPr lang="zh-CN" altLang="en-US"/>
              <a:t>成员函数则不能</a:t>
            </a:r>
            <a:endParaRPr lang="zh-CN" altLang="en-US"/>
          </a:p>
          <a:p>
            <a:pPr lvl="1"/>
            <a:endParaRPr lang="zh-CN" altLang="en-US"/>
          </a:p>
          <a:p>
            <a:pPr lvl="1"/>
            <a:endParaRPr lang="zh-CN" altLang="en-US"/>
          </a:p>
          <a:p>
            <a:pPr lvl="1"/>
            <a:r>
              <a:rPr lang="zh-CN" altLang="en-US"/>
              <a:t>注意：</a:t>
            </a:r>
            <a:r>
              <a:rPr lang="en-US" altLang="zh-CN"/>
              <a:t>const</a:t>
            </a:r>
            <a:r>
              <a:rPr lang="zh-CN" altLang="en-US"/>
              <a:t>也用于修饰返回值，如</a:t>
            </a:r>
            <a:r>
              <a:rPr lang="en-US" altLang="zh-CN"/>
              <a:t>const</a:t>
            </a:r>
            <a:r>
              <a:rPr lang="zh-CN" altLang="en-US"/>
              <a:t>引用</a:t>
            </a:r>
            <a:endParaRPr lang="zh-CN" altLang="en-US"/>
          </a:p>
        </p:txBody>
      </p:sp>
      <p:pic>
        <p:nvPicPr>
          <p:cNvPr id="5" name="图片 4"/>
          <p:cNvPicPr>
            <a:picLocks noChangeAspect="1"/>
          </p:cNvPicPr>
          <p:nvPr/>
        </p:nvPicPr>
        <p:blipFill>
          <a:blip r:embed="rId1"/>
          <a:stretch>
            <a:fillRect/>
          </a:stretch>
        </p:blipFill>
        <p:spPr>
          <a:xfrm>
            <a:off x="2676525" y="1898015"/>
            <a:ext cx="3345180" cy="495628"/>
          </a:xfrm>
          <a:prstGeom prst="rect">
            <a:avLst/>
          </a:prstGeom>
        </p:spPr>
      </p:pic>
      <p:pic>
        <p:nvPicPr>
          <p:cNvPr id="6" name="图片 5"/>
          <p:cNvPicPr>
            <a:picLocks noChangeAspect="1"/>
          </p:cNvPicPr>
          <p:nvPr/>
        </p:nvPicPr>
        <p:blipFill>
          <a:blip r:embed="rId2"/>
          <a:stretch>
            <a:fillRect/>
          </a:stretch>
        </p:blipFill>
        <p:spPr>
          <a:xfrm>
            <a:off x="17780" y="5027295"/>
            <a:ext cx="9111615" cy="10775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4.3 </a:t>
            </a:r>
            <a:r>
              <a:rPr lang="zh-CN" altLang="en-US"/>
              <a:t>类模板</a:t>
            </a:r>
            <a:endParaRPr lang="zh-CN" altLang="en-US"/>
          </a:p>
        </p:txBody>
      </p:sp>
      <p:sp>
        <p:nvSpPr>
          <p:cNvPr id="3" name="内容占位符 2"/>
          <p:cNvSpPr>
            <a:spLocks noGrp="1"/>
          </p:cNvSpPr>
          <p:nvPr>
            <p:ph idx="1"/>
          </p:nvPr>
        </p:nvSpPr>
        <p:spPr/>
        <p:txBody>
          <a:bodyPr/>
          <a:p>
            <a:r>
              <a:rPr lang="zh-CN" altLang="en-US"/>
              <a:t>（略）</a:t>
            </a:r>
            <a:endParaRPr lang="zh-CN"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4 </a:t>
            </a:r>
            <a:r>
              <a:rPr lang="zh-CN" altLang="en-US"/>
              <a:t>类 </a:t>
            </a:r>
            <a:r>
              <a:rPr lang="en-US" altLang="zh-CN"/>
              <a:t>- </a:t>
            </a:r>
            <a:r>
              <a:rPr lang="zh-CN" altLang="en-US"/>
              <a:t>小结</a:t>
            </a:r>
            <a:endParaRPr lang="zh-CN" altLang="en-US"/>
          </a:p>
        </p:txBody>
      </p:sp>
      <p:sp>
        <p:nvSpPr>
          <p:cNvPr id="3" name="内容占位符 2"/>
          <p:cNvSpPr>
            <a:spLocks noGrp="1"/>
          </p:cNvSpPr>
          <p:nvPr>
            <p:ph idx="1"/>
          </p:nvPr>
        </p:nvSpPr>
        <p:spPr/>
        <p:txBody>
          <a:bodyPr/>
          <a:p>
            <a:r>
              <a:rPr lang="zh-CN" altLang="en-US"/>
              <a:t>数据</a:t>
            </a:r>
            <a:endParaRPr lang="zh-CN" altLang="en-US"/>
          </a:p>
          <a:p>
            <a:pPr lvl="1"/>
            <a:r>
              <a:rPr lang="zh-CN" altLang="en-US">
                <a:sym typeface="+mn-ea"/>
              </a:rPr>
              <a:t>初始化：</a:t>
            </a:r>
            <a:r>
              <a:rPr lang="zh-CN" altLang="en-US"/>
              <a:t>构造函数</a:t>
            </a:r>
            <a:endParaRPr lang="zh-CN" altLang="en-US"/>
          </a:p>
          <a:p>
            <a:pPr lvl="2"/>
            <a:r>
              <a:rPr lang="zh-CN" altLang="en-US"/>
              <a:t>默认构造函数</a:t>
            </a:r>
            <a:endParaRPr lang="zh-CN" altLang="en-US"/>
          </a:p>
          <a:p>
            <a:pPr lvl="1"/>
            <a:r>
              <a:rPr lang="zh-CN" altLang="en-US"/>
              <a:t>析构函数</a:t>
            </a:r>
            <a:endParaRPr lang="zh-CN" altLang="en-US"/>
          </a:p>
          <a:p>
            <a:r>
              <a:rPr lang="zh-CN" altLang="en-US"/>
              <a:t>成员函数</a:t>
            </a:r>
            <a:endParaRPr lang="zh-CN" altLang="en-US"/>
          </a:p>
          <a:p>
            <a:pPr lvl="1"/>
            <a:r>
              <a:rPr lang="zh-CN" altLang="en-US"/>
              <a:t>内联函数</a:t>
            </a:r>
            <a:endParaRPr lang="zh-CN" altLang="en-US"/>
          </a:p>
          <a:p>
            <a:pPr lvl="1"/>
            <a:r>
              <a:rPr lang="zh-CN" altLang="en-US"/>
              <a:t>比较成员函数</a:t>
            </a:r>
            <a:endParaRPr lang="zh-CN" altLang="en-US"/>
          </a:p>
          <a:p>
            <a:pPr lvl="1"/>
            <a:r>
              <a:rPr lang="zh-CN" altLang="en-US"/>
              <a:t>静态类成员函数</a:t>
            </a:r>
            <a:endParaRPr lang="zh-CN" altLang="en-US"/>
          </a:p>
          <a:p>
            <a:r>
              <a:rPr lang="zh-CN" altLang="en-US"/>
              <a:t>this指针</a:t>
            </a:r>
            <a:endParaRPr lang="zh-CN"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28650" y="274320"/>
            <a:ext cx="7886700" cy="6251575"/>
          </a:xfrm>
        </p:spPr>
        <p:txBody>
          <a:bodyPr>
            <a:normAutofit fontScale="80000"/>
          </a:bodyPr>
          <a:p>
            <a:pPr marL="0" indent="0">
              <a:lnSpc>
                <a:spcPct val="90000"/>
              </a:lnSpc>
              <a:buNone/>
            </a:pPr>
            <a:r>
              <a:rPr lang="en-US" altLang="zh-CN" sz="2000">
                <a:latin typeface="Consolas" panose="020B0609020204030204" charset="0"/>
              </a:rPr>
              <a:t>namespace my {</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class A {</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public:</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    A() : C(3), var(5) {;}                    </a:t>
            </a:r>
            <a:r>
              <a:rPr lang="en-US" altLang="zh-CN" sz="2000">
                <a:latin typeface="Consolas" panose="020B0609020204030204" charset="0"/>
                <a:sym typeface="+mn-ea"/>
              </a:rPr>
              <a:t>// </a:t>
            </a:r>
            <a:r>
              <a:rPr lang="zh-CN" altLang="en-US" sz="2000">
                <a:latin typeface="Consolas" panose="020B0609020204030204" charset="0"/>
                <a:sym typeface="+mn-ea"/>
              </a:rPr>
              <a:t>默认构造函数</a:t>
            </a:r>
            <a:endParaRPr lang="zh-CN" altLang="en-US" sz="2000">
              <a:latin typeface="Consolas" panose="020B0609020204030204" charset="0"/>
              <a:sym typeface="+mn-ea"/>
            </a:endParaRPr>
          </a:p>
          <a:p>
            <a:pPr marL="0" indent="0">
              <a:lnSpc>
                <a:spcPct val="90000"/>
              </a:lnSpc>
              <a:buNone/>
            </a:pPr>
            <a:r>
              <a:rPr lang="en-US" altLang="zh-CN" sz="2000">
                <a:latin typeface="Consolas" panose="020B0609020204030204" charset="0"/>
              </a:rPr>
              <a:t>    A(int a) : C(a), var(a) {;}               </a:t>
            </a:r>
            <a:r>
              <a:rPr lang="en-US" altLang="zh-CN" sz="2000">
                <a:latin typeface="Consolas" panose="020B0609020204030204" charset="0"/>
                <a:sym typeface="+mn-ea"/>
              </a:rPr>
              <a:t>// </a:t>
            </a:r>
            <a:r>
              <a:rPr lang="zh-CN" altLang="en-US" sz="2000">
                <a:latin typeface="Consolas" panose="020B0609020204030204" charset="0"/>
                <a:sym typeface="+mn-ea"/>
              </a:rPr>
              <a:t>构造函数重载</a:t>
            </a:r>
            <a:endParaRPr lang="zh-CN" altLang="en-US" sz="2000">
              <a:latin typeface="Consolas" panose="020B0609020204030204" charset="0"/>
              <a:sym typeface="+mn-ea"/>
            </a:endParaRPr>
          </a:p>
          <a:p>
            <a:pPr marL="0" indent="0">
              <a:lnSpc>
                <a:spcPct val="90000"/>
              </a:lnSpc>
              <a:buNone/>
            </a:pPr>
            <a:r>
              <a:rPr lang="en-US" altLang="zh-CN" sz="2000">
                <a:latin typeface="Consolas" panose="020B0609020204030204" charset="0"/>
              </a:rPr>
              <a:t>    const int&amp; varRef() const {return &amp;var;}  </a:t>
            </a:r>
            <a:r>
              <a:rPr lang="en-US" altLang="zh-CN" sz="2000">
                <a:latin typeface="Consolas" panose="020B0609020204030204" charset="0"/>
                <a:sym typeface="+mn-ea"/>
              </a:rPr>
              <a:t>// const</a:t>
            </a:r>
            <a:r>
              <a:rPr lang="zh-CN" altLang="en-US" sz="2000">
                <a:latin typeface="Consolas" panose="020B0609020204030204" charset="0"/>
                <a:sym typeface="+mn-ea"/>
              </a:rPr>
              <a:t>引用</a:t>
            </a:r>
            <a:endParaRPr lang="zh-CN" altLang="en-US" sz="2000">
              <a:latin typeface="Consolas" panose="020B0609020204030204" charset="0"/>
              <a:sym typeface="+mn-ea"/>
            </a:endParaRPr>
          </a:p>
          <a:p>
            <a:pPr marL="0" indent="0">
              <a:lnSpc>
                <a:spcPct val="90000"/>
              </a:lnSpc>
              <a:buNone/>
            </a:pPr>
            <a:r>
              <a:rPr lang="en-US" altLang="zh-CN" sz="2000">
                <a:latin typeface="Consolas" panose="020B0609020204030204" charset="0"/>
              </a:rPr>
              <a:t>    void operator ++ () {var++;}              // </a:t>
            </a:r>
            <a:r>
              <a:rPr lang="zh-CN" altLang="en-US" sz="2000">
                <a:latin typeface="Consolas" panose="020B0609020204030204" charset="0"/>
              </a:rPr>
              <a:t>运算符重载</a:t>
            </a:r>
            <a:endParaRPr lang="zh-CN" altLang="en-US" sz="2000">
              <a:latin typeface="Consolas" panose="020B0609020204030204" charset="0"/>
            </a:endParaRPr>
          </a:p>
          <a:p>
            <a:pPr marL="0" indent="0">
              <a:lnSpc>
                <a:spcPct val="90000"/>
              </a:lnSpc>
              <a:buNone/>
            </a:pPr>
            <a:r>
              <a:rPr lang="en-US" altLang="zh-CN" sz="2000">
                <a:latin typeface="Consolas" panose="020B0609020204030204" charset="0"/>
              </a:rPr>
              <a:t>    static int bar() {return foo;}            </a:t>
            </a:r>
            <a:r>
              <a:rPr lang="en-US" altLang="zh-CN" sz="2000">
                <a:latin typeface="Consolas" panose="020B0609020204030204" charset="0"/>
                <a:sym typeface="+mn-ea"/>
              </a:rPr>
              <a:t>// </a:t>
            </a:r>
            <a:r>
              <a:rPr lang="zh-CN" altLang="zh-CN" sz="2000">
                <a:latin typeface="Consolas" panose="020B0609020204030204" charset="0"/>
                <a:sym typeface="+mn-ea"/>
              </a:rPr>
              <a:t>静态成员函数</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private:</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    static int foo;    // </a:t>
            </a:r>
            <a:r>
              <a:rPr lang="zh-CN" altLang="zh-CN" sz="2000">
                <a:latin typeface="Consolas" panose="020B0609020204030204" charset="0"/>
              </a:rPr>
              <a:t>静态成员变量</a:t>
            </a:r>
            <a:endParaRPr lang="zh-CN" altLang="zh-CN" sz="2000">
              <a:latin typeface="Consolas" panose="020B0609020204030204" charset="0"/>
            </a:endParaRPr>
          </a:p>
          <a:p>
            <a:pPr marL="0" indent="0">
              <a:lnSpc>
                <a:spcPct val="90000"/>
              </a:lnSpc>
              <a:buNone/>
            </a:pPr>
            <a:r>
              <a:rPr lang="en-US" altLang="zh-CN" sz="2000">
                <a:latin typeface="Consolas" panose="020B0609020204030204" charset="0"/>
              </a:rPr>
              <a:t>    const int C;       // </a:t>
            </a:r>
            <a:r>
              <a:rPr lang="zh-CN" altLang="en-US" sz="2000">
                <a:latin typeface="Consolas" panose="020B0609020204030204" charset="0"/>
              </a:rPr>
              <a:t>成员常量</a:t>
            </a:r>
            <a:endParaRPr lang="zh-CN" altLang="en-US" sz="2000">
              <a:latin typeface="Consolas" panose="020B0609020204030204" charset="0"/>
            </a:endParaRPr>
          </a:p>
          <a:p>
            <a:pPr marL="0" indent="0">
              <a:lnSpc>
                <a:spcPct val="90000"/>
              </a:lnSpc>
              <a:buNone/>
            </a:pPr>
            <a:r>
              <a:rPr lang="en-US" altLang="zh-CN" sz="2000">
                <a:latin typeface="Consolas" panose="020B0609020204030204" charset="0"/>
              </a:rPr>
              <a:t>    int var;           // </a:t>
            </a:r>
            <a:r>
              <a:rPr lang="zh-CN" altLang="en-US" sz="2000">
                <a:latin typeface="Consolas" panose="020B0609020204030204" charset="0"/>
              </a:rPr>
              <a:t>成员变量</a:t>
            </a:r>
            <a:endParaRPr lang="zh-CN" altLang="en-US" sz="2000">
              <a:latin typeface="Consolas" panose="020B0609020204030204" charset="0"/>
            </a:endParaRPr>
          </a:p>
          <a:p>
            <a:pPr marL="0" indent="0">
              <a:lnSpc>
                <a:spcPct val="90000"/>
              </a:lnSpc>
              <a:buNone/>
            </a:pPr>
            <a:r>
              <a:rPr lang="en-US" altLang="zh-CN" sz="2000">
                <a:latin typeface="Consolas" panose="020B0609020204030204" charset="0"/>
              </a:rPr>
              <a:t>};</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int my::A::foo = 4;    </a:t>
            </a:r>
            <a:r>
              <a:rPr lang="en-US" altLang="zh-CN" sz="2000">
                <a:latin typeface="Consolas" panose="020B0609020204030204" charset="0"/>
                <a:sym typeface="+mn-ea"/>
              </a:rPr>
              <a:t>// </a:t>
            </a:r>
            <a:r>
              <a:rPr lang="zh-CN" altLang="zh-CN" sz="2000">
                <a:latin typeface="Consolas" panose="020B0609020204030204" charset="0"/>
                <a:sym typeface="+mn-ea"/>
              </a:rPr>
              <a:t>静态成员变量初始化</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my::A a_class(9);</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a_class++;</a:t>
            </a:r>
            <a:endParaRPr lang="en-US" altLang="zh-CN" sz="2000">
              <a:latin typeface="Consolas" panose="020B0609020204030204" charset="0"/>
            </a:endParaRPr>
          </a:p>
          <a:p>
            <a:pPr marL="0" indent="0">
              <a:lnSpc>
                <a:spcPct val="90000"/>
              </a:lnSpc>
              <a:buNone/>
            </a:pPr>
            <a:r>
              <a:rPr lang="en-US" altLang="zh-CN" sz="2000">
                <a:latin typeface="Consolas" panose="020B0609020204030204" charset="0"/>
              </a:rPr>
              <a:t>const int&amp; pv = a_class.varRef(); </a:t>
            </a:r>
            <a:endParaRPr lang="en-US" altLang="zh-CN" sz="2000">
              <a:latin typeface="Consolas" panose="020B0609020204030204" charset="0"/>
            </a:endParaRPr>
          </a:p>
          <a:p>
            <a:endParaRPr lang="en-US" altLang="zh-CN"/>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结束语</a:t>
            </a:r>
            <a:endParaRPr lang="zh-CN" altLang="en-US"/>
          </a:p>
        </p:txBody>
      </p:sp>
      <p:pic>
        <p:nvPicPr>
          <p:cNvPr id="4" name="内容占位符 3"/>
          <p:cNvPicPr>
            <a:picLocks noChangeAspect="1"/>
          </p:cNvPicPr>
          <p:nvPr>
            <p:ph idx="1"/>
          </p:nvPr>
        </p:nvPicPr>
        <p:blipFill>
          <a:blip r:embed="rId1"/>
          <a:stretch>
            <a:fillRect/>
          </a:stretch>
        </p:blipFill>
        <p:spPr>
          <a:xfrm>
            <a:off x="628650" y="1205230"/>
            <a:ext cx="7886700" cy="3710940"/>
          </a:xfrm>
          <a:prstGeom prst="rect">
            <a:avLst/>
          </a:prstGeom>
        </p:spPr>
      </p:pic>
      <p:sp>
        <p:nvSpPr>
          <p:cNvPr id="3" name="文本框 2"/>
          <p:cNvSpPr txBox="1"/>
          <p:nvPr/>
        </p:nvSpPr>
        <p:spPr>
          <a:xfrm>
            <a:off x="636905" y="4990465"/>
            <a:ext cx="7878445" cy="883920"/>
          </a:xfrm>
          <a:prstGeom prst="rect">
            <a:avLst/>
          </a:prstGeom>
          <a:noFill/>
        </p:spPr>
        <p:txBody>
          <a:bodyPr wrap="square" rtlCol="0">
            <a:spAutoFit/>
          </a:bodyPr>
          <a:p>
            <a:pPr>
              <a:lnSpc>
                <a:spcPct val="130000"/>
              </a:lnSpc>
            </a:pPr>
            <a:r>
              <a:rPr lang="en-US" altLang="zh-CN" sz="2000">
                <a:latin typeface="微软雅黑" panose="020B0503020204020204" charset="-122"/>
                <a:ea typeface="微软雅黑" panose="020B0503020204020204" charset="-122"/>
              </a:rPr>
              <a:t>“C</a:t>
            </a:r>
            <a:r>
              <a:rPr lang="zh-CN" altLang="en-US" sz="2000">
                <a:latin typeface="微软雅黑" panose="020B0503020204020204" charset="-122"/>
                <a:ea typeface="微软雅黑" panose="020B0503020204020204" charset="-122"/>
              </a:rPr>
              <a:t>语言这把枪很容易射伤自己的脚；相比之下，</a:t>
            </a:r>
            <a:r>
              <a:rPr lang="en-US" altLang="zh-CN" sz="2000">
                <a:latin typeface="微软雅黑" panose="020B0503020204020204" charset="-122"/>
                <a:ea typeface="微软雅黑" panose="020B0503020204020204" charset="-122"/>
              </a:rPr>
              <a:t>C++</a:t>
            </a:r>
            <a:r>
              <a:rPr lang="zh-CN" altLang="en-US" sz="2000">
                <a:latin typeface="微软雅黑" panose="020B0503020204020204" charset="-122"/>
                <a:ea typeface="微软雅黑" panose="020B0503020204020204" charset="-122"/>
              </a:rPr>
              <a:t>语言则不那么容易误伤，但若你真要去做，它会把整条腿炸掉。</a:t>
            </a:r>
            <a:r>
              <a:rPr lang="en-US" altLang="zh-CN" sz="2000">
                <a:latin typeface="微软雅黑" panose="020B0503020204020204" charset="-122"/>
                <a:ea typeface="微软雅黑" panose="020B0503020204020204" charset="-122"/>
              </a:rPr>
              <a:t>”</a:t>
            </a:r>
            <a:endParaRPr lang="en-US" altLang="zh-CN" sz="2000">
              <a:latin typeface="微软雅黑" panose="020B0503020204020204" charset="-122"/>
              <a:ea typeface="微软雅黑" panose="020B0503020204020204" charset="-122"/>
            </a:endParaRPr>
          </a:p>
        </p:txBody>
      </p:sp>
    </p:spTree>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noFill/>
        <a:noFill/>
        <a:noFill/>
      </a:bgFillStyleLst>
    </a:fmtScheme>
  </a:themeElements>
  <a:objectDefaults>
    <a:txDef>
      <a:spPr>
        <a:gradFill>
          <a:gsLst>
            <a:gs pos="0">
              <a:srgbClr val="007BD3"/>
            </a:gs>
            <a:gs pos="100000">
              <a:srgbClr val="034373"/>
            </a:gs>
          </a:gsLst>
          <a:lin ang="5400000" scaled="0"/>
        </a:gradFill>
      </a:spPr>
      <a:bodyPr wrap="none" rtlCol="0" anchor="t">
        <a:spAutoFit/>
      </a:bodyPr>
      <a:lstStyle>
        <a:defPPr>
          <a:defRPr lang="zh-CN" altLang="en-US" b="1">
            <a:solidFill>
              <a:schemeClr val="bg1"/>
            </a:solidFill>
            <a:sym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10502</Words>
  <Application>WPS 演示</Application>
  <PresentationFormat>宽屏</PresentationFormat>
  <Paragraphs>1253</Paragraphs>
  <Slides>87</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87</vt:i4>
      </vt:variant>
    </vt:vector>
  </HeadingPairs>
  <TitlesOfParts>
    <vt:vector size="99" baseType="lpstr">
      <vt:lpstr>Arial</vt:lpstr>
      <vt:lpstr>宋体</vt:lpstr>
      <vt:lpstr>Wingdings</vt:lpstr>
      <vt:lpstr>微软雅黑</vt:lpstr>
      <vt:lpstr>思源黑体 CN Light</vt:lpstr>
      <vt:lpstr>微软雅黑 Light</vt:lpstr>
      <vt:lpstr>Consolas</vt:lpstr>
      <vt:lpstr>黑体</vt:lpstr>
      <vt:lpstr>Calibri</vt:lpstr>
      <vt:lpstr>Courier New</vt:lpstr>
      <vt:lpstr>Wingdings</vt:lpstr>
      <vt:lpstr>Office</vt:lpstr>
      <vt:lpstr>C++程序设计</vt:lpstr>
      <vt:lpstr>课程内容</vt:lpstr>
      <vt:lpstr>Part 1. 引言</vt:lpstr>
      <vt:lpstr>引言</vt:lpstr>
      <vt:lpstr>程序及编程语言</vt:lpstr>
      <vt:lpstr>程序及编程语言</vt:lpstr>
      <vt:lpstr>程序及编程语言</vt:lpstr>
      <vt:lpstr>程序及编程语言</vt:lpstr>
      <vt:lpstr>C++语言王国</vt:lpstr>
      <vt:lpstr>怎么学习C++</vt:lpstr>
      <vt:lpstr>参考资料* </vt:lpstr>
      <vt:lpstr>集成开发环境 (IDE)</vt:lpstr>
      <vt:lpstr>PowerPoint 演示文稿</vt:lpstr>
      <vt:lpstr>Visual Studio 2015 Commuity</vt:lpstr>
      <vt:lpstr>特别说明</vt:lpstr>
      <vt:lpstr>Part 2. C++程序设计</vt:lpstr>
      <vt:lpstr>C++程序</vt:lpstr>
      <vt:lpstr>C++的技能树</vt:lpstr>
      <vt:lpstr>1. C++基础</vt:lpstr>
      <vt:lpstr>1.1 变量和类型 </vt:lpstr>
      <vt:lpstr>1.2 常量 (const)</vt:lpstr>
      <vt:lpstr>1.3 运算符 (operator)</vt:lpstr>
      <vt:lpstr>1.3 运算符 (operator)</vt:lpstr>
      <vt:lpstr>1.4 基本输入输出</vt:lpstr>
      <vt:lpstr>1.4 基本输入输出 II</vt:lpstr>
      <vt:lpstr>1.4 基本输入输出 III</vt:lpstr>
      <vt:lpstr>1.4 基本输入输出 IV</vt:lpstr>
      <vt:lpstr>1.4 基本输入输出 V</vt:lpstr>
      <vt:lpstr>1.5 注释</vt:lpstr>
      <vt:lpstr>2. 程序结构</vt:lpstr>
      <vt:lpstr>2.1 语句与流程 </vt:lpstr>
      <vt:lpstr>2.2 函数</vt:lpstr>
      <vt:lpstr>2.2 函数 - 参数引用传递 </vt:lpstr>
      <vt:lpstr>2.2 函数 - 参数引用传递 II</vt:lpstr>
      <vt:lpstr>2.2 函数 - const引用</vt:lpstr>
      <vt:lpstr>PowerPoint 演示文稿</vt:lpstr>
      <vt:lpstr>PowerPoint 演示文稿</vt:lpstr>
      <vt:lpstr>PowerPoint 演示文稿</vt:lpstr>
      <vt:lpstr>2.2 函数 - 缺省参数</vt:lpstr>
      <vt:lpstr>2.2 函数 - 内联函数 (inline)</vt:lpstr>
      <vt:lpstr>2.2 函数 - 函数声明</vt:lpstr>
      <vt:lpstr>2.2 函数 - 函数声明</vt:lpstr>
      <vt:lpstr>要求：创建自己的h文件 </vt:lpstr>
      <vt:lpstr>PowerPoint 演示文稿</vt:lpstr>
      <vt:lpstr>2.2 函数</vt:lpstr>
      <vt:lpstr>2.3 重载</vt:lpstr>
      <vt:lpstr>2.3 重载</vt:lpstr>
      <vt:lpstr>2.4 模板 (template)</vt:lpstr>
      <vt:lpstr>2.4 命名可见性</vt:lpstr>
      <vt:lpstr>2.4 命名可见性 II</vt:lpstr>
      <vt:lpstr>2.4 命名可见性 III</vt:lpstr>
      <vt:lpstr>2.4 命名可见性 - 名字空间</vt:lpstr>
      <vt:lpstr>2.4 命名可见性 - 名字空间 II</vt:lpstr>
      <vt:lpstr>3. 复合数据类型</vt:lpstr>
      <vt:lpstr>3.1 数组 </vt:lpstr>
      <vt:lpstr>PowerPoint 演示文稿</vt:lpstr>
      <vt:lpstr>3.2 字符串</vt:lpstr>
      <vt:lpstr>3.3 指针</vt:lpstr>
      <vt:lpstr>3.4 动态内存--程序运行时候分配的内存</vt:lpstr>
      <vt:lpstr>3.5 数据结构</vt:lpstr>
      <vt:lpstr>4. 类 (class)</vt:lpstr>
      <vt:lpstr>4. 类</vt:lpstr>
      <vt:lpstr>4. 类 (class)</vt:lpstr>
      <vt:lpstr>4. 类 (class)</vt:lpstr>
      <vt:lpstr>4. 类 (class) II</vt:lpstr>
      <vt:lpstr>4.1 初始化</vt:lpstr>
      <vt:lpstr>4.1 初始化 - 构造函数（constructors）</vt:lpstr>
      <vt:lpstr>4.1 初始化 - 构造函数重载</vt:lpstr>
      <vt:lpstr>4.1 初始化 - 构造函数中成员初始化</vt:lpstr>
      <vt:lpstr>4.1 初始化 - 构造函数中成员初始化</vt:lpstr>
      <vt:lpstr>4.1 初始化 - 访问类的成员</vt:lpstr>
      <vt:lpstr>4.1 初始化 - 访问类的成员</vt:lpstr>
      <vt:lpstr>4.1 初始化 - 析构函数（destructor）</vt:lpstr>
      <vt:lpstr>4.2 基础概念 - 运算符重载</vt:lpstr>
      <vt:lpstr>4.2 基础概念 - 运算符重载 II</vt:lpstr>
      <vt:lpstr>4.2 基础概念 - 运算符重载 III</vt:lpstr>
      <vt:lpstr>4.2 基础概念 - 运算符重载 IV</vt:lpstr>
      <vt:lpstr>4.2 基础概念 - this指针</vt:lpstr>
      <vt:lpstr>4.2 基础概念 - this指针 II</vt:lpstr>
      <vt:lpstr>4.2 基础概念 - this指针 III</vt:lpstr>
      <vt:lpstr>4.2 基础概念 - 静态(static)成员</vt:lpstr>
      <vt:lpstr>4.2 基础概念 - const成员函数</vt:lpstr>
      <vt:lpstr>4.2 基础概念 - const成员函数 II</vt:lpstr>
      <vt:lpstr>4.3 类模板</vt:lpstr>
      <vt:lpstr>4 类 - 小结</vt:lpstr>
      <vt:lpstr>PowerPoint 演示文稿</vt:lpstr>
      <vt:lpstr>结束语</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Peng_YuTong</dc:creator>
  <cp:lastModifiedBy>lenovo</cp:lastModifiedBy>
  <cp:revision>510</cp:revision>
  <dcterms:created xsi:type="dcterms:W3CDTF">2016-02-23T02:39:00Z</dcterms:created>
  <dcterms:modified xsi:type="dcterms:W3CDTF">2017-03-05T16:17:30Z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