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7" r:id="rId52"/>
  </p:sldIdLst>
  <p:sldSz cx="9753600" cy="73152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513"/>
  </p:normalViewPr>
  <p:slideViewPr>
    <p:cSldViewPr snapToGrid="0">
      <p:cViewPr varScale="1">
        <p:scale>
          <a:sx n="94" d="100"/>
          <a:sy n="94" d="100"/>
        </p:scale>
        <p:origin x="20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904F88C5-29E2-41CD-90BF-EED2777BAC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F47483D-4D0B-4E35-8239-63DE6613C867}"/>
              </a:ext>
            </a:extLst>
          </p:cNvPr>
          <p:cNvSpPr>
            <a:spLocks noGrp="1"/>
          </p:cNvSpPr>
          <p:nvPr/>
        </p:nvSpPr>
        <p:spPr>
          <a:xfrm>
            <a:off x="887104" y="2739788"/>
            <a:ext cx="8760584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3200" b="1" i="0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Communicating Sequential Processes</a:t>
            </a:r>
            <a:endParaRPr lang="en-US" sz="3200" b="1" dirty="0">
              <a:solidFill>
                <a:srgbClr val="1F4E9D"/>
              </a:solidFill>
              <a:latin typeface="Tahoma"/>
              <a:ea typeface="Tahoma"/>
              <a:cs typeface="Tahoma"/>
            </a:endParaRPr>
          </a:p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endParaRPr lang="en-US" altLang="zh-CN" sz="3200" b="1" i="0" dirty="0">
              <a:solidFill>
                <a:srgbClr val="1F4E9D"/>
              </a:solidFill>
              <a:latin typeface="Tahoma"/>
              <a:ea typeface="Tahoma"/>
              <a:cs typeface="Tahoma"/>
            </a:endParaRPr>
          </a:p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lang="zh-CN" altLang="en-US" sz="3200" b="1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                           </a:t>
            </a:r>
            <a:r>
              <a:rPr lang="zh-CN" altLang="en-US" sz="3200" b="1" i="0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（</a:t>
            </a:r>
            <a:r>
              <a:rPr lang="en-US" altLang="zh-CN" sz="3200" b="1" i="0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CSP</a:t>
            </a:r>
            <a:r>
              <a:rPr lang="zh-CN" altLang="en-US" sz="3200" b="1" i="0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）</a:t>
            </a:r>
            <a:endParaRPr sz="3200" b="1" i="0" dirty="0">
              <a:solidFill>
                <a:srgbClr val="1F4E9D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50062F3-99A9-4E4B-A88F-BB236DFDF9D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34E9F38-AEC5-4484-865F-CFE3156B1A7D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9694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B9A62947-74AD-4EF3-B25D-CF86278035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91E17F3-36EA-401B-B4E2-68C00BFF3C1D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Outline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A4CB04E-193A-4B46-AE9C-2B9C5EE6B2E1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Chapter map; current section is highlighted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E704E2B-55AD-4BAA-9912-1114FDACF2C4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5E89535-A58B-4C5F-A03A-E5146337901D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552450" cy="381000"/>
          </a:xfrm>
          <a:prstGeom prst="rect">
            <a:avLst/>
          </a:prstGeom>
          <a:solidFill>
            <a:srgbClr val="1F4E9D"/>
          </a:solidFill>
          <a:ln w="9525">
            <a:solidFill>
              <a:srgbClr val="1F4E9D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9D9FED8-0F92-49B8-9114-E00A37A74716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748BCCC-FA42-479B-9010-CE3568F4E749}"/>
              </a:ext>
            </a:extLst>
          </p:cNvPr>
          <p:cNvSpPr>
            <a:spLocks noGrp="1"/>
          </p:cNvSpPr>
          <p:nvPr/>
        </p:nvSpPr>
        <p:spPr>
          <a:xfrm>
            <a:off x="1619250" y="14763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8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8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Motivation and CSP worldview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272362D-F29E-401B-A529-A93C615ACD23}"/>
              </a:ext>
            </a:extLst>
          </p:cNvPr>
          <p:cNvSpPr>
            <a:spLocks noGrp="1"/>
          </p:cNvSpPr>
          <p:nvPr/>
        </p:nvSpPr>
        <p:spPr>
          <a:xfrm>
            <a:off x="7667625" y="151447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0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current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3ECF2DB-DFF4-443E-AD98-56EFBB33F38A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C926DEF-C590-4561-969E-8FC37C485801}"/>
              </a:ext>
            </a:extLst>
          </p:cNvPr>
          <p:cNvSpPr>
            <a:spLocks noGrp="1"/>
          </p:cNvSpPr>
          <p:nvPr/>
        </p:nvSpPr>
        <p:spPr>
          <a:xfrm>
            <a:off x="781050" y="22479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A0D65AD-48CF-4433-8CBC-E0651CED7E19}"/>
              </a:ext>
            </a:extLst>
          </p:cNvPr>
          <p:cNvSpPr>
            <a:spLocks noGrp="1"/>
          </p:cNvSpPr>
          <p:nvPr/>
        </p:nvSpPr>
        <p:spPr>
          <a:xfrm>
            <a:off x="1619250" y="22193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syntax with executable examples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352DBAB-F2D8-4EF0-8FD2-CF1D93FFF529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ACD0900-5BAB-42B3-8310-9B8BA27738BA}"/>
              </a:ext>
            </a:extLst>
          </p:cNvPr>
          <p:cNvSpPr>
            <a:spLocks noGrp="1"/>
          </p:cNvSpPr>
          <p:nvPr/>
        </p:nvSpPr>
        <p:spPr>
          <a:xfrm>
            <a:off x="781050" y="29908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F2D1610-73FD-4965-AACE-16E408199005}"/>
              </a:ext>
            </a:extLst>
          </p:cNvPr>
          <p:cNvSpPr>
            <a:spLocks noGrp="1"/>
          </p:cNvSpPr>
          <p:nvPr/>
        </p:nvSpPr>
        <p:spPr>
          <a:xfrm>
            <a:off x="1619250" y="29622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Semantic models with hand calculations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DA34FDF-651B-4BDE-A7F4-519903D4A26F}"/>
              </a:ext>
            </a:extLst>
          </p:cNvPr>
          <p:cNvSpPr>
            <a:spLocks noGrp="1"/>
          </p:cNvSpPr>
          <p:nvPr/>
        </p:nvSpPr>
        <p:spPr>
          <a:xfrm>
            <a:off x="781050" y="36576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01D2338-4AFE-4B52-BFDC-2061D734E007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B93D316-AE59-43D6-AE3C-AAE160D117CF}"/>
              </a:ext>
            </a:extLst>
          </p:cNvPr>
          <p:cNvSpPr>
            <a:spLocks noGrp="1"/>
          </p:cNvSpPr>
          <p:nvPr/>
        </p:nvSpPr>
        <p:spPr>
          <a:xfrm>
            <a:off x="1619250" y="37052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Refinement and FDR checks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F54489C-8DCE-4C4D-A066-2032A2AB856F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F80BC81-2199-4239-9957-BCDB4215A379}"/>
              </a:ext>
            </a:extLst>
          </p:cNvPr>
          <p:cNvSpPr>
            <a:spLocks noGrp="1"/>
          </p:cNvSpPr>
          <p:nvPr/>
        </p:nvSpPr>
        <p:spPr>
          <a:xfrm>
            <a:off x="781050" y="44767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E2BAD56-27C9-4F55-AB81-C1AE96D43036}"/>
              </a:ext>
            </a:extLst>
          </p:cNvPr>
          <p:cNvSpPr>
            <a:spLocks noGrp="1"/>
          </p:cNvSpPr>
          <p:nvPr/>
        </p:nvSpPr>
        <p:spPr>
          <a:xfrm>
            <a:off x="1619250" y="44481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Complete system modeling case studies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03CE8E0-2AB0-46D8-874D-0089065D3C81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C33D0E6-C38C-41C8-8483-22F1865E791F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4A231C8-42AF-4709-AAD4-A902885602EC}"/>
              </a:ext>
            </a:extLst>
          </p:cNvPr>
          <p:cNvSpPr>
            <a:spLocks noGrp="1"/>
          </p:cNvSpPr>
          <p:nvPr/>
        </p:nvSpPr>
        <p:spPr>
          <a:xfrm>
            <a:off x="1619250" y="51911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vs CSP and teaching wrap-up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77D97F3-A0A2-45E8-BE00-4CC76FF948D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5068C0E-9155-4E5D-A74E-E7F638E74316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9244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1A8E2E4E-8C7D-4C97-8F91-36C76EAFAE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2890288-202D-4F91-97C7-5D2AC06803CA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From CCS to CSP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FE961F9-D848-4E20-92D2-0E41296717E9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What changes after the CCS lecture?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F9045BE-1BB5-470E-8B26-81EC615D3F19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8856BC8-40D0-4321-B313-679AC3D0BB8B}"/>
              </a:ext>
            </a:extLst>
          </p:cNvPr>
          <p:cNvSpPr>
            <a:spLocks noGrp="1"/>
          </p:cNvSpPr>
          <p:nvPr/>
        </p:nvSpPr>
        <p:spPr>
          <a:xfrm>
            <a:off x="619125" y="1285875"/>
            <a:ext cx="4333875" cy="200025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859F7D9-6884-4393-9F21-E2817389353A}"/>
              </a:ext>
            </a:extLst>
          </p:cNvPr>
          <p:cNvSpPr>
            <a:spLocks noGrp="1"/>
          </p:cNvSpPr>
          <p:nvPr/>
        </p:nvSpPr>
        <p:spPr>
          <a:xfrm>
            <a:off x="714375" y="1362075"/>
            <a:ext cx="4143375" cy="1847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CCS: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 and ā synchronize into τ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central relation: bisimulation</a:t>
            </a:r>
          </a:p>
          <a:p>
            <a:endParaRPr sz="127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CSP: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processes jointly perform events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central question: implementation refines specification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502F515-7EC9-476E-86F0-A84A3BA036D1}"/>
              </a:ext>
            </a:extLst>
          </p:cNvPr>
          <p:cNvSpPr>
            <a:spLocks noGrp="1"/>
          </p:cNvSpPr>
          <p:nvPr/>
        </p:nvSpPr>
        <p:spPr>
          <a:xfrm>
            <a:off x="5381625" y="1285875"/>
            <a:ext cx="2095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Classroom contrast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6DE2E0-E6D6-4188-ADD9-D638C9DC0E1E}"/>
              </a:ext>
            </a:extLst>
          </p:cNvPr>
          <p:cNvSpPr>
            <a:spLocks noGrp="1"/>
          </p:cNvSpPr>
          <p:nvPr/>
        </p:nvSpPr>
        <p:spPr>
          <a:xfrm>
            <a:off x="5572125" y="16287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56E71B7-7258-4E41-8777-41AF832294B0}"/>
              </a:ext>
            </a:extLst>
          </p:cNvPr>
          <p:cNvSpPr>
            <a:spLocks noGrp="1"/>
          </p:cNvSpPr>
          <p:nvPr/>
        </p:nvSpPr>
        <p:spPr>
          <a:xfrm>
            <a:off x="5800725" y="1619250"/>
            <a:ext cx="3200400" cy="477393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is excellent for explaining action-level communication.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F885B4-5D68-4381-BBC2-A6FF30BA7ABF}"/>
              </a:ext>
            </a:extLst>
          </p:cNvPr>
          <p:cNvSpPr>
            <a:spLocks noGrp="1"/>
          </p:cNvSpPr>
          <p:nvPr/>
        </p:nvSpPr>
        <p:spPr>
          <a:xfrm>
            <a:off x="5572125" y="2068068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A94DC7-57E1-4F9B-BB11-7814F4D8F813}"/>
              </a:ext>
            </a:extLst>
          </p:cNvPr>
          <p:cNvSpPr>
            <a:spLocks noGrp="1"/>
          </p:cNvSpPr>
          <p:nvPr/>
        </p:nvSpPr>
        <p:spPr>
          <a:xfrm>
            <a:off x="5800725" y="2058543"/>
            <a:ext cx="3200400" cy="477393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is excellent for expressing observable service contracts.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4AC0996-495A-46BC-9E4D-A4DA7F5074C3}"/>
              </a:ext>
            </a:extLst>
          </p:cNvPr>
          <p:cNvSpPr>
            <a:spLocks noGrp="1"/>
          </p:cNvSpPr>
          <p:nvPr/>
        </p:nvSpPr>
        <p:spPr>
          <a:xfrm>
            <a:off x="5572125" y="2507361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BB67D3-A2FC-41B7-8471-F5AF231C0B08}"/>
              </a:ext>
            </a:extLst>
          </p:cNvPr>
          <p:cNvSpPr>
            <a:spLocks noGrp="1"/>
          </p:cNvSpPr>
          <p:nvPr/>
        </p:nvSpPr>
        <p:spPr>
          <a:xfrm>
            <a:off x="5800725" y="2497836"/>
            <a:ext cx="3200400" cy="477393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often asks: are two processes equivalent?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E465070-9C67-459F-844F-71D2D3002ECA}"/>
              </a:ext>
            </a:extLst>
          </p:cNvPr>
          <p:cNvSpPr>
            <a:spLocks noGrp="1"/>
          </p:cNvSpPr>
          <p:nvPr/>
        </p:nvSpPr>
        <p:spPr>
          <a:xfrm>
            <a:off x="5572125" y="294665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EF4582A-F448-47CC-9EC2-E15689CA61C3}"/>
              </a:ext>
            </a:extLst>
          </p:cNvPr>
          <p:cNvSpPr>
            <a:spLocks noGrp="1"/>
          </p:cNvSpPr>
          <p:nvPr/>
        </p:nvSpPr>
        <p:spPr>
          <a:xfrm>
            <a:off x="5800725" y="2937129"/>
            <a:ext cx="3200400" cy="477393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often asks: does this implementation satisfy this specification?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8D2B450-1F43-486F-A416-3D09EC756EEE}"/>
              </a:ext>
            </a:extLst>
          </p:cNvPr>
          <p:cNvSpPr>
            <a:spLocks noGrp="1"/>
          </p:cNvSpPr>
          <p:nvPr/>
        </p:nvSpPr>
        <p:spPr>
          <a:xfrm>
            <a:off x="619125" y="3857625"/>
            <a:ext cx="2667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Running examples used today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5F62403-36BB-4F76-89DD-BA1B79973CEA}"/>
              </a:ext>
            </a:extLst>
          </p:cNvPr>
          <p:cNvSpPr>
            <a:spLocks noGrp="1"/>
          </p:cNvSpPr>
          <p:nvPr/>
        </p:nvSpPr>
        <p:spPr>
          <a:xfrm>
            <a:off x="904875" y="4171950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FA89AFA-CF22-414D-9FBB-849AE3F3E218}"/>
              </a:ext>
            </a:extLst>
          </p:cNvPr>
          <p:cNvSpPr>
            <a:spLocks noGrp="1"/>
          </p:cNvSpPr>
          <p:nvPr/>
        </p:nvSpPr>
        <p:spPr>
          <a:xfrm>
            <a:off x="1228725" y="4171950"/>
            <a:ext cx="72009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Vending machine: user menu and availability.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116E978-C45D-4414-9A51-FD4D1F769F30}"/>
              </a:ext>
            </a:extLst>
          </p:cNvPr>
          <p:cNvSpPr>
            <a:spLocks noGrp="1"/>
          </p:cNvSpPr>
          <p:nvPr/>
        </p:nvSpPr>
        <p:spPr>
          <a:xfrm>
            <a:off x="904875" y="4514850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2.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4B7C4EF-5527-476F-A92C-A5CCAA9C266D}"/>
              </a:ext>
            </a:extLst>
          </p:cNvPr>
          <p:cNvSpPr>
            <a:spLocks noGrp="1"/>
          </p:cNvSpPr>
          <p:nvPr/>
        </p:nvSpPr>
        <p:spPr>
          <a:xfrm>
            <a:off x="1228725" y="4514850"/>
            <a:ext cx="72009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One-place buffer: protocol phase and data consistency.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5FA8409-4D4C-4F25-A981-D149C07F08E7}"/>
              </a:ext>
            </a:extLst>
          </p:cNvPr>
          <p:cNvSpPr>
            <a:spLocks noGrp="1"/>
          </p:cNvSpPr>
          <p:nvPr/>
        </p:nvSpPr>
        <p:spPr>
          <a:xfrm>
            <a:off x="904875" y="4857750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3.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3CEE6FE-5AF3-4C84-AD91-80022D476CB2}"/>
              </a:ext>
            </a:extLst>
          </p:cNvPr>
          <p:cNvSpPr>
            <a:spLocks noGrp="1"/>
          </p:cNvSpPr>
          <p:nvPr/>
        </p:nvSpPr>
        <p:spPr>
          <a:xfrm>
            <a:off x="1228725" y="4857750"/>
            <a:ext cx="72009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Controller-door: hiding internal coordination.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A78BC90-405A-4EBD-B550-21011199F161}"/>
              </a:ext>
            </a:extLst>
          </p:cNvPr>
          <p:cNvSpPr>
            <a:spLocks noGrp="1"/>
          </p:cNvSpPr>
          <p:nvPr/>
        </p:nvSpPr>
        <p:spPr>
          <a:xfrm>
            <a:off x="904875" y="5200650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4.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F31435-2273-4310-8DD3-719AF313B8DA}"/>
              </a:ext>
            </a:extLst>
          </p:cNvPr>
          <p:cNvSpPr>
            <a:spLocks noGrp="1"/>
          </p:cNvSpPr>
          <p:nvPr/>
        </p:nvSpPr>
        <p:spPr>
          <a:xfrm>
            <a:off x="1228725" y="5200650"/>
            <a:ext cx="72009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Client-server: refinement and error behavior.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377B51E-DE0A-4AB3-9689-A4EF52E61CD0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CA4B13A-D3DC-412D-BB86-4AD03E422D70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97320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FF87F947-0116-4D68-9204-5C8E1E800C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DBC6BB-B44A-44B5-B9C4-3BF3CB749EF0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CSP Modeling Workflow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7C5364-A0BC-44C4-B92E-FBAFE08DAB41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Do not start from symbols; start from the system boundary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A8840D-5B37-4314-A66A-CF85EE6DCEE3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A07F4D8-2E03-4F5A-ACB5-56925A836BCF}"/>
              </a:ext>
            </a:extLst>
          </p:cNvPr>
          <p:cNvSpPr>
            <a:spLocks noGrp="1"/>
          </p:cNvSpPr>
          <p:nvPr/>
        </p:nvSpPr>
        <p:spPr>
          <a:xfrm>
            <a:off x="714375" y="12858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FE648BF-367E-4CEF-BE4F-53F676A06E21}"/>
              </a:ext>
            </a:extLst>
          </p:cNvPr>
          <p:cNvSpPr>
            <a:spLocks noGrp="1"/>
          </p:cNvSpPr>
          <p:nvPr/>
        </p:nvSpPr>
        <p:spPr>
          <a:xfrm>
            <a:off x="1038225" y="1285875"/>
            <a:ext cx="77724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Choose visible events: what can the environment observe?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29424D8-7ABD-449F-A954-FDB6F49341C0}"/>
              </a:ext>
            </a:extLst>
          </p:cNvPr>
          <p:cNvSpPr>
            <a:spLocks noGrp="1"/>
          </p:cNvSpPr>
          <p:nvPr/>
        </p:nvSpPr>
        <p:spPr>
          <a:xfrm>
            <a:off x="714375" y="18192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1235EC-881C-4D0E-8411-4541C4044194}"/>
              </a:ext>
            </a:extLst>
          </p:cNvPr>
          <p:cNvSpPr>
            <a:spLocks noGrp="1"/>
          </p:cNvSpPr>
          <p:nvPr/>
        </p:nvSpPr>
        <p:spPr>
          <a:xfrm>
            <a:off x="1038225" y="1819275"/>
            <a:ext cx="77724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Choose alphabets: which events is each process responsible for?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79D6803-8705-4D90-9C0A-1DE3B21347A3}"/>
              </a:ext>
            </a:extLst>
          </p:cNvPr>
          <p:cNvSpPr>
            <a:spLocks noGrp="1"/>
          </p:cNvSpPr>
          <p:nvPr/>
        </p:nvSpPr>
        <p:spPr>
          <a:xfrm>
            <a:off x="714375" y="23526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044701E-1706-4622-9F8A-CAED189640D0}"/>
              </a:ext>
            </a:extLst>
          </p:cNvPr>
          <p:cNvSpPr>
            <a:spLocks noGrp="1"/>
          </p:cNvSpPr>
          <p:nvPr/>
        </p:nvSpPr>
        <p:spPr>
          <a:xfrm>
            <a:off x="1038225" y="2352675"/>
            <a:ext cx="77724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Define component processes: what can each participant do next?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DEF6826-64D7-47E8-AAB6-D22C4C3D662F}"/>
              </a:ext>
            </a:extLst>
          </p:cNvPr>
          <p:cNvSpPr>
            <a:spLocks noGrp="1"/>
          </p:cNvSpPr>
          <p:nvPr/>
        </p:nvSpPr>
        <p:spPr>
          <a:xfrm>
            <a:off x="714375" y="28860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E09C5C5-DC01-4929-A77C-2AF993A0D3F8}"/>
              </a:ext>
            </a:extLst>
          </p:cNvPr>
          <p:cNvSpPr>
            <a:spLocks noGrp="1"/>
          </p:cNvSpPr>
          <p:nvPr/>
        </p:nvSpPr>
        <p:spPr>
          <a:xfrm>
            <a:off x="1038225" y="2886075"/>
            <a:ext cx="77724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Compose processes: which events must synchronize?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A2EE66C-FEB6-4883-945F-A2794E38118C}"/>
              </a:ext>
            </a:extLst>
          </p:cNvPr>
          <p:cNvSpPr>
            <a:spLocks noGrp="1"/>
          </p:cNvSpPr>
          <p:nvPr/>
        </p:nvSpPr>
        <p:spPr>
          <a:xfrm>
            <a:off x="714375" y="34194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5.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3D68034-D00A-41AE-A41D-55ADDA339C45}"/>
              </a:ext>
            </a:extLst>
          </p:cNvPr>
          <p:cNvSpPr>
            <a:spLocks noGrp="1"/>
          </p:cNvSpPr>
          <p:nvPr/>
        </p:nvSpPr>
        <p:spPr>
          <a:xfrm>
            <a:off x="1038225" y="3419475"/>
            <a:ext cx="77724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Hide internal events: what should disappear from the public interface?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8747D7B-34BE-4862-9246-A3E4C3006AC3}"/>
              </a:ext>
            </a:extLst>
          </p:cNvPr>
          <p:cNvSpPr>
            <a:spLocks noGrp="1"/>
          </p:cNvSpPr>
          <p:nvPr/>
        </p:nvSpPr>
        <p:spPr>
          <a:xfrm>
            <a:off x="714375" y="39528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6.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8D6C9BB-9851-418F-A01A-AABA18DE72F3}"/>
              </a:ext>
            </a:extLst>
          </p:cNvPr>
          <p:cNvSpPr>
            <a:spLocks noGrp="1"/>
          </p:cNvSpPr>
          <p:nvPr/>
        </p:nvSpPr>
        <p:spPr>
          <a:xfrm>
            <a:off x="1038225" y="3952875"/>
            <a:ext cx="77724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State properties: traces, failures, deadlock freedom, divergence freedom, refinement.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53C4ACA-9DEF-49FA-A944-1975D5DD2CDA}"/>
              </a:ext>
            </a:extLst>
          </p:cNvPr>
          <p:cNvSpPr>
            <a:spLocks noGrp="1"/>
          </p:cNvSpPr>
          <p:nvPr/>
        </p:nvSpPr>
        <p:spPr>
          <a:xfrm>
            <a:off x="714375" y="5905500"/>
            <a:ext cx="8096250" cy="523875"/>
          </a:xfrm>
          <a:prstGeom prst="rect">
            <a:avLst/>
          </a:prstGeom>
          <a:solidFill>
            <a:srgbClr val="EAF2FF"/>
          </a:solidFill>
          <a:ln w="9525">
            <a:solidFill>
              <a:srgbClr val="1F4E9D"/>
            </a:solidFill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1BC8159-F15A-4AF7-8799-3441AD21DB59}"/>
              </a:ext>
            </a:extLst>
          </p:cNvPr>
          <p:cNvSpPr>
            <a:spLocks noGrp="1"/>
          </p:cNvSpPr>
          <p:nvPr/>
        </p:nvSpPr>
        <p:spPr>
          <a:xfrm>
            <a:off x="876300" y="6057900"/>
            <a:ext cx="7810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Teaching rule: every CSP formula in this lecture is tied to a modeling decision.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05E72D0-A1A9-4345-B232-E230136D3733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C67EE87-D3A5-4265-919B-828B7DBFF755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1834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0F5519B4-CFD2-4B0F-BC76-862BA6C4C7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6CB0AAC-3B67-4935-8F8A-E97A3EBFF480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CSP Event View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CC7D603-5ADD-41C9-8BD3-4C36E5500B2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Events are interactions, not ordinary program statements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07AB855-E5CE-4A09-B278-857DCF100829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221E0BD-01C7-43E7-AF13-1FD5DA8BA8E7}"/>
              </a:ext>
            </a:extLst>
          </p:cNvPr>
          <p:cNvSpPr>
            <a:spLocks noGrp="1"/>
          </p:cNvSpPr>
          <p:nvPr/>
        </p:nvSpPr>
        <p:spPr>
          <a:xfrm>
            <a:off x="619125" y="1285875"/>
            <a:ext cx="5334000" cy="13335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A979FCA-A363-4C12-BEBE-E2F0AC3C134B}"/>
              </a:ext>
            </a:extLst>
          </p:cNvPr>
          <p:cNvSpPr>
            <a:spLocks noGrp="1"/>
          </p:cNvSpPr>
          <p:nvPr/>
        </p:nvSpPr>
        <p:spPr>
          <a:xfrm>
            <a:off x="714375" y="1362075"/>
            <a:ext cx="5143500" cy="1181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 = coin -&gt; tea -&gt; VM</a:t>
            </a:r>
          </a:p>
          <a:p>
            <a:endParaRPr sz="127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coin: user and machine jointly complete payment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tea : machine dispenses tea; user observes it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1A77595-9EBD-4AE6-BE1D-048C9354925B}"/>
              </a:ext>
            </a:extLst>
          </p:cNvPr>
          <p:cNvSpPr>
            <a:spLocks noGrp="1"/>
          </p:cNvSpPr>
          <p:nvPr/>
        </p:nvSpPr>
        <p:spPr>
          <a:xfrm>
            <a:off x="6334125" y="1285875"/>
            <a:ext cx="2381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In class, read it as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6853E42-9C3C-4A86-A383-32CA74017796}"/>
              </a:ext>
            </a:extLst>
          </p:cNvPr>
          <p:cNvSpPr>
            <a:spLocks noGrp="1"/>
          </p:cNvSpPr>
          <p:nvPr/>
        </p:nvSpPr>
        <p:spPr>
          <a:xfrm>
            <a:off x="6524625" y="16097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63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513AD92-D039-4FCD-90D8-BB84E61E6A71}"/>
              </a:ext>
            </a:extLst>
          </p:cNvPr>
          <p:cNvSpPr>
            <a:spLocks noGrp="1"/>
          </p:cNvSpPr>
          <p:nvPr/>
        </p:nvSpPr>
        <p:spPr>
          <a:xfrm>
            <a:off x="6753225" y="1600200"/>
            <a:ext cx="2486025" cy="4436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163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machine is initially willing to participate in coin.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885FC19-471E-485E-A927-5292DC7302FC}"/>
              </a:ext>
            </a:extLst>
          </p:cNvPr>
          <p:cNvSpPr>
            <a:spLocks noGrp="1"/>
          </p:cNvSpPr>
          <p:nvPr/>
        </p:nvSpPr>
        <p:spPr>
          <a:xfrm>
            <a:off x="6524625" y="201529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63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F73F8C5-9AC9-4D58-AB2E-3B5944C4596C}"/>
              </a:ext>
            </a:extLst>
          </p:cNvPr>
          <p:cNvSpPr>
            <a:spLocks noGrp="1"/>
          </p:cNvSpPr>
          <p:nvPr/>
        </p:nvSpPr>
        <p:spPr>
          <a:xfrm>
            <a:off x="6753225" y="2005774"/>
            <a:ext cx="2486025" cy="4436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163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coin occurs, it is willing to participate in tea.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04B8F78-3A04-4664-9959-18002F6A7518}"/>
              </a:ext>
            </a:extLst>
          </p:cNvPr>
          <p:cNvSpPr>
            <a:spLocks noGrp="1"/>
          </p:cNvSpPr>
          <p:nvPr/>
        </p:nvSpPr>
        <p:spPr>
          <a:xfrm>
            <a:off x="6524625" y="242087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63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1BADD0E-9E63-47D9-B67F-8AE4E0DB6C2A}"/>
              </a:ext>
            </a:extLst>
          </p:cNvPr>
          <p:cNvSpPr>
            <a:spLocks noGrp="1"/>
          </p:cNvSpPr>
          <p:nvPr/>
        </p:nvSpPr>
        <p:spPr>
          <a:xfrm>
            <a:off x="6753225" y="2411349"/>
            <a:ext cx="2486025" cy="4436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163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tea occurs, it returns to the same service state.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24D2A39-EA07-4DFD-ACFC-D5E03976859D}"/>
              </a:ext>
            </a:extLst>
          </p:cNvPr>
          <p:cNvSpPr>
            <a:spLocks noGrp="1"/>
          </p:cNvSpPr>
          <p:nvPr/>
        </p:nvSpPr>
        <p:spPr>
          <a:xfrm>
            <a:off x="619125" y="3333750"/>
            <a:ext cx="2286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Why this matters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D43E1BF-2D48-4158-BBFC-F4A25F4DEA5D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F8D7E79-7EA4-41EF-A0A1-CE30583FBDB1}"/>
              </a:ext>
            </a:extLst>
          </p:cNvPr>
          <p:cNvSpPr>
            <a:spLocks noGrp="1"/>
          </p:cNvSpPr>
          <p:nvPr/>
        </p:nvSpPr>
        <p:spPr>
          <a:xfrm>
            <a:off x="1133475" y="3667125"/>
            <a:ext cx="7391400" cy="4476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tea appears before coin, the trace violates a safety property.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BB55C3B-A722-430A-AA9B-1A55C5CA678F}"/>
              </a:ext>
            </a:extLst>
          </p:cNvPr>
          <p:cNvSpPr>
            <a:spLocks noGrp="1"/>
          </p:cNvSpPr>
          <p:nvPr/>
        </p:nvSpPr>
        <p:spPr>
          <a:xfrm>
            <a:off x="904875" y="4086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8CF7CC-7F32-478B-BC6B-EC2BAE0198EC}"/>
              </a:ext>
            </a:extLst>
          </p:cNvPr>
          <p:cNvSpPr>
            <a:spLocks noGrp="1"/>
          </p:cNvSpPr>
          <p:nvPr/>
        </p:nvSpPr>
        <p:spPr>
          <a:xfrm>
            <a:off x="1133475" y="4076700"/>
            <a:ext cx="7391400" cy="522351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coffee is promised after coin but may be refused, that is a failure/availability issue.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BC9EAE-6B4D-4F98-8B5C-526B4C43F15D}"/>
              </a:ext>
            </a:extLst>
          </p:cNvPr>
          <p:cNvSpPr>
            <a:spLocks noGrp="1"/>
          </p:cNvSpPr>
          <p:nvPr/>
        </p:nvSpPr>
        <p:spPr>
          <a:xfrm>
            <a:off x="904875" y="4570476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F692F65-0F38-4678-B76D-CDD99EF4F097}"/>
              </a:ext>
            </a:extLst>
          </p:cNvPr>
          <p:cNvSpPr>
            <a:spLocks noGrp="1"/>
          </p:cNvSpPr>
          <p:nvPr/>
        </p:nvSpPr>
        <p:spPr>
          <a:xfrm>
            <a:off x="1133475" y="4560951"/>
            <a:ext cx="7391400" cy="522351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an internal loop prevents tea forever, that is a divergence/progress issue.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70FAB8F-D72C-4ABA-AA36-594F132A735D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256F8DE-4999-4C59-BB1A-0BB07FED0CC9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57490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ADFE1E28-F2DE-4AF9-9321-5B4EC79E6C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F2353DE-D34E-4FB0-B113-5DD855640B21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Outline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9D67E00-386A-40AE-B030-B8F948C4AD2E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Chapter map; current section is highlighted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B879CB8-D8C9-4E18-85E2-8A691D5D3B3A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794D4-D9DF-4B65-BF07-C33A4E7B9F89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8183C3-08DF-4B91-9109-92831125CCB1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C6CFF77-B7F9-4CB2-A777-9F2732220388}"/>
              </a:ext>
            </a:extLst>
          </p:cNvPr>
          <p:cNvSpPr>
            <a:spLocks noGrp="1"/>
          </p:cNvSpPr>
          <p:nvPr/>
        </p:nvSpPr>
        <p:spPr>
          <a:xfrm>
            <a:off x="1619250" y="14763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Motivation and CSP worldview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18A4538-CBB3-493B-BE75-97A0B4168236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52450" cy="381000"/>
          </a:xfrm>
          <a:prstGeom prst="rect">
            <a:avLst/>
          </a:prstGeom>
          <a:solidFill>
            <a:srgbClr val="1F4E9D"/>
          </a:solidFill>
          <a:ln w="9525">
            <a:solidFill>
              <a:srgbClr val="1F4E9D"/>
            </a:solidFill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5890A47-C662-42D1-8493-C143CD2EB9C9}"/>
              </a:ext>
            </a:extLst>
          </p:cNvPr>
          <p:cNvSpPr>
            <a:spLocks noGrp="1"/>
          </p:cNvSpPr>
          <p:nvPr/>
        </p:nvSpPr>
        <p:spPr>
          <a:xfrm>
            <a:off x="781050" y="22479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25818FA-508D-4378-B400-B97DB2B2F814}"/>
              </a:ext>
            </a:extLst>
          </p:cNvPr>
          <p:cNvSpPr>
            <a:spLocks noGrp="1"/>
          </p:cNvSpPr>
          <p:nvPr/>
        </p:nvSpPr>
        <p:spPr>
          <a:xfrm>
            <a:off x="1619250" y="22193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8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8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CSP syntax with executable examples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9C4FB03-B07E-4EC5-A308-FB99834BEFED}"/>
              </a:ext>
            </a:extLst>
          </p:cNvPr>
          <p:cNvSpPr>
            <a:spLocks noGrp="1"/>
          </p:cNvSpPr>
          <p:nvPr/>
        </p:nvSpPr>
        <p:spPr>
          <a:xfrm>
            <a:off x="7667625" y="22574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0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current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8CEA11-78DC-490A-8E3E-A7E7170780EA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1A33BAE-4AB1-4231-846C-3D688AD59E17}"/>
              </a:ext>
            </a:extLst>
          </p:cNvPr>
          <p:cNvSpPr>
            <a:spLocks noGrp="1"/>
          </p:cNvSpPr>
          <p:nvPr/>
        </p:nvSpPr>
        <p:spPr>
          <a:xfrm>
            <a:off x="781050" y="29908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45728C1-3897-46F3-B1A7-88CD5F7518E6}"/>
              </a:ext>
            </a:extLst>
          </p:cNvPr>
          <p:cNvSpPr>
            <a:spLocks noGrp="1"/>
          </p:cNvSpPr>
          <p:nvPr/>
        </p:nvSpPr>
        <p:spPr>
          <a:xfrm>
            <a:off x="1619250" y="29622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Semantic models with hand calculations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6AC660C-0C6C-4BD7-9DE3-A694B5950B64}"/>
              </a:ext>
            </a:extLst>
          </p:cNvPr>
          <p:cNvSpPr>
            <a:spLocks noGrp="1"/>
          </p:cNvSpPr>
          <p:nvPr/>
        </p:nvSpPr>
        <p:spPr>
          <a:xfrm>
            <a:off x="781050" y="36576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5A6E531-5154-4EAA-930B-E5A75826E73E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0618B9-FB7F-4E67-87F0-1695B68B1E73}"/>
              </a:ext>
            </a:extLst>
          </p:cNvPr>
          <p:cNvSpPr>
            <a:spLocks noGrp="1"/>
          </p:cNvSpPr>
          <p:nvPr/>
        </p:nvSpPr>
        <p:spPr>
          <a:xfrm>
            <a:off x="1619250" y="37052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Refinement and FDR checks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D740A3-E167-4999-9A8A-8DAF045C3549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28C39BD-E3CA-4A63-8B14-A370D692CC2A}"/>
              </a:ext>
            </a:extLst>
          </p:cNvPr>
          <p:cNvSpPr>
            <a:spLocks noGrp="1"/>
          </p:cNvSpPr>
          <p:nvPr/>
        </p:nvSpPr>
        <p:spPr>
          <a:xfrm>
            <a:off x="781050" y="44767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F0ADD8E-6E53-4F8B-8B89-1FAE3078AD93}"/>
              </a:ext>
            </a:extLst>
          </p:cNvPr>
          <p:cNvSpPr>
            <a:spLocks noGrp="1"/>
          </p:cNvSpPr>
          <p:nvPr/>
        </p:nvSpPr>
        <p:spPr>
          <a:xfrm>
            <a:off x="1619250" y="44481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Complete system modeling case studies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7337F8C-59D7-415A-B9A3-4FEF37E3754D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F6C0EC5-F2D4-4723-8869-5833898F216B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CF27CCF-3558-4BAE-B9B2-7FE09C23E85A}"/>
              </a:ext>
            </a:extLst>
          </p:cNvPr>
          <p:cNvSpPr>
            <a:spLocks noGrp="1"/>
          </p:cNvSpPr>
          <p:nvPr/>
        </p:nvSpPr>
        <p:spPr>
          <a:xfrm>
            <a:off x="1619250" y="51911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vs CSP and teaching wrap-up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6F38731-EBA9-4F22-8135-1D79D66EAAA4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69736CD-BDBB-4E2D-87D5-63F32C5AB7A8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98140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6B2284FF-CF16-4767-AC6C-48335F7192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48AC971-08E7-48E2-A424-F99D21B92F78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STOP and SKIP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9A24AB1-CDC5-4C5C-875D-A8BB54F63A37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Deadlock versus successful termination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C17D8A4-296A-4154-8E89-81080B888702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EF4466F-980B-471D-86CD-498D5EDFDABA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D75A6CE-6810-4F3F-9AB7-84F812D2D4B4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C00C1FA-0BFE-447B-860C-E897471242A1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STOP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SKIP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9C39A28-9156-46D3-B396-C207C08AC6AE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FE6C31D-FAA6-4860-B97C-3B15BB61B6EC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1827DE6-DD41-4C4E-9A5D-17905625DF24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BROKEN = request -&gt; STOP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TASK = start -&gt; finish -&gt; SKIP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536D91F-62E1-489A-8D9E-C435664E6AD9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4AE93B1-5ACC-4C3D-BDCE-9FC5C93D1A39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FEA8C2E-89D5-450A-BD59-48AFB20AD12B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BROKEN accepts request, then cannot perform any visible event.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2DFEADB-B490-4C89-AD49-81EAE2BFF42D}"/>
              </a:ext>
            </a:extLst>
          </p:cNvPr>
          <p:cNvSpPr>
            <a:spLocks noGrp="1"/>
          </p:cNvSpPr>
          <p:nvPr/>
        </p:nvSpPr>
        <p:spPr>
          <a:xfrm>
            <a:off x="714375" y="34743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090AECD-0FEF-46E3-89CB-16E11CD50882}"/>
              </a:ext>
            </a:extLst>
          </p:cNvPr>
          <p:cNvSpPr>
            <a:spLocks noGrp="1"/>
          </p:cNvSpPr>
          <p:nvPr/>
        </p:nvSpPr>
        <p:spPr>
          <a:xfrm>
            <a:off x="942975" y="3464814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TASK performs start and finish, then terminates successfully.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4CEB324-3373-434A-BBFD-44DA2D9BE684}"/>
              </a:ext>
            </a:extLst>
          </p:cNvPr>
          <p:cNvSpPr>
            <a:spLocks noGrp="1"/>
          </p:cNvSpPr>
          <p:nvPr/>
        </p:nvSpPr>
        <p:spPr>
          <a:xfrm>
            <a:off x="714375" y="389115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54671B9-4C6F-48E4-805E-B44BBF7FB49F}"/>
              </a:ext>
            </a:extLst>
          </p:cNvPr>
          <p:cNvSpPr>
            <a:spLocks noGrp="1"/>
          </p:cNvSpPr>
          <p:nvPr/>
        </p:nvSpPr>
        <p:spPr>
          <a:xfrm>
            <a:off x="942975" y="3881628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STOP is not a successful completion marker.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6CEBD7A-B03D-4444-8453-1E055EC2024B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EC07EF7-E050-4CEB-9318-CB03A5FF8A11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3692940-632D-4CB2-89E3-F0CDBEFB592D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STOP to model stuck states or impossible continuation.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1CA88CE-A516-403E-A28D-6217FBED928C}"/>
              </a:ext>
            </a:extLst>
          </p:cNvPr>
          <p:cNvSpPr>
            <a:spLocks noGrp="1"/>
          </p:cNvSpPr>
          <p:nvPr/>
        </p:nvSpPr>
        <p:spPr>
          <a:xfrm>
            <a:off x="5191125" y="37410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1453D9-14F2-446D-B881-4E1A3746FF20}"/>
              </a:ext>
            </a:extLst>
          </p:cNvPr>
          <p:cNvSpPr>
            <a:spLocks noGrp="1"/>
          </p:cNvSpPr>
          <p:nvPr/>
        </p:nvSpPr>
        <p:spPr>
          <a:xfrm>
            <a:off x="5419725" y="3731514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SKIP when task completion is part of the protocol.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48ED6C0-EA9D-460D-8B8B-EEC6F6D90DE6}"/>
              </a:ext>
            </a:extLst>
          </p:cNvPr>
          <p:cNvSpPr>
            <a:spLocks noGrp="1"/>
          </p:cNvSpPr>
          <p:nvPr/>
        </p:nvSpPr>
        <p:spPr>
          <a:xfrm>
            <a:off x="5191125" y="415785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06AFA35-4BD5-466F-8045-494DF2763E9F}"/>
              </a:ext>
            </a:extLst>
          </p:cNvPr>
          <p:cNvSpPr>
            <a:spLocks noGrp="1"/>
          </p:cNvSpPr>
          <p:nvPr/>
        </p:nvSpPr>
        <p:spPr>
          <a:xfrm>
            <a:off x="5419725" y="4148328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For services, prefer recursion over termination.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AC8CB50-3A2B-484A-86ED-1C5AFFD6020F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33EF132-1D1F-4A63-BEB3-37D3E6081913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30217D6-8237-47D2-8B45-4E62740541ED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 not model a long-running server as start -&gt; SKIP. A server normally returns to a listening state, e.g. SERVER = request -&gt; response -&gt; SERVER.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0AEC647-2F5B-4206-90D8-918791CA37F7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7177BDC-FDF9-46A8-9021-0B27BAA530C7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29416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776A7BD3-D2AF-4A29-8FC2-2E5E825412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B2357DF-0DB1-4D5A-9087-CB2124191AE7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Prefix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488B44-10FF-43D0-A470-1A0C4C8F962D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a -&gt; P means event a first, then behavior P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CF448A6-5133-4410-9CBF-A9F383E5A006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32C7344-F187-4ED5-8CBD-70286C96A03E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F8D513-BD4D-459E-8FE4-32ADB8E5C2DA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B5A310E-FD7F-4309-A88D-1987DCD2082F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 -&gt; P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44E0668-001C-4EE7-A1E3-529B03FE64C4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327F417-CA0F-4DCF-9316-0C81C7DAEF00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961BC5C-7585-413F-90CB-E51F53B282B6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LOCK = lock -&gt; unlock -&gt; LOCK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Trace samples: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&lt;lock&gt;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&lt;lock, unlock&gt;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&lt;lock, unlock, lock&gt;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BF7CF4D-A078-4DC1-94A6-98B4437C1C05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B6BAAD1-D32A-49E6-93E3-B6993605A8C1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E793C4D-6474-4D4A-9B74-9B27FC2464F9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Initially LOCK offers event lock.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576526B-A8EB-4AC1-A9A5-E8918F225026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DC5022A-6BAB-4C98-AAE9-5DAFD6A52CA1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lock, it offers unlock.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27FC55-63E6-4CBD-9F84-05B89FC36F1A}"/>
              </a:ext>
            </a:extLst>
          </p:cNvPr>
          <p:cNvSpPr>
            <a:spLocks noGrp="1"/>
          </p:cNvSpPr>
          <p:nvPr/>
        </p:nvSpPr>
        <p:spPr>
          <a:xfrm>
            <a:off x="714375" y="35337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94043EF-93AC-49E4-9EBB-A0F8FE27C9E9}"/>
              </a:ext>
            </a:extLst>
          </p:cNvPr>
          <p:cNvSpPr>
            <a:spLocks noGrp="1"/>
          </p:cNvSpPr>
          <p:nvPr/>
        </p:nvSpPr>
        <p:spPr>
          <a:xfrm>
            <a:off x="942975" y="352425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unlock, recursion returns to LOCK.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C9807F1-00A4-4575-96DA-6DB7D482934A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AEE4842-9489-44E7-B940-9119F2E12500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DD980B8-5E10-45C0-9DB8-EB248D91AB2D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prefix for required event order.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FD0ECF0-809B-4076-B2E2-01A8C62F0ED1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ADDA14A-80FA-4725-97CD-C937C00E7AB7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it to encode protocol phases.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67341B8-2E75-4442-A9EF-2F2E657AA9C3}"/>
              </a:ext>
            </a:extLst>
          </p:cNvPr>
          <p:cNvSpPr>
            <a:spLocks noGrp="1"/>
          </p:cNvSpPr>
          <p:nvPr/>
        </p:nvSpPr>
        <p:spPr>
          <a:xfrm>
            <a:off x="5191125" y="38004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D037184-BED8-4CC1-952F-433D933B8ADF}"/>
              </a:ext>
            </a:extLst>
          </p:cNvPr>
          <p:cNvSpPr>
            <a:spLocks noGrp="1"/>
          </p:cNvSpPr>
          <p:nvPr/>
        </p:nvSpPr>
        <p:spPr>
          <a:xfrm>
            <a:off x="5419725" y="379095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Combine with recursion for repeated services.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F6F5764-F25F-4DFD-9E34-565947D9B5F2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DFD354F-D47F-42B6-935E-B8DFA5A614AC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50FC3D0-9644-44BF-8990-7107D12627A1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 not read lock -&gt; unlock as two internal commands. These are visible interactions whose occurrence depends on the environment and synchronization.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5C040C7-7932-4C63-8576-512FA02F01B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BAD408B-7072-4D01-B765-3515BF932303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8985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7E01703D-A72B-4B07-A5A8-EAD501A51E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ECDBC2-A28D-404D-83F9-F3C20273DBD7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External Choice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038761D-8D2D-416B-A5EE-1D8726FBD74B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P [] Q: the environment chooses by the first visible event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C6A7E2-797B-4CF6-BBAF-F62F3E4DBD80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01B07DC-767A-4A03-A091-E8FC8A993469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85FF1B6-B962-46A2-87E4-859F089CD2B5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DCFEDB-5075-494C-BAD5-0CA649D33987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[] Q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7893CF1-34E1-4E45-81EC-9F3502CD53B6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2FC16BD-8641-40AB-BFF2-EAE8BD220FF5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EE2BECE-59FF-499A-9828-8C0D7DD4ABD9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MENU = tea -&gt; VM [] coffee -&gt; VM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User may choose: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&lt;tea&gt;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&lt;coffee&gt;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8DCAE36-A47A-4BF4-9FBB-ED0BC1C3E449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F977464-C7FC-47F1-AAC5-D96D48BCD89D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3867260-E05D-4ED9-A230-B42F3E35093B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Both tea and coffee are offered initially.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506835A-CC9E-4793-89E5-0BE1C9BC7AA9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C3073B2-5B90-4711-869C-A457F8C8228E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the user performs tea, the left branch is selected.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62879F7-1D12-4838-8535-821573DF3E0B}"/>
              </a:ext>
            </a:extLst>
          </p:cNvPr>
          <p:cNvSpPr>
            <a:spLocks noGrp="1"/>
          </p:cNvSpPr>
          <p:nvPr/>
        </p:nvSpPr>
        <p:spPr>
          <a:xfrm>
            <a:off x="714375" y="37124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09D24A3-8A41-40B6-AD55-483DBEE117BD}"/>
              </a:ext>
            </a:extLst>
          </p:cNvPr>
          <p:cNvSpPr>
            <a:spLocks noGrp="1"/>
          </p:cNvSpPr>
          <p:nvPr/>
        </p:nvSpPr>
        <p:spPr>
          <a:xfrm>
            <a:off x="942975" y="3702939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the user performs coffee, the right branch is selected.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CB6B002-29A7-42AB-AEDB-B41BECE9FF44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CFBBE5D-7E64-40F8-803F-0072B6871B57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C827AB1-3A27-44BF-B7A7-67F2D18B3ABF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menus, buttons, API endpoints.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C6FCF1F-6A4D-441A-8212-B98BDAFFBCA9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32CAC00-6233-4BA6-B0BB-B9AC0692CEEE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when the requirement says the user/environment chooses.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FA7BEA2-487A-4E4B-8E17-2973B4C805D2}"/>
              </a:ext>
            </a:extLst>
          </p:cNvPr>
          <p:cNvSpPr>
            <a:spLocks noGrp="1"/>
          </p:cNvSpPr>
          <p:nvPr/>
        </p:nvSpPr>
        <p:spPr>
          <a:xfrm>
            <a:off x="5191125" y="3979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E64F446-5DAE-42DF-9B5C-BB5CA0F5D4F9}"/>
              </a:ext>
            </a:extLst>
          </p:cNvPr>
          <p:cNvSpPr>
            <a:spLocks noGrp="1"/>
          </p:cNvSpPr>
          <p:nvPr/>
        </p:nvSpPr>
        <p:spPr>
          <a:xfrm>
            <a:off x="5419725" y="3969639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to express simultaneous availability.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1473D4C-0307-4973-BE3F-42957AA621FC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9EFA653-1D22-4455-8EAB-FC52432EF1BD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F610A9C-80CF-4981-BA62-54DBBB484BCB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Replacing [] by internal choice changes the requirement: the user no longer controls which drink is selected.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D83132D-A874-47DD-9449-6FF923798A08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736AFB1-8AAF-4538-A314-EBC99FF6A724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76983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E8E8C545-4A77-464B-9274-58E4C801FB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4128C64-76C1-4747-AE91-26C6AEADDC3A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Internal Choice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82759CE-7BAB-4AE1-8FAA-D39B8409A37A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P |~| Q: the process chooses nondeterministically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22988A1-A106-4F9F-B637-EFC59E80D93C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E36D614-AEEB-4370-B2B1-8ED569202CAB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AED4F35-A594-457D-98C7-5B004337C8AB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695FA4-172D-4BE0-9EAB-AA1960FB3776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|~| Q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844E4B6-C7BA-4DDA-A278-EE66AF5DB891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4A7DDC1-FE66-4A0C-B557-075AF9BFBD9D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CD49B6-17D0-472F-BCF4-BBC38A0EC702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RANDOM_DRINK =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tea -&gt; VM |~| coffee -&gt; VM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The user cannot force tea or coffee.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184DABB-E224-494B-B78E-B6106B3EC65F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2A489E4-A167-451B-8D8A-BEDFA31E9680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DFA6595-B9AC-4746-BB11-3103708C5C2F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process may internally choose the tea branch.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E5DF700-3C64-43EB-842D-7FA357C78E4A}"/>
              </a:ext>
            </a:extLst>
          </p:cNvPr>
          <p:cNvSpPr>
            <a:spLocks noGrp="1"/>
          </p:cNvSpPr>
          <p:nvPr/>
        </p:nvSpPr>
        <p:spPr>
          <a:xfrm>
            <a:off x="714375" y="34743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C8E4B8-4DCB-474F-9A9D-9945D7D2765B}"/>
              </a:ext>
            </a:extLst>
          </p:cNvPr>
          <p:cNvSpPr>
            <a:spLocks noGrp="1"/>
          </p:cNvSpPr>
          <p:nvPr/>
        </p:nvSpPr>
        <p:spPr>
          <a:xfrm>
            <a:off x="942975" y="3464814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Or it may internally choose the coffee branch.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3F2220-A4D1-468C-8921-2248D4F5D454}"/>
              </a:ext>
            </a:extLst>
          </p:cNvPr>
          <p:cNvSpPr>
            <a:spLocks noGrp="1"/>
          </p:cNvSpPr>
          <p:nvPr/>
        </p:nvSpPr>
        <p:spPr>
          <a:xfrm>
            <a:off x="714375" y="37124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DED7DCC-EDF7-49A2-BAED-DEF70C4E7092}"/>
              </a:ext>
            </a:extLst>
          </p:cNvPr>
          <p:cNvSpPr>
            <a:spLocks noGrp="1"/>
          </p:cNvSpPr>
          <p:nvPr/>
        </p:nvSpPr>
        <p:spPr>
          <a:xfrm>
            <a:off x="942975" y="3702939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environment sees only the chosen offer.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0545F15-DAFE-4F28-8B11-8E04DC7F8196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045F1D4-AC70-4359-BF13-4F60FE2FBBCB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56990AB-04EA-48D7-A28D-3AAEAE7676F7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underspecification.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06409D9-5B66-4BA8-A116-FFB8D933BEF3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4C62D2B-DABC-496D-92C8-45F12EEC7FBF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scheduler decisions.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31A548B-0557-4AEC-A5DD-38F697F4573A}"/>
              </a:ext>
            </a:extLst>
          </p:cNvPr>
          <p:cNvSpPr>
            <a:spLocks noGrp="1"/>
          </p:cNvSpPr>
          <p:nvPr/>
        </p:nvSpPr>
        <p:spPr>
          <a:xfrm>
            <a:off x="5191125" y="38004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CBAF32A-9FAE-4732-B7E1-3425BF703DFA}"/>
              </a:ext>
            </a:extLst>
          </p:cNvPr>
          <p:cNvSpPr>
            <a:spLocks noGrp="1"/>
          </p:cNvSpPr>
          <p:nvPr/>
        </p:nvSpPr>
        <p:spPr>
          <a:xfrm>
            <a:off x="5419725" y="379095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abstraction of implementation freedom.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472A431-1566-4066-BA7D-F6FFA3B48A5A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C1E746B-6CBE-41F2-8951-C1463C70A337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DF31D3C-382C-49A9-BCDF-A33C1175E58C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Internal choice is not a user menu. It may have similar traces to external choice, but different failures/refusals.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654F8D3-6C50-47FC-B648-840F7BC485B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5E36BEA-DA3D-4B4E-8591-495A402B8782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00663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3E99888A-9397-4AC0-940E-B8DD2621BDA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FD289B6-B879-4C81-A69D-F6C9DEC48F6D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Guarded Choice with Conditions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47FB265-1B5B-44AD-930F-697BD51EB22C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Use state/data conditions to decide which events are enabled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82EB566-0E8B-41AC-80FD-1DD20A7C245E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512F3C-6F65-4CCD-B60F-4E4CBC28036C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7781387-0301-46E5-9AC4-5885C8445770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C6558C2-D4F8-45DE-9A4C-AEA3BCC81DF3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if condition then P else Q</a:t>
            </a:r>
          </a:p>
          <a:p>
            <a:endParaRPr sz="127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or guarded branches: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cond &amp; a -&gt; P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579AE20-2B28-43E4-9E90-5E69CD0059B6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72F4375-B3EF-4744-BF82-DB6B657D20A6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40A2801-3810-4128-89CA-AC0A528248DD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ACCOUNT(balance) =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</a:t>
            </a:r>
            <a:r>
              <a:rPr sz="1163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deposit?x</a:t>
            </a: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ACCOUNT(</a:t>
            </a:r>
            <a:r>
              <a:rPr sz="1163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balance+x</a:t>
            </a: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)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[] balance&gt;0 &amp; </a:t>
            </a:r>
            <a:r>
              <a:rPr sz="1163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withdraw?y</a:t>
            </a: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ACCOUNT(balance-y)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2F5E3AC-727A-48AF-A06A-E04FD270E5D8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9C9C7F5-CD8F-4122-B43F-081877BC2CDB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8C29B7-554E-46DB-955F-A3151A8D4A31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deposit is always available.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4F56C30-19D9-492E-99BB-043FC0A3240C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9EF7D1-82F9-4747-B450-E6BA6CBE66CB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withdraw is available only when balance &gt; 0.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40180BD-4C73-42CA-8922-006CCFA12E4A}"/>
              </a:ext>
            </a:extLst>
          </p:cNvPr>
          <p:cNvSpPr>
            <a:spLocks noGrp="1"/>
          </p:cNvSpPr>
          <p:nvPr/>
        </p:nvSpPr>
        <p:spPr>
          <a:xfrm>
            <a:off x="714375" y="35337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342E9E0-A4EE-4A94-916A-53937901BE82}"/>
              </a:ext>
            </a:extLst>
          </p:cNvPr>
          <p:cNvSpPr>
            <a:spLocks noGrp="1"/>
          </p:cNvSpPr>
          <p:nvPr/>
        </p:nvSpPr>
        <p:spPr>
          <a:xfrm>
            <a:off x="942975" y="352425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state parameter controls enabled behavior.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360930C-DF87-4F40-BA56-95DF3D803C01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1C59278-1E0B-4D5E-A0B8-EFB512985DD0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E9BC4D4-8DEC-44ED-A97C-F1B5DD58C3C1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when protocol state affects available events.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093F717-7C2F-4426-9169-FA2F4CC0C5BE}"/>
              </a:ext>
            </a:extLst>
          </p:cNvPr>
          <p:cNvSpPr>
            <a:spLocks noGrp="1"/>
          </p:cNvSpPr>
          <p:nvPr/>
        </p:nvSpPr>
        <p:spPr>
          <a:xfrm>
            <a:off x="5191125" y="37410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1D8D80B-C89A-4FB6-AE96-98149CA33BB2}"/>
              </a:ext>
            </a:extLst>
          </p:cNvPr>
          <p:cNvSpPr>
            <a:spLocks noGrp="1"/>
          </p:cNvSpPr>
          <p:nvPr/>
        </p:nvSpPr>
        <p:spPr>
          <a:xfrm>
            <a:off x="5419725" y="3731514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resource constraints and preconditions.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60FD1F3-DAE6-4CA5-AF82-F1AC34CBFE85}"/>
              </a:ext>
            </a:extLst>
          </p:cNvPr>
          <p:cNvSpPr>
            <a:spLocks noGrp="1"/>
          </p:cNvSpPr>
          <p:nvPr/>
        </p:nvSpPr>
        <p:spPr>
          <a:xfrm>
            <a:off x="5191125" y="415785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1905EEA-BBEF-43EB-9A3A-6F729FE52D4D}"/>
              </a:ext>
            </a:extLst>
          </p:cNvPr>
          <p:cNvSpPr>
            <a:spLocks noGrp="1"/>
          </p:cNvSpPr>
          <p:nvPr/>
        </p:nvSpPr>
        <p:spPr>
          <a:xfrm>
            <a:off x="5419725" y="4148328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with finite data domains for model checking.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3A84AFC-642A-44F7-9044-D0E8E3C61D17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8558E9D-9CC6-413C-A48E-79471723888B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A96DA13-4897-46CC-AC25-DD0130DECEDC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the condition is omitted, the model may allow invalid behavior such as withdrawing from an empty account.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97088BA-6CB2-4E14-95A1-A0B2142AE28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AA64714-1333-4422-9265-0CEA4F2BA185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01782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E1344342-E910-40E4-97B5-57797D2788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5B8C89B-8E62-4FC2-9301-ACB33989715C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Parallel Synchronization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921CAD6-4170-41E6-8E4D-2409872A0FDE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P [| A |] Q synchronizes on events in A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3758DF1-56A5-490B-B495-C03CC3DF3D2B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557D76-3116-47A0-8549-9BBBD09F34BC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A732D72-37BE-446C-AA9D-0A5B4EDC4553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9D59A1-1D9E-4B83-8EEA-6E99078EF427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[| A |] Q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112022-277E-41E3-821A-658109750F60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341347-2713-443F-9413-4D3C72822C18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87D290-BAFD-4F2B-9912-7B2E7991D7D3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USER    = coin -&gt; tea -&gt; USER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MACHINE = coin -&gt; tea -&gt; MACHINE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 = USER [| {coin, tea} |] MACHINE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496B6A9-7136-4A53-821F-C91380492773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4D6BBA7-F0E5-4E38-AE1C-AA8F80290A45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EC09A00-336D-4AEA-9B04-6A9275D25FF1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 dirty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coin requires both USER and MACHINE to be ready.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495128-1650-477F-9B2E-EC3B40C4753C}"/>
              </a:ext>
            </a:extLst>
          </p:cNvPr>
          <p:cNvSpPr>
            <a:spLocks noGrp="1"/>
          </p:cNvSpPr>
          <p:nvPr/>
        </p:nvSpPr>
        <p:spPr>
          <a:xfrm>
            <a:off x="714375" y="34743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CA5C3F7-C876-4BA7-BA84-C3BF5854C833}"/>
              </a:ext>
            </a:extLst>
          </p:cNvPr>
          <p:cNvSpPr>
            <a:spLocks noGrp="1"/>
          </p:cNvSpPr>
          <p:nvPr/>
        </p:nvSpPr>
        <p:spPr>
          <a:xfrm>
            <a:off x="942975" y="3464814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tea also requires both participants.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79DF88B-DD01-454D-A970-8776134CBFCD}"/>
              </a:ext>
            </a:extLst>
          </p:cNvPr>
          <p:cNvSpPr>
            <a:spLocks noGrp="1"/>
          </p:cNvSpPr>
          <p:nvPr/>
        </p:nvSpPr>
        <p:spPr>
          <a:xfrm>
            <a:off x="714375" y="37124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B30A823-6E83-4AA5-93FE-347DBD8D636A}"/>
              </a:ext>
            </a:extLst>
          </p:cNvPr>
          <p:cNvSpPr>
            <a:spLocks noGrp="1"/>
          </p:cNvSpPr>
          <p:nvPr/>
        </p:nvSpPr>
        <p:spPr>
          <a:xfrm>
            <a:off x="942975" y="3702939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 dirty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event remains visible unless hidden.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88B5A8-E058-4771-954C-A35C51A04B44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24BED25-016F-4E33-B8FF-DD728A8D0E3A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4A96AFA-1062-45CB-9358-537B46CE9600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to model component interfaces.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0A78F68-6023-48F4-8C9A-143A1452FF9D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ECCA69C-E1C8-463C-A35B-8A51D179298D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when an event is jointly performed.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0A9110A-964B-4E83-A1E0-8B39B93EBD6A}"/>
              </a:ext>
            </a:extLst>
          </p:cNvPr>
          <p:cNvSpPr>
            <a:spLocks noGrp="1"/>
          </p:cNvSpPr>
          <p:nvPr/>
        </p:nvSpPr>
        <p:spPr>
          <a:xfrm>
            <a:off x="5191125" y="38004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84F60C1-C6D5-4B2C-B1C9-CC498C82A994}"/>
              </a:ext>
            </a:extLst>
          </p:cNvPr>
          <p:cNvSpPr>
            <a:spLocks noGrp="1"/>
          </p:cNvSpPr>
          <p:nvPr/>
        </p:nvSpPr>
        <p:spPr>
          <a:xfrm>
            <a:off x="5419725" y="379095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to detect mismatched protocol assumptions.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655039B-B3C4-495B-B924-38CB3EDC2F6A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6D37410-FEBA-48AD-B103-C0D2D4319CD8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909B699-3622-490E-BBF7-69424A2D44BE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Putting too many events in the synchronization set can create artificial deadlock; putting too few can miss required handshakes.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8CDE41F-3B88-48C1-A734-88508EE92A84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F3EE21D-E33E-4ADC-95B4-7A697A4EA0AF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1134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E20FBB2E-7F30-415A-8725-5BB09F672F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709F25B-4773-4C34-AC81-BE44AC6FB2D6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Interleaving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93F93E9-CB81-4D46-9573-80DE3B0409C5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Independent processes run without synchronizing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DDCDEBD-F9E0-4740-ABA8-3AFE54ADDE6D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8FC982B-E075-4BD0-8BFD-4D9A83C1CA07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E76170-47AE-4CC9-8518-1E9CA729DF9C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AAB9C93-32F9-4546-A729-4D3DB027FC33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||| Q   (interleaving)</a:t>
            </a:r>
          </a:p>
          <a:p>
            <a:endParaRPr sz="127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Events of P and Q occur independently.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48CFA54-E364-4367-8D56-9015C837F887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228D4B6-80E9-44BB-855C-9D76BE691FAF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3C31D8D-DDEE-4922-943C-C528EC5E8D0C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CLOCK = tick -&gt; CLOCK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LOGGER = log -&gt; LOGGER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= CLOCK ||| LOGGER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Possible traces: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&lt;tick, log&gt;, &lt;log, tick&gt;, &lt;tick, tick&gt;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2D140C5-378E-4AC3-87E8-D713A9112C82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08E050-D550-4FC0-BCF2-02C08851340A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979505C-31AD-42E8-B22D-67DA53BAD315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tick does not require LOGGER.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D299B16-761F-40AC-B521-53E75BAD9DAE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B540D26-B851-4E3B-9DA2-8C03D3BDF1B5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log does not require CLOCK.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891E6C0-1042-4A89-A2A7-580AEB143510}"/>
              </a:ext>
            </a:extLst>
          </p:cNvPr>
          <p:cNvSpPr>
            <a:spLocks noGrp="1"/>
          </p:cNvSpPr>
          <p:nvPr/>
        </p:nvSpPr>
        <p:spPr>
          <a:xfrm>
            <a:off x="714375" y="35337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B36853C-CC53-4B30-9168-1F67A1921528}"/>
              </a:ext>
            </a:extLst>
          </p:cNvPr>
          <p:cNvSpPr>
            <a:spLocks noGrp="1"/>
          </p:cNvSpPr>
          <p:nvPr/>
        </p:nvSpPr>
        <p:spPr>
          <a:xfrm>
            <a:off x="942975" y="3524250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All orderings are possible when events are independent.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F75F038-FD8A-46BD-B7B8-C64F88F34F6A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C237C74-9EF5-4FFD-9B6F-A5A773FE7FA9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061648A-A57B-4091-97AA-BAC67B74A3C2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when components share no events.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7FA325E-0EBE-4064-BC1D-52971E1952C1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FA246B7-8B61-43DD-A99E-8F8B2F55C2C8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to model independent background activities.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517B132-AB64-4664-BE37-6C6C619A3EB8}"/>
              </a:ext>
            </a:extLst>
          </p:cNvPr>
          <p:cNvSpPr>
            <a:spLocks noGrp="1"/>
          </p:cNvSpPr>
          <p:nvPr/>
        </p:nvSpPr>
        <p:spPr>
          <a:xfrm>
            <a:off x="5191125" y="3979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B27FB53-8B04-4326-88E9-9F4CA52DC89C}"/>
              </a:ext>
            </a:extLst>
          </p:cNvPr>
          <p:cNvSpPr>
            <a:spLocks noGrp="1"/>
          </p:cNvSpPr>
          <p:nvPr/>
        </p:nvSpPr>
        <p:spPr>
          <a:xfrm>
            <a:off x="5419725" y="3969639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as contrast with synchronization.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A6BF751-1F00-4CAE-BE6C-765224769F06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145AF4F-7C4D-411D-A078-AB7841EDD142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6ED8E2-EDCD-4F8D-A445-9C4A2395C789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 not use interleaving when the two components must agree on an event, such as request or commit.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5E0F377-E97B-41DC-9036-6B871D2B4B93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5B4C366-BBB4-49A4-9434-6B89EAA72564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78025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FA0098C7-4818-4777-833B-C4F07D85C4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C5954BF-B3B5-4075-972B-9B78381CBD8D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Alphabetized Parallel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189F5BC-E724-4D7F-A756-642CA59A8B77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Each process declares the events it controls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6964E47-86AA-4393-99ED-EF5FE6A9DEAB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BF32B3A-D24B-4ACA-9BA6-DF0AFAEA46B4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208AFBA-5319-4D1F-9973-2A0142BA3717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68D05E0-5C42-4384-99A4-DFB9C8BAF619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[A || B] Q</a:t>
            </a:r>
          </a:p>
          <a:p>
            <a:endParaRPr sz="127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controls A, Q controls B,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shared events A ∩ B synchronize.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CDC5156-56B1-47A5-BDF9-51679E757A60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E17918-47DF-447B-AF1A-9136A08C5B48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80A9EFB-DCA9-44B6-A75D-389850C82EFB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= a -&gt; b -&gt; P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Q = b -&gt; c -&gt; Q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[{a,b} || {b,c}] Q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 is shared; a and c are independent.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42804EA-E726-4E23-9BF1-904DA312484A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5154088-3695-4ECC-9BC2-9D9845A41D5D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7C32A84-7382-4E6F-9DF7-300BD6CD7E63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 must synchronize.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A2F26B8-3D94-4B2B-9609-570A5BF4D267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5983B6B-BD98-4C1C-84FF-9D37C6B9A071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 belongs only to P.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3953379-3FF0-4139-A5A6-9C0F46DC68CE}"/>
              </a:ext>
            </a:extLst>
          </p:cNvPr>
          <p:cNvSpPr>
            <a:spLocks noGrp="1"/>
          </p:cNvSpPr>
          <p:nvPr/>
        </p:nvSpPr>
        <p:spPr>
          <a:xfrm>
            <a:off x="714375" y="35337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F4B7DD2-0CC3-4CAE-B965-13BE4758C353}"/>
              </a:ext>
            </a:extLst>
          </p:cNvPr>
          <p:cNvSpPr>
            <a:spLocks noGrp="1"/>
          </p:cNvSpPr>
          <p:nvPr/>
        </p:nvSpPr>
        <p:spPr>
          <a:xfrm>
            <a:off x="942975" y="352425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 belongs only to Q.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FA42D94-7DAF-4A42-85FB-EC6C5FD0D18A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FB8CD24-555B-484C-973A-0BCB30EAA327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5D65FE6-BB63-45A0-9FED-D12E41746DFE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when alphabets are important.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5F7809B-D67D-4F3D-A7AE-DE74DF89E779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9D87219-A6D4-4D24-B979-B9BF2C9C0B7A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to make ownership of events explicit.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09007F-05A3-47D1-876C-55ED858099B1}"/>
              </a:ext>
            </a:extLst>
          </p:cNvPr>
          <p:cNvSpPr>
            <a:spLocks noGrp="1"/>
          </p:cNvSpPr>
          <p:nvPr/>
        </p:nvSpPr>
        <p:spPr>
          <a:xfrm>
            <a:off x="5191125" y="38004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9EDB962-7AE4-472A-8B0D-B2461A5A3CC7}"/>
              </a:ext>
            </a:extLst>
          </p:cNvPr>
          <p:cNvSpPr>
            <a:spLocks noGrp="1"/>
          </p:cNvSpPr>
          <p:nvPr/>
        </p:nvSpPr>
        <p:spPr>
          <a:xfrm>
            <a:off x="5419725" y="379095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in larger system models.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FC63060-29BA-4AF5-AE5B-94508D666788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353217E-75E7-4704-8808-FFE99E89F122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71BC585-751D-495A-BB76-6BC07A7F0658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alphabets are wrong, the model either synchronizes too much or allows impossible independent behavior.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9B7C6DF-C4D7-4364-80C1-F558C8AFF32B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3F4355D-67F4-4376-8A18-9FB35819CC06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2606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DE2409FF-4BB0-47DB-B7BE-EA6A53AB3F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24955F-BC28-479D-81D9-E8D3A4D074C8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Hiding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CC05F1E-8B0D-44A6-9789-5CC1F5A616FC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P \ A turns visible events in A into internal events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727076F-62CE-4A5B-A0BF-55D3D19BBC71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86C7949-2340-4EBE-8F2B-849ED5C3F5B5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449DF9-3223-487C-9892-32BA572DE006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93C45A-9A92-4648-A9F5-C5BD20349D67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\ A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738B8EE-5B0D-4F42-AEEA-9B0E227A1E57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3ED6036-1C80-43C6-95BF-D2E34BE46D56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167F99E-B595-41E0-9B39-7A25A0BC9836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= Controller [| {grant} |] Door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 = SYSTEM \ {grant}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Visible before: request, grant, open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Visible after : request, open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715B509-F69C-450E-866E-07962B0B9373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2694956-8388-41F5-880B-6ADCE3221A71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FA30AC7-A013-4BFF-BEE0-F4B63862F51A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grant is still part of behavior.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299E78-927D-491C-B1A6-4A051124494B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1B661DD-E70E-4912-BBAA-2BDBDAD0C52C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But grant is no longer visible to the environment.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2221228-0BBF-4793-B6B1-62FFDEC9CC03}"/>
              </a:ext>
            </a:extLst>
          </p:cNvPr>
          <p:cNvSpPr>
            <a:spLocks noGrp="1"/>
          </p:cNvSpPr>
          <p:nvPr/>
        </p:nvSpPr>
        <p:spPr>
          <a:xfrm>
            <a:off x="714375" y="37124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3AF9021-C588-4CB3-98BC-292CAA91A097}"/>
              </a:ext>
            </a:extLst>
          </p:cNvPr>
          <p:cNvSpPr>
            <a:spLocks noGrp="1"/>
          </p:cNvSpPr>
          <p:nvPr/>
        </p:nvSpPr>
        <p:spPr>
          <a:xfrm>
            <a:off x="942975" y="3702939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Hidden grant behaves like internal τ.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996ADA8-CF23-49BB-82C2-D0EC9C093B2F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ED1A2D8-FD1F-4DB8-8770-65F5981FE9C5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37899B-6C5D-4F30-80D3-E7E3DE39D70D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internal coordination.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15EFC2F-7781-4838-BC3F-F344347E847D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74909F9-1491-451D-9DAA-AA1FB894D568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after composing components.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4DAF98-29C0-41A9-BAF4-38FF8523064A}"/>
              </a:ext>
            </a:extLst>
          </p:cNvPr>
          <p:cNvSpPr>
            <a:spLocks noGrp="1"/>
          </p:cNvSpPr>
          <p:nvPr/>
        </p:nvSpPr>
        <p:spPr>
          <a:xfrm>
            <a:off x="5191125" y="38004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04CE951-024F-4871-B265-B87EC050B56F}"/>
              </a:ext>
            </a:extLst>
          </p:cNvPr>
          <p:cNvSpPr>
            <a:spLocks noGrp="1"/>
          </p:cNvSpPr>
          <p:nvPr/>
        </p:nvSpPr>
        <p:spPr>
          <a:xfrm>
            <a:off x="5419725" y="379095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to define a public abstraction.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A3E0913-7143-4658-AE9E-1D6893F6CBEA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47A3792-32F7-4022-8A60-939245ACE64B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DDC7E8E-ABE3-4A77-B684-8B663FC44676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Hiding can introduce divergence when a hidden event is repeated forever.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DB294DC-1C59-411A-8DAE-A78450286E10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B9E1C88-75CD-46FB-8EFF-FFF8B5CAE450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9555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DB5BDA1B-45ED-4D4B-A6B8-2E8184D23C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B6C11F1-AA88-4550-84E6-41807ACE8CF9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Renaming / Relabeling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7BA270D-E1A4-4273-87EE-D39C7002F0CE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Adapt event names between specification and implementation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544D07D-CFDC-4824-B9FE-673253343D2A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F4E4825-A3C9-47AB-B9C1-7F47C75B2645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9FF67DC-4E47-44C2-A44E-B211F18ECA2F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20529B-8146-4BCA-A108-5BAF09FF816E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P[[ </a:t>
            </a:r>
            <a:r>
              <a:rPr lang="en-US" altLang="zh-CN"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new</a:t>
            </a: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&lt;- </a:t>
            </a:r>
            <a:r>
              <a:rPr lang="en-US" altLang="zh-CN" sz="1275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old</a:t>
            </a: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]]</a:t>
            </a:r>
          </a:p>
          <a:p>
            <a:endParaRPr sz="1275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or mapping implementation events to spec events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787DB48-6BF2-4372-B502-C384214595C7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D076298-4529-41B0-82D1-8EEBD1525F31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D794DA4-A400-4471-BFA9-D7B75BB4B3E6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uses: open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 uses: motor_extend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IMPL[[ open &lt;- motor_extend ]]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CD59E14-E484-4A3A-87CC-4CB15C1FA403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B9A4F6-1D35-4474-9C3C-F307AA97CB01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11F2CED-B819-46D0-AE54-047F1E88CD8E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implementation event is interpreted as the specification event.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0DFECA8-EB27-41F9-9FD1-1B977EC73FC1}"/>
              </a:ext>
            </a:extLst>
          </p:cNvPr>
          <p:cNvSpPr>
            <a:spLocks noGrp="1"/>
          </p:cNvSpPr>
          <p:nvPr/>
        </p:nvSpPr>
        <p:spPr>
          <a:xfrm>
            <a:off x="714375" y="34743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AE187DD-2132-43CF-98EE-56E5850D4D7C}"/>
              </a:ext>
            </a:extLst>
          </p:cNvPr>
          <p:cNvSpPr>
            <a:spLocks noGrp="1"/>
          </p:cNvSpPr>
          <p:nvPr/>
        </p:nvSpPr>
        <p:spPr>
          <a:xfrm>
            <a:off x="942975" y="3464814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Behavior shape is preserved; vocabulary changes.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ACA2D41-8A91-416D-B162-B06590AD4D8A}"/>
              </a:ext>
            </a:extLst>
          </p:cNvPr>
          <p:cNvSpPr>
            <a:spLocks noGrp="1"/>
          </p:cNvSpPr>
          <p:nvPr/>
        </p:nvSpPr>
        <p:spPr>
          <a:xfrm>
            <a:off x="714375" y="389115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C08E90D-B7AE-4F21-965F-70F4FEEBDDAC}"/>
              </a:ext>
            </a:extLst>
          </p:cNvPr>
          <p:cNvSpPr>
            <a:spLocks noGrp="1"/>
          </p:cNvSpPr>
          <p:nvPr/>
        </p:nvSpPr>
        <p:spPr>
          <a:xfrm>
            <a:off x="942975" y="3881628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Useful before refinement comparison.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3104946-C8C6-4F3A-8740-CAD754542008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6BF7487-8ACA-42C1-B9CB-CDF2B7A83924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CBC104-4445-4880-89C5-D1C82908A555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component reuse.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3C3370-4C1A-4837-AF7F-7E9E06CDCF70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1BBB10D-6C24-4E4C-98F1-0D9235AF7707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abstraction maps.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72058AC-56D0-43E2-BA8F-906C25AFCA91}"/>
              </a:ext>
            </a:extLst>
          </p:cNvPr>
          <p:cNvSpPr>
            <a:spLocks noGrp="1"/>
          </p:cNvSpPr>
          <p:nvPr/>
        </p:nvSpPr>
        <p:spPr>
          <a:xfrm>
            <a:off x="5191125" y="38004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E6CA0BD-5BC6-4932-A053-01078184EA6F}"/>
              </a:ext>
            </a:extLst>
          </p:cNvPr>
          <p:cNvSpPr>
            <a:spLocks noGrp="1"/>
          </p:cNvSpPr>
          <p:nvPr/>
        </p:nvSpPr>
        <p:spPr>
          <a:xfrm>
            <a:off x="5419725" y="379095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when implementation and spec use different names.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4BCD45-E707-4956-A4D9-BA1A8918D2DB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74BB5FF-39B2-48F7-8963-7178E9CD7CC6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D7FE07F-2DA4-4378-8176-552BCCDEF4CB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Renaming cannot fix wrong behavior; it only aligns vocabularies.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B66385B-E1C7-4FF0-90B7-32D9ABB2C54E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082544A-78D0-45DF-924C-5442115097C8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20864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4BD92A02-B1FE-4211-84B9-FA288F278A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86AB970-0344-4F8F-98FA-BFF2211B7CDB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Recursion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C04ED0D-5D4A-4D7E-9D6A-9D10B5A69D4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Repeated service behavior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1F14263-BE54-4867-808A-E0A52EC89067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5CD1626-0E52-49E7-8D0F-6D64418DB1A0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42885C4-1BB6-4E78-AD12-FB5C35BADC8D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4EF5C77-BC93-49A8-8D70-5B6209BD1F83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X = a -&gt; X</a:t>
            </a:r>
          </a:p>
          <a:p>
            <a:endParaRPr sz="1275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or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μX</a:t>
            </a: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. a -&gt; X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67ADF28-EEF1-4FB7-9D4E-AEFF4F5F705D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10F73BA-9670-4465-8052-7CB7501802E6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F0F9741-4119-4821-97B4-87172DDD45DC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SERVER = request -&gt; response -&gt; SERVER</a:t>
            </a:r>
          </a:p>
          <a:p>
            <a:endParaRPr sz="1163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Not a one-shot task: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SERVER ≠ request -&gt; response -&gt; SKIP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9018AC0-BF19-4694-BD37-C0C550FB6F4A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1C79E9C-299A-4B4A-94BB-069A5825F1F2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F646BA2-910A-470E-8D1A-2D6CBC592CD1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response, SERVER returns to its initial service state.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60C1B56-03F4-4501-B9B4-6CBA4CC06E04}"/>
              </a:ext>
            </a:extLst>
          </p:cNvPr>
          <p:cNvSpPr>
            <a:spLocks noGrp="1"/>
          </p:cNvSpPr>
          <p:nvPr/>
        </p:nvSpPr>
        <p:spPr>
          <a:xfrm>
            <a:off x="714375" y="34743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BE844F1-68FB-4680-8C25-6C892C64E515}"/>
              </a:ext>
            </a:extLst>
          </p:cNvPr>
          <p:cNvSpPr>
            <a:spLocks noGrp="1"/>
          </p:cNvSpPr>
          <p:nvPr/>
        </p:nvSpPr>
        <p:spPr>
          <a:xfrm>
            <a:off x="942975" y="3464814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model allows arbitrarily many request-response cycles.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F8E4D94-AF7E-4F15-BF42-D28FF6DD44D6}"/>
              </a:ext>
            </a:extLst>
          </p:cNvPr>
          <p:cNvSpPr>
            <a:spLocks noGrp="1"/>
          </p:cNvSpPr>
          <p:nvPr/>
        </p:nvSpPr>
        <p:spPr>
          <a:xfrm>
            <a:off x="714375" y="389115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693F5F3-A49E-4CD7-8CC1-BAA2D4959919}"/>
              </a:ext>
            </a:extLst>
          </p:cNvPr>
          <p:cNvSpPr>
            <a:spLocks noGrp="1"/>
          </p:cNvSpPr>
          <p:nvPr/>
        </p:nvSpPr>
        <p:spPr>
          <a:xfrm>
            <a:off x="942975" y="3881628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is typical for reactive systems.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24D4195-70B7-464E-B3E0-5B8BE1BD7CA7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BF755FB-B86C-4CC5-A5BA-4E658EBC7BBD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5F6D20C-00CD-4E23-B61E-83462202EA85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services and controllers.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99393A4-F255-48FF-9366-845A086FDF3E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4CA335C-2608-4F8D-8F78-9E40152E86F4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protocol sessions repeated indefinitely.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D126C7D-E29B-410B-A1D1-8547AC860083}"/>
              </a:ext>
            </a:extLst>
          </p:cNvPr>
          <p:cNvSpPr>
            <a:spLocks noGrp="1"/>
          </p:cNvSpPr>
          <p:nvPr/>
        </p:nvSpPr>
        <p:spPr>
          <a:xfrm>
            <a:off x="5191125" y="3979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3148A6A-2C1B-4B86-A87E-5D55D9E1699A}"/>
              </a:ext>
            </a:extLst>
          </p:cNvPr>
          <p:cNvSpPr>
            <a:spLocks noGrp="1"/>
          </p:cNvSpPr>
          <p:nvPr/>
        </p:nvSpPr>
        <p:spPr>
          <a:xfrm>
            <a:off x="5419725" y="3969639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guarded recursion: recursive call follows an event.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B99DDDA-6B89-43BB-B64B-C759325FFE5C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8A07429-847C-4B55-8981-F00E4FE49285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610E35D-A35A-4855-BF85-D60ECBD2F80D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Unguarded recursion such as X = X gives no useful observable behavior.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34333FE-E3FF-45BF-834F-C7B0002CC4BC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29E8F86-22E3-4E57-AE0C-F1A4A0DB623B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07653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E5DC201C-A066-40A9-B6F8-135F29A5B1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1E16FFD-7B34-444E-9F28-FB0E62041FF4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Syntax: Channels and Data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9780619-F7C3-4E18-8F3A-31083056086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Events may carry values in CSPM-style notation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6156B41-79A5-4E69-B3E6-ABFC43AE7587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D8CE15C-FB0A-4CED-B57A-DB751F8F2121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6E23784-8B59-4529-B50E-2DE3279F3828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00012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E84677F-6A0B-4A8B-93DE-F8B3BE1A867E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channel in, out : T</a:t>
            </a:r>
          </a:p>
          <a:p>
            <a:endParaRPr sz="127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in?x -&gt; P(x)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out!v -&gt; Q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A657D93-14AC-4118-9436-5065356489D5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D9D6493-1DF7-49C6-8E58-9B3C5FD746BB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F341789-7EAD-4E4E-BBBC-AB9ABE2AE98C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channel in, out : {0,1}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BUFFER0 = in?x -&gt; BUFFER1(x)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BUFFER1(x) = out!x -&gt; BUFFER0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8DAD6E-F764-4BD6-A83C-B272AEEC56E0}"/>
              </a:ext>
            </a:extLst>
          </p:cNvPr>
          <p:cNvSpPr>
            <a:spLocks noGrp="1"/>
          </p:cNvSpPr>
          <p:nvPr/>
        </p:nvSpPr>
        <p:spPr>
          <a:xfrm>
            <a:off x="523875" y="27813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C24DB4C-EF1B-4917-B186-9F0B5C13A660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1FB0D63-A9C6-459E-B1A0-65EF1687A39C}"/>
              </a:ext>
            </a:extLst>
          </p:cNvPr>
          <p:cNvSpPr>
            <a:spLocks noGrp="1"/>
          </p:cNvSpPr>
          <p:nvPr/>
        </p:nvSpPr>
        <p:spPr>
          <a:xfrm>
            <a:off x="942975" y="304800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in?x accepts a value and binds it to x.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29FECB1-18CD-4862-AFF7-8CD80ED2C014}"/>
              </a:ext>
            </a:extLst>
          </p:cNvPr>
          <p:cNvSpPr>
            <a:spLocks noGrp="1"/>
          </p:cNvSpPr>
          <p:nvPr/>
        </p:nvSpPr>
        <p:spPr>
          <a:xfrm>
            <a:off x="714375" y="32956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F66D489-BA2A-4492-91E8-9C3F6F7E0C5E}"/>
              </a:ext>
            </a:extLst>
          </p:cNvPr>
          <p:cNvSpPr>
            <a:spLocks noGrp="1"/>
          </p:cNvSpPr>
          <p:nvPr/>
        </p:nvSpPr>
        <p:spPr>
          <a:xfrm>
            <a:off x="942975" y="3286125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out!x outputs the stored value.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A953ECC-FBBC-4B2B-9BAA-E56171D6B78B}"/>
              </a:ext>
            </a:extLst>
          </p:cNvPr>
          <p:cNvSpPr>
            <a:spLocks noGrp="1"/>
          </p:cNvSpPr>
          <p:nvPr/>
        </p:nvSpPr>
        <p:spPr>
          <a:xfrm>
            <a:off x="714375" y="35337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5EEB627-C646-4BDB-910F-BD9DF1EB0417}"/>
              </a:ext>
            </a:extLst>
          </p:cNvPr>
          <p:cNvSpPr>
            <a:spLocks noGrp="1"/>
          </p:cNvSpPr>
          <p:nvPr/>
        </p:nvSpPr>
        <p:spPr>
          <a:xfrm>
            <a:off x="942975" y="3524250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Finite type {0,1} keeps the model checkable.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AA331F5-E5A9-4CB0-BBFE-DF6BBF7AB98E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37E7EEB-394D-4109-8238-7FEF77F2A8C6}"/>
              </a:ext>
            </a:extLst>
          </p:cNvPr>
          <p:cNvSpPr>
            <a:spLocks noGrp="1"/>
          </p:cNvSpPr>
          <p:nvPr/>
        </p:nvSpPr>
        <p:spPr>
          <a:xfrm>
            <a:off x="5191125" y="3324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0EDFD2B-AA46-474A-BF74-48C0D147B8A4}"/>
              </a:ext>
            </a:extLst>
          </p:cNvPr>
          <p:cNvSpPr>
            <a:spLocks noGrp="1"/>
          </p:cNvSpPr>
          <p:nvPr/>
        </p:nvSpPr>
        <p:spPr>
          <a:xfrm>
            <a:off x="5419725" y="3314700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for protocols with data.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DF032FF-EAA5-4B51-BCEA-72A59E20DBA0}"/>
              </a:ext>
            </a:extLst>
          </p:cNvPr>
          <p:cNvSpPr>
            <a:spLocks noGrp="1"/>
          </p:cNvSpPr>
          <p:nvPr/>
        </p:nvSpPr>
        <p:spPr>
          <a:xfrm>
            <a:off x="5191125" y="3562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B9BFD04-97E1-49CD-B546-DFFCD23395D3}"/>
              </a:ext>
            </a:extLst>
          </p:cNvPr>
          <p:cNvSpPr>
            <a:spLocks noGrp="1"/>
          </p:cNvSpPr>
          <p:nvPr/>
        </p:nvSpPr>
        <p:spPr>
          <a:xfrm>
            <a:off x="5419725" y="355282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small finite domains for teaching/model checking.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BB5EA2B-119A-49CB-8AE7-DA28B09F942F}"/>
              </a:ext>
            </a:extLst>
          </p:cNvPr>
          <p:cNvSpPr>
            <a:spLocks noGrp="1"/>
          </p:cNvSpPr>
          <p:nvPr/>
        </p:nvSpPr>
        <p:spPr>
          <a:xfrm>
            <a:off x="5191125" y="3979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3F36281-77D2-461D-B684-2C4B5B69DECC}"/>
              </a:ext>
            </a:extLst>
          </p:cNvPr>
          <p:cNvSpPr>
            <a:spLocks noGrp="1"/>
          </p:cNvSpPr>
          <p:nvPr/>
        </p:nvSpPr>
        <p:spPr>
          <a:xfrm>
            <a:off x="5419725" y="3969639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process parameters to remember values.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EDA0E0B-43E1-4A33-AFCF-21242822D0C5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D85867C-C6B0-4D5E-A020-269E891A4CF1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C855378-1FA5-4131-9BB7-08D4C849DD04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data is abstracted away too early, data consistency bugs become invisible.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093C395-4B54-4135-8C95-54CAF764894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DD18F52-4EC1-45E5-8BA5-8BDBA8061918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51467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C6A1DD2A-D815-476E-B2A1-7D22BBACC9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72685EF-C588-4BE3-8494-70257A770091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 Summary by Modeling Task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CB6837F-3EA1-48ED-BFAE-74515EB9A0D8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Choose syntax by what the requirement says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36CE01C-D779-4F01-8A7D-27B11BFD089F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F17C31-6A40-44FF-A03A-342B3CFD874B}"/>
              </a:ext>
            </a:extLst>
          </p:cNvPr>
          <p:cNvSpPr>
            <a:spLocks noGrp="1"/>
          </p:cNvSpPr>
          <p:nvPr/>
        </p:nvSpPr>
        <p:spPr>
          <a:xfrm>
            <a:off x="523875" y="1200150"/>
            <a:ext cx="1524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Syntax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6544E3-3FB9-48C5-90AE-3DCF748455D5}"/>
              </a:ext>
            </a:extLst>
          </p:cNvPr>
          <p:cNvSpPr>
            <a:spLocks noGrp="1"/>
          </p:cNvSpPr>
          <p:nvPr/>
        </p:nvSpPr>
        <p:spPr>
          <a:xfrm>
            <a:off x="523875" y="1428750"/>
            <a:ext cx="4000500" cy="196215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F1B96A0-712E-4E24-AEE2-69423A86CF72}"/>
              </a:ext>
            </a:extLst>
          </p:cNvPr>
          <p:cNvSpPr>
            <a:spLocks noGrp="1"/>
          </p:cNvSpPr>
          <p:nvPr/>
        </p:nvSpPr>
        <p:spPr>
          <a:xfrm>
            <a:off x="619125" y="1504950"/>
            <a:ext cx="3810000" cy="847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Requirement word  -&gt; CSP construct</a:t>
            </a:r>
          </a:p>
          <a:p>
            <a:endParaRPr sz="1275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then            -&gt; prefix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user chooses    -&gt; external choice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may      -&gt; internal choice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components meet -&gt; parallel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internal detail -&gt; hiding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repeat service  -&gt; recursion</a:t>
            </a:r>
          </a:p>
          <a:p>
            <a:pPr algn="l">
              <a:defRPr sz="127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275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data message    -&gt; channel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EB7C7B2-0C83-4F9A-9159-A8A967678621}"/>
              </a:ext>
            </a:extLst>
          </p:cNvPr>
          <p:cNvSpPr>
            <a:spLocks noGrp="1"/>
          </p:cNvSpPr>
          <p:nvPr/>
        </p:nvSpPr>
        <p:spPr>
          <a:xfrm>
            <a:off x="5000625" y="1200150"/>
            <a:ext cx="1714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Example model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EBE3520-EA3F-4316-A34E-FA5CB40FCDFF}"/>
              </a:ext>
            </a:extLst>
          </p:cNvPr>
          <p:cNvSpPr>
            <a:spLocks noGrp="1"/>
          </p:cNvSpPr>
          <p:nvPr/>
        </p:nvSpPr>
        <p:spPr>
          <a:xfrm>
            <a:off x="5000625" y="1428750"/>
            <a:ext cx="4000500" cy="1381125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C1684BF-04DE-40DB-A55B-847B2C87440D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3810000" cy="12287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Login example: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LOGIN = password?x -&gt;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        (success -&gt; LOGIN [] failure -&gt; LOGIN)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LOCKOUT = fail3 -&gt; locked -&gt; LOCKOUT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8F43A33-455D-487F-9740-63AA510F9444}"/>
              </a:ext>
            </a:extLst>
          </p:cNvPr>
          <p:cNvSpPr>
            <a:spLocks noGrp="1"/>
          </p:cNvSpPr>
          <p:nvPr/>
        </p:nvSpPr>
        <p:spPr>
          <a:xfrm>
            <a:off x="523875" y="377836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 it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7C3C9FE-3D9F-4104-9125-992351DE02FA}"/>
              </a:ext>
            </a:extLst>
          </p:cNvPr>
          <p:cNvSpPr>
            <a:spLocks noGrp="1"/>
          </p:cNvSpPr>
          <p:nvPr/>
        </p:nvSpPr>
        <p:spPr>
          <a:xfrm>
            <a:off x="714375" y="405459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B195299-DB5D-4522-9457-5B073672A990}"/>
              </a:ext>
            </a:extLst>
          </p:cNvPr>
          <p:cNvSpPr>
            <a:spLocks noGrp="1"/>
          </p:cNvSpPr>
          <p:nvPr/>
        </p:nvSpPr>
        <p:spPr>
          <a:xfrm>
            <a:off x="942975" y="4058719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Translate requirement verbs into operators.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15CE502-2D35-4209-A846-71D325508922}"/>
              </a:ext>
            </a:extLst>
          </p:cNvPr>
          <p:cNvSpPr>
            <a:spLocks noGrp="1"/>
          </p:cNvSpPr>
          <p:nvPr/>
        </p:nvSpPr>
        <p:spPr>
          <a:xfrm>
            <a:off x="714375" y="429271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5044569-D396-48A0-9F1D-5B4B33B50152}"/>
              </a:ext>
            </a:extLst>
          </p:cNvPr>
          <p:cNvSpPr>
            <a:spLocks noGrp="1"/>
          </p:cNvSpPr>
          <p:nvPr/>
        </p:nvSpPr>
        <p:spPr>
          <a:xfrm>
            <a:off x="942975" y="4296844"/>
            <a:ext cx="3629025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 not pick notation before deciding control responsibility.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1168337-BF76-4A17-BD50-9CA483775781}"/>
              </a:ext>
            </a:extLst>
          </p:cNvPr>
          <p:cNvSpPr>
            <a:spLocks noGrp="1"/>
          </p:cNvSpPr>
          <p:nvPr/>
        </p:nvSpPr>
        <p:spPr>
          <a:xfrm>
            <a:off x="714375" y="470952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4B16CC3-C4DC-4063-A1DE-AE4A3DA78E40}"/>
              </a:ext>
            </a:extLst>
          </p:cNvPr>
          <p:cNvSpPr>
            <a:spLocks noGrp="1"/>
          </p:cNvSpPr>
          <p:nvPr/>
        </p:nvSpPr>
        <p:spPr>
          <a:xfrm>
            <a:off x="942975" y="4713658"/>
            <a:ext cx="36290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 dirty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Ask who chooses and who observes.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03113F0-BE9F-4922-ACDD-C3DB2428FF5F}"/>
              </a:ext>
            </a:extLst>
          </p:cNvPr>
          <p:cNvSpPr>
            <a:spLocks noGrp="1"/>
          </p:cNvSpPr>
          <p:nvPr/>
        </p:nvSpPr>
        <p:spPr>
          <a:xfrm>
            <a:off x="5000625" y="3741992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When to use it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21CB975-2621-4132-B8C2-6B474D61A8F4}"/>
              </a:ext>
            </a:extLst>
          </p:cNvPr>
          <p:cNvSpPr>
            <a:spLocks noGrp="1"/>
          </p:cNvSpPr>
          <p:nvPr/>
        </p:nvSpPr>
        <p:spPr>
          <a:xfrm>
            <a:off x="5191125" y="4018217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054D80C-A89F-4EFC-B42F-5D8408016D1F}"/>
              </a:ext>
            </a:extLst>
          </p:cNvPr>
          <p:cNvSpPr>
            <a:spLocks noGrp="1"/>
          </p:cNvSpPr>
          <p:nvPr/>
        </p:nvSpPr>
        <p:spPr>
          <a:xfrm>
            <a:off x="5419725" y="4008692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this table before writing a new model.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C66C47C-6D6A-47A0-AB79-AE8B6F39B5B7}"/>
              </a:ext>
            </a:extLst>
          </p:cNvPr>
          <p:cNvSpPr>
            <a:spLocks noGrp="1"/>
          </p:cNvSpPr>
          <p:nvPr/>
        </p:nvSpPr>
        <p:spPr>
          <a:xfrm>
            <a:off x="5191125" y="4256342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C2D0D07-E83C-4036-8BE8-ACC52DD57A3A}"/>
              </a:ext>
            </a:extLst>
          </p:cNvPr>
          <p:cNvSpPr>
            <a:spLocks noGrp="1"/>
          </p:cNvSpPr>
          <p:nvPr/>
        </p:nvSpPr>
        <p:spPr>
          <a:xfrm>
            <a:off x="5419725" y="4246817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it to explain modeling choices in homework.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1ED73C-6DC2-4AB3-8543-45C46C41AE22}"/>
              </a:ext>
            </a:extLst>
          </p:cNvPr>
          <p:cNvSpPr>
            <a:spLocks noGrp="1"/>
          </p:cNvSpPr>
          <p:nvPr/>
        </p:nvSpPr>
        <p:spPr>
          <a:xfrm>
            <a:off x="5191125" y="4673156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008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008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F19819B-B5C6-40A2-AB99-D4C7E6033AC4}"/>
              </a:ext>
            </a:extLst>
          </p:cNvPr>
          <p:cNvSpPr>
            <a:spLocks noGrp="1"/>
          </p:cNvSpPr>
          <p:nvPr/>
        </p:nvSpPr>
        <p:spPr>
          <a:xfrm>
            <a:off x="5419725" y="4663631"/>
            <a:ext cx="348615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it to debug wrong models.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71B0474-0327-4492-A84E-BE56E39ED97C}"/>
              </a:ext>
            </a:extLst>
          </p:cNvPr>
          <p:cNvSpPr>
            <a:spLocks noGrp="1"/>
          </p:cNvSpPr>
          <p:nvPr/>
        </p:nvSpPr>
        <p:spPr>
          <a:xfrm>
            <a:off x="523875" y="5476875"/>
            <a:ext cx="1809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Common mistake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1F4F221-DB3C-42FF-8197-E812504339AC}"/>
              </a:ext>
            </a:extLst>
          </p:cNvPr>
          <p:cNvSpPr>
            <a:spLocks noGrp="1"/>
          </p:cNvSpPr>
          <p:nvPr/>
        </p:nvSpPr>
        <p:spPr>
          <a:xfrm>
            <a:off x="523875" y="5715000"/>
            <a:ext cx="8477250" cy="685800"/>
          </a:xfrm>
          <a:prstGeom prst="rect">
            <a:avLst/>
          </a:prstGeom>
          <a:solidFill>
            <a:srgbClr val="FDECEC"/>
          </a:solidFill>
          <a:ln w="9525">
            <a:solidFill>
              <a:srgbClr val="C00000"/>
            </a:solidFill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98DBED5-FE07-4F03-B5B4-90EEC34B1DBF}"/>
              </a:ext>
            </a:extLst>
          </p:cNvPr>
          <p:cNvSpPr>
            <a:spLocks noGrp="1"/>
          </p:cNvSpPr>
          <p:nvPr/>
        </p:nvSpPr>
        <p:spPr>
          <a:xfrm>
            <a:off x="685800" y="5829300"/>
            <a:ext cx="8143875" cy="4286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High-level English such as 'can', 'may', 'choose', and 'must' must be translated carefully; they are not interchangeable.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FF3AA57-D468-4715-B441-AAF89997872F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661E559-7CB2-4D0F-89F2-8BD788AC0482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602710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C27D1CA6-8BD5-488F-B890-2CB7DC5BEB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47BC616-A105-49B3-91F0-5483850D269B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Outline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0A04012-D408-4517-97D0-AF251C79C03D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Chapter map; current section is highlighted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4348863-5D36-4437-95DD-F5C195C7AF2F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F01276-A79E-4BE8-BDA9-06A26BF968C9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8188311-F280-4C6C-AC3A-96A48A9A0DA5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7B54E31-2C35-4451-AA17-E72B88242803}"/>
              </a:ext>
            </a:extLst>
          </p:cNvPr>
          <p:cNvSpPr>
            <a:spLocks noGrp="1"/>
          </p:cNvSpPr>
          <p:nvPr/>
        </p:nvSpPr>
        <p:spPr>
          <a:xfrm>
            <a:off x="1619250" y="14763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Motivation and CSP worldview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BBC2F8E-E72A-45AE-9511-45D2CBC0841D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1097DD-A166-40FA-9EFE-9B7CEE275D0A}"/>
              </a:ext>
            </a:extLst>
          </p:cNvPr>
          <p:cNvSpPr>
            <a:spLocks noGrp="1"/>
          </p:cNvSpPr>
          <p:nvPr/>
        </p:nvSpPr>
        <p:spPr>
          <a:xfrm>
            <a:off x="781050" y="22479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ED76302-0D3B-466A-AEB1-78267F8155C1}"/>
              </a:ext>
            </a:extLst>
          </p:cNvPr>
          <p:cNvSpPr>
            <a:spLocks noGrp="1"/>
          </p:cNvSpPr>
          <p:nvPr/>
        </p:nvSpPr>
        <p:spPr>
          <a:xfrm>
            <a:off x="1619250" y="22193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syntax with executable examples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C7E2B94-2D1D-4178-9FBA-BD576C8AE2A6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552450" cy="381000"/>
          </a:xfrm>
          <a:prstGeom prst="rect">
            <a:avLst/>
          </a:prstGeom>
          <a:solidFill>
            <a:srgbClr val="1F4E9D"/>
          </a:solidFill>
          <a:ln w="9525">
            <a:solidFill>
              <a:srgbClr val="1F4E9D"/>
            </a:solidFill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8BDB4F5-2DED-4179-9074-882EB63F45D1}"/>
              </a:ext>
            </a:extLst>
          </p:cNvPr>
          <p:cNvSpPr>
            <a:spLocks noGrp="1"/>
          </p:cNvSpPr>
          <p:nvPr/>
        </p:nvSpPr>
        <p:spPr>
          <a:xfrm>
            <a:off x="781050" y="29908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6AC7B32-4B8F-4ED5-B24F-34420C17EE3E}"/>
              </a:ext>
            </a:extLst>
          </p:cNvPr>
          <p:cNvSpPr>
            <a:spLocks noGrp="1"/>
          </p:cNvSpPr>
          <p:nvPr/>
        </p:nvSpPr>
        <p:spPr>
          <a:xfrm>
            <a:off x="1619250" y="29622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8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8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Semantic models with hand calculations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7D4449E-2267-46AB-A053-1D09D114D6B5}"/>
              </a:ext>
            </a:extLst>
          </p:cNvPr>
          <p:cNvSpPr>
            <a:spLocks noGrp="1"/>
          </p:cNvSpPr>
          <p:nvPr/>
        </p:nvSpPr>
        <p:spPr>
          <a:xfrm>
            <a:off x="7667625" y="300037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0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current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78D7330-2E94-4E53-962A-89EB699690E5}"/>
              </a:ext>
            </a:extLst>
          </p:cNvPr>
          <p:cNvSpPr>
            <a:spLocks noGrp="1"/>
          </p:cNvSpPr>
          <p:nvPr/>
        </p:nvSpPr>
        <p:spPr>
          <a:xfrm>
            <a:off x="781050" y="36576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E724513-1F96-4121-A1F7-1BC51B313462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65480D3-3B62-41F0-B47D-81DDF65F9333}"/>
              </a:ext>
            </a:extLst>
          </p:cNvPr>
          <p:cNvSpPr>
            <a:spLocks noGrp="1"/>
          </p:cNvSpPr>
          <p:nvPr/>
        </p:nvSpPr>
        <p:spPr>
          <a:xfrm>
            <a:off x="1619250" y="37052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Refinement and FDR checks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02BD165-D204-4CD6-9FD6-C64D404B9B29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2A1F7FF-0906-4E9F-9488-E22E025F8FCA}"/>
              </a:ext>
            </a:extLst>
          </p:cNvPr>
          <p:cNvSpPr>
            <a:spLocks noGrp="1"/>
          </p:cNvSpPr>
          <p:nvPr/>
        </p:nvSpPr>
        <p:spPr>
          <a:xfrm>
            <a:off x="781050" y="44767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A39B260-2D38-42DA-A2BC-0ADC0EA85653}"/>
              </a:ext>
            </a:extLst>
          </p:cNvPr>
          <p:cNvSpPr>
            <a:spLocks noGrp="1"/>
          </p:cNvSpPr>
          <p:nvPr/>
        </p:nvSpPr>
        <p:spPr>
          <a:xfrm>
            <a:off x="1619250" y="44481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Complete system modeling case studies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DD74F3B-A67C-4A52-8A62-9E199A82760D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DF5C7D2-5204-4923-8286-EF23FF48E656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91024D4-34B8-4E31-8326-3B89FBBDC834}"/>
              </a:ext>
            </a:extLst>
          </p:cNvPr>
          <p:cNvSpPr>
            <a:spLocks noGrp="1"/>
          </p:cNvSpPr>
          <p:nvPr/>
        </p:nvSpPr>
        <p:spPr>
          <a:xfrm>
            <a:off x="1619250" y="51911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vs CSP and teaching wrap-up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1B7389-570C-4B2B-AF1A-97E145380DDC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142BDAD-9F03-4045-A86B-F72A359D45EE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33463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0C654373-11E1-44D6-A2A3-761F90717D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6BB4199-B232-4677-9E12-CD3979F5A3F6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Operational Semantics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A1EB626-AC9A-4D40-9831-61CD755048D9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CSP expressions can generate an LTS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02FBCD1-3CF1-42EF-BAF2-F8023FFE2413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2D8F4E3-FE3D-4371-B613-3B44B0768736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78387CC-FFA4-46E5-B1B1-F7A8E7C98E42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21336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D418E1-C79D-4FBD-A1CD-90DDFA016A6F}"/>
              </a:ext>
            </a:extLst>
          </p:cNvPr>
          <p:cNvSpPr>
            <a:spLocks noGrp="1"/>
          </p:cNvSpPr>
          <p:nvPr/>
        </p:nvSpPr>
        <p:spPr>
          <a:xfrm>
            <a:off x="619125" y="1485899"/>
            <a:ext cx="3810000" cy="20097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Prefix rule: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 -&gt; P  --a--&gt;  P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External choice: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P --a--&gt; P'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----------------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P [] Q --a--&gt; P'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Q --b--&gt; Q'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----------------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P [] Q --b--&gt; Q'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6EBE396-8968-4F73-B9A6-E8233291A048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4DAD476-867F-4345-AD48-3E228EE11D32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B0838B9-6F8A-435A-B68F-7F76C3066029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MENU = tea -&gt; VM [] coffee -&gt; VM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Transitions: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MENU --tea--&gt; VM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MENU --coffee--&gt; VM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 = coin -&gt; MENU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 --coin--&gt; MENU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0A2F115-3D4B-48E4-BDE6-68C496F2E91F}"/>
              </a:ext>
            </a:extLst>
          </p:cNvPr>
          <p:cNvSpPr>
            <a:spLocks noGrp="1"/>
          </p:cNvSpPr>
          <p:nvPr/>
        </p:nvSpPr>
        <p:spPr>
          <a:xfrm>
            <a:off x="571500" y="4352925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6E3F2DF-C500-4B0E-A105-1DF00CC12DBD}"/>
              </a:ext>
            </a:extLst>
          </p:cNvPr>
          <p:cNvSpPr>
            <a:spLocks noGrp="1"/>
          </p:cNvSpPr>
          <p:nvPr/>
        </p:nvSpPr>
        <p:spPr>
          <a:xfrm>
            <a:off x="809625" y="4705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105A0AD-95CE-4C63-9D2A-70E6A4D5DC21}"/>
              </a:ext>
            </a:extLst>
          </p:cNvPr>
          <p:cNvSpPr>
            <a:spLocks noGrp="1"/>
          </p:cNvSpPr>
          <p:nvPr/>
        </p:nvSpPr>
        <p:spPr>
          <a:xfrm>
            <a:off x="1038225" y="4695825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transition system is the raw behavioral structure.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854C61D-B213-465A-8B0D-6FB7894A7A43}"/>
              </a:ext>
            </a:extLst>
          </p:cNvPr>
          <p:cNvSpPr>
            <a:spLocks noGrp="1"/>
          </p:cNvSpPr>
          <p:nvPr/>
        </p:nvSpPr>
        <p:spPr>
          <a:xfrm>
            <a:off x="809625" y="50292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ADAE471-C522-43A0-ACEF-4B80E14038A2}"/>
              </a:ext>
            </a:extLst>
          </p:cNvPr>
          <p:cNvSpPr>
            <a:spLocks noGrp="1"/>
          </p:cNvSpPr>
          <p:nvPr/>
        </p:nvSpPr>
        <p:spPr>
          <a:xfrm>
            <a:off x="1038225" y="5019675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External choice creates one outgoing transition for each initially offered event.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59A6807-0D77-4614-B0D5-4DB12BE5A337}"/>
              </a:ext>
            </a:extLst>
          </p:cNvPr>
          <p:cNvSpPr>
            <a:spLocks noGrp="1"/>
          </p:cNvSpPr>
          <p:nvPr/>
        </p:nvSpPr>
        <p:spPr>
          <a:xfrm>
            <a:off x="809625" y="53530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85424C3-61D4-415F-89D3-1BFBC53F0A7A}"/>
              </a:ext>
            </a:extLst>
          </p:cNvPr>
          <p:cNvSpPr>
            <a:spLocks noGrp="1"/>
          </p:cNvSpPr>
          <p:nvPr/>
        </p:nvSpPr>
        <p:spPr>
          <a:xfrm>
            <a:off x="1038225" y="5343525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Later semantic models observe this LTS differently.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60BB2E8-C0AB-4F63-ADF5-92C9633487DC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1C88FC8-69CD-4137-A63C-DF28EE902D36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16571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42CD57E5-610B-4906-BE26-A858BAD6BC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B4FAE28-D5CE-4193-9347-50652C5CB9DB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 Semantics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54C4FC9-533F-4142-809D-DAF2EAD6A21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A trace is a finite sequence of visible events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5A4A615-3EB8-4F76-ABCE-45A8EE349376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3E7D22-CCA9-4FDD-A974-CE5AFF9D731E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085EC67-A5A5-4AA5-9058-4F78BA76ACBA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23E6B6-6DCB-4970-BCB2-F28774933352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traces(P) = all finite visible histories of P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For prefix: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traces(a -&gt; P) = {&lt;&gt;} ∪ {&lt;a&gt;^s | s ∈ traces(P)}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BFFF9C5-9AEC-4F14-859C-199F33174A62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3CF6FD3-9650-46FF-A8C3-20F3A41518BE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834D7DD-967D-4FD2-9611-CE2DB6A54A9D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 = coin -&gt; tea -&gt; VM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First traces: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0 events: &lt;&gt;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1 event : &lt;coin&gt;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2 events: &lt;coin, tea&gt;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3 events: &lt;coin, tea, coin&gt;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4 events: &lt;coin, tea, coin, tea&gt;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2C96522-BA16-4538-A54C-534CC8BE6766}"/>
              </a:ext>
            </a:extLst>
          </p:cNvPr>
          <p:cNvSpPr>
            <a:spLocks noGrp="1"/>
          </p:cNvSpPr>
          <p:nvPr/>
        </p:nvSpPr>
        <p:spPr>
          <a:xfrm>
            <a:off x="838200" y="417195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CDDE915-7E9B-4EE9-9AEE-993610017845}"/>
              </a:ext>
            </a:extLst>
          </p:cNvPr>
          <p:cNvSpPr>
            <a:spLocks noGrp="1"/>
          </p:cNvSpPr>
          <p:nvPr/>
        </p:nvSpPr>
        <p:spPr>
          <a:xfrm>
            <a:off x="1076325" y="45243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B61CA5F-7790-4194-AD8F-516D4A7FE616}"/>
              </a:ext>
            </a:extLst>
          </p:cNvPr>
          <p:cNvSpPr>
            <a:spLocks noGrp="1"/>
          </p:cNvSpPr>
          <p:nvPr/>
        </p:nvSpPr>
        <p:spPr>
          <a:xfrm>
            <a:off x="1304925" y="45148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Trace semantics is good for 'bad sequence never occurs'.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7AD3981-8A13-4A64-BA2A-A45BB5C9993A}"/>
              </a:ext>
            </a:extLst>
          </p:cNvPr>
          <p:cNvSpPr>
            <a:spLocks noGrp="1"/>
          </p:cNvSpPr>
          <p:nvPr/>
        </p:nvSpPr>
        <p:spPr>
          <a:xfrm>
            <a:off x="1076325" y="48482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9D16944-48F2-4C70-9C6D-880BEE5DB551}"/>
              </a:ext>
            </a:extLst>
          </p:cNvPr>
          <p:cNvSpPr>
            <a:spLocks noGrp="1"/>
          </p:cNvSpPr>
          <p:nvPr/>
        </p:nvSpPr>
        <p:spPr>
          <a:xfrm>
            <a:off x="1304925" y="48387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It cannot express whether an option is currently offered.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F7DD6C-C648-4902-8415-262055E05BF9}"/>
              </a:ext>
            </a:extLst>
          </p:cNvPr>
          <p:cNvSpPr>
            <a:spLocks noGrp="1"/>
          </p:cNvSpPr>
          <p:nvPr/>
        </p:nvSpPr>
        <p:spPr>
          <a:xfrm>
            <a:off x="1076325" y="51720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E175137-C27F-40A0-9485-C03FBEF0D6DC}"/>
              </a:ext>
            </a:extLst>
          </p:cNvPr>
          <p:cNvSpPr>
            <a:spLocks noGrp="1"/>
          </p:cNvSpPr>
          <p:nvPr/>
        </p:nvSpPr>
        <p:spPr>
          <a:xfrm>
            <a:off x="1304925" y="51625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Trace equivalence may identify systems with different branching.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BA46EBC-C3E8-4179-8E15-8518A2A800B5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B27BC5-0EC2-4867-8F2B-1EA9AD8D3654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81165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9F8652A-2AD3-4E75-A88D-5B294537B6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0610A8F-85A3-4B51-8C0B-5D46B49A0284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 Safety Example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9166D7C-27D1-4949-82DB-81F5E287077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Checking a forbidden sequence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FAC730E-B0BC-4FE3-A611-D14C5054E64E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CDC67F0-B327-4849-9943-9E9FFF6154E1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CA56F4A-3995-48F9-A06E-E264632CFC57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B462CA8-462B-4895-99C0-9CB78F5C331F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Safety property: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tea must not occur before coin</a:t>
            </a:r>
          </a:p>
          <a:p>
            <a:endParaRPr sz="1163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Forbidden traces: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&lt;tea&gt;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&lt;coffee&gt;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&lt;tea, coin&gt;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&lt;coffee, coin&gt;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860CA39-4E4C-430D-BD13-5C66DA76F9BB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B4DFAD-3365-4094-BCB5-2526E659C7BD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997B83-8980-44B7-A598-1B7610724706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 = coin -&gt; (tea -&gt; VM [] coffee -&gt; VM)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Check: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&lt;trace begins with tea&gt;? no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&lt;trace begins with coffee&gt;? no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Therefore this safety property holds.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F7B8E0C-2BE2-4B55-A159-9FF99D1E2CC9}"/>
              </a:ext>
            </a:extLst>
          </p:cNvPr>
          <p:cNvSpPr>
            <a:spLocks noGrp="1"/>
          </p:cNvSpPr>
          <p:nvPr/>
        </p:nvSpPr>
        <p:spPr>
          <a:xfrm>
            <a:off x="523875" y="409575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AB8F852-524A-4747-A4E1-A49AB42DFDF1}"/>
              </a:ext>
            </a:extLst>
          </p:cNvPr>
          <p:cNvSpPr>
            <a:spLocks noGrp="1"/>
          </p:cNvSpPr>
          <p:nvPr/>
        </p:nvSpPr>
        <p:spPr>
          <a:xfrm>
            <a:off x="762000" y="4448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8FC439E-DF1E-4F04-A002-1B6CD8BEE02F}"/>
              </a:ext>
            </a:extLst>
          </p:cNvPr>
          <p:cNvSpPr>
            <a:spLocks noGrp="1"/>
          </p:cNvSpPr>
          <p:nvPr/>
        </p:nvSpPr>
        <p:spPr>
          <a:xfrm>
            <a:off x="990600" y="4438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 trace counterexample is a concrete bad history.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7BA64E0-544F-4EEA-8A41-58D81A95E421}"/>
              </a:ext>
            </a:extLst>
          </p:cNvPr>
          <p:cNvSpPr>
            <a:spLocks noGrp="1"/>
          </p:cNvSpPr>
          <p:nvPr/>
        </p:nvSpPr>
        <p:spPr>
          <a:xfrm>
            <a:off x="762000" y="4772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40A78E0-1F7D-4F29-87C5-437EE52F0B6C}"/>
              </a:ext>
            </a:extLst>
          </p:cNvPr>
          <p:cNvSpPr>
            <a:spLocks noGrp="1"/>
          </p:cNvSpPr>
          <p:nvPr/>
        </p:nvSpPr>
        <p:spPr>
          <a:xfrm>
            <a:off x="990600" y="4762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Safety can often be explained without failures.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9F91452-1AE2-409C-8242-23AC1DB2D212}"/>
              </a:ext>
            </a:extLst>
          </p:cNvPr>
          <p:cNvSpPr>
            <a:spLocks noGrp="1"/>
          </p:cNvSpPr>
          <p:nvPr/>
        </p:nvSpPr>
        <p:spPr>
          <a:xfrm>
            <a:off x="762000" y="50958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5D3FBD4-C3E7-4E96-9883-DE3628EB390D}"/>
              </a:ext>
            </a:extLst>
          </p:cNvPr>
          <p:cNvSpPr>
            <a:spLocks noGrp="1"/>
          </p:cNvSpPr>
          <p:nvPr/>
        </p:nvSpPr>
        <p:spPr>
          <a:xfrm>
            <a:off x="990600" y="50863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same model may still fail availability properties.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262B03D-FD65-4C77-9115-D1F4BC3185CE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00EC3EC-85F7-4E18-92C2-368F815185D3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06211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2EF7C178-3589-4AE1-B06B-38393633AA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0646D68-DB1B-494A-8913-81A91159B68F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 Equivalence Is Too Weak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CD69A7D-26CB-4FC3-9F5D-EC3FD9CE5F4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Same traces, different branching time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D3776EA-1B06-4F3D-9321-5FCA6062E5A3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D3C8C45-AFF7-4869-AB10-84DD9C2ABB83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91B654E-CF4B-4D1B-B344-9F74497F4077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F1E275-C0A0-4E81-A043-85DE8D41B026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Trace equivalence: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traces(P) = traces(Q)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But trace equivalence ignores when choices are offered.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5C572D3-7B2C-4BC9-8755-F5A19A643D61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73653E7-44E7-4B6B-9EED-005CFD52A5A5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017E88C-2A3A-4CE9-86CA-471FDBC27710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= a -&gt; b -&gt; STOP [] a -&gt; c -&gt; STOP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Q = a -&gt; (b -&gt; STOP [] c -&gt; STOP)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Both have traces: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&lt;&gt;, &lt;a&gt;, &lt;a,b&gt;, &lt;a,c&gt;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But after &lt;a&gt;, Q offers b and c together; P may not.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2440549-D3DC-41FC-8025-7BC20583EBE8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E4AA9E-6641-44DC-A500-D7B6E4E224B7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2AAB2B-F0B5-4EF7-9961-FAF3AEF1687B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example motivates failures.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EFF5C48-BE9B-481B-A4C1-FA1B73DE4B35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008A770-D3D7-42FD-B4D7-4B439DFFF869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Availability after a history is not captured by trace sets alone.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F235287-FBFC-4783-84B2-53C1BBB46523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25D7262-1BAB-4E40-BBA5-80CC0353456A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 dirty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Students should ask: what can be refused after &lt;a&gt;?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606D4C1-F573-41A0-BDAC-A08E206F210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EA3EB6C-DE76-46AF-805C-D18501CEB804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028956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AA8258EB-B98D-4F0A-9F2F-49798F42F5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7C3A926-829D-43E5-8487-615364DBA67C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Refusal Sets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D90412E-AC07-42DF-AD5E-69088969F54A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What events may the process refuse?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944260-8B96-4BD5-A03E-0029CEC11971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6459DF-3B7D-4FFE-BC57-456625D8744A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C4077C-B908-4F80-A48D-B3E2764D4966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E206BE7-1620-4F0A-999F-D0F32746000A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 refusal set X after trace s: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after doing s, the process may refuse every event in X.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Failure pair: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(s, X)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72657FC-3B29-4801-90CD-88619FE82F80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2E9ECE9-19CF-4D95-B816-B49D0DC439C2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4A1DC11-BDD9-4750-AF42-BFF88E568EC4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= a -&gt; STOP [] b -&gt; STOP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Initially: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offers a and b.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So P cannot refuse {a,b}.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But P may refuse {c} if c is in the alphabet and not offered.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E46D90A-BAA5-44FD-9D3E-3EF1CA7AB60F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20EF84-3506-4FD8-BF37-EBAC3A4F1DDE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74E2CAE-189F-4D02-8DF4-82B0F9C0C068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Refusal is negative information.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6A5B6AB-71BB-4888-B747-03E3AADA4859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95727A1-00E7-4FE4-AB6C-A14035B79DF8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It describes unavailable services.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5EF8F40-757A-4C22-B4F8-099D888ABD7C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05E1784-5757-4CBB-BA19-4FFA9BA3BE80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It depends on the alphabet and stable states.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B6A1FDF-672B-4AF9-8483-90669CC15975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7C44FCD-F230-4B26-8A21-9132AA9B0EDD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963223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073D69AB-82AB-422D-9EEA-1E6F9A6BD2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7E34FE1-5BDD-4E38-A664-B41F6DEA0AE1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Failure Semantics Example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A967E6F-087D-4AF9-A0F0-A293AA874615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External choice versus internal choice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38DF99E-4522-46A6-991D-60BC3B4AB73C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24BE616-E93A-40B8-9C11-336482BAFCA2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AD7FC57-0C43-492F-A13F-8F6E6A528144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29CDA56-0167-4031-A71A-A2D17A2B6A94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Failures(P) contains pairs (s, X).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s: trace already performed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X: events that may be refused after 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98C7422-B069-4D7F-B973-9231B35E50B4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89C9AF7-635F-4754-9D6D-B7BAA9B0B299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1C64231-55C3-4FC1-A622-E7522AF5A3BC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EXT = a -&gt; STOP [] b -&gt; STOP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INT = a -&gt; STOP |~| b -&gt; STOP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Initial refusals: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EXT cannot refuse {a,b}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INT may refuse {a} or {b}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Traces are similar; failures differ.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566F93B-8429-4456-B6EF-55079368D804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2ED10A4-64FF-4B97-B85B-E1C17DD21394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918CFB-3500-4894-BDC3-F74761AD3236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Failures distinguish real menus from internal random choice.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D1BC5F6-316C-4585-90C3-9B28BFFE7121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C1E637A-9331-4A78-9407-CCBE0127994C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is the semantic basis of availability checking.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BCC9291-5C91-4574-9674-0438B7B6DCAA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1F7126A-48E0-4D05-B7AD-FB5CD07BA304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this example before vending-machine availability.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1CE2E35-6CA3-499A-9FF3-09FC41E07388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DC1D2B4-71A9-4B58-9237-796CF7FD3F78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464271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E8EDC91-1CEF-4E6F-8A35-2891426388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A6DD722-9B4C-42FE-BAA5-A62D5D55F580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Stable Failures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C6CFB5E-8847-43BE-BB96-96A1DDD541D7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Refusals are observed when internal activity has settled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E83ECA-5072-46D3-8AB8-958FE8FD487D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B048D3F-486B-4064-99A9-5DFFD4E8783B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EC531AC-FE9D-4526-904E-4AB2406DA24D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00E00AA-E482-4FD5-A5A7-AF9BFBE5223B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Stable state: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no internal τ transition is immediately possible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Stable failure: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refusal information recorded at stable states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B6D61D-0A8A-4041-AF27-2CE1A6931618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996105C-96DF-46B2-8A12-A54EDD3A6179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DFAFDFE-2FB0-40CA-B0EA-3D46D90FA4F8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= (τ -&gt; a -&gt; STOP) |~| (b -&gt; STOP)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Before τ settles, the environment may not know whether a will be offered.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Stable failures avoid observing refusals during unresolved internal activity.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B4E00E5-B3C7-4B08-8488-CA873891D386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7FC47F8-E077-48C6-8297-7CB11B583204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E001963-72D4-4016-8ACA-526D8EE7DA52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Failures are not arbitrary snapshots.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7274F22-28EA-469B-AAAC-F840F6D45B6A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039BD53-588E-40E6-A205-C38C81D6B39E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Internal activity affects what can be observed.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DF3F808-3DB6-4756-BA8F-8730EB8A124C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40234D4-F23D-47B4-8FB3-11FA95A94DD0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matters after hiding introduces τ.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2F8F4C4-3364-4724-81F2-8010B8986D4D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072206A-87C2-4010-95FA-AA2767D81ED7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708069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EDE2C067-30FC-455E-BE2E-7AFB717A47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0CFF91-3267-497F-8D4F-95AC8580C089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Deadlock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4EB6FDB-BB9F-4BFE-BFE4-B75A678C3746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A stable state with no visible event available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C4CA7B9-72B0-413C-9C07-A741BE6BC986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F41D297-27FF-4A79-9AF0-50A2C3E926D8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6D63100-DB25-4D56-AB2A-1F261B416758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F231C19-9626-4DC5-AAE0-DD076B74CD27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Deadlock after trace s: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after s, the process can refuse its whole alphabet.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STOP is the canonical deadlocked process.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AA1B5F4-ED97-4894-A674-B8738159C93F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883EB4B-F078-4FA6-9A90-18E1B2871190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B00F11A-BD18-4FCF-888A-A060B3799958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 = a -&gt; b -&gt; STOP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Q = b -&gt; a -&gt; STOP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= P [| {a,b} |] Q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Initially: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 needs Q, but Q offers b.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 needs P, but P offers a.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No visible event can occur.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41C79F2-AD48-425B-8568-45351EAB4E8F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950204-B562-47AA-B937-BCBBDE3E4E5B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4ECEE3-8B67-47A1-B975-63FC8D7283F1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Deadlock can be caused by mismatched synchronization order.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7720E69-1BA2-4DF6-8D70-7044E94D3D6C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39C28DA-1D3B-44A3-803F-6CE3B588BD7E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trace to deadlock may be empty.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4EB375C-A511-47A8-9A7B-836E5FAD1862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3E0DBBB-BEFC-4E7B-929C-43CED0430131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Deadlock freedom is a standard FDR check.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E976071-103F-4AFC-B1F2-B10290D3E694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1D24CC6-AD5E-4D1F-A8A3-F65624C50647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61760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4406773B-5058-4329-87A6-1DCC7603E5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BFBB609-B6FB-4858-8ADF-940EF16BCF94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 dirty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Divergence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E1743A4-F084-42E6-AA38-884B7680936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Infinite internal activity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6DD77AF-B6A4-43BC-9D2A-7B5142BC780E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721BB9-3C67-4010-9517-AAE0D8BA8698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BF3B7B-B41C-4D81-922E-E76130C3EC92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D657CD-28BF-454B-9F07-2C445F206266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Divergence: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the process can perform infinitely many internal τ actions.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Often caused by hiding visible loops.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5B00ABC-A875-4470-A637-1CA0A770A69B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924A9F2-B199-428E-8C76-B2BBC8DE92FC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F1CD00F-A6EA-442C-A421-318F2E798EE5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LOOP = grant -&gt; LOOP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 = LOOP \ {grant}</a:t>
            </a:r>
          </a:p>
          <a:p>
            <a:endParaRPr sz="1088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After hiding: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 =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τ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PUBLIC</a:t>
            </a:r>
          </a:p>
          <a:p>
            <a:endParaRPr sz="1088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The environment sees no progress forever.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837EFC7-F978-4FB0-9D43-ECCF8B556E9A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51C8671-1F65-413E-BD9B-EE0AF2D4BCD7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D319B0C-0028-4447-8DCD-97C7A20D672C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Divergence is not deadlock; the system is internally active.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057E3EF-420B-4DC7-A75E-0A5B3E62DB8A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76BC991-1173-4AC5-BD8C-75AC1CA057B6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Hiding can create divergence.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F815D38-D333-4AEC-A08A-C62A2F4B0FD1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8A1D3E6-61DD-439C-AE3E-6321DB14152E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 semantics records divergence explicitly.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7C120CE-A123-45EC-B92D-49A71F5979F0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3B8C2D1-855E-4266-A8E1-F3A8438331B0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583011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6267CD83-ADA8-44A9-B8EC-ECF27FC5AE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E97B2F7-125A-4AFB-A2D3-7C834D5AD83A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 Refinement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EAB6869-D08A-4AA1-9087-174F0A970048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Implementation must not add forbidden visible histories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D50DF9C-4119-4482-8F3E-DDB563979604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36D758-9B6C-4D16-89F8-E02E345B944C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7219AD4-BE31-40F8-9F6B-0BD1600B822D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F3F64B-8BCC-4C25-B0A8-01B031DE58B5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[T= IMPL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Meaning: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traces(IMPL) ⊆ traces(SPEC)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981A28-A7D8-426E-9DD9-1B90BB274C33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CCF5D3-13E9-495A-AE7E-83F903EA6181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D53D773-8EDB-4F75-8D9A-1D6B514254F8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= coin -&gt; (tea -&gt; STOP [] coffee -&gt; STOP)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 = coin -&gt; tea -&gt; STOP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traces(IMPL) are included in traces(SPEC).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So trace refinement holds.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247E579-D75D-423A-BA39-2C9808A16A81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426CC2A-3F16-4892-9C20-2691C0DB8A01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9644849-A096-4895-8157-C501B8A3ABB3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Trace refinement permits reducing alternatives.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336EF24-DAE0-4AA2-82A7-9DF0D5749612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FA25F62-B68B-42F9-80FB-6D1844116E43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It checks safety-style behavior inclusion.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6C436F1-E32E-4732-B6F5-AAA84158B902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43EA012-37F5-4A5C-9CB5-10DE70F5B439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It may miss availability loss.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B82F3C6-5109-4621-BEFC-AF39E062FBE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AA3492F-AE8C-4228-A592-46ACFA9E3BF1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156445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0ABF8BDA-789A-4032-8652-3583B83307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1B24EC6-C034-4CDE-A77D-BDB66FF96D3E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Failures Refinement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BF7DF0-2FBD-449F-9D16-883DA1312888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Implementation must preserve offered services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933033-9D24-4E5D-ADEF-D48184A69074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1B2B0A1-364B-4C28-8666-F006701B7211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37E972C-2036-45BA-855F-97E40B11BC7B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C517190-079B-4D82-A3A7-7E4F87566E4E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[F= IMPL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Intuition: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IMPL cannot refuse events that SPEC promises to offer.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8A8DCD9-EDDA-473E-A43B-AF50C49FD5B7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6225DCC-5518-499F-A815-D9EC9C9D3235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640B7A-889C-45D8-A202-4428B555F881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= coin -&gt; (tea -&gt; STOP [] coffee -&gt; STOP)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 = coin -&gt; tea -&gt; STOP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After &lt;coin&gt;: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offers tea and coffee.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 may refuse coffee.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Failures refinement fails if coffee availability is required.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A005E8B-2FDB-439B-9D24-42AC3882A5E1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0250965-410B-4D0A-A7CC-3DCEEA86904C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183B948-A44E-494B-B503-70D560297BA4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Failures refinement catches lost menu options.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1D439ED-97BB-4DA1-8A28-A578F936931D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D30F9FA-3019-4DC7-B0C1-D93D509844CA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It is stronger than trace refinement.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D7E29CD-685E-4F84-AC6D-F82E105339F7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E353FD1-0444-430F-8C8C-3877EB295105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it for availability requirements.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204D9F5-0815-4E6D-A980-9D4F33E394BB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D8A50CE-9176-4B95-81D6-EC07F55E6F9A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708842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49467116-4561-44CB-83FF-AE8377018D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94B76AD-68FE-4AAB-8591-5AA5B9634058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Failures-Divergences Refinement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E650E80-D395-4B94-B509-89DA6F65243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Also rule out harmful internal non-progress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4E509F3-B86A-46FF-A7C4-78E8BD8AD079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92601F8-4D96-498B-89F5-5093C7F49DC5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176F12-3DBB-4A9A-BB76-5009B3789DF6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6C2A288-1E53-4FF0-9C17-4373165FAB79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[FD= IMPL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Checks visible behavior, refusals, and divergence.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3E7B99-5980-4C8B-9987-B1113BDF90F6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50710A4-59F4-4119-8BCB-A7978CC8D41F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52D858-7130-4237-85B0-78850336EB47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= request -&gt; response -&gt; SPEC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 = request -&gt; internal -&gt; response -&gt; IMPL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Hide internal: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internal becomes τ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If τ can loop forever, IMPL may diverge after request.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50F9377-A9E4-4023-9AAA-C0D64F3D7714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390D3C7-9358-4A81-BB61-C77CFCDBA32F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FCC166D-D5BD-4E9A-8C65-47FF87267160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 refinement is needed when hiding/internal loops matter.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7685C5A-FB54-4360-8C6C-011189C847DC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5740CF0-F3A0-4FA2-8D2B-429F4B59F5DB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Divergence can destroy a response guarantee.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196A3AD-FB0D-43CC-84FB-978ADC839EC4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B9E2813-9E99-4ECA-9313-8FD1651CB8D7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is closer to liveness/progress reasoning.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D5481EE-401F-4720-8EB3-C9142B54720D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77AA5C3-90BD-4E79-9B6B-C7DF7113F21F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056112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F6C5507-3595-4724-AA8D-8A3F9F4F52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87BE85-6154-4389-BE46-C317B4A08A34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FDR Assertions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A943E87-9526-4E40-AFA2-EEF12853042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How semantic ideas become checks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5CD17B5-6FFC-4E33-A7C7-483AB2941E9D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A3D8D9-5B11-40E6-832B-D79A2C13B47C}"/>
              </a:ext>
            </a:extLst>
          </p:cNvPr>
          <p:cNvSpPr>
            <a:spLocks noGrp="1"/>
          </p:cNvSpPr>
          <p:nvPr/>
        </p:nvSpPr>
        <p:spPr>
          <a:xfrm>
            <a:off x="52387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Definition / rule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E838CED-AC5D-4254-A957-3ADBAE07D6FA}"/>
              </a:ext>
            </a:extLst>
          </p:cNvPr>
          <p:cNvSpPr>
            <a:spLocks noGrp="1"/>
          </p:cNvSpPr>
          <p:nvPr/>
        </p:nvSpPr>
        <p:spPr>
          <a:xfrm>
            <a:off x="523875" y="1409700"/>
            <a:ext cx="4000500" cy="1600200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44D7C1A-B2CB-4CAF-BF2A-FD8A6684F7D8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381000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Common FDR-style assertions:</a:t>
            </a:r>
          </a:p>
          <a:p>
            <a:endParaRPr sz="1163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SYSTEM :[deadlock free [F]]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SYSTEM :[livelock free]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SPEC [T= IMPL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SPEC [F= IMPL</a:t>
            </a:r>
          </a:p>
          <a:p>
            <a:pPr algn="l">
              <a:def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163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SPEC [FD= IMPL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E0761E9-5DCA-43FB-96E8-C22EDAE85C80}"/>
              </a:ext>
            </a:extLst>
          </p:cNvPr>
          <p:cNvSpPr>
            <a:spLocks noGrp="1"/>
          </p:cNvSpPr>
          <p:nvPr/>
        </p:nvSpPr>
        <p:spPr>
          <a:xfrm>
            <a:off x="5000625" y="1181100"/>
            <a:ext cx="1905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Worked example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CCE8CFE-05F6-4478-B131-12F9804E2996}"/>
              </a:ext>
            </a:extLst>
          </p:cNvPr>
          <p:cNvSpPr>
            <a:spLocks noGrp="1"/>
          </p:cNvSpPr>
          <p:nvPr/>
        </p:nvSpPr>
        <p:spPr>
          <a:xfrm>
            <a:off x="5000625" y="1409700"/>
            <a:ext cx="4000500" cy="22860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3880739-A0B5-436B-8796-C7D17BD6B409}"/>
              </a:ext>
            </a:extLst>
          </p:cNvPr>
          <p:cNvSpPr>
            <a:spLocks noGrp="1"/>
          </p:cNvSpPr>
          <p:nvPr/>
        </p:nvSpPr>
        <p:spPr>
          <a:xfrm>
            <a:off x="5095875" y="1485900"/>
            <a:ext cx="3810000" cy="2133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For vending machine: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VM_SPEC [F= VM_IMPL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Counterexample idea: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&lt;coin&gt; then coffee is refused.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For deadlock example: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SYSTEM :[deadlock free [F]]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Counterexample trace: &lt;&gt;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EF134CE-FA3E-41D6-B310-D6324E8C07AD}"/>
              </a:ext>
            </a:extLst>
          </p:cNvPr>
          <p:cNvSpPr>
            <a:spLocks noGrp="1"/>
          </p:cNvSpPr>
          <p:nvPr/>
        </p:nvSpPr>
        <p:spPr>
          <a:xfrm>
            <a:off x="523875" y="339090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students should notice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ADC8D65-D164-4BBE-AC09-BF8896159BB8}"/>
              </a:ext>
            </a:extLst>
          </p:cNvPr>
          <p:cNvSpPr>
            <a:spLocks noGrp="1"/>
          </p:cNvSpPr>
          <p:nvPr/>
        </p:nvSpPr>
        <p:spPr>
          <a:xfrm>
            <a:off x="762000" y="37433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4CB52BD-829F-4CC0-BC49-A388CE7C36EA}"/>
              </a:ext>
            </a:extLst>
          </p:cNvPr>
          <p:cNvSpPr>
            <a:spLocks noGrp="1"/>
          </p:cNvSpPr>
          <p:nvPr/>
        </p:nvSpPr>
        <p:spPr>
          <a:xfrm>
            <a:off x="990600" y="37338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FDR assertions correspond to semantic models.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E3874A8-3FBC-4C10-BBEB-B37104D785E0}"/>
              </a:ext>
            </a:extLst>
          </p:cNvPr>
          <p:cNvSpPr>
            <a:spLocks noGrp="1"/>
          </p:cNvSpPr>
          <p:nvPr/>
        </p:nvSpPr>
        <p:spPr>
          <a:xfrm>
            <a:off x="762000" y="40671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63CA30F-42D1-48D0-9794-207D6E566C7B}"/>
              </a:ext>
            </a:extLst>
          </p:cNvPr>
          <p:cNvSpPr>
            <a:spLocks noGrp="1"/>
          </p:cNvSpPr>
          <p:nvPr/>
        </p:nvSpPr>
        <p:spPr>
          <a:xfrm>
            <a:off x="990600" y="405765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Counterexamples should be explained in domain terms.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1459E04-8141-4355-9D19-E09CFC921E26}"/>
              </a:ext>
            </a:extLst>
          </p:cNvPr>
          <p:cNvSpPr>
            <a:spLocks noGrp="1"/>
          </p:cNvSpPr>
          <p:nvPr/>
        </p:nvSpPr>
        <p:spPr>
          <a:xfrm>
            <a:off x="762000" y="43910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BC80CA0-E40B-442F-A803-CE63C249649D}"/>
              </a:ext>
            </a:extLst>
          </p:cNvPr>
          <p:cNvSpPr>
            <a:spLocks noGrp="1"/>
          </p:cNvSpPr>
          <p:nvPr/>
        </p:nvSpPr>
        <p:spPr>
          <a:xfrm>
            <a:off x="990600" y="4381500"/>
            <a:ext cx="76771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FDR is useful only if the model captures the requirement.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3800C82-7546-475D-8E3F-652B6019840B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DEB56EB-E97B-406B-BBCB-C283820E053F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444793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B4CF6BC-12C9-4EFB-BDFE-4CD364148C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3FA145C-7451-4A69-8E57-A4FD3C12D1F6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Outline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7EFAE6F-0418-4C2A-8C8E-6EDE84C4D76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Chapter map; current section is highlighted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F882C8D-E35C-4DEA-BCE8-9324BF4A66BB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CEDDB8C-CF38-465C-AEB9-3783E87B6C56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16325D6-DD4F-4171-8347-23803FF32CD1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1AC6639-E6F8-4F75-A56F-7285A306C086}"/>
              </a:ext>
            </a:extLst>
          </p:cNvPr>
          <p:cNvSpPr>
            <a:spLocks noGrp="1"/>
          </p:cNvSpPr>
          <p:nvPr/>
        </p:nvSpPr>
        <p:spPr>
          <a:xfrm>
            <a:off x="1619250" y="14763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Motivation and CSP worldview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33BF257-64E2-4A17-8DE2-E98B7A473E8A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6B25391-7196-4AD5-885F-1A7E249F14AE}"/>
              </a:ext>
            </a:extLst>
          </p:cNvPr>
          <p:cNvSpPr>
            <a:spLocks noGrp="1"/>
          </p:cNvSpPr>
          <p:nvPr/>
        </p:nvSpPr>
        <p:spPr>
          <a:xfrm>
            <a:off x="781050" y="22479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9A1BB9-A6CE-43C0-9D1F-A308F3E2E57B}"/>
              </a:ext>
            </a:extLst>
          </p:cNvPr>
          <p:cNvSpPr>
            <a:spLocks noGrp="1"/>
          </p:cNvSpPr>
          <p:nvPr/>
        </p:nvSpPr>
        <p:spPr>
          <a:xfrm>
            <a:off x="1619250" y="22193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syntax with executable examples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16CFAAD-19D5-4FEB-9EB5-4A34DD005D1E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354235-5627-41E3-9A04-DCD43E7F946A}"/>
              </a:ext>
            </a:extLst>
          </p:cNvPr>
          <p:cNvSpPr>
            <a:spLocks noGrp="1"/>
          </p:cNvSpPr>
          <p:nvPr/>
        </p:nvSpPr>
        <p:spPr>
          <a:xfrm>
            <a:off x="781050" y="29908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DA98BCF-CFA6-4932-98A3-02F4511E5C42}"/>
              </a:ext>
            </a:extLst>
          </p:cNvPr>
          <p:cNvSpPr>
            <a:spLocks noGrp="1"/>
          </p:cNvSpPr>
          <p:nvPr/>
        </p:nvSpPr>
        <p:spPr>
          <a:xfrm>
            <a:off x="1619250" y="29622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Semantic models with hand calculations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2586668-B357-4399-AF91-08F6D4C330F9}"/>
              </a:ext>
            </a:extLst>
          </p:cNvPr>
          <p:cNvSpPr>
            <a:spLocks noGrp="1"/>
          </p:cNvSpPr>
          <p:nvPr/>
        </p:nvSpPr>
        <p:spPr>
          <a:xfrm>
            <a:off x="781050" y="3657600"/>
            <a:ext cx="552450" cy="381000"/>
          </a:xfrm>
          <a:prstGeom prst="rect">
            <a:avLst/>
          </a:prstGeom>
          <a:solidFill>
            <a:srgbClr val="1F4E9D"/>
          </a:solidFill>
          <a:ln w="9525">
            <a:solidFill>
              <a:srgbClr val="1F4E9D"/>
            </a:solidFill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F7B7C98-BA48-4F21-8CC8-12F5F4E08F73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9C4D6BA-BFF8-43BA-A9AB-254B095ADB6A}"/>
              </a:ext>
            </a:extLst>
          </p:cNvPr>
          <p:cNvSpPr>
            <a:spLocks noGrp="1"/>
          </p:cNvSpPr>
          <p:nvPr/>
        </p:nvSpPr>
        <p:spPr>
          <a:xfrm>
            <a:off x="1619250" y="37052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8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8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Refinement and FDR checks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880806A-FDB6-4FF3-AC14-68EF106EC5C9}"/>
              </a:ext>
            </a:extLst>
          </p:cNvPr>
          <p:cNvSpPr>
            <a:spLocks noGrp="1"/>
          </p:cNvSpPr>
          <p:nvPr/>
        </p:nvSpPr>
        <p:spPr>
          <a:xfrm>
            <a:off x="7667625" y="37433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0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current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A44D72A-D47D-48B0-AF0E-9D6C7EC21787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1CE84C9-2897-44BF-91B1-B2D2B600A6C5}"/>
              </a:ext>
            </a:extLst>
          </p:cNvPr>
          <p:cNvSpPr>
            <a:spLocks noGrp="1"/>
          </p:cNvSpPr>
          <p:nvPr/>
        </p:nvSpPr>
        <p:spPr>
          <a:xfrm>
            <a:off x="781050" y="44767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1941A3A-51B2-48C1-8CAF-A5A0E05FA1D2}"/>
              </a:ext>
            </a:extLst>
          </p:cNvPr>
          <p:cNvSpPr>
            <a:spLocks noGrp="1"/>
          </p:cNvSpPr>
          <p:nvPr/>
        </p:nvSpPr>
        <p:spPr>
          <a:xfrm>
            <a:off x="1619250" y="44481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Complete system modeling case studies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1BCD978-25DD-434A-9BD9-E6FEBB07000B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007F073-DD07-4C40-8500-9E96A88680CD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4FBFA21-802D-4386-9F5E-9A7B16CB8BDA}"/>
              </a:ext>
            </a:extLst>
          </p:cNvPr>
          <p:cNvSpPr>
            <a:spLocks noGrp="1"/>
          </p:cNvSpPr>
          <p:nvPr/>
        </p:nvSpPr>
        <p:spPr>
          <a:xfrm>
            <a:off x="1619250" y="51911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vs CSP and teaching wrap-up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C1B9F2D-61C9-4AEA-B531-2460844DC5D6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AE5AEF9-FEA7-447B-9F0D-D874620BE7B2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621507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E7A438FB-CCD7-45D1-9506-652D5289FC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C4B170D-5655-4088-8859-39AE0C9E7374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Refinement Teaching Pattern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340F348-1BAB-4083-8627-8C1F03A887BB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Use the same spec/impl under different semantic lenses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0992876-FEC6-4BB0-80AF-E93662152A69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D6DDDD0-0D91-4E3A-AC21-560D33B89EEB}"/>
              </a:ext>
            </a:extLst>
          </p:cNvPr>
          <p:cNvSpPr>
            <a:spLocks noGrp="1"/>
          </p:cNvSpPr>
          <p:nvPr/>
        </p:nvSpPr>
        <p:spPr>
          <a:xfrm>
            <a:off x="523875" y="1238250"/>
            <a:ext cx="8477250" cy="714375"/>
          </a:xfrm>
          <a:prstGeom prst="rect">
            <a:avLst/>
          </a:prstGeom>
          <a:solidFill>
            <a:srgbClr val="FFF6D8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9B7783-DCDB-44F6-8570-B38AF22EA3D3}"/>
              </a:ext>
            </a:extLst>
          </p:cNvPr>
          <p:cNvSpPr>
            <a:spLocks noGrp="1"/>
          </p:cNvSpPr>
          <p:nvPr/>
        </p:nvSpPr>
        <p:spPr>
          <a:xfrm>
            <a:off x="619125" y="1314450"/>
            <a:ext cx="8286750" cy="5619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SPEC = coin -&gt; (tea -&gt; STOP [] coffee -&gt; STOP)</a:t>
            </a:r>
          </a:p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IMPL = coin -&gt; tea -&gt; STOP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5055983-49E3-4AE5-8B59-97B5E140CDDC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1428750" cy="523875"/>
          </a:xfrm>
          <a:prstGeom prst="rect">
            <a:avLst/>
          </a:prstGeom>
          <a:solidFill>
            <a:srgbClr val="EAF7EA"/>
          </a:solidFill>
          <a:ln w="9525">
            <a:solidFill>
              <a:srgbClr val="B8C7DC"/>
            </a:solidFill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B15AEE-77D6-43E9-9DCF-E16E81889321}"/>
              </a:ext>
            </a:extLst>
          </p:cNvPr>
          <p:cNvSpPr>
            <a:spLocks noGrp="1"/>
          </p:cNvSpPr>
          <p:nvPr/>
        </p:nvSpPr>
        <p:spPr>
          <a:xfrm>
            <a:off x="809625" y="25241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35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9FEF83F-A607-4456-A410-EDF112DF8851}"/>
              </a:ext>
            </a:extLst>
          </p:cNvPr>
          <p:cNvSpPr>
            <a:spLocks noGrp="1"/>
          </p:cNvSpPr>
          <p:nvPr/>
        </p:nvSpPr>
        <p:spPr>
          <a:xfrm>
            <a:off x="2381250" y="2428875"/>
            <a:ext cx="31432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Does IMPL add forbidden traces?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767348-0021-4F0C-A83A-B05E31429E00}"/>
              </a:ext>
            </a:extLst>
          </p:cNvPr>
          <p:cNvSpPr>
            <a:spLocks noGrp="1"/>
          </p:cNvSpPr>
          <p:nvPr/>
        </p:nvSpPr>
        <p:spPr>
          <a:xfrm>
            <a:off x="5810250" y="2428875"/>
            <a:ext cx="2952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No. IMPL only does coin-tea.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046A70A-BB7A-4454-97A3-2D7D721289E0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1428750" cy="523875"/>
          </a:xfrm>
          <a:prstGeom prst="rect">
            <a:avLst/>
          </a:prstGeom>
          <a:solidFill>
            <a:srgbClr val="FDECEC"/>
          </a:solidFill>
          <a:ln w="9525">
            <a:solidFill>
              <a:srgbClr val="B8C7DC"/>
            </a:solidFill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714DFB-F138-4D40-839D-4911745A3D5A}"/>
              </a:ext>
            </a:extLst>
          </p:cNvPr>
          <p:cNvSpPr>
            <a:spLocks noGrp="1"/>
          </p:cNvSpPr>
          <p:nvPr/>
        </p:nvSpPr>
        <p:spPr>
          <a:xfrm>
            <a:off x="809625" y="3524250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3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Failures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CF38884-57CB-4592-92A7-4ABC4EC669B5}"/>
              </a:ext>
            </a:extLst>
          </p:cNvPr>
          <p:cNvSpPr>
            <a:spLocks noGrp="1"/>
          </p:cNvSpPr>
          <p:nvPr/>
        </p:nvSpPr>
        <p:spPr>
          <a:xfrm>
            <a:off x="2381250" y="3429000"/>
            <a:ext cx="31432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Does IMPL preserve offered menu choices?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7D655E0-CC28-4806-ACDB-17983B44C954}"/>
              </a:ext>
            </a:extLst>
          </p:cNvPr>
          <p:cNvSpPr>
            <a:spLocks noGrp="1"/>
          </p:cNvSpPr>
          <p:nvPr/>
        </p:nvSpPr>
        <p:spPr>
          <a:xfrm>
            <a:off x="5810250" y="3429000"/>
            <a:ext cx="2952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No. coffee may be refused after coin.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DF3A383-6914-4EAF-B548-5D54CB2D633C}"/>
              </a:ext>
            </a:extLst>
          </p:cNvPr>
          <p:cNvSpPr>
            <a:spLocks noGrp="1"/>
          </p:cNvSpPr>
          <p:nvPr/>
        </p:nvSpPr>
        <p:spPr>
          <a:xfrm>
            <a:off x="666750" y="4381500"/>
            <a:ext cx="1428750" cy="523875"/>
          </a:xfrm>
          <a:prstGeom prst="rect">
            <a:avLst/>
          </a:prstGeom>
          <a:solidFill>
            <a:srgbClr val="EAF2FF"/>
          </a:solidFill>
          <a:ln w="9525">
            <a:solidFill>
              <a:srgbClr val="B8C7DC"/>
            </a:solidFill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17D7762-6E44-441A-B4CA-9FDDAFCECE37}"/>
              </a:ext>
            </a:extLst>
          </p:cNvPr>
          <p:cNvSpPr>
            <a:spLocks noGrp="1"/>
          </p:cNvSpPr>
          <p:nvPr/>
        </p:nvSpPr>
        <p:spPr>
          <a:xfrm>
            <a:off x="809625" y="452437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35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FD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10D50A9-93DC-4F76-98C8-237E12E10076}"/>
              </a:ext>
            </a:extLst>
          </p:cNvPr>
          <p:cNvSpPr>
            <a:spLocks noGrp="1"/>
          </p:cNvSpPr>
          <p:nvPr/>
        </p:nvSpPr>
        <p:spPr>
          <a:xfrm>
            <a:off x="2381250" y="4429125"/>
            <a:ext cx="31432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1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1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Can IMPL diverge internally?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2E3E234-E800-48C0-B5DF-A1F450690003}"/>
              </a:ext>
            </a:extLst>
          </p:cNvPr>
          <p:cNvSpPr>
            <a:spLocks noGrp="1"/>
          </p:cNvSpPr>
          <p:nvPr/>
        </p:nvSpPr>
        <p:spPr>
          <a:xfrm>
            <a:off x="5810250" y="4429125"/>
            <a:ext cx="2952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35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Not in this small model; no hidden loop.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8A0E9AF-E02B-4542-B3E2-82B999302207}"/>
              </a:ext>
            </a:extLst>
          </p:cNvPr>
          <p:cNvSpPr>
            <a:spLocks noGrp="1"/>
          </p:cNvSpPr>
          <p:nvPr/>
        </p:nvSpPr>
        <p:spPr>
          <a:xfrm>
            <a:off x="857250" y="5810250"/>
            <a:ext cx="7810500" cy="523875"/>
          </a:xfrm>
          <a:prstGeom prst="rect">
            <a:avLst/>
          </a:prstGeom>
          <a:solidFill>
            <a:srgbClr val="FFF6D8"/>
          </a:solidFill>
          <a:ln w="9525">
            <a:solidFill>
              <a:srgbClr val="C00000"/>
            </a:solidFill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8066B91-536B-45C6-BB2A-82B3272949EC}"/>
              </a:ext>
            </a:extLst>
          </p:cNvPr>
          <p:cNvSpPr>
            <a:spLocks noGrp="1"/>
          </p:cNvSpPr>
          <p:nvPr/>
        </p:nvSpPr>
        <p:spPr>
          <a:xfrm>
            <a:off x="1047750" y="5962650"/>
            <a:ext cx="7429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4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Teaching point: the same implementation can pass one semantic check and fail another.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5E58C0A-1053-4754-8BEA-A4E5BEA8501D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F708D86-5036-4CEA-9ECC-86715C9085B0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93033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AE8D7655-AE08-4935-9F00-A1F7C0A4B9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7109C0-0BDE-4A15-AFB1-C0BC799DD704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Counterexample Reading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B91B67B-01D9-4AF9-A33C-ABBBC8280B85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How to explain FDR results to students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26DC2B2-2EDB-4440-937F-67162B212945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492D98D-86C6-47D5-9044-7C4DC411DB8C}"/>
              </a:ext>
            </a:extLst>
          </p:cNvPr>
          <p:cNvSpPr>
            <a:spLocks noGrp="1"/>
          </p:cNvSpPr>
          <p:nvPr/>
        </p:nvSpPr>
        <p:spPr>
          <a:xfrm>
            <a:off x="523875" y="1238250"/>
            <a:ext cx="4000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B46DF2-6612-458F-9B01-0F6E813DE62D}"/>
              </a:ext>
            </a:extLst>
          </p:cNvPr>
          <p:cNvSpPr>
            <a:spLocks noGrp="1"/>
          </p:cNvSpPr>
          <p:nvPr/>
        </p:nvSpPr>
        <p:spPr>
          <a:xfrm>
            <a:off x="619125" y="1314450"/>
            <a:ext cx="3810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Assertion:</a:t>
            </a:r>
          </a:p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assert VM_SPEC [F= VM_IMPL</a:t>
            </a:r>
          </a:p>
          <a:p>
            <a:endParaRPr sz="1350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Counterexample shape:</a:t>
            </a:r>
          </a:p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trace: &lt;coin&gt;</a:t>
            </a:r>
          </a:p>
          <a:p>
            <a:pPr algn="l">
              <a:def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350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refusal: {coffee}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34F635B-8882-4828-901C-199438A1292F}"/>
              </a:ext>
            </a:extLst>
          </p:cNvPr>
          <p:cNvSpPr>
            <a:spLocks noGrp="1"/>
          </p:cNvSpPr>
          <p:nvPr/>
        </p:nvSpPr>
        <p:spPr>
          <a:xfrm>
            <a:off x="5143500" y="1238250"/>
            <a:ext cx="28575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Translate into domain language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D90D1E2-8B20-4F7A-947E-7A995102646B}"/>
              </a:ext>
            </a:extLst>
          </p:cNvPr>
          <p:cNvSpPr>
            <a:spLocks noGrp="1"/>
          </p:cNvSpPr>
          <p:nvPr/>
        </p:nvSpPr>
        <p:spPr>
          <a:xfrm>
            <a:off x="5334000" y="16097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DAE9DD7-0A3D-4B68-A868-AD6BF4B91545}"/>
              </a:ext>
            </a:extLst>
          </p:cNvPr>
          <p:cNvSpPr>
            <a:spLocks noGrp="1"/>
          </p:cNvSpPr>
          <p:nvPr/>
        </p:nvSpPr>
        <p:spPr>
          <a:xfrm>
            <a:off x="5562600" y="1600200"/>
            <a:ext cx="3295650" cy="3714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user has inserted a coin.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BCF27A0-5F1C-47BE-BAE7-8A843B88A71B}"/>
              </a:ext>
            </a:extLst>
          </p:cNvPr>
          <p:cNvSpPr>
            <a:spLocks noGrp="1"/>
          </p:cNvSpPr>
          <p:nvPr/>
        </p:nvSpPr>
        <p:spPr>
          <a:xfrm>
            <a:off x="5334000" y="19431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4891990-CD35-4295-A105-4315D5B722D3}"/>
              </a:ext>
            </a:extLst>
          </p:cNvPr>
          <p:cNvSpPr>
            <a:spLocks noGrp="1"/>
          </p:cNvSpPr>
          <p:nvPr/>
        </p:nvSpPr>
        <p:spPr>
          <a:xfrm>
            <a:off x="5562600" y="1933575"/>
            <a:ext cx="3295650" cy="477393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At that point, the specification says coffee should be available.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6F4DBDF-AC16-47DF-A258-2BEF2FBDDCEC}"/>
              </a:ext>
            </a:extLst>
          </p:cNvPr>
          <p:cNvSpPr>
            <a:spLocks noGrp="1"/>
          </p:cNvSpPr>
          <p:nvPr/>
        </p:nvSpPr>
        <p:spPr>
          <a:xfrm>
            <a:off x="5334000" y="238239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765F0AC-DD9E-4BFB-AD37-1AE242AD0824}"/>
              </a:ext>
            </a:extLst>
          </p:cNvPr>
          <p:cNvSpPr>
            <a:spLocks noGrp="1"/>
          </p:cNvSpPr>
          <p:nvPr/>
        </p:nvSpPr>
        <p:spPr>
          <a:xfrm>
            <a:off x="5562600" y="2372868"/>
            <a:ext cx="3295650" cy="3714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implementation can refuse coffee.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694FE07-8B2B-4B91-957A-0B5E1F77B268}"/>
              </a:ext>
            </a:extLst>
          </p:cNvPr>
          <p:cNvSpPr>
            <a:spLocks noGrp="1"/>
          </p:cNvSpPr>
          <p:nvPr/>
        </p:nvSpPr>
        <p:spPr>
          <a:xfrm>
            <a:off x="5334000" y="2715768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EB343C2-37BC-47B0-8891-654B121DD080}"/>
              </a:ext>
            </a:extLst>
          </p:cNvPr>
          <p:cNvSpPr>
            <a:spLocks noGrp="1"/>
          </p:cNvSpPr>
          <p:nvPr/>
        </p:nvSpPr>
        <p:spPr>
          <a:xfrm>
            <a:off x="5562600" y="2706243"/>
            <a:ext cx="3295650" cy="477393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Therefore the implementation does not satisfy the menu requirement.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9B9CD4-CD1D-4B79-9DD1-7C25F271FB9D}"/>
              </a:ext>
            </a:extLst>
          </p:cNvPr>
          <p:cNvSpPr>
            <a:spLocks noGrp="1"/>
          </p:cNvSpPr>
          <p:nvPr/>
        </p:nvSpPr>
        <p:spPr>
          <a:xfrm>
            <a:off x="523875" y="3429000"/>
            <a:ext cx="21907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Teaching method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C0243CA-8CC9-4437-BBDF-B227FDF379D3}"/>
              </a:ext>
            </a:extLst>
          </p:cNvPr>
          <p:cNvSpPr>
            <a:spLocks noGrp="1"/>
          </p:cNvSpPr>
          <p:nvPr/>
        </p:nvSpPr>
        <p:spPr>
          <a:xfrm>
            <a:off x="904875" y="376237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1.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498C643-6B8B-4236-96A8-29892E5C59F5}"/>
              </a:ext>
            </a:extLst>
          </p:cNvPr>
          <p:cNvSpPr>
            <a:spLocks noGrp="1"/>
          </p:cNvSpPr>
          <p:nvPr/>
        </p:nvSpPr>
        <p:spPr>
          <a:xfrm>
            <a:off x="1228725" y="3762375"/>
            <a:ext cx="7200900" cy="4857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Read the trace as a story.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3203A10-EA49-41FB-B321-A38489C654F0}"/>
              </a:ext>
            </a:extLst>
          </p:cNvPr>
          <p:cNvSpPr>
            <a:spLocks noGrp="1"/>
          </p:cNvSpPr>
          <p:nvPr/>
        </p:nvSpPr>
        <p:spPr>
          <a:xfrm>
            <a:off x="904875" y="4171950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2.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67C4B8A-D585-419F-9244-9D2AA9989AA5}"/>
              </a:ext>
            </a:extLst>
          </p:cNvPr>
          <p:cNvSpPr>
            <a:spLocks noGrp="1"/>
          </p:cNvSpPr>
          <p:nvPr/>
        </p:nvSpPr>
        <p:spPr>
          <a:xfrm>
            <a:off x="1228725" y="4171950"/>
            <a:ext cx="7200900" cy="4857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Read the refusal set as unavailable services.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105C2CC-2F8A-4463-B655-53DB562E3D5D}"/>
              </a:ext>
            </a:extLst>
          </p:cNvPr>
          <p:cNvSpPr>
            <a:spLocks noGrp="1"/>
          </p:cNvSpPr>
          <p:nvPr/>
        </p:nvSpPr>
        <p:spPr>
          <a:xfrm>
            <a:off x="904875" y="4581525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3.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2174C77-5E27-4130-8581-6B12BE4A673D}"/>
              </a:ext>
            </a:extLst>
          </p:cNvPr>
          <p:cNvSpPr>
            <a:spLocks noGrp="1"/>
          </p:cNvSpPr>
          <p:nvPr/>
        </p:nvSpPr>
        <p:spPr>
          <a:xfrm>
            <a:off x="1228725" y="4581525"/>
            <a:ext cx="7200900" cy="4857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Map each event back to the system requirement.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3C3F317-1652-40A6-8279-8E06C0AC9380}"/>
              </a:ext>
            </a:extLst>
          </p:cNvPr>
          <p:cNvSpPr>
            <a:spLocks noGrp="1"/>
          </p:cNvSpPr>
          <p:nvPr/>
        </p:nvSpPr>
        <p:spPr>
          <a:xfrm>
            <a:off x="904875" y="4991100"/>
            <a:ext cx="285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4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4.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2176542-D5EC-465F-B531-8212CF80E093}"/>
              </a:ext>
            </a:extLst>
          </p:cNvPr>
          <p:cNvSpPr>
            <a:spLocks noGrp="1"/>
          </p:cNvSpPr>
          <p:nvPr/>
        </p:nvSpPr>
        <p:spPr>
          <a:xfrm>
            <a:off x="1228725" y="4991100"/>
            <a:ext cx="7200900" cy="4857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42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42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Ask whether the requirement or implementation should change.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815E4D7-EBA8-454A-929D-E924FAEE60E3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C42181B-9852-471B-959D-BBF59AF34DC7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145291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76734ADC-3F7D-40D8-90C5-BF86569A439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76E9E97-A86A-4D13-AFCF-A1D20A938081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Outline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7E7AC33-692E-4B77-B0F1-B09FAF05D63F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Chapter map; current section is highlighted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DEBA2C2-58D6-477C-9696-8C80EE13C3E8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380E869-8378-4263-BAC6-44AE453E2639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98AD9C-F3CB-4314-875F-D28F4D199E31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FDAB84C-5EEF-4038-AA34-F0D994A165F0}"/>
              </a:ext>
            </a:extLst>
          </p:cNvPr>
          <p:cNvSpPr>
            <a:spLocks noGrp="1"/>
          </p:cNvSpPr>
          <p:nvPr/>
        </p:nvSpPr>
        <p:spPr>
          <a:xfrm>
            <a:off x="1619250" y="14763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Motivation and CSP worldview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EB04DBB-C45B-4441-80CD-8AB64FC1F1AB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5AC540-019B-4A20-B5BD-A7BF4D6B60EF}"/>
              </a:ext>
            </a:extLst>
          </p:cNvPr>
          <p:cNvSpPr>
            <a:spLocks noGrp="1"/>
          </p:cNvSpPr>
          <p:nvPr/>
        </p:nvSpPr>
        <p:spPr>
          <a:xfrm>
            <a:off x="781050" y="22479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4C65369-2EE8-4E8D-8227-667C985A11F1}"/>
              </a:ext>
            </a:extLst>
          </p:cNvPr>
          <p:cNvSpPr>
            <a:spLocks noGrp="1"/>
          </p:cNvSpPr>
          <p:nvPr/>
        </p:nvSpPr>
        <p:spPr>
          <a:xfrm>
            <a:off x="1619250" y="22193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syntax with executable examples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CBD5E2B-11AC-445F-8B3E-0937D097E836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3FA1B7-53B6-46B9-B333-0C345B8BE47F}"/>
              </a:ext>
            </a:extLst>
          </p:cNvPr>
          <p:cNvSpPr>
            <a:spLocks noGrp="1"/>
          </p:cNvSpPr>
          <p:nvPr/>
        </p:nvSpPr>
        <p:spPr>
          <a:xfrm>
            <a:off x="781050" y="29908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DCB64D-9278-49A5-A4FF-DF5CF1CDA827}"/>
              </a:ext>
            </a:extLst>
          </p:cNvPr>
          <p:cNvSpPr>
            <a:spLocks noGrp="1"/>
          </p:cNvSpPr>
          <p:nvPr/>
        </p:nvSpPr>
        <p:spPr>
          <a:xfrm>
            <a:off x="1619250" y="29622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Semantic models with hand calculations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3097DDC-5402-407E-A1EE-C0F61AB6C570}"/>
              </a:ext>
            </a:extLst>
          </p:cNvPr>
          <p:cNvSpPr>
            <a:spLocks noGrp="1"/>
          </p:cNvSpPr>
          <p:nvPr/>
        </p:nvSpPr>
        <p:spPr>
          <a:xfrm>
            <a:off x="781050" y="36576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53AC7CB-1517-4365-A562-94930A2D5071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049817E-87D4-4159-B9EB-0274EC5BA0DE}"/>
              </a:ext>
            </a:extLst>
          </p:cNvPr>
          <p:cNvSpPr>
            <a:spLocks noGrp="1"/>
          </p:cNvSpPr>
          <p:nvPr/>
        </p:nvSpPr>
        <p:spPr>
          <a:xfrm>
            <a:off x="1619250" y="37052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Refinement and FDR checks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A6FA570-7BD8-4F1F-992E-DC48A242E400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552450" cy="381000"/>
          </a:xfrm>
          <a:prstGeom prst="rect">
            <a:avLst/>
          </a:prstGeom>
          <a:solidFill>
            <a:srgbClr val="1F4E9D"/>
          </a:solidFill>
          <a:ln w="9525">
            <a:solidFill>
              <a:srgbClr val="1F4E9D"/>
            </a:solidFill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B0A361F-D2E8-48F4-890F-EE07B3594E2D}"/>
              </a:ext>
            </a:extLst>
          </p:cNvPr>
          <p:cNvSpPr>
            <a:spLocks noGrp="1"/>
          </p:cNvSpPr>
          <p:nvPr/>
        </p:nvSpPr>
        <p:spPr>
          <a:xfrm>
            <a:off x="781050" y="44767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620B7B6-2267-4E2A-8311-E156C8CC19F1}"/>
              </a:ext>
            </a:extLst>
          </p:cNvPr>
          <p:cNvSpPr>
            <a:spLocks noGrp="1"/>
          </p:cNvSpPr>
          <p:nvPr/>
        </p:nvSpPr>
        <p:spPr>
          <a:xfrm>
            <a:off x="1619250" y="44481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8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8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Complete system modeling case studies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88E32FA-F560-4690-A209-84C86C95630D}"/>
              </a:ext>
            </a:extLst>
          </p:cNvPr>
          <p:cNvSpPr>
            <a:spLocks noGrp="1"/>
          </p:cNvSpPr>
          <p:nvPr/>
        </p:nvSpPr>
        <p:spPr>
          <a:xfrm>
            <a:off x="7667625" y="448627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0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current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5A1EFE5-83FA-4636-B419-1BCE2695769C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3F42D33-A707-469C-829E-38B868528BF9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B099ECD-0EC8-4E25-8AFF-657BE796263D}"/>
              </a:ext>
            </a:extLst>
          </p:cNvPr>
          <p:cNvSpPr>
            <a:spLocks noGrp="1"/>
          </p:cNvSpPr>
          <p:nvPr/>
        </p:nvSpPr>
        <p:spPr>
          <a:xfrm>
            <a:off x="1619250" y="51911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 vs CSP and teaching wrap-up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E74508F-0DCE-47A5-84EF-CFCFEB6AFA7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A030668-56F3-4AB6-98E0-956DC014F36E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6322855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2AC53B4B-8AB4-4DE0-BC43-BFFA429806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07AF03E-1D5E-4980-B763-6908A3F55B4C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A: Vending Machine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E657CBC-CDA0-40FA-8D79-DC46B8DBF1E6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Step 1 - requirements and alphabet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D81A165-137B-4C58-A9D3-D08B517F3E1C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AD05083-C9DF-4D50-BFAB-898EEDB48C08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4CA3CD-5A43-4AEF-BBE1-160D05185F01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Requirement: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 user inserts a coin.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After coin, tea and coffee are both available.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The user chooses one drink.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The machine returns to the initial state.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Alphabet: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αVM = {coin, tea, coffee, refund}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D8B965-62EB-459C-AA8E-AF5C4701887F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Modeling decisions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18CE4B7-144F-4C65-A935-23EB060D07BE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852DBDF-0E35-4014-A713-FF4C06D1DD12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coin is a required prefix before service.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8B94100-0D79-4614-9936-DA6C57AA497B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CA2622-2866-4C47-B3D3-247350D14838}"/>
              </a:ext>
            </a:extLst>
          </p:cNvPr>
          <p:cNvSpPr>
            <a:spLocks noGrp="1"/>
          </p:cNvSpPr>
          <p:nvPr/>
        </p:nvSpPr>
        <p:spPr>
          <a:xfrm>
            <a:off x="1009650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tea and coffee are user-visible choices.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9146FC2-6DD7-4A49-9F69-027D4E2FF8D3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78D06BB-8CB1-4F24-8EAA-74D626A722D2}"/>
              </a:ext>
            </a:extLst>
          </p:cNvPr>
          <p:cNvSpPr>
            <a:spLocks noGrp="1"/>
          </p:cNvSpPr>
          <p:nvPr/>
        </p:nvSpPr>
        <p:spPr>
          <a:xfrm>
            <a:off x="1009650" y="393382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refund can be added as another visible option.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2F1EA53-05CD-47AA-B6C4-B07DAAF3AF60}"/>
              </a:ext>
            </a:extLst>
          </p:cNvPr>
          <p:cNvSpPr>
            <a:spLocks noGrp="1"/>
          </p:cNvSpPr>
          <p:nvPr/>
        </p:nvSpPr>
        <p:spPr>
          <a:xfrm>
            <a:off x="781050" y="4360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E378884-F2F5-4190-B814-4BBA6F5012A3}"/>
              </a:ext>
            </a:extLst>
          </p:cNvPr>
          <p:cNvSpPr>
            <a:spLocks noGrp="1"/>
          </p:cNvSpPr>
          <p:nvPr/>
        </p:nvSpPr>
        <p:spPr>
          <a:xfrm>
            <a:off x="1009650" y="435063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Return to initial state means recursion.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2314F9A-9280-406A-8182-7489308A2731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Questions for students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5993EAB-756E-4F02-A385-E68996C49A6A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7670935-08B5-4B43-99FE-2B60A98389DF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Is 'chooses' external or internal choice?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C4E0A27-FEC0-4966-84FD-A5BF9FFBFCCE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BE62AF9-2BFF-4C4A-91B3-BF051D128D67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Should refund be available before or after coin?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E20CD71-B416-40D4-BA53-CE563E0627FA}"/>
              </a:ext>
            </a:extLst>
          </p:cNvPr>
          <p:cNvSpPr>
            <a:spLocks noGrp="1"/>
          </p:cNvSpPr>
          <p:nvPr/>
        </p:nvSpPr>
        <p:spPr>
          <a:xfrm>
            <a:off x="5210175" y="40839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463F6CF-584D-4285-878F-8B4B87FDBCB0}"/>
              </a:ext>
            </a:extLst>
          </p:cNvPr>
          <p:cNvSpPr>
            <a:spLocks noGrp="1"/>
          </p:cNvSpPr>
          <p:nvPr/>
        </p:nvSpPr>
        <p:spPr>
          <a:xfrm>
            <a:off x="5438775" y="407441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What bad traces should be forbidden?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7D8718-C8C6-4B31-B737-EF80B97F49EB}"/>
              </a:ext>
            </a:extLst>
          </p:cNvPr>
          <p:cNvSpPr>
            <a:spLocks noGrp="1"/>
          </p:cNvSpPr>
          <p:nvPr/>
        </p:nvSpPr>
        <p:spPr>
          <a:xfrm>
            <a:off x="5210175" y="4360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443B878-DE78-4809-A1BE-F6AA7777D630}"/>
              </a:ext>
            </a:extLst>
          </p:cNvPr>
          <p:cNvSpPr>
            <a:spLocks noGrp="1"/>
          </p:cNvSpPr>
          <p:nvPr/>
        </p:nvSpPr>
        <p:spPr>
          <a:xfrm>
            <a:off x="5438775" y="435063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What availability should hold after coin?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09DAB14-39AC-4A8A-BA16-1CF69E3E845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DE52153-FDC9-47DB-8653-AE0656625D9D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683093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C1FE8FE9-9838-40A6-A53B-7B28921F74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F006478-D771-462B-9B41-C20003B67EE6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A: Vending Machine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90A7D60-CC64-44F8-832C-DD8C95A7CCB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Step 2 - specification model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3F3DBFB-B07B-4AF8-8748-62A7DBA5A713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2FA273B-1FDA-4BF4-AA18-40948FDB0844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B2CB56-7051-4CCA-86F2-0D68EEA5D4A2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VM_SPEC = coin -&gt; MENU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MENU = tea    -&gt; VM_SPEC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   [] coffee -&gt; VM_SPEC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   [] refund -&gt; VM_SPEC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Alternative if refund before coin is allowed: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VM_SPEC2 = refund -&gt; VM_SPEC2 [] coin -&gt; MENU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2B3A764-5660-40E6-96BF-16F1B97C8915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How to read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622B8E-D214-4CC9-A3DA-26898EAC79F4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2C3F309-BF76-4094-B464-7D0D510C1F7F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coin must happen before MENU in VM_SPEC.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CB62054-AECA-4F00-A705-8E568B32F69C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82D2245-33CC-4A76-9688-DEF55A7C7A51}"/>
              </a:ext>
            </a:extLst>
          </p:cNvPr>
          <p:cNvSpPr>
            <a:spLocks noGrp="1"/>
          </p:cNvSpPr>
          <p:nvPr/>
        </p:nvSpPr>
        <p:spPr>
          <a:xfrm>
            <a:off x="1009650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MENU offers three external options.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FDA7775-CF4F-4FB6-A9DD-4F62CDC74D93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8EC5C21-FA3C-41D3-A19E-DA9736E2FEEC}"/>
              </a:ext>
            </a:extLst>
          </p:cNvPr>
          <p:cNvSpPr>
            <a:spLocks noGrp="1"/>
          </p:cNvSpPr>
          <p:nvPr/>
        </p:nvSpPr>
        <p:spPr>
          <a:xfrm>
            <a:off x="1009650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Each option returns to service.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6F6840F-4E8C-4FB5-B92A-8E87139A35B9}"/>
              </a:ext>
            </a:extLst>
          </p:cNvPr>
          <p:cNvSpPr>
            <a:spLocks noGrp="1"/>
          </p:cNvSpPr>
          <p:nvPr/>
        </p:nvSpPr>
        <p:spPr>
          <a:xfrm>
            <a:off x="781050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257F628-212D-4D5E-ACD5-635ADDA5738A}"/>
              </a:ext>
            </a:extLst>
          </p:cNvPr>
          <p:cNvSpPr>
            <a:spLocks noGrp="1"/>
          </p:cNvSpPr>
          <p:nvPr/>
        </p:nvSpPr>
        <p:spPr>
          <a:xfrm>
            <a:off x="1009650" y="421005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VM_SPEC2 changes the requirement by allowing refund first.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27CA67A-9704-4052-8EC2-53E0C41E1B7E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Properties represented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BAAEC3F-2599-43B9-B208-41783E6ED5A7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3046CF0-892B-4F69-8E3D-7287D45B0C5D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No tea before coin.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BA31C70-1B7C-4431-ABC9-1ED6B3F2035A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A078A01-8B86-43A0-A9CA-800FBC35D3BE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coffee is available after coin.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3AE692D-D00B-419C-B231-A0DA4A91612C}"/>
              </a:ext>
            </a:extLst>
          </p:cNvPr>
          <p:cNvSpPr>
            <a:spLocks noGrp="1"/>
          </p:cNvSpPr>
          <p:nvPr/>
        </p:nvSpPr>
        <p:spPr>
          <a:xfrm>
            <a:off x="5210175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52EA0F7-4228-441C-8261-C8CEC4C87B0E}"/>
              </a:ext>
            </a:extLst>
          </p:cNvPr>
          <p:cNvSpPr>
            <a:spLocks noGrp="1"/>
          </p:cNvSpPr>
          <p:nvPr/>
        </p:nvSpPr>
        <p:spPr>
          <a:xfrm>
            <a:off x="5438775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refund behavior is explicit.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014CDA7-0167-4FB7-8A57-6954EA569A0D}"/>
              </a:ext>
            </a:extLst>
          </p:cNvPr>
          <p:cNvSpPr>
            <a:spLocks noGrp="1"/>
          </p:cNvSpPr>
          <p:nvPr/>
        </p:nvSpPr>
        <p:spPr>
          <a:xfrm>
            <a:off x="5210175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8818B6B-D24B-44A2-92F0-44D2C20884B1}"/>
              </a:ext>
            </a:extLst>
          </p:cNvPr>
          <p:cNvSpPr>
            <a:spLocks noGrp="1"/>
          </p:cNvSpPr>
          <p:nvPr/>
        </p:nvSpPr>
        <p:spPr>
          <a:xfrm>
            <a:off x="5438775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 model is recursive, not one-shot.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67A0978-2926-4336-8D21-9E60EEEA3019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FF27A6A-6CFC-4130-8944-5F181D1A0538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028691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21249195-73F6-4255-8AD6-8B27B613BB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4CAD7FA-B722-4930-8B7D-D7DC38FE2E58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A: Vending Machine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DB6535E-A728-43C2-8081-0D9DDA1A689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Step 3 - implementation variants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F7F6925-913C-4AD5-8024-6BA23BF516C8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054E0D1-ED1A-42A0-8F8C-2E83B8FCB0C1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066F1B9-786B-4D95-A830-7D9279033685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GOOD = coin -&gt; (tea -&gt; GOOD [] coffee -&gt; GOOD [] refund -&gt; GOOD)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BAD_RANDOM = coin -&gt; (tea -&gt; BAD_RANDOM |~| coffee -&gt; BAD_RANDOM)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BAD_FREE = tea -&gt; BAD_FREE [] coin -&gt; coffee -&gt; BAD_FREE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3CD41D-8287-4188-AE48-BCCFA6C13E88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Check by traces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368BFE0-F524-4710-BEDA-4C981397EC70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7CE0934-1410-423F-8869-F6CF8EA33EBF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BAD_FREE has trace &lt;tea&gt;, so it violates safety.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81FD76-4A39-49B8-A67A-9A80A84A54F9}"/>
              </a:ext>
            </a:extLst>
          </p:cNvPr>
          <p:cNvSpPr>
            <a:spLocks noGrp="1"/>
          </p:cNvSpPr>
          <p:nvPr/>
        </p:nvSpPr>
        <p:spPr>
          <a:xfrm>
            <a:off x="781050" y="380771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EEBFA2D-71FF-4B39-903C-70E345B9507E}"/>
              </a:ext>
            </a:extLst>
          </p:cNvPr>
          <p:cNvSpPr>
            <a:spLocks noGrp="1"/>
          </p:cNvSpPr>
          <p:nvPr/>
        </p:nvSpPr>
        <p:spPr>
          <a:xfrm>
            <a:off x="1009650" y="379818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BAD_RANDOM has no tea/coffee before coin.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08504D4-3DBB-4801-BEB5-27F37B50A9B4}"/>
              </a:ext>
            </a:extLst>
          </p:cNvPr>
          <p:cNvSpPr>
            <a:spLocks noGrp="1"/>
          </p:cNvSpPr>
          <p:nvPr/>
        </p:nvSpPr>
        <p:spPr>
          <a:xfrm>
            <a:off x="781050" y="40839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F4FF3F3-F5D5-4337-B4E0-3711C04545CE}"/>
              </a:ext>
            </a:extLst>
          </p:cNvPr>
          <p:cNvSpPr>
            <a:spLocks noGrp="1"/>
          </p:cNvSpPr>
          <p:nvPr/>
        </p:nvSpPr>
        <p:spPr>
          <a:xfrm>
            <a:off x="1009650" y="407441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Trace safety alone may accept BAD_RANDOM.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B89E473-5213-446B-AAFB-6AB00A1DE751}"/>
              </a:ext>
            </a:extLst>
          </p:cNvPr>
          <p:cNvSpPr>
            <a:spLocks noGrp="1"/>
          </p:cNvSpPr>
          <p:nvPr/>
        </p:nvSpPr>
        <p:spPr>
          <a:xfrm>
            <a:off x="781050" y="4360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B5C21BD-37E4-40BA-9C2E-A230B7C37964}"/>
              </a:ext>
            </a:extLst>
          </p:cNvPr>
          <p:cNvSpPr>
            <a:spLocks noGrp="1"/>
          </p:cNvSpPr>
          <p:nvPr/>
        </p:nvSpPr>
        <p:spPr>
          <a:xfrm>
            <a:off x="1009650" y="4350639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GOOD satisfies the obvious trace constraints.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AEF7FCF-76A5-4C65-8381-DE349A519C5C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Check by failures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865ACB-A4E0-43D4-81EE-CA7F5F10F6EC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138A339-F456-4D73-832F-2C13100E38D8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&lt;coin&gt;, GOOD offers tea and coffee.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6BB34C4-A498-4A0F-9D9D-D71B74412AAD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6E03723-F248-45FB-A6DE-E470B8784FD1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BAD_RANDOM may refuse tea or coffee.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675A632-BA68-4ED1-84D8-BF00A4E91F9C}"/>
              </a:ext>
            </a:extLst>
          </p:cNvPr>
          <p:cNvSpPr>
            <a:spLocks noGrp="1"/>
          </p:cNvSpPr>
          <p:nvPr/>
        </p:nvSpPr>
        <p:spPr>
          <a:xfrm>
            <a:off x="5210175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348ECD8-32EB-4108-A323-014BCE208D48}"/>
              </a:ext>
            </a:extLst>
          </p:cNvPr>
          <p:cNvSpPr>
            <a:spLocks noGrp="1"/>
          </p:cNvSpPr>
          <p:nvPr/>
        </p:nvSpPr>
        <p:spPr>
          <a:xfrm>
            <a:off x="5438775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Failures catch the lost user choice.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CF00E90-2812-4831-8C15-50B24B367102}"/>
              </a:ext>
            </a:extLst>
          </p:cNvPr>
          <p:cNvSpPr>
            <a:spLocks noGrp="1"/>
          </p:cNvSpPr>
          <p:nvPr/>
        </p:nvSpPr>
        <p:spPr>
          <a:xfrm>
            <a:off x="5210175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DD99255-A696-45C7-A0C2-C970A438CB09}"/>
              </a:ext>
            </a:extLst>
          </p:cNvPr>
          <p:cNvSpPr>
            <a:spLocks noGrp="1"/>
          </p:cNvSpPr>
          <p:nvPr/>
        </p:nvSpPr>
        <p:spPr>
          <a:xfrm>
            <a:off x="5438775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motivates failures refinement.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867C2F5-8C88-4036-AD5B-CC88BC000DDB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DF662F2-F476-4796-8480-98EEA1FB0FB7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406593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47C683C6-7114-4F82-B521-D726C9E5B4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1441643-2EEB-48FC-BD17-A9E3020AE093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A: Vending Machine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10BCC10-F01E-4BB7-8EC8-3EAFF9B6A1C7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Step 4 - FDR-style checks and expected counterexamples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0C12CAF-E966-403A-A845-4A477D2A7CCB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9D87C74-CBEB-462D-8317-A65BF9EC3908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82880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DB9804-239B-496E-8B5D-01A8A848D506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-- CSPM-style sketch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VM_SPEC [T= GOOD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VM_SPEC [F= GOOD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VM_SPEC [T= BAD_RANDOM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VM_SPEC [F= BAD_RANDOM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assert VM_SPEC [T= BAD_FREE</a:t>
            </a:r>
          </a:p>
          <a:p>
            <a:endParaRPr sz="1088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Expected: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BAD_RANDOM fails [F= after &lt;coin&gt; by refusing one drink.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BAD_FREE fails [T= with trace &lt;tea&gt;.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773EE7-6D5F-4E6C-8239-16ECA3E62A08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Teaching use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03FD796-05CA-431B-991C-A3A628D4D402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4A1E84A-A6E8-4579-89B5-59401F2AB089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Ask students to predict pass/fail before revealing.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A8C73C6-C9A5-49EB-B043-5D4B88C62F28}"/>
              </a:ext>
            </a:extLst>
          </p:cNvPr>
          <p:cNvSpPr>
            <a:spLocks noGrp="1"/>
          </p:cNvSpPr>
          <p:nvPr/>
        </p:nvSpPr>
        <p:spPr>
          <a:xfrm>
            <a:off x="781050" y="380771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F342C68-2849-42FD-BF57-BEF48BB330E0}"/>
              </a:ext>
            </a:extLst>
          </p:cNvPr>
          <p:cNvSpPr>
            <a:spLocks noGrp="1"/>
          </p:cNvSpPr>
          <p:nvPr/>
        </p:nvSpPr>
        <p:spPr>
          <a:xfrm>
            <a:off x="1009650" y="3798189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Separate safety failure from availability failure.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9FA8A27-43EB-42B5-B768-4544DCD258BB}"/>
              </a:ext>
            </a:extLst>
          </p:cNvPr>
          <p:cNvSpPr>
            <a:spLocks noGrp="1"/>
          </p:cNvSpPr>
          <p:nvPr/>
        </p:nvSpPr>
        <p:spPr>
          <a:xfrm>
            <a:off x="781050" y="4224528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BDD41A-A0F0-4C1C-B688-FCB586CECFC3}"/>
              </a:ext>
            </a:extLst>
          </p:cNvPr>
          <p:cNvSpPr>
            <a:spLocks noGrp="1"/>
          </p:cNvSpPr>
          <p:nvPr/>
        </p:nvSpPr>
        <p:spPr>
          <a:xfrm>
            <a:off x="1009650" y="4215003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Use counterexamples as domain stories.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A46556C-DC3C-475D-AF05-9269050EC95D}"/>
              </a:ext>
            </a:extLst>
          </p:cNvPr>
          <p:cNvSpPr>
            <a:spLocks noGrp="1"/>
          </p:cNvSpPr>
          <p:nvPr/>
        </p:nvSpPr>
        <p:spPr>
          <a:xfrm>
            <a:off x="781050" y="4500753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95E69C9-1A51-4EE9-A573-E5A1FF11FAC5}"/>
              </a:ext>
            </a:extLst>
          </p:cNvPr>
          <p:cNvSpPr>
            <a:spLocks noGrp="1"/>
          </p:cNvSpPr>
          <p:nvPr/>
        </p:nvSpPr>
        <p:spPr>
          <a:xfrm>
            <a:off x="1009650" y="4491228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 not treat FDR output as magic.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A943094-B4C5-46D1-9719-370166DCCD8C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Board derivation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32A3D8D-7698-4210-82CC-49550DAE99E9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3D820D4-6093-44DB-AB40-332589E5055D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List traces of each model up to length 2.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4819CE5-4C33-49DC-8752-DA494AF3F63D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8FCAB0E-18B5-437B-B9D7-F4830FEFCA47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List offers after &lt;coin&gt;.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9AFAEC4-5775-4D1D-9C97-3F1538DD650B}"/>
              </a:ext>
            </a:extLst>
          </p:cNvPr>
          <p:cNvSpPr>
            <a:spLocks noGrp="1"/>
          </p:cNvSpPr>
          <p:nvPr/>
        </p:nvSpPr>
        <p:spPr>
          <a:xfrm>
            <a:off x="5210175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F1EDE63-617B-416E-A8A2-3E1FA7906EC4}"/>
              </a:ext>
            </a:extLst>
          </p:cNvPr>
          <p:cNvSpPr>
            <a:spLocks noGrp="1"/>
          </p:cNvSpPr>
          <p:nvPr/>
        </p:nvSpPr>
        <p:spPr>
          <a:xfrm>
            <a:off x="5438775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Identify refusal {coffee} for BAD_RANDOM.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45F9509-EBD1-49A5-BCCA-4F486A8F3F82}"/>
              </a:ext>
            </a:extLst>
          </p:cNvPr>
          <p:cNvSpPr>
            <a:spLocks noGrp="1"/>
          </p:cNvSpPr>
          <p:nvPr/>
        </p:nvSpPr>
        <p:spPr>
          <a:xfrm>
            <a:off x="5210175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5AC4AB3-B384-48E0-B735-4E79FADEB772}"/>
              </a:ext>
            </a:extLst>
          </p:cNvPr>
          <p:cNvSpPr>
            <a:spLocks noGrp="1"/>
          </p:cNvSpPr>
          <p:nvPr/>
        </p:nvSpPr>
        <p:spPr>
          <a:xfrm>
            <a:off x="5438775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Identify forbidden trace &lt;tea&gt; for BAD_FREE.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4B30128-CD52-4FFE-AACD-D4EFE04291F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00D56C7-EB87-405E-AA52-52EA09578C5F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86310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68FAA600-ED04-467F-B51B-C95149495E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8C27532-C76A-4A1F-913D-055EE61C2642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B: One-Place Buffer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FFC0240-D9F1-446B-88A5-E23F96C50E3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Step 1 - full protocol model with data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4748314-CA60-42C9-97E3-4FC1E16A6F90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C757BEE-5A07-49F2-BABC-27DDB90AADCE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FEE27B0-AEE8-4F30-A096-1DBDA6587AA0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channel in, out : {0,1}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BUFFER0 = in?x -&gt; BUFFER1(x)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BUFFER1(x) = out!x -&gt; BUFFER0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PRODUCER = in!0 -&gt; in!1 -&gt; PRODUCER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CONSUMER = out?y -&gt; CONSUMER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= (PRODUCER [| {|in|} |] BUFFER0) [| {|out|} |] CONSUMER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9E55F79-FD31-4FA6-8E25-9F848EF46407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System components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2181BE9-FC0F-4BA1-BFE4-9277165E4BE6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92FCF78-C099-4B61-8C3B-51B40FA2ABCB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BUFFER0 represents empty state.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6697E4A-B62C-483F-876E-832C5F04F67F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805CE17-3596-47AA-BEB0-CB716C81A344}"/>
              </a:ext>
            </a:extLst>
          </p:cNvPr>
          <p:cNvSpPr>
            <a:spLocks noGrp="1"/>
          </p:cNvSpPr>
          <p:nvPr/>
        </p:nvSpPr>
        <p:spPr>
          <a:xfrm>
            <a:off x="1009650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BUFFER1(x) stores the input value.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00F7E64-6DD0-4A00-9967-0C922DF499E7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F5A9FCB-DF03-4949-9EF3-AEC27FC2F618}"/>
              </a:ext>
            </a:extLst>
          </p:cNvPr>
          <p:cNvSpPr>
            <a:spLocks noGrp="1"/>
          </p:cNvSpPr>
          <p:nvPr/>
        </p:nvSpPr>
        <p:spPr>
          <a:xfrm>
            <a:off x="1009650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PRODUCER synchronizes on in events.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51871D1-9B57-4823-82E4-27B041EEBB16}"/>
              </a:ext>
            </a:extLst>
          </p:cNvPr>
          <p:cNvSpPr>
            <a:spLocks noGrp="1"/>
          </p:cNvSpPr>
          <p:nvPr/>
        </p:nvSpPr>
        <p:spPr>
          <a:xfrm>
            <a:off x="781050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C79F414-E1A0-421C-A19B-7F1EB360BDC7}"/>
              </a:ext>
            </a:extLst>
          </p:cNvPr>
          <p:cNvSpPr>
            <a:spLocks noGrp="1"/>
          </p:cNvSpPr>
          <p:nvPr/>
        </p:nvSpPr>
        <p:spPr>
          <a:xfrm>
            <a:off x="1009650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CONSUMER synchronizes on out events.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0F1B4FD-A2A0-4B55-8B1E-F0B8B45D0FE6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Why data matters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3F90D2-1B08-4E93-ACD6-864947920476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55EF37-DDA1-4516-A67B-831A9EC3808E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out!x preserves FIFO value.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7CF3906-DB74-4D9E-8836-7B7C5808CF7D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D121EED-16D9-4C8C-BA36-638C48EEE157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Finite domain {0,1} keeps the model finite.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8112467-C700-472C-8D18-43108FF47C0C}"/>
              </a:ext>
            </a:extLst>
          </p:cNvPr>
          <p:cNvSpPr>
            <a:spLocks noGrp="1"/>
          </p:cNvSpPr>
          <p:nvPr/>
        </p:nvSpPr>
        <p:spPr>
          <a:xfrm>
            <a:off x="5210175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11A1DFE-B358-4812-A9C9-3070AF55B55D}"/>
              </a:ext>
            </a:extLst>
          </p:cNvPr>
          <p:cNvSpPr>
            <a:spLocks noGrp="1"/>
          </p:cNvSpPr>
          <p:nvPr/>
        </p:nvSpPr>
        <p:spPr>
          <a:xfrm>
            <a:off x="5438775" y="3933825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Without x, output consistency cannot be checked.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10F0C26-4443-4EFF-821E-8E9E1AB3D0B3}"/>
              </a:ext>
            </a:extLst>
          </p:cNvPr>
          <p:cNvSpPr>
            <a:spLocks noGrp="1"/>
          </p:cNvSpPr>
          <p:nvPr/>
        </p:nvSpPr>
        <p:spPr>
          <a:xfrm>
            <a:off x="5210175" y="43601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8019CCB-D6CE-45F1-84DC-90094701735B}"/>
              </a:ext>
            </a:extLst>
          </p:cNvPr>
          <p:cNvSpPr>
            <a:spLocks noGrp="1"/>
          </p:cNvSpPr>
          <p:nvPr/>
        </p:nvSpPr>
        <p:spPr>
          <a:xfrm>
            <a:off x="5438775" y="4350639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System composition exposes protocol blocking.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C4120D7-3F8E-438F-B543-15A4E4BD42EC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F8471A5-F3CE-4996-883F-1F374B099A9E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036622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0A058AD7-7AB6-4CAF-8EB2-391B3D59F7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796AB42-B7A5-4166-84A1-A319D472C16B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B: Buffer Properties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A056C60-8FF1-409F-B508-A782A44130D4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Trace, failure, and data-consistency checks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47E9A94-D13C-427F-9180-3A282C9B3C10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041F4DE-3A0E-42E2-8089-3F3F79D8BB73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2182076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C2674F7-CE58-4CBB-A61A-34E097877738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657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Expected traces include: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&lt;in.0&gt;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&lt;in.0, out.0&gt;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&lt;in.0, out.0, in.1&gt;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Forbidden traces: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&lt;out.0&gt;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&lt;in.0, in.1&gt;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&lt;in.0, out.1&gt;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Availability: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In BUFFER0, in.0 and in.1 are available.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In BUFFER1(0), out.0 is available; in.1 is refused.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8AEBFF9-B7D2-4167-8FED-DD795C046C68}"/>
              </a:ext>
            </a:extLst>
          </p:cNvPr>
          <p:cNvSpPr>
            <a:spLocks noGrp="1"/>
          </p:cNvSpPr>
          <p:nvPr/>
        </p:nvSpPr>
        <p:spPr>
          <a:xfrm>
            <a:off x="571500" y="3885349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 checks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FCA08EA-628E-417E-A2DC-254290F92515}"/>
              </a:ext>
            </a:extLst>
          </p:cNvPr>
          <p:cNvSpPr>
            <a:spLocks noGrp="1"/>
          </p:cNvSpPr>
          <p:nvPr/>
        </p:nvSpPr>
        <p:spPr>
          <a:xfrm>
            <a:off x="781050" y="418062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4305293-C0F3-47FB-959A-4F64FD5F40FB}"/>
              </a:ext>
            </a:extLst>
          </p:cNvPr>
          <p:cNvSpPr>
            <a:spLocks noGrp="1"/>
          </p:cNvSpPr>
          <p:nvPr/>
        </p:nvSpPr>
        <p:spPr>
          <a:xfrm>
            <a:off x="1009650" y="417109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No output before input.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B8ECE8A-8A8B-45BB-A2D7-7A6CCAA3ED3F}"/>
              </a:ext>
            </a:extLst>
          </p:cNvPr>
          <p:cNvSpPr>
            <a:spLocks noGrp="1"/>
          </p:cNvSpPr>
          <p:nvPr/>
        </p:nvSpPr>
        <p:spPr>
          <a:xfrm>
            <a:off x="781050" y="445684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E79342A-CD71-4175-93D8-2B08E97AD316}"/>
              </a:ext>
            </a:extLst>
          </p:cNvPr>
          <p:cNvSpPr>
            <a:spLocks noGrp="1"/>
          </p:cNvSpPr>
          <p:nvPr/>
        </p:nvSpPr>
        <p:spPr>
          <a:xfrm>
            <a:off x="1009650" y="444732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No two inputs without output.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775FDA-F7CB-4982-A35E-7BEB46F3AC1F}"/>
              </a:ext>
            </a:extLst>
          </p:cNvPr>
          <p:cNvSpPr>
            <a:spLocks noGrp="1"/>
          </p:cNvSpPr>
          <p:nvPr/>
        </p:nvSpPr>
        <p:spPr>
          <a:xfrm>
            <a:off x="781050" y="473307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6DE20E1-A1E9-410D-9345-2017CCDE73A7}"/>
              </a:ext>
            </a:extLst>
          </p:cNvPr>
          <p:cNvSpPr>
            <a:spLocks noGrp="1"/>
          </p:cNvSpPr>
          <p:nvPr/>
        </p:nvSpPr>
        <p:spPr>
          <a:xfrm>
            <a:off x="1009650" y="472354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Output value must match stored input.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0969FCE-2400-4673-93C5-4B2A8BA5C076}"/>
              </a:ext>
            </a:extLst>
          </p:cNvPr>
          <p:cNvSpPr>
            <a:spLocks noGrp="1"/>
          </p:cNvSpPr>
          <p:nvPr/>
        </p:nvSpPr>
        <p:spPr>
          <a:xfrm>
            <a:off x="781050" y="500929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B5AE11F-CEEB-405B-ABB7-E6C87F613B96}"/>
              </a:ext>
            </a:extLst>
          </p:cNvPr>
          <p:cNvSpPr>
            <a:spLocks noGrp="1"/>
          </p:cNvSpPr>
          <p:nvPr/>
        </p:nvSpPr>
        <p:spPr>
          <a:xfrm>
            <a:off x="1009650" y="499977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These are concrete trace patterns.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A0C56E8-7EC9-41EC-9903-583FBA1647EC}"/>
              </a:ext>
            </a:extLst>
          </p:cNvPr>
          <p:cNvSpPr>
            <a:spLocks noGrp="1"/>
          </p:cNvSpPr>
          <p:nvPr/>
        </p:nvSpPr>
        <p:spPr>
          <a:xfrm>
            <a:off x="5000625" y="3885349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Failure checks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386881F-42F4-4C66-8A4E-9EB12E702824}"/>
              </a:ext>
            </a:extLst>
          </p:cNvPr>
          <p:cNvSpPr>
            <a:spLocks noGrp="1"/>
          </p:cNvSpPr>
          <p:nvPr/>
        </p:nvSpPr>
        <p:spPr>
          <a:xfrm>
            <a:off x="5210175" y="418062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8424324-1A2C-4E8C-B998-1AC662375BA1}"/>
              </a:ext>
            </a:extLst>
          </p:cNvPr>
          <p:cNvSpPr>
            <a:spLocks noGrp="1"/>
          </p:cNvSpPr>
          <p:nvPr/>
        </p:nvSpPr>
        <p:spPr>
          <a:xfrm>
            <a:off x="5438775" y="417109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Empty buffer should not refuse input.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69FDBCF-1BBD-4028-9545-9F15DF4B1448}"/>
              </a:ext>
            </a:extLst>
          </p:cNvPr>
          <p:cNvSpPr>
            <a:spLocks noGrp="1"/>
          </p:cNvSpPr>
          <p:nvPr/>
        </p:nvSpPr>
        <p:spPr>
          <a:xfrm>
            <a:off x="5210175" y="445684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9AD2EEF-9572-47EB-B5D6-2E6BE207ADCD}"/>
              </a:ext>
            </a:extLst>
          </p:cNvPr>
          <p:cNvSpPr>
            <a:spLocks noGrp="1"/>
          </p:cNvSpPr>
          <p:nvPr/>
        </p:nvSpPr>
        <p:spPr>
          <a:xfrm>
            <a:off x="5438775" y="444732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Full buffer should refuse new input.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76BD2F6-3193-4F87-8DB7-5F1C58CCCECB}"/>
              </a:ext>
            </a:extLst>
          </p:cNvPr>
          <p:cNvSpPr>
            <a:spLocks noGrp="1"/>
          </p:cNvSpPr>
          <p:nvPr/>
        </p:nvSpPr>
        <p:spPr>
          <a:xfrm>
            <a:off x="5210175" y="473307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CE6128B-9CC7-4C09-8222-72C64519ACE6}"/>
              </a:ext>
            </a:extLst>
          </p:cNvPr>
          <p:cNvSpPr>
            <a:spLocks noGrp="1"/>
          </p:cNvSpPr>
          <p:nvPr/>
        </p:nvSpPr>
        <p:spPr>
          <a:xfrm>
            <a:off x="5438775" y="472354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Full buffer should offer the stored output.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90FC378-E012-4257-8606-02D39D5985CA}"/>
              </a:ext>
            </a:extLst>
          </p:cNvPr>
          <p:cNvSpPr>
            <a:spLocks noGrp="1"/>
          </p:cNvSpPr>
          <p:nvPr/>
        </p:nvSpPr>
        <p:spPr>
          <a:xfrm>
            <a:off x="5210175" y="500929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4F44A1B-BA2F-440F-8E7B-36208CED8EBB}"/>
              </a:ext>
            </a:extLst>
          </p:cNvPr>
          <p:cNvSpPr>
            <a:spLocks noGrp="1"/>
          </p:cNvSpPr>
          <p:nvPr/>
        </p:nvSpPr>
        <p:spPr>
          <a:xfrm>
            <a:off x="5438775" y="499977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Refusals encode capacity behavior.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F795559-8B8D-4507-A631-740E65713A9E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F3EFABB-0557-4639-8373-A392B45E92F2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9235279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26C86305-416C-474F-A4E3-E6AA4C094D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3A74747-45C0-4C03-BD84-35F93174E925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B: Faulty Buffers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1A18EF7-64AB-4156-9CCF-A6DDEC472868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Different bugs require different abstractions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41ECFC7-410E-4236-9D98-652FB785D14C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4841FC-8A2F-4B52-AF91-2FA8AB94F165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54F86CB-E43E-46CD-938F-2896DA43EB4C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BAD_DATA0 = in?x -&gt; BAD_DATA1(x)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BAD_DATA1(x) = out?y -&gt; BAD_DATA0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BAD_CAP0 = in?x -&gt; BAD_CAP1(x)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BAD_CAP1(x) = in?y -&gt; BAD_CAP1(y) [] out!x -&gt; BAD_CAP0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BAD_DEAD0 = in?x -&gt; STOP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304A8A5-40A3-42FB-AEAA-E9BC57872797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Bug classification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BFAC855-CB47-4F98-8462-3BA1D25B254E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3018F10-71A7-4A6A-B9E4-11665E9B5D5F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BAD_DATA loses the stored value.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E82E69E-CCAD-471C-8A5F-5771AADC45DC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C507FDC-C06B-4F34-B20F-00F5155EAD02}"/>
              </a:ext>
            </a:extLst>
          </p:cNvPr>
          <p:cNvSpPr>
            <a:spLocks noGrp="1"/>
          </p:cNvSpPr>
          <p:nvPr/>
        </p:nvSpPr>
        <p:spPr>
          <a:xfrm>
            <a:off x="1009650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BAD_CAP allows input while full.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F6F1553-E54E-48D4-BBCF-F954C372A784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FD35CF0-29CC-49D5-9FC5-056DA51EB194}"/>
              </a:ext>
            </a:extLst>
          </p:cNvPr>
          <p:cNvSpPr>
            <a:spLocks noGrp="1"/>
          </p:cNvSpPr>
          <p:nvPr/>
        </p:nvSpPr>
        <p:spPr>
          <a:xfrm>
            <a:off x="1009650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BAD_DEAD accepts input then deadlocks.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BE8E86B-7775-4053-A017-693CD1AC9E41}"/>
              </a:ext>
            </a:extLst>
          </p:cNvPr>
          <p:cNvSpPr>
            <a:spLocks noGrp="1"/>
          </p:cNvSpPr>
          <p:nvPr/>
        </p:nvSpPr>
        <p:spPr>
          <a:xfrm>
            <a:off x="781050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3B8868D-B505-4620-B9FA-AA31682AA29A}"/>
              </a:ext>
            </a:extLst>
          </p:cNvPr>
          <p:cNvSpPr>
            <a:spLocks noGrp="1"/>
          </p:cNvSpPr>
          <p:nvPr/>
        </p:nvSpPr>
        <p:spPr>
          <a:xfrm>
            <a:off x="1009650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Each bug appears in a different property.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17886F9-0030-4A16-86EC-9B4431FCE55B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What catches it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7772D94-45AF-4EB0-AFD3-73FAE8D18106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5E54EB-56D6-4FF1-84A9-7D987C99DE85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BAD_DATA: trace with in.0,out.1.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F8C22EA-3474-4408-BEBF-D6EE61C145A3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5335C87-8A96-4C26-869D-57A8EFF2712F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BAD_CAP: trace with in.0,in.1.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A13F532-3B38-4507-980B-5A1FA9071FC7}"/>
              </a:ext>
            </a:extLst>
          </p:cNvPr>
          <p:cNvSpPr>
            <a:spLocks noGrp="1"/>
          </p:cNvSpPr>
          <p:nvPr/>
        </p:nvSpPr>
        <p:spPr>
          <a:xfrm>
            <a:off x="5210175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F19C2B6-A1C4-4077-84C0-6F63AF0BB884}"/>
              </a:ext>
            </a:extLst>
          </p:cNvPr>
          <p:cNvSpPr>
            <a:spLocks noGrp="1"/>
          </p:cNvSpPr>
          <p:nvPr/>
        </p:nvSpPr>
        <p:spPr>
          <a:xfrm>
            <a:off x="5438775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BAD_DEAD: deadlock after &lt;in.0&gt;.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4B292D4-C96B-48FA-BC0B-5E230ED95E3A}"/>
              </a:ext>
            </a:extLst>
          </p:cNvPr>
          <p:cNvSpPr>
            <a:spLocks noGrp="1"/>
          </p:cNvSpPr>
          <p:nvPr/>
        </p:nvSpPr>
        <p:spPr>
          <a:xfrm>
            <a:off x="5210175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EA63689-4025-4AEF-BC0B-6BB10A85F038}"/>
              </a:ext>
            </a:extLst>
          </p:cNvPr>
          <p:cNvSpPr>
            <a:spLocks noGrp="1"/>
          </p:cNvSpPr>
          <p:nvPr/>
        </p:nvSpPr>
        <p:spPr>
          <a:xfrm>
            <a:off x="5438775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Failures explain which events are refused.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3A3D0EB-A446-470A-9BE7-13C237FADE5C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CABC1C2-DE20-46C7-A760-CF8A66BDFCCB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4979539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C70E2BC9-2DA2-4A39-BA31-E0EEBD788B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0F38466-CED2-4DBD-B1EC-AB8841B28DE8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C: Controller-Door System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48DA8C0-4C63-4CEB-AD9C-1711B579DBB0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Step 1 - component models and public abstraction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A98C94F-26EC-4759-AD50-7BB29F35A4C9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EADD893-FA11-4A13-8CB0-900AFB25BBD7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8097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C99E06E-30F1-4B2D-9A37-4B98CC26B733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657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Controller = request -&gt; grant -&gt; Controller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Door       = grant -&gt; open -&gt; close -&gt; Door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Internal synchronization: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= Controller [| {grant} |] Door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 view: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 = SYSTEM \ {grant}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Expected public behavior: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request -&gt; open -&gt; close -&gt; PUBLIC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32F82F3-656F-4905-8E1A-71796AED4D30}"/>
              </a:ext>
            </a:extLst>
          </p:cNvPr>
          <p:cNvSpPr>
            <a:spLocks noGrp="1"/>
          </p:cNvSpPr>
          <p:nvPr/>
        </p:nvSpPr>
        <p:spPr>
          <a:xfrm>
            <a:off x="571500" y="3257550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Component roles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8E94AC8-431A-4EDB-A567-9A894C67F9BA}"/>
              </a:ext>
            </a:extLst>
          </p:cNvPr>
          <p:cNvSpPr>
            <a:spLocks noGrp="1"/>
          </p:cNvSpPr>
          <p:nvPr/>
        </p:nvSpPr>
        <p:spPr>
          <a:xfrm>
            <a:off x="781050" y="35528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C696FE6-2C99-48A2-83E7-9A75B779E439}"/>
              </a:ext>
            </a:extLst>
          </p:cNvPr>
          <p:cNvSpPr>
            <a:spLocks noGrp="1"/>
          </p:cNvSpPr>
          <p:nvPr/>
        </p:nvSpPr>
        <p:spPr>
          <a:xfrm>
            <a:off x="1009650" y="354330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Controller receives request and grants access.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574933D-A458-444E-9A80-8B9E2A3BA5DE}"/>
              </a:ext>
            </a:extLst>
          </p:cNvPr>
          <p:cNvSpPr>
            <a:spLocks noGrp="1"/>
          </p:cNvSpPr>
          <p:nvPr/>
        </p:nvSpPr>
        <p:spPr>
          <a:xfrm>
            <a:off x="781050" y="39696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49128F5-FB92-4248-B789-8E7F883C2F50}"/>
              </a:ext>
            </a:extLst>
          </p:cNvPr>
          <p:cNvSpPr>
            <a:spLocks noGrp="1"/>
          </p:cNvSpPr>
          <p:nvPr/>
        </p:nvSpPr>
        <p:spPr>
          <a:xfrm>
            <a:off x="1009650" y="396011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Door waits for grant, then opens and closes.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0744CE-3FA0-4232-BB95-3468854BCE13}"/>
              </a:ext>
            </a:extLst>
          </p:cNvPr>
          <p:cNvSpPr>
            <a:spLocks noGrp="1"/>
          </p:cNvSpPr>
          <p:nvPr/>
        </p:nvSpPr>
        <p:spPr>
          <a:xfrm>
            <a:off x="781050" y="42458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D57B826-1A0B-47EF-B1DB-AFF72877EEFA}"/>
              </a:ext>
            </a:extLst>
          </p:cNvPr>
          <p:cNvSpPr>
            <a:spLocks noGrp="1"/>
          </p:cNvSpPr>
          <p:nvPr/>
        </p:nvSpPr>
        <p:spPr>
          <a:xfrm>
            <a:off x="1009650" y="423633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grant is shared internal coordination.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BFE117-1D94-48CF-AA45-14A2F2B0E47B}"/>
              </a:ext>
            </a:extLst>
          </p:cNvPr>
          <p:cNvSpPr>
            <a:spLocks noGrp="1"/>
          </p:cNvSpPr>
          <p:nvPr/>
        </p:nvSpPr>
        <p:spPr>
          <a:xfrm>
            <a:off x="781050" y="452208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1047EE7-3206-4020-9E32-CC5313C9D200}"/>
              </a:ext>
            </a:extLst>
          </p:cNvPr>
          <p:cNvSpPr>
            <a:spLocks noGrp="1"/>
          </p:cNvSpPr>
          <p:nvPr/>
        </p:nvSpPr>
        <p:spPr>
          <a:xfrm>
            <a:off x="1009650" y="451256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request/open/close are public events.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8816600-5277-4800-B38B-23563957FD19}"/>
              </a:ext>
            </a:extLst>
          </p:cNvPr>
          <p:cNvSpPr>
            <a:spLocks noGrp="1"/>
          </p:cNvSpPr>
          <p:nvPr/>
        </p:nvSpPr>
        <p:spPr>
          <a:xfrm>
            <a:off x="5000625" y="3257550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Modeling point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86C8F8E-741F-4776-9A8C-90D36CD86810}"/>
              </a:ext>
            </a:extLst>
          </p:cNvPr>
          <p:cNvSpPr>
            <a:spLocks noGrp="1"/>
          </p:cNvSpPr>
          <p:nvPr/>
        </p:nvSpPr>
        <p:spPr>
          <a:xfrm>
            <a:off x="5210175" y="35528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5DD0BD9-82E9-4210-9F72-0657C1499CD1}"/>
              </a:ext>
            </a:extLst>
          </p:cNvPr>
          <p:cNvSpPr>
            <a:spLocks noGrp="1"/>
          </p:cNvSpPr>
          <p:nvPr/>
        </p:nvSpPr>
        <p:spPr>
          <a:xfrm>
            <a:off x="5438775" y="35433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Compose before hiding.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296F871-ABC1-42BD-9CC8-CC08D8A5E016}"/>
              </a:ext>
            </a:extLst>
          </p:cNvPr>
          <p:cNvSpPr>
            <a:spLocks noGrp="1"/>
          </p:cNvSpPr>
          <p:nvPr/>
        </p:nvSpPr>
        <p:spPr>
          <a:xfrm>
            <a:off x="5210175" y="38290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AB405F4-8CC0-4CF8-9BF6-5B79A2F2DB71}"/>
              </a:ext>
            </a:extLst>
          </p:cNvPr>
          <p:cNvSpPr>
            <a:spLocks noGrp="1"/>
          </p:cNvSpPr>
          <p:nvPr/>
        </p:nvSpPr>
        <p:spPr>
          <a:xfrm>
            <a:off x="5438775" y="38195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Hide only events not part of public API.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7B1BF96-7C40-492D-A710-B1A6F017775E}"/>
              </a:ext>
            </a:extLst>
          </p:cNvPr>
          <p:cNvSpPr>
            <a:spLocks noGrp="1"/>
          </p:cNvSpPr>
          <p:nvPr/>
        </p:nvSpPr>
        <p:spPr>
          <a:xfrm>
            <a:off x="5210175" y="41052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CF7E692-AD40-4345-9089-CE8313155FC6}"/>
              </a:ext>
            </a:extLst>
          </p:cNvPr>
          <p:cNvSpPr>
            <a:spLocks noGrp="1"/>
          </p:cNvSpPr>
          <p:nvPr/>
        </p:nvSpPr>
        <p:spPr>
          <a:xfrm>
            <a:off x="5438775" y="40957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Compare PUBLIC with expected public spec.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4113D4-DCCD-47C3-A5D7-60E341660FFA}"/>
              </a:ext>
            </a:extLst>
          </p:cNvPr>
          <p:cNvSpPr>
            <a:spLocks noGrp="1"/>
          </p:cNvSpPr>
          <p:nvPr/>
        </p:nvSpPr>
        <p:spPr>
          <a:xfrm>
            <a:off x="5210175" y="43815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F056E9C-42A5-4092-AFB8-AEB843D5F3BC}"/>
              </a:ext>
            </a:extLst>
          </p:cNvPr>
          <p:cNvSpPr>
            <a:spLocks noGrp="1"/>
          </p:cNvSpPr>
          <p:nvPr/>
        </p:nvSpPr>
        <p:spPr>
          <a:xfrm>
            <a:off x="5438775" y="43719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Check divergence after hiding.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4C8B9B9-4476-464D-891F-EAB99ED22A04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FAF4D4B-F93A-43D4-8471-C3B0496964B4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815367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5EA05042-297C-4BDB-A244-0F6F1DCE98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CEF01CE-BF57-4263-962D-437D211E6B87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C: Door Faults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FFDE38D-8990-47E4-9EDD-9E2F6AEE2823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Deadlock and divergence variants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D015D0B-53B8-4362-BA16-382AFF52CB5E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6BFA3E0-20BD-4314-83C6-E6871EB88A3C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6192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163CFA3-E4A0-42AB-951E-45E58F10E1C2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FAULT_DEAD_DOOR = grant -&gt; STOP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SYSTEM_D = Controller [| {grant} |] FAULT_DEAD_DOOR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PUBLIC_D = SYSTEM_D \ {grant}</a:t>
            </a:r>
          </a:p>
          <a:p>
            <a:endParaRPr sz="1088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FAULT_LOOP_DOOR = grant -&gt; FAULT_LOOP_DOOR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SYSTEM_L = Controller [| {grant} |] FAULT_LOOP_DOOR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PUBLIC_L = SYSTEM_L \ {grant}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F029BC1-968C-48FF-A0B7-D3ED8D5FFC46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After request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1FA6ABD-B9DC-42F6-8808-6F502FECA2EE}"/>
              </a:ext>
            </a:extLst>
          </p:cNvPr>
          <p:cNvSpPr>
            <a:spLocks noGrp="1"/>
          </p:cNvSpPr>
          <p:nvPr/>
        </p:nvSpPr>
        <p:spPr>
          <a:xfrm>
            <a:off x="781050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55D8E7F-2E07-41D5-AEBC-B1F2FB38ACA1}"/>
              </a:ext>
            </a:extLst>
          </p:cNvPr>
          <p:cNvSpPr>
            <a:spLocks noGrp="1"/>
          </p:cNvSpPr>
          <p:nvPr/>
        </p:nvSpPr>
        <p:spPr>
          <a:xfrm>
            <a:off x="1009650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Controller performs grant internally.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944868C-2A96-4CB7-B42D-97D37DD3E83E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017839D-8B98-44EE-86FE-17E54D2FBEA4}"/>
              </a:ext>
            </a:extLst>
          </p:cNvPr>
          <p:cNvSpPr>
            <a:spLocks noGrp="1"/>
          </p:cNvSpPr>
          <p:nvPr/>
        </p:nvSpPr>
        <p:spPr>
          <a:xfrm>
            <a:off x="1009650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FAULT_DEAD_DOOR reaches STOP.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C6082F7-81BE-4F8A-95B2-D5CB80F56C13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528A419-676A-4613-B001-B22001F6C37F}"/>
              </a:ext>
            </a:extLst>
          </p:cNvPr>
          <p:cNvSpPr>
            <a:spLocks noGrp="1"/>
          </p:cNvSpPr>
          <p:nvPr/>
        </p:nvSpPr>
        <p:spPr>
          <a:xfrm>
            <a:off x="1009650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PUBLIC_D may not offer open.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65F7984-1CC8-4A33-A113-C04B0036E437}"/>
              </a:ext>
            </a:extLst>
          </p:cNvPr>
          <p:cNvSpPr>
            <a:spLocks noGrp="1"/>
          </p:cNvSpPr>
          <p:nvPr/>
        </p:nvSpPr>
        <p:spPr>
          <a:xfrm>
            <a:off x="781050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15F2AAE-81AA-49B5-9E2E-7E670FED0870}"/>
              </a:ext>
            </a:extLst>
          </p:cNvPr>
          <p:cNvSpPr>
            <a:spLocks noGrp="1"/>
          </p:cNvSpPr>
          <p:nvPr/>
        </p:nvSpPr>
        <p:spPr>
          <a:xfrm>
            <a:off x="1009650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This is a progress/deadlock issue.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1BEFAD-8B7B-417C-BEC9-96ADECF9F460}"/>
              </a:ext>
            </a:extLst>
          </p:cNvPr>
          <p:cNvSpPr>
            <a:spLocks noGrp="1"/>
          </p:cNvSpPr>
          <p:nvPr/>
        </p:nvSpPr>
        <p:spPr>
          <a:xfrm>
            <a:off x="5000625" y="3095625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After hiding grant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5DAE373-AE6D-49B0-AD96-DB9217B49133}"/>
              </a:ext>
            </a:extLst>
          </p:cNvPr>
          <p:cNvSpPr>
            <a:spLocks noGrp="1"/>
          </p:cNvSpPr>
          <p:nvPr/>
        </p:nvSpPr>
        <p:spPr>
          <a:xfrm>
            <a:off x="5210175" y="33909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F5496DF-E16E-45F3-A17B-E090844F2195}"/>
              </a:ext>
            </a:extLst>
          </p:cNvPr>
          <p:cNvSpPr>
            <a:spLocks noGrp="1"/>
          </p:cNvSpPr>
          <p:nvPr/>
        </p:nvSpPr>
        <p:spPr>
          <a:xfrm>
            <a:off x="5438775" y="338137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FAULT_LOOP_DOOR repeats grant.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D734FD8-76BD-4EF9-A141-64EAE98B78A5}"/>
              </a:ext>
            </a:extLst>
          </p:cNvPr>
          <p:cNvSpPr>
            <a:spLocks noGrp="1"/>
          </p:cNvSpPr>
          <p:nvPr/>
        </p:nvSpPr>
        <p:spPr>
          <a:xfrm>
            <a:off x="5210175" y="36671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30F74A1-B66A-43EE-9AFA-3E92B5C68B06}"/>
              </a:ext>
            </a:extLst>
          </p:cNvPr>
          <p:cNvSpPr>
            <a:spLocks noGrp="1"/>
          </p:cNvSpPr>
          <p:nvPr/>
        </p:nvSpPr>
        <p:spPr>
          <a:xfrm>
            <a:off x="5438775" y="365760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Hiding turns grant into τ.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EB54CA4-3E98-4A70-B84D-6820DB9DEB10}"/>
              </a:ext>
            </a:extLst>
          </p:cNvPr>
          <p:cNvSpPr>
            <a:spLocks noGrp="1"/>
          </p:cNvSpPr>
          <p:nvPr/>
        </p:nvSpPr>
        <p:spPr>
          <a:xfrm>
            <a:off x="5210175" y="39433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1A6DB5-96F7-40BD-9340-BE7B34CE8BB7}"/>
              </a:ext>
            </a:extLst>
          </p:cNvPr>
          <p:cNvSpPr>
            <a:spLocks noGrp="1"/>
          </p:cNvSpPr>
          <p:nvPr/>
        </p:nvSpPr>
        <p:spPr>
          <a:xfrm>
            <a:off x="5438775" y="39338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PUBLIC_L can diverge internally.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958BAFC-2780-44FD-ACF0-4B2C9340B9B2}"/>
              </a:ext>
            </a:extLst>
          </p:cNvPr>
          <p:cNvSpPr>
            <a:spLocks noGrp="1"/>
          </p:cNvSpPr>
          <p:nvPr/>
        </p:nvSpPr>
        <p:spPr>
          <a:xfrm>
            <a:off x="5210175" y="421957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EE4B2C1-739A-4372-A3AC-B79CCD214578}"/>
              </a:ext>
            </a:extLst>
          </p:cNvPr>
          <p:cNvSpPr>
            <a:spLocks noGrp="1"/>
          </p:cNvSpPr>
          <p:nvPr/>
        </p:nvSpPr>
        <p:spPr>
          <a:xfrm>
            <a:off x="5438775" y="4210050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 checks are needed.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DE8720B-29DE-430D-9991-10662483B6A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9F70A4F-9199-491C-8119-6A9B2D3E0869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6963279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3C01F70F-DAA8-4927-A7E5-7372D6EF5B4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840C3B-5384-4CA7-A29B-E5EF3309F56E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D: Client-Server Protocol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79C4FE2-7E9A-4114-B8F0-787AAE6C7B39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Full model with retry and lockout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D988982-92F7-4449-A7E6-530C1660436E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753A07C-11B7-4DE7-A3E9-2535428C4DD3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938264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3C5672F-25D5-4415-B27F-588DBED9211A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466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channel login, ok, bad : {u}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channel lockout : {u}</a:t>
            </a:r>
          </a:p>
          <a:p>
            <a:endParaRPr sz="1088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CLIENT =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login.u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(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ok.u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CLIENT []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CLIENT)</a:t>
            </a:r>
          </a:p>
          <a:p>
            <a:endParaRPr sz="1088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SERVER(0) =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login.u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(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ok.u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SERVER(0) []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SERVER(1))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SERVER(1) =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login.u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(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ok.u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SERVER(0) []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SERVER(2))</a:t>
            </a: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SERVER(2) =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login.u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(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ok.u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SERVER(0) []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bad.u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</a:t>
            </a:r>
            <a:r>
              <a:rPr sz="1088" b="0" i="0" dirty="0" err="1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lockout.u</a:t>
            </a: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-&gt; SERVER(2))</a:t>
            </a:r>
          </a:p>
          <a:p>
            <a:endParaRPr sz="1088" b="0" i="0" dirty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1088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1088" b="0" i="0" dirty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SYSTEM = CLIENT [| {|login, ok, bad, lockout|} |] SERVER(0)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F99072E-5F04-41D2-A520-121A5B4EA61F}"/>
              </a:ext>
            </a:extLst>
          </p:cNvPr>
          <p:cNvSpPr>
            <a:spLocks noGrp="1"/>
          </p:cNvSpPr>
          <p:nvPr/>
        </p:nvSpPr>
        <p:spPr>
          <a:xfrm>
            <a:off x="571500" y="3805311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behavior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C5EB44E-87E9-47F7-BA2D-32B97C8FE477}"/>
              </a:ext>
            </a:extLst>
          </p:cNvPr>
          <p:cNvSpPr>
            <a:spLocks noGrp="1"/>
          </p:cNvSpPr>
          <p:nvPr/>
        </p:nvSpPr>
        <p:spPr>
          <a:xfrm>
            <a:off x="781050" y="4100586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DF43984-7B7C-457C-B6B6-9703CDDA0005}"/>
              </a:ext>
            </a:extLst>
          </p:cNvPr>
          <p:cNvSpPr>
            <a:spLocks noGrp="1"/>
          </p:cNvSpPr>
          <p:nvPr/>
        </p:nvSpPr>
        <p:spPr>
          <a:xfrm>
            <a:off x="1009650" y="4091061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SERVER counts consecutive failures.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BAFF7A2-5861-4AB7-8F8D-A078A5D05609}"/>
              </a:ext>
            </a:extLst>
          </p:cNvPr>
          <p:cNvSpPr>
            <a:spLocks noGrp="1"/>
          </p:cNvSpPr>
          <p:nvPr/>
        </p:nvSpPr>
        <p:spPr>
          <a:xfrm>
            <a:off x="781050" y="4376811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51EAA25-9063-4E28-AD3C-E74B883BD38D}"/>
              </a:ext>
            </a:extLst>
          </p:cNvPr>
          <p:cNvSpPr>
            <a:spLocks noGrp="1"/>
          </p:cNvSpPr>
          <p:nvPr/>
        </p:nvSpPr>
        <p:spPr>
          <a:xfrm>
            <a:off x="1009650" y="4367286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After three failures, lockout occurs.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EF7292F-D497-4D39-97EC-FA943FF5C570}"/>
              </a:ext>
            </a:extLst>
          </p:cNvPr>
          <p:cNvSpPr>
            <a:spLocks noGrp="1"/>
          </p:cNvSpPr>
          <p:nvPr/>
        </p:nvSpPr>
        <p:spPr>
          <a:xfrm>
            <a:off x="781050" y="4653036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3B0A564-FDCB-4791-A959-F27585A0FBE0}"/>
              </a:ext>
            </a:extLst>
          </p:cNvPr>
          <p:cNvSpPr>
            <a:spLocks noGrp="1"/>
          </p:cNvSpPr>
          <p:nvPr/>
        </p:nvSpPr>
        <p:spPr>
          <a:xfrm>
            <a:off x="1009650" y="4643511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Successful ok resets the failure count.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C3462E3-C820-4B04-97BE-16D8BF680A1A}"/>
              </a:ext>
            </a:extLst>
          </p:cNvPr>
          <p:cNvSpPr>
            <a:spLocks noGrp="1"/>
          </p:cNvSpPr>
          <p:nvPr/>
        </p:nvSpPr>
        <p:spPr>
          <a:xfrm>
            <a:off x="781050" y="4929261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FE98F3-4DF9-4128-9B2D-ED14B8776AC7}"/>
              </a:ext>
            </a:extLst>
          </p:cNvPr>
          <p:cNvSpPr>
            <a:spLocks noGrp="1"/>
          </p:cNvSpPr>
          <p:nvPr/>
        </p:nvSpPr>
        <p:spPr>
          <a:xfrm>
            <a:off x="1009650" y="4919736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CLIENT observes ok, bad, and lockout.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49296B9-919A-44BB-AF12-21E3D1C6ABD5}"/>
              </a:ext>
            </a:extLst>
          </p:cNvPr>
          <p:cNvSpPr>
            <a:spLocks noGrp="1"/>
          </p:cNvSpPr>
          <p:nvPr/>
        </p:nvSpPr>
        <p:spPr>
          <a:xfrm>
            <a:off x="5000625" y="3805311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Discussion questions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AD347D1-E198-48B1-87C6-E0489F570518}"/>
              </a:ext>
            </a:extLst>
          </p:cNvPr>
          <p:cNvSpPr>
            <a:spLocks noGrp="1"/>
          </p:cNvSpPr>
          <p:nvPr/>
        </p:nvSpPr>
        <p:spPr>
          <a:xfrm>
            <a:off x="5210175" y="4100586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F378ABB-2770-4327-9312-53E3751ACC5F}"/>
              </a:ext>
            </a:extLst>
          </p:cNvPr>
          <p:cNvSpPr>
            <a:spLocks noGrp="1"/>
          </p:cNvSpPr>
          <p:nvPr/>
        </p:nvSpPr>
        <p:spPr>
          <a:xfrm>
            <a:off x="5438775" y="4091061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Should bad be external or internal?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C62C5B1-0E90-4C2D-A169-55F7113770DB}"/>
              </a:ext>
            </a:extLst>
          </p:cNvPr>
          <p:cNvSpPr>
            <a:spLocks noGrp="1"/>
          </p:cNvSpPr>
          <p:nvPr/>
        </p:nvSpPr>
        <p:spPr>
          <a:xfrm>
            <a:off x="5210175" y="4376811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E33E5E0-7C10-40C3-8DB1-8C545FF00578}"/>
              </a:ext>
            </a:extLst>
          </p:cNvPr>
          <p:cNvSpPr>
            <a:spLocks noGrp="1"/>
          </p:cNvSpPr>
          <p:nvPr/>
        </p:nvSpPr>
        <p:spPr>
          <a:xfrm>
            <a:off x="5438775" y="4367286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Should lockout be visible to the client?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CE5C721-D48B-4B95-B4B5-CD720E0620F2}"/>
              </a:ext>
            </a:extLst>
          </p:cNvPr>
          <p:cNvSpPr>
            <a:spLocks noGrp="1"/>
          </p:cNvSpPr>
          <p:nvPr/>
        </p:nvSpPr>
        <p:spPr>
          <a:xfrm>
            <a:off x="5210175" y="4653036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D42C00B-456B-4779-AF27-6E1C1734859B}"/>
              </a:ext>
            </a:extLst>
          </p:cNvPr>
          <p:cNvSpPr>
            <a:spLocks noGrp="1"/>
          </p:cNvSpPr>
          <p:nvPr/>
        </p:nvSpPr>
        <p:spPr>
          <a:xfrm>
            <a:off x="5438775" y="4643511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Is ok/bad environment choice or server choice?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BE62016-4A3A-4535-8516-406E9E8CF34D}"/>
              </a:ext>
            </a:extLst>
          </p:cNvPr>
          <p:cNvSpPr>
            <a:spLocks noGrp="1"/>
          </p:cNvSpPr>
          <p:nvPr/>
        </p:nvSpPr>
        <p:spPr>
          <a:xfrm>
            <a:off x="5210175" y="506985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F8130C7-F7CA-48E3-9761-A6325DB0D800}"/>
              </a:ext>
            </a:extLst>
          </p:cNvPr>
          <p:cNvSpPr>
            <a:spLocks noGrp="1"/>
          </p:cNvSpPr>
          <p:nvPr/>
        </p:nvSpPr>
        <p:spPr>
          <a:xfrm>
            <a:off x="5438775" y="5060325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What fairness assumptions are missing?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11252CC-60D0-4B63-9B1B-DD596A1A7485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CB6A8BC-9735-45B1-9E9A-AD9A4C52496D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0835414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D8170634-524A-49D1-B5A8-E5E1D4801F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18836D9-28E3-47BB-9D77-193FF0195C2E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Complete Case D: Properties and Refinement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08FFBB2-D0AF-44CA-B357-520C56DE8F6C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What exactly should be checked?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0C8FAF9-ADDA-4A04-ADEF-34F3F1C32C52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3BE954F-CB4A-4621-8B7A-A5ED8464F715}"/>
              </a:ext>
            </a:extLst>
          </p:cNvPr>
          <p:cNvSpPr>
            <a:spLocks noGrp="1"/>
          </p:cNvSpPr>
          <p:nvPr/>
        </p:nvSpPr>
        <p:spPr>
          <a:xfrm>
            <a:off x="476250" y="1190625"/>
            <a:ext cx="8572500" cy="1809750"/>
          </a:xfrm>
          <a:prstGeom prst="rect">
            <a:avLst/>
          </a:prstGeom>
          <a:solidFill>
            <a:srgbClr val="F2F2F2"/>
          </a:solidFill>
          <a:ln w="9525">
            <a:solidFill>
              <a:srgbClr val="B7B7B7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5E710B8-7F07-43BB-884B-964AC9C4539D}"/>
              </a:ext>
            </a:extLst>
          </p:cNvPr>
          <p:cNvSpPr>
            <a:spLocks noGrp="1"/>
          </p:cNvSpPr>
          <p:nvPr/>
        </p:nvSpPr>
        <p:spPr>
          <a:xfrm>
            <a:off x="571500" y="1266825"/>
            <a:ext cx="8382000" cy="1657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Safety: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lockout cannot occur before three bad responses.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Availability: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after login, server should eventually answer ok or bad.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Refinement idea: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ABSTRACT = login.u -&gt; (ok.u -&gt; ABSTRACT [] bad.u -&gt; ABSTRACT [] lockout.u -&gt; ABSTRACT)</a:t>
            </a:r>
          </a:p>
          <a:p>
            <a:endParaRPr sz="945" b="0" i="0">
              <a:solidFill>
                <a:srgbClr val="111111"/>
              </a:solidFill>
              <a:latin typeface="Courier New"/>
              <a:ea typeface="Courier New"/>
              <a:cs typeface="Courier New"/>
            </a:endParaRP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Check: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assert ABSTRACT [T= SYSTEM</a:t>
            </a:r>
          </a:p>
          <a:p>
            <a:pPr algn="l">
              <a:def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defRPr>
            </a:pPr>
            <a:r>
              <a:rPr sz="945" b="0" i="0">
                <a:solidFill>
                  <a:srgbClr val="111111"/>
                </a:solidFill>
                <a:latin typeface="Courier New"/>
                <a:ea typeface="Courier New"/>
                <a:cs typeface="Courier New"/>
              </a:rPr>
              <a:t>  assert ABSTRACT [FD= SYSTEM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52632E7-7225-4566-B573-92085E14868C}"/>
              </a:ext>
            </a:extLst>
          </p:cNvPr>
          <p:cNvSpPr>
            <a:spLocks noGrp="1"/>
          </p:cNvSpPr>
          <p:nvPr/>
        </p:nvSpPr>
        <p:spPr>
          <a:xfrm>
            <a:off x="571500" y="3257550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Trace-level property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F5323DD-5525-4787-A22F-AB33C1777152}"/>
              </a:ext>
            </a:extLst>
          </p:cNvPr>
          <p:cNvSpPr>
            <a:spLocks noGrp="1"/>
          </p:cNvSpPr>
          <p:nvPr/>
        </p:nvSpPr>
        <p:spPr>
          <a:xfrm>
            <a:off x="781050" y="35528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1ACCF6A-42A5-4D59-AA51-EB0B87769CF2}"/>
              </a:ext>
            </a:extLst>
          </p:cNvPr>
          <p:cNvSpPr>
            <a:spLocks noGrp="1"/>
          </p:cNvSpPr>
          <p:nvPr/>
        </p:nvSpPr>
        <p:spPr>
          <a:xfrm>
            <a:off x="1009650" y="354330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List traces with fewer than three bad events.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DC0E50C-2F3F-412A-8593-46AF42596A3F}"/>
              </a:ext>
            </a:extLst>
          </p:cNvPr>
          <p:cNvSpPr>
            <a:spLocks noGrp="1"/>
          </p:cNvSpPr>
          <p:nvPr/>
        </p:nvSpPr>
        <p:spPr>
          <a:xfrm>
            <a:off x="781050" y="39696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A109B3E-186D-4F63-A1FE-B3F112B7DB89}"/>
              </a:ext>
            </a:extLst>
          </p:cNvPr>
          <p:cNvSpPr>
            <a:spLocks noGrp="1"/>
          </p:cNvSpPr>
          <p:nvPr/>
        </p:nvSpPr>
        <p:spPr>
          <a:xfrm>
            <a:off x="1009650" y="396011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lockout.u should not appear too early.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678FC0B-5E92-459A-97AA-DA501E628975}"/>
              </a:ext>
            </a:extLst>
          </p:cNvPr>
          <p:cNvSpPr>
            <a:spLocks noGrp="1"/>
          </p:cNvSpPr>
          <p:nvPr/>
        </p:nvSpPr>
        <p:spPr>
          <a:xfrm>
            <a:off x="781050" y="42458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7DA036C-D019-4672-A1AF-8800EE8ED281}"/>
              </a:ext>
            </a:extLst>
          </p:cNvPr>
          <p:cNvSpPr>
            <a:spLocks noGrp="1"/>
          </p:cNvSpPr>
          <p:nvPr/>
        </p:nvSpPr>
        <p:spPr>
          <a:xfrm>
            <a:off x="1009650" y="4236339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Trace counterexample is a concrete login history.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70A49A5-5E50-41F6-BA33-9E6048C11B60}"/>
              </a:ext>
            </a:extLst>
          </p:cNvPr>
          <p:cNvSpPr>
            <a:spLocks noGrp="1"/>
          </p:cNvSpPr>
          <p:nvPr/>
        </p:nvSpPr>
        <p:spPr>
          <a:xfrm>
            <a:off x="781050" y="4662678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4E68088-71AD-450F-BC15-00E0408E42E0}"/>
              </a:ext>
            </a:extLst>
          </p:cNvPr>
          <p:cNvSpPr>
            <a:spLocks noGrp="1"/>
          </p:cNvSpPr>
          <p:nvPr/>
        </p:nvSpPr>
        <p:spPr>
          <a:xfrm>
            <a:off x="1009650" y="4653153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Good for safety.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FB8709-6A3F-4522-AA61-1A7A42CD0533}"/>
              </a:ext>
            </a:extLst>
          </p:cNvPr>
          <p:cNvSpPr>
            <a:spLocks noGrp="1"/>
          </p:cNvSpPr>
          <p:nvPr/>
        </p:nvSpPr>
        <p:spPr>
          <a:xfrm>
            <a:off x="5000625" y="3257550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125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125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FD-level property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AD005AB-84D2-4BC3-9F12-304FEDB543D3}"/>
              </a:ext>
            </a:extLst>
          </p:cNvPr>
          <p:cNvSpPr>
            <a:spLocks noGrp="1"/>
          </p:cNvSpPr>
          <p:nvPr/>
        </p:nvSpPr>
        <p:spPr>
          <a:xfrm>
            <a:off x="5210175" y="3552825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1FAB8A-92B9-4A51-A93E-D80CF00B4E31}"/>
              </a:ext>
            </a:extLst>
          </p:cNvPr>
          <p:cNvSpPr>
            <a:spLocks noGrp="1"/>
          </p:cNvSpPr>
          <p:nvPr/>
        </p:nvSpPr>
        <p:spPr>
          <a:xfrm>
            <a:off x="5438775" y="3543300"/>
            <a:ext cx="3486150" cy="454914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If internal checking can loop forever, response may never appear.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711F4CA-E93F-4F97-9E3E-D0B232F2EA48}"/>
              </a:ext>
            </a:extLst>
          </p:cNvPr>
          <p:cNvSpPr>
            <a:spLocks noGrp="1"/>
          </p:cNvSpPr>
          <p:nvPr/>
        </p:nvSpPr>
        <p:spPr>
          <a:xfrm>
            <a:off x="5210175" y="396963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D46EE74-B004-4FED-9703-76EBD97197F5}"/>
              </a:ext>
            </a:extLst>
          </p:cNvPr>
          <p:cNvSpPr>
            <a:spLocks noGrp="1"/>
          </p:cNvSpPr>
          <p:nvPr/>
        </p:nvSpPr>
        <p:spPr>
          <a:xfrm>
            <a:off x="5438775" y="396011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 catches divergence after login.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C26DFCB-1396-495C-B00E-578AE914A2FB}"/>
              </a:ext>
            </a:extLst>
          </p:cNvPr>
          <p:cNvSpPr>
            <a:spLocks noGrp="1"/>
          </p:cNvSpPr>
          <p:nvPr/>
        </p:nvSpPr>
        <p:spPr>
          <a:xfrm>
            <a:off x="5210175" y="424586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CFB39C8-39EE-4015-91B8-3A594DE1E8E4}"/>
              </a:ext>
            </a:extLst>
          </p:cNvPr>
          <p:cNvSpPr>
            <a:spLocks noGrp="1"/>
          </p:cNvSpPr>
          <p:nvPr/>
        </p:nvSpPr>
        <p:spPr>
          <a:xfrm>
            <a:off x="5438775" y="4236339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Availability is not just trace inclusion.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AEB7BFC-9BA6-4B62-BC80-E986FF8BAA44}"/>
              </a:ext>
            </a:extLst>
          </p:cNvPr>
          <p:cNvSpPr>
            <a:spLocks noGrp="1"/>
          </p:cNvSpPr>
          <p:nvPr/>
        </p:nvSpPr>
        <p:spPr>
          <a:xfrm>
            <a:off x="5210175" y="4522089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2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93F4F14-A415-41D6-A37C-3B166DD73728}"/>
              </a:ext>
            </a:extLst>
          </p:cNvPr>
          <p:cNvSpPr>
            <a:spLocks noGrp="1"/>
          </p:cNvSpPr>
          <p:nvPr/>
        </p:nvSpPr>
        <p:spPr>
          <a:xfrm>
            <a:off x="5438775" y="4512564"/>
            <a:ext cx="3486150" cy="3143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Need precise spec for ok/bad choice.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0CA9910-DF8B-4652-BF48-3CE64141128A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E2B9482-D7F8-4E43-8C08-E4E45A470632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2130607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DB519E51-9991-4EA8-A720-FC02FA1D75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7042E9B-D0E1-414B-AE7F-999B3C40B02E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Outline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C55400-BB80-4EA8-9AFC-98071FA6252E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Chapter map; current section is highlighted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69BCB34-E9EB-4907-9731-E3FC9791127C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A2DE93C-A9BB-4FDF-95C2-72521BD68BFE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BA2202-FFFF-495A-96CA-AC94C6C5609B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F30CA5-48DA-4CA2-937B-5CDE2A7C9EF7}"/>
              </a:ext>
            </a:extLst>
          </p:cNvPr>
          <p:cNvSpPr>
            <a:spLocks noGrp="1"/>
          </p:cNvSpPr>
          <p:nvPr/>
        </p:nvSpPr>
        <p:spPr>
          <a:xfrm>
            <a:off x="1619250" y="14763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Motivation and CSP worldview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0A2558-1503-4207-8950-985CB13C836B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5869F5-F7EB-4C0D-A2B9-999CA22ADDAD}"/>
              </a:ext>
            </a:extLst>
          </p:cNvPr>
          <p:cNvSpPr>
            <a:spLocks noGrp="1"/>
          </p:cNvSpPr>
          <p:nvPr/>
        </p:nvSpPr>
        <p:spPr>
          <a:xfrm>
            <a:off x="781050" y="22479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B7ED185-06C1-4691-AEEF-A46ACF5163F8}"/>
              </a:ext>
            </a:extLst>
          </p:cNvPr>
          <p:cNvSpPr>
            <a:spLocks noGrp="1"/>
          </p:cNvSpPr>
          <p:nvPr/>
        </p:nvSpPr>
        <p:spPr>
          <a:xfrm>
            <a:off x="1619250" y="22193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syntax with executable examples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A41B305-4621-4DA6-B411-3D1D9A1D35DB}"/>
              </a:ext>
            </a:extLst>
          </p:cNvPr>
          <p:cNvSpPr>
            <a:spLocks noGrp="1"/>
          </p:cNvSpPr>
          <p:nvPr/>
        </p:nvSpPr>
        <p:spPr>
          <a:xfrm>
            <a:off x="781050" y="29146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440841A-C8A3-4331-9D40-D4290BFE1F20}"/>
              </a:ext>
            </a:extLst>
          </p:cNvPr>
          <p:cNvSpPr>
            <a:spLocks noGrp="1"/>
          </p:cNvSpPr>
          <p:nvPr/>
        </p:nvSpPr>
        <p:spPr>
          <a:xfrm>
            <a:off x="781050" y="29908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F02855B-0A6B-4608-9AF7-962292FF10B1}"/>
              </a:ext>
            </a:extLst>
          </p:cNvPr>
          <p:cNvSpPr>
            <a:spLocks noGrp="1"/>
          </p:cNvSpPr>
          <p:nvPr/>
        </p:nvSpPr>
        <p:spPr>
          <a:xfrm>
            <a:off x="1619250" y="29622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Semantic models with hand calculations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FC9B925-1205-4389-974B-613A217F7E8F}"/>
              </a:ext>
            </a:extLst>
          </p:cNvPr>
          <p:cNvSpPr>
            <a:spLocks noGrp="1"/>
          </p:cNvSpPr>
          <p:nvPr/>
        </p:nvSpPr>
        <p:spPr>
          <a:xfrm>
            <a:off x="781050" y="365760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245203-804D-4C63-B9CE-F863BA03B495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4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D3F6F54-9CDC-47A8-8F3F-AC65BEE02089}"/>
              </a:ext>
            </a:extLst>
          </p:cNvPr>
          <p:cNvSpPr>
            <a:spLocks noGrp="1"/>
          </p:cNvSpPr>
          <p:nvPr/>
        </p:nvSpPr>
        <p:spPr>
          <a:xfrm>
            <a:off x="1619250" y="37052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Refinement and FDR checks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031CE8-D89C-4258-948E-C386412BC6AD}"/>
              </a:ext>
            </a:extLst>
          </p:cNvPr>
          <p:cNvSpPr>
            <a:spLocks noGrp="1"/>
          </p:cNvSpPr>
          <p:nvPr/>
        </p:nvSpPr>
        <p:spPr>
          <a:xfrm>
            <a:off x="781050" y="4400550"/>
            <a:ext cx="552450" cy="381000"/>
          </a:xfrm>
          <a:prstGeom prst="rect">
            <a:avLst/>
          </a:prstGeom>
          <a:solidFill>
            <a:srgbClr val="F2F2F2"/>
          </a:solidFill>
          <a:ln w="9525">
            <a:solidFill>
              <a:srgbClr val="CCCCCC"/>
            </a:solidFill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8F4BDE9-2056-4F88-97E1-5875EBCFF57C}"/>
              </a:ext>
            </a:extLst>
          </p:cNvPr>
          <p:cNvSpPr>
            <a:spLocks noGrp="1"/>
          </p:cNvSpPr>
          <p:nvPr/>
        </p:nvSpPr>
        <p:spPr>
          <a:xfrm>
            <a:off x="781050" y="447675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5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A1CBF74-3BFC-4DD3-B7E6-237C235052FA}"/>
              </a:ext>
            </a:extLst>
          </p:cNvPr>
          <p:cNvSpPr>
            <a:spLocks noGrp="1"/>
          </p:cNvSpPr>
          <p:nvPr/>
        </p:nvSpPr>
        <p:spPr>
          <a:xfrm>
            <a:off x="1619250" y="444817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Complete system modeling case studies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AF19A7C-6B24-4D8D-9AE0-E2A9DEEAE478}"/>
              </a:ext>
            </a:extLst>
          </p:cNvPr>
          <p:cNvSpPr>
            <a:spLocks noGrp="1"/>
          </p:cNvSpPr>
          <p:nvPr/>
        </p:nvSpPr>
        <p:spPr>
          <a:xfrm>
            <a:off x="781050" y="5143500"/>
            <a:ext cx="552450" cy="381000"/>
          </a:xfrm>
          <a:prstGeom prst="rect">
            <a:avLst/>
          </a:prstGeom>
          <a:solidFill>
            <a:srgbClr val="1F4E9D"/>
          </a:solidFill>
          <a:ln w="9525">
            <a:solidFill>
              <a:srgbClr val="1F4E9D"/>
            </a:solidFill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A45F272-6324-4789-A234-D0162A71DB32}"/>
              </a:ext>
            </a:extLst>
          </p:cNvPr>
          <p:cNvSpPr>
            <a:spLocks noGrp="1"/>
          </p:cNvSpPr>
          <p:nvPr/>
        </p:nvSpPr>
        <p:spPr>
          <a:xfrm>
            <a:off x="781050" y="5219700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ctr">
              <a:defRPr sz="1275" b="1" i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6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635F8E1-5D0E-4FC3-AC2B-1B42489E3138}"/>
              </a:ext>
            </a:extLst>
          </p:cNvPr>
          <p:cNvSpPr>
            <a:spLocks noGrp="1"/>
          </p:cNvSpPr>
          <p:nvPr/>
        </p:nvSpPr>
        <p:spPr>
          <a:xfrm>
            <a:off x="1619250" y="5191125"/>
            <a:ext cx="619125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80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80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CCS vs CSP and teaching wrap-up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BF3F3AC-2664-41C1-8381-96108BDCE6D8}"/>
              </a:ext>
            </a:extLst>
          </p:cNvPr>
          <p:cNvSpPr>
            <a:spLocks noGrp="1"/>
          </p:cNvSpPr>
          <p:nvPr/>
        </p:nvSpPr>
        <p:spPr>
          <a:xfrm>
            <a:off x="7667625" y="5229225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1" i="0">
                <a:solidFill>
                  <a:srgbClr val="C00000"/>
                </a:solidFill>
                <a:latin typeface="Tahoma"/>
                <a:ea typeface="Tahoma"/>
                <a:cs typeface="Tahoma"/>
              </a:defRPr>
            </a:pPr>
            <a:r>
              <a:rPr sz="1050" b="1" i="0">
                <a:solidFill>
                  <a:srgbClr val="C00000"/>
                </a:solidFill>
                <a:latin typeface="Tahoma"/>
                <a:ea typeface="Tahoma"/>
                <a:cs typeface="Tahoma"/>
              </a:rPr>
              <a:t>current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E3A71D5-18C4-43FF-A9D1-0454CD85E3F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8FBA966-9794-4D3D-8526-812B0C0FC60F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2792011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0AF9F553-F593-4C79-9520-5E3F7DD874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0C677E5-8200-4472-8085-DE2A0A5DF7AF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CCS vs CSP: What Students Should Remember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8BBDFA1-8BD3-491E-9274-D50512B6249D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Not a slogan; a modeling decision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C835866-6D55-4E6F-9AB1-A056150D7414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095B8B-645C-4254-A260-29035356BBCE}"/>
              </a:ext>
            </a:extLst>
          </p:cNvPr>
          <p:cNvSpPr>
            <a:spLocks noGrp="1"/>
          </p:cNvSpPr>
          <p:nvPr/>
        </p:nvSpPr>
        <p:spPr>
          <a:xfrm>
            <a:off x="523875" y="1285875"/>
            <a:ext cx="1524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Communication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91612F2-6A34-4FE8-AA64-44EA50838057}"/>
              </a:ext>
            </a:extLst>
          </p:cNvPr>
          <p:cNvSpPr>
            <a:spLocks noGrp="1"/>
          </p:cNvSpPr>
          <p:nvPr/>
        </p:nvSpPr>
        <p:spPr>
          <a:xfrm>
            <a:off x="2333625" y="12858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CCS: a / ā handshake -&gt; τ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33C48C0-343E-4FAE-B2B2-4F49DFC5A028}"/>
              </a:ext>
            </a:extLst>
          </p:cNvPr>
          <p:cNvSpPr>
            <a:spLocks noGrp="1"/>
          </p:cNvSpPr>
          <p:nvPr/>
        </p:nvSpPr>
        <p:spPr>
          <a:xfrm>
            <a:off x="5905500" y="12858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CSP: shared event participation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0B2B5F5-A16D-43DE-B1FB-8329F30274FF}"/>
              </a:ext>
            </a:extLst>
          </p:cNvPr>
          <p:cNvSpPr>
            <a:spLocks noGrp="1"/>
          </p:cNvSpPr>
          <p:nvPr/>
        </p:nvSpPr>
        <p:spPr>
          <a:xfrm>
            <a:off x="476250" y="1800225"/>
            <a:ext cx="8477250" cy="9525"/>
          </a:xfrm>
          <a:prstGeom prst="rect">
            <a:avLst/>
          </a:prstGeom>
          <a:solidFill>
            <a:srgbClr val="DDDDDD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FF88653-8A1A-4DBC-800F-E10CA81E7657}"/>
              </a:ext>
            </a:extLst>
          </p:cNvPr>
          <p:cNvSpPr>
            <a:spLocks noGrp="1"/>
          </p:cNvSpPr>
          <p:nvPr/>
        </p:nvSpPr>
        <p:spPr>
          <a:xfrm>
            <a:off x="523875" y="2124075"/>
            <a:ext cx="1524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Main relation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86F0CC4-303C-4F44-82B4-FEA73A063102}"/>
              </a:ext>
            </a:extLst>
          </p:cNvPr>
          <p:cNvSpPr>
            <a:spLocks noGrp="1"/>
          </p:cNvSpPr>
          <p:nvPr/>
        </p:nvSpPr>
        <p:spPr>
          <a:xfrm>
            <a:off x="2333625" y="21240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CCS: bisimulation/equivalence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A141415-5090-467D-A2C3-B0EF13DEE198}"/>
              </a:ext>
            </a:extLst>
          </p:cNvPr>
          <p:cNvSpPr>
            <a:spLocks noGrp="1"/>
          </p:cNvSpPr>
          <p:nvPr/>
        </p:nvSpPr>
        <p:spPr>
          <a:xfrm>
            <a:off x="5905500" y="21240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CSP: trace/failure/FD refinement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A8199D8-AB7B-4D90-A940-48006BBC380E}"/>
              </a:ext>
            </a:extLst>
          </p:cNvPr>
          <p:cNvSpPr>
            <a:spLocks noGrp="1"/>
          </p:cNvSpPr>
          <p:nvPr/>
        </p:nvSpPr>
        <p:spPr>
          <a:xfrm>
            <a:off x="476250" y="2638425"/>
            <a:ext cx="8477250" cy="9525"/>
          </a:xfrm>
          <a:prstGeom prst="rect">
            <a:avLst/>
          </a:prstGeom>
          <a:solidFill>
            <a:srgbClr val="DDDDDD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7937079-02D3-4036-8DFD-3D7C002CF134}"/>
              </a:ext>
            </a:extLst>
          </p:cNvPr>
          <p:cNvSpPr>
            <a:spLocks noGrp="1"/>
          </p:cNvSpPr>
          <p:nvPr/>
        </p:nvSpPr>
        <p:spPr>
          <a:xfrm>
            <a:off x="523875" y="2962275"/>
            <a:ext cx="1524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Choice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4508943-06FB-409F-B00C-6D0005C4867A}"/>
              </a:ext>
            </a:extLst>
          </p:cNvPr>
          <p:cNvSpPr>
            <a:spLocks noGrp="1"/>
          </p:cNvSpPr>
          <p:nvPr/>
        </p:nvSpPr>
        <p:spPr>
          <a:xfrm>
            <a:off x="2333625" y="29622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CCS: operational +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EEFD362-6C8F-421D-AC66-2F9F8C00C4BF}"/>
              </a:ext>
            </a:extLst>
          </p:cNvPr>
          <p:cNvSpPr>
            <a:spLocks noGrp="1"/>
          </p:cNvSpPr>
          <p:nvPr/>
        </p:nvSpPr>
        <p:spPr>
          <a:xfrm>
            <a:off x="5905500" y="29622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CSP: external [] vs internal |~|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697C8C6-EEE8-4BF5-B486-4CEB8D7986BE}"/>
              </a:ext>
            </a:extLst>
          </p:cNvPr>
          <p:cNvSpPr>
            <a:spLocks noGrp="1"/>
          </p:cNvSpPr>
          <p:nvPr/>
        </p:nvSpPr>
        <p:spPr>
          <a:xfrm>
            <a:off x="476250" y="3476625"/>
            <a:ext cx="8477250" cy="9525"/>
          </a:xfrm>
          <a:prstGeom prst="rect">
            <a:avLst/>
          </a:prstGeom>
          <a:solidFill>
            <a:srgbClr val="DDDDDD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CD4B627-668C-476E-A41F-7C67C00B3317}"/>
              </a:ext>
            </a:extLst>
          </p:cNvPr>
          <p:cNvSpPr>
            <a:spLocks noGrp="1"/>
          </p:cNvSpPr>
          <p:nvPr/>
        </p:nvSpPr>
        <p:spPr>
          <a:xfrm>
            <a:off x="523875" y="3800475"/>
            <a:ext cx="1524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Engineering use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957E7B5-D379-4715-B774-C5A3711316AC}"/>
              </a:ext>
            </a:extLst>
          </p:cNvPr>
          <p:cNvSpPr>
            <a:spLocks noGrp="1"/>
          </p:cNvSpPr>
          <p:nvPr/>
        </p:nvSpPr>
        <p:spPr>
          <a:xfrm>
            <a:off x="2333625" y="38004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CCS: compare process structures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6777D26-8504-4D68-82AF-D8EFC7A72B7C}"/>
              </a:ext>
            </a:extLst>
          </p:cNvPr>
          <p:cNvSpPr>
            <a:spLocks noGrp="1"/>
          </p:cNvSpPr>
          <p:nvPr/>
        </p:nvSpPr>
        <p:spPr>
          <a:xfrm>
            <a:off x="5905500" y="38004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CSP: check implementation against specification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8C48973-8AD7-4F05-B934-EF3EB0DEC040}"/>
              </a:ext>
            </a:extLst>
          </p:cNvPr>
          <p:cNvSpPr>
            <a:spLocks noGrp="1"/>
          </p:cNvSpPr>
          <p:nvPr/>
        </p:nvSpPr>
        <p:spPr>
          <a:xfrm>
            <a:off x="476250" y="4314825"/>
            <a:ext cx="8477250" cy="9525"/>
          </a:xfrm>
          <a:prstGeom prst="rect">
            <a:avLst/>
          </a:prstGeom>
          <a:solidFill>
            <a:srgbClr val="DDDDDD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A93BB7C-DAEA-4157-8156-58C6EFC2CC63}"/>
              </a:ext>
            </a:extLst>
          </p:cNvPr>
          <p:cNvSpPr>
            <a:spLocks noGrp="1"/>
          </p:cNvSpPr>
          <p:nvPr/>
        </p:nvSpPr>
        <p:spPr>
          <a:xfrm>
            <a:off x="523875" y="4638675"/>
            <a:ext cx="1524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2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Tool view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EF7EEB-8603-485D-82F9-B2318DB2E055}"/>
              </a:ext>
            </a:extLst>
          </p:cNvPr>
          <p:cNvSpPr>
            <a:spLocks noGrp="1"/>
          </p:cNvSpPr>
          <p:nvPr/>
        </p:nvSpPr>
        <p:spPr>
          <a:xfrm>
            <a:off x="2333625" y="46386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Equivalence checking tradition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CB816B7-9686-45A0-908A-84A0733347DE}"/>
              </a:ext>
            </a:extLst>
          </p:cNvPr>
          <p:cNvSpPr>
            <a:spLocks noGrp="1"/>
          </p:cNvSpPr>
          <p:nvPr/>
        </p:nvSpPr>
        <p:spPr>
          <a:xfrm>
            <a:off x="5905500" y="4638675"/>
            <a:ext cx="29527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200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200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FDR refinement checking tradition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AF4BB1E-0410-4ADC-A3AB-7C4D1708E239}"/>
              </a:ext>
            </a:extLst>
          </p:cNvPr>
          <p:cNvSpPr>
            <a:spLocks noGrp="1"/>
          </p:cNvSpPr>
          <p:nvPr/>
        </p:nvSpPr>
        <p:spPr>
          <a:xfrm>
            <a:off x="476250" y="5153025"/>
            <a:ext cx="8477250" cy="9525"/>
          </a:xfrm>
          <a:prstGeom prst="rect">
            <a:avLst/>
          </a:prstGeom>
          <a:solidFill>
            <a:srgbClr val="DDDDDD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9FA6C4F-18D5-4F34-B39C-FC42AF6F371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27ACC86-DD03-4D10-A9F5-574E60E7AACD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9839882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00124978-43A4-46A9-8BA0-CDE8B2B51723}"/>
              </a:ext>
            </a:extLst>
          </p:cNvPr>
          <p:cNvSpPr>
            <a:spLocks noGrp="1"/>
          </p:cNvSpPr>
          <p:nvPr/>
        </p:nvSpPr>
        <p:spPr>
          <a:xfrm>
            <a:off x="0" y="341194"/>
            <a:ext cx="9753600" cy="73152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A085C46-F07A-4994-A864-0AD96453377B}"/>
              </a:ext>
            </a:extLst>
          </p:cNvPr>
          <p:cNvSpPr>
            <a:spLocks noGrp="1"/>
          </p:cNvSpPr>
          <p:nvPr/>
        </p:nvSpPr>
        <p:spPr>
          <a:xfrm>
            <a:off x="361950" y="228600"/>
            <a:ext cx="866775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21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21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Final Summary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D552020-F181-4E44-B11F-D2EA9EE932CA}"/>
              </a:ext>
            </a:extLst>
          </p:cNvPr>
          <p:cNvSpPr>
            <a:spLocks noGrp="1"/>
          </p:cNvSpPr>
          <p:nvPr/>
        </p:nvSpPr>
        <p:spPr>
          <a:xfrm>
            <a:off x="400050" y="628650"/>
            <a:ext cx="8382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050" b="0" i="0">
                <a:solidFill>
                  <a:srgbClr val="555555"/>
                </a:solidFill>
                <a:latin typeface="Tahoma"/>
                <a:ea typeface="Tahoma"/>
                <a:cs typeface="Tahoma"/>
              </a:defRPr>
            </a:pPr>
            <a:r>
              <a:rPr sz="1050" b="0" i="0">
                <a:solidFill>
                  <a:srgbClr val="555555"/>
                </a:solidFill>
                <a:latin typeface="Tahoma"/>
                <a:ea typeface="Tahoma"/>
                <a:cs typeface="Tahoma"/>
              </a:rPr>
              <a:t>CSP as a teachable modeling discipline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47E252C-90C1-472E-9040-03032B8244A9}"/>
              </a:ext>
            </a:extLst>
          </p:cNvPr>
          <p:cNvSpPr>
            <a:spLocks noGrp="1"/>
          </p:cNvSpPr>
          <p:nvPr/>
        </p:nvSpPr>
        <p:spPr>
          <a:xfrm>
            <a:off x="361950" y="914400"/>
            <a:ext cx="8620125" cy="19050"/>
          </a:xfrm>
          <a:prstGeom prst="rect">
            <a:avLst/>
          </a:prstGeom>
          <a:solidFill>
            <a:srgbClr val="B8C7DC"/>
          </a:solidFill>
          <a:ln w="0">
            <a:solidFill>
              <a:srgbClr val="000000">
                <a:alpha val="0"/>
              </a:srgbClr>
            </a:solidFill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FC250F9-DE1B-48F2-A2E1-AD68C3705E6B}"/>
              </a:ext>
            </a:extLst>
          </p:cNvPr>
          <p:cNvSpPr>
            <a:spLocks noGrp="1"/>
          </p:cNvSpPr>
          <p:nvPr/>
        </p:nvSpPr>
        <p:spPr>
          <a:xfrm>
            <a:off x="666750" y="129540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2C25D29-5958-4E47-A4A4-F52CDF926345}"/>
              </a:ext>
            </a:extLst>
          </p:cNvPr>
          <p:cNvSpPr>
            <a:spLocks noGrp="1"/>
          </p:cNvSpPr>
          <p:nvPr/>
        </p:nvSpPr>
        <p:spPr>
          <a:xfrm>
            <a:off x="895350" y="1285875"/>
            <a:ext cx="79629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 dirty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Syntax is meaningful only with examples: every operator answers a modeling question.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1AE990-C5F5-47DF-B920-A247C86AA194}"/>
              </a:ext>
            </a:extLst>
          </p:cNvPr>
          <p:cNvSpPr>
            <a:spLocks noGrp="1"/>
          </p:cNvSpPr>
          <p:nvPr/>
        </p:nvSpPr>
        <p:spPr>
          <a:xfrm>
            <a:off x="666750" y="2063904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8D3B7F3-D6D8-4C0C-8721-83AEF05F295C}"/>
              </a:ext>
            </a:extLst>
          </p:cNvPr>
          <p:cNvSpPr>
            <a:spLocks noGrp="1"/>
          </p:cNvSpPr>
          <p:nvPr/>
        </p:nvSpPr>
        <p:spPr>
          <a:xfrm>
            <a:off x="895350" y="2054379"/>
            <a:ext cx="79629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Trace examples show safety; failure examples show availability; FD examples show internal non-progress.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F5DAF37-0E72-4439-9926-669F54FAAC75}"/>
              </a:ext>
            </a:extLst>
          </p:cNvPr>
          <p:cNvSpPr>
            <a:spLocks noGrp="1"/>
          </p:cNvSpPr>
          <p:nvPr/>
        </p:nvSpPr>
        <p:spPr>
          <a:xfrm>
            <a:off x="666750" y="3033570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579AE73-725E-4E5D-8F43-CC2E08B0E0A2}"/>
              </a:ext>
            </a:extLst>
          </p:cNvPr>
          <p:cNvSpPr>
            <a:spLocks noGrp="1"/>
          </p:cNvSpPr>
          <p:nvPr/>
        </p:nvSpPr>
        <p:spPr>
          <a:xfrm>
            <a:off x="895350" y="3024045"/>
            <a:ext cx="79629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 dirty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Complete case studies require alphabet, component processes, composition, hiding, and properties.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57D125C-133A-488C-855C-D031A8E81052}"/>
              </a:ext>
            </a:extLst>
          </p:cNvPr>
          <p:cNvSpPr>
            <a:spLocks noGrp="1"/>
          </p:cNvSpPr>
          <p:nvPr/>
        </p:nvSpPr>
        <p:spPr>
          <a:xfrm>
            <a:off x="647700" y="4052887"/>
            <a:ext cx="2095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1" i="0">
                <a:solidFill>
                  <a:srgbClr val="1F4E9D"/>
                </a:solidFill>
                <a:latin typeface="Tahoma"/>
                <a:ea typeface="Tahoma"/>
                <a:cs typeface="Tahoma"/>
              </a:defRPr>
            </a:pPr>
            <a:r>
              <a:rPr sz="1575" b="1" i="0">
                <a:solidFill>
                  <a:srgbClr val="1F4E9D"/>
                </a:solidFill>
                <a:latin typeface="Tahoma"/>
                <a:ea typeface="Tahoma"/>
                <a:cs typeface="Tahoma"/>
              </a:rPr>
              <a:t>•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BF1341F-B91B-4B3A-A8EF-E14FB354D151}"/>
              </a:ext>
            </a:extLst>
          </p:cNvPr>
          <p:cNvSpPr>
            <a:spLocks noGrp="1"/>
          </p:cNvSpPr>
          <p:nvPr/>
        </p:nvSpPr>
        <p:spPr>
          <a:xfrm>
            <a:off x="876300" y="4043362"/>
            <a:ext cx="7962900" cy="571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1575" b="0" i="0">
                <a:solidFill>
                  <a:srgbClr val="111111"/>
                </a:solidFill>
                <a:latin typeface="Tahoma"/>
                <a:ea typeface="Tahoma"/>
                <a:cs typeface="Tahoma"/>
              </a:defRPr>
            </a:pPr>
            <a:r>
              <a:rPr sz="1575" b="0" i="0">
                <a:solidFill>
                  <a:srgbClr val="111111"/>
                </a:solidFill>
                <a:latin typeface="Tahoma"/>
                <a:ea typeface="Tahoma"/>
                <a:cs typeface="Tahoma"/>
              </a:rPr>
              <a:t>CSP differs from CCS because it naturally connects specifications, implementations, and refinement checking.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C08FBCB-EE7A-40E1-B7EA-1671627512D1}"/>
              </a:ext>
            </a:extLst>
          </p:cNvPr>
          <p:cNvSpPr>
            <a:spLocks noGrp="1"/>
          </p:cNvSpPr>
          <p:nvPr/>
        </p:nvSpPr>
        <p:spPr>
          <a:xfrm>
            <a:off x="361950" y="7000875"/>
            <a:ext cx="5334000" cy="152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l">
              <a:defRPr sz="638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38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Software Engineering Theory - Process Algebra / CSP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F313CF5-3510-4C4E-A78F-28B1ED6753BC}"/>
              </a:ext>
            </a:extLst>
          </p:cNvPr>
          <p:cNvSpPr>
            <a:spLocks noGrp="1"/>
          </p:cNvSpPr>
          <p:nvPr/>
        </p:nvSpPr>
        <p:spPr>
          <a:xfrm>
            <a:off x="8839200" y="6981825"/>
            <a:ext cx="4286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</a:ln>
        </p:spPr>
        <p:txBody>
          <a:bodyPr lIns="38100" tIns="19050" rIns="38100" bIns="19050" anchor="t"/>
          <a:lstStyle/>
          <a:p>
            <a:pPr algn="r">
              <a:defRPr sz="675" b="0" i="0">
                <a:solidFill>
                  <a:srgbClr val="777777"/>
                </a:solidFill>
                <a:latin typeface="Tahoma"/>
                <a:ea typeface="Tahoma"/>
                <a:cs typeface="Tahoma"/>
              </a:defRPr>
            </a:pPr>
            <a:r>
              <a:rPr sz="675" b="0" i="0">
                <a:solidFill>
                  <a:srgbClr val="777777"/>
                </a:solidFill>
                <a:latin typeface="Tahoma"/>
                <a:ea typeface="Tahoma"/>
                <a:cs typeface="Tahoma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83883209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6401</Words>
  <Application>Microsoft Macintosh PowerPoint</Application>
  <DocSecurity>0</DocSecurity>
  <PresentationFormat>自定义</PresentationFormat>
  <Paragraphs>1300</Paragraphs>
  <Slides>51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55" baseType="lpstr">
      <vt:lpstr>Calibri</vt:lpstr>
      <vt:lpstr>Courier New</vt:lpstr>
      <vt:lpstr>Tahoma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Lei Bu</cp:lastModifiedBy>
  <cp:revision>5</cp:revision>
  <dcterms:created xsi:type="dcterms:W3CDTF">2026-06-03T08:18:16Z</dcterms:created>
  <dcterms:modified xsi:type="dcterms:W3CDTF">2026-06-03T16:18:05Z</dcterms:modified>
</cp:coreProperties>
</file>