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5"/>
  </p:notesMasterIdLst>
  <p:handoutMasterIdLst>
    <p:handoutMasterId r:id="rId26"/>
  </p:handoutMasterIdLst>
  <p:sldIdLst>
    <p:sldId id="274" r:id="rId2"/>
    <p:sldId id="257" r:id="rId3"/>
    <p:sldId id="281" r:id="rId4"/>
    <p:sldId id="258" r:id="rId5"/>
    <p:sldId id="264" r:id="rId6"/>
    <p:sldId id="272" r:id="rId7"/>
    <p:sldId id="265" r:id="rId8"/>
    <p:sldId id="276" r:id="rId9"/>
    <p:sldId id="277" r:id="rId10"/>
    <p:sldId id="275" r:id="rId11"/>
    <p:sldId id="279" r:id="rId12"/>
    <p:sldId id="280" r:id="rId13"/>
    <p:sldId id="266" r:id="rId14"/>
    <p:sldId id="260" r:id="rId15"/>
    <p:sldId id="278" r:id="rId16"/>
    <p:sldId id="259" r:id="rId17"/>
    <p:sldId id="284" r:id="rId18"/>
    <p:sldId id="262" r:id="rId19"/>
    <p:sldId id="263" r:id="rId20"/>
    <p:sldId id="282" r:id="rId21"/>
    <p:sldId id="267" r:id="rId22"/>
    <p:sldId id="287" r:id="rId23"/>
    <p:sldId id="285" r:id="rId24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9CF0D"/>
    <a:srgbClr val="0099FF"/>
    <a:srgbClr val="7AB9E0"/>
    <a:srgbClr val="0000FF"/>
    <a:srgbClr val="C9E8FF"/>
    <a:srgbClr val="FF3300"/>
    <a:srgbClr val="FFFFFF"/>
    <a:srgbClr val="FF1D1D"/>
    <a:srgbClr val="40EB29"/>
    <a:srgbClr val="E1EBF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25" autoAdjust="0"/>
    <p:restoredTop sz="85913" autoAdjust="0"/>
  </p:normalViewPr>
  <p:slideViewPr>
    <p:cSldViewPr>
      <p:cViewPr>
        <p:scale>
          <a:sx n="66" d="100"/>
          <a:sy n="66" d="100"/>
        </p:scale>
        <p:origin x="-1236" y="-708"/>
      </p:cViewPr>
      <p:guideLst>
        <p:guide orient="horz" pos="2160"/>
        <p:guide pos="2880"/>
      </p:guideLst>
    </p:cSldViewPr>
  </p:slideViewPr>
  <p:notesTextViewPr>
    <p:cViewPr>
      <p:scale>
        <a:sx n="125" d="100"/>
        <a:sy n="125" d="100"/>
      </p:scale>
      <p:origin x="0" y="1254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4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15E3D2-2388-4157-B11E-687156AC8D46}" type="datetimeFigureOut">
              <a:rPr lang="en-US" smtClean="0"/>
              <a:t>5/1/2017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2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4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FE5378-3E4D-46D3-A485-B6E62BC71B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962148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0DD5D0AC-0EA9-49AC-9665-B81044BF0686}" type="datetimeFigureOut">
              <a:rPr lang="en-US" smtClean="0"/>
              <a:t>5/1/2017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4EF229B9-DC2E-4534-B82C-7A0042D822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7378655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326815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https://theforestecologist.shinyapps.io/IntroToShinyWorkshop/</a:t>
            </a:r>
          </a:p>
          <a:p>
            <a:endParaRPr lang="en-US" dirty="0" smtClean="0"/>
          </a:p>
          <a:p>
            <a:r>
              <a:rPr lang="en-US" dirty="0" smtClean="0"/>
              <a:t>(site will be offline until day </a:t>
            </a:r>
            <a:r>
              <a:rPr lang="en-US" smtClean="0"/>
              <a:t>of workshop)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38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 simplest Shiny App can be generated using these 4 simple lines of code.</a:t>
            </a:r>
          </a:p>
          <a:p>
            <a:r>
              <a:rPr lang="en-US" dirty="0" smtClean="0"/>
              <a:t>Although this app is blank (empty), these same 4 lines can be used as a template to create any Shiny</a:t>
            </a:r>
            <a:r>
              <a:rPr lang="en-US" baseline="0" dirty="0" smtClean="0"/>
              <a:t> App.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748146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All inputs require an </a:t>
            </a:r>
            <a:r>
              <a:rPr lang="en-US" dirty="0" err="1" smtClean="0"/>
              <a:t>inputId</a:t>
            </a:r>
            <a:r>
              <a:rPr lang="en-US" dirty="0" smtClean="0"/>
              <a:t> and all output objects require an </a:t>
            </a:r>
            <a:r>
              <a:rPr lang="en-US" dirty="0" err="1" smtClean="0"/>
              <a:t>outputId</a:t>
            </a:r>
            <a:r>
              <a:rPr lang="en-US" dirty="0" smtClean="0"/>
              <a:t>. These IDs are how you reference input/output objects in your code.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663325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Conceptually, a reactive expression is a expression whose result will change over time.</a:t>
            </a:r>
          </a:p>
          <a:p>
            <a:endParaRPr lang="en-US" dirty="0" smtClean="0"/>
          </a:p>
          <a:p>
            <a:r>
              <a:rPr lang="en-US" dirty="0" smtClean="0"/>
              <a:t>In Shiny, objects or functions utilizing changing input values MUST be wrapped in a reactive() function to work!</a:t>
            </a:r>
          </a:p>
          <a:p>
            <a:endParaRPr lang="en-US" dirty="0" smtClean="0"/>
          </a:p>
          <a:p>
            <a:r>
              <a:rPr lang="en-US" dirty="0" smtClean="0"/>
              <a:t>Any expression that uses a reactive expression (i.e., due</a:t>
            </a:r>
            <a:r>
              <a:rPr lang="en-US" baseline="0" dirty="0" smtClean="0"/>
              <a:t> to being </a:t>
            </a:r>
            <a:r>
              <a:rPr lang="en-US" dirty="0" smtClean="0"/>
              <a:t>defined with a reactive({}) ) must be used inside a reactive context, such as another reactive() call or inside </a:t>
            </a:r>
            <a:r>
              <a:rPr lang="en-US" dirty="0" smtClean="0"/>
              <a:t>observe() </a:t>
            </a:r>
            <a:r>
              <a:rPr lang="en-US" dirty="0" smtClean="0"/>
              <a:t>or </a:t>
            </a:r>
            <a:r>
              <a:rPr lang="en-US" dirty="0" err="1" smtClean="0"/>
              <a:t>renderXXX</a:t>
            </a:r>
            <a:r>
              <a:rPr lang="en-US" dirty="0" smtClean="0"/>
              <a:t>(). </a:t>
            </a:r>
            <a:r>
              <a:rPr lang="en-US" dirty="0" smtClean="0"/>
              <a:t>You should also look at </a:t>
            </a:r>
            <a:r>
              <a:rPr lang="en-US" dirty="0" err="1" smtClean="0"/>
              <a:t>reactiveValues</a:t>
            </a:r>
            <a:r>
              <a:rPr lang="en-US" dirty="0" smtClean="0"/>
              <a:t>() function</a:t>
            </a:r>
          </a:p>
          <a:p>
            <a:endParaRPr lang="en-US" dirty="0" smtClean="0"/>
          </a:p>
          <a:p>
            <a:r>
              <a:rPr lang="en-US" dirty="0" smtClean="0"/>
              <a:t>Note: when referencing reactive objects:</a:t>
            </a:r>
          </a:p>
          <a:p>
            <a:r>
              <a:rPr lang="en-US" dirty="0" smtClean="0"/>
              <a:t> - Dynamic input objects created in UI are referenced as </a:t>
            </a:r>
            <a:r>
              <a:rPr lang="en-US" dirty="0" err="1" smtClean="0"/>
              <a:t>input$inputID</a:t>
            </a:r>
            <a:endParaRPr lang="en-US" dirty="0" smtClean="0"/>
          </a:p>
          <a:p>
            <a:r>
              <a:rPr lang="en-US" dirty="0" smtClean="0"/>
              <a:t> - Reactive objects created using reactive() function are referenced as </a:t>
            </a:r>
            <a:r>
              <a:rPr lang="en-US" dirty="0" err="1" smtClean="0"/>
              <a:t>object_name</a:t>
            </a:r>
            <a:r>
              <a:rPr lang="en-US" dirty="0" smtClean="0"/>
              <a:t>()</a:t>
            </a:r>
            <a:r>
              <a:rPr lang="en-US" baseline="0" dirty="0" smtClean="0"/>
              <a:t> </a:t>
            </a:r>
          </a:p>
          <a:p>
            <a:r>
              <a:rPr lang="en-US" baseline="0" dirty="0" smtClean="0"/>
              <a:t>   -&gt; I.e., you include parentheses following the reactive object’s name.</a:t>
            </a:r>
          </a:p>
          <a:p>
            <a:endParaRPr lang="en-US" dirty="0" smtClean="0"/>
          </a:p>
          <a:p>
            <a:r>
              <a:rPr lang="en-US" dirty="0" smtClean="0"/>
              <a:t>How to understand Reactivity in R: https://shiny.rstudio.com/articles/understanding-reactivity.html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947524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All inputs require an </a:t>
            </a:r>
            <a:r>
              <a:rPr lang="en-US" dirty="0" err="1" smtClean="0"/>
              <a:t>inputId</a:t>
            </a:r>
            <a:r>
              <a:rPr lang="en-US" dirty="0" smtClean="0"/>
              <a:t> and all output objects require an </a:t>
            </a:r>
            <a:r>
              <a:rPr lang="en-US" dirty="0" err="1" smtClean="0"/>
              <a:t>outputId</a:t>
            </a:r>
            <a:r>
              <a:rPr lang="en-US" dirty="0" smtClean="0"/>
              <a:t>. These IDs are how you reference input/output objects in your code. </a:t>
            </a:r>
          </a:p>
          <a:p>
            <a:endParaRPr lang="en-US" dirty="0" smtClean="0"/>
          </a:p>
          <a:p>
            <a:r>
              <a:rPr lang="en-US" dirty="0" smtClean="0"/>
              <a:t>Note: You can choose to use an input object directly in a render function, as render functions are a type of reactive function!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663325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Control specific rows and columns directly using </a:t>
            </a:r>
            <a:r>
              <a:rPr lang="en-US" dirty="0" err="1" smtClean="0"/>
              <a:t>fluidRow</a:t>
            </a:r>
            <a:r>
              <a:rPr lang="en-US" dirty="0" smtClean="0"/>
              <a:t> and column functions.</a:t>
            </a:r>
          </a:p>
          <a:p>
            <a:endParaRPr lang="en-US" dirty="0" smtClean="0"/>
          </a:p>
          <a:p>
            <a:r>
              <a:rPr lang="en-US" dirty="0" smtClean="0"/>
              <a:t>Because the output page is made dynamic using </a:t>
            </a:r>
            <a:r>
              <a:rPr lang="en-US" dirty="0" err="1" smtClean="0"/>
              <a:t>fluidPage</a:t>
            </a:r>
            <a:r>
              <a:rPr lang="en-US" dirty="0" smtClean="0"/>
              <a:t>(), you can’t assign widths of specific units (e.g., pixels or cm). Instead, the widths are defined by 12 </a:t>
            </a:r>
            <a:r>
              <a:rPr lang="en-US" dirty="0" err="1" smtClean="0"/>
              <a:t>unitless</a:t>
            </a:r>
            <a:r>
              <a:rPr lang="en-US" dirty="0" smtClean="0"/>
              <a:t> width units.</a:t>
            </a:r>
          </a:p>
          <a:p>
            <a:r>
              <a:rPr lang="en-US" dirty="0" smtClean="0"/>
              <a:t> -&gt; These “units” each</a:t>
            </a:r>
            <a:r>
              <a:rPr lang="en-US" baseline="0" dirty="0" smtClean="0"/>
              <a:t> represent 1/12 of the visible viewing screen</a:t>
            </a:r>
          </a:p>
          <a:p>
            <a:r>
              <a:rPr lang="en-US" baseline="0" dirty="0" smtClean="0"/>
              <a:t> -&gt; therefore, they represent </a:t>
            </a:r>
            <a:r>
              <a:rPr lang="en-US" i="1" baseline="0" dirty="0" smtClean="0"/>
              <a:t>relative</a:t>
            </a:r>
            <a:r>
              <a:rPr lang="en-US" i="0" baseline="0" dirty="0" smtClean="0"/>
              <a:t>  amounts of width depending on screen size. 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The column/row image represents a few examples:</a:t>
            </a:r>
          </a:p>
          <a:p>
            <a:r>
              <a:rPr lang="en-US" dirty="0" smtClean="0"/>
              <a:t>Two 12-unit wide rows (light grey).</a:t>
            </a:r>
          </a:p>
          <a:p>
            <a:r>
              <a:rPr lang="en-US" dirty="0" smtClean="0"/>
              <a:t>Bottom column is also 12-units wide.</a:t>
            </a:r>
          </a:p>
          <a:p>
            <a:r>
              <a:rPr lang="en-US" dirty="0" smtClean="0"/>
              <a:t>Top two columns are 4 and 2 units wide, respectively, with a 3-unit wide space (i.e., “offset = 3”) between them.</a:t>
            </a:r>
          </a:p>
          <a:p>
            <a:r>
              <a:rPr lang="en-US" dirty="0" smtClean="0"/>
              <a:t>CODE: </a:t>
            </a:r>
            <a:r>
              <a:rPr lang="en-US" dirty="0" err="1" smtClean="0"/>
              <a:t>fluidRow</a:t>
            </a:r>
            <a:r>
              <a:rPr lang="en-US" dirty="0" smtClean="0"/>
              <a:t>(column(width = 4), column(width = 2, offset = 3)), </a:t>
            </a:r>
            <a:r>
              <a:rPr lang="en-US" dirty="0" err="1" smtClean="0"/>
              <a:t>fluidRow</a:t>
            </a:r>
            <a:r>
              <a:rPr lang="en-US" dirty="0" smtClean="0"/>
              <a:t>(column(width</a:t>
            </a:r>
            <a:r>
              <a:rPr lang="en-US" baseline="0" dirty="0" smtClean="0"/>
              <a:t> = 12))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634715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Note that all </a:t>
            </a:r>
            <a:r>
              <a:rPr lang="en-US" dirty="0" err="1" smtClean="0"/>
              <a:t>property:value</a:t>
            </a:r>
            <a:r>
              <a:rPr lang="en-US" dirty="0" smtClean="0"/>
              <a:t> combos are split by semicolons (;)</a:t>
            </a:r>
            <a:r>
              <a:rPr lang="en-US" baseline="0" dirty="0" smtClean="0"/>
              <a:t> and that </a:t>
            </a:r>
            <a:r>
              <a:rPr lang="en-US" i="1" baseline="0" dirty="0" smtClean="0"/>
              <a:t>all</a:t>
            </a:r>
            <a:r>
              <a:rPr lang="en-US" i="0" baseline="0" dirty="0" smtClean="0"/>
              <a:t> </a:t>
            </a:r>
            <a:r>
              <a:rPr lang="en-US" i="0" baseline="0" dirty="0" err="1" smtClean="0"/>
              <a:t>styll</a:t>
            </a:r>
            <a:r>
              <a:rPr lang="en-US" i="0" baseline="0" dirty="0" smtClean="0"/>
              <a:t> properties are held within quotes.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575662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All of these approaches work in Shiny apps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143408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https://theforestecologist.shinyapps.io/IntroToShinyWorkshop/</a:t>
            </a:r>
          </a:p>
          <a:p>
            <a:endParaRPr lang="en-US" dirty="0" smtClean="0"/>
          </a:p>
          <a:p>
            <a:r>
              <a:rPr lang="en-US" dirty="0" smtClean="0"/>
              <a:t>(site will be offline until day </a:t>
            </a:r>
            <a:r>
              <a:rPr lang="en-US" smtClean="0"/>
              <a:t>of workshop)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38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" name="Group 94"/>
          <p:cNvGrpSpPr/>
          <p:nvPr/>
        </p:nvGrpSpPr>
        <p:grpSpPr>
          <a:xfrm>
            <a:off x="0" y="-30477"/>
            <a:ext cx="9067800" cy="6889273"/>
            <a:chOff x="0" y="-30477"/>
            <a:chExt cx="9067800" cy="6889273"/>
          </a:xfrm>
        </p:grpSpPr>
        <p:cxnSp>
          <p:nvCxnSpPr>
            <p:cNvPr id="110" name="Straight Connector 109"/>
            <p:cNvCxnSpPr/>
            <p:nvPr/>
          </p:nvCxnSpPr>
          <p:spPr>
            <a:xfrm rot="16200000" flipH="1">
              <a:off x="-1447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/>
            <p:cNvCxnSpPr/>
            <p:nvPr/>
          </p:nvCxnSpPr>
          <p:spPr>
            <a:xfrm rot="16200000" flipH="1">
              <a:off x="-1638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/>
            <p:cNvCxnSpPr/>
            <p:nvPr/>
          </p:nvCxnSpPr>
          <p:spPr>
            <a:xfrm rot="5400000">
              <a:off x="-1485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Connector 180"/>
            <p:cNvCxnSpPr/>
            <p:nvPr/>
          </p:nvCxnSpPr>
          <p:spPr>
            <a:xfrm rot="5400000">
              <a:off x="-32385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/>
            <p:cNvCxnSpPr/>
            <p:nvPr/>
          </p:nvCxnSpPr>
          <p:spPr>
            <a:xfrm rot="16200000" flipH="1">
              <a:off x="-33147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82"/>
            <p:cNvCxnSpPr/>
            <p:nvPr/>
          </p:nvCxnSpPr>
          <p:spPr>
            <a:xfrm rot="16200000" flipH="1">
              <a:off x="-1371600" y="2971800"/>
              <a:ext cx="6858000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/>
            <p:cNvCxnSpPr/>
            <p:nvPr/>
          </p:nvCxnSpPr>
          <p:spPr>
            <a:xfrm rot="16200000" flipH="1">
              <a:off x="-2819400" y="3200400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/>
            <p:cNvCxnSpPr/>
            <p:nvPr/>
          </p:nvCxnSpPr>
          <p:spPr>
            <a:xfrm rot="5400000">
              <a:off x="-2705099" y="3238500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/>
            <p:cNvCxnSpPr/>
            <p:nvPr/>
          </p:nvCxnSpPr>
          <p:spPr>
            <a:xfrm rot="16200000" flipH="1">
              <a:off x="-21336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/>
            <p:cNvCxnSpPr/>
            <p:nvPr/>
          </p:nvCxnSpPr>
          <p:spPr>
            <a:xfrm rot="16200000" flipH="1">
              <a:off x="-31242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187"/>
            <p:cNvCxnSpPr/>
            <p:nvPr/>
          </p:nvCxnSpPr>
          <p:spPr>
            <a:xfrm rot="16200000" flipH="1">
              <a:off x="-1828799" y="3352799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/>
            <p:cNvCxnSpPr/>
            <p:nvPr/>
          </p:nvCxnSpPr>
          <p:spPr>
            <a:xfrm rot="16200000" flipH="1">
              <a:off x="-28194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Connector 189"/>
            <p:cNvCxnSpPr/>
            <p:nvPr/>
          </p:nvCxnSpPr>
          <p:spPr>
            <a:xfrm rot="16200000" flipH="1">
              <a:off x="-2438400" y="3124200"/>
              <a:ext cx="6858000" cy="609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/>
            <p:cNvCxnSpPr/>
            <p:nvPr/>
          </p:nvCxnSpPr>
          <p:spPr>
            <a:xfrm rot="5400000">
              <a:off x="-173164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>
            <a:xfrm rot="5400000">
              <a:off x="-1142048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/>
          </p:nvCxnSpPr>
          <p:spPr>
            <a:xfrm rot="5400000">
              <a:off x="-9144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/>
            <p:nvPr/>
          </p:nvCxnSpPr>
          <p:spPr>
            <a:xfrm rot="5400000">
              <a:off x="-185547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/>
          </p:nvCxnSpPr>
          <p:spPr>
            <a:xfrm rot="16200000" flipH="1">
              <a:off x="-26431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/>
          </p:nvCxnSpPr>
          <p:spPr>
            <a:xfrm rot="16200000" flipH="1">
              <a:off x="-1954530" y="3326130"/>
              <a:ext cx="6858000" cy="20574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 rot="16200000" flipH="1">
              <a:off x="-2362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Straight Connector 208"/>
            <p:cNvCxnSpPr/>
            <p:nvPr/>
          </p:nvCxnSpPr>
          <p:spPr>
            <a:xfrm rot="16200000" flipH="1">
              <a:off x="-21336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Straight Connector 209"/>
            <p:cNvCxnSpPr/>
            <p:nvPr/>
          </p:nvCxnSpPr>
          <p:spPr>
            <a:xfrm rot="16200000" flipH="1">
              <a:off x="1066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Connector 210"/>
            <p:cNvCxnSpPr/>
            <p:nvPr/>
          </p:nvCxnSpPr>
          <p:spPr>
            <a:xfrm rot="16200000" flipH="1">
              <a:off x="876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/>
            <p:nvPr/>
          </p:nvCxnSpPr>
          <p:spPr>
            <a:xfrm rot="5400000">
              <a:off x="1028700" y="3238500"/>
              <a:ext cx="6858000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/>
            <p:cNvCxnSpPr/>
            <p:nvPr/>
          </p:nvCxnSpPr>
          <p:spPr>
            <a:xfrm rot="5400000">
              <a:off x="-7239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/>
            <p:cNvCxnSpPr/>
            <p:nvPr/>
          </p:nvCxnSpPr>
          <p:spPr>
            <a:xfrm rot="16200000" flipH="1">
              <a:off x="-8001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/>
            <p:cNvCxnSpPr/>
            <p:nvPr/>
          </p:nvCxnSpPr>
          <p:spPr>
            <a:xfrm rot="5400000">
              <a:off x="-152400" y="3429000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Connector 215"/>
            <p:cNvCxnSpPr/>
            <p:nvPr/>
          </p:nvCxnSpPr>
          <p:spPr>
            <a:xfrm rot="16200000" flipH="1">
              <a:off x="-304800" y="3200400"/>
              <a:ext cx="6858000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Straight Connector 216"/>
            <p:cNvCxnSpPr/>
            <p:nvPr/>
          </p:nvCxnSpPr>
          <p:spPr>
            <a:xfrm rot="5400000">
              <a:off x="-190499" y="3238500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Straight Connector 217"/>
            <p:cNvCxnSpPr/>
            <p:nvPr/>
          </p:nvCxnSpPr>
          <p:spPr>
            <a:xfrm rot="16200000" flipH="1">
              <a:off x="3810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/>
            <p:cNvCxnSpPr/>
            <p:nvPr/>
          </p:nvCxnSpPr>
          <p:spPr>
            <a:xfrm rot="16200000" flipH="1">
              <a:off x="-6096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Connector 219"/>
            <p:cNvCxnSpPr/>
            <p:nvPr/>
          </p:nvCxnSpPr>
          <p:spPr>
            <a:xfrm rot="16200000" flipH="1">
              <a:off x="685801" y="3352799"/>
              <a:ext cx="6858000" cy="152401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Connector 220"/>
            <p:cNvCxnSpPr/>
            <p:nvPr/>
          </p:nvCxnSpPr>
          <p:spPr>
            <a:xfrm rot="16200000" flipH="1">
              <a:off x="-304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Connector 221"/>
            <p:cNvCxnSpPr/>
            <p:nvPr/>
          </p:nvCxnSpPr>
          <p:spPr>
            <a:xfrm rot="5400000">
              <a:off x="-10287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222"/>
            <p:cNvCxnSpPr/>
            <p:nvPr/>
          </p:nvCxnSpPr>
          <p:spPr>
            <a:xfrm rot="5400000">
              <a:off x="78295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Connector 223"/>
            <p:cNvCxnSpPr/>
            <p:nvPr/>
          </p:nvCxnSpPr>
          <p:spPr>
            <a:xfrm rot="5400000">
              <a:off x="1372552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Straight Connector 224"/>
            <p:cNvCxnSpPr/>
            <p:nvPr/>
          </p:nvCxnSpPr>
          <p:spPr>
            <a:xfrm rot="5400000">
              <a:off x="1600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Connector 225"/>
            <p:cNvCxnSpPr/>
            <p:nvPr/>
          </p:nvCxnSpPr>
          <p:spPr>
            <a:xfrm rot="5400000">
              <a:off x="65913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Straight Connector 226"/>
            <p:cNvCxnSpPr/>
            <p:nvPr/>
          </p:nvCxnSpPr>
          <p:spPr>
            <a:xfrm rot="16200000" flipH="1">
              <a:off x="-1285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Connector 227"/>
            <p:cNvCxnSpPr/>
            <p:nvPr/>
          </p:nvCxnSpPr>
          <p:spPr>
            <a:xfrm rot="16200000" flipH="1">
              <a:off x="560070" y="3326130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Connector 228"/>
            <p:cNvCxnSpPr/>
            <p:nvPr/>
          </p:nvCxnSpPr>
          <p:spPr>
            <a:xfrm rot="16200000" flipH="1">
              <a:off x="1524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Connector 229"/>
            <p:cNvCxnSpPr/>
            <p:nvPr/>
          </p:nvCxnSpPr>
          <p:spPr>
            <a:xfrm rot="16200000" flipH="1">
              <a:off x="3810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/>
            <p:cNvCxnSpPr/>
            <p:nvPr/>
          </p:nvCxnSpPr>
          <p:spPr>
            <a:xfrm rot="16200000" flipH="1">
              <a:off x="2743200" y="3352801"/>
              <a:ext cx="6858000" cy="1524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Connector 237"/>
            <p:cNvCxnSpPr/>
            <p:nvPr/>
          </p:nvCxnSpPr>
          <p:spPr>
            <a:xfrm rot="16200000" flipH="1">
              <a:off x="2095501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Straight Connector 238"/>
            <p:cNvCxnSpPr/>
            <p:nvPr/>
          </p:nvCxnSpPr>
          <p:spPr>
            <a:xfrm rot="5400000">
              <a:off x="2705100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Connector 239"/>
            <p:cNvCxnSpPr/>
            <p:nvPr/>
          </p:nvCxnSpPr>
          <p:spPr>
            <a:xfrm rot="5400000">
              <a:off x="1828801" y="3276600"/>
              <a:ext cx="6857999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Connector 240"/>
            <p:cNvCxnSpPr/>
            <p:nvPr/>
          </p:nvCxnSpPr>
          <p:spPr>
            <a:xfrm rot="16200000" flipH="1">
              <a:off x="1066800" y="3200402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Connector 241"/>
            <p:cNvCxnSpPr/>
            <p:nvPr/>
          </p:nvCxnSpPr>
          <p:spPr>
            <a:xfrm rot="16200000" flipH="1">
              <a:off x="2362201" y="3352800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Straight Connector 242"/>
            <p:cNvCxnSpPr/>
            <p:nvPr/>
          </p:nvCxnSpPr>
          <p:spPr>
            <a:xfrm rot="5400000">
              <a:off x="2646045" y="2722246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Straight Connector 243"/>
            <p:cNvCxnSpPr/>
            <p:nvPr/>
          </p:nvCxnSpPr>
          <p:spPr>
            <a:xfrm rot="5400000">
              <a:off x="3048952" y="3277553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Straight Connector 244"/>
            <p:cNvCxnSpPr/>
            <p:nvPr/>
          </p:nvCxnSpPr>
          <p:spPr>
            <a:xfrm rot="5400000">
              <a:off x="2895600" y="3276601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Straight Connector 245"/>
            <p:cNvCxnSpPr/>
            <p:nvPr/>
          </p:nvCxnSpPr>
          <p:spPr>
            <a:xfrm rot="5400000">
              <a:off x="2388870" y="3227071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Straight Connector 246"/>
            <p:cNvCxnSpPr/>
            <p:nvPr/>
          </p:nvCxnSpPr>
          <p:spPr>
            <a:xfrm rot="16200000" flipH="1">
              <a:off x="22364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Straight Connector 247"/>
            <p:cNvCxnSpPr/>
            <p:nvPr/>
          </p:nvCxnSpPr>
          <p:spPr>
            <a:xfrm rot="16200000" flipH="1">
              <a:off x="17526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Connector 248"/>
            <p:cNvCxnSpPr/>
            <p:nvPr/>
          </p:nvCxnSpPr>
          <p:spPr>
            <a:xfrm rot="16200000" flipH="1">
              <a:off x="19812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Connector 249"/>
            <p:cNvCxnSpPr/>
            <p:nvPr/>
          </p:nvCxnSpPr>
          <p:spPr>
            <a:xfrm rot="5400000">
              <a:off x="3467100" y="3314701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Straight Connector 250"/>
            <p:cNvCxnSpPr/>
            <p:nvPr/>
          </p:nvCxnSpPr>
          <p:spPr>
            <a:xfrm rot="16200000" flipH="1">
              <a:off x="3467099" y="3314701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Straight Connector 251"/>
            <p:cNvCxnSpPr/>
            <p:nvPr/>
          </p:nvCxnSpPr>
          <p:spPr>
            <a:xfrm rot="5400000">
              <a:off x="4038600" y="3429001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Straight Connector 252"/>
            <p:cNvCxnSpPr/>
            <p:nvPr/>
          </p:nvCxnSpPr>
          <p:spPr>
            <a:xfrm rot="16200000" flipH="1">
              <a:off x="3886200" y="3200401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Connector 253"/>
            <p:cNvCxnSpPr/>
            <p:nvPr/>
          </p:nvCxnSpPr>
          <p:spPr>
            <a:xfrm rot="5400000">
              <a:off x="4000501" y="3238501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Straight Connector 254"/>
            <p:cNvCxnSpPr/>
            <p:nvPr/>
          </p:nvCxnSpPr>
          <p:spPr>
            <a:xfrm rot="16200000" flipH="1">
              <a:off x="4572000" y="3200401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Connector 256"/>
            <p:cNvCxnSpPr/>
            <p:nvPr/>
          </p:nvCxnSpPr>
          <p:spPr>
            <a:xfrm rot="16200000" flipH="1">
              <a:off x="3733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/>
            <p:nvPr/>
          </p:nvCxnSpPr>
          <p:spPr>
            <a:xfrm rot="5400000">
              <a:off x="36195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Connector 258"/>
            <p:cNvCxnSpPr/>
            <p:nvPr/>
          </p:nvCxnSpPr>
          <p:spPr>
            <a:xfrm rot="16200000" flipH="1">
              <a:off x="4214813" y="3252788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Straight Connector 259"/>
            <p:cNvCxnSpPr/>
            <p:nvPr/>
          </p:nvCxnSpPr>
          <p:spPr>
            <a:xfrm rot="16200000" flipH="1">
              <a:off x="47510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Straight Connector 260"/>
            <p:cNvCxnSpPr/>
            <p:nvPr/>
          </p:nvCxnSpPr>
          <p:spPr>
            <a:xfrm rot="16200000" flipH="1">
              <a:off x="43434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Straight Connector 261"/>
            <p:cNvCxnSpPr/>
            <p:nvPr/>
          </p:nvCxnSpPr>
          <p:spPr>
            <a:xfrm rot="16200000" flipH="1">
              <a:off x="4572000" y="3352801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Straight Connector 263"/>
            <p:cNvCxnSpPr/>
            <p:nvPr/>
          </p:nvCxnSpPr>
          <p:spPr>
            <a:xfrm rot="16200000" flipH="1">
              <a:off x="5257800" y="3352802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Straight Connector 264"/>
            <p:cNvCxnSpPr/>
            <p:nvPr/>
          </p:nvCxnSpPr>
          <p:spPr>
            <a:xfrm rot="16200000" flipH="1">
              <a:off x="5067300" y="3238502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Straight Connector 265"/>
            <p:cNvCxnSpPr/>
            <p:nvPr/>
          </p:nvCxnSpPr>
          <p:spPr>
            <a:xfrm rot="5400000">
              <a:off x="5219700" y="3238502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Connector 266"/>
            <p:cNvCxnSpPr/>
            <p:nvPr/>
          </p:nvCxnSpPr>
          <p:spPr>
            <a:xfrm rot="16200000" flipH="1">
              <a:off x="4876801" y="3352801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Straight Connector 267"/>
            <p:cNvCxnSpPr/>
            <p:nvPr/>
          </p:nvCxnSpPr>
          <p:spPr>
            <a:xfrm rot="5400000">
              <a:off x="5527994" y="3318196"/>
              <a:ext cx="6888479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Straight Connector 269"/>
            <p:cNvCxnSpPr/>
            <p:nvPr/>
          </p:nvCxnSpPr>
          <p:spPr>
            <a:xfrm rot="5400000">
              <a:off x="4850130" y="3227072"/>
              <a:ext cx="6858000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Straight Connector 270"/>
            <p:cNvCxnSpPr/>
            <p:nvPr/>
          </p:nvCxnSpPr>
          <p:spPr>
            <a:xfrm rot="16200000" flipH="1">
              <a:off x="4751070" y="3326132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Straight Connector 277"/>
            <p:cNvCxnSpPr/>
            <p:nvPr/>
          </p:nvCxnSpPr>
          <p:spPr>
            <a:xfrm rot="5400000">
              <a:off x="5562599" y="3429001"/>
              <a:ext cx="685800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Straight Connector 282"/>
            <p:cNvCxnSpPr/>
            <p:nvPr/>
          </p:nvCxnSpPr>
          <p:spPr>
            <a:xfrm rot="5400000">
              <a:off x="2552700" y="3390900"/>
              <a:ext cx="6858000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Straight Connector 288"/>
            <p:cNvCxnSpPr/>
            <p:nvPr/>
          </p:nvCxnSpPr>
          <p:spPr>
            <a:xfrm rot="16200000" flipH="1">
              <a:off x="3048000" y="3352800"/>
              <a:ext cx="6858000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Straight Connector 291"/>
            <p:cNvCxnSpPr/>
            <p:nvPr/>
          </p:nvCxnSpPr>
          <p:spPr>
            <a:xfrm rot="16200000" flipH="1">
              <a:off x="3238500" y="3238500"/>
              <a:ext cx="6858000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Straight Connector 293"/>
            <p:cNvCxnSpPr/>
            <p:nvPr/>
          </p:nvCxnSpPr>
          <p:spPr>
            <a:xfrm rot="5400000">
              <a:off x="2133600" y="3276600"/>
              <a:ext cx="6858000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Straight Connector 297"/>
            <p:cNvCxnSpPr/>
            <p:nvPr/>
          </p:nvCxnSpPr>
          <p:spPr>
            <a:xfrm rot="16200000" flipH="1">
              <a:off x="3148013" y="3252789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Straight Connector 298"/>
            <p:cNvCxnSpPr/>
            <p:nvPr/>
          </p:nvCxnSpPr>
          <p:spPr>
            <a:xfrm rot="5400000">
              <a:off x="3771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Straight Connector 301"/>
            <p:cNvCxnSpPr/>
            <p:nvPr/>
          </p:nvCxnSpPr>
          <p:spPr>
            <a:xfrm rot="5400000">
              <a:off x="4229100" y="2933700"/>
              <a:ext cx="6858000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Straight Connector 306"/>
            <p:cNvCxnSpPr/>
            <p:nvPr/>
          </p:nvCxnSpPr>
          <p:spPr>
            <a:xfrm rot="16200000" flipH="1">
              <a:off x="1371600" y="3200403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5C645-A4AD-4828-83C0-811804AAA2A6}" type="datetimeFigureOut">
              <a:rPr lang="en-US" smtClean="0"/>
              <a:t>5/1/2017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2DB41-0028-4B8C-97C2-36C41E201C12}" type="slidenum">
              <a:rPr lang="en-US" smtClean="0"/>
              <a:t>‹#›</a:t>
            </a:fld>
            <a:endParaRPr lang="en-US"/>
          </a:p>
        </p:txBody>
      </p:sp>
      <p:sp>
        <p:nvSpPr>
          <p:cNvPr id="113" name="Rectangle 112"/>
          <p:cNvSpPr/>
          <p:nvPr/>
        </p:nvSpPr>
        <p:spPr>
          <a:xfrm>
            <a:off x="0" y="1905000"/>
            <a:ext cx="4953000" cy="3124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grpSp>
        <p:nvGrpSpPr>
          <p:cNvPr id="94" name="Group 93"/>
          <p:cNvGrpSpPr/>
          <p:nvPr/>
        </p:nvGrpSpPr>
        <p:grpSpPr>
          <a:xfrm>
            <a:off x="0" y="2057400"/>
            <a:ext cx="4801394" cy="2820988"/>
            <a:chOff x="0" y="2057400"/>
            <a:chExt cx="4801394" cy="2820988"/>
          </a:xfrm>
        </p:grpSpPr>
        <p:cxnSp>
          <p:nvCxnSpPr>
            <p:cNvPr id="117" name="Straight Connector 116"/>
            <p:cNvCxnSpPr/>
            <p:nvPr/>
          </p:nvCxnSpPr>
          <p:spPr>
            <a:xfrm>
              <a:off x="0" y="20574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/>
          </p:nvCxnSpPr>
          <p:spPr>
            <a:xfrm>
              <a:off x="0" y="48768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/>
          </p:nvCxnSpPr>
          <p:spPr>
            <a:xfrm rot="5400000">
              <a:off x="3391694" y="3467100"/>
              <a:ext cx="2818606" cy="794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130425"/>
            <a:ext cx="4419600" cy="1600327"/>
          </a:xfrm>
        </p:spPr>
        <p:txBody>
          <a:bodyPr anchor="b">
            <a:normAutofit/>
          </a:bodyPr>
          <a:lstStyle>
            <a:lvl1pPr algn="l">
              <a:defRPr sz="3600" b="1" cap="none" spc="40" baseline="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3733800"/>
            <a:ext cx="4419600" cy="1066800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5C645-A4AD-4828-83C0-811804AAA2A6}" type="datetimeFigureOut">
              <a:rPr lang="en-US" smtClean="0"/>
              <a:t>5/1/2017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2DB41-0028-4B8C-97C2-36C41E201C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5C645-A4AD-4828-83C0-811804AAA2A6}" type="datetimeFigureOut">
              <a:rPr lang="en-US" smtClean="0"/>
              <a:t>5/1/2017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2DB41-0028-4B8C-97C2-36C41E201C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5C645-A4AD-4828-83C0-811804AAA2A6}" type="datetimeFigureOut">
              <a:rPr lang="en-US" smtClean="0"/>
              <a:t>5/1/2017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2DB41-0028-4B8C-97C2-36C41E201C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92"/>
          <p:cNvGrpSpPr/>
          <p:nvPr/>
        </p:nvGrpSpPr>
        <p:grpSpPr>
          <a:xfrm>
            <a:off x="1" y="-30478"/>
            <a:ext cx="9067799" cy="4846320"/>
            <a:chOff x="1" y="-30477"/>
            <a:chExt cx="9067799" cy="4526277"/>
          </a:xfrm>
        </p:grpSpPr>
        <p:cxnSp>
          <p:nvCxnSpPr>
            <p:cNvPr id="8" name="Straight Connector 7"/>
            <p:cNvCxnSpPr/>
            <p:nvPr/>
          </p:nvCxnSpPr>
          <p:spPr>
            <a:xfrm rot="16200000" flipH="1">
              <a:off x="-2716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6200000" flipH="1">
              <a:off x="-4621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5400000">
              <a:off x="-3097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5400000">
              <a:off x="-206236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H="1">
              <a:off x="-213856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16200000" flipH="1">
              <a:off x="-195465" y="1785212"/>
              <a:ext cx="4505731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6200000" flipH="1">
              <a:off x="-164326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5400000">
              <a:off x="-1528964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H="1">
              <a:off x="-95746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6200000" flipH="1">
              <a:off x="-194806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6200000" flipH="1">
              <a:off x="-652664" y="2166211"/>
              <a:ext cx="4505731" cy="152401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rot="16200000" flipH="1">
              <a:off x="-16432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H="1">
              <a:off x="-1790700" y="2019300"/>
              <a:ext cx="4495800" cy="4572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>
              <a:off x="-55551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rot="5400000">
              <a:off x="340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rot="5400000">
              <a:off x="26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5400000">
              <a:off x="-67933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rot="16200000" flipH="1">
              <a:off x="-1467052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rot="16200000" flipH="1">
              <a:off x="-77839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rot="16200000" flipH="1">
              <a:off x="-11860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rot="16200000" flipH="1">
              <a:off x="-9574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rot="16200000" flipH="1">
              <a:off x="22429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rot="16200000" flipH="1">
              <a:off x="20524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rot="5400000">
              <a:off x="2204835" y="2051912"/>
              <a:ext cx="4505731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rot="5400000">
              <a:off x="452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rot="16200000" flipH="1">
              <a:off x="37603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rot="5400000">
              <a:off x="1023735" y="2242139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rot="16200000" flipH="1">
              <a:off x="871335" y="2013812"/>
              <a:ext cx="4505731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rot="5400000">
              <a:off x="985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rot="16200000" flipH="1">
              <a:off x="155713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rot="16200000" flipH="1">
              <a:off x="5665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rot="16200000" flipH="1">
              <a:off x="1861936" y="2166211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rot="16200000" flipH="1">
              <a:off x="8713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rot="5400000">
              <a:off x="1474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rot="5400000">
              <a:off x="195909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rot="5400000">
              <a:off x="25486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rot="5400000">
              <a:off x="27763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rot="5400000">
              <a:off x="183526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rot="16200000" flipH="1">
              <a:off x="1047548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rot="16200000" flipH="1">
              <a:off x="1736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rot="16200000" flipH="1">
              <a:off x="1328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rot="16200000" flipH="1">
              <a:off x="1557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rot="16200000" flipH="1">
              <a:off x="39193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rot="16200000" flipH="1">
              <a:off x="3271636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rot="5400000">
              <a:off x="38812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rot="5400000">
              <a:off x="3004936" y="2090012"/>
              <a:ext cx="4505730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 rot="16200000" flipH="1">
              <a:off x="22429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rot="16200000" flipH="1">
              <a:off x="35383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rot="5400000">
              <a:off x="382218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rot="5400000">
              <a:off x="4225087" y="2090965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 rot="5400000">
              <a:off x="407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 rot="5400000">
              <a:off x="356500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 rot="16200000" flipH="1">
              <a:off x="34126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rot="16200000" flipH="1">
              <a:off x="29287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rot="16200000" flipH="1">
              <a:off x="3081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rot="5400000">
              <a:off x="4643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 rot="16200000" flipH="1">
              <a:off x="4643234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rot="5400000">
              <a:off x="5214735" y="2242140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rot="16200000" flipH="1">
              <a:off x="506233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rot="5400000">
              <a:off x="5176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 rot="16200000" flipH="1">
              <a:off x="57481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 rot="16200000" flipH="1">
              <a:off x="49099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 rot="5400000">
              <a:off x="47956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 rot="16200000" flipH="1">
              <a:off x="53909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 rot="16200000" flipH="1">
              <a:off x="5927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 rot="16200000" flipH="1">
              <a:off x="5519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rot="16200000" flipH="1">
              <a:off x="5748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rot="16200000" flipH="1">
              <a:off x="6433935" y="2166213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 rot="16200000" flipH="1">
              <a:off x="62434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 rot="5400000">
              <a:off x="63958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 rot="16200000" flipH="1">
              <a:off x="60529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 rot="5400000">
              <a:off x="6709356" y="2136834"/>
              <a:ext cx="4525755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 rot="5400000">
              <a:off x="6026265" y="2040483"/>
              <a:ext cx="4505731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 rot="16200000" flipH="1">
              <a:off x="5927205" y="2139543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 rot="5400000">
              <a:off x="6738734" y="2242140"/>
              <a:ext cx="450573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 rot="5400000">
              <a:off x="3728835" y="2204312"/>
              <a:ext cx="4505731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 rot="16200000" flipH="1">
              <a:off x="4224135" y="2166212"/>
              <a:ext cx="4505731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 rot="16200000" flipH="1">
              <a:off x="4414635" y="2051912"/>
              <a:ext cx="4505731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 rot="5400000">
              <a:off x="3309735" y="2090012"/>
              <a:ext cx="4505731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 rot="16200000" flipH="1">
              <a:off x="43241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rot="5400000">
              <a:off x="49480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 rot="5400000">
              <a:off x="5405235" y="1747112"/>
              <a:ext cx="4505731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 rot="16200000" flipH="1">
              <a:off x="2547735" y="2013814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4" name="Rectangle 93"/>
          <p:cNvSpPr/>
          <p:nvPr/>
        </p:nvSpPr>
        <p:spPr>
          <a:xfrm>
            <a:off x="0" y="4311168"/>
            <a:ext cx="9144000" cy="1905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96" name="Straight Connector 95"/>
          <p:cNvCxnSpPr/>
          <p:nvPr/>
        </p:nvCxnSpPr>
        <p:spPr>
          <a:xfrm>
            <a:off x="0" y="4387368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>
            <a:off x="0" y="6138380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621364"/>
            <a:ext cx="8305800" cy="414649"/>
          </a:xfrm>
        </p:spPr>
        <p:txBody>
          <a:bodyPr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5" name="Title 94"/>
          <p:cNvSpPr>
            <a:spLocks noGrp="1"/>
          </p:cNvSpPr>
          <p:nvPr>
            <p:ph type="title"/>
          </p:nvPr>
        </p:nvSpPr>
        <p:spPr>
          <a:xfrm>
            <a:off x="457200" y="4463568"/>
            <a:ext cx="8305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5C645-A4AD-4828-83C0-811804AAA2A6}" type="datetimeFigureOut">
              <a:rPr lang="en-US" smtClean="0"/>
              <a:t>5/1/2017</a:t>
            </a:fld>
            <a:endParaRPr lang="en-US"/>
          </a:p>
        </p:txBody>
      </p:sp>
      <p:sp>
        <p:nvSpPr>
          <p:cNvPr id="91" name="Footer Placeholder 9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2" name="Slide Number Placeholder 9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2DB41-0028-4B8C-97C2-36C41E201C12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5C645-A4AD-4828-83C0-811804AAA2A6}" type="datetimeFigureOut">
              <a:rPr lang="en-US" smtClean="0"/>
              <a:t>5/1/2017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2DB41-0028-4B8C-97C2-36C41E201C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5C645-A4AD-4828-83C0-811804AAA2A6}" type="datetimeFigureOut">
              <a:rPr lang="en-US" smtClean="0"/>
              <a:t>5/1/2017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2DB41-0028-4B8C-97C2-36C41E201C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5C645-A4AD-4828-83C0-811804AAA2A6}" type="datetimeFigureOut">
              <a:rPr lang="en-US" smtClean="0"/>
              <a:t>5/1/2017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2DB41-0028-4B8C-97C2-36C41E201C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5C645-A4AD-4828-83C0-811804AAA2A6}" type="datetimeFigureOut">
              <a:rPr lang="en-US" smtClean="0"/>
              <a:t>5/1/2017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2DB41-0028-4B8C-97C2-36C41E201C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00400" y="273050"/>
            <a:ext cx="5486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5C645-A4AD-4828-83C0-811804AAA2A6}" type="datetimeFigureOut">
              <a:rPr lang="en-US" smtClean="0"/>
              <a:t>5/1/2017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2DB41-0028-4B8C-97C2-36C41E201C12}" type="slidenum">
              <a:rPr lang="en-US" smtClean="0"/>
              <a:t>‹#›</a:t>
            </a:fld>
            <a:endParaRPr lang="en-US"/>
          </a:p>
        </p:txBody>
      </p:sp>
      <p:sp>
        <p:nvSpPr>
          <p:cNvPr id="37" name="Rectangle 36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9" name="Straight Connector 38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901952"/>
            <a:ext cx="2377440" cy="137160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lang="en-US" sz="2600" b="1" kern="1200" cap="none" spc="20" baseline="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3552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200400" y="381000"/>
            <a:ext cx="5562600" cy="5638800"/>
          </a:xfrm>
          <a:solidFill>
            <a:schemeClr val="bg2"/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5C645-A4AD-4828-83C0-811804AAA2A6}" type="datetimeFigureOut">
              <a:rPr lang="en-US" smtClean="0"/>
              <a:t>5/1/2017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2DB41-0028-4B8C-97C2-36C41E201C12}" type="slidenum">
              <a:rPr lang="en-US" smtClean="0"/>
              <a:t>‹#›</a:t>
            </a:fld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448" y="1905000"/>
            <a:ext cx="2377440" cy="1371600"/>
          </a:xfrm>
        </p:spPr>
        <p:txBody>
          <a:bodyPr anchor="b">
            <a:normAutofit/>
          </a:bodyPr>
          <a:lstStyle>
            <a:lvl1pPr algn="l">
              <a:defRPr sz="2600" b="1" cap="none" spc="20" baseline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6600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Rectangle 189"/>
          <p:cNvSpPr/>
          <p:nvPr/>
        </p:nvSpPr>
        <p:spPr>
          <a:xfrm>
            <a:off x="149352" y="137160"/>
            <a:ext cx="8869680" cy="6583680"/>
          </a:xfrm>
          <a:prstGeom prst="rect">
            <a:avLst/>
          </a:prstGeom>
          <a:noFill/>
          <a:ln w="19050" cmpd="sng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FF5C645-A4AD-4828-83C0-811804AAA2A6}" type="datetimeFigureOut">
              <a:rPr lang="en-US" smtClean="0"/>
              <a:t>5/1/2017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31123" y="6312408"/>
            <a:ext cx="34817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0752DB41-0028-4B8C-97C2-36C41E201C12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tabLst>
          <a:tab pos="3830638" algn="l"/>
        </a:tabLst>
        <a:defRPr sz="3600" b="1" kern="1200" cap="none" spc="50">
          <a:ln w="13335" cmpd="sng">
            <a:solidFill>
              <a:schemeClr val="accent1">
                <a:lumMod val="50000"/>
              </a:schemeClr>
            </a:solidFill>
            <a:prstDash val="solid"/>
          </a:ln>
          <a:solidFill>
            <a:schemeClr val="accent6">
              <a:tint val="1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8872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91640" indent="-18288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4884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rstudio.com/products/rstudio/download/" TargetMode="External"/><Relationship Id="rId3" Type="http://schemas.openxmlformats.org/officeDocument/2006/relationships/image" Target="../media/image1.png"/><Relationship Id="rId7" Type="http://schemas.openxmlformats.org/officeDocument/2006/relationships/hyperlink" Target="http://archive.linux.duke.edu/cran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11" Type="http://schemas.microsoft.com/office/2007/relationships/hdphoto" Target="../media/hdphoto2.wdp"/><Relationship Id="rId5" Type="http://schemas.openxmlformats.org/officeDocument/2006/relationships/image" Target="../media/image2.png"/><Relationship Id="rId10" Type="http://schemas.openxmlformats.org/officeDocument/2006/relationships/image" Target="../media/image5.png"/><Relationship Id="rId4" Type="http://schemas.microsoft.com/office/2007/relationships/hdphoto" Target="../media/hdphoto1.wdp"/><Relationship Id="rId9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microsoft.com/office/2007/relationships/hdphoto" Target="../media/hdphoto5.wdp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shiny.rstudio.com/articles/layout-guide.html" TargetMode="Externa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hyperlink" Target="https://www.w3schools.com/html/html_basic.asp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w3schools.com/html/html_css.asp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hyperlink" Target="https://rstudio.github.io/shinythemes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hyperlink" Target="https://shiny.rstudio.com/tutorial/" TargetMode="External"/><Relationship Id="rId7" Type="http://schemas.openxmlformats.org/officeDocument/2006/relationships/image" Target="../media/image27.png"/><Relationship Id="rId2" Type="http://schemas.openxmlformats.org/officeDocument/2006/relationships/hyperlink" Target="https://www.rstudio.com/wp-content/uploads/2016/01/shiny-cheatsheet.pdf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rstudio.com/products/shiny/shiny-user-showcase/" TargetMode="External"/><Relationship Id="rId5" Type="http://schemas.openxmlformats.org/officeDocument/2006/relationships/hyperlink" Target="https://shiny.rstudio.com/articles/tag-glossary.html" TargetMode="External"/><Relationship Id="rId4" Type="http://schemas.openxmlformats.org/officeDocument/2006/relationships/hyperlink" Target="https://shiny.rstudio.com/gallery/widget-gallery.html" TargetMode="Externa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29.png"/><Relationship Id="rId7" Type="http://schemas.openxmlformats.org/officeDocument/2006/relationships/image" Target="../media/image33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10" Type="http://schemas.openxmlformats.org/officeDocument/2006/relationships/image" Target="../media/image36.png"/><Relationship Id="rId4" Type="http://schemas.openxmlformats.org/officeDocument/2006/relationships/image" Target="../media/image30.png"/><Relationship Id="rId9" Type="http://schemas.openxmlformats.org/officeDocument/2006/relationships/image" Target="../media/image3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rstudio.com/products/rstudio/download/" TargetMode="External"/><Relationship Id="rId2" Type="http://schemas.openxmlformats.org/officeDocument/2006/relationships/hyperlink" Target="http://archive.linux.duke.edu/cran/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7" Type="http://schemas.openxmlformats.org/officeDocument/2006/relationships/image" Target="../media/image36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s://theforestecologist.shinyapps.io/IntroToShinyWorkshop/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s://theforestecologist.shinyapps.io/IntroToShinyWorkshop/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theforestecologist.com/shiny/" TargetMode="External"/><Relationship Id="rId4" Type="http://schemas.openxmlformats.org/officeDocument/2006/relationships/image" Target="../media/image4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rstudio.com/products/rstudio/download/" TargetMode="External"/><Relationship Id="rId5" Type="http://schemas.openxmlformats.org/officeDocument/2006/relationships/hyperlink" Target="http://archive.linux.duke.edu/cran/" TargetMode="Externa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rstudio.com/products/rstudio/download/" TargetMode="External"/><Relationship Id="rId3" Type="http://schemas.openxmlformats.org/officeDocument/2006/relationships/image" Target="../media/image10.png"/><Relationship Id="rId7" Type="http://schemas.openxmlformats.org/officeDocument/2006/relationships/hyperlink" Target="http://archive.linux.duke.edu/cran/" TargetMode="Externa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microsoft.com/office/2007/relationships/hdphoto" Target="../media/hdphoto4.wdp"/><Relationship Id="rId5" Type="http://schemas.openxmlformats.org/officeDocument/2006/relationships/image" Target="../media/image11.png"/><Relationship Id="rId4" Type="http://schemas.microsoft.com/office/2007/relationships/hdphoto" Target="../media/hdphoto3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rstudio.com/products/rstudio/download/" TargetMode="External"/><Relationship Id="rId4" Type="http://schemas.openxmlformats.org/officeDocument/2006/relationships/hyperlink" Target="http://archive.linux.duke.edu/cran/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archive.linux.duke.edu/cran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rstudio.com/products/rstudio/download/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0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rgbClr val="0099FF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100000"/>
                    </a14:imgEffect>
                    <a14:imgEffect>
                      <a14:brightnessContrast bright="99000" contras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600" y="5240770"/>
            <a:ext cx="807015" cy="10076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9375" y="228600"/>
            <a:ext cx="6059260" cy="990600"/>
          </a:xfrm>
          <a:solidFill>
            <a:schemeClr val="bg2">
              <a:lumMod val="75000"/>
              <a:lumOff val="25000"/>
              <a:alpha val="58000"/>
            </a:schemeClr>
          </a:solidFill>
        </p:spPr>
        <p:txBody>
          <a:bodyPr>
            <a:noAutofit/>
          </a:bodyPr>
          <a:lstStyle/>
          <a:p>
            <a:pPr algn="ctr"/>
            <a:r>
              <a:rPr lang="en-US" b="1" dirty="0" smtClean="0">
                <a:ln w="13335" cmpd="sng">
                  <a:noFill/>
                  <a:prstDash val="solid"/>
                </a:ln>
                <a:solidFill>
                  <a:schemeClr val="tx1"/>
                </a:solidFill>
              </a:rPr>
              <a:t>Intro to Shiny Workshop</a:t>
            </a:r>
            <a:r>
              <a:rPr lang="en-US" sz="2400" b="1" dirty="0" smtClean="0">
                <a:ln w="13335" cmpd="sng">
                  <a:noFill/>
                  <a:prstDash val="solid"/>
                </a:ln>
                <a:solidFill>
                  <a:schemeClr val="tx1"/>
                </a:solidFill>
              </a:rPr>
              <a:t/>
            </a:r>
            <a:br>
              <a:rPr lang="en-US" sz="2400" b="1" dirty="0" smtClean="0">
                <a:ln w="13335" cmpd="sng">
                  <a:noFill/>
                  <a:prstDash val="solid"/>
                </a:ln>
                <a:solidFill>
                  <a:schemeClr val="tx1"/>
                </a:solidFill>
              </a:rPr>
            </a:br>
            <a:r>
              <a:rPr lang="en-US" sz="2400" b="1" dirty="0" smtClean="0">
                <a:ln w="13335" cmpd="sng">
                  <a:noFill/>
                  <a:prstDash val="solid"/>
                </a:ln>
                <a:solidFill>
                  <a:schemeClr val="tx1"/>
                </a:solidFill>
              </a:rPr>
              <a:t> (No, really, you can learn this)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291498" y="2909743"/>
            <a:ext cx="2395302" cy="502227"/>
          </a:xfrm>
          <a:noFill/>
        </p:spPr>
        <p:txBody>
          <a:bodyPr tIns="0" bIns="0">
            <a:noAutofit/>
          </a:bodyPr>
          <a:lstStyle/>
          <a:p>
            <a:pPr lvl="0" algn="ctr">
              <a:spcBef>
                <a:spcPts val="0"/>
              </a:spcBef>
              <a:buClrTx/>
            </a:pPr>
            <a:r>
              <a:rPr lang="en-US" sz="2000" u="sng" dirty="0" smtClean="0">
                <a:solidFill>
                  <a:srgbClr val="1D3641">
                    <a:lumMod val="25000"/>
                    <a:lumOff val="75000"/>
                  </a:srgbClr>
                </a:solidFill>
              </a:rPr>
              <a:t>Chris Payne</a:t>
            </a:r>
            <a:endParaRPr lang="en-US" sz="2000" u="sng" dirty="0">
              <a:solidFill>
                <a:srgbClr val="1D3641">
                  <a:lumMod val="25000"/>
                  <a:lumOff val="75000"/>
                </a:srgbClr>
              </a:solidFill>
            </a:endParaRPr>
          </a:p>
          <a:p>
            <a:pPr algn="ctr">
              <a:spcBef>
                <a:spcPts val="0"/>
              </a:spcBef>
            </a:pPr>
            <a:endParaRPr lang="en-US" sz="1000" dirty="0" smtClean="0">
              <a:solidFill>
                <a:schemeClr val="bg2">
                  <a:lumMod val="25000"/>
                  <a:lumOff val="75000"/>
                </a:schemeClr>
              </a:solidFill>
            </a:endParaRPr>
          </a:p>
          <a:p>
            <a:pPr algn="ctr">
              <a:spcBef>
                <a:spcPts val="0"/>
              </a:spcBef>
            </a:pPr>
            <a:endParaRPr lang="en-US" sz="1000" dirty="0">
              <a:solidFill>
                <a:schemeClr val="bg2">
                  <a:lumMod val="25000"/>
                  <a:lumOff val="75000"/>
                </a:schemeClr>
              </a:solidFill>
            </a:endParaRPr>
          </a:p>
          <a:p>
            <a:pPr algn="ctr">
              <a:spcBef>
                <a:spcPts val="0"/>
              </a:spcBef>
            </a:pPr>
            <a:r>
              <a:rPr lang="en-US" sz="1600" dirty="0" smtClean="0">
                <a:solidFill>
                  <a:schemeClr val="bg2">
                    <a:lumMod val="25000"/>
                    <a:lumOff val="75000"/>
                  </a:schemeClr>
                </a:solidFill>
              </a:rPr>
              <a:t>Curriculum For Environment &amp; Ecology</a:t>
            </a:r>
          </a:p>
          <a:p>
            <a:pPr algn="ctr">
              <a:spcBef>
                <a:spcPts val="0"/>
              </a:spcBef>
            </a:pPr>
            <a:r>
              <a:rPr lang="en-US" sz="1600" dirty="0" smtClean="0">
                <a:solidFill>
                  <a:schemeClr val="bg2">
                    <a:lumMod val="25000"/>
                    <a:lumOff val="75000"/>
                  </a:schemeClr>
                </a:solidFill>
              </a:rPr>
              <a:t>UNC Chapel Hill</a:t>
            </a:r>
          </a:p>
        </p:txBody>
      </p:sp>
      <p:sp>
        <p:nvSpPr>
          <p:cNvPr id="6" name="Rectangle 5"/>
          <p:cNvSpPr/>
          <p:nvPr/>
        </p:nvSpPr>
        <p:spPr>
          <a:xfrm>
            <a:off x="6172200" y="1845864"/>
            <a:ext cx="2514600" cy="369332"/>
          </a:xfrm>
          <a:prstGeom prst="rect">
            <a:avLst/>
          </a:prstGeom>
          <a:solidFill>
            <a:schemeClr val="bg2">
              <a:lumMod val="75000"/>
              <a:lumOff val="25000"/>
            </a:schemeClr>
          </a:solidFill>
          <a:ln w="38100">
            <a:solidFill>
              <a:schemeClr val="tx2">
                <a:lumMod val="40000"/>
                <a:lumOff val="6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dirty="0" smtClean="0">
                <a:solidFill>
                  <a:schemeClr val="bg2">
                    <a:lumMod val="25000"/>
                    <a:lumOff val="75000"/>
                  </a:schemeClr>
                </a:solidFill>
              </a:rPr>
              <a:t>2017 Biology Symposium</a:t>
            </a:r>
            <a:endParaRPr lang="en-US" dirty="0">
              <a:solidFill>
                <a:schemeClr val="bg2">
                  <a:lumMod val="25000"/>
                  <a:lumOff val="75000"/>
                </a:schemeClr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6663649" y="4566638"/>
            <a:ext cx="1676400" cy="369332"/>
          </a:xfrm>
          <a:prstGeom prst="rect">
            <a:avLst/>
          </a:prstGeom>
          <a:noFill/>
          <a:ln w="38100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US" dirty="0" smtClean="0">
                <a:solidFill>
                  <a:schemeClr val="bg2">
                    <a:lumMod val="25000"/>
                    <a:lumOff val="75000"/>
                  </a:schemeClr>
                </a:solidFill>
              </a:rPr>
              <a:t>3 May 2017</a:t>
            </a:r>
            <a:endParaRPr lang="en-US" dirty="0">
              <a:solidFill>
                <a:schemeClr val="bg2">
                  <a:lumMod val="25000"/>
                  <a:lumOff val="75000"/>
                </a:schemeClr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4516"/>
          <a:stretch/>
        </p:blipFill>
        <p:spPr bwMode="auto">
          <a:xfrm>
            <a:off x="299874" y="1828800"/>
            <a:ext cx="5336134" cy="24330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6131" y="4751304"/>
            <a:ext cx="2559877" cy="1668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6324600" y="228600"/>
            <a:ext cx="2590800" cy="692497"/>
          </a:xfrm>
          <a:prstGeom prst="rect">
            <a:avLst/>
          </a:prstGeom>
          <a:noFill/>
          <a:ln>
            <a:solidFill>
              <a:srgbClr val="C9E8FF"/>
            </a:solidFill>
          </a:ln>
        </p:spPr>
        <p:txBody>
          <a:bodyPr wrap="square" lIns="45720" rIns="45720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300" dirty="0"/>
              <a:t>Install </a:t>
            </a:r>
            <a:r>
              <a:rPr lang="en-US" sz="1300" dirty="0">
                <a:hlinkClick r:id="rId7"/>
              </a:rPr>
              <a:t>R</a:t>
            </a:r>
            <a:r>
              <a:rPr lang="en-US" sz="1300" dirty="0"/>
              <a:t> &amp; install/open </a:t>
            </a:r>
            <a:r>
              <a:rPr lang="en-US" sz="1300" dirty="0" err="1">
                <a:hlinkClick r:id="rId8"/>
              </a:rPr>
              <a:t>RStudio</a:t>
            </a:r>
            <a:endParaRPr lang="en-US" sz="13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300" dirty="0"/>
              <a:t>RUN: </a:t>
            </a:r>
            <a:r>
              <a:rPr lang="en-US" sz="1300" dirty="0" err="1" smtClean="0"/>
              <a:t>install.packages</a:t>
            </a:r>
            <a:r>
              <a:rPr lang="en-US" sz="1300" dirty="0" smtClean="0"/>
              <a:t>(“shiny”, repos=“http</a:t>
            </a:r>
            <a:r>
              <a:rPr lang="en-US" sz="1300" dirty="0"/>
              <a:t>://cran.rstudio.com</a:t>
            </a:r>
            <a:r>
              <a:rPr lang="en-US" sz="1300" dirty="0" smtClean="0"/>
              <a:t>/”)</a:t>
            </a:r>
            <a:endParaRPr lang="en-US" sz="1300" dirty="0"/>
          </a:p>
        </p:txBody>
      </p:sp>
      <p:sp>
        <p:nvSpPr>
          <p:cNvPr id="4" name="TextBox 3"/>
          <p:cNvSpPr txBox="1"/>
          <p:nvPr/>
        </p:nvSpPr>
        <p:spPr>
          <a:xfrm>
            <a:off x="7124419" y="1219200"/>
            <a:ext cx="9750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DO THIS</a:t>
            </a:r>
            <a:endParaRPr lang="en-US" dirty="0">
              <a:solidFill>
                <a:schemeClr val="accent5">
                  <a:lumMod val="75000"/>
                </a:schemeClr>
              </a:solidFill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 flipH="1" flipV="1">
            <a:off x="7150100" y="990600"/>
            <a:ext cx="279402" cy="266700"/>
          </a:xfrm>
          <a:prstGeom prst="straightConnector1">
            <a:avLst/>
          </a:prstGeom>
          <a:ln>
            <a:solidFill>
              <a:schemeClr val="accent5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V="1">
            <a:off x="7759701" y="990600"/>
            <a:ext cx="241299" cy="266700"/>
          </a:xfrm>
          <a:prstGeom prst="straightConnector1">
            <a:avLst/>
          </a:prstGeom>
          <a:ln>
            <a:solidFill>
              <a:schemeClr val="accent5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3"/>
          <p:cNvPicPr>
            <a:picLocks noChangeAspect="1" noChangeArrowheads="1"/>
          </p:cNvPicPr>
          <p:nvPr/>
        </p:nvPicPr>
        <p:blipFill rotWithShape="1"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53"/>
          <a:stretch/>
        </p:blipFill>
        <p:spPr bwMode="auto">
          <a:xfrm>
            <a:off x="299874" y="4903672"/>
            <a:ext cx="1737255" cy="135662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3"/>
          <p:cNvPicPr>
            <a:picLocks noChangeAspect="1" noChangeArrowheads="1"/>
          </p:cNvPicPr>
          <p:nvPr/>
        </p:nvPicPr>
        <p:blipFill rotWithShape="1"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286" r="63740" b="26047"/>
          <a:stretch/>
        </p:blipFill>
        <p:spPr bwMode="auto">
          <a:xfrm>
            <a:off x="2037129" y="5319316"/>
            <a:ext cx="754068" cy="52533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3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1282" b="100000" l="0" r="100000">
                        <a14:foregroundMark x1="46231" y1="38462" x2="46231" y2="38462"/>
                        <a14:foregroundMark x1="51591" y1="45299" x2="51591" y2="45299"/>
                        <a14:foregroundMark x1="58291" y1="55983" x2="58291" y2="55983"/>
                        <a14:foregroundMark x1="73199" y1="49145" x2="73199" y2="49145"/>
                        <a14:foregroundMark x1="83082" y1="54701" x2="83082" y2="54701"/>
                        <a14:foregroundMark x1="83082" y1="38034" x2="83082" y2="38034"/>
                        <a14:foregroundMark x1="93132" y1="48718" x2="93132" y2="48718"/>
                        <a14:foregroundMark x1="96147" y1="38889" x2="96147" y2="38889"/>
                        <a14:foregroundMark x1="45205" y1="70175" x2="45205" y2="7017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5103170"/>
            <a:ext cx="609600" cy="2389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457200" y="1383268"/>
            <a:ext cx="50815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Download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</a:rPr>
              <a:t>ppt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 @ www.theforestecologist.com/shiny</a:t>
            </a:r>
            <a:endParaRPr lang="en-US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3947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/>
          </a:bodyPr>
          <a:lstStyle/>
          <a:p>
            <a:r>
              <a:rPr lang="en-US" dirty="0" smtClean="0"/>
              <a:t>Reactivity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1"/>
            <a:ext cx="8229600" cy="914399"/>
          </a:xfrm>
        </p:spPr>
        <p:txBody>
          <a:bodyPr/>
          <a:lstStyle/>
          <a:p>
            <a:r>
              <a:rPr lang="en-US" dirty="0"/>
              <a:t>Reactive values work together with reactive </a:t>
            </a:r>
            <a:r>
              <a:rPr lang="en-US" dirty="0" smtClean="0"/>
              <a:t>functions</a:t>
            </a:r>
            <a:endParaRPr lang="en-US" dirty="0"/>
          </a:p>
          <a:p>
            <a:pPr lvl="1"/>
            <a:r>
              <a:rPr lang="en-US" dirty="0" smtClean="0"/>
              <a:t>Note: failure to use a reactive function results in an </a:t>
            </a:r>
            <a:r>
              <a:rPr lang="en-US" u="sng" dirty="0" smtClean="0"/>
              <a:t>error</a:t>
            </a:r>
          </a:p>
        </p:txBody>
      </p:sp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>
                        <a14:foregroundMark x1="47972" y1="72368" x2="50992" y2="64912"/>
                        <a14:foregroundMark x1="63244" y1="52193" x2="75410" y2="52193"/>
                        <a14:foregroundMark x1="39344" y1="71053" x2="45470" y2="76974"/>
                        <a14:foregroundMark x1="39344" y1="77412" x2="45815" y2="7193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959" y="2583787"/>
            <a:ext cx="8424863" cy="331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381000" y="4131123"/>
            <a:ext cx="152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input$</a:t>
            </a:r>
            <a:r>
              <a:rPr lang="en-US" dirty="0" err="1" smtClean="0">
                <a:solidFill>
                  <a:schemeClr val="tx1">
                    <a:lumMod val="95000"/>
                  </a:schemeClr>
                </a:solidFill>
              </a:rPr>
              <a:t>inputId</a:t>
            </a:r>
            <a:endParaRPr lang="en-US" dirty="0">
              <a:solidFill>
                <a:schemeClr val="tx1">
                  <a:lumMod val="95000"/>
                </a:schemeClr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251015" y="4119455"/>
            <a:ext cx="144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expression()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6858000" y="4119455"/>
            <a:ext cx="1828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output$</a:t>
            </a:r>
            <a:r>
              <a:rPr lang="en-US" dirty="0" err="1" smtClean="0">
                <a:solidFill>
                  <a:schemeClr val="tx1">
                    <a:lumMod val="95000"/>
                  </a:schemeClr>
                </a:solidFill>
              </a:rPr>
              <a:t>outputId</a:t>
            </a:r>
            <a:endParaRPr lang="en-US" dirty="0">
              <a:solidFill>
                <a:schemeClr val="tx1">
                  <a:lumMod val="95000"/>
                </a:schemeClr>
              </a:solidFill>
            </a:endParaRPr>
          </a:p>
          <a:p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457200" y="2209800"/>
            <a:ext cx="18288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/>
              <a:t>Trigger</a:t>
            </a:r>
          </a:p>
          <a:p>
            <a:pPr algn="ctr"/>
            <a:r>
              <a:rPr lang="en-US" b="1" dirty="0"/>
              <a:t>arbitrary code</a:t>
            </a:r>
          </a:p>
          <a:p>
            <a:pPr algn="ctr"/>
            <a:r>
              <a:rPr lang="en-US" dirty="0" err="1">
                <a:solidFill>
                  <a:schemeClr val="tx1">
                    <a:lumMod val="75000"/>
                  </a:schemeClr>
                </a:solidFill>
              </a:rPr>
              <a:t>observeEvent</a:t>
            </a:r>
            <a:r>
              <a:rPr lang="en-US" dirty="0">
                <a:solidFill>
                  <a:schemeClr val="tx1">
                    <a:lumMod val="75000"/>
                  </a:schemeClr>
                </a:solidFill>
              </a:rPr>
              <a:t>()</a:t>
            </a:r>
          </a:p>
          <a:p>
            <a:pPr algn="ctr"/>
            <a:r>
              <a:rPr lang="en-US" dirty="0">
                <a:solidFill>
                  <a:schemeClr val="tx1">
                    <a:lumMod val="75000"/>
                  </a:schemeClr>
                </a:solidFill>
              </a:rPr>
              <a:t>observe()</a:t>
            </a:r>
          </a:p>
        </p:txBody>
      </p:sp>
      <p:sp>
        <p:nvSpPr>
          <p:cNvPr id="26" name="Rectangle 25"/>
          <p:cNvSpPr/>
          <p:nvPr/>
        </p:nvSpPr>
        <p:spPr>
          <a:xfrm>
            <a:off x="4314205" y="2486799"/>
            <a:ext cx="18288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/>
              <a:t>Modularize</a:t>
            </a:r>
          </a:p>
          <a:p>
            <a:pPr algn="ctr"/>
            <a:r>
              <a:rPr lang="en-US" b="1" dirty="0"/>
              <a:t>reactions</a:t>
            </a:r>
          </a:p>
          <a:p>
            <a:pPr algn="ctr"/>
            <a:r>
              <a:rPr lang="en-US" dirty="0">
                <a:solidFill>
                  <a:schemeClr val="tx1">
                    <a:lumMod val="75000"/>
                  </a:schemeClr>
                </a:solidFill>
              </a:rPr>
              <a:t>reactive()</a:t>
            </a:r>
          </a:p>
        </p:txBody>
      </p:sp>
      <p:sp>
        <p:nvSpPr>
          <p:cNvPr id="27" name="Rectangle 26"/>
          <p:cNvSpPr/>
          <p:nvPr/>
        </p:nvSpPr>
        <p:spPr>
          <a:xfrm>
            <a:off x="6477000" y="2782311"/>
            <a:ext cx="1981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/>
              <a:t>Prevent reactions</a:t>
            </a:r>
          </a:p>
          <a:p>
            <a:pPr algn="ctr"/>
            <a:r>
              <a:rPr lang="en-US" dirty="0">
                <a:solidFill>
                  <a:schemeClr val="tx1">
                    <a:lumMod val="75000"/>
                  </a:schemeClr>
                </a:solidFill>
              </a:rPr>
              <a:t>isolate()</a:t>
            </a:r>
          </a:p>
        </p:txBody>
      </p:sp>
      <p:sp>
        <p:nvSpPr>
          <p:cNvPr id="28" name="Rectangle 27"/>
          <p:cNvSpPr/>
          <p:nvPr/>
        </p:nvSpPr>
        <p:spPr>
          <a:xfrm>
            <a:off x="6942622" y="5174587"/>
            <a:ext cx="18288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/>
              <a:t>Render</a:t>
            </a:r>
          </a:p>
          <a:p>
            <a:pPr algn="ctr"/>
            <a:r>
              <a:rPr lang="en-US" b="1" dirty="0"/>
              <a:t>reactive output</a:t>
            </a:r>
          </a:p>
          <a:p>
            <a:pPr algn="ctr"/>
            <a:r>
              <a:rPr lang="en-US" dirty="0">
                <a:solidFill>
                  <a:schemeClr val="tx1">
                    <a:lumMod val="75000"/>
                  </a:schemeClr>
                </a:solidFill>
              </a:rPr>
              <a:t>render*()</a:t>
            </a:r>
          </a:p>
        </p:txBody>
      </p:sp>
      <p:sp>
        <p:nvSpPr>
          <p:cNvPr id="29" name="Rectangle 28"/>
          <p:cNvSpPr/>
          <p:nvPr/>
        </p:nvSpPr>
        <p:spPr>
          <a:xfrm>
            <a:off x="666750" y="5333156"/>
            <a:ext cx="18288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/>
              <a:t>Create your own</a:t>
            </a:r>
          </a:p>
          <a:p>
            <a:pPr algn="ctr"/>
            <a:r>
              <a:rPr lang="en-US" b="1" dirty="0"/>
              <a:t>reactive values</a:t>
            </a:r>
          </a:p>
          <a:p>
            <a:pPr algn="ctr"/>
            <a:r>
              <a:rPr lang="en-US" dirty="0" err="1">
                <a:solidFill>
                  <a:schemeClr val="tx1">
                    <a:lumMod val="75000"/>
                  </a:schemeClr>
                </a:solidFill>
              </a:rPr>
              <a:t>reactiveValues</a:t>
            </a:r>
            <a:r>
              <a:rPr lang="en-US" dirty="0">
                <a:solidFill>
                  <a:schemeClr val="tx1">
                    <a:lumMod val="75000"/>
                  </a:schemeClr>
                </a:solidFill>
              </a:rPr>
              <a:t>()</a:t>
            </a:r>
          </a:p>
          <a:p>
            <a:pPr algn="ctr"/>
            <a:r>
              <a:rPr lang="en-US" dirty="0">
                <a:solidFill>
                  <a:schemeClr val="tx1">
                    <a:lumMod val="75000"/>
                  </a:schemeClr>
                </a:solidFill>
              </a:rPr>
              <a:t>*Input()</a:t>
            </a:r>
          </a:p>
        </p:txBody>
      </p:sp>
      <p:sp>
        <p:nvSpPr>
          <p:cNvPr id="32" name="Rectangle 31"/>
          <p:cNvSpPr/>
          <p:nvPr/>
        </p:nvSpPr>
        <p:spPr>
          <a:xfrm>
            <a:off x="4901270" y="5689621"/>
            <a:ext cx="182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/>
              <a:t>Delay reactions</a:t>
            </a:r>
          </a:p>
          <a:p>
            <a:pPr algn="ctr"/>
            <a:r>
              <a:rPr lang="en-US" dirty="0" err="1">
                <a:solidFill>
                  <a:schemeClr val="tx1">
                    <a:lumMod val="75000"/>
                  </a:schemeClr>
                </a:solidFill>
              </a:rPr>
              <a:t>eventReactive</a:t>
            </a:r>
            <a:r>
              <a:rPr lang="en-US" dirty="0">
                <a:solidFill>
                  <a:schemeClr val="tx1">
                    <a:lumMod val="75000"/>
                  </a:schemeClr>
                </a:solidFill>
              </a:rPr>
              <a:t>()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2628900" y="2755226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Run(this)</a:t>
            </a:r>
            <a:endParaRPr lang="en-US" dirty="0"/>
          </a:p>
        </p:txBody>
      </p:sp>
      <p:cxnSp>
        <p:nvCxnSpPr>
          <p:cNvPr id="13" name="Straight Connector 12"/>
          <p:cNvCxnSpPr>
            <a:stCxn id="33" idx="1"/>
          </p:cNvCxnSpPr>
          <p:nvPr/>
        </p:nvCxnSpPr>
        <p:spPr>
          <a:xfrm flipH="1" flipV="1">
            <a:off x="2209800" y="2755226"/>
            <a:ext cx="419100" cy="184666"/>
          </a:xfrm>
          <a:prstGeom prst="line">
            <a:avLst/>
          </a:prstGeom>
          <a:ln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35" name="Straight Connector 34"/>
          <p:cNvCxnSpPr>
            <a:stCxn id="29" idx="0"/>
          </p:cNvCxnSpPr>
          <p:nvPr/>
        </p:nvCxnSpPr>
        <p:spPr>
          <a:xfrm flipH="1" flipV="1">
            <a:off x="1485900" y="4641187"/>
            <a:ext cx="95250" cy="691969"/>
          </a:xfrm>
          <a:prstGeom prst="line">
            <a:avLst/>
          </a:prstGeom>
          <a:ln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 flipV="1">
            <a:off x="4943165" y="3428642"/>
            <a:ext cx="162235" cy="690813"/>
          </a:xfrm>
          <a:prstGeom prst="line">
            <a:avLst/>
          </a:prstGeom>
          <a:ln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 flipH="1" flipV="1">
            <a:off x="4374841" y="5333157"/>
            <a:ext cx="568324" cy="374830"/>
          </a:xfrm>
          <a:prstGeom prst="line">
            <a:avLst/>
          </a:prstGeom>
          <a:ln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 flipH="1" flipV="1">
            <a:off x="7391400" y="4516083"/>
            <a:ext cx="285750" cy="582304"/>
          </a:xfrm>
          <a:prstGeom prst="line">
            <a:avLst/>
          </a:prstGeom>
          <a:ln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/>
          <p:nvPr/>
        </p:nvCxnSpPr>
        <p:spPr>
          <a:xfrm flipV="1">
            <a:off x="1930399" y="4315789"/>
            <a:ext cx="2286001" cy="11974"/>
          </a:xfrm>
          <a:prstGeom prst="straightConnector1">
            <a:avLst/>
          </a:prstGeom>
          <a:ln w="101600" cap="flat">
            <a:solidFill>
              <a:srgbClr val="7AB9E0"/>
            </a:solidFill>
            <a:bevel/>
            <a:headEnd type="none"/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/>
          <p:cNvCxnSpPr/>
          <p:nvPr/>
        </p:nvCxnSpPr>
        <p:spPr>
          <a:xfrm>
            <a:off x="5638799" y="4315789"/>
            <a:ext cx="1143000" cy="0"/>
          </a:xfrm>
          <a:prstGeom prst="straightConnector1">
            <a:avLst/>
          </a:prstGeom>
          <a:ln w="101600" cap="flat">
            <a:solidFill>
              <a:srgbClr val="7AB9E0"/>
            </a:solidFill>
            <a:bevel/>
            <a:headEnd type="none"/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/>
        </p:nvSpPr>
        <p:spPr>
          <a:xfrm>
            <a:off x="2971800" y="405825"/>
            <a:ext cx="3338348" cy="58477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600" dirty="0" smtClean="0">
                <a:solidFill>
                  <a:schemeClr val="tx1">
                    <a:lumMod val="75000"/>
                  </a:schemeClr>
                </a:solidFill>
              </a:rPr>
              <a:t>i.e., inputs + objects created from  other reactive functions</a:t>
            </a:r>
            <a:endParaRPr lang="en-US" sz="1600" dirty="0">
              <a:solidFill>
                <a:schemeClr val="tx1">
                  <a:lumMod val="75000"/>
                </a:schemeClr>
              </a:solidFill>
            </a:endParaRPr>
          </a:p>
        </p:txBody>
      </p:sp>
      <p:cxnSp>
        <p:nvCxnSpPr>
          <p:cNvPr id="25" name="Straight Connector 24"/>
          <p:cNvCxnSpPr>
            <a:endCxn id="4" idx="3"/>
          </p:cNvCxnSpPr>
          <p:nvPr/>
        </p:nvCxnSpPr>
        <p:spPr>
          <a:xfrm flipV="1">
            <a:off x="2419350" y="955781"/>
            <a:ext cx="1027412" cy="187219"/>
          </a:xfrm>
          <a:prstGeom prst="line">
            <a:avLst/>
          </a:prstGeom>
          <a:ln>
            <a:solidFill>
              <a:schemeClr val="tx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Oval 3"/>
          <p:cNvSpPr/>
          <p:nvPr/>
        </p:nvSpPr>
        <p:spPr>
          <a:xfrm>
            <a:off x="2948152" y="274021"/>
            <a:ext cx="3404722" cy="798731"/>
          </a:xfrm>
          <a:prstGeom prst="ellipse">
            <a:avLst/>
          </a:prstGeom>
          <a:noFill/>
          <a:ln>
            <a:solidFill>
              <a:schemeClr val="tx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0" name="Straight Connector 29"/>
          <p:cNvCxnSpPr/>
          <p:nvPr/>
        </p:nvCxnSpPr>
        <p:spPr>
          <a:xfrm flipV="1">
            <a:off x="820438" y="1482619"/>
            <a:ext cx="1846562" cy="1"/>
          </a:xfrm>
          <a:prstGeom prst="line">
            <a:avLst/>
          </a:prstGeom>
          <a:ln>
            <a:solidFill>
              <a:schemeClr val="tx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36298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22" grpId="0"/>
      <p:bldP spid="23" grpId="0"/>
      <p:bldP spid="11" grpId="0"/>
      <p:bldP spid="26" grpId="0"/>
      <p:bldP spid="27" grpId="0"/>
      <p:bldP spid="28" grpId="0"/>
      <p:bldP spid="29" grpId="0"/>
      <p:bldP spid="32" grpId="0"/>
      <p:bldP spid="33" grpId="0"/>
      <p:bldP spid="24" grpId="0"/>
      <p:bldP spid="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Round Same Side Corner Rectangle 51"/>
          <p:cNvSpPr/>
          <p:nvPr/>
        </p:nvSpPr>
        <p:spPr>
          <a:xfrm>
            <a:off x="5858556" y="2118077"/>
            <a:ext cx="2254170" cy="2906251"/>
          </a:xfrm>
          <a:prstGeom prst="round2SameRect">
            <a:avLst/>
          </a:prstGeom>
          <a:solidFill>
            <a:schemeClr val="tx2">
              <a:lumMod val="50000"/>
              <a:alpha val="4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Round Same Side Corner Rectangle 57"/>
          <p:cNvSpPr/>
          <p:nvPr/>
        </p:nvSpPr>
        <p:spPr>
          <a:xfrm rot="16200000">
            <a:off x="3542760" y="4098452"/>
            <a:ext cx="1389920" cy="3241675"/>
          </a:xfrm>
          <a:prstGeom prst="round2SameRect">
            <a:avLst/>
          </a:prstGeom>
          <a:solidFill>
            <a:schemeClr val="tx2">
              <a:lumMod val="50000"/>
              <a:alpha val="4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ound Single Corner Rectangle 52"/>
          <p:cNvSpPr/>
          <p:nvPr/>
        </p:nvSpPr>
        <p:spPr>
          <a:xfrm flipV="1">
            <a:off x="5858555" y="5024328"/>
            <a:ext cx="2254170" cy="1386396"/>
          </a:xfrm>
          <a:prstGeom prst="round1Rect">
            <a:avLst/>
          </a:prstGeom>
          <a:solidFill>
            <a:schemeClr val="tx2">
              <a:lumMod val="50000"/>
              <a:alpha val="4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ounded Rectangle 36"/>
          <p:cNvSpPr/>
          <p:nvPr/>
        </p:nvSpPr>
        <p:spPr>
          <a:xfrm>
            <a:off x="455386" y="1295400"/>
            <a:ext cx="4573814" cy="3504360"/>
          </a:xfrm>
          <a:prstGeom prst="roundRect">
            <a:avLst/>
          </a:prstGeom>
          <a:solidFill>
            <a:schemeClr val="accent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/>
          </a:bodyPr>
          <a:lstStyle/>
          <a:p>
            <a:r>
              <a:rPr lang="en-US" dirty="0" smtClean="0"/>
              <a:t>General Workflow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613806" y="4292739"/>
            <a:ext cx="152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input$</a:t>
            </a:r>
            <a:r>
              <a:rPr lang="en-US" dirty="0" err="1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inputId</a:t>
            </a:r>
            <a:endParaRPr lang="en-US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858555" y="2431599"/>
            <a:ext cx="1828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output$</a:t>
            </a:r>
            <a:r>
              <a:rPr lang="en-US" dirty="0" err="1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outputId</a:t>
            </a:r>
            <a:endParaRPr lang="en-US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endParaRPr lang="en-US" dirty="0"/>
          </a:p>
        </p:txBody>
      </p:sp>
      <p:cxnSp>
        <p:nvCxnSpPr>
          <p:cNvPr id="17" name="Straight Arrow Connector 16"/>
          <p:cNvCxnSpPr/>
          <p:nvPr/>
        </p:nvCxnSpPr>
        <p:spPr>
          <a:xfrm>
            <a:off x="2002967" y="3168733"/>
            <a:ext cx="205015" cy="941670"/>
          </a:xfrm>
          <a:prstGeom prst="straightConnector1">
            <a:avLst/>
          </a:prstGeom>
          <a:ln w="101600" cap="flat">
            <a:solidFill>
              <a:srgbClr val="7AB9E0"/>
            </a:solidFill>
            <a:bevel/>
            <a:headEnd type="none"/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 20"/>
          <p:cNvSpPr/>
          <p:nvPr/>
        </p:nvSpPr>
        <p:spPr>
          <a:xfrm>
            <a:off x="883553" y="2135860"/>
            <a:ext cx="18288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/>
              <a:t>Create your own</a:t>
            </a:r>
          </a:p>
          <a:p>
            <a:pPr algn="ctr"/>
            <a:r>
              <a:rPr lang="en-US" b="1" dirty="0"/>
              <a:t>reactive values</a:t>
            </a:r>
          </a:p>
          <a:p>
            <a:pPr algn="ctr"/>
            <a:r>
              <a:rPr lang="en-US" dirty="0" smtClean="0">
                <a:solidFill>
                  <a:schemeClr val="tx1">
                    <a:lumMod val="75000"/>
                  </a:schemeClr>
                </a:solidFill>
              </a:rPr>
              <a:t>*Input()</a:t>
            </a:r>
            <a:endParaRPr lang="en-US" dirty="0">
              <a:solidFill>
                <a:schemeClr val="tx1">
                  <a:lumMod val="75000"/>
                </a:schemeClr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2375806" y="5297967"/>
            <a:ext cx="453571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/>
              <a:t>Modularize</a:t>
            </a:r>
          </a:p>
          <a:p>
            <a:pPr algn="ctr"/>
            <a:r>
              <a:rPr lang="en-US" b="1" dirty="0"/>
              <a:t>reactions</a:t>
            </a:r>
          </a:p>
          <a:p>
            <a:pPr algn="ctr"/>
            <a:r>
              <a:rPr lang="en-US" dirty="0">
                <a:solidFill>
                  <a:schemeClr val="tx1">
                    <a:lumMod val="75000"/>
                  </a:schemeClr>
                </a:solidFill>
              </a:rPr>
              <a:t>reactive</a:t>
            </a:r>
            <a:r>
              <a:rPr lang="en-US" dirty="0" smtClean="0">
                <a:solidFill>
                  <a:schemeClr val="tx1">
                    <a:lumMod val="75000"/>
                  </a:schemeClr>
                </a:solidFill>
              </a:rPr>
              <a:t>({ </a:t>
            </a:r>
            <a:r>
              <a:rPr lang="en-US" dirty="0" err="1" smtClean="0">
                <a:solidFill>
                  <a:schemeClr val="tx1">
                    <a:lumMod val="75000"/>
                  </a:schemeClr>
                </a:solidFill>
              </a:rPr>
              <a:t>Rcode</a:t>
            </a:r>
            <a:r>
              <a:rPr lang="en-US" dirty="0" smtClean="0">
                <a:solidFill>
                  <a:schemeClr val="tx1">
                    <a:lumMod val="75000"/>
                  </a:schemeClr>
                </a:solidFill>
              </a:rPr>
              <a:t>(</a:t>
            </a:r>
            <a:r>
              <a:rPr lang="en-US" dirty="0" err="1" smtClean="0">
                <a:solidFill>
                  <a:schemeClr val="tx1">
                    <a:lumMod val="75000"/>
                  </a:schemeClr>
                </a:solidFill>
              </a:rPr>
              <a:t>input$inputId</a:t>
            </a:r>
            <a:r>
              <a:rPr lang="en-US" dirty="0" smtClean="0">
                <a:solidFill>
                  <a:schemeClr val="tx1">
                    <a:lumMod val="75000"/>
                  </a:schemeClr>
                </a:solidFill>
              </a:rPr>
              <a:t>) })</a:t>
            </a:r>
            <a:endParaRPr lang="en-US" dirty="0">
              <a:solidFill>
                <a:schemeClr val="tx1">
                  <a:lumMod val="75000"/>
                </a:schemeClr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2993577" y="1517912"/>
            <a:ext cx="18288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 smtClean="0"/>
              <a:t>View output object</a:t>
            </a:r>
          </a:p>
          <a:p>
            <a:pPr algn="ctr"/>
            <a:r>
              <a:rPr lang="en-US" dirty="0" smtClean="0">
                <a:solidFill>
                  <a:schemeClr val="tx1">
                    <a:lumMod val="75000"/>
                  </a:schemeClr>
                </a:solidFill>
              </a:rPr>
              <a:t>*Output</a:t>
            </a:r>
            <a:r>
              <a:rPr lang="en-US" dirty="0">
                <a:solidFill>
                  <a:schemeClr val="tx1">
                    <a:lumMod val="75000"/>
                  </a:schemeClr>
                </a:solidFill>
              </a:rPr>
              <a:t>()</a:t>
            </a:r>
          </a:p>
          <a:p>
            <a:pPr algn="ctr"/>
            <a:endParaRPr lang="en-US" b="1" dirty="0"/>
          </a:p>
        </p:txBody>
      </p:sp>
      <p:sp>
        <p:nvSpPr>
          <p:cNvPr id="24" name="Rectangle 23"/>
          <p:cNvSpPr/>
          <p:nvPr/>
        </p:nvSpPr>
        <p:spPr>
          <a:xfrm>
            <a:off x="6212259" y="4015740"/>
            <a:ext cx="18288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/>
              <a:t>Render</a:t>
            </a:r>
          </a:p>
          <a:p>
            <a:pPr algn="ctr"/>
            <a:r>
              <a:rPr lang="en-US" b="1" dirty="0"/>
              <a:t>reactive output</a:t>
            </a:r>
          </a:p>
          <a:p>
            <a:pPr algn="ctr"/>
            <a:r>
              <a:rPr lang="en-US" dirty="0">
                <a:solidFill>
                  <a:schemeClr val="tx1">
                    <a:lumMod val="75000"/>
                  </a:schemeClr>
                </a:solidFill>
              </a:rPr>
              <a:t>render*()</a:t>
            </a:r>
          </a:p>
        </p:txBody>
      </p:sp>
      <p:cxnSp>
        <p:nvCxnSpPr>
          <p:cNvPr id="27" name="Straight Arrow Connector 26"/>
          <p:cNvCxnSpPr/>
          <p:nvPr/>
        </p:nvCxnSpPr>
        <p:spPr>
          <a:xfrm>
            <a:off x="2499632" y="4799760"/>
            <a:ext cx="1196520" cy="926371"/>
          </a:xfrm>
          <a:prstGeom prst="straightConnector1">
            <a:avLst/>
          </a:prstGeom>
          <a:ln w="101600" cap="flat">
            <a:solidFill>
              <a:srgbClr val="7AB9E0"/>
            </a:solidFill>
            <a:bevel/>
            <a:headEnd type="none"/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flipV="1">
            <a:off x="5589361" y="5024330"/>
            <a:ext cx="963839" cy="664714"/>
          </a:xfrm>
          <a:prstGeom prst="straightConnector1">
            <a:avLst/>
          </a:prstGeom>
          <a:ln w="101600" cap="flat">
            <a:solidFill>
              <a:srgbClr val="7AB9E0"/>
            </a:solidFill>
            <a:bevel/>
            <a:headEnd type="none"/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 flipH="1" flipV="1">
            <a:off x="6772955" y="2895600"/>
            <a:ext cx="242491" cy="973777"/>
          </a:xfrm>
          <a:prstGeom prst="straightConnector1">
            <a:avLst/>
          </a:prstGeom>
          <a:ln w="101600" cap="flat">
            <a:solidFill>
              <a:srgbClr val="7AB9E0"/>
            </a:solidFill>
            <a:bevel/>
            <a:headEnd type="none"/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 flipH="1" flipV="1">
            <a:off x="4643663" y="1945167"/>
            <a:ext cx="1606779" cy="345822"/>
          </a:xfrm>
          <a:prstGeom prst="straightConnector1">
            <a:avLst/>
          </a:prstGeom>
          <a:ln w="101600" cap="flat">
            <a:solidFill>
              <a:srgbClr val="7AB9E0"/>
            </a:solidFill>
            <a:bevel/>
            <a:headEnd type="none"/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740220" y="1351878"/>
            <a:ext cx="19721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u="sng" dirty="0" smtClean="0">
                <a:solidFill>
                  <a:srgbClr val="0099FF"/>
                </a:solidFill>
              </a:rPr>
              <a:t>User Interface</a:t>
            </a:r>
            <a:endParaRPr lang="en-US" b="1" i="1" u="sng" dirty="0">
              <a:solidFill>
                <a:srgbClr val="0099FF"/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7126659" y="6022212"/>
            <a:ext cx="986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u="sng" dirty="0" smtClean="0">
                <a:solidFill>
                  <a:srgbClr val="0099FF"/>
                </a:solidFill>
              </a:rPr>
              <a:t>Server</a:t>
            </a:r>
            <a:endParaRPr lang="en-US" b="1" i="1" u="sng" dirty="0">
              <a:solidFill>
                <a:srgbClr val="0099FF"/>
              </a:solidFill>
            </a:endParaRPr>
          </a:p>
        </p:txBody>
      </p:sp>
      <p:pic>
        <p:nvPicPr>
          <p:cNvPr id="63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9886" y="2978180"/>
            <a:ext cx="1367063" cy="89119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4" name="Straight Arrow Connector 63"/>
          <p:cNvCxnSpPr/>
          <p:nvPr/>
        </p:nvCxnSpPr>
        <p:spPr>
          <a:xfrm>
            <a:off x="3265636" y="4477405"/>
            <a:ext cx="2852280" cy="1521"/>
          </a:xfrm>
          <a:prstGeom prst="straightConnector1">
            <a:avLst/>
          </a:prstGeom>
          <a:ln w="41275" cap="flat">
            <a:solidFill>
              <a:srgbClr val="7AB9E0">
                <a:alpha val="39000"/>
              </a:srgbClr>
            </a:solidFill>
            <a:prstDash val="sysDash"/>
            <a:bevel/>
            <a:headEnd type="none"/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/>
          <p:cNvCxnSpPr/>
          <p:nvPr/>
        </p:nvCxnSpPr>
        <p:spPr>
          <a:xfrm>
            <a:off x="3265636" y="4475884"/>
            <a:ext cx="2852280" cy="1521"/>
          </a:xfrm>
          <a:prstGeom prst="straightConnector1">
            <a:avLst/>
          </a:prstGeom>
          <a:ln w="41275" cap="flat">
            <a:solidFill>
              <a:srgbClr val="7AB9E0">
                <a:alpha val="13000"/>
              </a:srgbClr>
            </a:solidFill>
            <a:prstDash val="sysDash"/>
            <a:bevel/>
            <a:headEnd type="none"/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047145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6" grpId="0"/>
      <p:bldP spid="21" grpId="0"/>
      <p:bldP spid="22" grpId="0"/>
      <p:bldP spid="23" grpId="0"/>
      <p:bldP spid="2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/>
          </a:bodyPr>
          <a:lstStyle/>
          <a:p>
            <a:r>
              <a:rPr lang="en-US" dirty="0" smtClean="0"/>
              <a:t>So How Do I Make it Look </a:t>
            </a:r>
            <a:r>
              <a:rPr lang="en-US" i="1" dirty="0" smtClean="0"/>
              <a:t>Good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</p:spPr>
        <p:txBody>
          <a:bodyPr/>
          <a:lstStyle/>
          <a:p>
            <a:r>
              <a:rPr lang="en-US" sz="2800" dirty="0" smtClean="0"/>
              <a:t>We just reviewed the basics of how Shiny works</a:t>
            </a:r>
            <a:endParaRPr lang="en-US" sz="2800" dirty="0"/>
          </a:p>
          <a:p>
            <a:r>
              <a:rPr lang="en-US" sz="2800" dirty="0" smtClean="0"/>
              <a:t>Turn our focus to appearance &amp; styling</a:t>
            </a:r>
          </a:p>
          <a:p>
            <a:pPr lvl="1"/>
            <a:r>
              <a:rPr lang="en-US" sz="2800" dirty="0" smtClean="0"/>
              <a:t>App Layout</a:t>
            </a:r>
          </a:p>
          <a:p>
            <a:pPr lvl="1"/>
            <a:r>
              <a:rPr lang="en-US" sz="2800" dirty="0" smtClean="0"/>
              <a:t>Styling</a:t>
            </a:r>
          </a:p>
        </p:txBody>
      </p:sp>
    </p:spTree>
    <p:extLst>
      <p:ext uri="{BB962C8B-B14F-4D97-AF65-F5344CB8AC3E}">
        <p14:creationId xmlns:p14="http://schemas.microsoft.com/office/powerpoint/2010/main" val="14996011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/>
          </a:bodyPr>
          <a:lstStyle/>
          <a:p>
            <a:r>
              <a:rPr lang="en-US" dirty="0" smtClean="0"/>
              <a:t>UI Layouts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0999" y="1143000"/>
            <a:ext cx="8396191" cy="5363234"/>
          </a:xfrm>
        </p:spPr>
        <p:txBody>
          <a:bodyPr>
            <a:normAutofit/>
          </a:bodyPr>
          <a:lstStyle/>
          <a:p>
            <a:r>
              <a:rPr lang="en-US" b="1" dirty="0" err="1" smtClean="0"/>
              <a:t>fluidPage</a:t>
            </a:r>
            <a:r>
              <a:rPr lang="en-US" dirty="0" smtClean="0"/>
              <a:t> function creates display </a:t>
            </a:r>
            <a:r>
              <a:rPr lang="en-US" dirty="0"/>
              <a:t>that automatically adjusts to the </a:t>
            </a:r>
            <a:r>
              <a:rPr lang="en-US" dirty="0" smtClean="0"/>
              <a:t>user’s device/browser dimensions </a:t>
            </a:r>
          </a:p>
          <a:p>
            <a:pPr lvl="1"/>
            <a:r>
              <a:rPr lang="en-US" dirty="0" smtClean="0"/>
              <a:t>Place input/output layout </a:t>
            </a:r>
            <a:r>
              <a:rPr lang="en-US" dirty="0"/>
              <a:t>elements </a:t>
            </a:r>
            <a:r>
              <a:rPr lang="en-US" dirty="0" smtClean="0"/>
              <a:t>as arguments w/in </a:t>
            </a:r>
            <a:r>
              <a:rPr lang="en-US" dirty="0" err="1" smtClean="0"/>
              <a:t>fluidPage</a:t>
            </a:r>
            <a:r>
              <a:rPr lang="en-US" dirty="0" smtClean="0"/>
              <a:t> </a:t>
            </a:r>
            <a:r>
              <a:rPr lang="en-US" dirty="0"/>
              <a:t>function. </a:t>
            </a:r>
            <a:endParaRPr lang="en-US" dirty="0" smtClean="0"/>
          </a:p>
          <a:p>
            <a:pPr lvl="1"/>
            <a:r>
              <a:rPr lang="en-US" dirty="0" err="1" smtClean="0"/>
              <a:t>FluidPage</a:t>
            </a:r>
            <a:r>
              <a:rPr lang="en-US" dirty="0" smtClean="0"/>
              <a:t> </a:t>
            </a:r>
            <a:r>
              <a:rPr lang="en-US" dirty="0"/>
              <a:t>layout consists of </a:t>
            </a:r>
            <a:r>
              <a:rPr lang="en-US" dirty="0" smtClean="0"/>
              <a:t>“rows” </a:t>
            </a:r>
            <a:r>
              <a:rPr lang="en-US" dirty="0"/>
              <a:t>which in turn include </a:t>
            </a:r>
            <a:r>
              <a:rPr lang="en-US" dirty="0" smtClean="0"/>
              <a:t>“columns”</a:t>
            </a:r>
          </a:p>
          <a:p>
            <a:pPr lvl="2"/>
            <a:r>
              <a:rPr lang="en-US" b="1" dirty="0" err="1"/>
              <a:t>fluidRow</a:t>
            </a:r>
            <a:r>
              <a:rPr lang="en-US" dirty="0"/>
              <a:t> &amp; </a:t>
            </a:r>
            <a:r>
              <a:rPr lang="en-US" b="1" dirty="0" smtClean="0"/>
              <a:t>column </a:t>
            </a:r>
            <a:r>
              <a:rPr lang="en-US" dirty="0" smtClean="0"/>
              <a:t>= allow </a:t>
            </a:r>
            <a:r>
              <a:rPr lang="en-US" dirty="0"/>
              <a:t>you to </a:t>
            </a:r>
            <a:br>
              <a:rPr lang="en-US" dirty="0"/>
            </a:br>
            <a:r>
              <a:rPr lang="en-US" dirty="0" smtClean="0"/>
              <a:t>create/manipulate rows &amp; columns</a:t>
            </a:r>
            <a:endParaRPr lang="en-US" sz="700" dirty="0" smtClean="0"/>
          </a:p>
          <a:p>
            <a:pPr lvl="1"/>
            <a:endParaRPr lang="en-US" sz="700" dirty="0"/>
          </a:p>
          <a:p>
            <a:r>
              <a:rPr lang="en-US" dirty="0" smtClean="0"/>
              <a:t>Common layout functions</a:t>
            </a:r>
          </a:p>
          <a:p>
            <a:pPr lvl="1"/>
            <a:r>
              <a:rPr lang="en-US" b="1" dirty="0" err="1" smtClean="0"/>
              <a:t>titlePanel</a:t>
            </a:r>
            <a:r>
              <a:rPr lang="en-US" dirty="0" smtClean="0"/>
              <a:t>  = creates title line</a:t>
            </a:r>
          </a:p>
          <a:p>
            <a:pPr lvl="1"/>
            <a:r>
              <a:rPr lang="en-US" b="1" dirty="0" err="1" smtClean="0"/>
              <a:t>sidebarLayout</a:t>
            </a:r>
            <a:r>
              <a:rPr lang="en-US" b="1" dirty="0" smtClean="0"/>
              <a:t> </a:t>
            </a:r>
            <a:r>
              <a:rPr lang="en-US" dirty="0" smtClean="0"/>
              <a:t>= creates “default” layout</a:t>
            </a:r>
          </a:p>
          <a:p>
            <a:pPr lvl="2"/>
            <a:r>
              <a:rPr lang="en-US" b="1" dirty="0" err="1" smtClean="0"/>
              <a:t>sidebarPanel</a:t>
            </a:r>
            <a:r>
              <a:rPr lang="en-US" dirty="0" smtClean="0"/>
              <a:t> = sidebar </a:t>
            </a:r>
            <a:r>
              <a:rPr lang="en-US" sz="1600" dirty="0" smtClean="0"/>
              <a:t>(e.g., for input controls)</a:t>
            </a:r>
            <a:endParaRPr lang="en-US" dirty="0" smtClean="0"/>
          </a:p>
          <a:p>
            <a:pPr lvl="2"/>
            <a:r>
              <a:rPr lang="en-US" b="1" dirty="0" err="1" smtClean="0"/>
              <a:t>mainPanel</a:t>
            </a:r>
            <a:r>
              <a:rPr lang="en-US" dirty="0" smtClean="0"/>
              <a:t> = main output area</a:t>
            </a:r>
          </a:p>
          <a:p>
            <a:pPr lvl="2"/>
            <a:endParaRPr lang="en-US" sz="600" dirty="0"/>
          </a:p>
          <a:p>
            <a:r>
              <a:rPr lang="en-US" dirty="0" smtClean="0"/>
              <a:t>Other useful function</a:t>
            </a:r>
          </a:p>
          <a:p>
            <a:pPr lvl="1"/>
            <a:r>
              <a:rPr lang="en-US" b="1" dirty="0" err="1" smtClean="0"/>
              <a:t>tabsetPanel</a:t>
            </a:r>
            <a:r>
              <a:rPr lang="en-US" dirty="0" smtClean="0"/>
              <a:t> = create multiple tabs (“pages”)</a:t>
            </a:r>
            <a:endParaRPr lang="en-US" dirty="0"/>
          </a:p>
        </p:txBody>
      </p:sp>
      <p:pic>
        <p:nvPicPr>
          <p:cNvPr id="10248" name="Picture 8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0000"/>
              </a:clrFrom>
              <a:clrTo>
                <a:srgbClr val="FF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6091" y="3326032"/>
            <a:ext cx="2019300" cy="115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Arrow Connector 5"/>
          <p:cNvCxnSpPr/>
          <p:nvPr/>
        </p:nvCxnSpPr>
        <p:spPr>
          <a:xfrm>
            <a:off x="5092746" y="2743200"/>
            <a:ext cx="660400" cy="5476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4791075"/>
            <a:ext cx="2833591" cy="1685925"/>
          </a:xfrm>
          <a:prstGeom prst="roundRect">
            <a:avLst>
              <a:gd name="adj" fmla="val 16667"/>
            </a:avLst>
          </a:prstGeom>
          <a:ln w="76200">
            <a:solidFill>
              <a:schemeClr val="tx1"/>
            </a:solidFill>
            <a:miter lim="800000"/>
            <a:headEnd/>
            <a:tailEnd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4" name="Freeform 13"/>
          <p:cNvSpPr/>
          <p:nvPr/>
        </p:nvSpPr>
        <p:spPr>
          <a:xfrm>
            <a:off x="7301248" y="4810126"/>
            <a:ext cx="1471825" cy="445294"/>
          </a:xfrm>
          <a:custGeom>
            <a:avLst/>
            <a:gdLst>
              <a:gd name="connsiteX0" fmla="*/ 24025 w 1471825"/>
              <a:gd name="connsiteY0" fmla="*/ 23813 h 445294"/>
              <a:gd name="connsiteX1" fmla="*/ 24025 w 1471825"/>
              <a:gd name="connsiteY1" fmla="*/ 23813 h 445294"/>
              <a:gd name="connsiteX2" fmla="*/ 76412 w 1471825"/>
              <a:gd name="connsiteY2" fmla="*/ 7144 h 445294"/>
              <a:gd name="connsiteX3" fmla="*/ 90700 w 1471825"/>
              <a:gd name="connsiteY3" fmla="*/ 4763 h 445294"/>
              <a:gd name="connsiteX4" fmla="*/ 114512 w 1471825"/>
              <a:gd name="connsiteY4" fmla="*/ 0 h 445294"/>
              <a:gd name="connsiteX5" fmla="*/ 281200 w 1471825"/>
              <a:gd name="connsiteY5" fmla="*/ 2381 h 445294"/>
              <a:gd name="connsiteX6" fmla="*/ 300250 w 1471825"/>
              <a:gd name="connsiteY6" fmla="*/ 4763 h 445294"/>
              <a:gd name="connsiteX7" fmla="*/ 324062 w 1471825"/>
              <a:gd name="connsiteY7" fmla="*/ 7144 h 445294"/>
              <a:gd name="connsiteX8" fmla="*/ 431219 w 1471825"/>
              <a:gd name="connsiteY8" fmla="*/ 11906 h 445294"/>
              <a:gd name="connsiteX9" fmla="*/ 543137 w 1471825"/>
              <a:gd name="connsiteY9" fmla="*/ 16669 h 445294"/>
              <a:gd name="connsiteX10" fmla="*/ 569331 w 1471825"/>
              <a:gd name="connsiteY10" fmla="*/ 19050 h 445294"/>
              <a:gd name="connsiteX11" fmla="*/ 624100 w 1471825"/>
              <a:gd name="connsiteY11" fmla="*/ 21431 h 445294"/>
              <a:gd name="connsiteX12" fmla="*/ 666962 w 1471825"/>
              <a:gd name="connsiteY12" fmla="*/ 23813 h 445294"/>
              <a:gd name="connsiteX13" fmla="*/ 697919 w 1471825"/>
              <a:gd name="connsiteY13" fmla="*/ 28575 h 445294"/>
              <a:gd name="connsiteX14" fmla="*/ 776500 w 1471825"/>
              <a:gd name="connsiteY14" fmla="*/ 33338 h 445294"/>
              <a:gd name="connsiteX15" fmla="*/ 795550 w 1471825"/>
              <a:gd name="connsiteY15" fmla="*/ 35719 h 445294"/>
              <a:gd name="connsiteX16" fmla="*/ 862225 w 1471825"/>
              <a:gd name="connsiteY16" fmla="*/ 40481 h 445294"/>
              <a:gd name="connsiteX17" fmla="*/ 893181 w 1471825"/>
              <a:gd name="connsiteY17" fmla="*/ 45244 h 445294"/>
              <a:gd name="connsiteX18" fmla="*/ 902706 w 1471825"/>
              <a:gd name="connsiteY18" fmla="*/ 47625 h 445294"/>
              <a:gd name="connsiteX19" fmla="*/ 924137 w 1471825"/>
              <a:gd name="connsiteY19" fmla="*/ 50006 h 445294"/>
              <a:gd name="connsiteX20" fmla="*/ 947950 w 1471825"/>
              <a:gd name="connsiteY20" fmla="*/ 54769 h 445294"/>
              <a:gd name="connsiteX21" fmla="*/ 976525 w 1471825"/>
              <a:gd name="connsiteY21" fmla="*/ 59531 h 445294"/>
              <a:gd name="connsiteX22" fmla="*/ 997956 w 1471825"/>
              <a:gd name="connsiteY22" fmla="*/ 64294 h 445294"/>
              <a:gd name="connsiteX23" fmla="*/ 1005100 w 1471825"/>
              <a:gd name="connsiteY23" fmla="*/ 66675 h 445294"/>
              <a:gd name="connsiteX24" fmla="*/ 1033675 w 1471825"/>
              <a:gd name="connsiteY24" fmla="*/ 71438 h 445294"/>
              <a:gd name="connsiteX25" fmla="*/ 1047962 w 1471825"/>
              <a:gd name="connsiteY25" fmla="*/ 73819 h 445294"/>
              <a:gd name="connsiteX26" fmla="*/ 1078919 w 1471825"/>
              <a:gd name="connsiteY26" fmla="*/ 76200 h 445294"/>
              <a:gd name="connsiteX27" fmla="*/ 1100350 w 1471825"/>
              <a:gd name="connsiteY27" fmla="*/ 80963 h 445294"/>
              <a:gd name="connsiteX28" fmla="*/ 1107494 w 1471825"/>
              <a:gd name="connsiteY28" fmla="*/ 83344 h 445294"/>
              <a:gd name="connsiteX29" fmla="*/ 1162262 w 1471825"/>
              <a:gd name="connsiteY29" fmla="*/ 88106 h 445294"/>
              <a:gd name="connsiteX30" fmla="*/ 1183694 w 1471825"/>
              <a:gd name="connsiteY30" fmla="*/ 90488 h 445294"/>
              <a:gd name="connsiteX31" fmla="*/ 1231319 w 1471825"/>
              <a:gd name="connsiteY31" fmla="*/ 95250 h 445294"/>
              <a:gd name="connsiteX32" fmla="*/ 1281325 w 1471825"/>
              <a:gd name="connsiteY32" fmla="*/ 97631 h 445294"/>
              <a:gd name="connsiteX33" fmla="*/ 1290850 w 1471825"/>
              <a:gd name="connsiteY33" fmla="*/ 100013 h 445294"/>
              <a:gd name="connsiteX34" fmla="*/ 1302756 w 1471825"/>
              <a:gd name="connsiteY34" fmla="*/ 102394 h 445294"/>
              <a:gd name="connsiteX35" fmla="*/ 1319425 w 1471825"/>
              <a:gd name="connsiteY35" fmla="*/ 109538 h 445294"/>
              <a:gd name="connsiteX36" fmla="*/ 1343237 w 1471825"/>
              <a:gd name="connsiteY36" fmla="*/ 119063 h 445294"/>
              <a:gd name="connsiteX37" fmla="*/ 1359906 w 1471825"/>
              <a:gd name="connsiteY37" fmla="*/ 133350 h 445294"/>
              <a:gd name="connsiteX38" fmla="*/ 1364669 w 1471825"/>
              <a:gd name="connsiteY38" fmla="*/ 140494 h 445294"/>
              <a:gd name="connsiteX39" fmla="*/ 1369431 w 1471825"/>
              <a:gd name="connsiteY39" fmla="*/ 150019 h 445294"/>
              <a:gd name="connsiteX40" fmla="*/ 1376575 w 1471825"/>
              <a:gd name="connsiteY40" fmla="*/ 154781 h 445294"/>
              <a:gd name="connsiteX41" fmla="*/ 1402769 w 1471825"/>
              <a:gd name="connsiteY41" fmla="*/ 173831 h 445294"/>
              <a:gd name="connsiteX42" fmla="*/ 1412294 w 1471825"/>
              <a:gd name="connsiteY42" fmla="*/ 190500 h 445294"/>
              <a:gd name="connsiteX43" fmla="*/ 1428962 w 1471825"/>
              <a:gd name="connsiteY43" fmla="*/ 214313 h 445294"/>
              <a:gd name="connsiteX44" fmla="*/ 1436106 w 1471825"/>
              <a:gd name="connsiteY44" fmla="*/ 221456 h 445294"/>
              <a:gd name="connsiteX45" fmla="*/ 1443250 w 1471825"/>
              <a:gd name="connsiteY45" fmla="*/ 238125 h 445294"/>
              <a:gd name="connsiteX46" fmla="*/ 1450394 w 1471825"/>
              <a:gd name="connsiteY46" fmla="*/ 245269 h 445294"/>
              <a:gd name="connsiteX47" fmla="*/ 1459919 w 1471825"/>
              <a:gd name="connsiteY47" fmla="*/ 269081 h 445294"/>
              <a:gd name="connsiteX48" fmla="*/ 1462300 w 1471825"/>
              <a:gd name="connsiteY48" fmla="*/ 278606 h 445294"/>
              <a:gd name="connsiteX49" fmla="*/ 1467062 w 1471825"/>
              <a:gd name="connsiteY49" fmla="*/ 295275 h 445294"/>
              <a:gd name="connsiteX50" fmla="*/ 1471825 w 1471825"/>
              <a:gd name="connsiteY50" fmla="*/ 342900 h 445294"/>
              <a:gd name="connsiteX51" fmla="*/ 1469444 w 1471825"/>
              <a:gd name="connsiteY51" fmla="*/ 378619 h 445294"/>
              <a:gd name="connsiteX52" fmla="*/ 1462300 w 1471825"/>
              <a:gd name="connsiteY52" fmla="*/ 402431 h 445294"/>
              <a:gd name="connsiteX53" fmla="*/ 1457537 w 1471825"/>
              <a:gd name="connsiteY53" fmla="*/ 419100 h 445294"/>
              <a:gd name="connsiteX54" fmla="*/ 1450394 w 1471825"/>
              <a:gd name="connsiteY54" fmla="*/ 426244 h 445294"/>
              <a:gd name="connsiteX55" fmla="*/ 1443250 w 1471825"/>
              <a:gd name="connsiteY55" fmla="*/ 428625 h 445294"/>
              <a:gd name="connsiteX56" fmla="*/ 1440869 w 1471825"/>
              <a:gd name="connsiteY56" fmla="*/ 435769 h 445294"/>
              <a:gd name="connsiteX57" fmla="*/ 1424200 w 1471825"/>
              <a:gd name="connsiteY57" fmla="*/ 438150 h 445294"/>
              <a:gd name="connsiteX58" fmla="*/ 1400387 w 1471825"/>
              <a:gd name="connsiteY58" fmla="*/ 442913 h 445294"/>
              <a:gd name="connsiteX59" fmla="*/ 1333712 w 1471825"/>
              <a:gd name="connsiteY59" fmla="*/ 445294 h 445294"/>
              <a:gd name="connsiteX60" fmla="*/ 1262275 w 1471825"/>
              <a:gd name="connsiteY60" fmla="*/ 442913 h 445294"/>
              <a:gd name="connsiteX61" fmla="*/ 1233700 w 1471825"/>
              <a:gd name="connsiteY61" fmla="*/ 438150 h 445294"/>
              <a:gd name="connsiteX62" fmla="*/ 1207506 w 1471825"/>
              <a:gd name="connsiteY62" fmla="*/ 433388 h 445294"/>
              <a:gd name="connsiteX63" fmla="*/ 1167025 w 1471825"/>
              <a:gd name="connsiteY63" fmla="*/ 431006 h 445294"/>
              <a:gd name="connsiteX64" fmla="*/ 1093206 w 1471825"/>
              <a:gd name="connsiteY64" fmla="*/ 419100 h 445294"/>
              <a:gd name="connsiteX65" fmla="*/ 1071775 w 1471825"/>
              <a:gd name="connsiteY65" fmla="*/ 411956 h 445294"/>
              <a:gd name="connsiteX66" fmla="*/ 1055106 w 1471825"/>
              <a:gd name="connsiteY66" fmla="*/ 409575 h 445294"/>
              <a:gd name="connsiteX67" fmla="*/ 1040819 w 1471825"/>
              <a:gd name="connsiteY67" fmla="*/ 407194 h 445294"/>
              <a:gd name="connsiteX68" fmla="*/ 1017006 w 1471825"/>
              <a:gd name="connsiteY68" fmla="*/ 402431 h 445294"/>
              <a:gd name="connsiteX69" fmla="*/ 886037 w 1471825"/>
              <a:gd name="connsiteY69" fmla="*/ 404813 h 445294"/>
              <a:gd name="connsiteX70" fmla="*/ 857462 w 1471825"/>
              <a:gd name="connsiteY70" fmla="*/ 409575 h 445294"/>
              <a:gd name="connsiteX71" fmla="*/ 850319 w 1471825"/>
              <a:gd name="connsiteY71" fmla="*/ 414338 h 445294"/>
              <a:gd name="connsiteX72" fmla="*/ 828887 w 1471825"/>
              <a:gd name="connsiteY72" fmla="*/ 419100 h 445294"/>
              <a:gd name="connsiteX73" fmla="*/ 812219 w 1471825"/>
              <a:gd name="connsiteY73" fmla="*/ 421481 h 445294"/>
              <a:gd name="connsiteX74" fmla="*/ 755069 w 1471825"/>
              <a:gd name="connsiteY74" fmla="*/ 426244 h 445294"/>
              <a:gd name="connsiteX75" fmla="*/ 474081 w 1471825"/>
              <a:gd name="connsiteY75" fmla="*/ 426244 h 445294"/>
              <a:gd name="connsiteX76" fmla="*/ 390737 w 1471825"/>
              <a:gd name="connsiteY76" fmla="*/ 423863 h 445294"/>
              <a:gd name="connsiteX77" fmla="*/ 216906 w 1471825"/>
              <a:gd name="connsiteY77" fmla="*/ 426244 h 445294"/>
              <a:gd name="connsiteX78" fmla="*/ 190712 w 1471825"/>
              <a:gd name="connsiteY78" fmla="*/ 428625 h 445294"/>
              <a:gd name="connsiteX79" fmla="*/ 102606 w 1471825"/>
              <a:gd name="connsiteY79" fmla="*/ 426244 h 445294"/>
              <a:gd name="connsiteX80" fmla="*/ 64506 w 1471825"/>
              <a:gd name="connsiteY80" fmla="*/ 419100 h 445294"/>
              <a:gd name="connsiteX81" fmla="*/ 50219 w 1471825"/>
              <a:gd name="connsiteY81" fmla="*/ 414338 h 445294"/>
              <a:gd name="connsiteX82" fmla="*/ 43075 w 1471825"/>
              <a:gd name="connsiteY82" fmla="*/ 409575 h 445294"/>
              <a:gd name="connsiteX83" fmla="*/ 35931 w 1471825"/>
              <a:gd name="connsiteY83" fmla="*/ 407194 h 445294"/>
              <a:gd name="connsiteX84" fmla="*/ 21644 w 1471825"/>
              <a:gd name="connsiteY84" fmla="*/ 395288 h 445294"/>
              <a:gd name="connsiteX85" fmla="*/ 7356 w 1471825"/>
              <a:gd name="connsiteY85" fmla="*/ 390525 h 445294"/>
              <a:gd name="connsiteX86" fmla="*/ 4975 w 1471825"/>
              <a:gd name="connsiteY86" fmla="*/ 383381 h 445294"/>
              <a:gd name="connsiteX87" fmla="*/ 212 w 1471825"/>
              <a:gd name="connsiteY87" fmla="*/ 376238 h 445294"/>
              <a:gd name="connsiteX88" fmla="*/ 2594 w 1471825"/>
              <a:gd name="connsiteY88" fmla="*/ 330994 h 445294"/>
              <a:gd name="connsiteX89" fmla="*/ 7356 w 1471825"/>
              <a:gd name="connsiteY89" fmla="*/ 323850 h 445294"/>
              <a:gd name="connsiteX90" fmla="*/ 16881 w 1471825"/>
              <a:gd name="connsiteY90" fmla="*/ 300038 h 445294"/>
              <a:gd name="connsiteX91" fmla="*/ 21644 w 1471825"/>
              <a:gd name="connsiteY91" fmla="*/ 290513 h 445294"/>
              <a:gd name="connsiteX92" fmla="*/ 26406 w 1471825"/>
              <a:gd name="connsiteY92" fmla="*/ 276225 h 445294"/>
              <a:gd name="connsiteX93" fmla="*/ 31169 w 1471825"/>
              <a:gd name="connsiteY93" fmla="*/ 257175 h 445294"/>
              <a:gd name="connsiteX94" fmla="*/ 33550 w 1471825"/>
              <a:gd name="connsiteY94" fmla="*/ 235744 h 445294"/>
              <a:gd name="connsiteX95" fmla="*/ 35931 w 1471825"/>
              <a:gd name="connsiteY95" fmla="*/ 228600 h 445294"/>
              <a:gd name="connsiteX96" fmla="*/ 40694 w 1471825"/>
              <a:gd name="connsiteY96" fmla="*/ 166688 h 445294"/>
              <a:gd name="connsiteX97" fmla="*/ 43075 w 1471825"/>
              <a:gd name="connsiteY97" fmla="*/ 152400 h 445294"/>
              <a:gd name="connsiteX98" fmla="*/ 47837 w 1471825"/>
              <a:gd name="connsiteY98" fmla="*/ 92869 h 445294"/>
              <a:gd name="connsiteX99" fmla="*/ 45456 w 1471825"/>
              <a:gd name="connsiteY99" fmla="*/ 52388 h 445294"/>
              <a:gd name="connsiteX100" fmla="*/ 33550 w 1471825"/>
              <a:gd name="connsiteY100" fmla="*/ 30956 h 445294"/>
              <a:gd name="connsiteX101" fmla="*/ 24025 w 1471825"/>
              <a:gd name="connsiteY101" fmla="*/ 23813 h 445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</a:cxnLst>
            <a:rect l="l" t="t" r="r" b="b"/>
            <a:pathLst>
              <a:path w="1471825" h="445294">
                <a:moveTo>
                  <a:pt x="24025" y="23813"/>
                </a:moveTo>
                <a:lnTo>
                  <a:pt x="24025" y="23813"/>
                </a:lnTo>
                <a:cubicBezTo>
                  <a:pt x="41487" y="18257"/>
                  <a:pt x="58792" y="12178"/>
                  <a:pt x="76412" y="7144"/>
                </a:cubicBezTo>
                <a:cubicBezTo>
                  <a:pt x="81055" y="5818"/>
                  <a:pt x="85954" y="5653"/>
                  <a:pt x="90700" y="4763"/>
                </a:cubicBezTo>
                <a:cubicBezTo>
                  <a:pt x="98656" y="3271"/>
                  <a:pt x="106575" y="1588"/>
                  <a:pt x="114512" y="0"/>
                </a:cubicBezTo>
                <a:lnTo>
                  <a:pt x="281200" y="2381"/>
                </a:lnTo>
                <a:cubicBezTo>
                  <a:pt x="287597" y="2545"/>
                  <a:pt x="293890" y="4056"/>
                  <a:pt x="300250" y="4763"/>
                </a:cubicBezTo>
                <a:cubicBezTo>
                  <a:pt x="308178" y="5644"/>
                  <a:pt x="316103" y="6613"/>
                  <a:pt x="324062" y="7144"/>
                </a:cubicBezTo>
                <a:cubicBezTo>
                  <a:pt x="352098" y="9013"/>
                  <a:pt x="405064" y="10769"/>
                  <a:pt x="431219" y="11906"/>
                </a:cubicBezTo>
                <a:cubicBezTo>
                  <a:pt x="560215" y="17515"/>
                  <a:pt x="392322" y="10869"/>
                  <a:pt x="543137" y="16669"/>
                </a:cubicBezTo>
                <a:cubicBezTo>
                  <a:pt x="551868" y="17463"/>
                  <a:pt x="560579" y="18535"/>
                  <a:pt x="569331" y="19050"/>
                </a:cubicBezTo>
                <a:cubicBezTo>
                  <a:pt x="587573" y="20123"/>
                  <a:pt x="605848" y="20541"/>
                  <a:pt x="624100" y="21431"/>
                </a:cubicBezTo>
                <a:lnTo>
                  <a:pt x="666962" y="23813"/>
                </a:lnTo>
                <a:cubicBezTo>
                  <a:pt x="677281" y="25400"/>
                  <a:pt x="687553" y="27331"/>
                  <a:pt x="697919" y="28575"/>
                </a:cubicBezTo>
                <a:cubicBezTo>
                  <a:pt x="720218" y="31251"/>
                  <a:pt x="756939" y="32406"/>
                  <a:pt x="776500" y="33338"/>
                </a:cubicBezTo>
                <a:cubicBezTo>
                  <a:pt x="782850" y="34132"/>
                  <a:pt x="789182" y="35082"/>
                  <a:pt x="795550" y="35719"/>
                </a:cubicBezTo>
                <a:cubicBezTo>
                  <a:pt x="818470" y="38011"/>
                  <a:pt x="838997" y="39029"/>
                  <a:pt x="862225" y="40481"/>
                </a:cubicBezTo>
                <a:cubicBezTo>
                  <a:pt x="870218" y="41623"/>
                  <a:pt x="884932" y="43594"/>
                  <a:pt x="893181" y="45244"/>
                </a:cubicBezTo>
                <a:cubicBezTo>
                  <a:pt x="896390" y="45886"/>
                  <a:pt x="899471" y="47127"/>
                  <a:pt x="902706" y="47625"/>
                </a:cubicBezTo>
                <a:cubicBezTo>
                  <a:pt x="909810" y="48718"/>
                  <a:pt x="916993" y="49212"/>
                  <a:pt x="924137" y="50006"/>
                </a:cubicBezTo>
                <a:cubicBezTo>
                  <a:pt x="937339" y="54408"/>
                  <a:pt x="927155" y="51486"/>
                  <a:pt x="947950" y="54769"/>
                </a:cubicBezTo>
                <a:lnTo>
                  <a:pt x="976525" y="59531"/>
                </a:lnTo>
                <a:cubicBezTo>
                  <a:pt x="992602" y="64891"/>
                  <a:pt x="972821" y="58709"/>
                  <a:pt x="997956" y="64294"/>
                </a:cubicBezTo>
                <a:cubicBezTo>
                  <a:pt x="1000406" y="64838"/>
                  <a:pt x="1002639" y="66183"/>
                  <a:pt x="1005100" y="66675"/>
                </a:cubicBezTo>
                <a:cubicBezTo>
                  <a:pt x="1014569" y="68569"/>
                  <a:pt x="1024150" y="69850"/>
                  <a:pt x="1033675" y="71438"/>
                </a:cubicBezTo>
                <a:cubicBezTo>
                  <a:pt x="1038437" y="72232"/>
                  <a:pt x="1043148" y="73449"/>
                  <a:pt x="1047962" y="73819"/>
                </a:cubicBezTo>
                <a:lnTo>
                  <a:pt x="1078919" y="76200"/>
                </a:lnTo>
                <a:cubicBezTo>
                  <a:pt x="1087117" y="77839"/>
                  <a:pt x="1092492" y="78718"/>
                  <a:pt x="1100350" y="80963"/>
                </a:cubicBezTo>
                <a:cubicBezTo>
                  <a:pt x="1102764" y="81653"/>
                  <a:pt x="1105013" y="82962"/>
                  <a:pt x="1107494" y="83344"/>
                </a:cubicBezTo>
                <a:cubicBezTo>
                  <a:pt x="1119088" y="85128"/>
                  <a:pt x="1152564" y="87224"/>
                  <a:pt x="1162262" y="88106"/>
                </a:cubicBezTo>
                <a:cubicBezTo>
                  <a:pt x="1169420" y="88757"/>
                  <a:pt x="1176550" y="89694"/>
                  <a:pt x="1183694" y="90488"/>
                </a:cubicBezTo>
                <a:cubicBezTo>
                  <a:pt x="1203485" y="97085"/>
                  <a:pt x="1189280" y="93038"/>
                  <a:pt x="1231319" y="95250"/>
                </a:cubicBezTo>
                <a:lnTo>
                  <a:pt x="1281325" y="97631"/>
                </a:lnTo>
                <a:cubicBezTo>
                  <a:pt x="1284500" y="98425"/>
                  <a:pt x="1287655" y="99303"/>
                  <a:pt x="1290850" y="100013"/>
                </a:cubicBezTo>
                <a:cubicBezTo>
                  <a:pt x="1294801" y="100891"/>
                  <a:pt x="1298830" y="101412"/>
                  <a:pt x="1302756" y="102394"/>
                </a:cubicBezTo>
                <a:cubicBezTo>
                  <a:pt x="1312980" y="104950"/>
                  <a:pt x="1308061" y="104992"/>
                  <a:pt x="1319425" y="109538"/>
                </a:cubicBezTo>
                <a:cubicBezTo>
                  <a:pt x="1331308" y="114291"/>
                  <a:pt x="1333304" y="112855"/>
                  <a:pt x="1343237" y="119063"/>
                </a:cubicBezTo>
                <a:cubicBezTo>
                  <a:pt x="1348723" y="122492"/>
                  <a:pt x="1355669" y="128266"/>
                  <a:pt x="1359906" y="133350"/>
                </a:cubicBezTo>
                <a:cubicBezTo>
                  <a:pt x="1361738" y="135549"/>
                  <a:pt x="1363249" y="138009"/>
                  <a:pt x="1364669" y="140494"/>
                </a:cubicBezTo>
                <a:cubicBezTo>
                  <a:pt x="1366430" y="143576"/>
                  <a:pt x="1367159" y="147292"/>
                  <a:pt x="1369431" y="150019"/>
                </a:cubicBezTo>
                <a:cubicBezTo>
                  <a:pt x="1371263" y="152218"/>
                  <a:pt x="1374260" y="153098"/>
                  <a:pt x="1376575" y="154781"/>
                </a:cubicBezTo>
                <a:cubicBezTo>
                  <a:pt x="1405917" y="176120"/>
                  <a:pt x="1386135" y="162743"/>
                  <a:pt x="1402769" y="173831"/>
                </a:cubicBezTo>
                <a:cubicBezTo>
                  <a:pt x="1419252" y="198559"/>
                  <a:pt x="1394155" y="160269"/>
                  <a:pt x="1412294" y="190500"/>
                </a:cubicBezTo>
                <a:cubicBezTo>
                  <a:pt x="1415023" y="195049"/>
                  <a:pt x="1424623" y="209251"/>
                  <a:pt x="1428962" y="214313"/>
                </a:cubicBezTo>
                <a:cubicBezTo>
                  <a:pt x="1431154" y="216870"/>
                  <a:pt x="1433725" y="219075"/>
                  <a:pt x="1436106" y="221456"/>
                </a:cubicBezTo>
                <a:cubicBezTo>
                  <a:pt x="1438050" y="227288"/>
                  <a:pt x="1439570" y="232974"/>
                  <a:pt x="1443250" y="238125"/>
                </a:cubicBezTo>
                <a:cubicBezTo>
                  <a:pt x="1445208" y="240865"/>
                  <a:pt x="1448013" y="242888"/>
                  <a:pt x="1450394" y="245269"/>
                </a:cubicBezTo>
                <a:cubicBezTo>
                  <a:pt x="1456278" y="262924"/>
                  <a:pt x="1452911" y="255066"/>
                  <a:pt x="1459919" y="269081"/>
                </a:cubicBezTo>
                <a:cubicBezTo>
                  <a:pt x="1460713" y="272256"/>
                  <a:pt x="1461401" y="275459"/>
                  <a:pt x="1462300" y="278606"/>
                </a:cubicBezTo>
                <a:cubicBezTo>
                  <a:pt x="1464851" y="287534"/>
                  <a:pt x="1465200" y="285037"/>
                  <a:pt x="1467062" y="295275"/>
                </a:cubicBezTo>
                <a:cubicBezTo>
                  <a:pt x="1470140" y="312201"/>
                  <a:pt x="1470430" y="324764"/>
                  <a:pt x="1471825" y="342900"/>
                </a:cubicBezTo>
                <a:cubicBezTo>
                  <a:pt x="1471031" y="354806"/>
                  <a:pt x="1470693" y="366752"/>
                  <a:pt x="1469444" y="378619"/>
                </a:cubicBezTo>
                <a:cubicBezTo>
                  <a:pt x="1468758" y="385139"/>
                  <a:pt x="1463628" y="397118"/>
                  <a:pt x="1462300" y="402431"/>
                </a:cubicBezTo>
                <a:cubicBezTo>
                  <a:pt x="1461981" y="403706"/>
                  <a:pt x="1458905" y="417047"/>
                  <a:pt x="1457537" y="419100"/>
                </a:cubicBezTo>
                <a:cubicBezTo>
                  <a:pt x="1455669" y="421902"/>
                  <a:pt x="1453196" y="424376"/>
                  <a:pt x="1450394" y="426244"/>
                </a:cubicBezTo>
                <a:cubicBezTo>
                  <a:pt x="1448305" y="427636"/>
                  <a:pt x="1445631" y="427831"/>
                  <a:pt x="1443250" y="428625"/>
                </a:cubicBezTo>
                <a:cubicBezTo>
                  <a:pt x="1442456" y="431006"/>
                  <a:pt x="1443114" y="434646"/>
                  <a:pt x="1440869" y="435769"/>
                </a:cubicBezTo>
                <a:cubicBezTo>
                  <a:pt x="1435849" y="438279"/>
                  <a:pt x="1429704" y="437049"/>
                  <a:pt x="1424200" y="438150"/>
                </a:cubicBezTo>
                <a:cubicBezTo>
                  <a:pt x="1405236" y="441942"/>
                  <a:pt x="1434065" y="440988"/>
                  <a:pt x="1400387" y="442913"/>
                </a:cubicBezTo>
                <a:cubicBezTo>
                  <a:pt x="1378184" y="444182"/>
                  <a:pt x="1355937" y="444500"/>
                  <a:pt x="1333712" y="445294"/>
                </a:cubicBezTo>
                <a:cubicBezTo>
                  <a:pt x="1309900" y="444500"/>
                  <a:pt x="1286040" y="444611"/>
                  <a:pt x="1262275" y="442913"/>
                </a:cubicBezTo>
                <a:cubicBezTo>
                  <a:pt x="1252643" y="442225"/>
                  <a:pt x="1243214" y="439805"/>
                  <a:pt x="1233700" y="438150"/>
                </a:cubicBezTo>
                <a:cubicBezTo>
                  <a:pt x="1224957" y="436629"/>
                  <a:pt x="1216365" y="433909"/>
                  <a:pt x="1207506" y="433388"/>
                </a:cubicBezTo>
                <a:lnTo>
                  <a:pt x="1167025" y="431006"/>
                </a:lnTo>
                <a:cubicBezTo>
                  <a:pt x="1104339" y="420558"/>
                  <a:pt x="1128994" y="424212"/>
                  <a:pt x="1093206" y="419100"/>
                </a:cubicBezTo>
                <a:cubicBezTo>
                  <a:pt x="1086062" y="416719"/>
                  <a:pt x="1079080" y="413782"/>
                  <a:pt x="1071775" y="411956"/>
                </a:cubicBezTo>
                <a:cubicBezTo>
                  <a:pt x="1066330" y="410595"/>
                  <a:pt x="1060653" y="410428"/>
                  <a:pt x="1055106" y="409575"/>
                </a:cubicBezTo>
                <a:cubicBezTo>
                  <a:pt x="1050334" y="408841"/>
                  <a:pt x="1045564" y="408084"/>
                  <a:pt x="1040819" y="407194"/>
                </a:cubicBezTo>
                <a:cubicBezTo>
                  <a:pt x="1032863" y="405702"/>
                  <a:pt x="1017006" y="402431"/>
                  <a:pt x="1017006" y="402431"/>
                </a:cubicBezTo>
                <a:cubicBezTo>
                  <a:pt x="973350" y="403225"/>
                  <a:pt x="929657" y="402860"/>
                  <a:pt x="886037" y="404813"/>
                </a:cubicBezTo>
                <a:cubicBezTo>
                  <a:pt x="876390" y="405245"/>
                  <a:pt x="857462" y="409575"/>
                  <a:pt x="857462" y="409575"/>
                </a:cubicBezTo>
                <a:cubicBezTo>
                  <a:pt x="855081" y="411163"/>
                  <a:pt x="852879" y="413058"/>
                  <a:pt x="850319" y="414338"/>
                </a:cubicBezTo>
                <a:cubicBezTo>
                  <a:pt x="844564" y="417216"/>
                  <a:pt x="834168" y="418288"/>
                  <a:pt x="828887" y="419100"/>
                </a:cubicBezTo>
                <a:cubicBezTo>
                  <a:pt x="823340" y="419953"/>
                  <a:pt x="817788" y="420785"/>
                  <a:pt x="812219" y="421481"/>
                </a:cubicBezTo>
                <a:cubicBezTo>
                  <a:pt x="786841" y="424654"/>
                  <a:pt x="784822" y="424261"/>
                  <a:pt x="755069" y="426244"/>
                </a:cubicBezTo>
                <a:cubicBezTo>
                  <a:pt x="651691" y="441011"/>
                  <a:pt x="735927" y="429831"/>
                  <a:pt x="474081" y="426244"/>
                </a:cubicBezTo>
                <a:cubicBezTo>
                  <a:pt x="446291" y="425863"/>
                  <a:pt x="418518" y="424657"/>
                  <a:pt x="390737" y="423863"/>
                </a:cubicBezTo>
                <a:lnTo>
                  <a:pt x="216906" y="426244"/>
                </a:lnTo>
                <a:cubicBezTo>
                  <a:pt x="208141" y="426453"/>
                  <a:pt x="199479" y="428625"/>
                  <a:pt x="190712" y="428625"/>
                </a:cubicBezTo>
                <a:cubicBezTo>
                  <a:pt x="161333" y="428625"/>
                  <a:pt x="131975" y="427038"/>
                  <a:pt x="102606" y="426244"/>
                </a:cubicBezTo>
                <a:cubicBezTo>
                  <a:pt x="89834" y="424420"/>
                  <a:pt x="76915" y="422822"/>
                  <a:pt x="64506" y="419100"/>
                </a:cubicBezTo>
                <a:cubicBezTo>
                  <a:pt x="59698" y="417658"/>
                  <a:pt x="50219" y="414338"/>
                  <a:pt x="50219" y="414338"/>
                </a:cubicBezTo>
                <a:cubicBezTo>
                  <a:pt x="47838" y="412750"/>
                  <a:pt x="45635" y="410855"/>
                  <a:pt x="43075" y="409575"/>
                </a:cubicBezTo>
                <a:cubicBezTo>
                  <a:pt x="40830" y="408452"/>
                  <a:pt x="38020" y="408586"/>
                  <a:pt x="35931" y="407194"/>
                </a:cubicBezTo>
                <a:cubicBezTo>
                  <a:pt x="24715" y="399717"/>
                  <a:pt x="33330" y="400482"/>
                  <a:pt x="21644" y="395288"/>
                </a:cubicBezTo>
                <a:cubicBezTo>
                  <a:pt x="17056" y="393249"/>
                  <a:pt x="7356" y="390525"/>
                  <a:pt x="7356" y="390525"/>
                </a:cubicBezTo>
                <a:cubicBezTo>
                  <a:pt x="6562" y="388144"/>
                  <a:pt x="6098" y="385626"/>
                  <a:pt x="4975" y="383381"/>
                </a:cubicBezTo>
                <a:cubicBezTo>
                  <a:pt x="3695" y="380821"/>
                  <a:pt x="342" y="379097"/>
                  <a:pt x="212" y="376238"/>
                </a:cubicBezTo>
                <a:cubicBezTo>
                  <a:pt x="-474" y="361151"/>
                  <a:pt x="553" y="345958"/>
                  <a:pt x="2594" y="330994"/>
                </a:cubicBezTo>
                <a:cubicBezTo>
                  <a:pt x="2981" y="328158"/>
                  <a:pt x="6157" y="326448"/>
                  <a:pt x="7356" y="323850"/>
                </a:cubicBezTo>
                <a:cubicBezTo>
                  <a:pt x="10938" y="316088"/>
                  <a:pt x="13058" y="307684"/>
                  <a:pt x="16881" y="300038"/>
                </a:cubicBezTo>
                <a:cubicBezTo>
                  <a:pt x="18469" y="296863"/>
                  <a:pt x="20326" y="293809"/>
                  <a:pt x="21644" y="290513"/>
                </a:cubicBezTo>
                <a:cubicBezTo>
                  <a:pt x="23508" y="285852"/>
                  <a:pt x="25085" y="281068"/>
                  <a:pt x="26406" y="276225"/>
                </a:cubicBezTo>
                <a:cubicBezTo>
                  <a:pt x="35015" y="244655"/>
                  <a:pt x="23949" y="278828"/>
                  <a:pt x="31169" y="257175"/>
                </a:cubicBezTo>
                <a:cubicBezTo>
                  <a:pt x="31963" y="250031"/>
                  <a:pt x="32368" y="242834"/>
                  <a:pt x="33550" y="235744"/>
                </a:cubicBezTo>
                <a:cubicBezTo>
                  <a:pt x="33963" y="233268"/>
                  <a:pt x="35739" y="231103"/>
                  <a:pt x="35931" y="228600"/>
                </a:cubicBezTo>
                <a:cubicBezTo>
                  <a:pt x="40911" y="163858"/>
                  <a:pt x="32189" y="192192"/>
                  <a:pt x="40694" y="166688"/>
                </a:cubicBezTo>
                <a:cubicBezTo>
                  <a:pt x="41488" y="161925"/>
                  <a:pt x="42610" y="157206"/>
                  <a:pt x="43075" y="152400"/>
                </a:cubicBezTo>
                <a:cubicBezTo>
                  <a:pt x="44992" y="132585"/>
                  <a:pt x="47837" y="92869"/>
                  <a:pt x="47837" y="92869"/>
                </a:cubicBezTo>
                <a:cubicBezTo>
                  <a:pt x="47043" y="79375"/>
                  <a:pt x="47204" y="65791"/>
                  <a:pt x="45456" y="52388"/>
                </a:cubicBezTo>
                <a:cubicBezTo>
                  <a:pt x="44424" y="44477"/>
                  <a:pt x="41027" y="35229"/>
                  <a:pt x="33550" y="30956"/>
                </a:cubicBezTo>
                <a:cubicBezTo>
                  <a:pt x="19773" y="23083"/>
                  <a:pt x="25612" y="25003"/>
                  <a:pt x="24025" y="23813"/>
                </a:cubicBezTo>
                <a:close/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5753146" y="2590800"/>
            <a:ext cx="291929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2" algn="ctr"/>
            <a:r>
              <a:rPr lang="en-US" dirty="0">
                <a:solidFill>
                  <a:schemeClr val="bg2">
                    <a:lumMod val="25000"/>
                    <a:lumOff val="75000"/>
                  </a:schemeClr>
                </a:solidFill>
              </a:rPr>
              <a:t>Widths are defined/split by 12-unit wide grids</a:t>
            </a:r>
          </a:p>
        </p:txBody>
      </p:sp>
      <p:pic>
        <p:nvPicPr>
          <p:cNvPr id="10246" name="Picture 6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CCE5F7"/>
              </a:clrFrom>
              <a:clrTo>
                <a:srgbClr val="CCE5F7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0638" y="3339416"/>
            <a:ext cx="1959513" cy="1128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57200" y="6400800"/>
            <a:ext cx="3276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hlinkClick r:id="rId6"/>
              </a:rPr>
              <a:t>Learn more!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217856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14" grpId="0" animBg="1"/>
      <p:bldP spid="14" grpId="1" animBg="1"/>
      <p:bldP spid="21" grpId="0"/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/>
          </a:bodyPr>
          <a:lstStyle/>
          <a:p>
            <a:r>
              <a:rPr lang="en-US" dirty="0" smtClean="0"/>
              <a:t>Customize your App’s Appearance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</p:spPr>
        <p:txBody>
          <a:bodyPr/>
          <a:lstStyle/>
          <a:p>
            <a:r>
              <a:rPr lang="en-US" dirty="0"/>
              <a:t>Add static </a:t>
            </a:r>
            <a:r>
              <a:rPr lang="en-US" dirty="0" smtClean="0">
                <a:hlinkClick r:id="rId2"/>
              </a:rPr>
              <a:t>HTML elements</a:t>
            </a:r>
            <a:r>
              <a:rPr lang="en-US" dirty="0" smtClean="0"/>
              <a:t> </a:t>
            </a:r>
            <a:r>
              <a:rPr lang="en-US" dirty="0"/>
              <a:t>with </a:t>
            </a:r>
            <a:r>
              <a:rPr lang="en-US" b="1" u="sng" dirty="0"/>
              <a:t>tags</a:t>
            </a:r>
            <a:r>
              <a:rPr lang="en-US" dirty="0"/>
              <a:t>, a list </a:t>
            </a:r>
            <a:r>
              <a:rPr lang="en-US" dirty="0" smtClean="0"/>
              <a:t>of functions </a:t>
            </a:r>
            <a:r>
              <a:rPr lang="en-US" dirty="0"/>
              <a:t>that parallel common HTML </a:t>
            </a:r>
            <a:r>
              <a:rPr lang="en-US" dirty="0" smtClean="0"/>
              <a:t>tags</a:t>
            </a:r>
          </a:p>
          <a:p>
            <a:pPr lvl="1"/>
            <a:r>
              <a:rPr lang="en-US" b="1" dirty="0"/>
              <a:t>HTML tags</a:t>
            </a:r>
            <a:r>
              <a:rPr lang="en-US" dirty="0"/>
              <a:t> </a:t>
            </a:r>
            <a:r>
              <a:rPr lang="en-US" dirty="0" smtClean="0"/>
              <a:t>= hidden </a:t>
            </a:r>
            <a:r>
              <a:rPr lang="en-US" dirty="0"/>
              <a:t>keywords </a:t>
            </a:r>
            <a:r>
              <a:rPr lang="en-US" dirty="0" smtClean="0"/>
              <a:t>within </a:t>
            </a:r>
            <a:r>
              <a:rPr lang="en-US" dirty="0"/>
              <a:t>a web page that define how </a:t>
            </a:r>
            <a:r>
              <a:rPr lang="en-US" dirty="0" smtClean="0"/>
              <a:t>a </a:t>
            </a:r>
            <a:r>
              <a:rPr lang="en-US" dirty="0"/>
              <a:t>web browser </a:t>
            </a:r>
            <a:r>
              <a:rPr lang="en-US" dirty="0" smtClean="0"/>
              <a:t>formats &amp; displays content</a:t>
            </a:r>
          </a:p>
          <a:p>
            <a:pPr lvl="2"/>
            <a:r>
              <a:rPr lang="en-US" dirty="0"/>
              <a:t>Ex: </a:t>
            </a:r>
            <a:r>
              <a:rPr lang="en-US" dirty="0" smtClean="0"/>
              <a:t>&lt;</a:t>
            </a:r>
            <a:r>
              <a:rPr lang="en-US" dirty="0"/>
              <a:t>div</a:t>
            </a:r>
            <a:r>
              <a:rPr lang="en-US" dirty="0" smtClean="0"/>
              <a:t>&gt; &lt;/div&gt; tag </a:t>
            </a:r>
            <a:r>
              <a:rPr lang="en-US" dirty="0"/>
              <a:t>defines a </a:t>
            </a:r>
            <a:r>
              <a:rPr lang="en-US" dirty="0" smtClean="0"/>
              <a:t>division/section </a:t>
            </a:r>
            <a:r>
              <a:rPr lang="en-US" dirty="0"/>
              <a:t>in an HTML </a:t>
            </a:r>
            <a:r>
              <a:rPr lang="en-US" dirty="0" smtClean="0"/>
              <a:t>document</a:t>
            </a:r>
          </a:p>
          <a:p>
            <a:r>
              <a:rPr lang="en-US" dirty="0"/>
              <a:t>The most common tags have wrapper functions. </a:t>
            </a:r>
            <a:endParaRPr lang="en-US" dirty="0" smtClean="0"/>
          </a:p>
          <a:p>
            <a:pPr lvl="1"/>
            <a:r>
              <a:rPr lang="en-US" dirty="0" smtClean="0"/>
              <a:t>Don’t need </a:t>
            </a:r>
            <a:r>
              <a:rPr lang="en-US" dirty="0"/>
              <a:t>to prefix their names with tags$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4114800"/>
            <a:ext cx="2992590" cy="23665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4114800"/>
            <a:ext cx="4068920" cy="23185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 rot="20614125">
            <a:off x="2736648" y="1048561"/>
            <a:ext cx="61254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aseline="300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Style</a:t>
            </a:r>
            <a:endParaRPr lang="en-US" sz="2400" baseline="30000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743200" y="1131681"/>
            <a:ext cx="31812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aseline="-250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^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0684012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after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/>
          </a:bodyPr>
          <a:lstStyle/>
          <a:p>
            <a:r>
              <a:rPr lang="en-US" dirty="0" smtClean="0"/>
              <a:t>Setting styles of individual elements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762000" y="2209800"/>
            <a:ext cx="7010400" cy="762000"/>
          </a:xfrm>
          <a:prstGeom prst="rect">
            <a:avLst/>
          </a:prstGeom>
          <a:solidFill>
            <a:schemeClr val="accent1">
              <a:alpha val="6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</p:spPr>
        <p:txBody>
          <a:bodyPr/>
          <a:lstStyle/>
          <a:p>
            <a:r>
              <a:rPr lang="en-US" dirty="0"/>
              <a:t>Setting the style of an HTML </a:t>
            </a:r>
            <a:r>
              <a:rPr lang="en-US" dirty="0" smtClean="0"/>
              <a:t>element </a:t>
            </a:r>
            <a:r>
              <a:rPr lang="en-US" dirty="0"/>
              <a:t>can be done with the </a:t>
            </a:r>
            <a:r>
              <a:rPr lang="en-US" b="1" dirty="0"/>
              <a:t>style </a:t>
            </a:r>
            <a:r>
              <a:rPr lang="en-US" b="1" dirty="0" smtClean="0"/>
              <a:t>attribute</a:t>
            </a:r>
          </a:p>
          <a:p>
            <a:pPr lvl="1"/>
            <a:endParaRPr lang="en-US" b="1" dirty="0" smtClean="0"/>
          </a:p>
          <a:p>
            <a:pPr marL="365760" lvl="1" indent="0">
              <a:buNone/>
            </a:pPr>
            <a:r>
              <a:rPr lang="en-US" sz="2400" b="1" dirty="0" err="1" smtClean="0"/>
              <a:t>tags$tagname</a:t>
            </a:r>
            <a:r>
              <a:rPr lang="en-US" sz="2400" b="1" dirty="0" smtClean="0"/>
              <a:t>( style = “</a:t>
            </a:r>
            <a:r>
              <a:rPr lang="en-US" sz="2400" b="1" dirty="0" err="1" smtClean="0"/>
              <a:t>property:value</a:t>
            </a:r>
            <a:r>
              <a:rPr lang="en-US" sz="2400" b="1" dirty="0" smtClean="0"/>
              <a:t>;” )</a:t>
            </a:r>
          </a:p>
          <a:p>
            <a:pPr lvl="1"/>
            <a:endParaRPr lang="en-US" b="1" dirty="0"/>
          </a:p>
          <a:p>
            <a:r>
              <a:rPr lang="en-US" dirty="0" smtClean="0"/>
              <a:t>Example:</a:t>
            </a:r>
          </a:p>
          <a:p>
            <a:pPr marL="465138" indent="0">
              <a:buNone/>
            </a:pPr>
            <a:r>
              <a:rPr lang="en-US" b="1" dirty="0" err="1" smtClean="0"/>
              <a:t>tag$p</a:t>
            </a:r>
            <a:r>
              <a:rPr lang="en-US" b="1" dirty="0" smtClean="0"/>
              <a:t>(</a:t>
            </a:r>
            <a:r>
              <a:rPr lang="en-US" b="1" dirty="0"/>
              <a:t>“hello world</a:t>
            </a:r>
            <a:r>
              <a:rPr lang="en-US" b="1" dirty="0" smtClean="0"/>
              <a:t>”, style </a:t>
            </a:r>
            <a:r>
              <a:rPr lang="en-US" b="1" dirty="0"/>
              <a:t>= "</a:t>
            </a:r>
            <a:r>
              <a:rPr lang="en-US" b="1" dirty="0" smtClean="0"/>
              <a:t>font-size:18px; </a:t>
            </a:r>
            <a:r>
              <a:rPr lang="en-US" b="1" dirty="0" err="1" smtClean="0"/>
              <a:t>color:blue</a:t>
            </a:r>
            <a:r>
              <a:rPr lang="en-US" b="1" dirty="0" smtClean="0"/>
              <a:t>;”)</a:t>
            </a:r>
          </a:p>
          <a:p>
            <a:pPr marL="465138" indent="0">
              <a:buNone/>
            </a:pPr>
            <a:r>
              <a:rPr lang="en-US" sz="1200" b="1" dirty="0" smtClean="0"/>
              <a:t/>
            </a:r>
            <a:br>
              <a:rPr lang="en-US" sz="1200" b="1" dirty="0" smtClean="0"/>
            </a:br>
            <a:r>
              <a:rPr lang="en-US" sz="2200" dirty="0" smtClean="0"/>
              <a:t>Creates a paragraph of blue size-18 text saying   </a:t>
            </a:r>
            <a:r>
              <a:rPr lang="en-US" sz="1800" dirty="0" smtClean="0">
                <a:solidFill>
                  <a:srgbClr val="0099FF"/>
                </a:solidFill>
              </a:rPr>
              <a:t>Hello World</a:t>
            </a:r>
            <a:endParaRPr lang="en-US" sz="1800" dirty="0">
              <a:solidFill>
                <a:srgbClr val="0099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88348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" grpId="0" uiExpand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/>
          </a:bodyPr>
          <a:lstStyle/>
          <a:p>
            <a:r>
              <a:rPr lang="en-US" dirty="0" err="1" smtClean="0"/>
              <a:t>CSS</a:t>
            </a:r>
            <a:r>
              <a:rPr lang="en-US" dirty="0" smtClean="0"/>
              <a:t> – “Advanced” Styling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983163"/>
          </a:xfrm>
        </p:spPr>
        <p:txBody>
          <a:bodyPr>
            <a:normAutofit lnSpcReduction="10000"/>
          </a:bodyPr>
          <a:lstStyle/>
          <a:p>
            <a:r>
              <a:rPr lang="en-US" b="1" dirty="0" err="1"/>
              <a:t>CSS</a:t>
            </a:r>
            <a:r>
              <a:rPr lang="en-US" dirty="0"/>
              <a:t> </a:t>
            </a:r>
            <a:r>
              <a:rPr lang="en-US" dirty="0" smtClean="0"/>
              <a:t>= </a:t>
            </a:r>
            <a:r>
              <a:rPr lang="en-US" dirty="0"/>
              <a:t>Cascading Style </a:t>
            </a:r>
            <a:r>
              <a:rPr lang="en-US" dirty="0" smtClean="0"/>
              <a:t>Sheets</a:t>
            </a:r>
          </a:p>
          <a:p>
            <a:r>
              <a:rPr lang="en-US" dirty="0" smtClean="0"/>
              <a:t>Is </a:t>
            </a:r>
            <a:r>
              <a:rPr lang="en-US" dirty="0"/>
              <a:t>a style language used for describing how HTML elements are to be displayed </a:t>
            </a:r>
            <a:endParaRPr lang="en-US" dirty="0" smtClean="0"/>
          </a:p>
          <a:p>
            <a:pPr lvl="1"/>
            <a:r>
              <a:rPr lang="en-US" dirty="0"/>
              <a:t>Note: the Shiny app user-interface (UI) </a:t>
            </a:r>
            <a:r>
              <a:rPr lang="en-US" i="1" dirty="0"/>
              <a:t>is</a:t>
            </a:r>
            <a:r>
              <a:rPr lang="en-US" dirty="0"/>
              <a:t> an HTML </a:t>
            </a:r>
            <a:r>
              <a:rPr lang="en-US" dirty="0" smtClean="0"/>
              <a:t>document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3 Approaches</a:t>
            </a:r>
          </a:p>
          <a:p>
            <a:pPr lvl="1"/>
            <a:r>
              <a:rPr lang="en-US" b="1" dirty="0"/>
              <a:t>Inline</a:t>
            </a:r>
            <a:r>
              <a:rPr lang="en-US" dirty="0"/>
              <a:t> </a:t>
            </a:r>
            <a:r>
              <a:rPr lang="en-US" dirty="0" smtClean="0"/>
              <a:t>- by using the style </a:t>
            </a:r>
            <a:r>
              <a:rPr lang="en-US" dirty="0"/>
              <a:t>attribute </a:t>
            </a:r>
            <a:r>
              <a:rPr lang="en-US" i="1" dirty="0"/>
              <a:t>in</a:t>
            </a:r>
            <a:r>
              <a:rPr lang="en-US" dirty="0"/>
              <a:t> </a:t>
            </a:r>
            <a:r>
              <a:rPr lang="en-US" dirty="0" smtClean="0"/>
              <a:t>HTML elements</a:t>
            </a:r>
          </a:p>
          <a:p>
            <a:pPr lvl="2"/>
            <a:r>
              <a:rPr lang="en-US" dirty="0" smtClean="0"/>
              <a:t>Applies </a:t>
            </a:r>
            <a:r>
              <a:rPr lang="en-US" dirty="0"/>
              <a:t>a unique style to </a:t>
            </a:r>
            <a:r>
              <a:rPr lang="en-US" dirty="0" smtClean="0"/>
              <a:t>that </a:t>
            </a:r>
            <a:r>
              <a:rPr lang="en-US" dirty="0"/>
              <a:t>single HTML element</a:t>
            </a:r>
          </a:p>
          <a:p>
            <a:pPr lvl="1"/>
            <a:r>
              <a:rPr lang="en-US" b="1" dirty="0"/>
              <a:t>Internal</a:t>
            </a:r>
            <a:r>
              <a:rPr lang="en-US" dirty="0"/>
              <a:t> - by using a &lt;style&gt; element in the &lt;head&gt; </a:t>
            </a:r>
            <a:r>
              <a:rPr lang="en-US" dirty="0" smtClean="0"/>
              <a:t>section</a:t>
            </a:r>
          </a:p>
          <a:p>
            <a:pPr lvl="2"/>
            <a:r>
              <a:rPr lang="en-US" dirty="0" smtClean="0"/>
              <a:t>Defines </a:t>
            </a:r>
            <a:r>
              <a:rPr lang="en-US" dirty="0"/>
              <a:t>a style for </a:t>
            </a:r>
            <a:r>
              <a:rPr lang="en-US" dirty="0" smtClean="0"/>
              <a:t>an entire HTML </a:t>
            </a:r>
            <a:r>
              <a:rPr lang="en-US" dirty="0"/>
              <a:t>page</a:t>
            </a:r>
          </a:p>
          <a:p>
            <a:pPr lvl="1"/>
            <a:r>
              <a:rPr lang="en-US" b="1" dirty="0"/>
              <a:t>External</a:t>
            </a:r>
            <a:r>
              <a:rPr lang="en-US" dirty="0"/>
              <a:t> - by using an external </a:t>
            </a:r>
            <a:r>
              <a:rPr lang="en-US" dirty="0" err="1"/>
              <a:t>CSS</a:t>
            </a:r>
            <a:r>
              <a:rPr lang="en-US" dirty="0"/>
              <a:t> </a:t>
            </a:r>
            <a:r>
              <a:rPr lang="en-US" dirty="0" smtClean="0"/>
              <a:t>file</a:t>
            </a:r>
          </a:p>
          <a:p>
            <a:pPr lvl="2"/>
            <a:r>
              <a:rPr lang="en-US" dirty="0"/>
              <a:t>D</a:t>
            </a:r>
            <a:r>
              <a:rPr lang="en-US" dirty="0" smtClean="0"/>
              <a:t>efines </a:t>
            </a:r>
            <a:r>
              <a:rPr lang="en-US" dirty="0"/>
              <a:t>the style for </a:t>
            </a:r>
            <a:r>
              <a:rPr lang="en-US" dirty="0" smtClean="0"/>
              <a:t>(one or) many </a:t>
            </a:r>
            <a:r>
              <a:rPr lang="en-US" dirty="0"/>
              <a:t>HTML </a:t>
            </a:r>
            <a:r>
              <a:rPr lang="en-US" dirty="0" smtClean="0"/>
              <a:t>pages!</a:t>
            </a:r>
            <a:endParaRPr lang="en-US" dirty="0"/>
          </a:p>
          <a:p>
            <a:pPr lvl="1"/>
            <a:endParaRPr lang="en-US" dirty="0"/>
          </a:p>
          <a:p>
            <a:r>
              <a:rPr lang="en-US" dirty="0" smtClean="0">
                <a:hlinkClick r:id="rId3"/>
              </a:rPr>
              <a:t>Learn more</a:t>
            </a:r>
            <a:r>
              <a:rPr lang="en-US" dirty="0" smtClean="0"/>
              <a:t>!!</a:t>
            </a:r>
            <a:endParaRPr lang="en-US" dirty="0"/>
          </a:p>
        </p:txBody>
      </p:sp>
      <p:sp>
        <p:nvSpPr>
          <p:cNvPr id="4" name="Right Bracket 3"/>
          <p:cNvSpPr/>
          <p:nvPr/>
        </p:nvSpPr>
        <p:spPr>
          <a:xfrm>
            <a:off x="6747577" y="3352800"/>
            <a:ext cx="685800" cy="1371600"/>
          </a:xfrm>
          <a:prstGeom prst="rightBracket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7504410" y="3576935"/>
            <a:ext cx="144263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2">
                    <a:lumMod val="25000"/>
                    <a:lumOff val="75000"/>
                  </a:schemeClr>
                </a:solidFill>
              </a:rPr>
              <a:t>Add directly to .R script file(s)</a:t>
            </a:r>
            <a:endParaRPr lang="en-US" dirty="0">
              <a:solidFill>
                <a:schemeClr val="bg2">
                  <a:lumMod val="25000"/>
                  <a:lumOff val="7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433377" y="4953000"/>
            <a:ext cx="151366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2">
                    <a:lumMod val="25000"/>
                    <a:lumOff val="75000"/>
                  </a:schemeClr>
                </a:solidFill>
              </a:rPr>
              <a:t>Save as .</a:t>
            </a:r>
            <a:r>
              <a:rPr lang="en-US" dirty="0" err="1" smtClean="0">
                <a:solidFill>
                  <a:schemeClr val="bg2">
                    <a:lumMod val="25000"/>
                    <a:lumOff val="75000"/>
                  </a:schemeClr>
                </a:solidFill>
              </a:rPr>
              <a:t>css</a:t>
            </a:r>
            <a:r>
              <a:rPr lang="en-US" dirty="0" smtClean="0">
                <a:solidFill>
                  <a:schemeClr val="bg2">
                    <a:lumMod val="25000"/>
                    <a:lumOff val="75000"/>
                  </a:schemeClr>
                </a:solidFill>
              </a:rPr>
              <a:t> file to be called by app</a:t>
            </a:r>
            <a:endParaRPr lang="en-US" dirty="0">
              <a:solidFill>
                <a:schemeClr val="bg2">
                  <a:lumMod val="25000"/>
                  <a:lumOff val="75000"/>
                </a:schemeClr>
              </a:solidFill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6324600" y="4953000"/>
            <a:ext cx="1108777" cy="15240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169441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/>
      <p:bldP spid="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/>
          </a:bodyPr>
          <a:lstStyle/>
          <a:p>
            <a:r>
              <a:rPr lang="en-US" dirty="0" smtClean="0"/>
              <a:t>Themes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059363"/>
          </a:xfrm>
        </p:spPr>
        <p:txBody>
          <a:bodyPr>
            <a:normAutofit/>
          </a:bodyPr>
          <a:lstStyle/>
          <a:p>
            <a:r>
              <a:rPr lang="en-US" dirty="0" smtClean="0"/>
              <a:t>The </a:t>
            </a:r>
            <a:r>
              <a:rPr lang="en-US" i="1" dirty="0" smtClean="0"/>
              <a:t>overall</a:t>
            </a:r>
            <a:r>
              <a:rPr lang="en-US" dirty="0" smtClean="0"/>
              <a:t> </a:t>
            </a:r>
            <a:r>
              <a:rPr lang="en-US" dirty="0"/>
              <a:t>theme of an app can be </a:t>
            </a:r>
            <a:r>
              <a:rPr lang="en-US" dirty="0" smtClean="0"/>
              <a:t>changed </a:t>
            </a:r>
          </a:p>
          <a:p>
            <a:pPr lvl="1"/>
            <a:r>
              <a:rPr lang="en-US" dirty="0" smtClean="0"/>
              <a:t>vs 1 html line at a time</a:t>
            </a:r>
          </a:p>
          <a:p>
            <a:endParaRPr lang="en-US" sz="800" dirty="0" smtClean="0"/>
          </a:p>
          <a:p>
            <a:r>
              <a:rPr lang="en-US" dirty="0" smtClean="0"/>
              <a:t>Default = “Bootstrap” theme</a:t>
            </a:r>
            <a:br>
              <a:rPr lang="en-US" dirty="0" smtClean="0"/>
            </a:br>
            <a:endParaRPr lang="en-US" sz="800" dirty="0" smtClean="0"/>
          </a:p>
          <a:p>
            <a:r>
              <a:rPr lang="en-US" dirty="0" smtClean="0"/>
              <a:t>The </a:t>
            </a:r>
            <a:r>
              <a:rPr lang="en-US" dirty="0" smtClean="0">
                <a:hlinkClick r:id="rId2"/>
              </a:rPr>
              <a:t>shinythemes</a:t>
            </a:r>
            <a:r>
              <a:rPr lang="en-US" dirty="0" smtClean="0"/>
              <a:t> package lets </a:t>
            </a:r>
            <a:br>
              <a:rPr lang="en-US" dirty="0" smtClean="0"/>
            </a:br>
            <a:r>
              <a:rPr lang="en-US" dirty="0" smtClean="0"/>
              <a:t>you change app themes:</a:t>
            </a:r>
          </a:p>
          <a:p>
            <a:endParaRPr lang="en-US" dirty="0"/>
          </a:p>
          <a:p>
            <a:endParaRPr lang="en-US" dirty="0" smtClean="0"/>
          </a:p>
          <a:p>
            <a:pPr lvl="1"/>
            <a:endParaRPr lang="en-US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1769204"/>
            <a:ext cx="3733800" cy="2470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5" name="Picture 3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080"/>
          <a:stretch/>
        </p:blipFill>
        <p:spPr bwMode="auto">
          <a:xfrm>
            <a:off x="609600" y="3505200"/>
            <a:ext cx="3591330" cy="28953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4876800" y="4648200"/>
            <a:ext cx="3733800" cy="830997"/>
          </a:xfrm>
          <a:prstGeom prst="rect">
            <a:avLst/>
          </a:prstGeom>
          <a:solidFill>
            <a:schemeClr val="accent1">
              <a:alpha val="55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latin typeface="Courier" pitchFamily="49" charset="0"/>
              </a:rPr>
              <a:t>library(shinythemes)</a:t>
            </a:r>
            <a:endParaRPr lang="en-US" sz="1600" b="1" dirty="0">
              <a:latin typeface="Courier" pitchFamily="49" charset="0"/>
            </a:endParaRPr>
          </a:p>
          <a:p>
            <a:r>
              <a:rPr lang="en-US" sz="1600" b="1" dirty="0" err="1">
                <a:latin typeface="Courier" pitchFamily="49" charset="0"/>
              </a:rPr>
              <a:t>ui</a:t>
            </a:r>
            <a:r>
              <a:rPr lang="en-US" sz="1600" b="1" dirty="0">
                <a:latin typeface="Courier" pitchFamily="49" charset="0"/>
              </a:rPr>
              <a:t> &lt;- </a:t>
            </a:r>
            <a:r>
              <a:rPr lang="en-US" sz="1600" b="1" dirty="0" err="1">
                <a:latin typeface="Courier" pitchFamily="49" charset="0"/>
              </a:rPr>
              <a:t>fluidPage</a:t>
            </a:r>
            <a:r>
              <a:rPr lang="en-US" sz="1600" b="1" dirty="0" smtClean="0">
                <a:latin typeface="Courier" pitchFamily="49" charset="0"/>
              </a:rPr>
              <a:t>(...,</a:t>
            </a:r>
            <a:br>
              <a:rPr lang="en-US" sz="1600" b="1" dirty="0" smtClean="0">
                <a:latin typeface="Courier" pitchFamily="49" charset="0"/>
              </a:rPr>
            </a:br>
            <a:r>
              <a:rPr lang="en-US" sz="1600" b="1" dirty="0">
                <a:latin typeface="Courier" pitchFamily="49" charset="0"/>
              </a:rPr>
              <a:t>  theme = </a:t>
            </a:r>
            <a:r>
              <a:rPr lang="en-US" sz="1600" b="1" dirty="0" err="1">
                <a:latin typeface="Courier" pitchFamily="49" charset="0"/>
              </a:rPr>
              <a:t>shinytheme</a:t>
            </a:r>
            <a:r>
              <a:rPr lang="en-US" sz="1600" b="1" dirty="0" smtClean="0">
                <a:latin typeface="Courier" pitchFamily="49" charset="0"/>
              </a:rPr>
              <a:t>(</a:t>
            </a:r>
            <a:r>
              <a:rPr lang="en-US" sz="1600" b="1" dirty="0">
                <a:latin typeface="Courier" pitchFamily="49" charset="0"/>
              </a:rPr>
              <a:t>"</a:t>
            </a:r>
            <a:r>
              <a:rPr lang="en-US" sz="1600" b="1" dirty="0" smtClean="0">
                <a:latin typeface="Courier" pitchFamily="49" charset="0"/>
              </a:rPr>
              <a:t>name"))</a:t>
            </a:r>
          </a:p>
        </p:txBody>
      </p:sp>
    </p:spTree>
    <p:extLst>
      <p:ext uri="{BB962C8B-B14F-4D97-AF65-F5344CB8AC3E}">
        <p14:creationId xmlns:p14="http://schemas.microsoft.com/office/powerpoint/2010/main" val="37223396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/>
          </a:bodyPr>
          <a:lstStyle/>
          <a:p>
            <a:r>
              <a:rPr lang="en-US" dirty="0" smtClean="0"/>
              <a:t>Useful Links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</p:spPr>
        <p:txBody>
          <a:bodyPr/>
          <a:lstStyle/>
          <a:p>
            <a:r>
              <a:rPr lang="en-US" dirty="0">
                <a:hlinkClick r:id="rId2"/>
              </a:rPr>
              <a:t>Cheat Sheet</a:t>
            </a:r>
            <a:r>
              <a:rPr lang="en-US" dirty="0"/>
              <a:t>: the go-to Shiny reference!</a:t>
            </a:r>
          </a:p>
          <a:p>
            <a:r>
              <a:rPr lang="en-US" dirty="0" smtClean="0">
                <a:hlinkClick r:id="rId3"/>
              </a:rPr>
              <a:t>Tutorials</a:t>
            </a:r>
            <a:r>
              <a:rPr lang="en-US" dirty="0" smtClean="0"/>
              <a:t>: videos, pdf’s, and example code</a:t>
            </a:r>
            <a:endParaRPr lang="en-US" dirty="0"/>
          </a:p>
          <a:p>
            <a:r>
              <a:rPr lang="en-US" dirty="0" smtClean="0">
                <a:hlinkClick r:id="rId4"/>
              </a:rPr>
              <a:t>Widget Gallery</a:t>
            </a:r>
            <a:r>
              <a:rPr lang="en-US" dirty="0" smtClean="0"/>
              <a:t>: get to know the widgets</a:t>
            </a:r>
          </a:p>
          <a:p>
            <a:r>
              <a:rPr lang="en-US" dirty="0" smtClean="0">
                <a:hlinkClick r:id="rId5"/>
              </a:rPr>
              <a:t>HTML Tags Glossary</a:t>
            </a:r>
            <a:r>
              <a:rPr lang="en-US" dirty="0" smtClean="0"/>
              <a:t>: learn how to use HTML tags</a:t>
            </a:r>
          </a:p>
          <a:p>
            <a:r>
              <a:rPr lang="en-US" dirty="0" smtClean="0">
                <a:hlinkClick r:id="rId6"/>
              </a:rPr>
              <a:t>Showcase</a:t>
            </a:r>
            <a:r>
              <a:rPr lang="en-US" dirty="0" smtClean="0"/>
              <a:t>: complex / well-done Shiny examples</a:t>
            </a:r>
            <a:endParaRPr lang="en-US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3657600"/>
            <a:ext cx="6629400" cy="2938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Freeform 14"/>
          <p:cNvSpPr/>
          <p:nvPr/>
        </p:nvSpPr>
        <p:spPr>
          <a:xfrm>
            <a:off x="6172201" y="2362200"/>
            <a:ext cx="1447800" cy="1047427"/>
          </a:xfrm>
          <a:custGeom>
            <a:avLst/>
            <a:gdLst>
              <a:gd name="connsiteX0" fmla="*/ 23954 w 1518757"/>
              <a:gd name="connsiteY0" fmla="*/ 5166 h 966061"/>
              <a:gd name="connsiteX1" fmla="*/ 85947 w 1518757"/>
              <a:gd name="connsiteY1" fmla="*/ 5166 h 966061"/>
              <a:gd name="connsiteX2" fmla="*/ 1341310 w 1518757"/>
              <a:gd name="connsiteY2" fmla="*/ 144651 h 966061"/>
              <a:gd name="connsiteX3" fmla="*/ 1480794 w 1518757"/>
              <a:gd name="connsiteY3" fmla="*/ 966061 h 9660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18757" h="966061">
                <a:moveTo>
                  <a:pt x="23954" y="5166"/>
                </a:moveTo>
                <a:cubicBezTo>
                  <a:pt x="-54829" y="-6458"/>
                  <a:pt x="85947" y="5166"/>
                  <a:pt x="85947" y="5166"/>
                </a:cubicBezTo>
                <a:cubicBezTo>
                  <a:pt x="305506" y="28414"/>
                  <a:pt x="1108836" y="-15498"/>
                  <a:pt x="1341310" y="144651"/>
                </a:cubicBezTo>
                <a:cubicBezTo>
                  <a:pt x="1573784" y="304800"/>
                  <a:pt x="1527289" y="635430"/>
                  <a:pt x="1480794" y="966061"/>
                </a:cubicBezTo>
              </a:path>
            </a:pathLst>
          </a:custGeom>
          <a:noFill/>
          <a:ln w="38100"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2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4516"/>
          <a:stretch/>
        </p:blipFill>
        <p:spPr bwMode="auto">
          <a:xfrm>
            <a:off x="6837866" y="368048"/>
            <a:ext cx="1869067" cy="8522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1785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74638"/>
            <a:ext cx="8229600" cy="715962"/>
          </a:xfrm>
        </p:spPr>
        <p:txBody>
          <a:bodyPr>
            <a:normAutofit/>
          </a:bodyPr>
          <a:lstStyle/>
          <a:p>
            <a:r>
              <a:rPr lang="en-US" dirty="0" smtClean="0"/>
              <a:t>Endless Possibilities!!!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860"/>
          <a:stretch/>
        </p:blipFill>
        <p:spPr bwMode="auto">
          <a:xfrm>
            <a:off x="304800" y="1219200"/>
            <a:ext cx="2934752" cy="12241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564337"/>
            <a:ext cx="2919412" cy="13108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4000499"/>
            <a:ext cx="2919412" cy="12855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1219200"/>
            <a:ext cx="5486400" cy="200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Picture 7" descr="Image result for shiny app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0" b="7994"/>
          <a:stretch/>
        </p:blipFill>
        <p:spPr bwMode="auto">
          <a:xfrm>
            <a:off x="3352800" y="3330908"/>
            <a:ext cx="2692401" cy="13549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3" name="Picture 11" descr="Image result for shiny app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037"/>
          <a:stretch/>
        </p:blipFill>
        <p:spPr bwMode="auto">
          <a:xfrm>
            <a:off x="304800" y="5410200"/>
            <a:ext cx="2919412" cy="1194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5" name="Picture 13" descr="Image result for shiny app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198" y="3326625"/>
            <a:ext cx="2667001" cy="10774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6" name="Picture 14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799" y="4800600"/>
            <a:ext cx="2692401" cy="1803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7" name="Picture 15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4898" y="4493908"/>
            <a:ext cx="2654301" cy="21103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1785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/>
          </a:bodyPr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830763"/>
          </a:xfrm>
        </p:spPr>
        <p:txBody>
          <a:bodyPr>
            <a:normAutofit/>
          </a:bodyPr>
          <a:lstStyle/>
          <a:p>
            <a:r>
              <a:rPr lang="en-US" sz="3200" dirty="0" smtClean="0"/>
              <a:t>What is Shiny?</a:t>
            </a:r>
          </a:p>
          <a:p>
            <a:r>
              <a:rPr lang="en-US" sz="3200" dirty="0" smtClean="0"/>
              <a:t>Shiny Basics</a:t>
            </a:r>
          </a:p>
          <a:p>
            <a:r>
              <a:rPr lang="en-US" sz="3200" dirty="0" smtClean="0"/>
              <a:t>Styling Shiny apps</a:t>
            </a:r>
          </a:p>
          <a:p>
            <a:r>
              <a:rPr lang="en-US" sz="3200" dirty="0" smtClean="0"/>
              <a:t>Play with Code…</a:t>
            </a:r>
          </a:p>
          <a:p>
            <a:endParaRPr lang="en-US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6324600" y="228600"/>
            <a:ext cx="2590800" cy="692497"/>
          </a:xfrm>
          <a:prstGeom prst="rect">
            <a:avLst/>
          </a:prstGeom>
          <a:noFill/>
          <a:ln>
            <a:solidFill>
              <a:srgbClr val="C9E8FF"/>
            </a:solidFill>
          </a:ln>
        </p:spPr>
        <p:txBody>
          <a:bodyPr wrap="square" lIns="45720" rIns="45720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300" dirty="0"/>
              <a:t>Install </a:t>
            </a:r>
            <a:r>
              <a:rPr lang="en-US" sz="1300" dirty="0">
                <a:hlinkClick r:id="rId2"/>
              </a:rPr>
              <a:t>R</a:t>
            </a:r>
            <a:r>
              <a:rPr lang="en-US" sz="1300" dirty="0"/>
              <a:t> &amp; install/open </a:t>
            </a:r>
            <a:r>
              <a:rPr lang="en-US" sz="1300" dirty="0" err="1">
                <a:hlinkClick r:id="rId3"/>
              </a:rPr>
              <a:t>RStudio</a:t>
            </a:r>
            <a:endParaRPr lang="en-US" sz="13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300" dirty="0"/>
              <a:t>RUN: </a:t>
            </a:r>
            <a:r>
              <a:rPr lang="en-US" sz="1300" dirty="0" err="1" smtClean="0"/>
              <a:t>install.packages</a:t>
            </a:r>
            <a:r>
              <a:rPr lang="en-US" sz="1300" dirty="0" smtClean="0"/>
              <a:t>(“shiny”, repos=“http</a:t>
            </a:r>
            <a:r>
              <a:rPr lang="en-US" sz="1300" dirty="0"/>
              <a:t>://cran.rstudio.com</a:t>
            </a:r>
            <a:r>
              <a:rPr lang="en-US" sz="1300" dirty="0" smtClean="0"/>
              <a:t>/”)</a:t>
            </a:r>
            <a:endParaRPr lang="en-US" sz="1300" dirty="0"/>
          </a:p>
        </p:txBody>
      </p:sp>
    </p:spTree>
    <p:extLst>
      <p:ext uri="{BB962C8B-B14F-4D97-AF65-F5344CB8AC3E}">
        <p14:creationId xmlns:p14="http://schemas.microsoft.com/office/powerpoint/2010/main" val="2661278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74638"/>
            <a:ext cx="8229600" cy="715962"/>
          </a:xfrm>
        </p:spPr>
        <p:txBody>
          <a:bodyPr>
            <a:normAutofit/>
          </a:bodyPr>
          <a:lstStyle/>
          <a:p>
            <a:r>
              <a:rPr lang="en-US" dirty="0" smtClean="0"/>
              <a:t>Endless Possibilities!!!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860"/>
          <a:stretch/>
        </p:blipFill>
        <p:spPr bwMode="auto">
          <a:xfrm>
            <a:off x="304800" y="1219200"/>
            <a:ext cx="2934752" cy="12241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1219200"/>
            <a:ext cx="5486400" cy="200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Picture 7" descr="Image result for shiny app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0" b="7994"/>
          <a:stretch/>
        </p:blipFill>
        <p:spPr bwMode="auto">
          <a:xfrm>
            <a:off x="3352800" y="3330908"/>
            <a:ext cx="2692401" cy="13549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5" name="Picture 13" descr="Image result for shiny app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198" y="3326625"/>
            <a:ext cx="2667001" cy="10774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6" name="Picture 1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799" y="4800600"/>
            <a:ext cx="2692401" cy="1803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7" name="Picture 15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4898" y="4493908"/>
            <a:ext cx="2654301" cy="21103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304800" y="2590800"/>
            <a:ext cx="2934752" cy="4013464"/>
          </a:xfrm>
          <a:solidFill>
            <a:schemeClr val="accent2">
              <a:lumMod val="60000"/>
              <a:lumOff val="40000"/>
              <a:alpha val="22000"/>
            </a:schemeClr>
          </a:solidFill>
          <a:ln>
            <a:solidFill>
              <a:schemeClr val="bg2">
                <a:lumMod val="50000"/>
                <a:lumOff val="50000"/>
              </a:schemeClr>
            </a:solidFill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dirty="0" smtClean="0">
                <a:solidFill>
                  <a:schemeClr val="tx1"/>
                </a:solidFill>
              </a:rPr>
              <a:t>Takeaways?</a:t>
            </a:r>
          </a:p>
          <a:p>
            <a:r>
              <a:rPr lang="en-US" sz="2200" i="1" dirty="0" smtClean="0"/>
              <a:t>Very</a:t>
            </a:r>
            <a:r>
              <a:rPr lang="en-US" sz="2200" dirty="0" smtClean="0"/>
              <a:t> beneficial for EDA &amp; data viewing</a:t>
            </a:r>
          </a:p>
          <a:p>
            <a:r>
              <a:rPr lang="en-US" sz="2200" dirty="0" smtClean="0"/>
              <a:t>Easy to learn</a:t>
            </a:r>
          </a:p>
          <a:p>
            <a:endParaRPr lang="en-US" sz="1100" dirty="0" smtClean="0"/>
          </a:p>
          <a:p>
            <a:pPr marL="0" indent="0" defTabSz="623888">
              <a:buNone/>
            </a:pPr>
            <a:r>
              <a:rPr lang="en-US" sz="2200" dirty="0" smtClean="0"/>
              <a:t>	</a:t>
            </a:r>
            <a:r>
              <a:rPr lang="en-US" sz="22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No really…</a:t>
            </a:r>
          </a:p>
          <a:p>
            <a:pPr marL="0" indent="0" defTabSz="623888">
              <a:buNone/>
            </a:pPr>
            <a:endParaRPr lang="en-US" sz="1000" dirty="0" smtClean="0"/>
          </a:p>
          <a:p>
            <a:pPr marL="1588" lvl="1" indent="0" algn="ctr" defTabSz="623888">
              <a:buNone/>
            </a:pPr>
            <a:r>
              <a:rPr lang="en-US" dirty="0" smtClean="0"/>
              <a:t>You should be able to apply to your own data with functional results in 1-2 days!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6472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/>
          </a:bodyPr>
          <a:lstStyle/>
          <a:p>
            <a:r>
              <a:rPr lang="en-US" dirty="0" smtClean="0"/>
              <a:t>Let’s Jump </a:t>
            </a:r>
            <a:r>
              <a:rPr lang="en-US" dirty="0"/>
              <a:t>I</a:t>
            </a:r>
            <a:r>
              <a:rPr lang="en-US" dirty="0" smtClean="0"/>
              <a:t>nto Some Code!!!</a:t>
            </a:r>
            <a:endParaRPr lang="en-US" dirty="0"/>
          </a:p>
        </p:txBody>
      </p:sp>
      <p:pic>
        <p:nvPicPr>
          <p:cNvPr id="4" name="Picture 3">
            <a:hlinkClick r:id="rId3"/>
          </p:cNvPr>
          <p:cNvPicPr>
            <a:picLocks noChangeAspect="1" noChangeArrowheads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53"/>
          <a:stretch/>
        </p:blipFill>
        <p:spPr bwMode="auto">
          <a:xfrm>
            <a:off x="2286000" y="1566620"/>
            <a:ext cx="4781408" cy="3733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1785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/>
          </a:bodyPr>
          <a:lstStyle/>
          <a:p>
            <a:r>
              <a:rPr lang="en-US" dirty="0" smtClean="0"/>
              <a:t>Let’s Jump </a:t>
            </a:r>
            <a:r>
              <a:rPr lang="en-US" dirty="0"/>
              <a:t>I</a:t>
            </a:r>
            <a:r>
              <a:rPr lang="en-US" dirty="0" smtClean="0"/>
              <a:t>nto Some Code!!!</a:t>
            </a:r>
            <a:endParaRPr lang="en-US" dirty="0"/>
          </a:p>
        </p:txBody>
      </p:sp>
      <p:pic>
        <p:nvPicPr>
          <p:cNvPr id="4" name="Picture 3">
            <a:hlinkClick r:id="rId3"/>
          </p:cNvPr>
          <p:cNvPicPr>
            <a:picLocks noChangeAspect="1" noChangeArrowheads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53"/>
          <a:stretch/>
        </p:blipFill>
        <p:spPr bwMode="auto">
          <a:xfrm>
            <a:off x="6477000" y="152400"/>
            <a:ext cx="2590800" cy="202315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</p:spPr>
        <p:txBody>
          <a:bodyPr>
            <a:normAutofit/>
          </a:bodyPr>
          <a:lstStyle/>
          <a:p>
            <a:pPr marL="3175" lvl="1" indent="0">
              <a:buNone/>
            </a:pPr>
            <a:r>
              <a:rPr lang="en-US" sz="1050" dirty="0" smtClean="0"/>
              <a:t/>
            </a:r>
            <a:br>
              <a:rPr lang="en-US" sz="1050" dirty="0" smtClean="0"/>
            </a:br>
            <a:r>
              <a:rPr lang="en-US" sz="2800" u="sng" dirty="0" smtClean="0"/>
              <a:t>3 </a:t>
            </a:r>
            <a:r>
              <a:rPr lang="en-US" sz="2800" u="sng" dirty="0"/>
              <a:t>Ways to Follow </a:t>
            </a:r>
            <a:r>
              <a:rPr lang="en-US" sz="2800" u="sng" dirty="0" smtClean="0"/>
              <a:t>Along:</a:t>
            </a:r>
            <a:r>
              <a:rPr lang="en-US" sz="2800" dirty="0" smtClean="0"/>
              <a:t/>
            </a:r>
            <a:br>
              <a:rPr lang="en-US" sz="2800" dirty="0" smtClean="0"/>
            </a:br>
            <a:endParaRPr lang="en-US" sz="1400" dirty="0" smtClean="0">
              <a:solidFill>
                <a:srgbClr val="DFE6D0"/>
              </a:solidFill>
            </a:endParaRPr>
          </a:p>
          <a:p>
            <a:pPr marL="517525" lvl="1" indent="-514350" defTabSz="693738">
              <a:buFont typeface="+mj-lt"/>
              <a:buAutoNum type="arabicPeriod"/>
            </a:pPr>
            <a:r>
              <a:rPr lang="en-US" sz="2800" dirty="0" smtClean="0">
                <a:solidFill>
                  <a:srgbClr val="DFE6D0"/>
                </a:solidFill>
              </a:rPr>
              <a:t>Run it with me!  (</a:t>
            </a:r>
            <a:r>
              <a:rPr lang="en-US" sz="2800" i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Preferred</a:t>
            </a:r>
            <a:r>
              <a:rPr lang="en-US" sz="2800" dirty="0" smtClean="0">
                <a:solidFill>
                  <a:srgbClr val="DFE6D0"/>
                </a:solidFill>
              </a:rPr>
              <a:t>)</a:t>
            </a:r>
          </a:p>
          <a:p>
            <a:pPr marL="693738" lvl="2" indent="-347663" defTabSz="693738"/>
            <a:r>
              <a:rPr lang="en-US" sz="2400" dirty="0">
                <a:solidFill>
                  <a:schemeClr val="tx1"/>
                </a:solidFill>
              </a:rPr>
              <a:t>Paste the code found here into </a:t>
            </a:r>
            <a:r>
              <a:rPr lang="en-US" sz="2400" dirty="0" err="1" smtClean="0">
                <a:solidFill>
                  <a:schemeClr val="tx1"/>
                </a:solidFill>
              </a:rPr>
              <a:t>RStudio</a:t>
            </a:r>
            <a:r>
              <a:rPr lang="en-US" sz="2400" dirty="0">
                <a:solidFill>
                  <a:schemeClr val="tx1"/>
                </a:solidFill>
              </a:rPr>
              <a:t>:</a:t>
            </a:r>
          </a:p>
          <a:p>
            <a:pPr marL="690563" lvl="2" indent="3175" defTabSz="693738">
              <a:buNone/>
            </a:pPr>
            <a:r>
              <a:rPr lang="en-US" sz="2200" dirty="0">
                <a:solidFill>
                  <a:schemeClr val="tx1"/>
                </a:solidFill>
                <a:hlinkClick r:id="rId5"/>
              </a:rPr>
              <a:t>http://www.theforestecologist.com/shiny/</a:t>
            </a:r>
            <a:r>
              <a:rPr lang="en-US" sz="2200" dirty="0">
                <a:solidFill>
                  <a:schemeClr val="tx1"/>
                </a:solidFill>
              </a:rPr>
              <a:t> </a:t>
            </a:r>
            <a:r>
              <a:rPr lang="en-US" sz="2200" dirty="0" smtClean="0">
                <a:solidFill>
                  <a:schemeClr val="tx1"/>
                </a:solidFill>
              </a:rPr>
              <a:t/>
            </a:r>
            <a:br>
              <a:rPr lang="en-US" sz="2200" dirty="0" smtClean="0">
                <a:solidFill>
                  <a:schemeClr val="tx1"/>
                </a:solidFill>
              </a:rPr>
            </a:br>
            <a:endParaRPr lang="en-US" sz="1200" dirty="0">
              <a:solidFill>
                <a:schemeClr val="tx1"/>
              </a:solidFill>
            </a:endParaRPr>
          </a:p>
          <a:p>
            <a:pPr marL="517525" lvl="1" indent="-514350" defTabSz="693738">
              <a:buFont typeface="+mj-lt"/>
              <a:buAutoNum type="arabicPeriod"/>
            </a:pPr>
            <a:r>
              <a:rPr lang="en-US" sz="2800" dirty="0" smtClean="0">
                <a:solidFill>
                  <a:srgbClr val="DFE6D0"/>
                </a:solidFill>
              </a:rPr>
              <a:t>Online (ShinyApps.io) </a:t>
            </a:r>
          </a:p>
          <a:p>
            <a:pPr marL="693738" lvl="2" indent="-347663" defTabSz="693738"/>
            <a:r>
              <a:rPr lang="en-US" sz="2200" dirty="0">
                <a:solidFill>
                  <a:schemeClr val="tx1"/>
                </a:solidFill>
                <a:hlinkClick r:id="rId3"/>
              </a:rPr>
              <a:t>https://theforestecologist.shinyapps.io/IntroToShinyWorkshop</a:t>
            </a:r>
            <a:r>
              <a:rPr lang="en-US" sz="2200" dirty="0" smtClean="0">
                <a:solidFill>
                  <a:schemeClr val="tx1"/>
                </a:solidFill>
                <a:hlinkClick r:id="rId3"/>
              </a:rPr>
              <a:t>/</a:t>
            </a:r>
            <a:r>
              <a:rPr lang="en-US" sz="2200" dirty="0" smtClean="0">
                <a:solidFill>
                  <a:schemeClr val="tx1"/>
                </a:solidFill>
              </a:rPr>
              <a:t/>
            </a:r>
            <a:br>
              <a:rPr lang="en-US" sz="2200" dirty="0" smtClean="0">
                <a:solidFill>
                  <a:schemeClr val="tx1"/>
                </a:solidFill>
              </a:rPr>
            </a:br>
            <a:endParaRPr lang="en-US" sz="1400" dirty="0">
              <a:solidFill>
                <a:schemeClr val="tx1"/>
              </a:solidFill>
            </a:endParaRPr>
          </a:p>
          <a:p>
            <a:pPr marL="517525" lvl="1" indent="-514350" defTabSz="693738">
              <a:buFont typeface="+mj-lt"/>
              <a:buAutoNum type="arabicPeriod"/>
            </a:pPr>
            <a:r>
              <a:rPr lang="en-US" sz="2800" dirty="0">
                <a:solidFill>
                  <a:srgbClr val="DFE6D0"/>
                </a:solidFill>
              </a:rPr>
              <a:t>PDF</a:t>
            </a:r>
          </a:p>
          <a:p>
            <a:pPr lvl="1"/>
            <a:r>
              <a:rPr lang="en-US" sz="2400" dirty="0" smtClean="0">
                <a:solidFill>
                  <a:prstClr val="white"/>
                </a:solidFill>
              </a:rPr>
              <a:t>Run all but last command from #1 and open .pdf file.</a:t>
            </a:r>
            <a:endParaRPr lang="en-US" sz="2800" dirty="0" smtClean="0">
              <a:solidFill>
                <a:srgbClr val="DFE6D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8150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Common Errors: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"</a:t>
            </a:r>
            <a:r>
              <a:rPr lang="en-US" dirty="0"/>
              <a:t>Error in tag("div", list(...)) : argument is missing, with no </a:t>
            </a:r>
            <a:r>
              <a:rPr lang="en-US" dirty="0" smtClean="0"/>
              <a:t>default“</a:t>
            </a:r>
          </a:p>
          <a:p>
            <a:pPr lvl="1"/>
            <a:r>
              <a:rPr lang="en-US" dirty="0" smtClean="0"/>
              <a:t>Likely </a:t>
            </a:r>
            <a:r>
              <a:rPr lang="en-US" dirty="0"/>
              <a:t>means you have an "empty" </a:t>
            </a:r>
            <a:r>
              <a:rPr lang="en-US" dirty="0" smtClean="0"/>
              <a:t>(extra) comma </a:t>
            </a:r>
            <a:r>
              <a:rPr lang="en-US" dirty="0"/>
              <a:t>somewhere...</a:t>
            </a:r>
          </a:p>
          <a:p>
            <a:endParaRPr lang="en-US" dirty="0"/>
          </a:p>
          <a:p>
            <a:r>
              <a:rPr lang="en-US" dirty="0"/>
              <a:t>"Error in .</a:t>
            </a:r>
            <a:r>
              <a:rPr lang="en-US" dirty="0" err="1"/>
              <a:t>getReactiveEnvironment</a:t>
            </a:r>
            <a:r>
              <a:rPr lang="en-US" dirty="0"/>
              <a:t>()$</a:t>
            </a:r>
            <a:r>
              <a:rPr lang="en-US" dirty="0" err="1"/>
              <a:t>currentContext</a:t>
            </a:r>
            <a:r>
              <a:rPr lang="en-US" dirty="0"/>
              <a:t>() : Operation not allowed without an active reactive context. (You tried to do something that can only be done from inside a reactive expression or observer</a:t>
            </a:r>
            <a:r>
              <a:rPr lang="en-US" dirty="0" smtClean="0"/>
              <a:t>.)“\</a:t>
            </a:r>
          </a:p>
          <a:p>
            <a:pPr lvl="1"/>
            <a:r>
              <a:rPr lang="en-US" dirty="0" smtClean="0"/>
              <a:t>You </a:t>
            </a:r>
            <a:r>
              <a:rPr lang="en-US" dirty="0"/>
              <a:t>forgot to place an input value (i.e., </a:t>
            </a:r>
            <a:r>
              <a:rPr lang="en-US" dirty="0" err="1">
                <a:latin typeface="Courier" pitchFamily="49" charset="0"/>
              </a:rPr>
              <a:t>input$inputId</a:t>
            </a:r>
            <a:r>
              <a:rPr lang="en-US" dirty="0"/>
              <a:t>) or </a:t>
            </a:r>
            <a:r>
              <a:rPr lang="en-US"/>
              <a:t>object </a:t>
            </a:r>
            <a:r>
              <a:rPr lang="en-US" smtClean="0"/>
              <a:t>previously </a:t>
            </a:r>
            <a:r>
              <a:rPr lang="en-US" dirty="0"/>
              <a:t>created using a reactive </a:t>
            </a:r>
            <a:r>
              <a:rPr lang="en-US" dirty="0" smtClean="0"/>
              <a:t>function </a:t>
            </a:r>
            <a:r>
              <a:rPr lang="en-US" dirty="0"/>
              <a:t>inside of a reactive function (e.g., </a:t>
            </a:r>
            <a:r>
              <a:rPr lang="en-US" dirty="0">
                <a:latin typeface="Courier" pitchFamily="49" charset="0"/>
              </a:rPr>
              <a:t>reactive({})</a:t>
            </a:r>
            <a:r>
              <a:rPr lang="en-US" dirty="0">
                <a:latin typeface="+mj-lt"/>
              </a:rPr>
              <a:t> </a:t>
            </a:r>
            <a:r>
              <a:rPr lang="en-US" dirty="0"/>
              <a:t>or </a:t>
            </a:r>
            <a:r>
              <a:rPr lang="en-US" dirty="0">
                <a:latin typeface="Courier" pitchFamily="49" charset="0"/>
              </a:rPr>
              <a:t>render*({})</a:t>
            </a:r>
            <a:r>
              <a:rPr lang="en-US" dirty="0"/>
              <a:t>) </a:t>
            </a:r>
          </a:p>
        </p:txBody>
      </p:sp>
    </p:spTree>
    <p:extLst>
      <p:ext uri="{BB962C8B-B14F-4D97-AF65-F5344CB8AC3E}">
        <p14:creationId xmlns:p14="http://schemas.microsoft.com/office/powerpoint/2010/main" val="1219344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/>
          </a:bodyPr>
          <a:lstStyle/>
          <a:p>
            <a:r>
              <a:rPr lang="en-US" dirty="0" smtClean="0"/>
              <a:t>What is Shiny?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830763"/>
          </a:xfrm>
        </p:spPr>
        <p:txBody>
          <a:bodyPr/>
          <a:lstStyle/>
          <a:p>
            <a:r>
              <a:rPr lang="en-US" dirty="0" smtClean="0"/>
              <a:t>Not just any R package…</a:t>
            </a:r>
          </a:p>
          <a:p>
            <a:r>
              <a:rPr lang="en-US" dirty="0" smtClean="0"/>
              <a:t>A web application framework for R</a:t>
            </a:r>
          </a:p>
          <a:p>
            <a:pPr lvl="1"/>
            <a:r>
              <a:rPr lang="en-US" b="1" dirty="0" smtClean="0"/>
              <a:t>Turn your analyses into interactive web applications!</a:t>
            </a:r>
            <a:endParaRPr lang="en-US" dirty="0" smtClean="0"/>
          </a:p>
          <a:p>
            <a:r>
              <a:rPr lang="en-US" dirty="0" smtClean="0"/>
              <a:t>In other words: </a:t>
            </a:r>
          </a:p>
          <a:p>
            <a:pPr lvl="1"/>
            <a:r>
              <a:rPr lang="en-US" b="1" dirty="0"/>
              <a:t>Shiny lets you generate HTML with R</a:t>
            </a:r>
          </a:p>
          <a:p>
            <a:pPr lvl="1"/>
            <a:endParaRPr lang="en-US" dirty="0"/>
          </a:p>
        </p:txBody>
      </p:sp>
      <p:pic>
        <p:nvPicPr>
          <p:cNvPr id="1027" name="Picture 3" descr="C:\Users\Chris\Desktop\Shiny Gif\shiny-gif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8033" y="3565490"/>
            <a:ext cx="3934967" cy="3028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78" b="-6869"/>
          <a:stretch/>
        </p:blipFill>
        <p:spPr bwMode="auto">
          <a:xfrm>
            <a:off x="381000" y="3565489"/>
            <a:ext cx="3934967" cy="30284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 rot="1286731">
            <a:off x="980578" y="4472330"/>
            <a:ext cx="296427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 w="1143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BORING!!</a:t>
            </a:r>
            <a:endParaRPr lang="en-US" sz="5400" b="1" dirty="0">
              <a:ln w="11430">
                <a:solidFill>
                  <a:srgbClr val="C00000"/>
                </a:solidFill>
              </a:ln>
              <a:solidFill>
                <a:srgbClr val="FF00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7" name="Right Arrow 6"/>
          <p:cNvSpPr/>
          <p:nvPr/>
        </p:nvSpPr>
        <p:spPr>
          <a:xfrm>
            <a:off x="4267201" y="4648200"/>
            <a:ext cx="533399" cy="431517"/>
          </a:xfrm>
          <a:prstGeom prst="rightArrow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75928" y="6181399"/>
            <a:ext cx="239346" cy="2194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7848600" y="6164141"/>
            <a:ext cx="574293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 smtClean="0">
                <a:solidFill>
                  <a:schemeClr val="bg1"/>
                </a:solidFill>
                <a:latin typeface="Adobe Fan Heiti Std B" pitchFamily="34" charset="-128"/>
                <a:ea typeface="Adobe Fan Heiti Std B" pitchFamily="34" charset="-128"/>
              </a:rPr>
              <a:t>Colors</a:t>
            </a:r>
            <a:endParaRPr lang="en-US" sz="1050" b="1" dirty="0">
              <a:solidFill>
                <a:schemeClr val="bg1"/>
              </a:solidFill>
              <a:latin typeface="Adobe Fan Heiti Std B" pitchFamily="34" charset="-128"/>
              <a:ea typeface="Adobe Fan Heiti Std B" pitchFamily="34" charset="-128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324600" y="228600"/>
            <a:ext cx="2590800" cy="692497"/>
          </a:xfrm>
          <a:prstGeom prst="rect">
            <a:avLst/>
          </a:prstGeom>
          <a:noFill/>
          <a:ln>
            <a:solidFill>
              <a:srgbClr val="C9E8FF"/>
            </a:solidFill>
          </a:ln>
        </p:spPr>
        <p:txBody>
          <a:bodyPr wrap="square" lIns="45720" rIns="45720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300" dirty="0"/>
              <a:t>Install </a:t>
            </a:r>
            <a:r>
              <a:rPr lang="en-US" sz="1300" dirty="0">
                <a:hlinkClick r:id="rId5"/>
              </a:rPr>
              <a:t>R</a:t>
            </a:r>
            <a:r>
              <a:rPr lang="en-US" sz="1300" dirty="0"/>
              <a:t> &amp; install/open </a:t>
            </a:r>
            <a:r>
              <a:rPr lang="en-US" sz="1300" dirty="0" err="1">
                <a:hlinkClick r:id="rId6"/>
              </a:rPr>
              <a:t>RStudio</a:t>
            </a:r>
            <a:endParaRPr lang="en-US" sz="13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300" dirty="0"/>
              <a:t>RUN: </a:t>
            </a:r>
            <a:r>
              <a:rPr lang="en-US" sz="1300" dirty="0" err="1" smtClean="0"/>
              <a:t>install.packages</a:t>
            </a:r>
            <a:r>
              <a:rPr lang="en-US" sz="1300" dirty="0" smtClean="0"/>
              <a:t>(“shiny”, repos=“http</a:t>
            </a:r>
            <a:r>
              <a:rPr lang="en-US" sz="1300" dirty="0"/>
              <a:t>://cran.rstudio.com</a:t>
            </a:r>
            <a:r>
              <a:rPr lang="en-US" sz="1300" dirty="0" smtClean="0"/>
              <a:t>/”)</a:t>
            </a:r>
            <a:endParaRPr lang="en-US" sz="1300" dirty="0"/>
          </a:p>
        </p:txBody>
      </p:sp>
    </p:spTree>
    <p:extLst>
      <p:ext uri="{BB962C8B-B14F-4D97-AF65-F5344CB8AC3E}">
        <p14:creationId xmlns:p14="http://schemas.microsoft.com/office/powerpoint/2010/main" val="29006443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/>
          </a:bodyPr>
          <a:lstStyle/>
          <a:p>
            <a:r>
              <a:rPr lang="en-US" dirty="0" smtClean="0"/>
              <a:t>What Can Shiny Do For You?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89037"/>
            <a:ext cx="8229600" cy="4983163"/>
          </a:xfrm>
        </p:spPr>
        <p:txBody>
          <a:bodyPr/>
          <a:lstStyle/>
          <a:p>
            <a:endParaRPr lang="en-US" sz="1200" dirty="0" smtClean="0"/>
          </a:p>
          <a:p>
            <a:r>
              <a:rPr lang="en-US" dirty="0" smtClean="0"/>
              <a:t>Manipulative / interactive  </a:t>
            </a:r>
            <a:r>
              <a:rPr lang="en-US" u="sng" dirty="0" smtClean="0"/>
              <a:t>Exploratory Data Analyses</a:t>
            </a:r>
          </a:p>
          <a:p>
            <a:pPr lvl="1"/>
            <a:r>
              <a:rPr lang="en-US" dirty="0" smtClean="0"/>
              <a:t>Good for complex data w/ many input variables</a:t>
            </a:r>
          </a:p>
          <a:p>
            <a:endParaRPr lang="en-US" sz="1600" dirty="0" smtClean="0"/>
          </a:p>
          <a:p>
            <a:r>
              <a:rPr lang="en-US" dirty="0" smtClean="0"/>
              <a:t>Share, Publish, and Educate!</a:t>
            </a:r>
          </a:p>
          <a:p>
            <a:pPr lvl="1"/>
            <a:r>
              <a:rPr lang="en-US" dirty="0"/>
              <a:t>Put your Shiny app on the web by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using your </a:t>
            </a:r>
            <a:r>
              <a:rPr lang="en-US" dirty="0"/>
              <a:t>own servers or </a:t>
            </a:r>
            <a:r>
              <a:rPr lang="en-US" dirty="0" err="1"/>
              <a:t>Rstudio's</a:t>
            </a:r>
            <a:r>
              <a:rPr lang="en-US" dirty="0"/>
              <a:t>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hosting service.</a:t>
            </a:r>
            <a:endParaRPr lang="en-US" dirty="0"/>
          </a:p>
        </p:txBody>
      </p:sp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2410225"/>
            <a:ext cx="3478940" cy="144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4" name="Picture 2" descr="https://support.rstudio.com/hc/en-us/article_attachments/207956368/SSP_scaling_scenarios_02.jpe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27593" b="96111" l="23125" r="77188">
                        <a14:foregroundMark x1="28125" y1="58704" x2="32344" y2="62685"/>
                        <a14:foregroundMark x1="45208" y1="57500" x2="44583" y2="50463"/>
                        <a14:foregroundMark x1="43802" y1="68981" x2="47240" y2="74537"/>
                        <a14:foregroundMark x1="64219" y1="52222" x2="61979" y2="56574"/>
                        <a14:foregroundMark x1="60990" y1="55463" x2="63490" y2="55093"/>
                        <a14:foregroundMark x1="60885" y1="76667" x2="63229" y2="75093"/>
                        <a14:foregroundMark x1="62708" y1="72593" x2="63333" y2="78333"/>
                        <a14:foregroundMark x1="63333" y1="78333" x2="63333" y2="78333"/>
                        <a14:foregroundMark x1="65052" y1="73611" x2="61302" y2="76852"/>
                        <a14:backgroundMark x1="32969" y1="33241" x2="48958" y2="33704"/>
                        <a14:backgroundMark x1="44323" y1="61574" x2="62083" y2="6194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2961" t="45325" r="22434" b="17282"/>
          <a:stretch/>
        </p:blipFill>
        <p:spPr bwMode="auto">
          <a:xfrm>
            <a:off x="1244600" y="4509324"/>
            <a:ext cx="5701870" cy="2196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8" name="Straight Connector 7"/>
          <p:cNvCxnSpPr/>
          <p:nvPr/>
        </p:nvCxnSpPr>
        <p:spPr>
          <a:xfrm flipV="1">
            <a:off x="2514600" y="5118924"/>
            <a:ext cx="685800" cy="228600"/>
          </a:xfrm>
          <a:prstGeom prst="line">
            <a:avLst/>
          </a:prstGeom>
          <a:ln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2514600" y="5461824"/>
            <a:ext cx="685800" cy="419100"/>
          </a:xfrm>
          <a:prstGeom prst="line">
            <a:avLst/>
          </a:prstGeom>
          <a:ln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4021149" y="5004624"/>
            <a:ext cx="1008051" cy="0"/>
          </a:xfrm>
          <a:prstGeom prst="line">
            <a:avLst/>
          </a:prstGeom>
          <a:ln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4095535" y="6109524"/>
            <a:ext cx="933665" cy="152400"/>
          </a:xfrm>
          <a:prstGeom prst="line">
            <a:avLst/>
          </a:prstGeom>
          <a:ln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1066800" y="4645395"/>
            <a:ext cx="167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>
                    <a:lumMod val="75000"/>
                  </a:schemeClr>
                </a:solidFill>
              </a:rPr>
              <a:t>Shiny Web App</a:t>
            </a:r>
            <a:endParaRPr lang="en-US" dirty="0">
              <a:solidFill>
                <a:schemeClr val="tx1">
                  <a:lumMod val="75000"/>
                </a:schemeClr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048000" y="5422796"/>
            <a:ext cx="167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>
                    <a:lumMod val="75000"/>
                  </a:schemeClr>
                </a:solidFill>
              </a:rPr>
              <a:t>R Process</a:t>
            </a:r>
            <a:endParaRPr lang="en-US" dirty="0">
              <a:solidFill>
                <a:schemeClr val="tx1">
                  <a:lumMod val="75000"/>
                </a:schemeClr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048000" y="4324658"/>
            <a:ext cx="167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>
                    <a:lumMod val="75000"/>
                  </a:schemeClr>
                </a:solidFill>
              </a:rPr>
              <a:t>R Process</a:t>
            </a:r>
            <a:endParaRPr lang="en-US" dirty="0">
              <a:solidFill>
                <a:schemeClr val="tx1">
                  <a:lumMod val="75000"/>
                </a:schemeClr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723641" y="4934258"/>
            <a:ext cx="167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>
                    <a:lumMod val="75000"/>
                  </a:schemeClr>
                </a:solidFill>
              </a:rPr>
              <a:t>A</a:t>
            </a:r>
            <a:endParaRPr lang="en-US" dirty="0">
              <a:solidFill>
                <a:schemeClr val="tx1">
                  <a:lumMod val="75000"/>
                </a:schemeClr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723641" y="6109524"/>
            <a:ext cx="167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>
                    <a:lumMod val="75000"/>
                  </a:schemeClr>
                </a:solidFill>
              </a:rPr>
              <a:t>B</a:t>
            </a:r>
            <a:endParaRPr lang="en-US" dirty="0">
              <a:solidFill>
                <a:schemeClr val="tx1">
                  <a:lumMod val="75000"/>
                </a:schemeClr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914400" y="4324658"/>
            <a:ext cx="3429000" cy="2154198"/>
          </a:xfrm>
          <a:prstGeom prst="rect">
            <a:avLst/>
          </a:prstGeom>
          <a:noFill/>
          <a:ln>
            <a:solidFill>
              <a:schemeClr val="bg2">
                <a:lumMod val="25000"/>
                <a:lumOff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4847341" y="4384725"/>
            <a:ext cx="1477259" cy="2154198"/>
          </a:xfrm>
          <a:prstGeom prst="rect">
            <a:avLst/>
          </a:prstGeom>
          <a:noFill/>
          <a:ln>
            <a:solidFill>
              <a:schemeClr val="bg2">
                <a:lumMod val="25000"/>
                <a:lumOff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/>
          <p:cNvSpPr txBox="1"/>
          <p:nvPr/>
        </p:nvSpPr>
        <p:spPr>
          <a:xfrm>
            <a:off x="956129" y="6109524"/>
            <a:ext cx="167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2">
                    <a:lumMod val="25000"/>
                    <a:lumOff val="75000"/>
                  </a:schemeClr>
                </a:solidFill>
              </a:rPr>
              <a:t>Server</a:t>
            </a:r>
            <a:endParaRPr lang="en-US" b="1" dirty="0">
              <a:solidFill>
                <a:schemeClr val="bg2">
                  <a:lumMod val="25000"/>
                  <a:lumOff val="75000"/>
                </a:schemeClr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847341" y="4368438"/>
            <a:ext cx="167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2">
                    <a:lumMod val="25000"/>
                    <a:lumOff val="75000"/>
                  </a:schemeClr>
                </a:solidFill>
              </a:rPr>
              <a:t>End Users</a:t>
            </a:r>
            <a:endParaRPr lang="en-US" b="1" dirty="0">
              <a:solidFill>
                <a:schemeClr val="bg2">
                  <a:lumMod val="25000"/>
                  <a:lumOff val="75000"/>
                </a:schemeClr>
              </a:solidFill>
            </a:endParaRPr>
          </a:p>
        </p:txBody>
      </p:sp>
      <p:pic>
        <p:nvPicPr>
          <p:cNvPr id="3078" name="Picture 6" descr="https://gigaom.com/wp-content/uploads/sites/1/2012/05/shutterstock_95587381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85928" l="0" r="30000">
                        <a14:foregroundMark x1="7800" y1="4491" x2="2600" y2="5090"/>
                        <a14:backgroundMark x1="28800" y1="32335" x2="4000" y2="71257"/>
                        <a14:backgroundMark x1="19200" y1="36826" x2="18000" y2="4341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69272" b="25728"/>
          <a:stretch/>
        </p:blipFill>
        <p:spPr bwMode="auto">
          <a:xfrm flipH="1">
            <a:off x="6443116" y="4451071"/>
            <a:ext cx="1203668" cy="1943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TextBox 26"/>
          <p:cNvSpPr txBox="1"/>
          <p:nvPr/>
        </p:nvSpPr>
        <p:spPr>
          <a:xfrm>
            <a:off x="6324600" y="228600"/>
            <a:ext cx="2590800" cy="692497"/>
          </a:xfrm>
          <a:prstGeom prst="rect">
            <a:avLst/>
          </a:prstGeom>
          <a:noFill/>
          <a:ln>
            <a:solidFill>
              <a:srgbClr val="C9E8FF"/>
            </a:solidFill>
          </a:ln>
        </p:spPr>
        <p:txBody>
          <a:bodyPr wrap="square" lIns="45720" rIns="45720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300" dirty="0"/>
              <a:t>Install </a:t>
            </a:r>
            <a:r>
              <a:rPr lang="en-US" sz="1300" dirty="0">
                <a:hlinkClick r:id="rId7"/>
              </a:rPr>
              <a:t>R</a:t>
            </a:r>
            <a:r>
              <a:rPr lang="en-US" sz="1300" dirty="0"/>
              <a:t> &amp; install/open </a:t>
            </a:r>
            <a:r>
              <a:rPr lang="en-US" sz="1300" dirty="0" err="1">
                <a:hlinkClick r:id="rId8"/>
              </a:rPr>
              <a:t>RStudio</a:t>
            </a:r>
            <a:endParaRPr lang="en-US" sz="13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300" dirty="0"/>
              <a:t>RUN: </a:t>
            </a:r>
            <a:r>
              <a:rPr lang="en-US" sz="1300" dirty="0" err="1" smtClean="0"/>
              <a:t>install.packages</a:t>
            </a:r>
            <a:r>
              <a:rPr lang="en-US" sz="1300" dirty="0" smtClean="0"/>
              <a:t>(“shiny”, repos=“http</a:t>
            </a:r>
            <a:r>
              <a:rPr lang="en-US" sz="1300" dirty="0"/>
              <a:t>://cran.rstudio.com</a:t>
            </a:r>
            <a:r>
              <a:rPr lang="en-US" sz="1300" dirty="0" smtClean="0"/>
              <a:t>/”)</a:t>
            </a:r>
            <a:endParaRPr lang="en-US" sz="1300" dirty="0"/>
          </a:p>
        </p:txBody>
      </p:sp>
    </p:spTree>
    <p:extLst>
      <p:ext uri="{BB962C8B-B14F-4D97-AF65-F5344CB8AC3E}">
        <p14:creationId xmlns:p14="http://schemas.microsoft.com/office/powerpoint/2010/main" val="4325261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9" grpId="0"/>
      <p:bldP spid="20" grpId="0"/>
      <p:bldP spid="21" grpId="0"/>
      <p:bldP spid="22" grpId="0"/>
      <p:bldP spid="17" grpId="0" animBg="1"/>
      <p:bldP spid="24" grpId="0" animBg="1"/>
      <p:bldP spid="25" grpId="0"/>
      <p:bldP spid="2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/>
          </a:bodyPr>
          <a:lstStyle/>
          <a:p>
            <a:r>
              <a:rPr lang="en-US" dirty="0" smtClean="0"/>
              <a:t>Basics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</p:spPr>
        <p:txBody>
          <a:bodyPr/>
          <a:lstStyle/>
          <a:p>
            <a:r>
              <a:rPr lang="en-US" dirty="0"/>
              <a:t>Shiny apps have 2 main components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User-interface (</a:t>
            </a:r>
            <a:r>
              <a:rPr lang="en-US" b="1" dirty="0" smtClean="0"/>
              <a:t>UI</a:t>
            </a:r>
            <a:r>
              <a:rPr lang="en-US" dirty="0" smtClean="0"/>
              <a:t>) script</a:t>
            </a:r>
          </a:p>
          <a:p>
            <a:pPr lvl="1"/>
            <a:r>
              <a:rPr lang="en-US" b="1" dirty="0" smtClean="0"/>
              <a:t>Server</a:t>
            </a:r>
            <a:r>
              <a:rPr lang="en-US" dirty="0" smtClean="0"/>
              <a:t> script</a:t>
            </a:r>
          </a:p>
          <a:p>
            <a:pPr lvl="1"/>
            <a:endParaRPr lang="en-US" dirty="0"/>
          </a:p>
          <a:p>
            <a:r>
              <a:rPr lang="en-US" dirty="0" smtClean="0"/>
              <a:t>Essentially, a Shiny App = a web page (UI) connected to a computer </a:t>
            </a:r>
            <a:r>
              <a:rPr lang="en-US" dirty="0"/>
              <a:t>(i.e., the Server</a:t>
            </a:r>
            <a:r>
              <a:rPr lang="en-US" dirty="0" smtClean="0"/>
              <a:t>) running a live R session. </a:t>
            </a:r>
          </a:p>
          <a:p>
            <a:pPr lvl="1"/>
            <a:r>
              <a:rPr lang="en-US" dirty="0" smtClean="0"/>
              <a:t>Manipulating the UI causes the server </a:t>
            </a:r>
            <a:r>
              <a:rPr lang="en-US" dirty="0"/>
              <a:t>to update the UI’s displays (by running R </a:t>
            </a:r>
            <a:r>
              <a:rPr lang="en-US" dirty="0" smtClean="0"/>
              <a:t>code).</a:t>
            </a:r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4800600"/>
            <a:ext cx="3362325" cy="1676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4953000"/>
            <a:ext cx="2103983" cy="1371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6324600" y="228600"/>
            <a:ext cx="2590800" cy="692497"/>
          </a:xfrm>
          <a:prstGeom prst="rect">
            <a:avLst/>
          </a:prstGeom>
          <a:noFill/>
          <a:ln>
            <a:solidFill>
              <a:srgbClr val="C9E8FF"/>
            </a:solidFill>
          </a:ln>
        </p:spPr>
        <p:txBody>
          <a:bodyPr wrap="square" lIns="45720" rIns="45720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300" dirty="0"/>
              <a:t>Install </a:t>
            </a:r>
            <a:r>
              <a:rPr lang="en-US" sz="1300" dirty="0">
                <a:hlinkClick r:id="rId4"/>
              </a:rPr>
              <a:t>R</a:t>
            </a:r>
            <a:r>
              <a:rPr lang="en-US" sz="1300" dirty="0"/>
              <a:t> &amp; install/open </a:t>
            </a:r>
            <a:r>
              <a:rPr lang="en-US" sz="1300" dirty="0" err="1">
                <a:hlinkClick r:id="rId5"/>
              </a:rPr>
              <a:t>RStudio</a:t>
            </a:r>
            <a:endParaRPr lang="en-US" sz="13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300" dirty="0"/>
              <a:t>RUN: </a:t>
            </a:r>
            <a:r>
              <a:rPr lang="en-US" sz="1300" dirty="0" err="1" smtClean="0"/>
              <a:t>install.packages</a:t>
            </a:r>
            <a:r>
              <a:rPr lang="en-US" sz="1300" dirty="0" smtClean="0"/>
              <a:t>(“shiny”, repos=“http</a:t>
            </a:r>
            <a:r>
              <a:rPr lang="en-US" sz="1300" dirty="0"/>
              <a:t>://cran.rstudio.com</a:t>
            </a:r>
            <a:r>
              <a:rPr lang="en-US" sz="1300" dirty="0" smtClean="0"/>
              <a:t>/”)</a:t>
            </a:r>
            <a:endParaRPr lang="en-US" sz="1300" dirty="0"/>
          </a:p>
        </p:txBody>
      </p:sp>
    </p:spTree>
    <p:extLst>
      <p:ext uri="{BB962C8B-B14F-4D97-AF65-F5344CB8AC3E}">
        <p14:creationId xmlns:p14="http://schemas.microsoft.com/office/powerpoint/2010/main" val="3217856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/>
          </a:bodyPr>
          <a:lstStyle/>
          <a:p>
            <a:r>
              <a:rPr lang="en-US" i="1" dirty="0"/>
              <a:t>Simple</a:t>
            </a:r>
            <a:r>
              <a:rPr lang="en-US" dirty="0"/>
              <a:t> template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62200" y="2865437"/>
            <a:ext cx="6781800" cy="3306763"/>
          </a:xfrm>
        </p:spPr>
        <p:txBody>
          <a:bodyPr>
            <a:normAutofit/>
          </a:bodyPr>
          <a:lstStyle/>
          <a:p>
            <a:r>
              <a:rPr lang="en-US" dirty="0" smtClean="0"/>
              <a:t>Load </a:t>
            </a:r>
            <a:r>
              <a:rPr lang="en-US" dirty="0"/>
              <a:t>and attach </a:t>
            </a:r>
            <a:r>
              <a:rPr lang="en-US" dirty="0" smtClean="0"/>
              <a:t>Shiny package(s)</a:t>
            </a: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Create User Interface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Create server instructions</a:t>
            </a:r>
          </a:p>
          <a:p>
            <a:endParaRPr lang="en-US" dirty="0"/>
          </a:p>
          <a:p>
            <a:r>
              <a:rPr lang="en-US" dirty="0" smtClean="0"/>
              <a:t>Combine UI and server code into functioning app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352800" y="1371600"/>
            <a:ext cx="5257800" cy="1200329"/>
          </a:xfrm>
          <a:prstGeom prst="rect">
            <a:avLst/>
          </a:prstGeom>
          <a:solidFill>
            <a:schemeClr val="accent1">
              <a:alpha val="55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>
                <a:latin typeface="Courier" pitchFamily="49" charset="0"/>
              </a:rPr>
              <a:t>library(shiny)</a:t>
            </a:r>
          </a:p>
          <a:p>
            <a:r>
              <a:rPr lang="en-US" b="1" dirty="0" err="1">
                <a:latin typeface="Courier" pitchFamily="49" charset="0"/>
              </a:rPr>
              <a:t>ui</a:t>
            </a:r>
            <a:r>
              <a:rPr lang="en-US" b="1" dirty="0">
                <a:latin typeface="Courier" pitchFamily="49" charset="0"/>
              </a:rPr>
              <a:t> &lt;- </a:t>
            </a:r>
            <a:r>
              <a:rPr lang="en-US" b="1" dirty="0" err="1">
                <a:latin typeface="Courier" pitchFamily="49" charset="0"/>
              </a:rPr>
              <a:t>fluidPage</a:t>
            </a:r>
            <a:r>
              <a:rPr lang="en-US" b="1" dirty="0">
                <a:latin typeface="Courier" pitchFamily="49" charset="0"/>
              </a:rPr>
              <a:t>()</a:t>
            </a:r>
          </a:p>
          <a:p>
            <a:r>
              <a:rPr lang="en-US" b="1" dirty="0">
                <a:latin typeface="Courier" pitchFamily="49" charset="0"/>
              </a:rPr>
              <a:t>server &lt;- function(input, output){}</a:t>
            </a:r>
          </a:p>
          <a:p>
            <a:r>
              <a:rPr lang="en-US" b="1" dirty="0" err="1">
                <a:latin typeface="Courier" pitchFamily="49" charset="0"/>
              </a:rPr>
              <a:t>shinyApp</a:t>
            </a:r>
            <a:r>
              <a:rPr lang="en-US" b="1" dirty="0">
                <a:latin typeface="Courier" pitchFamily="49" charset="0"/>
              </a:rPr>
              <a:t>(</a:t>
            </a:r>
            <a:r>
              <a:rPr lang="en-US" b="1" dirty="0" err="1">
                <a:latin typeface="Courier" pitchFamily="49" charset="0"/>
              </a:rPr>
              <a:t>ui</a:t>
            </a:r>
            <a:r>
              <a:rPr lang="en-US" b="1" dirty="0">
                <a:latin typeface="Courier" pitchFamily="49" charset="0"/>
              </a:rPr>
              <a:t> = </a:t>
            </a:r>
            <a:r>
              <a:rPr lang="en-US" b="1" dirty="0" err="1">
                <a:latin typeface="Courier" pitchFamily="49" charset="0"/>
              </a:rPr>
              <a:t>ui</a:t>
            </a:r>
            <a:r>
              <a:rPr lang="en-US" b="1" dirty="0">
                <a:latin typeface="Courier" pitchFamily="49" charset="0"/>
              </a:rPr>
              <a:t>, server = server)</a:t>
            </a:r>
          </a:p>
        </p:txBody>
      </p:sp>
      <p:cxnSp>
        <p:nvCxnSpPr>
          <p:cNvPr id="1047" name="Straight Connector 1046"/>
          <p:cNvCxnSpPr/>
          <p:nvPr/>
        </p:nvCxnSpPr>
        <p:spPr>
          <a:xfrm flipH="1">
            <a:off x="609600" y="1562100"/>
            <a:ext cx="2590800" cy="0"/>
          </a:xfrm>
          <a:prstGeom prst="line">
            <a:avLst/>
          </a:prstGeom>
          <a:ln w="381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9" name="Straight Connector 1048"/>
          <p:cNvCxnSpPr/>
          <p:nvPr/>
        </p:nvCxnSpPr>
        <p:spPr>
          <a:xfrm>
            <a:off x="609600" y="1562100"/>
            <a:ext cx="0" cy="1485900"/>
          </a:xfrm>
          <a:prstGeom prst="line">
            <a:avLst/>
          </a:prstGeom>
          <a:ln w="381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1" name="Straight Arrow Connector 1050"/>
          <p:cNvCxnSpPr/>
          <p:nvPr/>
        </p:nvCxnSpPr>
        <p:spPr>
          <a:xfrm>
            <a:off x="609600" y="3051086"/>
            <a:ext cx="304800" cy="0"/>
          </a:xfrm>
          <a:prstGeom prst="straightConnector1">
            <a:avLst/>
          </a:prstGeom>
          <a:ln w="38100">
            <a:solidFill>
              <a:schemeClr val="accent2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/>
          <p:nvPr/>
        </p:nvCxnSpPr>
        <p:spPr>
          <a:xfrm flipH="1">
            <a:off x="1066800" y="1866900"/>
            <a:ext cx="2133600" cy="0"/>
          </a:xfrm>
          <a:prstGeom prst="line">
            <a:avLst/>
          </a:prstGeom>
          <a:ln w="381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/>
          <p:cNvCxnSpPr/>
          <p:nvPr/>
        </p:nvCxnSpPr>
        <p:spPr>
          <a:xfrm>
            <a:off x="1066800" y="1866900"/>
            <a:ext cx="0" cy="2095500"/>
          </a:xfrm>
          <a:prstGeom prst="line">
            <a:avLst/>
          </a:prstGeom>
          <a:ln w="381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Arrow Connector 77"/>
          <p:cNvCxnSpPr/>
          <p:nvPr/>
        </p:nvCxnSpPr>
        <p:spPr>
          <a:xfrm>
            <a:off x="1066800" y="3962400"/>
            <a:ext cx="304800" cy="0"/>
          </a:xfrm>
          <a:prstGeom prst="straightConnector1">
            <a:avLst/>
          </a:prstGeom>
          <a:ln w="38100">
            <a:solidFill>
              <a:schemeClr val="accent2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/>
          <p:cNvCxnSpPr/>
          <p:nvPr/>
        </p:nvCxnSpPr>
        <p:spPr>
          <a:xfrm flipH="1">
            <a:off x="1524000" y="2133600"/>
            <a:ext cx="1676400" cy="0"/>
          </a:xfrm>
          <a:prstGeom prst="line">
            <a:avLst/>
          </a:prstGeom>
          <a:ln w="381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/>
          <p:cNvCxnSpPr/>
          <p:nvPr/>
        </p:nvCxnSpPr>
        <p:spPr>
          <a:xfrm>
            <a:off x="1524000" y="2133600"/>
            <a:ext cx="0" cy="2667000"/>
          </a:xfrm>
          <a:prstGeom prst="line">
            <a:avLst/>
          </a:prstGeom>
          <a:ln w="381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Arrow Connector 82"/>
          <p:cNvCxnSpPr/>
          <p:nvPr/>
        </p:nvCxnSpPr>
        <p:spPr>
          <a:xfrm>
            <a:off x="1524000" y="4800600"/>
            <a:ext cx="304800" cy="0"/>
          </a:xfrm>
          <a:prstGeom prst="straightConnector1">
            <a:avLst/>
          </a:prstGeom>
          <a:ln w="38100">
            <a:solidFill>
              <a:schemeClr val="accent2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Straight Connector 91"/>
          <p:cNvCxnSpPr/>
          <p:nvPr/>
        </p:nvCxnSpPr>
        <p:spPr>
          <a:xfrm flipH="1">
            <a:off x="1981200" y="2438400"/>
            <a:ext cx="1219200" cy="0"/>
          </a:xfrm>
          <a:prstGeom prst="line">
            <a:avLst/>
          </a:prstGeom>
          <a:ln w="381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Connector 95"/>
          <p:cNvCxnSpPr/>
          <p:nvPr/>
        </p:nvCxnSpPr>
        <p:spPr>
          <a:xfrm>
            <a:off x="1981200" y="2438400"/>
            <a:ext cx="0" cy="3276600"/>
          </a:xfrm>
          <a:prstGeom prst="line">
            <a:avLst/>
          </a:prstGeom>
          <a:ln w="381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Arrow Connector 97"/>
          <p:cNvCxnSpPr/>
          <p:nvPr/>
        </p:nvCxnSpPr>
        <p:spPr>
          <a:xfrm>
            <a:off x="1981200" y="5715000"/>
            <a:ext cx="304800" cy="0"/>
          </a:xfrm>
          <a:prstGeom prst="straightConnector1">
            <a:avLst/>
          </a:prstGeom>
          <a:ln w="38100">
            <a:solidFill>
              <a:schemeClr val="accent2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/>
        </p:nvSpPr>
        <p:spPr>
          <a:xfrm>
            <a:off x="381000" y="6248400"/>
            <a:ext cx="838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Note: UI and server code can be separate files or created/saved in 1 .R file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6324600" y="228600"/>
            <a:ext cx="2590800" cy="692497"/>
          </a:xfrm>
          <a:prstGeom prst="rect">
            <a:avLst/>
          </a:prstGeom>
          <a:noFill/>
          <a:ln>
            <a:solidFill>
              <a:srgbClr val="C9E8FF"/>
            </a:solidFill>
          </a:ln>
        </p:spPr>
        <p:txBody>
          <a:bodyPr wrap="square" lIns="45720" rIns="45720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300" dirty="0"/>
              <a:t>Install </a:t>
            </a:r>
            <a:r>
              <a:rPr lang="en-US" sz="1300" dirty="0">
                <a:hlinkClick r:id="rId3"/>
              </a:rPr>
              <a:t>R</a:t>
            </a:r>
            <a:r>
              <a:rPr lang="en-US" sz="1300" dirty="0"/>
              <a:t> &amp; install/open </a:t>
            </a:r>
            <a:r>
              <a:rPr lang="en-US" sz="1300" dirty="0" err="1">
                <a:hlinkClick r:id="rId4"/>
              </a:rPr>
              <a:t>RStudio</a:t>
            </a:r>
            <a:endParaRPr lang="en-US" sz="13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300" dirty="0"/>
              <a:t>RUN: </a:t>
            </a:r>
            <a:r>
              <a:rPr lang="en-US" sz="1300" dirty="0" err="1" smtClean="0"/>
              <a:t>install.packages</a:t>
            </a:r>
            <a:r>
              <a:rPr lang="en-US" sz="1300" dirty="0" smtClean="0"/>
              <a:t>(“shiny”, repos=“http</a:t>
            </a:r>
            <a:r>
              <a:rPr lang="en-US" sz="1300" dirty="0"/>
              <a:t>://cran.rstudio.com</a:t>
            </a:r>
            <a:r>
              <a:rPr lang="en-US" sz="1300" dirty="0" smtClean="0"/>
              <a:t>/”)</a:t>
            </a:r>
            <a:endParaRPr lang="en-US" sz="1300" dirty="0"/>
          </a:p>
        </p:txBody>
      </p:sp>
    </p:spTree>
    <p:extLst>
      <p:ext uri="{BB962C8B-B14F-4D97-AF65-F5344CB8AC3E}">
        <p14:creationId xmlns:p14="http://schemas.microsoft.com/office/powerpoint/2010/main" val="28585347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5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/>
          </a:bodyPr>
          <a:lstStyle/>
          <a:p>
            <a:r>
              <a:rPr lang="en-US" dirty="0" smtClean="0"/>
              <a:t>UI – User Interface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059363"/>
          </a:xfrm>
        </p:spPr>
        <p:txBody>
          <a:bodyPr/>
          <a:lstStyle/>
          <a:p>
            <a:r>
              <a:rPr lang="en-US" dirty="0" smtClean="0"/>
              <a:t>3 Major components:</a:t>
            </a:r>
          </a:p>
          <a:p>
            <a:pPr lvl="1"/>
            <a:r>
              <a:rPr lang="en-US" dirty="0" smtClean="0"/>
              <a:t>Input (controls)</a:t>
            </a:r>
          </a:p>
          <a:p>
            <a:pPr lvl="2"/>
            <a:r>
              <a:rPr lang="en-US" dirty="0" smtClean="0"/>
              <a:t>Checkboxes, sliders, drop-down menus, action buttons, etc. </a:t>
            </a:r>
            <a:br>
              <a:rPr lang="en-US" dirty="0" smtClean="0"/>
            </a:br>
            <a:endParaRPr lang="en-US" sz="400" dirty="0" smtClean="0"/>
          </a:p>
          <a:p>
            <a:pPr lvl="1"/>
            <a:r>
              <a:rPr lang="en-US" dirty="0" smtClean="0"/>
              <a:t>Output Rendering</a:t>
            </a:r>
          </a:p>
          <a:p>
            <a:pPr lvl="2"/>
            <a:r>
              <a:rPr lang="en-US" dirty="0" smtClean="0"/>
              <a:t>Graphs, tables, text, images, etc.</a:t>
            </a:r>
          </a:p>
          <a:p>
            <a:pPr lvl="1"/>
            <a:endParaRPr lang="en-US" sz="800" dirty="0"/>
          </a:p>
          <a:p>
            <a:pPr lvl="1"/>
            <a:r>
              <a:rPr lang="en-US" dirty="0" smtClean="0"/>
              <a:t>(Formatting / Styling )</a:t>
            </a:r>
          </a:p>
          <a:p>
            <a:pPr lvl="2"/>
            <a:r>
              <a:rPr lang="en-US" dirty="0" smtClean="0"/>
              <a:t>HTML and/or </a:t>
            </a:r>
            <a:r>
              <a:rPr lang="en-US" dirty="0" err="1" smtClean="0"/>
              <a:t>CSS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826760" y="3031366"/>
            <a:ext cx="2057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Generally, created in server R code. 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532" y="4267200"/>
            <a:ext cx="1438446" cy="22669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Rectangle 24"/>
          <p:cNvSpPr/>
          <p:nvPr/>
        </p:nvSpPr>
        <p:spPr>
          <a:xfrm>
            <a:off x="2895600" y="4419600"/>
            <a:ext cx="2209800" cy="1981200"/>
          </a:xfrm>
          <a:prstGeom prst="rect">
            <a:avLst/>
          </a:prstGeom>
          <a:solidFill>
            <a:schemeClr val="bg2">
              <a:lumMod val="50000"/>
              <a:lumOff val="50000"/>
            </a:schemeClr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128" name="Picture 8" descr="http://www.statmethods.net/graphs/images/histogram3.jpg"/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FE0000"/>
              </a:clrFrom>
              <a:clrTo>
                <a:srgbClr val="FE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293"/>
          <a:stretch/>
        </p:blipFill>
        <p:spPr bwMode="auto">
          <a:xfrm>
            <a:off x="2812773" y="4267199"/>
            <a:ext cx="2445281" cy="226695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2" name="Picture 12" descr="https://img.webnots.com/2014/02/HTML-Formatting-Tags1.pn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5" t="2342" r="2348" b="3656"/>
          <a:stretch/>
        </p:blipFill>
        <p:spPr bwMode="auto">
          <a:xfrm>
            <a:off x="5867400" y="4267200"/>
            <a:ext cx="2636520" cy="22669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6" name="Straight Arrow Connector 35"/>
          <p:cNvCxnSpPr/>
          <p:nvPr/>
        </p:nvCxnSpPr>
        <p:spPr>
          <a:xfrm>
            <a:off x="3352800" y="2501900"/>
            <a:ext cx="3502660" cy="516766"/>
          </a:xfrm>
          <a:prstGeom prst="curvedConnector3">
            <a:avLst>
              <a:gd name="adj1" fmla="val 99674"/>
            </a:avLst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17856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10" grpId="0" uiExpand="1"/>
      <p:bldP spid="25" grpId="0" uiExpan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/>
          </a:bodyPr>
          <a:lstStyle/>
          <a:p>
            <a:r>
              <a:rPr lang="en-US" dirty="0" smtClean="0"/>
              <a:t>Inputs and Outputs</a:t>
            </a:r>
            <a:endParaRPr 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8987" y="1148086"/>
            <a:ext cx="3397813" cy="45473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25"/>
          <a:stretch/>
        </p:blipFill>
        <p:spPr bwMode="auto">
          <a:xfrm>
            <a:off x="551048" y="1128713"/>
            <a:ext cx="3030352" cy="45349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551047" y="5816869"/>
            <a:ext cx="303035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20000"/>
              </a:spcBef>
              <a:buClr>
                <a:srgbClr val="759AA5">
                  <a:lumMod val="60000"/>
                  <a:lumOff val="40000"/>
                </a:srgbClr>
              </a:buClr>
            </a:pPr>
            <a:r>
              <a:rPr lang="en-US" sz="2400" dirty="0" smtClean="0">
                <a:solidFill>
                  <a:srgbClr val="DFE6D0"/>
                </a:solidFill>
              </a:rPr>
              <a:t>Inputs inform R code</a:t>
            </a:r>
            <a:br>
              <a:rPr lang="en-US" sz="2400" dirty="0" smtClean="0">
                <a:solidFill>
                  <a:srgbClr val="DFE6D0"/>
                </a:solidFill>
              </a:rPr>
            </a:br>
            <a:r>
              <a:rPr lang="en-US" dirty="0" smtClean="0"/>
              <a:t>(Collect values from the user)</a:t>
            </a:r>
            <a:r>
              <a:rPr lang="en-US" sz="2400" dirty="0" smtClean="0">
                <a:solidFill>
                  <a:srgbClr val="DFE6D0"/>
                </a:solidFill>
              </a:rPr>
              <a:t> </a:t>
            </a:r>
            <a:endParaRPr lang="en-US" sz="2400" dirty="0">
              <a:solidFill>
                <a:srgbClr val="DFE6D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304579" y="5835335"/>
            <a:ext cx="3366627" cy="7940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spcBef>
                <a:spcPct val="20000"/>
              </a:spcBef>
              <a:buClr>
                <a:srgbClr val="759AA5">
                  <a:lumMod val="60000"/>
                  <a:lumOff val="40000"/>
                </a:srgbClr>
              </a:buClr>
            </a:pPr>
            <a:r>
              <a:rPr lang="en-US" sz="2400" dirty="0" smtClean="0">
                <a:solidFill>
                  <a:srgbClr val="DFE6D0"/>
                </a:solidFill>
              </a:rPr>
              <a:t>R code generates outputs</a:t>
            </a:r>
          </a:p>
          <a:p>
            <a:pPr lvl="0" algn="ctr">
              <a:spcBef>
                <a:spcPct val="20000"/>
              </a:spcBef>
              <a:buClr>
                <a:srgbClr val="759AA5">
                  <a:lumMod val="60000"/>
                  <a:lumOff val="40000"/>
                </a:srgbClr>
              </a:buClr>
            </a:pPr>
            <a:r>
              <a:rPr lang="en-US" dirty="0" smtClean="0">
                <a:solidFill>
                  <a:prstClr val="white"/>
                </a:solidFill>
              </a:rPr>
              <a:t>(Adds R output to UI)</a:t>
            </a:r>
            <a:endParaRPr lang="en-US" sz="2400" dirty="0">
              <a:solidFill>
                <a:srgbClr val="DFE6D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86200" y="1698171"/>
            <a:ext cx="11430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Access via ID names</a:t>
            </a:r>
          </a:p>
          <a:p>
            <a:pPr algn="ctr"/>
            <a:endParaRPr lang="en-US" sz="800" dirty="0" smtClean="0"/>
          </a:p>
          <a:p>
            <a:pPr algn="ctr"/>
            <a:endParaRPr lang="en-US" dirty="0"/>
          </a:p>
          <a:p>
            <a:pPr algn="ctr"/>
            <a:r>
              <a:rPr lang="en-US" dirty="0" err="1" smtClean="0"/>
              <a:t>inputId</a:t>
            </a:r>
            <a:endParaRPr lang="en-US" dirty="0" smtClean="0"/>
          </a:p>
          <a:p>
            <a:pPr algn="ctr"/>
            <a:r>
              <a:rPr lang="en-US" dirty="0" smtClean="0"/>
              <a:t>&amp;</a:t>
            </a:r>
          </a:p>
          <a:p>
            <a:pPr algn="ctr"/>
            <a:r>
              <a:rPr lang="en-US" dirty="0" err="1" smtClean="0"/>
              <a:t>outputId</a:t>
            </a:r>
            <a:endParaRPr lang="en-US" dirty="0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4457700" y="2362200"/>
            <a:ext cx="0" cy="305467"/>
          </a:xfrm>
          <a:prstGeom prst="straightConnector1">
            <a:avLst/>
          </a:prstGeom>
          <a:ln w="38100"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Oval 8"/>
          <p:cNvSpPr/>
          <p:nvPr/>
        </p:nvSpPr>
        <p:spPr>
          <a:xfrm>
            <a:off x="2247900" y="2514933"/>
            <a:ext cx="533400" cy="380667"/>
          </a:xfrm>
          <a:prstGeom prst="ellips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6324600" y="3810000"/>
            <a:ext cx="936907" cy="456867"/>
          </a:xfrm>
          <a:prstGeom prst="ellips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Arrow Connector 11"/>
          <p:cNvCxnSpPr>
            <a:stCxn id="9" idx="6"/>
          </p:cNvCxnSpPr>
          <p:nvPr/>
        </p:nvCxnSpPr>
        <p:spPr>
          <a:xfrm>
            <a:off x="2781300" y="2705267"/>
            <a:ext cx="1181100" cy="114133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stCxn id="15" idx="2"/>
          </p:cNvCxnSpPr>
          <p:nvPr/>
        </p:nvCxnSpPr>
        <p:spPr>
          <a:xfrm flipH="1" flipV="1">
            <a:off x="5029200" y="3429000"/>
            <a:ext cx="1295400" cy="609434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1289586" y="5625606"/>
            <a:ext cx="15532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Created in </a:t>
            </a:r>
            <a:r>
              <a:rPr lang="en-US" dirty="0" err="1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ui.R</a:t>
            </a:r>
            <a:endParaRPr lang="en-US" dirty="0" smtClean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020854" y="5625606"/>
            <a:ext cx="19340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Created in </a:t>
            </a:r>
            <a:r>
              <a:rPr lang="en-US" dirty="0" err="1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server.R</a:t>
            </a:r>
            <a:endParaRPr lang="en-US" dirty="0" smtClean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92916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0" grpId="0"/>
      <p:bldP spid="6" grpId="0"/>
      <p:bldP spid="9" grpId="0" animBg="1"/>
      <p:bldP spid="15" grpId="0" animBg="1"/>
      <p:bldP spid="3" grpId="0"/>
      <p:bldP spid="1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/>
          </a:bodyPr>
          <a:lstStyle/>
          <a:p>
            <a:r>
              <a:rPr lang="en-US" dirty="0" smtClean="0"/>
              <a:t>Server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1"/>
            <a:ext cx="8229600" cy="914399"/>
          </a:xfrm>
        </p:spPr>
        <p:txBody>
          <a:bodyPr/>
          <a:lstStyle/>
          <a:p>
            <a:r>
              <a:rPr lang="en-US" dirty="0" smtClean="0"/>
              <a:t>Instructions </a:t>
            </a:r>
            <a:r>
              <a:rPr lang="en-US" dirty="0"/>
              <a:t>on how </a:t>
            </a:r>
            <a:r>
              <a:rPr lang="en-US" dirty="0" smtClean="0"/>
              <a:t>to build </a:t>
            </a:r>
            <a:r>
              <a:rPr lang="en-US" dirty="0"/>
              <a:t>and rebuild the R objects displayed in the </a:t>
            </a:r>
            <a:r>
              <a:rPr lang="en-US" dirty="0" smtClean="0"/>
              <a:t>UI</a:t>
            </a:r>
          </a:p>
        </p:txBody>
      </p:sp>
      <p:sp>
        <p:nvSpPr>
          <p:cNvPr id="5" name="Rectangle 4"/>
          <p:cNvSpPr/>
          <p:nvPr/>
        </p:nvSpPr>
        <p:spPr>
          <a:xfrm>
            <a:off x="1143000" y="2209800"/>
            <a:ext cx="31242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0" lvl="1" algn="ctr">
              <a:buClr>
                <a:srgbClr val="759AA5">
                  <a:lumMod val="60000"/>
                  <a:lumOff val="40000"/>
                </a:srgbClr>
              </a:buClr>
            </a:pPr>
            <a:r>
              <a:rPr lang="en-US" sz="2000" b="1" dirty="0" smtClean="0">
                <a:solidFill>
                  <a:prstClr val="white"/>
                </a:solidFill>
              </a:rPr>
              <a:t>R </a:t>
            </a:r>
            <a:r>
              <a:rPr lang="en-US" sz="2000" b="1" dirty="0">
                <a:solidFill>
                  <a:prstClr val="white"/>
                </a:solidFill>
              </a:rPr>
              <a:t>code </a:t>
            </a:r>
            <a:endParaRPr lang="en-US" sz="2000" b="1" dirty="0" smtClean="0">
              <a:solidFill>
                <a:prstClr val="white"/>
              </a:solidFill>
            </a:endParaRPr>
          </a:p>
          <a:p>
            <a:pPr marL="365760" lvl="1" algn="ctr">
              <a:buClr>
                <a:srgbClr val="759AA5">
                  <a:lumMod val="60000"/>
                  <a:lumOff val="40000"/>
                </a:srgbClr>
              </a:buClr>
            </a:pPr>
            <a:r>
              <a:rPr lang="en-US" sz="2000" b="1" dirty="0" smtClean="0">
                <a:solidFill>
                  <a:prstClr val="white"/>
                </a:solidFill>
              </a:rPr>
              <a:t>+ </a:t>
            </a:r>
          </a:p>
          <a:p>
            <a:pPr marL="365760" lvl="1" algn="ctr">
              <a:buClr>
                <a:srgbClr val="759AA5">
                  <a:lumMod val="60000"/>
                  <a:lumOff val="40000"/>
                </a:srgbClr>
              </a:buClr>
            </a:pPr>
            <a:r>
              <a:rPr lang="en-US" sz="2000" b="1" dirty="0" smtClean="0">
                <a:solidFill>
                  <a:prstClr val="white"/>
                </a:solidFill>
              </a:rPr>
              <a:t>Input </a:t>
            </a:r>
            <a:r>
              <a:rPr lang="en-US" sz="2000" b="1" dirty="0">
                <a:solidFill>
                  <a:prstClr val="white"/>
                </a:solidFill>
              </a:rPr>
              <a:t>values from </a:t>
            </a:r>
            <a:r>
              <a:rPr lang="en-US" sz="2000" b="1" dirty="0" smtClean="0">
                <a:solidFill>
                  <a:prstClr val="white"/>
                </a:solidFill>
              </a:rPr>
              <a:t>UI</a:t>
            </a:r>
            <a:endParaRPr lang="en-US" sz="2000" b="1" dirty="0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024184" y="2481590"/>
            <a:ext cx="62401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ctr">
              <a:spcBef>
                <a:spcPct val="20000"/>
              </a:spcBef>
              <a:buClr>
                <a:srgbClr val="759AA5">
                  <a:lumMod val="60000"/>
                  <a:lumOff val="40000"/>
                </a:srgbClr>
              </a:buClr>
            </a:pPr>
            <a:r>
              <a:rPr lang="en-US" sz="2800" b="1" dirty="0" smtClean="0">
                <a:solidFill>
                  <a:prstClr val="white"/>
                </a:solidFill>
              </a:rPr>
              <a:t>  =</a:t>
            </a:r>
            <a:endParaRPr lang="en-US" sz="2800" b="1" dirty="0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371600" y="1981200"/>
            <a:ext cx="6324600" cy="1524000"/>
          </a:xfrm>
          <a:prstGeom prst="rect">
            <a:avLst/>
          </a:prstGeom>
          <a:noFill/>
          <a:ln w="12700">
            <a:solidFill>
              <a:schemeClr val="bg2">
                <a:lumMod val="25000"/>
                <a:lumOff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5566580" y="2647890"/>
            <a:ext cx="98142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lvl="1" algn="ctr">
              <a:spcBef>
                <a:spcPct val="20000"/>
              </a:spcBef>
              <a:buClr>
                <a:srgbClr val="759AA5">
                  <a:lumMod val="60000"/>
                  <a:lumOff val="40000"/>
                </a:srgbClr>
              </a:buClr>
            </a:pPr>
            <a:r>
              <a:rPr lang="en-US" sz="2000" dirty="0" smtClean="0">
                <a:solidFill>
                  <a:prstClr val="white"/>
                </a:solidFill>
              </a:rPr>
              <a:t>(For UI)</a:t>
            </a:r>
            <a:endParaRPr lang="en-US" sz="2000" dirty="0">
              <a:solidFill>
                <a:prstClr val="white"/>
              </a:solidFill>
            </a:endParaRP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457200" y="3809999"/>
            <a:ext cx="8229600" cy="21336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8872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691640" indent="-18288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4884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Made possible b/c input values are </a:t>
            </a:r>
            <a:r>
              <a:rPr lang="en-US" i="1" u="sng" dirty="0" smtClean="0"/>
              <a:t>reactive</a:t>
            </a:r>
          </a:p>
          <a:p>
            <a:r>
              <a:rPr lang="en-US" dirty="0" smtClean="0"/>
              <a:t>Utilize this reactivity using </a:t>
            </a:r>
            <a:r>
              <a:rPr lang="en-US" b="1" dirty="0" smtClean="0">
                <a:latin typeface="Berlin Sans FB Demi" panose="020E0802020502020306" pitchFamily="34" charset="0"/>
                <a:ea typeface="Adobe Gothic Std B" pitchFamily="34" charset="-128"/>
              </a:rPr>
              <a:t>reactive()</a:t>
            </a:r>
            <a:r>
              <a:rPr lang="en-US" dirty="0" smtClean="0">
                <a:latin typeface="Berlin Sans FB Demi" panose="020E0802020502020306" pitchFamily="34" charset="0"/>
                <a:ea typeface="Adobe Gothic Std B" pitchFamily="34" charset="-128"/>
              </a:rPr>
              <a:t> </a:t>
            </a:r>
            <a:r>
              <a:rPr lang="en-US" dirty="0" smtClean="0"/>
              <a:t>functions in server script</a:t>
            </a:r>
          </a:p>
          <a:p>
            <a:pPr lvl="1"/>
            <a:r>
              <a:rPr lang="en-US" dirty="0" smtClean="0"/>
              <a:t>Surrounding any R code by reactive function allows function to be modified by UI input values </a:t>
            </a:r>
          </a:p>
        </p:txBody>
      </p:sp>
      <p:sp>
        <p:nvSpPr>
          <p:cNvPr id="8" name="Rectangle 7"/>
          <p:cNvSpPr/>
          <p:nvPr/>
        </p:nvSpPr>
        <p:spPr>
          <a:xfrm>
            <a:off x="4704831" y="2343090"/>
            <a:ext cx="268656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lvl="1" algn="ctr">
              <a:spcBef>
                <a:spcPct val="20000"/>
              </a:spcBef>
              <a:buClr>
                <a:srgbClr val="759AA5">
                  <a:lumMod val="60000"/>
                  <a:lumOff val="40000"/>
                </a:srgbClr>
              </a:buClr>
            </a:pPr>
            <a:r>
              <a:rPr lang="en-US" sz="2000" b="1" dirty="0">
                <a:solidFill>
                  <a:prstClr val="white"/>
                </a:solidFill>
              </a:rPr>
              <a:t>Creates Output objects </a:t>
            </a:r>
          </a:p>
        </p:txBody>
      </p:sp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9875" y="5466220"/>
            <a:ext cx="3448050" cy="104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423800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  <p:bldP spid="6" grpId="0"/>
      <p:bldP spid="7" grpId="0" animBg="1"/>
      <p:bldP spid="14" grpId="0"/>
      <p:bldP spid="15" grpId="0" uiExpand="1" build="allAtOnce"/>
      <p:bldP spid="8" grpId="0"/>
    </p:bldLst>
  </p:timing>
</p:sld>
</file>

<file path=ppt/theme/theme1.xml><?xml version="1.0" encoding="utf-8"?>
<a:theme xmlns:a="http://schemas.openxmlformats.org/drawingml/2006/main" name="Thatch">
  <a:themeElements>
    <a:clrScheme name="Thatch">
      <a:dk1>
        <a:sysClr val="windowText" lastClr="000000"/>
      </a:dk1>
      <a:lt1>
        <a:sysClr val="window" lastClr="FFFFFF"/>
      </a:lt1>
      <a:dk2>
        <a:srgbClr val="1D3641"/>
      </a:dk2>
      <a:lt2>
        <a:srgbClr val="DFE6D0"/>
      </a:lt2>
      <a:accent1>
        <a:srgbClr val="759AA5"/>
      </a:accent1>
      <a:accent2>
        <a:srgbClr val="CFC60D"/>
      </a:accent2>
      <a:accent3>
        <a:srgbClr val="99987F"/>
      </a:accent3>
      <a:accent4>
        <a:srgbClr val="90AC97"/>
      </a:accent4>
      <a:accent5>
        <a:srgbClr val="FFAD1C"/>
      </a:accent5>
      <a:accent6>
        <a:srgbClr val="B9AB6F"/>
      </a:accent6>
      <a:hlink>
        <a:srgbClr val="66AACD"/>
      </a:hlink>
      <a:folHlink>
        <a:srgbClr val="809DB3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atch">
      <a:fillStyleLst>
        <a:solidFill>
          <a:schemeClr val="phClr"/>
        </a:solidFill>
        <a:gradFill rotWithShape="1">
          <a:gsLst>
            <a:gs pos="0">
              <a:schemeClr val="phClr">
                <a:tint val="79000"/>
                <a:satMod val="180000"/>
              </a:schemeClr>
            </a:gs>
            <a:gs pos="65000">
              <a:schemeClr val="phClr">
                <a:tint val="52000"/>
                <a:satMod val="250000"/>
              </a:schemeClr>
            </a:gs>
            <a:gs pos="100000">
              <a:schemeClr val="phClr">
                <a:tint val="29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8700000"/>
            </a:lightRig>
          </a:scene3d>
          <a:sp3d contourW="12700" prstMaterial="dkEdge">
            <a:bevelT w="0" h="0" prst="relaxedInset"/>
            <a:contourClr>
              <a:schemeClr val="phClr">
                <a:shade val="65000"/>
                <a:satMod val="15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13200000"/>
            </a:lightRig>
          </a:scene3d>
          <a:sp3d prstMaterial="dkEdge">
            <a:bevelT w="63500" h="50800" prst="relaxedIns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hade val="95000"/>
                <a:satMod val="200000"/>
              </a:schemeClr>
            </a:gs>
            <a:gs pos="53000">
              <a:schemeClr val="phClr">
                <a:shade val="60000"/>
                <a:satMod val="220000"/>
              </a:schemeClr>
            </a:gs>
            <a:gs pos="100000">
              <a:schemeClr val="phClr">
                <a:shade val="45000"/>
                <a:satMod val="22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3000"/>
                <a:shade val="97000"/>
                <a:satMod val="230000"/>
              </a:schemeClr>
            </a:gs>
            <a:gs pos="100000">
              <a:schemeClr val="phClr">
                <a:shade val="35000"/>
                <a:satMod val="250000"/>
              </a:schemeClr>
            </a:gs>
          </a:gsLst>
          <a:path path="circle">
            <a:fillToRect l="15000" t="50000" r="85000" b="6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Thatch</Template>
  <TotalTime>22576</TotalTime>
  <Words>1564</Words>
  <Application>Microsoft Office PowerPoint</Application>
  <PresentationFormat>On-screen Show (4:3)</PresentationFormat>
  <Paragraphs>274</Paragraphs>
  <Slides>23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Thatch</vt:lpstr>
      <vt:lpstr>Intro to Shiny Workshop  (No, really, you can learn this)</vt:lpstr>
      <vt:lpstr>Outline</vt:lpstr>
      <vt:lpstr>What is Shiny?</vt:lpstr>
      <vt:lpstr>What Can Shiny Do For You?</vt:lpstr>
      <vt:lpstr>Basics</vt:lpstr>
      <vt:lpstr>Simple template</vt:lpstr>
      <vt:lpstr>UI – User Interface</vt:lpstr>
      <vt:lpstr>Inputs and Outputs</vt:lpstr>
      <vt:lpstr>Server</vt:lpstr>
      <vt:lpstr>Reactivity</vt:lpstr>
      <vt:lpstr>General Workflow</vt:lpstr>
      <vt:lpstr>So How Do I Make it Look Good?</vt:lpstr>
      <vt:lpstr>UI Layouts</vt:lpstr>
      <vt:lpstr>Customize your App’s Appearance</vt:lpstr>
      <vt:lpstr>Setting styles of individual elements</vt:lpstr>
      <vt:lpstr>CSS – “Advanced” Styling</vt:lpstr>
      <vt:lpstr>Themes</vt:lpstr>
      <vt:lpstr>Useful Links</vt:lpstr>
      <vt:lpstr>Endless Possibilities!!!</vt:lpstr>
      <vt:lpstr>Endless Possibilities!!!</vt:lpstr>
      <vt:lpstr>Let’s Jump Into Some Code!!!</vt:lpstr>
      <vt:lpstr>Let’s Jump Into Some Code!!!</vt:lpstr>
      <vt:lpstr>Common Errors: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Duke Forest Long Term Research in Environmental Biology (LTREB)</dc:title>
  <dc:creator>Windows User</dc:creator>
  <cp:lastModifiedBy>Chris Payne</cp:lastModifiedBy>
  <cp:revision>396</cp:revision>
  <cp:lastPrinted>2015-08-10T13:54:28Z</cp:lastPrinted>
  <dcterms:created xsi:type="dcterms:W3CDTF">2012-11-08T16:55:23Z</dcterms:created>
  <dcterms:modified xsi:type="dcterms:W3CDTF">2017-05-02T02:17:08Z</dcterms:modified>
</cp:coreProperties>
</file>