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7"/>
  </p:notesMasterIdLst>
  <p:sldIdLst>
    <p:sldId id="259" r:id="rId2"/>
    <p:sldId id="907" r:id="rId3"/>
    <p:sldId id="908" r:id="rId4"/>
    <p:sldId id="909" r:id="rId5"/>
    <p:sldId id="910" r:id="rId6"/>
    <p:sldId id="911" r:id="rId7"/>
    <p:sldId id="912" r:id="rId8"/>
    <p:sldId id="913" r:id="rId9"/>
    <p:sldId id="914" r:id="rId10"/>
    <p:sldId id="915" r:id="rId11"/>
    <p:sldId id="916" r:id="rId12"/>
    <p:sldId id="917" r:id="rId13"/>
    <p:sldId id="918" r:id="rId14"/>
    <p:sldId id="919" r:id="rId15"/>
    <p:sldId id="920" r:id="rId16"/>
    <p:sldId id="922" r:id="rId17"/>
    <p:sldId id="921" r:id="rId18"/>
    <p:sldId id="893" r:id="rId19"/>
    <p:sldId id="923" r:id="rId20"/>
    <p:sldId id="924" r:id="rId21"/>
    <p:sldId id="925" r:id="rId22"/>
    <p:sldId id="926" r:id="rId23"/>
    <p:sldId id="927" r:id="rId24"/>
    <p:sldId id="928" r:id="rId25"/>
    <p:sldId id="929" r:id="rId26"/>
  </p:sldIdLst>
  <p:sldSz cx="12192000" cy="6858000"/>
  <p:notesSz cx="7102475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A622845-6266-4D00-96BA-1436A2147006}">
          <p14:sldIdLst>
            <p14:sldId id="259"/>
            <p14:sldId id="907"/>
            <p14:sldId id="908"/>
            <p14:sldId id="909"/>
            <p14:sldId id="910"/>
            <p14:sldId id="911"/>
            <p14:sldId id="912"/>
            <p14:sldId id="913"/>
            <p14:sldId id="914"/>
            <p14:sldId id="915"/>
            <p14:sldId id="916"/>
            <p14:sldId id="917"/>
            <p14:sldId id="918"/>
            <p14:sldId id="919"/>
            <p14:sldId id="920"/>
            <p14:sldId id="922"/>
            <p14:sldId id="921"/>
            <p14:sldId id="893"/>
            <p14:sldId id="923"/>
            <p14:sldId id="924"/>
            <p14:sldId id="925"/>
            <p14:sldId id="926"/>
            <p14:sldId id="927"/>
            <p14:sldId id="928"/>
            <p14:sldId id="9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36x6teoh@goetheuniversitaet.onmicrosoft.com" initials="j" lastIdx="1" clrIdx="0">
    <p:extLst>
      <p:ext uri="{19B8F6BF-5375-455C-9EA6-DF929625EA0E}">
        <p15:presenceInfo xmlns:p15="http://schemas.microsoft.com/office/powerpoint/2012/main" userId="jk36x6teoh@goetheuniversitaet.onmicrosoft.com" providerId="None"/>
      </p:ext>
    </p:extLst>
  </p:cmAuthor>
  <p:cmAuthor id="2" name="Vovchenko Volodymyr" initials="VV" lastIdx="3" clrIdx="1">
    <p:extLst>
      <p:ext uri="{19B8F6BF-5375-455C-9EA6-DF929625EA0E}">
        <p15:presenceInfo xmlns:p15="http://schemas.microsoft.com/office/powerpoint/2012/main" userId="9971ad54b2be89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08FF"/>
    <a:srgbClr val="122EA6"/>
    <a:srgbClr val="A4A3A3"/>
    <a:srgbClr val="3B3838"/>
    <a:srgbClr val="206F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-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8" autoAdjust="0"/>
    <p:restoredTop sz="94984" autoAdjust="0"/>
  </p:normalViewPr>
  <p:slideViewPr>
    <p:cSldViewPr snapToGrid="0">
      <p:cViewPr varScale="1">
        <p:scale>
          <a:sx n="116" d="100"/>
          <a:sy n="116" d="100"/>
        </p:scale>
        <p:origin x="192" y="42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023093" y="0"/>
            <a:ext cx="3077739" cy="513508"/>
          </a:xfrm>
          <a:prstGeom prst="rect">
            <a:avLst/>
          </a:prstGeom>
        </p:spPr>
        <p:txBody>
          <a:bodyPr vert="horz" lIns="99057" tIns="49528" rIns="99057" bIns="49528" rtlCol="0"/>
          <a:lstStyle>
            <a:lvl1pPr algn="r">
              <a:defRPr sz="1300"/>
            </a:lvl1pPr>
          </a:lstStyle>
          <a:p>
            <a:fld id="{961AF02B-09B0-4980-983D-27C0EDB561B5}" type="datetimeFigureOut">
              <a:rPr lang="uk-UA" smtClean="0"/>
              <a:t>10.05.25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37275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7" tIns="49528" rIns="99057" bIns="49528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10248" y="4925407"/>
            <a:ext cx="5681980" cy="4029879"/>
          </a:xfrm>
          <a:prstGeom prst="rect">
            <a:avLst/>
          </a:prstGeom>
        </p:spPr>
        <p:txBody>
          <a:bodyPr vert="horz" lIns="99057" tIns="49528" rIns="99057" bIns="4952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l">
              <a:defRPr sz="13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023093" y="9721107"/>
            <a:ext cx="3077739" cy="513507"/>
          </a:xfrm>
          <a:prstGeom prst="rect">
            <a:avLst/>
          </a:prstGeom>
        </p:spPr>
        <p:txBody>
          <a:bodyPr vert="horz" lIns="99057" tIns="49528" rIns="99057" bIns="49528" rtlCol="0" anchor="b"/>
          <a:lstStyle>
            <a:lvl1pPr algn="r">
              <a:defRPr sz="1300"/>
            </a:lvl1pPr>
          </a:lstStyle>
          <a:p>
            <a:fld id="{2F0C5EC2-2CF5-460B-AE73-90022B24A42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36488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0C5EC2-2CF5-460B-AE73-90022B24A426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09027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0185" y="53790"/>
            <a:ext cx="11271623" cy="2034987"/>
          </a:xfrm>
        </p:spPr>
        <p:txBody>
          <a:bodyPr anchor="b">
            <a:normAutofit/>
          </a:bodyPr>
          <a:lstStyle>
            <a:lvl1pPr algn="ctr">
              <a:defRPr sz="4400" b="1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398" y="2183414"/>
            <a:ext cx="10363199" cy="5559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Volodymyr Vovchenko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CBF37B5-78F5-4A7D-8B93-035842C50E8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80703" y="4582035"/>
            <a:ext cx="5630583" cy="555922"/>
          </a:xfrm>
        </p:spPr>
        <p:txBody>
          <a:bodyPr>
            <a:normAutofit/>
          </a:bodyPr>
          <a:lstStyle>
            <a:lvl1pPr marL="0" indent="0" algn="ctr">
              <a:buNone/>
              <a:defRPr sz="2400" i="1"/>
            </a:lvl1pPr>
          </a:lstStyle>
          <a:p>
            <a:pPr lvl="0"/>
            <a:r>
              <a:rPr lang="en-US" dirty="0"/>
              <a:t>Conference, City, Country</a:t>
            </a:r>
            <a:endParaRPr lang="uk-U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E4FFC172-0F22-4283-A11C-0DC5E0AE852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73001" y="5019584"/>
            <a:ext cx="3845984" cy="555922"/>
          </a:xfrm>
        </p:spPr>
        <p:txBody>
          <a:bodyPr>
            <a:normAutofit/>
          </a:bodyPr>
          <a:lstStyle>
            <a:lvl1pPr marL="0" indent="0" algn="ctr">
              <a:buNone/>
              <a:defRPr sz="2000" b="1"/>
            </a:lvl1pPr>
          </a:lstStyle>
          <a:p>
            <a:pPr lvl="0"/>
            <a:r>
              <a:rPr lang="en-US" dirty="0"/>
              <a:t>January 1, 2018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678850A6-F8A6-4A0B-B3FD-B128F2AAAD0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14398" y="2651537"/>
            <a:ext cx="10363199" cy="415925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Affiliation 1 &amp; Affiliation 2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6234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9EB41E-26C4-40E9-BDFE-31AA4607F9C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980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E0C373-8171-4426-B0B4-D377060F6819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574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542" y="1"/>
            <a:ext cx="11450917" cy="1165085"/>
          </a:xfrm>
        </p:spPr>
        <p:txBody>
          <a:bodyPr>
            <a:normAutofit/>
          </a:bodyPr>
          <a:lstStyle>
            <a:lvl1pPr>
              <a:defRPr sz="3000" b="1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0542" y="1165086"/>
            <a:ext cx="11450917" cy="5065379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9" y="6356351"/>
            <a:ext cx="1733177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11295" y="6356351"/>
            <a:ext cx="7769411" cy="365125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330716B-4A30-42ED-9EE2-313B727AF872}"/>
              </a:ext>
            </a:extLst>
          </p:cNvPr>
          <p:cNvCxnSpPr>
            <a:cxnSpLocks/>
          </p:cNvCxnSpPr>
          <p:nvPr userDrawn="1"/>
        </p:nvCxnSpPr>
        <p:spPr>
          <a:xfrm>
            <a:off x="525930" y="941290"/>
            <a:ext cx="11295529" cy="0"/>
          </a:xfrm>
          <a:prstGeom prst="line">
            <a:avLst/>
          </a:prstGeom>
          <a:ln w="38100" cap="rnd">
            <a:solidFill>
              <a:schemeClr val="accent1">
                <a:lumMod val="75000"/>
              </a:schemeClr>
            </a:solidFill>
            <a:miter lim="800000"/>
            <a:head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AE6D348-82C6-4292-BBB3-9B6596DDBA2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679331" y="6467291"/>
            <a:ext cx="1142128" cy="340472"/>
          </a:xfrm>
        </p:spPr>
        <p:txBody>
          <a:bodyPr/>
          <a:lstStyle>
            <a:lvl1pPr marL="0" indent="0" algn="r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1/16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0397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8B6DC0-C439-4E9C-83A1-0864A66907B2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267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2CBFA41-6503-4670-A030-C4026C269157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1394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605502-1E5D-40B4-9172-D712644FEDD1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0415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863152-FD27-4939-832D-B860C6DB12A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/16</a:t>
            </a:r>
            <a:endParaRPr lang="uk-UA" sz="18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625027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1285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C18BA5-E72A-4B8B-9830-A8FD3E323A65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6116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58588" y="6356351"/>
            <a:ext cx="2743200" cy="365125"/>
          </a:xfrm>
          <a:prstGeom prst="rect">
            <a:avLst/>
          </a:prstGeom>
        </p:spPr>
        <p:txBody>
          <a:bodyPr/>
          <a:lstStyle/>
          <a:p>
            <a:r>
              <a:rPr lang="uk-UA"/>
              <a:t>16.05.2018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70730" y="6356352"/>
            <a:ext cx="5414681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Lattice-based QCD equation of state at finite baryon density</a:t>
            </a:r>
            <a:endParaRPr lang="uk-UA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66E4F29-ED37-4848-985D-7E7F13267723}"/>
              </a:ext>
            </a:extLst>
          </p:cNvPr>
          <p:cNvSpPr txBox="1"/>
          <p:nvPr userDrawn="1"/>
        </p:nvSpPr>
        <p:spPr>
          <a:xfrm>
            <a:off x="10399058" y="6374886"/>
            <a:ext cx="14104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F756D04E-A8B2-4ECC-B16F-BDE426F97B99}" type="slidenum">
              <a:rPr lang="uk-UA" sz="1800" smtClean="0">
                <a:solidFill>
                  <a:schemeClr val="bg1">
                    <a:lumMod val="50000"/>
                  </a:schemeClr>
                </a:solidFill>
              </a:rPr>
              <a:pPr algn="r"/>
              <a:t>‹#›</a:t>
            </a:fld>
            <a:r>
              <a:rPr lang="en-US" sz="18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/15</a:t>
            </a:r>
            <a:endParaRPr lang="uk-UA" sz="18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674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8589" y="365127"/>
            <a:ext cx="1148677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8589" y="1825625"/>
            <a:ext cx="1148677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Text sample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8589" y="6356351"/>
            <a:ext cx="17690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uk-UA" dirty="0"/>
              <a:t>16.05.2018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5975" y="6356350"/>
            <a:ext cx="78530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Lattice-based QCD equation of state at finite baryon density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5681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ovchenko.net/computational-physics/" TargetMode="External"/><Relationship Id="rId3" Type="http://schemas.openxmlformats.org/officeDocument/2006/relationships/image" Target="../media/image1.png"/><Relationship Id="rId7" Type="http://schemas.openxmlformats.org/officeDocument/2006/relationships/hyperlink" Target="https://github.com/vlvovch/PHYS6350-ComputationalPhysic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vvovchenko@uh.edu" TargetMode="Externa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n.wikipedia.org/wiki/Runge%E2%80%93Kutta%E2%80%93Fehlberg_method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sv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4.png"/><Relationship Id="rId7" Type="http://schemas.openxmlformats.org/officeDocument/2006/relationships/image" Target="../media/image61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svg"/><Relationship Id="rId4" Type="http://schemas.openxmlformats.org/officeDocument/2006/relationships/image" Target="../media/image58.png"/><Relationship Id="rId9" Type="http://schemas.openxmlformats.org/officeDocument/2006/relationships/image" Target="../media/image6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5" Type="http://schemas.openxmlformats.org/officeDocument/2006/relationships/image" Target="../media/image68.png"/><Relationship Id="rId10" Type="http://schemas.openxmlformats.org/officeDocument/2006/relationships/image" Target="../media/image73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svg"/><Relationship Id="rId7" Type="http://schemas.openxmlformats.org/officeDocument/2006/relationships/image" Target="../media/image87.sv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0.png"/><Relationship Id="rId7" Type="http://schemas.openxmlformats.org/officeDocument/2006/relationships/image" Target="../media/image91.png"/><Relationship Id="rId2" Type="http://schemas.openxmlformats.org/officeDocument/2006/relationships/image" Target="../media/image7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1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sv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1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916B3BB-760D-4483-898C-0AAFC2D2C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8129" y="861587"/>
            <a:ext cx="9155737" cy="1403733"/>
          </a:xfrm>
        </p:spPr>
        <p:txBody>
          <a:bodyPr>
            <a:normAutofit/>
          </a:bodyPr>
          <a:lstStyle/>
          <a:p>
            <a:r>
              <a:rPr lang="en-US" sz="3200" dirty="0"/>
              <a:t>Computational Physics (PHYS6350)</a:t>
            </a:r>
            <a:endParaRPr lang="uk-UA" sz="3200" dirty="0">
              <a:latin typeface="+mn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665EF24-B924-4E01-A6E6-6BC0EA434E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881487" y="2444101"/>
            <a:ext cx="8419909" cy="415925"/>
          </a:xfrm>
        </p:spPr>
        <p:txBody>
          <a:bodyPr>
            <a:normAutofit/>
          </a:bodyPr>
          <a:lstStyle/>
          <a:p>
            <a:r>
              <a:rPr lang="en-US" sz="2200">
                <a:latin typeface="LM Sans 10" panose="00000500000000000000" pitchFamily="50" charset="0"/>
              </a:rPr>
              <a:t>Lecture 11: </a:t>
            </a:r>
            <a:r>
              <a:rPr lang="en-US" sz="2200" dirty="0">
                <a:latin typeface="LM Sans 10" panose="00000500000000000000" pitchFamily="50" charset="0"/>
              </a:rPr>
              <a:t>Ordinary Differential Equations</a:t>
            </a:r>
            <a:endParaRPr lang="uk-UA" sz="2200" dirty="0">
              <a:latin typeface="+mj-lt"/>
            </a:endParaRP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id="{7D74D978-C625-42FF-9C54-2ECC393DA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9212" y="656174"/>
            <a:ext cx="753572" cy="634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34141143-21CB-7E6D-DADA-52E3F27C9C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72451" y="3465933"/>
            <a:ext cx="1237980" cy="477138"/>
          </a:xfrm>
          <a:prstGeom prst="rect">
            <a:avLst/>
          </a:prstGeom>
        </p:spPr>
      </p:pic>
      <p:sp>
        <p:nvSpPr>
          <p:cNvPr id="13" name="Subtitle 4">
            <a:extLst>
              <a:ext uri="{FF2B5EF4-FFF2-40B4-BE49-F238E27FC236}">
                <a16:creationId xmlns:a16="http://schemas.microsoft.com/office/drawing/2014/main" id="{01E4E15D-2396-F85B-C180-4AE9C2A4C9CF}"/>
              </a:ext>
            </a:extLst>
          </p:cNvPr>
          <p:cNvSpPr txBox="1">
            <a:spLocks/>
          </p:cNvSpPr>
          <p:nvPr/>
        </p:nvSpPr>
        <p:spPr>
          <a:xfrm>
            <a:off x="2205245" y="5554232"/>
            <a:ext cx="7772399" cy="555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>
                <a:latin typeface="LM Sans 10" panose="00000500000000000000" pitchFamily="50" charset="0"/>
              </a:rPr>
              <a:t>Instructor:</a:t>
            </a:r>
            <a:r>
              <a:rPr lang="en-US">
                <a:latin typeface="LM Sans 10" panose="00000500000000000000" pitchFamily="50" charset="0"/>
              </a:rPr>
              <a:t> Volodymyr Vovchenko (</a:t>
            </a:r>
            <a:r>
              <a:rPr lang="en-US">
                <a:latin typeface="LM Sans 10" panose="00000500000000000000" pitchFamily="50" charset="0"/>
                <a:hlinkClick r:id="rId6"/>
              </a:rPr>
              <a:t>vvovchenko@uh.edu</a:t>
            </a:r>
            <a:r>
              <a:rPr lang="en-US">
                <a:latin typeface="LM Sans 10" panose="00000500000000000000" pitchFamily="50" charset="0"/>
              </a:rPr>
              <a:t>)</a:t>
            </a:r>
            <a:endParaRPr lang="uk-UA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2A72AF-8AF1-F679-B90C-BF56A1E99579}"/>
              </a:ext>
            </a:extLst>
          </p:cNvPr>
          <p:cNvSpPr txBox="1"/>
          <p:nvPr/>
        </p:nvSpPr>
        <p:spPr>
          <a:xfrm>
            <a:off x="852517" y="6110154"/>
            <a:ext cx="815640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Course materials: </a:t>
            </a:r>
            <a:r>
              <a:rPr lang="en-US" dirty="0">
                <a:hlinkClick r:id="rId7"/>
              </a:rPr>
              <a:t>https://github.com/vlvovch/PHYS6350-ComputationalPhysics</a:t>
            </a:r>
            <a:endParaRPr lang="en-US" dirty="0"/>
          </a:p>
          <a:p>
            <a:r>
              <a:rPr lang="en-US" b="1" dirty="0"/>
              <a:t>Online textbook: </a:t>
            </a:r>
            <a:r>
              <a:rPr lang="en-US" dirty="0">
                <a:hlinkClick r:id="rId8"/>
              </a:rPr>
              <a:t>https://vovchenko.net/computational-physics/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2227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4</a:t>
            </a:r>
            <a:r>
              <a:rPr lang="en-US" baseline="30000" dirty="0"/>
              <a:t>th</a:t>
            </a:r>
            <a:r>
              <a:rPr lang="en-US" dirty="0"/>
              <a:t> order Runge-</a:t>
            </a:r>
            <a:r>
              <a:rPr lang="en-US" dirty="0" err="1"/>
              <a:t>Kutta</a:t>
            </a:r>
            <a:r>
              <a:rPr lang="en-US" dirty="0"/>
              <a:t>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F61F4-E4A2-1ABB-BA4C-4FD4CDD50ACF}"/>
              </a:ext>
            </a:extLst>
          </p:cNvPr>
          <p:cNvSpPr txBox="1"/>
          <p:nvPr/>
        </p:nvSpPr>
        <p:spPr>
          <a:xfrm>
            <a:off x="826236" y="1269183"/>
            <a:ext cx="978313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above logic can be generalized to cancel high-order error terms in various powers in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h,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requiring more and more evaluations of function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x,t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at intermediate steps.</a:t>
            </a:r>
          </a:p>
          <a:p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classical 4</a:t>
            </a:r>
            <a:r>
              <a:rPr lang="en-US" sz="2000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-order Runge-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Kutta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 is often considered a sweet spot.</a:t>
            </a:r>
          </a:p>
          <a:p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 corresponds to the following scheme: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02490414-CFD0-7B1A-30F1-5CFDC88165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85755" y="3394577"/>
            <a:ext cx="3220489" cy="142909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35C17B-BAB8-DA52-FDA0-A3F7BF8D7794}"/>
              </a:ext>
            </a:extLst>
          </p:cNvPr>
          <p:cNvSpPr txBox="1"/>
          <p:nvPr/>
        </p:nvSpPr>
        <p:spPr>
          <a:xfrm>
            <a:off x="826236" y="4823669"/>
            <a:ext cx="6096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steps):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4BB4CF-6C52-9751-8EED-C83BA47D3D1D}"/>
              </a:ext>
            </a:extLst>
          </p:cNvPr>
          <p:cNvSpPr txBox="1"/>
          <p:nvPr/>
        </p:nvSpPr>
        <p:spPr>
          <a:xfrm>
            <a:off x="826235" y="6144125"/>
            <a:ext cx="90224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classical 4</a:t>
            </a:r>
            <a:r>
              <a:rPr lang="en-US" sz="1800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-order Runge-</a:t>
            </a:r>
            <a:r>
              <a:rPr lang="en-US" sz="18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Kutta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method is a good first choice for solving physics ODEs.</a:t>
            </a:r>
          </a:p>
        </p:txBody>
      </p:sp>
    </p:spTree>
    <p:extLst>
      <p:ext uri="{BB962C8B-B14F-4D97-AF65-F5344CB8AC3E}">
        <p14:creationId xmlns:p14="http://schemas.microsoft.com/office/powerpoint/2010/main" val="70771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4</a:t>
            </a:r>
            <a:r>
              <a:rPr lang="en-US" baseline="30000" dirty="0"/>
              <a:t>th</a:t>
            </a:r>
            <a:r>
              <a:rPr lang="en-US" dirty="0"/>
              <a:t> order Runge-</a:t>
            </a:r>
            <a:r>
              <a:rPr lang="en-US" dirty="0" err="1"/>
              <a:t>Kutta</a:t>
            </a:r>
            <a:r>
              <a:rPr lang="en-US" dirty="0"/>
              <a:t>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25779C-74FE-091E-C7A7-D22A6DC07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2018" y="1433977"/>
            <a:ext cx="2571750" cy="3524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F1430DE-7C68-2772-AABE-57C8D06C6F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905" y="1545062"/>
            <a:ext cx="5095411" cy="4399257"/>
          </a:xfrm>
          <a:prstGeom prst="rect">
            <a:avLst/>
          </a:prstGeom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C8D1987E-C0A8-F9AE-2CD0-5A3CB2C350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984" y="2055293"/>
            <a:ext cx="5420773" cy="4043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64637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time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294AED-5E7B-F1D5-610B-445FC2B37088}"/>
              </a:ext>
            </a:extLst>
          </p:cNvPr>
          <p:cNvSpPr txBox="1"/>
          <p:nvPr/>
        </p:nvSpPr>
        <p:spPr>
          <a:xfrm>
            <a:off x="612510" y="2044797"/>
            <a:ext cx="97831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choice of the time step is important to reach the desired accuracy/performance.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too large: the desired accuracy not reached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too small: we waste computing resources on unnecessary iterations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truncation error itself is a function of time depending on the behavior of f(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x,t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2A523F41-58E1-A500-B95D-B7586A3A8C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0" r="4372"/>
          <a:stretch/>
        </p:blipFill>
        <p:spPr>
          <a:xfrm>
            <a:off x="5504075" y="1371600"/>
            <a:ext cx="1183849" cy="4768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C993287-B639-CF89-C817-A39C3DC0F6F1}"/>
              </a:ext>
            </a:extLst>
          </p:cNvPr>
          <p:cNvSpPr txBox="1"/>
          <p:nvPr/>
        </p:nvSpPr>
        <p:spPr>
          <a:xfrm>
            <a:off x="612509" y="3537000"/>
            <a:ext cx="1042893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Adaptive time step: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make a local error estimate and adjust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to correspond to the desired accuracy</a:t>
            </a:r>
            <a:endParaRPr lang="en-US" sz="2000" b="1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76081A-247D-47B3-811B-C918621CE1CC}"/>
              </a:ext>
            </a:extLst>
          </p:cNvPr>
          <p:cNvSpPr txBox="1"/>
          <p:nvPr/>
        </p:nvSpPr>
        <p:spPr>
          <a:xfrm>
            <a:off x="612509" y="4528299"/>
            <a:ext cx="112958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Ways to estimate the error:</a:t>
            </a:r>
          </a:p>
          <a:p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Make two small steps (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to compute x(t+2h) and compare to the one from a single double step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Use two methods of a different order and compare their results (e.g.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Runge-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Kutta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-Fehlberg method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RKF45)</a:t>
            </a:r>
          </a:p>
        </p:txBody>
      </p:sp>
    </p:spTree>
    <p:extLst>
      <p:ext uri="{BB962C8B-B14F-4D97-AF65-F5344CB8AC3E}">
        <p14:creationId xmlns:p14="http://schemas.microsoft.com/office/powerpoint/2010/main" val="3773550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Adaptive time </a:t>
            </a:r>
            <a:r>
              <a:rPr lang="en-US"/>
              <a:t>step in </a:t>
            </a:r>
            <a:r>
              <a:rPr lang="en-US" dirty="0"/>
              <a:t>RK4 using double step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5294AED-5E7B-F1D5-610B-445FC2B37088}"/>
                  </a:ext>
                </a:extLst>
              </p:cNvPr>
              <p:cNvSpPr txBox="1"/>
              <p:nvPr/>
            </p:nvSpPr>
            <p:spPr>
              <a:xfrm>
                <a:off x="896200" y="1165086"/>
                <a:ext cx="978313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Recall that the error for one RK4 time step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is of order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</a:t>
                </a:r>
                <a:r>
                  <a:rPr lang="en-US" sz="2000" i="1" kern="150" baseline="3000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</a:p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Let us take two RK4 steps h to approximate </a:t>
                </a:r>
                <a14:m>
                  <m:oMath xmlns:m="http://schemas.openxmlformats.org/officeDocument/2006/math"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)≈</m:t>
                    </m:r>
                    <m:sSub>
                      <m:sSubPr>
                        <m:ctrlP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Then,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5294AED-5E7B-F1D5-610B-445FC2B370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00" y="1165086"/>
                <a:ext cx="9783130" cy="707886"/>
              </a:xfrm>
              <a:prstGeom prst="rect">
                <a:avLst/>
              </a:prstGeom>
              <a:blipFill>
                <a:blip r:embed="rId2"/>
                <a:stretch>
                  <a:fillRect l="-623" t="-4310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C993287-B639-CF89-C817-A39C3DC0F6F1}"/>
              </a:ext>
            </a:extLst>
          </p:cNvPr>
          <p:cNvSpPr txBox="1"/>
          <p:nvPr/>
        </p:nvSpPr>
        <p:spPr>
          <a:xfrm>
            <a:off x="896199" y="3222346"/>
            <a:ext cx="104289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local error estimate for a single RK4 time step h is then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76081A-247D-47B3-811B-C918621CE1CC}"/>
                  </a:ext>
                </a:extLst>
              </p:cNvPr>
              <p:cNvSpPr txBox="1"/>
              <p:nvPr/>
            </p:nvSpPr>
            <p:spPr>
              <a:xfrm>
                <a:off x="896199" y="4144099"/>
                <a:ext cx="104289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If the desired accuracy per unit time is </a:t>
                </a:r>
                <a14:m>
                  <m:oMath xmlns:m="http://schemas.openxmlformats.org/officeDocument/2006/math">
                    <m:r>
                      <a:rPr lang="en-US" sz="2000" i="1" kern="15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𝛿</m:t>
                    </m:r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the desired accuracy per time step h’ is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2176081A-247D-47B3-811B-C918621CE1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199" y="4144099"/>
                <a:ext cx="10428937" cy="400110"/>
              </a:xfrm>
              <a:prstGeom prst="rect">
                <a:avLst/>
              </a:prstGeom>
              <a:blipFill>
                <a:blip r:embed="rId3"/>
                <a:stretch>
                  <a:fillRect l="-584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Graphic 10">
            <a:extLst>
              <a:ext uri="{FF2B5EF4-FFF2-40B4-BE49-F238E27FC236}">
                <a16:creationId xmlns:a16="http://schemas.microsoft.com/office/drawing/2014/main" id="{34431990-505E-0FA1-B08B-E80531F99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60037" y="2006604"/>
            <a:ext cx="1918800" cy="234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2DF538-AA44-D035-CF75-5C3CF04C6037}"/>
                  </a:ext>
                </a:extLst>
              </p:cNvPr>
              <p:cNvSpPr txBox="1"/>
              <p:nvPr/>
            </p:nvSpPr>
            <p:spPr>
              <a:xfrm>
                <a:off x="896200" y="2344131"/>
                <a:ext cx="9783130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Now take single RK4 step </a:t>
                </a:r>
                <a14:m>
                  <m:oMath xmlns:m="http://schemas.openxmlformats.org/officeDocument/2006/math"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+2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)≈</m:t>
                    </m:r>
                    <m:sSub>
                      <m:sSubPr>
                        <m:ctrlP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000" b="0" i="1" kern="15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of length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2h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52DF538-AA44-D035-CF75-5C3CF04C60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200" y="2344131"/>
                <a:ext cx="9783130" cy="400110"/>
              </a:xfrm>
              <a:prstGeom prst="rect">
                <a:avLst/>
              </a:prstGeom>
              <a:blipFill>
                <a:blip r:embed="rId6"/>
                <a:stretch>
                  <a:fillRect l="-623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" name="Graphic 15">
            <a:extLst>
              <a:ext uri="{FF2B5EF4-FFF2-40B4-BE49-F238E27FC236}">
                <a16:creationId xmlns:a16="http://schemas.microsoft.com/office/drawing/2014/main" id="{17D23398-676E-834B-53F7-D4D1A47E05A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60037" y="2847768"/>
            <a:ext cx="2024100" cy="234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6A2D3FE6-3C34-863E-4376-13D51B9840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055326" y="3665994"/>
            <a:ext cx="2081348" cy="434567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C19E6AF4-4D9D-69FC-2CFF-AE6B314F167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01327" y="4626091"/>
            <a:ext cx="789345" cy="17541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5086847-E902-0E40-EE07-4AC24D043DFA}"/>
              </a:ext>
            </a:extLst>
          </p:cNvPr>
          <p:cNvSpPr txBox="1"/>
          <p:nvPr/>
        </p:nvSpPr>
        <p:spPr>
          <a:xfrm>
            <a:off x="896199" y="4938973"/>
            <a:ext cx="104289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 the time step should be adjusted from h to h’ as</a:t>
            </a: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AE7BD44C-6A6E-BBB1-ADFD-94F351C6C7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81992" y="5390001"/>
            <a:ext cx="1657350" cy="44767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3E9B4A3B-5C7B-3B3A-CB77-5FA1D614E8A2}"/>
              </a:ext>
            </a:extLst>
          </p:cNvPr>
          <p:cNvSpPr txBox="1"/>
          <p:nvPr/>
        </p:nvSpPr>
        <p:spPr>
          <a:xfrm>
            <a:off x="896199" y="5679716"/>
            <a:ext cx="104289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h’&gt;h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our step size is too small, move on to x(t+2h) and increase the step size to h’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h’&lt;h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 our step size is too large, decrease step size to h’ and try the current step again</a:t>
            </a:r>
          </a:p>
        </p:txBody>
      </p:sp>
    </p:spTree>
    <p:extLst>
      <p:ext uri="{BB962C8B-B14F-4D97-AF65-F5344CB8AC3E}">
        <p14:creationId xmlns:p14="http://schemas.microsoft.com/office/powerpoint/2010/main" val="10910084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RK4 method with adaptive step size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25779C-74FE-091E-C7A7-D22A6DC07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82018" y="1433977"/>
            <a:ext cx="2571750" cy="3524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C568609-8C48-6867-9AE9-216514272E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2326" y="1433977"/>
            <a:ext cx="3797740" cy="4759194"/>
          </a:xfrm>
          <a:prstGeom prst="rect">
            <a:avLst/>
          </a:prstGeom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416094D4-EC02-C75C-1DAB-8AF523C430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012577"/>
            <a:ext cx="5134572" cy="390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EC9AC33-7BA0-2B97-5320-69039CFF6474}"/>
              </a:ext>
            </a:extLst>
          </p:cNvPr>
          <p:cNvSpPr txBox="1"/>
          <p:nvPr/>
        </p:nvSpPr>
        <p:spPr>
          <a:xfrm>
            <a:off x="5540829" y="5960089"/>
            <a:ext cx="57595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Step size tends to decrease when dx/dt (the </a:t>
            </a:r>
            <a:r>
              <a:rPr lang="en-US" dirty="0" err="1"/>
              <a:t>r.h.s</a:t>
            </a:r>
            <a:r>
              <a:rPr lang="en-US" dirty="0"/>
              <a:t>) is large</a:t>
            </a:r>
          </a:p>
        </p:txBody>
      </p:sp>
    </p:spTree>
    <p:extLst>
      <p:ext uri="{BB962C8B-B14F-4D97-AF65-F5344CB8AC3E}">
        <p14:creationId xmlns:p14="http://schemas.microsoft.com/office/powerpoint/2010/main" val="2754693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Stability, stiff equations, and implicit methods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406197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Consider the following ODE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/>
              <p:nvPr/>
            </p:nvSpPr>
            <p:spPr>
              <a:xfrm>
                <a:off x="823411" y="2976190"/>
                <a:ext cx="8502558" cy="403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dirty="0">
                    <a:latin typeface="+mj-lt"/>
                  </a:rPr>
                  <a:t>The exact solution is of course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000" dirty="0">
                    <a:latin typeface="+mj-lt"/>
                  </a:rPr>
                  <a:t> and goes to zero at large times.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1" y="2976190"/>
                <a:ext cx="8502558" cy="403637"/>
              </a:xfrm>
              <a:prstGeom prst="rect">
                <a:avLst/>
              </a:prstGeom>
              <a:blipFill>
                <a:blip r:embed="rId2"/>
                <a:stretch>
                  <a:fillRect l="-717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81AF0DA-8E12-5091-0851-CB82B796C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227" y="1694844"/>
            <a:ext cx="1441146" cy="82732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C0843FE-D419-B0A7-0839-1C27F1880E9C}"/>
              </a:ext>
            </a:extLst>
          </p:cNvPr>
          <p:cNvSpPr txBox="1"/>
          <p:nvPr/>
        </p:nvSpPr>
        <p:spPr>
          <a:xfrm>
            <a:off x="823411" y="2292103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ith the initial condition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x(t=0) = 1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2FFEA3-CEC9-6977-519B-202E08DE5B01}"/>
              </a:ext>
            </a:extLst>
          </p:cNvPr>
          <p:cNvSpPr txBox="1"/>
          <p:nvPr/>
        </p:nvSpPr>
        <p:spPr>
          <a:xfrm>
            <a:off x="823411" y="3819230"/>
            <a:ext cx="3639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Let us apply Euler’s method with h=1/4, 1/8, 1/16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94467E9-4FED-5E88-D8D7-19F7524285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56110" y="3649185"/>
            <a:ext cx="3621315" cy="285624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827007-CA07-E057-04F3-1AE1B939C9AF}"/>
              </a:ext>
            </a:extLst>
          </p:cNvPr>
          <p:cNvSpPr txBox="1"/>
          <p:nvPr/>
        </p:nvSpPr>
        <p:spPr>
          <a:xfrm>
            <a:off x="7366768" y="1905618"/>
            <a:ext cx="208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stiff equation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06E421-087C-7016-9CCC-17D008F27E09}"/>
              </a:ext>
            </a:extLst>
          </p:cNvPr>
          <p:cNvSpPr txBox="1"/>
          <p:nvPr/>
        </p:nvSpPr>
        <p:spPr>
          <a:xfrm>
            <a:off x="823410" y="4926973"/>
            <a:ext cx="3639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Divergence for h=1/4!</a:t>
            </a:r>
          </a:p>
        </p:txBody>
      </p:sp>
    </p:spTree>
    <p:extLst>
      <p:ext uri="{BB962C8B-B14F-4D97-AF65-F5344CB8AC3E}">
        <p14:creationId xmlns:p14="http://schemas.microsoft.com/office/powerpoint/2010/main" val="1952715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Stability, stiff equations, and implicit methods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406197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Consider the following ODE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/>
              <p:nvPr/>
            </p:nvSpPr>
            <p:spPr>
              <a:xfrm>
                <a:off x="823411" y="2976190"/>
                <a:ext cx="8502558" cy="403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dirty="0">
                    <a:latin typeface="+mj-lt"/>
                  </a:rPr>
                  <a:t>The exact solution is of course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−15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000" dirty="0">
                    <a:latin typeface="+mj-lt"/>
                  </a:rPr>
                  <a:t> and goes to zero at large times.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1" y="2976190"/>
                <a:ext cx="8502558" cy="403637"/>
              </a:xfrm>
              <a:prstGeom prst="rect">
                <a:avLst/>
              </a:prstGeom>
              <a:blipFill>
                <a:blip r:embed="rId2"/>
                <a:stretch>
                  <a:fillRect l="-717" t="-6061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>
            <a:extLst>
              <a:ext uri="{FF2B5EF4-FFF2-40B4-BE49-F238E27FC236}">
                <a16:creationId xmlns:a16="http://schemas.microsoft.com/office/drawing/2014/main" id="{381AF0DA-8E12-5091-0851-CB82B796C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8227" y="1694844"/>
            <a:ext cx="1441146" cy="82732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72FFEA3-CEC9-6977-519B-202E08DE5B01}"/>
              </a:ext>
            </a:extLst>
          </p:cNvPr>
          <p:cNvSpPr txBox="1"/>
          <p:nvPr/>
        </p:nvSpPr>
        <p:spPr>
          <a:xfrm>
            <a:off x="823411" y="3819230"/>
            <a:ext cx="3639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Let us apply Euler’s method with h=1/4, 1/8, 1/16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D827007-CA07-E057-04F3-1AE1B939C9AF}"/>
              </a:ext>
            </a:extLst>
          </p:cNvPr>
          <p:cNvSpPr txBox="1"/>
          <p:nvPr/>
        </p:nvSpPr>
        <p:spPr>
          <a:xfrm>
            <a:off x="7366768" y="1905618"/>
            <a:ext cx="2081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stiff equation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06E421-087C-7016-9CCC-17D008F27E09}"/>
              </a:ext>
            </a:extLst>
          </p:cNvPr>
          <p:cNvSpPr txBox="1"/>
          <p:nvPr/>
        </p:nvSpPr>
        <p:spPr>
          <a:xfrm>
            <a:off x="823410" y="4926973"/>
            <a:ext cx="3639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Divergence for h=1/4!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601307A0-2780-8C2E-8555-0966C8DC87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089" y="3735756"/>
            <a:ext cx="3554567" cy="285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FC6297E-C1FA-E6EB-B099-EBD642BF0C4D}"/>
              </a:ext>
            </a:extLst>
          </p:cNvPr>
          <p:cNvSpPr txBox="1"/>
          <p:nvPr/>
        </p:nvSpPr>
        <p:spPr>
          <a:xfrm>
            <a:off x="823409" y="5726940"/>
            <a:ext cx="36394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RK4: better but still diverges for h=1/4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7E4AA74-1AF0-974A-2AD7-ED0AA2F4A1DA}"/>
              </a:ext>
            </a:extLst>
          </p:cNvPr>
          <p:cNvSpPr txBox="1"/>
          <p:nvPr/>
        </p:nvSpPr>
        <p:spPr>
          <a:xfrm>
            <a:off x="823411" y="2292103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ith the initial condition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x(t=0) = 1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9830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Euler methods and stiff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DC2512-C397-B11C-7C44-EDEA4A4446EA}"/>
              </a:ext>
            </a:extLst>
          </p:cNvPr>
          <p:cNvSpPr txBox="1"/>
          <p:nvPr/>
        </p:nvSpPr>
        <p:spPr>
          <a:xfrm>
            <a:off x="823412" y="1406197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that in Euler’s method x(</a:t>
            </a:r>
            <a:r>
              <a:rPr lang="en-US" sz="20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= x(t) + h f(</a:t>
            </a:r>
            <a:r>
              <a:rPr lang="en-US" sz="2000" kern="150" dirty="0" err="1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,t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/>
              <p:nvPr/>
            </p:nvSpPr>
            <p:spPr>
              <a:xfrm>
                <a:off x="823410" y="2715805"/>
                <a:ext cx="8502558" cy="40363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dirty="0">
                    <a:latin typeface="+mj-lt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|1−15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|&gt;1</m:t>
                    </m:r>
                  </m:oMath>
                </a14:m>
                <a:r>
                  <a:rPr lang="en-US" sz="2000" dirty="0">
                    <a:latin typeface="+mj-lt"/>
                  </a:rPr>
                  <a:t>, i.e.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&gt;2/15</m:t>
                    </m:r>
                  </m:oMath>
                </a14:m>
                <a:r>
                  <a:rPr lang="en-US" sz="2000" dirty="0">
                    <a:latin typeface="+mj-lt"/>
                  </a:rPr>
                  <a:t>, the Euler method diverges!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E9CD514A-3379-B52C-98CA-20502C75E0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10" y="2715805"/>
                <a:ext cx="8502558" cy="403637"/>
              </a:xfrm>
              <a:prstGeom prst="rect">
                <a:avLst/>
              </a:prstGeom>
              <a:blipFill>
                <a:blip r:embed="rId2"/>
                <a:stretch>
                  <a:fillRect l="-596" t="-9375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9C0843FE-D419-B0A7-0839-1C27F1880E9C}"/>
              </a:ext>
            </a:extLst>
          </p:cNvPr>
          <p:cNvSpPr txBox="1"/>
          <p:nvPr/>
        </p:nvSpPr>
        <p:spPr>
          <a:xfrm>
            <a:off x="823410" y="1991138"/>
            <a:ext cx="348928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                 we have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72FFEA3-CEC9-6977-519B-202E08DE5B01}"/>
              </a:ext>
            </a:extLst>
          </p:cNvPr>
          <p:cNvSpPr txBox="1"/>
          <p:nvPr/>
        </p:nvSpPr>
        <p:spPr>
          <a:xfrm>
            <a:off x="823410" y="3462245"/>
            <a:ext cx="3639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Solution: </a:t>
            </a:r>
            <a:r>
              <a:rPr lang="en-US" sz="2000" i="1" dirty="0">
                <a:latin typeface="+mj-lt"/>
              </a:rPr>
              <a:t>implicit methods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206E421-087C-7016-9CCC-17D008F27E09}"/>
              </a:ext>
            </a:extLst>
          </p:cNvPr>
          <p:cNvSpPr txBox="1"/>
          <p:nvPr/>
        </p:nvSpPr>
        <p:spPr>
          <a:xfrm>
            <a:off x="823410" y="4153600"/>
            <a:ext cx="3639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latin typeface="+mj-lt"/>
              </a:rPr>
              <a:t>Implicit Euler method: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517E52-F101-AD65-13DF-11E89B7189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8808" y="1788955"/>
            <a:ext cx="1441146" cy="827324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E5BFA94E-8CA5-F255-1AF3-A7B0E0195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61249" y="2081948"/>
            <a:ext cx="6721000" cy="23400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37E1F145-4E2E-C097-2C3C-1CF6A4EA25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776592" y="4276186"/>
            <a:ext cx="3562000" cy="234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A4CC111-1DEE-1EB3-3B74-7FBF8DBC59B4}"/>
              </a:ext>
            </a:extLst>
          </p:cNvPr>
          <p:cNvSpPr txBox="1"/>
          <p:nvPr/>
        </p:nvSpPr>
        <p:spPr>
          <a:xfrm>
            <a:off x="823409" y="4737053"/>
            <a:ext cx="363940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</a:rPr>
              <a:t>Our stiff equation: </a:t>
            </a: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54F0481B-CD40-9D9D-B097-0F2E7AF369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41034" y="4765188"/>
            <a:ext cx="7693714" cy="43200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4BFEAADD-EBC1-654A-4575-F99EFDFE94DB}"/>
              </a:ext>
            </a:extLst>
          </p:cNvPr>
          <p:cNvSpPr txBox="1"/>
          <p:nvPr/>
        </p:nvSpPr>
        <p:spPr>
          <a:xfrm>
            <a:off x="823409" y="5226471"/>
            <a:ext cx="104289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Implicit methods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2000" b="1" i="1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more stable</a:t>
            </a:r>
            <a:r>
              <a:rPr lang="en-US" sz="2000" b="1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than explicit methods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But require </a:t>
            </a:r>
            <a:r>
              <a:rPr lang="en-US" sz="2000" kern="150" dirty="0">
                <a:solidFill>
                  <a:srgbClr val="FF0000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solving non-linear equation 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at each step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Semi-implicit methods: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use one iteration of Newton’s method to solve for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784649-C5E6-912F-BB46-373210D883AE}"/>
              </a:ext>
            </a:extLst>
          </p:cNvPr>
          <p:cNvSpPr txBox="1"/>
          <p:nvPr/>
        </p:nvSpPr>
        <p:spPr>
          <a:xfrm>
            <a:off x="842818" y="6331442"/>
            <a:ext cx="90290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Other implicit methods: trapezoidal rule, family of implicit Runge-</a:t>
            </a:r>
            <a:r>
              <a:rPr lang="en-US" sz="2000" dirty="0" err="1"/>
              <a:t>Kutta</a:t>
            </a:r>
            <a:r>
              <a:rPr lang="en-US" sz="2000" dirty="0"/>
              <a:t> methods</a:t>
            </a:r>
          </a:p>
        </p:txBody>
      </p:sp>
    </p:spTree>
    <p:extLst>
      <p:ext uri="{BB962C8B-B14F-4D97-AF65-F5344CB8AC3E}">
        <p14:creationId xmlns:p14="http://schemas.microsoft.com/office/powerpoint/2010/main" val="1683727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Ordinary Differential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6116DF0-050F-77EC-B853-3BEB8D7FC02B}"/>
              </a:ext>
            </a:extLst>
          </p:cNvPr>
          <p:cNvSpPr txBox="1"/>
          <p:nvPr/>
        </p:nvSpPr>
        <p:spPr>
          <a:xfrm>
            <a:off x="823412" y="1406197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System of N first-order ODE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F4CEE7F-95AE-B31D-1472-8F2BBF297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6200" y="1630587"/>
            <a:ext cx="2219597" cy="162269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663E24-3051-B2F8-3F65-2B7ACF6F9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171" y="3679398"/>
            <a:ext cx="1437653" cy="70342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82C1E16-0822-53DC-A5C8-FBB09F15E418}"/>
              </a:ext>
            </a:extLst>
          </p:cNvPr>
          <p:cNvSpPr txBox="1"/>
          <p:nvPr/>
        </p:nvSpPr>
        <p:spPr>
          <a:xfrm>
            <a:off x="823413" y="3564817"/>
            <a:ext cx="22837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Vector notation: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4238DBF-FEFC-B6DE-698F-2EA49A4BB615}"/>
              </a:ext>
            </a:extLst>
          </p:cNvPr>
          <p:cNvSpPr txBox="1"/>
          <p:nvPr/>
        </p:nvSpPr>
        <p:spPr>
          <a:xfrm>
            <a:off x="823411" y="4688624"/>
            <a:ext cx="109980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all the methods we covered have the same structure when applied for systems of ODEs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simply apply component by component</a:t>
            </a:r>
          </a:p>
        </p:txBody>
      </p:sp>
    </p:spTree>
    <p:extLst>
      <p:ext uri="{BB962C8B-B14F-4D97-AF65-F5344CB8AC3E}">
        <p14:creationId xmlns:p14="http://schemas.microsoft.com/office/powerpoint/2010/main" val="25608516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Ordinary Differential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663E24-3051-B2F8-3F65-2B7ACF6F9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7173" y="1165086"/>
            <a:ext cx="1437653" cy="7034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5602B2-5996-E047-7599-FA6E6326E204}"/>
              </a:ext>
            </a:extLst>
          </p:cNvPr>
          <p:cNvSpPr txBox="1"/>
          <p:nvPr/>
        </p:nvSpPr>
        <p:spPr>
          <a:xfrm>
            <a:off x="846213" y="1930061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Euler method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3C2895-E88D-E43C-D747-12EB4CB1EC2E}"/>
                  </a:ext>
                </a:extLst>
              </p:cNvPr>
              <p:cNvSpPr txBox="1"/>
              <p:nvPr/>
            </p:nvSpPr>
            <p:spPr>
              <a:xfrm>
                <a:off x="4540253" y="2264152"/>
                <a:ext cx="311149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)+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),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43C2895-E88D-E43C-D747-12EB4CB1E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3" y="2264152"/>
                <a:ext cx="3111493" cy="369332"/>
              </a:xfrm>
              <a:prstGeom prst="rect">
                <a:avLst/>
              </a:prstGeom>
              <a:blipFill>
                <a:blip r:embed="rId3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792B3082-77FC-DF3F-6E9D-E75A97B8E758}"/>
              </a:ext>
            </a:extLst>
          </p:cNvPr>
          <p:cNvSpPr txBox="1"/>
          <p:nvPr/>
        </p:nvSpPr>
        <p:spPr>
          <a:xfrm>
            <a:off x="846212" y="2664262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RK2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4AF08C-2E3C-D82A-F814-9B9E91ECAA45}"/>
                  </a:ext>
                </a:extLst>
              </p:cNvPr>
              <p:cNvSpPr txBox="1"/>
              <p:nvPr/>
            </p:nvSpPr>
            <p:spPr>
              <a:xfrm>
                <a:off x="4922063" y="3794102"/>
                <a:ext cx="232647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C4AF08C-2E3C-D82A-F814-9B9E91ECAA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2063" y="3794102"/>
                <a:ext cx="2326471" cy="369332"/>
              </a:xfrm>
              <a:prstGeom prst="rect">
                <a:avLst/>
              </a:prstGeom>
              <a:blipFill>
                <a:blip r:embed="rId4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1AD585-6F39-737B-6B66-805FB4075AD4}"/>
                  </a:ext>
                </a:extLst>
              </p:cNvPr>
              <p:cNvSpPr txBox="1"/>
              <p:nvPr/>
            </p:nvSpPr>
            <p:spPr>
              <a:xfrm>
                <a:off x="5465153" y="3095146"/>
                <a:ext cx="18493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B1AD585-6F39-737B-6B66-805FB4075A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53" y="3095146"/>
                <a:ext cx="1849352" cy="369332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99FBE8-84E3-7B22-95A6-0D5795D95F85}"/>
                  </a:ext>
                </a:extLst>
              </p:cNvPr>
              <p:cNvSpPr txBox="1"/>
              <p:nvPr/>
            </p:nvSpPr>
            <p:spPr>
              <a:xfrm>
                <a:off x="5465153" y="3429237"/>
                <a:ext cx="3244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B99FBE8-84E3-7B22-95A6-0D5795D95F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53" y="3429237"/>
                <a:ext cx="3244991" cy="369332"/>
              </a:xfrm>
              <a:prstGeom prst="rect">
                <a:avLst/>
              </a:prstGeom>
              <a:blipFill>
                <a:blip r:embed="rId6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9C523D5F-0629-1722-98F5-3ECAA6EEAE7D}"/>
              </a:ext>
            </a:extLst>
          </p:cNvPr>
          <p:cNvSpPr txBox="1"/>
          <p:nvPr/>
        </p:nvSpPr>
        <p:spPr>
          <a:xfrm>
            <a:off x="846212" y="4194111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RK4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E73D4B-D4EB-92FA-E8BF-105E7C2C6C6B}"/>
                  </a:ext>
                </a:extLst>
              </p:cNvPr>
              <p:cNvSpPr txBox="1"/>
              <p:nvPr/>
            </p:nvSpPr>
            <p:spPr>
              <a:xfrm>
                <a:off x="5465153" y="4485482"/>
                <a:ext cx="18493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),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FE73D4B-D4EB-92FA-E8BF-105E7C2C6C6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53" y="4485482"/>
                <a:ext cx="1849352" cy="369332"/>
              </a:xfrm>
              <a:prstGeom prst="rect">
                <a:avLst/>
              </a:prstGeom>
              <a:blipFill>
                <a:blip r:embed="rId7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D3A5B6-4E81-F7F2-FD01-5BB7BC6B6402}"/>
                  </a:ext>
                </a:extLst>
              </p:cNvPr>
              <p:cNvSpPr txBox="1"/>
              <p:nvPr/>
            </p:nvSpPr>
            <p:spPr>
              <a:xfrm>
                <a:off x="5465153" y="4824137"/>
                <a:ext cx="3244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BD3A5B6-4E81-F7F2-FD01-5BB7BC6B64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53" y="4824137"/>
                <a:ext cx="3244991" cy="369332"/>
              </a:xfrm>
              <a:prstGeom prst="rect">
                <a:avLst/>
              </a:prstGeom>
              <a:blipFill>
                <a:blip r:embed="rId8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B4AC03-35C4-6F23-A5D4-95C59C978AFD}"/>
                  </a:ext>
                </a:extLst>
              </p:cNvPr>
              <p:cNvSpPr txBox="1"/>
              <p:nvPr/>
            </p:nvSpPr>
            <p:spPr>
              <a:xfrm>
                <a:off x="5413809" y="5193469"/>
                <a:ext cx="33694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/2]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DB4AC03-35C4-6F23-A5D4-95C59C978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3809" y="5193469"/>
                <a:ext cx="3369449" cy="369332"/>
              </a:xfrm>
              <a:prstGeom prst="rect">
                <a:avLst/>
              </a:prstGeom>
              <a:blipFill>
                <a:blip r:embed="rId9"/>
                <a:stretch>
                  <a:fillRect b="-129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BFD4D5-EA98-BBA3-39CF-8E34DDE7DD23}"/>
                  </a:ext>
                </a:extLst>
              </p:cNvPr>
              <p:cNvSpPr txBox="1"/>
              <p:nvPr/>
            </p:nvSpPr>
            <p:spPr>
              <a:xfrm>
                <a:off x="5465153" y="5562801"/>
                <a:ext cx="278967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  <m:sub>
                          <m:r>
                            <a:rPr lang="en-US" b="1" i="1" dirty="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sub>
                      </m:sSub>
                      <m:r>
                        <a:rPr lang="en-US" b="1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1" i="0" dirty="0">
                          <a:latin typeface="Cambria Math" panose="02040503050406030204" pitchFamily="18" charset="0"/>
                        </a:rPr>
                        <m:t>𝐟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[</m:t>
                      </m:r>
                      <m:r>
                        <a:rPr lang="en-US" b="1" dirty="0">
                          <a:latin typeface="Cambria Math" panose="02040503050406030204" pitchFamily="18" charset="0"/>
                        </a:rPr>
                        <m:t>𝐱</m:t>
                      </m:r>
                      <m:d>
                        <m:dPr>
                          <m:ctrlPr>
                            <a:rPr lang="en-US" b="1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 dirty="0"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9BFD4D5-EA98-BBA3-39CF-8E34DDE7D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65153" y="5562801"/>
                <a:ext cx="2789673" cy="369332"/>
              </a:xfrm>
              <a:prstGeom prst="rect">
                <a:avLst/>
              </a:prstGeom>
              <a:blipFill>
                <a:blip r:embed="rId10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87C85D-EF3D-A4B9-9E13-77AC3B70774A}"/>
                  </a:ext>
                </a:extLst>
              </p:cNvPr>
              <p:cNvSpPr txBox="1"/>
              <p:nvPr/>
            </p:nvSpPr>
            <p:spPr>
              <a:xfrm>
                <a:off x="4856380" y="5935368"/>
                <a:ext cx="4633961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i="1" dirty="0" err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)=</m:t>
                      </m:r>
                      <m:r>
                        <a:rPr lang="en-US" b="1" i="0" dirty="0" smtClean="0">
                          <a:latin typeface="Cambria Math" panose="02040503050406030204" pitchFamily="18" charset="0"/>
                        </a:rPr>
                        <m:t>𝐱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i="1" dirty="0" smtClean="0">
                          <a:latin typeface="Cambria Math" panose="02040503050406030204" pitchFamily="18" charset="0"/>
                        </a:rPr>
                        <m:t>)+</m:t>
                      </m:r>
                      <m:f>
                        <m:f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sSub>
                        <m:sSubPr>
                          <m:ctrlPr>
                            <a:rPr lang="en-US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i="0" dirty="0" smtClean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dirty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+2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dirty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1" dirty="0">
                              <a:latin typeface="Cambria Math" panose="02040503050406030204" pitchFamily="18" charset="0"/>
                            </a:rPr>
                            <m:t>𝐤</m:t>
                          </m:r>
                        </m:e>
                        <m:sub>
                          <m:r>
                            <a:rPr lang="en-US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b>
                      </m:sSub>
                      <m:r>
                        <a:rPr lang="en-US" b="0" i="1" dirty="0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8487C85D-EF3D-A4B9-9E13-77AC3B707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6380" y="5935368"/>
                <a:ext cx="4633961" cy="612732"/>
              </a:xfrm>
              <a:prstGeom prst="rect">
                <a:avLst/>
              </a:prstGeom>
              <a:blipFill>
                <a:blip r:embed="rId11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408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Ordinary Differential Equations (ODE)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51403" y="133947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First-order ordinary differential equation (ODE) is an equation of the form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62E3793-2D08-39C0-4563-CA1FFBAD6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21361" y="1913970"/>
            <a:ext cx="1237980" cy="477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51403" y="2620088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with initial condition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D9FD38F-EAA0-30F2-7ADF-B8FEDB72BA1E}"/>
              </a:ext>
            </a:extLst>
          </p:cNvPr>
          <p:cNvSpPr txBox="1"/>
          <p:nvPr/>
        </p:nvSpPr>
        <p:spPr>
          <a:xfrm>
            <a:off x="823412" y="5871950"/>
            <a:ext cx="16127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i="1" dirty="0"/>
              <a:t>References: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9A644E-C81C-28AE-FF58-E816EFAC0CB9}"/>
              </a:ext>
            </a:extLst>
          </p:cNvPr>
          <p:cNvSpPr txBox="1"/>
          <p:nvPr/>
        </p:nvSpPr>
        <p:spPr>
          <a:xfrm>
            <a:off x="2547581" y="5902727"/>
            <a:ext cx="96444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dirty="0">
                <a:latin typeface="+mj-lt"/>
                <a:ea typeface="DejaVu Sans"/>
              </a:rPr>
              <a:t>Chapter 8</a:t>
            </a:r>
            <a:r>
              <a:rPr lang="en-US" sz="2000" dirty="0">
                <a:effectLst/>
                <a:latin typeface="+mj-lt"/>
                <a:ea typeface="DejaVu Sans"/>
              </a:rPr>
              <a:t> of </a:t>
            </a:r>
            <a:r>
              <a:rPr lang="en-US" sz="2000" i="1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Computational Physics</a:t>
            </a:r>
            <a:r>
              <a:rPr lang="en-US" sz="2000" kern="150" dirty="0">
                <a:solidFill>
                  <a:srgbClr val="222222"/>
                </a:solidFill>
                <a:effectLst/>
                <a:latin typeface="+mj-lt"/>
                <a:ea typeface="Times New Roman" panose="02020603050405020304" pitchFamily="18" charset="0"/>
              </a:rPr>
              <a:t> by Mark Newman</a:t>
            </a:r>
            <a:endParaRPr lang="en-US" sz="2000" dirty="0">
              <a:latin typeface="+mj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5E23E4-CCB9-0366-63ED-00336BAC7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2195" y="3143351"/>
            <a:ext cx="1187609" cy="21165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891A629A-0627-8879-1F81-B101033DDF67}"/>
              </a:ext>
            </a:extLst>
          </p:cNvPr>
          <p:cNvSpPr txBox="1"/>
          <p:nvPr/>
        </p:nvSpPr>
        <p:spPr>
          <a:xfrm>
            <a:off x="851403" y="3464914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This determines the x(t) dependence at t&gt;0.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1797D-4B5F-4553-3679-7D66873C879A}"/>
              </a:ext>
            </a:extLst>
          </p:cNvPr>
          <p:cNvSpPr txBox="1"/>
          <p:nvPr/>
        </p:nvSpPr>
        <p:spPr>
          <a:xfrm>
            <a:off x="851403" y="4109685"/>
            <a:ext cx="97831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many physical applications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plays the role of the time variable (classical mechanics problems), although this is not always the case.</a:t>
            </a:r>
          </a:p>
        </p:txBody>
      </p:sp>
    </p:spTree>
    <p:extLst>
      <p:ext uri="{BB962C8B-B14F-4D97-AF65-F5344CB8AC3E}">
        <p14:creationId xmlns:p14="http://schemas.microsoft.com/office/powerpoint/2010/main" val="36813847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Ordinary Differential Equations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BDB516-60DA-3324-AE64-660B173D73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3735" y="1424766"/>
            <a:ext cx="4084674" cy="20080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516121C-D704-0EFD-2679-F221F55619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674" y="3943690"/>
            <a:ext cx="3875106" cy="20004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A5CCC3D-ED2C-395E-64A1-A0B4EDAB84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5035" y="2438314"/>
            <a:ext cx="3924640" cy="1981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629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Ordinary Differential Equations: Example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AA6AFA-3C07-77A5-BB13-AAD7935F09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6972" y="1290985"/>
            <a:ext cx="2058056" cy="10336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53D32E-722F-67D9-7BC6-584E52D85F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033" y="2988860"/>
            <a:ext cx="3795901" cy="2880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08001D5-9320-F14F-C395-7AA94FB5E3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2679" y="2988860"/>
            <a:ext cx="3780000" cy="2880000"/>
          </a:xfrm>
          <a:prstGeom prst="rect">
            <a:avLst/>
          </a:prstGeom>
        </p:spPr>
      </p:pic>
      <p:pic>
        <p:nvPicPr>
          <p:cNvPr id="11266" name="Picture 2">
            <a:extLst>
              <a:ext uri="{FF2B5EF4-FFF2-40B4-BE49-F238E27FC236}">
                <a16:creationId xmlns:a16="http://schemas.microsoft.com/office/drawing/2014/main" id="{A69B719E-9189-232F-297B-A7D394143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3424" y="2988860"/>
            <a:ext cx="3685900" cy="28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5392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Systems of 2</a:t>
            </a:r>
            <a:r>
              <a:rPr lang="en-US" baseline="30000" dirty="0"/>
              <a:t>nd</a:t>
            </a:r>
            <a:r>
              <a:rPr lang="en-US" dirty="0"/>
              <a:t>-order ODEs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F65476-35BF-9C9A-3AAC-C87A2C2523C2}"/>
              </a:ext>
            </a:extLst>
          </p:cNvPr>
          <p:cNvSpPr txBox="1"/>
          <p:nvPr/>
        </p:nvSpPr>
        <p:spPr>
          <a:xfrm>
            <a:off x="600828" y="1340023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Newton/Lagrange equations of motion are 2</a:t>
            </a:r>
            <a:r>
              <a:rPr lang="en-US" sz="2000" kern="150" baseline="30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nd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order systems of ODE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EC8A88B4-A7C6-AF0B-EAD7-D06A904BE3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09215" y="1360077"/>
            <a:ext cx="2233942" cy="40010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FDC82BB-451F-40F4-4B10-BDB42EA948D2}"/>
              </a:ext>
            </a:extLst>
          </p:cNvPr>
          <p:cNvSpPr txBox="1"/>
          <p:nvPr/>
        </p:nvSpPr>
        <p:spPr>
          <a:xfrm>
            <a:off x="600827" y="2067069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 system of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second-order ODEs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593A6D1-F1B2-E80B-0AA7-A70A5E5DBA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215" y="2467179"/>
            <a:ext cx="1784251" cy="61076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424665D-D09E-EB22-3C3E-F659780C3ABF}"/>
              </a:ext>
            </a:extLst>
          </p:cNvPr>
          <p:cNvSpPr txBox="1"/>
          <p:nvPr/>
        </p:nvSpPr>
        <p:spPr>
          <a:xfrm>
            <a:off x="632320" y="3216800"/>
            <a:ext cx="1112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can be written as a system of </a:t>
            </a:r>
            <a:r>
              <a:rPr lang="en-US" sz="2000" i="1" dirty="0"/>
              <a:t>2N</a:t>
            </a:r>
            <a:r>
              <a:rPr lang="en-US" sz="2000" dirty="0"/>
              <a:t> first-order ODEs by denoting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905D53-92D7-27CE-F922-8CEB98972A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5215" y="3755768"/>
            <a:ext cx="1526571" cy="1104477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A5A309FC-E962-427D-476B-CDE11197CB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13096" y="3252787"/>
            <a:ext cx="514350" cy="352425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11912353-DB5A-73DF-6404-A80404492D73}"/>
              </a:ext>
            </a:extLst>
          </p:cNvPr>
          <p:cNvSpPr txBox="1"/>
          <p:nvPr/>
        </p:nvSpPr>
        <p:spPr>
          <a:xfrm>
            <a:off x="600827" y="4954719"/>
            <a:ext cx="111206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and can be solved for </a:t>
            </a:r>
            <a:r>
              <a:rPr lang="en-US" sz="2000" b="1" dirty="0"/>
              <a:t>x</a:t>
            </a:r>
            <a:r>
              <a:rPr lang="en-US" sz="2000" dirty="0"/>
              <a:t>(t) and </a:t>
            </a:r>
            <a:r>
              <a:rPr lang="en-US" sz="2000" b="1" dirty="0"/>
              <a:t>v</a:t>
            </a:r>
            <a:r>
              <a:rPr lang="en-US" sz="2000" dirty="0"/>
              <a:t>(t) using standard methods </a:t>
            </a:r>
          </a:p>
        </p:txBody>
      </p:sp>
    </p:spTree>
    <p:extLst>
      <p:ext uri="{BB962C8B-B14F-4D97-AF65-F5344CB8AC3E}">
        <p14:creationId xmlns:p14="http://schemas.microsoft.com/office/powerpoint/2010/main" val="25800680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F65476-35BF-9C9A-3AAC-C87A2C2523C2}"/>
              </a:ext>
            </a:extLst>
          </p:cNvPr>
          <p:cNvSpPr txBox="1"/>
          <p:nvPr/>
        </p:nvSpPr>
        <p:spPr>
          <a:xfrm>
            <a:off x="600828" y="1340023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equation of motion for a simple pendulum reads 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424665D-D09E-EB22-3C3E-F659780C3ABF}"/>
                  </a:ext>
                </a:extLst>
              </p:cNvPr>
              <p:cNvSpPr txBox="1"/>
              <p:nvPr/>
            </p:nvSpPr>
            <p:spPr>
              <a:xfrm>
                <a:off x="600827" y="2587570"/>
                <a:ext cx="11120656" cy="5437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denote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𝜔</m:t>
                    </m:r>
                  </m:oMath>
                </a14:m>
                <a:r>
                  <a:rPr lang="en-US" sz="2000" dirty="0"/>
                  <a:t> and write a system of two first-order ODE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424665D-D09E-EB22-3C3E-F659780C3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7" y="2587570"/>
                <a:ext cx="11120656" cy="543739"/>
              </a:xfrm>
              <a:prstGeom prst="rect">
                <a:avLst/>
              </a:prstGeom>
              <a:blipFill>
                <a:blip r:embed="rId2"/>
                <a:stretch>
                  <a:fillRect l="-570" b="-6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912353-DB5A-73DF-6404-A80404492D73}"/>
                  </a:ext>
                </a:extLst>
              </p:cNvPr>
              <p:cNvSpPr txBox="1"/>
              <p:nvPr/>
            </p:nvSpPr>
            <p:spPr>
              <a:xfrm>
                <a:off x="600827" y="4399190"/>
                <a:ext cx="1112065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dirty="0"/>
                  <a:t>For small angles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00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e>
                    </m:func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</m:oMath>
                </a14:m>
                <a:r>
                  <a:rPr lang="en-US" sz="2000" dirty="0"/>
                  <a:t> an analytic solution exists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1912353-DB5A-73DF-6404-A80404492D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7" y="4399190"/>
                <a:ext cx="11120656" cy="400110"/>
              </a:xfrm>
              <a:prstGeom prst="rect">
                <a:avLst/>
              </a:prstGeom>
              <a:blipFill>
                <a:blip r:embed="rId3"/>
                <a:stretch>
                  <a:fillRect l="-570" t="-9375" b="-281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pendulum">
            <a:extLst>
              <a:ext uri="{FF2B5EF4-FFF2-40B4-BE49-F238E27FC236}">
                <a16:creationId xmlns:a16="http://schemas.microsoft.com/office/drawing/2014/main" id="{73F44FE3-0AA5-4E6F-EEE0-D192C942E0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DF3A6-281F-D2B8-7A6E-3B1E58AABB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3194" y="1325974"/>
            <a:ext cx="2149985" cy="1779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5006B1-336F-369E-2490-ED12C81C3B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346" y="1799933"/>
            <a:ext cx="1849178" cy="6423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9A12FE4-1436-84B5-A7BA-D6F1C6A34C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6265" y="3276600"/>
            <a:ext cx="1555084" cy="99824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D8247B1-DECE-6A95-AE1C-68C9C60D58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6265" y="5052104"/>
            <a:ext cx="2297088" cy="581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8107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F65476-35BF-9C9A-3AAC-C87A2C2523C2}"/>
                  </a:ext>
                </a:extLst>
              </p:cNvPr>
              <p:cNvSpPr txBox="1"/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Initially at rest at angle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=20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°≈0.111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lang="en-US" sz="2000" i="1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F65476-35BF-9C9A-3AAC-C87A2C252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blipFill>
                <a:blip r:embed="rId2"/>
                <a:stretch>
                  <a:fillRect l="-837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pendulum">
            <a:extLst>
              <a:ext uri="{FF2B5EF4-FFF2-40B4-BE49-F238E27FC236}">
                <a16:creationId xmlns:a16="http://schemas.microsoft.com/office/drawing/2014/main" id="{73F44FE3-0AA5-4E6F-EEE0-D192C942E0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DF3A6-281F-D2B8-7A6E-3B1E58AAB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194" y="1325974"/>
            <a:ext cx="2149985" cy="1779861"/>
          </a:xfrm>
          <a:prstGeom prst="rect">
            <a:avLst/>
          </a:prstGeom>
        </p:spPr>
      </p:pic>
      <p:pic>
        <p:nvPicPr>
          <p:cNvPr id="18436" name="Picture 4">
            <a:extLst>
              <a:ext uri="{FF2B5EF4-FFF2-40B4-BE49-F238E27FC236}">
                <a16:creationId xmlns:a16="http://schemas.microsoft.com/office/drawing/2014/main" id="{B255A3E2-D6AA-1B09-FAAE-FE1060574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147" y="1915070"/>
            <a:ext cx="6561578" cy="3826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8DFE110-B525-F65A-CC6B-9533E317B172}"/>
              </a:ext>
            </a:extLst>
          </p:cNvPr>
          <p:cNvSpPr txBox="1"/>
          <p:nvPr/>
        </p:nvSpPr>
        <p:spPr>
          <a:xfrm>
            <a:off x="5790817" y="1347845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=0.1 m,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=9.81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kern="150" baseline="30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kern="150" baseline="30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4935B1F-D0DC-DB7B-D652-8C1935A39BCD}"/>
              </a:ext>
            </a:extLst>
          </p:cNvPr>
          <p:cNvSpPr txBox="1"/>
          <p:nvPr/>
        </p:nvSpPr>
        <p:spPr>
          <a:xfrm>
            <a:off x="691767" y="5972144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Linear regime at small angles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179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Simple pendulum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F65476-35BF-9C9A-3AAC-C87A2C2523C2}"/>
                  </a:ext>
                </a:extLst>
              </p:cNvPr>
              <p:cNvSpPr txBox="1"/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kern="150" dirty="0">
                    <a:effectLst/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Initially at rest at angle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000" i="1" kern="150" smtClean="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sz="2000" b="0" i="1" kern="150" smtClean="0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0</m:t>
                        </m:r>
                      </m:sub>
                    </m:sSub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=179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°≈0.994</m:t>
                    </m:r>
                    <m:r>
                      <a:rPr lang="en-US" sz="2000" b="0" i="1" kern="150" smtClean="0"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endParaRPr lang="en-US" sz="2000" i="1" kern="150" dirty="0">
                  <a:effectLst/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7F65476-35BF-9C9A-3AAC-C87A2C2523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8" y="1340023"/>
                <a:ext cx="8020337" cy="400110"/>
              </a:xfrm>
              <a:prstGeom prst="rect">
                <a:avLst/>
              </a:prstGeom>
              <a:blipFill>
                <a:blip r:embed="rId2"/>
                <a:stretch>
                  <a:fillRect l="-837"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utoShape 2" descr="pendulum">
            <a:extLst>
              <a:ext uri="{FF2B5EF4-FFF2-40B4-BE49-F238E27FC236}">
                <a16:creationId xmlns:a16="http://schemas.microsoft.com/office/drawing/2014/main" id="{73F44FE3-0AA5-4E6F-EEE0-D192C942E00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9EDF3A6-281F-D2B8-7A6E-3B1E58AABB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3194" y="1325974"/>
            <a:ext cx="2149985" cy="1779861"/>
          </a:xfrm>
          <a:prstGeom prst="rect">
            <a:avLst/>
          </a:prstGeom>
        </p:spPr>
      </p:pic>
      <p:pic>
        <p:nvPicPr>
          <p:cNvPr id="19458" name="Picture 2">
            <a:extLst>
              <a:ext uri="{FF2B5EF4-FFF2-40B4-BE49-F238E27FC236}">
                <a16:creationId xmlns:a16="http://schemas.microsoft.com/office/drawing/2014/main" id="{FD7E36C0-5F5D-28F7-75FB-D42DA1B6C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315" y="2096419"/>
            <a:ext cx="6072443" cy="354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FA7522-E8F5-6501-C491-7F654377BD1A}"/>
              </a:ext>
            </a:extLst>
          </p:cNvPr>
          <p:cNvSpPr txBox="1"/>
          <p:nvPr/>
        </p:nvSpPr>
        <p:spPr>
          <a:xfrm>
            <a:off x="691767" y="5972144"/>
            <a:ext cx="8020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Non-l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inear regime at large angles, approximate analytic solution fails</a:t>
            </a:r>
            <a:endParaRPr lang="en-US" sz="2000" i="1" kern="15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9CCB80-51AC-6BD2-30AE-2A22E484BA2B}"/>
              </a:ext>
            </a:extLst>
          </p:cNvPr>
          <p:cNvSpPr txBox="1"/>
          <p:nvPr/>
        </p:nvSpPr>
        <p:spPr>
          <a:xfrm>
            <a:off x="5790817" y="1347845"/>
            <a:ext cx="292128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=0.1 m,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=9.81 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000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i="1" kern="15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000" kern="150" baseline="30000" dirty="0"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2000" i="1" kern="150" baseline="300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50272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we need numerical methods for ODEs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51403" y="133947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 solution to an ODE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62E3793-2D08-39C0-4563-CA1FFBAD6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5912" y="1898289"/>
            <a:ext cx="1237980" cy="477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51403" y="2620088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can formally be written as</a:t>
            </a: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5E23E4-CCB9-0366-63ED-00336BAC75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47666" y="2051327"/>
            <a:ext cx="1187609" cy="21165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8E1797D-4B5F-4553-3679-7D66873C879A}"/>
              </a:ext>
            </a:extLst>
          </p:cNvPr>
          <p:cNvSpPr txBox="1"/>
          <p:nvPr/>
        </p:nvSpPr>
        <p:spPr>
          <a:xfrm>
            <a:off x="851403" y="3637748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If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does not depend on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, the solution can be obtained through (numerical) integration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5B0961E-220A-A03E-5B26-01E9701C33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95217" y="3108942"/>
            <a:ext cx="2249045" cy="43958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093A103-735A-FF2F-4B56-73143A134B40}"/>
              </a:ext>
            </a:extLst>
          </p:cNvPr>
          <p:cNvSpPr txBox="1"/>
          <p:nvPr/>
        </p:nvSpPr>
        <p:spPr>
          <a:xfrm>
            <a:off x="851403" y="4127078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some other cases the solution can be obtained through the separation of variables, e.g. </a:t>
            </a:r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48253F27-8F4E-53EE-5798-4ED121DCD46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767845" y="4738991"/>
            <a:ext cx="702895" cy="40011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11FA7C0-88C5-4450-7A51-FA5DD492BC63}"/>
              </a:ext>
            </a:extLst>
          </p:cNvPr>
          <p:cNvSpPr txBox="1"/>
          <p:nvPr/>
        </p:nvSpPr>
        <p:spPr>
          <a:xfrm>
            <a:off x="851403" y="5454414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In all other cases, the solution has to be obtained numerically.</a:t>
            </a:r>
          </a:p>
        </p:txBody>
      </p:sp>
    </p:spTree>
    <p:extLst>
      <p:ext uri="{BB962C8B-B14F-4D97-AF65-F5344CB8AC3E}">
        <p14:creationId xmlns:p14="http://schemas.microsoft.com/office/powerpoint/2010/main" val="33938450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Numerical methods for ODEs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AA9FCA-0C53-118B-3308-4BC636CD7B49}"/>
              </a:ext>
            </a:extLst>
          </p:cNvPr>
          <p:cNvSpPr txBox="1"/>
          <p:nvPr/>
        </p:nvSpPr>
        <p:spPr>
          <a:xfrm>
            <a:off x="851403" y="133947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Typically obtain the solution by taking small steps from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x(t)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9BEACB-5B62-F12E-F396-0C9C544C07CB}"/>
                  </a:ext>
                </a:extLst>
              </p:cNvPr>
              <p:cNvSpPr txBox="1"/>
              <p:nvPr/>
            </p:nvSpPr>
            <p:spPr>
              <a:xfrm>
                <a:off x="851403" y="1851601"/>
                <a:ext cx="10268204" cy="47859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Characteristics: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Explicit or implicit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solidFill>
                      <a:srgbClr val="0808FF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Explicit methods: 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use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x(t)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to calculate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x(</a:t>
                </a:r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t+h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directly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solidFill>
                      <a:srgbClr val="FF0000"/>
                    </a:solidFill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Implicit methods: 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have to solve a (non-linear) equation for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x(</a:t>
                </a:r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t+h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Accuracy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Truncation error at each step is of order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O(</a:t>
                </a:r>
                <a:r>
                  <a:rPr lang="en-US" sz="2000" i="1" kern="15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US" sz="2000" i="1" kern="150" baseline="30000" dirty="0" err="1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n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Some schemes are explicitly time-reversal and/or conserve energy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Adaptive methods adjust the step size </a:t>
                </a:r>
                <a:r>
                  <a:rPr lang="en-US" sz="2000" i="1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h </a:t>
                </a: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to control the error to the desired accuracy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Stability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Whether the accumulated error is bounded (that’s where implicit methods shine)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Consistency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sz="2000" kern="150" dirty="0">
                    <a:latin typeface="+mj-lt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Consistent methods reproduce the exact solution in the limit </a:t>
                </a:r>
                <a14:m>
                  <m:oMath xmlns:m="http://schemas.openxmlformats.org/officeDocument/2006/math"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h</m:t>
                    </m:r>
                    <m:r>
                      <a:rPr lang="en-US" sz="2000" b="0" i="1" kern="150" smtClean="0"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→0</m:t>
                    </m:r>
                  </m:oMath>
                </a14:m>
                <a:endParaRPr lang="en-US" sz="2000" kern="150" dirty="0">
                  <a:latin typeface="+mj-lt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B9BEACB-5B62-F12E-F396-0C9C544C0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403" y="1851601"/>
                <a:ext cx="10268204" cy="4785926"/>
              </a:xfrm>
              <a:prstGeom prst="rect">
                <a:avLst/>
              </a:prstGeom>
              <a:blipFill>
                <a:blip r:embed="rId2"/>
                <a:stretch>
                  <a:fillRect l="-742" t="-529" b="-13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49274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Euler’s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862E3793-2D08-39C0-4563-CA1FFBAD6F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77010" y="1415449"/>
            <a:ext cx="1237980" cy="4771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B9BEACB-5B62-F12E-F396-0C9C544C07CB}"/>
              </a:ext>
            </a:extLst>
          </p:cNvPr>
          <p:cNvSpPr txBox="1"/>
          <p:nvPr/>
        </p:nvSpPr>
        <p:spPr>
          <a:xfrm>
            <a:off x="851403" y="2045164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Let us apply the Taylor expansion to express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in terms of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x(t)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8E1797D-4B5F-4553-3679-7D66873C879A}"/>
              </a:ext>
            </a:extLst>
          </p:cNvPr>
          <p:cNvSpPr txBox="1"/>
          <p:nvPr/>
        </p:nvSpPr>
        <p:spPr>
          <a:xfrm>
            <a:off x="851403" y="3172445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Given that dx/dt = f(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x,t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 and neglecting the high-order terms in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we have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093A103-735A-FF2F-4B56-73143A134B40}"/>
              </a:ext>
            </a:extLst>
          </p:cNvPr>
          <p:cNvSpPr txBox="1"/>
          <p:nvPr/>
        </p:nvSpPr>
        <p:spPr>
          <a:xfrm>
            <a:off x="851403" y="4207507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We can iteratively apply this relation starting from t = 0 to evaluate x(t) at t &gt; 0.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11FA7C0-88C5-4450-7A51-FA5DD492BC63}"/>
              </a:ext>
            </a:extLst>
          </p:cNvPr>
          <p:cNvSpPr txBox="1"/>
          <p:nvPr/>
        </p:nvSpPr>
        <p:spPr>
          <a:xfrm>
            <a:off x="851402" y="4720377"/>
            <a:ext cx="1034370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This is the essence of </a:t>
            </a:r>
            <a:r>
              <a:rPr lang="en-US" sz="20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Euler’s method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– the simplest method for solving ODEs numerically.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2C641933-7A49-5F1E-CA92-1DB4702C91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49684" y="2634006"/>
            <a:ext cx="2692632" cy="40011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4BE21B9B-DE03-C946-2306-06342542A6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38785" y="3753382"/>
            <a:ext cx="2314429" cy="19286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B48F97-FAEA-F9E3-669E-9EA635656B11}"/>
              </a:ext>
            </a:extLst>
          </p:cNvPr>
          <p:cNvSpPr txBox="1"/>
          <p:nvPr/>
        </p:nvSpPr>
        <p:spPr>
          <a:xfrm>
            <a:off x="7732551" y="3680539"/>
            <a:ext cx="14408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rgbClr val="122EA6"/>
                </a:solidFill>
              </a:rPr>
              <a:t>Euler method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A06AAC8-8E2B-E4A3-7346-7970F64C6143}"/>
              </a:ext>
            </a:extLst>
          </p:cNvPr>
          <p:cNvSpPr txBox="1"/>
          <p:nvPr/>
        </p:nvSpPr>
        <p:spPr>
          <a:xfrm>
            <a:off x="851402" y="5345776"/>
            <a:ext cx="6096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steps):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O(h)</a:t>
            </a:r>
          </a:p>
        </p:txBody>
      </p:sp>
    </p:spTree>
    <p:extLst>
      <p:ext uri="{BB962C8B-B14F-4D97-AF65-F5344CB8AC3E}">
        <p14:creationId xmlns:p14="http://schemas.microsoft.com/office/powerpoint/2010/main" val="13160358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Euler’s method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4CAA72-C7FF-AEF5-6F6F-4142A5A46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260" y="1429419"/>
            <a:ext cx="5144728" cy="486651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726840B-260F-9576-68C6-D7A45CBDA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52657" y="1479753"/>
            <a:ext cx="2571750" cy="352425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4CC1E955-696D-9249-650E-ED1307020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3303" y="2146845"/>
            <a:ext cx="5102473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870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Midpoint method (2</a:t>
            </a:r>
            <a:r>
              <a:rPr lang="en-US" baseline="30000" dirty="0"/>
              <a:t>nd</a:t>
            </a:r>
            <a:r>
              <a:rPr lang="en-US" dirty="0"/>
              <a:t> order Runge-</a:t>
            </a:r>
            <a:r>
              <a:rPr lang="en-US" dirty="0" err="1"/>
              <a:t>Kutta</a:t>
            </a:r>
            <a:r>
              <a:rPr lang="en-US" dirty="0"/>
              <a:t>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9F61F4-E4A2-1ABB-BA4C-4FD4CDD50ACF}"/>
              </a:ext>
            </a:extLst>
          </p:cNvPr>
          <p:cNvSpPr txBox="1"/>
          <p:nvPr/>
        </p:nvSpPr>
        <p:spPr>
          <a:xfrm>
            <a:off x="826236" y="1269183"/>
            <a:ext cx="978313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Euler's method essentially corresponds to approximating the derivative dx/dt with a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forward difference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F1E626A7-490B-7FDE-9C0E-EB9EB89C5C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6775" y="2081166"/>
            <a:ext cx="2838450" cy="3619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7902C40-B41F-DEBA-10EA-5A41FEB63456}"/>
              </a:ext>
            </a:extLst>
          </p:cNvPr>
          <p:cNvSpPr txBox="1"/>
          <p:nvPr/>
        </p:nvSpPr>
        <p:spPr>
          <a:xfrm>
            <a:off x="826236" y="2547213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Recall that central (midpoint) difference gives better accuracy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FBC322-DDCF-D230-AB13-63EB7E2332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619625" y="3074124"/>
            <a:ext cx="2952750" cy="3619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EA8D9D3-EF24-A4F7-46B3-A1F91BE687F7}"/>
              </a:ext>
            </a:extLst>
          </p:cNvPr>
          <p:cNvSpPr txBox="1"/>
          <p:nvPr/>
        </p:nvSpPr>
        <p:spPr>
          <a:xfrm>
            <a:off x="826236" y="3554951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842DAAE5-ED87-0F2C-FCBA-80A3ED22F02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67200" y="4043702"/>
            <a:ext cx="3657600" cy="1905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A326EBD-160C-C495-1524-616627F70DCE}"/>
              </a:ext>
            </a:extLst>
          </p:cNvPr>
          <p:cNvSpPr txBox="1"/>
          <p:nvPr/>
        </p:nvSpPr>
        <p:spPr>
          <a:xfrm>
            <a:off x="826236" y="4357453"/>
            <a:ext cx="87875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How to calculate 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x(</a:t>
            </a:r>
            <a:r>
              <a:rPr lang="en-US" sz="2000" i="1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t+h</a:t>
            </a:r>
            <a:r>
              <a:rPr lang="en-US" sz="20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/2)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entering the </a:t>
            </a:r>
            <a:r>
              <a:rPr lang="en-US" sz="2000" kern="150" dirty="0" err="1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r.h.s</a:t>
            </a:r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? Use Euler’s method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0B269AD6-DF80-FFFF-20A2-B340725CC9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40243" y="4381295"/>
            <a:ext cx="2781300" cy="3524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734FB0AA-C6C2-F04A-EB62-F296D352D8C8}"/>
              </a:ext>
            </a:extLst>
          </p:cNvPr>
          <p:cNvSpPr txBox="1"/>
          <p:nvPr/>
        </p:nvSpPr>
        <p:spPr>
          <a:xfrm>
            <a:off x="833750" y="4805326"/>
            <a:ext cx="97831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Therefore,                                                     , which can be written in two steps</a:t>
            </a:r>
            <a:endParaRPr lang="en-US" sz="2000" i="1" kern="150" dirty="0"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3" name="Graphic 22">
            <a:extLst>
              <a:ext uri="{FF2B5EF4-FFF2-40B4-BE49-F238E27FC236}">
                <a16:creationId xmlns:a16="http://schemas.microsoft.com/office/drawing/2014/main" id="{C3E4E807-57EE-5910-3C6C-5C143BB4FC9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098474" y="4814867"/>
            <a:ext cx="4342545" cy="438332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0200C0BF-8912-CF6E-EFD0-8806B32358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19625" y="5617309"/>
            <a:ext cx="2948467" cy="824178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A17A362-B46A-8F1A-B12E-FA5BF87257A8}"/>
              </a:ext>
            </a:extLst>
          </p:cNvPr>
          <p:cNvSpPr txBox="1"/>
          <p:nvPr/>
        </p:nvSpPr>
        <p:spPr>
          <a:xfrm>
            <a:off x="8449811" y="5517858"/>
            <a:ext cx="116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trial step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B60CCB-12FE-0A08-18E2-0E0A57DC0C19}"/>
              </a:ext>
            </a:extLst>
          </p:cNvPr>
          <p:cNvSpPr txBox="1"/>
          <p:nvPr/>
        </p:nvSpPr>
        <p:spPr>
          <a:xfrm>
            <a:off x="8449811" y="5844732"/>
            <a:ext cx="11639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real step</a:t>
            </a:r>
          </a:p>
        </p:txBody>
      </p:sp>
    </p:spTree>
    <p:extLst>
      <p:ext uri="{BB962C8B-B14F-4D97-AF65-F5344CB8AC3E}">
        <p14:creationId xmlns:p14="http://schemas.microsoft.com/office/powerpoint/2010/main" val="2014406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Midpoint method (2</a:t>
            </a:r>
            <a:r>
              <a:rPr lang="en-US" baseline="30000" dirty="0"/>
              <a:t>nd</a:t>
            </a:r>
            <a:r>
              <a:rPr lang="en-US" dirty="0"/>
              <a:t> order Runge-</a:t>
            </a:r>
            <a:r>
              <a:rPr lang="en-US" dirty="0" err="1"/>
              <a:t>Kutta</a:t>
            </a:r>
            <a:r>
              <a:rPr lang="en-US" dirty="0"/>
              <a:t>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F077FF-5C21-4409-AE9D-8A2444C0D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11" y="1398490"/>
            <a:ext cx="4177055" cy="3974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7D3304-F0BC-B1C3-AC57-52B0F6199419}"/>
              </a:ext>
            </a:extLst>
          </p:cNvPr>
          <p:cNvSpPr txBox="1"/>
          <p:nvPr/>
        </p:nvSpPr>
        <p:spPr>
          <a:xfrm>
            <a:off x="775901" y="5455315"/>
            <a:ext cx="6096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steps):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25779C-74FE-091E-C7A7-D22A6DC07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6547" y="1398490"/>
            <a:ext cx="2571750" cy="35242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08326F2-C650-9B23-6A5F-D298991E5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8638" y="1984319"/>
            <a:ext cx="5205553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310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AFA58-9F0A-4217-B38D-E58CFC4CAD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Midpoint method (2</a:t>
            </a:r>
            <a:r>
              <a:rPr lang="en-US" baseline="30000" dirty="0"/>
              <a:t>nd</a:t>
            </a:r>
            <a:r>
              <a:rPr lang="en-US" dirty="0"/>
              <a:t> order Runge-</a:t>
            </a:r>
            <a:r>
              <a:rPr lang="en-US" dirty="0" err="1"/>
              <a:t>Kutta</a:t>
            </a:r>
            <a:r>
              <a:rPr lang="en-US" dirty="0"/>
              <a:t>)</a:t>
            </a:r>
            <a:endParaRPr lang="uk-U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0F7CEDE-7B21-7BBD-878D-4DD53818F0B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F077FF-5C21-4409-AE9D-8A2444C0D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811" y="1398490"/>
            <a:ext cx="4177055" cy="3974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C7D3304-F0BC-B1C3-AC57-52B0F6199419}"/>
              </a:ext>
            </a:extLst>
          </p:cNvPr>
          <p:cNvSpPr txBox="1"/>
          <p:nvPr/>
        </p:nvSpPr>
        <p:spPr>
          <a:xfrm>
            <a:off x="775901" y="5455315"/>
            <a:ext cx="609669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800" b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Error: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Local (per time step): 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Global (N=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1800" i="1" kern="150" baseline="-25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r>
              <a:rPr lang="en-US" sz="1800" i="1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/h</a:t>
            </a:r>
            <a:r>
              <a:rPr lang="en-US" sz="1800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 time step): 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O(h</a:t>
            </a:r>
            <a:r>
              <a:rPr lang="en-US" kern="150" baseline="3000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kern="150" dirty="0"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7125779C-74FE-091E-C7A7-D22A6DC07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536547" y="1398490"/>
            <a:ext cx="2571750" cy="352425"/>
          </a:xfrm>
          <a:prstGeom prst="rect">
            <a:avLst/>
          </a:prstGeom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511D932A-C41E-10C7-89C1-29ACB2D15F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763" y="1984319"/>
            <a:ext cx="5205553" cy="39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6344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Latin Modern (Beamer-like)">
      <a:majorFont>
        <a:latin typeface="LM Sans 10"/>
        <a:ea typeface=""/>
        <a:cs typeface=""/>
      </a:majorFont>
      <a:minorFont>
        <a:latin typeface="LM Sans 10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Standard.potx" id="{68DB5CD3-6005-4466-AA38-EBD4F9E1AFDA}" vid="{31E8EE0F-63EF-41D6-BECB-9725E0583DB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1578</Words>
  <Application>Microsoft Macintosh PowerPoint</Application>
  <PresentationFormat>Widescreen</PresentationFormat>
  <Paragraphs>159</Paragraphs>
  <Slides>25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Cambria Math</vt:lpstr>
      <vt:lpstr>Gill Sans MT</vt:lpstr>
      <vt:lpstr>LM Sans 10</vt:lpstr>
      <vt:lpstr>Тема Office</vt:lpstr>
      <vt:lpstr>Computational Physics (PHYS6350)</vt:lpstr>
      <vt:lpstr>Ordinary Differential Equations (ODE)</vt:lpstr>
      <vt:lpstr>When we need numerical methods for ODEs</vt:lpstr>
      <vt:lpstr>Numerical methods for ODEs</vt:lpstr>
      <vt:lpstr>Euler’s method</vt:lpstr>
      <vt:lpstr>Euler’s method</vt:lpstr>
      <vt:lpstr>Midpoint method (2nd order Runge-Kutta)</vt:lpstr>
      <vt:lpstr>Midpoint method (2nd order Runge-Kutta)</vt:lpstr>
      <vt:lpstr>Midpoint method (2nd order Runge-Kutta)</vt:lpstr>
      <vt:lpstr>Classical 4th order Runge-Kutta method</vt:lpstr>
      <vt:lpstr>Classical 4th order Runge-Kutta method</vt:lpstr>
      <vt:lpstr>Adaptive time step</vt:lpstr>
      <vt:lpstr>Adaptive time step in RK4 using double step</vt:lpstr>
      <vt:lpstr>RK4 method with adaptive step size</vt:lpstr>
      <vt:lpstr>Stability, stiff equations, and implicit methods</vt:lpstr>
      <vt:lpstr>Stability, stiff equations, and implicit methods</vt:lpstr>
      <vt:lpstr>Euler methods and stiff equations</vt:lpstr>
      <vt:lpstr>Systems of Ordinary Differential Equations</vt:lpstr>
      <vt:lpstr>Systems of Ordinary Differential Equations</vt:lpstr>
      <vt:lpstr>Systems of Ordinary Differential Equations</vt:lpstr>
      <vt:lpstr>Systems of Ordinary Differential Equations: Example</vt:lpstr>
      <vt:lpstr>Systems of 2nd-order ODEs</vt:lpstr>
      <vt:lpstr>Example: Simple pendulum</vt:lpstr>
      <vt:lpstr>Example: Simple pendulum</vt:lpstr>
      <vt:lpstr>Example: Simple pendulum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Computational Physics (PHYS6350)</dc:title>
  <dc:creator>Vovchenko Volodymyr</dc:creator>
  <cp:lastModifiedBy>Vovchenko Volodymyr</cp:lastModifiedBy>
  <cp:revision>1200</cp:revision>
  <cp:lastPrinted>2018-05-12T22:28:36Z</cp:lastPrinted>
  <dcterms:created xsi:type="dcterms:W3CDTF">2018-05-07T16:28:28Z</dcterms:created>
  <dcterms:modified xsi:type="dcterms:W3CDTF">2025-05-10T20:12:04Z</dcterms:modified>
</cp:coreProperties>
</file>