
<file path=[Content_Types].xml><?xml version="1.0" encoding="utf-8"?>
<Types xmlns="http://schemas.openxmlformats.org/package/2006/content-types">
  <Default Extension="gif" ContentType="image/gif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7"/>
  </p:notesMasterIdLst>
  <p:sldIdLst>
    <p:sldId id="259" r:id="rId2"/>
    <p:sldId id="907" r:id="rId3"/>
    <p:sldId id="953" r:id="rId4"/>
    <p:sldId id="952" r:id="rId5"/>
    <p:sldId id="954" r:id="rId6"/>
    <p:sldId id="955" r:id="rId7"/>
    <p:sldId id="957" r:id="rId8"/>
    <p:sldId id="956" r:id="rId9"/>
    <p:sldId id="963" r:id="rId10"/>
    <p:sldId id="965" r:id="rId11"/>
    <p:sldId id="958" r:id="rId12"/>
    <p:sldId id="959" r:id="rId13"/>
    <p:sldId id="960" r:id="rId14"/>
    <p:sldId id="961" r:id="rId15"/>
    <p:sldId id="962" r:id="rId16"/>
  </p:sldIdLst>
  <p:sldSz cx="12192000" cy="6858000"/>
  <p:notesSz cx="7102475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A622845-6266-4D00-96BA-1436A2147006}">
          <p14:sldIdLst>
            <p14:sldId id="259"/>
            <p14:sldId id="907"/>
            <p14:sldId id="953"/>
            <p14:sldId id="952"/>
            <p14:sldId id="954"/>
            <p14:sldId id="955"/>
            <p14:sldId id="957"/>
            <p14:sldId id="956"/>
            <p14:sldId id="963"/>
            <p14:sldId id="965"/>
            <p14:sldId id="958"/>
            <p14:sldId id="959"/>
            <p14:sldId id="960"/>
            <p14:sldId id="961"/>
            <p14:sldId id="96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k36x6teoh@goetheuniversitaet.onmicrosoft.com" initials="j" lastIdx="1" clrIdx="0">
    <p:extLst>
      <p:ext uri="{19B8F6BF-5375-455C-9EA6-DF929625EA0E}">
        <p15:presenceInfo xmlns:p15="http://schemas.microsoft.com/office/powerpoint/2012/main" userId="jk36x6teoh@goetheuniversitaet.onmicrosoft.com" providerId="None"/>
      </p:ext>
    </p:extLst>
  </p:cmAuthor>
  <p:cmAuthor id="2" name="Vovchenko Volodymyr" initials="VV" lastIdx="3" clrIdx="1">
    <p:extLst>
      <p:ext uri="{19B8F6BF-5375-455C-9EA6-DF929625EA0E}">
        <p15:presenceInfo xmlns:p15="http://schemas.microsoft.com/office/powerpoint/2012/main" userId="9971ad54b2be893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2EA6"/>
    <a:srgbClr val="A4A3A3"/>
    <a:srgbClr val="0808FF"/>
    <a:srgbClr val="3B3838"/>
    <a:srgbClr val="206F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818" autoAdjust="0"/>
    <p:restoredTop sz="96250" autoAdjust="0"/>
  </p:normalViewPr>
  <p:slideViewPr>
    <p:cSldViewPr snapToGrid="0">
      <p:cViewPr varScale="1">
        <p:scale>
          <a:sx n="116" d="100"/>
          <a:sy n="116" d="100"/>
        </p:scale>
        <p:origin x="208" y="42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739" cy="51350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l">
              <a:defRPr sz="13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51350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r">
              <a:defRPr sz="1300"/>
            </a:lvl1pPr>
          </a:lstStyle>
          <a:p>
            <a:fld id="{961AF02B-09B0-4980-983D-27C0EDB561B5}" type="datetimeFigureOut">
              <a:rPr lang="uk-UA" smtClean="0"/>
              <a:t>10.05.25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7275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7" tIns="49528" rIns="99057" bIns="49528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0248" y="4925407"/>
            <a:ext cx="5681980" cy="4029879"/>
          </a:xfrm>
          <a:prstGeom prst="rect">
            <a:avLst/>
          </a:prstGeom>
        </p:spPr>
        <p:txBody>
          <a:bodyPr vert="horz" lIns="99057" tIns="49528" rIns="99057" bIns="4952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7739" cy="51350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l">
              <a:defRPr sz="13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3093" y="9721107"/>
            <a:ext cx="3077739" cy="51350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r">
              <a:defRPr sz="1300"/>
            </a:lvl1pPr>
          </a:lstStyle>
          <a:p>
            <a:fld id="{2F0C5EC2-2CF5-460B-AE73-90022B24A42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6488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9027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60185" y="53790"/>
            <a:ext cx="11271623" cy="2034987"/>
          </a:xfrm>
        </p:spPr>
        <p:txBody>
          <a:bodyPr anchor="b">
            <a:normAutofit/>
          </a:bodyPr>
          <a:lstStyle>
            <a:lvl1pPr algn="ctr">
              <a:defRPr sz="4400" b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398" y="2183414"/>
            <a:ext cx="10363199" cy="5559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Volodymyr Vovchenko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CBF37B5-78F5-4A7D-8B93-035842C50E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80703" y="4582035"/>
            <a:ext cx="5630583" cy="555922"/>
          </a:xfrm>
        </p:spPr>
        <p:txBody>
          <a:bodyPr>
            <a:normAutofit/>
          </a:bodyPr>
          <a:lstStyle>
            <a:lvl1pPr marL="0" indent="0" algn="ctr">
              <a:buNone/>
              <a:defRPr sz="2400" i="1"/>
            </a:lvl1pPr>
          </a:lstStyle>
          <a:p>
            <a:pPr lvl="0"/>
            <a:r>
              <a:rPr lang="en-US" dirty="0"/>
              <a:t>Conference, City, Country</a:t>
            </a:r>
            <a:endParaRPr lang="uk-UA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4FFC172-0F22-4283-A11C-0DC5E0AE85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73001" y="5019584"/>
            <a:ext cx="3845984" cy="555922"/>
          </a:xfrm>
        </p:spPr>
        <p:txBody>
          <a:bodyPr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January 1, 2018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678850A6-F8A6-4A0B-B3FD-B128F2AAAD0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4398" y="2651537"/>
            <a:ext cx="10363199" cy="415925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dirty="0"/>
              <a:t>Affiliation 1 &amp; Affiliation 2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0623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9EB41E-26C4-40E9-BDFE-31AA4607F9C9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980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E0C373-8171-4426-B0B4-D377060F6819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574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0542" y="1"/>
            <a:ext cx="11450917" cy="1165085"/>
          </a:xfrm>
        </p:spPr>
        <p:txBody>
          <a:bodyPr>
            <a:normAutofit/>
          </a:bodyPr>
          <a:lstStyle>
            <a:lvl1pPr>
              <a:defRPr sz="3000" b="1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542" y="1165086"/>
            <a:ext cx="11450917" cy="506537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9" y="6356351"/>
            <a:ext cx="1733177" cy="36512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uk-UA" dirty="0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11295" y="6356351"/>
            <a:ext cx="7769411" cy="36512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dirty="0"/>
              <a:t>Lattice-based QCD equation of state at finite baryon density</a:t>
            </a:r>
            <a:endParaRPr lang="uk-UA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330716B-4A30-42ED-9EE2-313B727AF872}"/>
              </a:ext>
            </a:extLst>
          </p:cNvPr>
          <p:cNvCxnSpPr>
            <a:cxnSpLocks/>
          </p:cNvCxnSpPr>
          <p:nvPr userDrawn="1"/>
        </p:nvCxnSpPr>
        <p:spPr>
          <a:xfrm>
            <a:off x="525930" y="941290"/>
            <a:ext cx="11295529" cy="0"/>
          </a:xfrm>
          <a:prstGeom prst="line">
            <a:avLst/>
          </a:prstGeom>
          <a:ln w="38100" cap="rnd">
            <a:solidFill>
              <a:schemeClr val="accent1">
                <a:lumMod val="75000"/>
              </a:schemeClr>
            </a:solidFill>
            <a:miter lim="800000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AE6D348-82C6-4292-BBB3-9B6596DDBA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679331" y="6467291"/>
            <a:ext cx="1142128" cy="340472"/>
          </a:xfrm>
        </p:spPr>
        <p:txBody>
          <a:bodyPr/>
          <a:lstStyle>
            <a:lvl1pPr marL="0" indent="0" algn="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1/16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039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8B6DC0-C439-4E9C-83A1-0864A66907B2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267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CBFA41-6503-4670-A030-C4026C269157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139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605502-1E5D-40B4-9172-D712644FEDD1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415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863152-FD27-4939-832D-B860C6DB12A5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/16</a:t>
            </a:r>
            <a:endParaRPr lang="uk-UA" sz="18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25027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2853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C18BA5-E72A-4B8B-9830-A8FD3E323A65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116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6E4F29-ED37-4848-985D-7E7F13267723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674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8589" y="365127"/>
            <a:ext cx="1148677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589" y="1825625"/>
            <a:ext cx="11486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sample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8589" y="6356351"/>
            <a:ext cx="17690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uk-UA" dirty="0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45975" y="6356350"/>
            <a:ext cx="7853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Lattice-based QCD equation of state at finite baryon density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5681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vovchenko.net/computational-physics/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github.com/vlvovch/PHYS6350-ComputationalPhysic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vvovchenko@uh.edu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media" Target="../media/media2.mp4"/><Relationship Id="rId7" Type="http://schemas.openxmlformats.org/officeDocument/2006/relationships/image" Target="../media/image2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6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4.png"/><Relationship Id="rId7" Type="http://schemas.openxmlformats.org/officeDocument/2006/relationships/image" Target="../media/image32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7" Type="http://schemas.openxmlformats.org/officeDocument/2006/relationships/image" Target="../media/image43.svg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gif"/><Relationship Id="rId7" Type="http://schemas.openxmlformats.org/officeDocument/2006/relationships/image" Target="../media/image43.svg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16B3BB-760D-4483-898C-0AAFC2D2C5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8129" y="861587"/>
            <a:ext cx="9155737" cy="1403733"/>
          </a:xfrm>
        </p:spPr>
        <p:txBody>
          <a:bodyPr>
            <a:normAutofit/>
          </a:bodyPr>
          <a:lstStyle/>
          <a:p>
            <a:r>
              <a:rPr lang="en-US" sz="3200" dirty="0"/>
              <a:t>Computational Physics (PHYS6350)</a:t>
            </a:r>
            <a:endParaRPr lang="uk-UA" sz="3200" dirty="0">
              <a:latin typeface="+mn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665EF24-B924-4E01-A6E6-6BC0EA434E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81487" y="2444101"/>
            <a:ext cx="8419909" cy="415925"/>
          </a:xfrm>
        </p:spPr>
        <p:txBody>
          <a:bodyPr>
            <a:normAutofit/>
          </a:bodyPr>
          <a:lstStyle/>
          <a:p>
            <a:r>
              <a:rPr lang="en-US" sz="2200" dirty="0">
                <a:latin typeface="LM Sans 10" panose="00000500000000000000" pitchFamily="50" charset="0"/>
              </a:rPr>
              <a:t>Lecture 13: Classical mechanics problems</a:t>
            </a:r>
            <a:endParaRPr lang="uk-UA" sz="2200" dirty="0">
              <a:latin typeface="+mj-lt"/>
            </a:endParaRP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7D74D978-C625-42FF-9C54-2ECC393DA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212" y="656174"/>
            <a:ext cx="753572" cy="63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6812C20A-B2D5-629E-0335-1AABCED12A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34545" y="3357378"/>
            <a:ext cx="1922910" cy="535494"/>
          </a:xfrm>
          <a:prstGeom prst="rect">
            <a:avLst/>
          </a:prstGeom>
        </p:spPr>
      </p:pic>
      <p:sp>
        <p:nvSpPr>
          <p:cNvPr id="13" name="Subtitle 4">
            <a:extLst>
              <a:ext uri="{FF2B5EF4-FFF2-40B4-BE49-F238E27FC236}">
                <a16:creationId xmlns:a16="http://schemas.microsoft.com/office/drawing/2014/main" id="{DAB7AF0D-B9B6-2B0F-8C06-AB8C20F5B3D3}"/>
              </a:ext>
            </a:extLst>
          </p:cNvPr>
          <p:cNvSpPr txBox="1">
            <a:spLocks/>
          </p:cNvSpPr>
          <p:nvPr/>
        </p:nvSpPr>
        <p:spPr>
          <a:xfrm>
            <a:off x="2205245" y="5554232"/>
            <a:ext cx="7772399" cy="5559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LM Sans 10" panose="00000500000000000000" pitchFamily="50" charset="0"/>
              </a:rPr>
              <a:t>Instructor:</a:t>
            </a:r>
            <a:r>
              <a:rPr lang="en-US">
                <a:latin typeface="LM Sans 10" panose="00000500000000000000" pitchFamily="50" charset="0"/>
              </a:rPr>
              <a:t> Volodymyr Vovchenko (</a:t>
            </a:r>
            <a:r>
              <a:rPr lang="en-US">
                <a:latin typeface="LM Sans 10" panose="00000500000000000000" pitchFamily="50" charset="0"/>
                <a:hlinkClick r:id="rId6"/>
              </a:rPr>
              <a:t>vvovchenko@uh.edu</a:t>
            </a:r>
            <a:r>
              <a:rPr lang="en-US">
                <a:latin typeface="LM Sans 10" panose="00000500000000000000" pitchFamily="50" charset="0"/>
              </a:rPr>
              <a:t>)</a:t>
            </a:r>
            <a:endParaRPr lang="uk-UA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7759E0-32AD-8529-1AD8-36971E656A3E}"/>
              </a:ext>
            </a:extLst>
          </p:cNvPr>
          <p:cNvSpPr txBox="1"/>
          <p:nvPr/>
        </p:nvSpPr>
        <p:spPr>
          <a:xfrm>
            <a:off x="852517" y="6110154"/>
            <a:ext cx="81564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Course materials: </a:t>
            </a:r>
            <a:r>
              <a:rPr lang="en-US" dirty="0">
                <a:hlinkClick r:id="rId7"/>
              </a:rPr>
              <a:t>https://github.com/vlvovch/PHYS6350-ComputationalPhysics</a:t>
            </a:r>
            <a:endParaRPr lang="en-US" dirty="0"/>
          </a:p>
          <a:p>
            <a:r>
              <a:rPr lang="en-US" b="1" dirty="0"/>
              <a:t>Online textbook: </a:t>
            </a:r>
            <a:r>
              <a:rPr lang="en-US" dirty="0">
                <a:hlinkClick r:id="rId8"/>
              </a:rPr>
              <a:t>https://vovchenko.net/computational-physics/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227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6D428-69BC-BAF5-9F89-EF90B2FA4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double-pendulum-o3-mini-v2">
            <a:hlinkClick r:id="" action="ppaction://media"/>
            <a:extLst>
              <a:ext uri="{FF2B5EF4-FFF2-40B4-BE49-F238E27FC236}">
                <a16:creationId xmlns:a16="http://schemas.microsoft.com/office/drawing/2014/main" id="{1ADFE286-724A-CDD8-AD0C-E8F045A0DBA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704554" y="2607811"/>
            <a:ext cx="4078224" cy="4078224"/>
          </a:xfrm>
          <a:prstGeom prst="rect">
            <a:avLst/>
          </a:prstGeom>
        </p:spPr>
      </p:pic>
      <p:pic>
        <p:nvPicPr>
          <p:cNvPr id="5" name="double-pendulum-o3-mini-v1">
            <a:hlinkClick r:id="" action="ppaction://media"/>
            <a:extLst>
              <a:ext uri="{FF2B5EF4-FFF2-40B4-BE49-F238E27FC236}">
                <a16:creationId xmlns:a16="http://schemas.microsoft.com/office/drawing/2014/main" id="{0AD104D6-D347-6B80-24EB-E1435399E68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0488" y="2611323"/>
            <a:ext cx="4074712" cy="407471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C1BAC4D-835A-C822-FA47-21CA7BC64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pendulum vs ChatGPT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FA70C78-EDC5-C189-0122-F71A6C268F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FA450B-B422-4447-169D-19B748B99E47}"/>
              </a:ext>
            </a:extLst>
          </p:cNvPr>
          <p:cNvSpPr txBox="1"/>
          <p:nvPr/>
        </p:nvSpPr>
        <p:spPr>
          <a:xfrm>
            <a:off x="470847" y="1165086"/>
            <a:ext cx="82728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First approach nowadays: try LLM</a:t>
            </a:r>
            <a:endParaRPr lang="en-US" sz="2000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91F257-C9EF-55D5-DA7D-597481B748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0847" y="1615440"/>
            <a:ext cx="4777890" cy="11148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BB11204-D04A-98C9-2DF1-896D778883C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93411" y="1676855"/>
            <a:ext cx="5927742" cy="934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539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pendulum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Chart, schematic&#10;&#10;Description automatically generated">
            <a:extLst>
              <a:ext uri="{FF2B5EF4-FFF2-40B4-BE49-F238E27FC236}">
                <a16:creationId xmlns:a16="http://schemas.microsoft.com/office/drawing/2014/main" id="{0D7C3664-95F6-5DA0-C997-B30AE4F9F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8346" y="1362147"/>
            <a:ext cx="2353940" cy="25320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CDC25C1-E890-5937-3A07-51545F7AB7D2}"/>
              </a:ext>
            </a:extLst>
          </p:cNvPr>
          <p:cNvSpPr txBox="1"/>
          <p:nvPr/>
        </p:nvSpPr>
        <p:spPr>
          <a:xfrm>
            <a:off x="470847" y="1165086"/>
            <a:ext cx="82728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Double pendulum is the simplest system exhibiting chaotic motion – </a:t>
            </a:r>
            <a:r>
              <a:rPr lang="en-US" sz="2000" i="1" dirty="0"/>
              <a:t>deterministic chaos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118F9E9-C4C3-0788-AFBB-E5104EFB7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283" y="2498247"/>
            <a:ext cx="2302389" cy="9307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D0AC2D5-6C89-5796-6D80-3669576F04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283" y="4019299"/>
            <a:ext cx="6259496" cy="5163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06559FB-23FF-D3DA-297E-FD23E02587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283" y="4662065"/>
            <a:ext cx="5217721" cy="30008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4939819-1A3D-4F95-CC41-249A8439AB15}"/>
              </a:ext>
            </a:extLst>
          </p:cNvPr>
          <p:cNvSpPr txBox="1"/>
          <p:nvPr/>
        </p:nvSpPr>
        <p:spPr>
          <a:xfrm>
            <a:off x="6967181" y="4134394"/>
            <a:ext cx="1776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kinetic energy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28FEBF-C6F1-37EC-6C25-7FCB611B6B15}"/>
              </a:ext>
            </a:extLst>
          </p:cNvPr>
          <p:cNvSpPr txBox="1"/>
          <p:nvPr/>
        </p:nvSpPr>
        <p:spPr>
          <a:xfrm>
            <a:off x="6967180" y="4612388"/>
            <a:ext cx="1776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potential energy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F28F24-C2B1-5D14-EA10-F57ABF3FA020}"/>
                  </a:ext>
                </a:extLst>
              </p:cNvPr>
              <p:cNvSpPr txBox="1"/>
              <p:nvPr/>
            </p:nvSpPr>
            <p:spPr>
              <a:xfrm>
                <a:off x="470846" y="1999431"/>
                <a:ext cx="827281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Two degrees of freedom: the displacement angles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i="1" dirty="0"/>
                  <a:t> </a:t>
                </a:r>
                <a:r>
                  <a:rPr lang="en-US" sz="2000" dirty="0"/>
                  <a:t>and</a:t>
                </a:r>
                <a:r>
                  <a:rPr lang="en-US" sz="2000" i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i="1" dirty="0"/>
                  <a:t>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F28F24-C2B1-5D14-EA10-F57ABF3FA0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846" y="1999431"/>
                <a:ext cx="8272819" cy="400110"/>
              </a:xfrm>
              <a:prstGeom prst="rect">
                <a:avLst/>
              </a:prstGeom>
              <a:blipFill>
                <a:blip r:embed="rId6"/>
                <a:stretch>
                  <a:fillRect l="-613" t="-9091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5334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pendulum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Chart, schematic&#10;&#10;Description automatically generated">
            <a:extLst>
              <a:ext uri="{FF2B5EF4-FFF2-40B4-BE49-F238E27FC236}">
                <a16:creationId xmlns:a16="http://schemas.microsoft.com/office/drawing/2014/main" id="{0D7C3664-95F6-5DA0-C997-B30AE4F9F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8346" y="1362147"/>
            <a:ext cx="2353940" cy="25320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CDC25C1-E890-5937-3A07-51545F7AB7D2}"/>
              </a:ext>
            </a:extLst>
          </p:cNvPr>
          <p:cNvSpPr txBox="1"/>
          <p:nvPr/>
        </p:nvSpPr>
        <p:spPr>
          <a:xfrm>
            <a:off x="470847" y="1165086"/>
            <a:ext cx="82728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Double pendulum is the simplest system exhibiting chaotic motion – </a:t>
            </a:r>
            <a:r>
              <a:rPr lang="en-US" sz="2000" i="1" dirty="0"/>
              <a:t>deterministic chaos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118F9E9-C4C3-0788-AFBB-E5104EFB7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283" y="2498247"/>
            <a:ext cx="2302389" cy="9307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D0AC2D5-6C89-5796-6D80-3669576F04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283" y="4019299"/>
            <a:ext cx="6259496" cy="5163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06559FB-23FF-D3DA-297E-FD23E02587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283" y="4662065"/>
            <a:ext cx="5217721" cy="30008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4939819-1A3D-4F95-CC41-249A8439AB15}"/>
              </a:ext>
            </a:extLst>
          </p:cNvPr>
          <p:cNvSpPr txBox="1"/>
          <p:nvPr/>
        </p:nvSpPr>
        <p:spPr>
          <a:xfrm>
            <a:off x="6967181" y="4134394"/>
            <a:ext cx="1776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kinetic energy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28FEBF-C6F1-37EC-6C25-7FCB611B6B15}"/>
              </a:ext>
            </a:extLst>
          </p:cNvPr>
          <p:cNvSpPr txBox="1"/>
          <p:nvPr/>
        </p:nvSpPr>
        <p:spPr>
          <a:xfrm>
            <a:off x="6967180" y="4612388"/>
            <a:ext cx="1776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potential energy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F0C7C7-DD28-8EBD-8BEC-ABFE14EE15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283" y="5255154"/>
            <a:ext cx="6488739" cy="132553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8A3C22C-2E03-ADA4-770D-457A97B27D63}"/>
                  </a:ext>
                </a:extLst>
              </p:cNvPr>
              <p:cNvSpPr txBox="1"/>
              <p:nvPr/>
            </p:nvSpPr>
            <p:spPr>
              <a:xfrm>
                <a:off x="470846" y="1999431"/>
                <a:ext cx="827281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Two degrees of freedom: the displacement angles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i="1" dirty="0"/>
                  <a:t> </a:t>
                </a:r>
                <a:r>
                  <a:rPr lang="en-US" sz="2000" dirty="0"/>
                  <a:t>and</a:t>
                </a:r>
                <a:r>
                  <a:rPr lang="en-US" sz="2000" i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i="1" dirty="0"/>
                  <a:t>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8A3C22C-2E03-ADA4-770D-457A97B27D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846" y="1999431"/>
                <a:ext cx="8272819" cy="400110"/>
              </a:xfrm>
              <a:prstGeom prst="rect">
                <a:avLst/>
              </a:prstGeom>
              <a:blipFill>
                <a:blip r:embed="rId7"/>
                <a:stretch>
                  <a:fillRect l="-613" t="-9091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C997B7DB-DEDA-CD3F-455A-2DC4237AEC15}"/>
              </a:ext>
            </a:extLst>
          </p:cNvPr>
          <p:cNvSpPr txBox="1"/>
          <p:nvPr/>
        </p:nvSpPr>
        <p:spPr>
          <a:xfrm>
            <a:off x="465215" y="5163853"/>
            <a:ext cx="827281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The Lagrange equations of motion read</a:t>
            </a:r>
            <a:endParaRPr lang="en-US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1BC9720-FC0B-416C-DC4B-14904C9F2C4C}"/>
                  </a:ext>
                </a:extLst>
              </p:cNvPr>
              <p:cNvSpPr txBox="1"/>
              <p:nvPr/>
            </p:nvSpPr>
            <p:spPr>
              <a:xfrm>
                <a:off x="465214" y="6212317"/>
                <a:ext cx="8739746" cy="40068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This is a system of two linear equations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̈"/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</m:acc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1,2</m:t>
                        </m:r>
                      </m:sub>
                    </m:sSub>
                  </m:oMath>
                </a14:m>
                <a:r>
                  <a:rPr lang="en-US" dirty="0"/>
                  <a:t> that can be solved straightforwardly.</a:t>
                </a:r>
                <a:endParaRPr lang="en-US" i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1BC9720-FC0B-416C-DC4B-14904C9F2C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214" y="6212317"/>
                <a:ext cx="8739746" cy="400687"/>
              </a:xfrm>
              <a:prstGeom prst="rect">
                <a:avLst/>
              </a:prstGeom>
              <a:blipFill>
                <a:blip r:embed="rId8"/>
                <a:stretch>
                  <a:fillRect l="-581" b="-218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7823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pendulum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57C396-3FA2-B8EE-E9F8-B307B634B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193" y="1346353"/>
            <a:ext cx="5821734" cy="4385707"/>
          </a:xfrm>
          <a:prstGeom prst="rect">
            <a:avLst/>
          </a:prstGeom>
        </p:spPr>
      </p:pic>
      <p:pic>
        <p:nvPicPr>
          <p:cNvPr id="9" name="Picture 8" descr="Chart, box and whisker chart&#10;&#10;Description automatically generated">
            <a:extLst>
              <a:ext uri="{FF2B5EF4-FFF2-40B4-BE49-F238E27FC236}">
                <a16:creationId xmlns:a16="http://schemas.microsoft.com/office/drawing/2014/main" id="{5A5B4523-0A7D-544E-7BAE-0C2D7A40F8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4090" y="1003336"/>
            <a:ext cx="4357884" cy="32684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B65FB05-414E-F15D-0661-437EF565FE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373" y="6000544"/>
            <a:ext cx="3623502" cy="109891"/>
          </a:xfrm>
          <a:prstGeom prst="rect">
            <a:avLst/>
          </a:prstGeom>
        </p:spPr>
      </p:pic>
      <p:pic>
        <p:nvPicPr>
          <p:cNvPr id="8198" name="Picture 6">
            <a:extLst>
              <a:ext uri="{FF2B5EF4-FFF2-40B4-BE49-F238E27FC236}">
                <a16:creationId xmlns:a16="http://schemas.microsoft.com/office/drawing/2014/main" id="{6AD8AD6A-762C-A143-D21C-F9AE0E2E3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5219" y="4344537"/>
            <a:ext cx="2795625" cy="2195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9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pendulum: chaotic behavior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 descr="Chart, box and whisker chart&#10;&#10;Description automatically generated">
            <a:extLst>
              <a:ext uri="{FF2B5EF4-FFF2-40B4-BE49-F238E27FC236}">
                <a16:creationId xmlns:a16="http://schemas.microsoft.com/office/drawing/2014/main" id="{5A5B4523-0A7D-544E-7BAE-0C2D7A40F8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062" y="1958678"/>
            <a:ext cx="5280000" cy="3960000"/>
          </a:xfrm>
          <a:prstGeom prst="rect">
            <a:avLst/>
          </a:prstGeom>
        </p:spPr>
      </p:pic>
      <p:pic>
        <p:nvPicPr>
          <p:cNvPr id="6" name="Picture 5" descr="Chart, line chart, box and whisker chart&#10;&#10;Description automatically generated">
            <a:extLst>
              <a:ext uri="{FF2B5EF4-FFF2-40B4-BE49-F238E27FC236}">
                <a16:creationId xmlns:a16="http://schemas.microsoft.com/office/drawing/2014/main" id="{D52C960E-6AF1-DC0A-056B-761B471169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0674" y="1907275"/>
            <a:ext cx="5280000" cy="3960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CF524C74-82E4-C150-B3A1-3219348CF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56859" y="1427567"/>
            <a:ext cx="1451284" cy="271268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6A6E50D-4C22-7861-6A64-1678C8950E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32248" y="1428835"/>
            <a:ext cx="2200500" cy="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4772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pendulum: chaotic behavior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 descr="Chart, box and whisker chart&#10;&#10;Description automatically generated">
            <a:extLst>
              <a:ext uri="{FF2B5EF4-FFF2-40B4-BE49-F238E27FC236}">
                <a16:creationId xmlns:a16="http://schemas.microsoft.com/office/drawing/2014/main" id="{5A5B4523-0A7D-544E-7BAE-0C2D7A40F8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062" y="1958678"/>
            <a:ext cx="5280000" cy="3960000"/>
          </a:xfrm>
          <a:prstGeom prst="rect">
            <a:avLst/>
          </a:prstGeom>
        </p:spPr>
      </p:pic>
      <p:pic>
        <p:nvPicPr>
          <p:cNvPr id="6" name="Picture 5" descr="Chart, line chart, box and whisker chart&#10;&#10;Description automatically generated">
            <a:extLst>
              <a:ext uri="{FF2B5EF4-FFF2-40B4-BE49-F238E27FC236}">
                <a16:creationId xmlns:a16="http://schemas.microsoft.com/office/drawing/2014/main" id="{D52C960E-6AF1-DC0A-056B-761B471169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0674" y="1907275"/>
            <a:ext cx="5280000" cy="3960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CF524C74-82E4-C150-B3A1-3219348CF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56859" y="1427567"/>
            <a:ext cx="1451284" cy="271268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6A6E50D-4C22-7861-6A64-1678C8950E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32248" y="1428835"/>
            <a:ext cx="2200500" cy="270000"/>
          </a:xfrm>
          <a:prstGeom prst="rect">
            <a:avLst/>
          </a:prstGeom>
        </p:spPr>
      </p:pic>
      <p:pic>
        <p:nvPicPr>
          <p:cNvPr id="10242" name="Picture 2">
            <a:extLst>
              <a:ext uri="{FF2B5EF4-FFF2-40B4-BE49-F238E27FC236}">
                <a16:creationId xmlns:a16="http://schemas.microsoft.com/office/drawing/2014/main" id="{DEA0B07A-8BAC-6A16-D16C-41408936A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5694" y="3680110"/>
            <a:ext cx="3711266" cy="2885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31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Three-body problem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43270D3-FD25-15A9-7379-7183AC6C92C6}"/>
              </a:ext>
            </a:extLst>
          </p:cNvPr>
          <p:cNvSpPr txBox="1"/>
          <p:nvPr/>
        </p:nvSpPr>
        <p:spPr>
          <a:xfrm>
            <a:off x="682715" y="1575255"/>
            <a:ext cx="563164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Three stars interacting through gravitational force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C5C451-BA2A-6669-B09D-80C4A6B468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6983" y="1165086"/>
            <a:ext cx="4999066" cy="30660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1B97F27-9B12-7A27-1C32-FD847D1009B5}"/>
              </a:ext>
            </a:extLst>
          </p:cNvPr>
          <p:cNvSpPr txBox="1"/>
          <p:nvPr/>
        </p:nvSpPr>
        <p:spPr>
          <a:xfrm>
            <a:off x="682715" y="1165086"/>
            <a:ext cx="43032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Exercise 8.10 (M. Newman, </a:t>
            </a:r>
            <a:r>
              <a:rPr lang="en-US" sz="14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Computational Physics</a:t>
            </a:r>
            <a:r>
              <a:rPr lang="en-US" sz="14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400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8D654D4-87FD-3059-66F0-16B137E23B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3732" y="2448814"/>
            <a:ext cx="1502268" cy="114847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369824D-EBFA-8113-CE30-1DBAA0DC3F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625" y="2127798"/>
            <a:ext cx="3254914" cy="187239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6F7F455-FDC6-3BBE-F89D-E99A2E50C7D0}"/>
              </a:ext>
            </a:extLst>
          </p:cNvPr>
          <p:cNvSpPr txBox="1"/>
          <p:nvPr/>
        </p:nvSpPr>
        <p:spPr>
          <a:xfrm>
            <a:off x="682714" y="5282745"/>
            <a:ext cx="563164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Take </a:t>
            </a: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 = 1 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(dimensionless)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49A82F5-47B4-2785-2F33-CF74FCA212D1}"/>
              </a:ext>
            </a:extLst>
          </p:cNvPr>
          <p:cNvSpPr txBox="1"/>
          <p:nvPr/>
        </p:nvSpPr>
        <p:spPr>
          <a:xfrm>
            <a:off x="682714" y="5812593"/>
            <a:ext cx="626854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Initially at rest and move in plane z = 0</a:t>
            </a:r>
          </a:p>
          <a:p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Initial coordinates: </a:t>
            </a:r>
            <a:r>
              <a:rPr lang="en-US" sz="2000" b="1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i="1" kern="150" baseline="-25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= (3,1), </a:t>
            </a:r>
            <a:r>
              <a:rPr lang="en-US" sz="2000" b="1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i="1" kern="150" baseline="-25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= (-1,-2), </a:t>
            </a:r>
            <a:r>
              <a:rPr lang="en-US" sz="2000" b="1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i="1" kern="150" baseline="-25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= (-1,1)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7A427DF-03BD-8CBF-0795-7E85BE25F828}"/>
              </a:ext>
            </a:extLst>
          </p:cNvPr>
          <p:cNvSpPr txBox="1"/>
          <p:nvPr/>
        </p:nvSpPr>
        <p:spPr>
          <a:xfrm>
            <a:off x="682713" y="4152623"/>
            <a:ext cx="563164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Cannot be solved analytically!</a:t>
            </a:r>
          </a:p>
        </p:txBody>
      </p:sp>
    </p:spTree>
    <p:extLst>
      <p:ext uri="{BB962C8B-B14F-4D97-AF65-F5344CB8AC3E}">
        <p14:creationId xmlns:p14="http://schemas.microsoft.com/office/powerpoint/2010/main" val="3681384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Three-body problem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F43678-1C00-2C7C-1925-19A8C884CF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200" y="1336525"/>
            <a:ext cx="5727123" cy="395022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50CA6C8-D7D5-EBCC-CC73-96B6596FE0E8}"/>
              </a:ext>
            </a:extLst>
          </p:cNvPr>
          <p:cNvSpPr txBox="1"/>
          <p:nvPr/>
        </p:nvSpPr>
        <p:spPr>
          <a:xfrm>
            <a:off x="2040339" y="5458187"/>
            <a:ext cx="2326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Run from t = 0 to 5</a:t>
            </a:r>
          </a:p>
        </p:txBody>
      </p:sp>
    </p:spTree>
    <p:extLst>
      <p:ext uri="{BB962C8B-B14F-4D97-AF65-F5344CB8AC3E}">
        <p14:creationId xmlns:p14="http://schemas.microsoft.com/office/powerpoint/2010/main" val="3100711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Three-body problem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F43678-1C00-2C7C-1925-19A8C884CF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200" y="1336525"/>
            <a:ext cx="5727123" cy="395022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4C5FC6F-D7FC-64C3-53D3-48A5BD939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4452" y="1098000"/>
            <a:ext cx="3585943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8C4E51D2-2998-5D26-D5A1-7D4D63109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378" y="3978000"/>
            <a:ext cx="3992017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E3440F3-F1E8-AC57-48DF-93572A07D467}"/>
              </a:ext>
            </a:extLst>
          </p:cNvPr>
          <p:cNvSpPr txBox="1"/>
          <p:nvPr/>
        </p:nvSpPr>
        <p:spPr>
          <a:xfrm>
            <a:off x="2040339" y="5458187"/>
            <a:ext cx="2326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Run from t = 0 to 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15AAE8-E17B-9DEF-5020-DF8F86237646}"/>
              </a:ext>
            </a:extLst>
          </p:cNvPr>
          <p:cNvSpPr txBox="1"/>
          <p:nvPr/>
        </p:nvSpPr>
        <p:spPr>
          <a:xfrm>
            <a:off x="537200" y="6282625"/>
            <a:ext cx="4653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final project idea(?): </a:t>
            </a:r>
            <a:r>
              <a:rPr lang="en-US" dirty="0"/>
              <a:t>simulate the solar system</a:t>
            </a:r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007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Lagrangian</a:t>
            </a:r>
            <a:r>
              <a:rPr lang="en-US" dirty="0"/>
              <a:t> mechanics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C00F77-07A2-E141-24C0-23F2E4D1F34E}"/>
              </a:ext>
            </a:extLst>
          </p:cNvPr>
          <p:cNvSpPr txBox="1"/>
          <p:nvPr/>
        </p:nvSpPr>
        <p:spPr>
          <a:xfrm>
            <a:off x="470847" y="1165086"/>
            <a:ext cx="9059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 </a:t>
            </a:r>
            <a:r>
              <a:rPr lang="en-US" dirty="0" err="1"/>
              <a:t>Lagrangian</a:t>
            </a:r>
            <a:r>
              <a:rPr lang="en-US" dirty="0"/>
              <a:t> mechanics, a classical system with N degrees of freedom is characterized by generalized coordinates </a:t>
            </a:r>
            <a:r>
              <a:rPr lang="en-US" i="1" dirty="0" err="1"/>
              <a:t>q</a:t>
            </a:r>
            <a:r>
              <a:rPr lang="en-US" i="1" baseline="-25000" dirty="0" err="1"/>
              <a:t>j</a:t>
            </a:r>
            <a:r>
              <a:rPr lang="en-US" dirty="0"/>
              <a:t> that obey Euler-Lagrange equations of motion: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69E82-9FFE-F16D-C8C7-369E86E549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8233" y="2014981"/>
            <a:ext cx="3515534" cy="5869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26F5BFB-1B9E-9258-3551-D4AB4F05DCE9}"/>
                  </a:ext>
                </a:extLst>
              </p:cNvPr>
              <p:cNvSpPr txBox="1"/>
              <p:nvPr/>
            </p:nvSpPr>
            <p:spPr>
              <a:xfrm>
                <a:off x="470846" y="2688609"/>
                <a:ext cx="10538347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i="1" dirty="0"/>
                  <a:t>L</a:t>
                </a:r>
                <a:r>
                  <a:rPr lang="en-US" dirty="0"/>
                  <a:t> is the non-relativistic </a:t>
                </a:r>
                <a:r>
                  <a:rPr lang="en-US" dirty="0" err="1"/>
                  <a:t>Lagrangian</a:t>
                </a:r>
                <a:r>
                  <a:rPr lang="en-US" dirty="0"/>
                  <a:t> which is typically defined as the difference of kinetic and potential energies, </a:t>
                </a:r>
                <a:r>
                  <a:rPr lang="en-US" i="1" dirty="0"/>
                  <a:t>L = 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i="1" dirty="0"/>
                  <a:t> V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One can rewrite these equations using the chain rule: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26F5BFB-1B9E-9258-3551-D4AB4F05DC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846" y="2688609"/>
                <a:ext cx="10538347" cy="923330"/>
              </a:xfrm>
              <a:prstGeom prst="rect">
                <a:avLst/>
              </a:prstGeom>
              <a:blipFill>
                <a:blip r:embed="rId3"/>
                <a:stretch>
                  <a:fillRect l="-361" t="-2703" b="-94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C2B21F35-17F5-3890-CEC0-BCD3766DB5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8105" y="3762794"/>
            <a:ext cx="5395789" cy="57166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0126C9C-E4C2-3F5E-8224-A82732315314}"/>
                  </a:ext>
                </a:extLst>
              </p:cNvPr>
              <p:cNvSpPr txBox="1"/>
              <p:nvPr/>
            </p:nvSpPr>
            <p:spPr>
              <a:xfrm>
                <a:off x="470846" y="4489131"/>
                <a:ext cx="10809027" cy="3916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This is a system of </a:t>
                </a:r>
                <a:r>
                  <a:rPr lang="en-US" i="1" dirty="0"/>
                  <a:t>N</a:t>
                </a:r>
                <a:r>
                  <a:rPr lang="en-US" dirty="0"/>
                  <a:t> linear equations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̈"/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dirty="0"/>
                  <a:t> When solved we have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0126C9C-E4C2-3F5E-8224-A827323153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846" y="4489131"/>
                <a:ext cx="10809027" cy="391646"/>
              </a:xfrm>
              <a:prstGeom prst="rect">
                <a:avLst/>
              </a:prstGeom>
              <a:blipFill>
                <a:blip r:embed="rId5"/>
                <a:stretch>
                  <a:fillRect l="-352" t="-6250" b="-18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41934319-28B6-402D-9329-40A3F12A79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66316" y="4849543"/>
            <a:ext cx="2059366" cy="29322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6A2E157-39CC-FE96-100D-2098253FE7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3474" y="5445869"/>
            <a:ext cx="1982208" cy="83819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38DE083-AE81-E6B0-18C8-8039C1C5FB0C}"/>
              </a:ext>
            </a:extLst>
          </p:cNvPr>
          <p:cNvSpPr txBox="1"/>
          <p:nvPr/>
        </p:nvSpPr>
        <p:spPr>
          <a:xfrm>
            <a:off x="470846" y="5183882"/>
            <a:ext cx="10809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1D9077C-4ABE-8D72-D6EC-EEBE554E288F}"/>
              </a:ext>
            </a:extLst>
          </p:cNvPr>
          <p:cNvSpPr txBox="1"/>
          <p:nvPr/>
        </p:nvSpPr>
        <p:spPr>
          <a:xfrm>
            <a:off x="470845" y="6335103"/>
            <a:ext cx="10809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which can be solved using standard methods.</a:t>
            </a:r>
          </a:p>
        </p:txBody>
      </p:sp>
    </p:spTree>
    <p:extLst>
      <p:ext uri="{BB962C8B-B14F-4D97-AF65-F5344CB8AC3E}">
        <p14:creationId xmlns:p14="http://schemas.microsoft.com/office/powerpoint/2010/main" val="1393241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Non-linear pendulum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007AA0-4D88-C3F4-649E-04112CBBFF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9024" y="1344990"/>
            <a:ext cx="2149985" cy="17798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D57C353-0F9F-0D0E-CEA7-7B6CDDF0706C}"/>
                  </a:ext>
                </a:extLst>
              </p:cNvPr>
              <p:cNvSpPr txBox="1"/>
              <p:nvPr/>
            </p:nvSpPr>
            <p:spPr>
              <a:xfrm>
                <a:off x="470847" y="1165086"/>
                <a:ext cx="90598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The generalized coordinate is the displacement angle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D57C353-0F9F-0D0E-CEA7-7B6CDDF070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847" y="1165086"/>
                <a:ext cx="9059840" cy="369332"/>
              </a:xfrm>
              <a:prstGeom prst="rect">
                <a:avLst/>
              </a:prstGeom>
              <a:blipFill>
                <a:blip r:embed="rId3"/>
                <a:stretch>
                  <a:fillRect l="-538" t="-6557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18AFE722-BF81-5351-BD6F-F6EE521D0F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011" y="1726253"/>
            <a:ext cx="1158937" cy="2799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DC9AD4D-A54B-B3E8-3758-E5396CAEF3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344" y="2122799"/>
            <a:ext cx="1327938" cy="24736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275F3CD-A9A7-6D71-D795-AE943E7357F8}"/>
              </a:ext>
            </a:extLst>
          </p:cNvPr>
          <p:cNvSpPr txBox="1"/>
          <p:nvPr/>
        </p:nvSpPr>
        <p:spPr>
          <a:xfrm>
            <a:off x="470847" y="2755519"/>
            <a:ext cx="9059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Lagrangian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39598B5-F825-626B-DEDD-A6549D0363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2561" y="3325372"/>
            <a:ext cx="3226878" cy="55188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D8C0388-F5BB-2258-3526-3305BC106E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3882" y="4784146"/>
            <a:ext cx="1475053" cy="25582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E621E34-CABD-62A8-4DA0-4BC1A256E85B}"/>
              </a:ext>
            </a:extLst>
          </p:cNvPr>
          <p:cNvSpPr txBox="1"/>
          <p:nvPr/>
        </p:nvSpPr>
        <p:spPr>
          <a:xfrm>
            <a:off x="470847" y="4070043"/>
            <a:ext cx="9059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Equations of motion</a:t>
            </a:r>
          </a:p>
        </p:txBody>
      </p:sp>
    </p:spTree>
    <p:extLst>
      <p:ext uri="{BB962C8B-B14F-4D97-AF65-F5344CB8AC3E}">
        <p14:creationId xmlns:p14="http://schemas.microsoft.com/office/powerpoint/2010/main" val="2303517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Non-linear pendulum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 descr="Chart, box and whisker chart&#10;&#10;Description automatically generated">
            <a:extLst>
              <a:ext uri="{FF2B5EF4-FFF2-40B4-BE49-F238E27FC236}">
                <a16:creationId xmlns:a16="http://schemas.microsoft.com/office/drawing/2014/main" id="{520D7DD7-7715-CE21-AA96-D66635E449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221" y="2011908"/>
            <a:ext cx="5105779" cy="382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53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Non-linear pendulum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 descr="Chart, box and whisker chart&#10;&#10;Description automatically generated">
            <a:extLst>
              <a:ext uri="{FF2B5EF4-FFF2-40B4-BE49-F238E27FC236}">
                <a16:creationId xmlns:a16="http://schemas.microsoft.com/office/drawing/2014/main" id="{520D7DD7-7715-CE21-AA96-D66635E449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221" y="2011908"/>
            <a:ext cx="5105779" cy="3829334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36D83B04-F307-03C9-14CD-4E252DCA3F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6296" y="2179732"/>
            <a:ext cx="4935483" cy="383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9803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5A870-702E-6D63-5DBF-3469F4A28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4B543-C64D-4804-02AB-E15B7E33B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pendulum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0056D86-F898-7CA1-3FE6-5368D878D1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Chart, schematic&#10;&#10;Description automatically generated">
            <a:extLst>
              <a:ext uri="{FF2B5EF4-FFF2-40B4-BE49-F238E27FC236}">
                <a16:creationId xmlns:a16="http://schemas.microsoft.com/office/drawing/2014/main" id="{186D41F0-C3F7-F99A-4FC9-72BA7364B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8346" y="1362147"/>
            <a:ext cx="2353940" cy="25320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D8AC9E7-64B5-D18D-1E40-1A8A0E90B34C}"/>
              </a:ext>
            </a:extLst>
          </p:cNvPr>
          <p:cNvSpPr txBox="1"/>
          <p:nvPr/>
        </p:nvSpPr>
        <p:spPr>
          <a:xfrm>
            <a:off x="470847" y="1165086"/>
            <a:ext cx="82728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Double pendulum is the simplest system exhibiting chaotic motion – </a:t>
            </a:r>
            <a:r>
              <a:rPr lang="en-US" sz="2000" i="1" dirty="0"/>
              <a:t>deterministic chaos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BD1220F-51B8-5EF9-936B-AF8BA1CF07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283" y="2498247"/>
            <a:ext cx="2302389" cy="9307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75FF0C2-AC3F-42CB-3E55-6CA912A4D028}"/>
                  </a:ext>
                </a:extLst>
              </p:cNvPr>
              <p:cNvSpPr txBox="1"/>
              <p:nvPr/>
            </p:nvSpPr>
            <p:spPr>
              <a:xfrm>
                <a:off x="470846" y="1999431"/>
                <a:ext cx="827281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Two degrees of freedom: the displacement angles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i="1" dirty="0"/>
                  <a:t> </a:t>
                </a:r>
                <a:r>
                  <a:rPr lang="en-US" sz="2000" dirty="0"/>
                  <a:t>and</a:t>
                </a:r>
                <a:r>
                  <a:rPr lang="en-US" sz="2000" i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i="1" dirty="0"/>
                  <a:t>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75FF0C2-AC3F-42CB-3E55-6CA912A4D0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846" y="1999431"/>
                <a:ext cx="8272819" cy="400110"/>
              </a:xfrm>
              <a:prstGeom prst="rect">
                <a:avLst/>
              </a:prstGeom>
              <a:blipFill>
                <a:blip r:embed="rId4"/>
                <a:stretch>
                  <a:fillRect l="-613" t="-9091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7236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Latin Modern (Beamer-like)">
      <a:majorFont>
        <a:latin typeface="LM Sans 10"/>
        <a:ea typeface=""/>
        <a:cs typeface=""/>
      </a:majorFont>
      <a:minorFont>
        <a:latin typeface="LM Sans 10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ienceStandard.potx" id="{68DB5CD3-6005-4466-AA38-EBD4F9E1AFDA}" vid="{31E8EE0F-63EF-41D6-BECB-9725E0583DB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</TotalTime>
  <Words>362</Words>
  <Application>Microsoft Macintosh PowerPoint</Application>
  <PresentationFormat>Widescreen</PresentationFormat>
  <Paragraphs>51</Paragraphs>
  <Slides>15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Cambria Math</vt:lpstr>
      <vt:lpstr>Gill Sans MT</vt:lpstr>
      <vt:lpstr>LM Sans 10</vt:lpstr>
      <vt:lpstr>Тема Office</vt:lpstr>
      <vt:lpstr>Computational Physics (PHYS6350)</vt:lpstr>
      <vt:lpstr>Three-body problem</vt:lpstr>
      <vt:lpstr>Three-body problem</vt:lpstr>
      <vt:lpstr>Three-body problem</vt:lpstr>
      <vt:lpstr>Lagrangian mechanics</vt:lpstr>
      <vt:lpstr>Non-linear pendulum</vt:lpstr>
      <vt:lpstr>Non-linear pendulum</vt:lpstr>
      <vt:lpstr>Non-linear pendulum</vt:lpstr>
      <vt:lpstr>Double pendulum</vt:lpstr>
      <vt:lpstr>Double pendulum vs ChatGPT</vt:lpstr>
      <vt:lpstr>Double pendulum</vt:lpstr>
      <vt:lpstr>Double pendulum</vt:lpstr>
      <vt:lpstr>Double pendulum</vt:lpstr>
      <vt:lpstr>Double pendulum: chaotic behavior</vt:lpstr>
      <vt:lpstr>Double pendulum: chaotic behavior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Computational Physics (PHYS6350)</dc:title>
  <dc:creator>Vovchenko Volodymyr</dc:creator>
  <cp:lastModifiedBy>Vovchenko Volodymyr</cp:lastModifiedBy>
  <cp:revision>1211</cp:revision>
  <cp:lastPrinted>2018-05-12T22:28:36Z</cp:lastPrinted>
  <dcterms:created xsi:type="dcterms:W3CDTF">2018-05-07T16:28:28Z</dcterms:created>
  <dcterms:modified xsi:type="dcterms:W3CDTF">2025-05-10T20:12:32Z</dcterms:modified>
</cp:coreProperties>
</file>