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9" r:id="rId2"/>
    <p:sldId id="972" r:id="rId3"/>
    <p:sldId id="1007" r:id="rId4"/>
    <p:sldId id="994" r:id="rId5"/>
    <p:sldId id="1008" r:id="rId6"/>
    <p:sldId id="1009" r:id="rId7"/>
    <p:sldId id="1010" r:id="rId8"/>
    <p:sldId id="1011" r:id="rId9"/>
    <p:sldId id="1012" r:id="rId10"/>
    <p:sldId id="1013" r:id="rId11"/>
    <p:sldId id="1014" r:id="rId12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972"/>
            <p14:sldId id="1007"/>
            <p14:sldId id="994"/>
            <p14:sldId id="1008"/>
            <p14:sldId id="1009"/>
            <p14:sldId id="1010"/>
            <p14:sldId id="1011"/>
            <p14:sldId id="1012"/>
            <p14:sldId id="1013"/>
            <p14:sldId id="10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EA6"/>
    <a:srgbClr val="A4A3A3"/>
    <a:srgbClr val="0808FF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06" autoAdjust="0"/>
    <p:restoredTop sz="94972" autoAdjust="0"/>
  </p:normalViewPr>
  <p:slideViewPr>
    <p:cSldViewPr snapToGrid="0">
      <p:cViewPr varScale="1">
        <p:scale>
          <a:sx n="116" d="100"/>
          <a:sy n="116" d="100"/>
        </p:scale>
        <p:origin x="200" y="2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028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55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511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483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413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2041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5238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6652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8985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430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15: Partial Differential Equations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402D0-2E7B-F0A2-0E5D-5EFCBFF23E69}"/>
              </a:ext>
            </a:extLst>
          </p:cNvPr>
          <p:cNvSpPr txBox="1"/>
          <p:nvPr/>
        </p:nvSpPr>
        <p:spPr>
          <a:xfrm>
            <a:off x="2150363" y="3108574"/>
            <a:ext cx="91557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ea typeface="DejaVu Sans"/>
              </a:rPr>
              <a:t>Boundary value problems</a:t>
            </a:r>
            <a:endParaRPr lang="en-US" sz="22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F00903-81C7-3F30-9345-C6F873CBF235}"/>
              </a:ext>
            </a:extLst>
          </p:cNvPr>
          <p:cNvSpPr txBox="1"/>
          <p:nvPr/>
        </p:nvSpPr>
        <p:spPr>
          <a:xfrm>
            <a:off x="1269231" y="4165460"/>
            <a:ext cx="9644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Reference: Chapter 9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DA17B0B6-AE07-EF6D-1074-5FCCF0A128C6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35A675-9711-A964-47E3-2A469EF99173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Gauss-Seidel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FD3358-9257-1B46-53B0-161B2C7E9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743" y="1515202"/>
            <a:ext cx="7772400" cy="460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22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Gauss-Seidel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36B74-5FAD-C74C-9474-E5F34DD54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72" y="1351924"/>
            <a:ext cx="5750422" cy="41541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80C0A1-A9B2-163E-970A-4A9F114C4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820" y="1351924"/>
            <a:ext cx="5062639" cy="436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65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EAA014-8B46-47C7-B723-4D6ACEB4F8A0}"/>
              </a:ext>
            </a:extLst>
          </p:cNvPr>
          <p:cNvSpPr/>
          <p:nvPr/>
        </p:nvSpPr>
        <p:spPr>
          <a:xfrm>
            <a:off x="767980" y="1251691"/>
            <a:ext cx="7111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0808FF"/>
              </a:buClr>
            </a:pPr>
            <a:r>
              <a:rPr lang="en-US" sz="2000" dirty="0"/>
              <a:t>Describe functions of more than one variable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Partial differential equations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1DAA315-8DA7-57E7-479F-D67B62B1A867}"/>
                  </a:ext>
                </a:extLst>
              </p:cNvPr>
              <p:cNvSpPr/>
              <p:nvPr/>
            </p:nvSpPr>
            <p:spPr>
              <a:xfrm>
                <a:off x="767980" y="1687792"/>
                <a:ext cx="880567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600"/>
                  </a:spcAft>
                  <a:buClr>
                    <a:srgbClr val="0808FF"/>
                  </a:buClr>
                </a:pPr>
                <a:r>
                  <a:rPr lang="en-US" sz="2000" dirty="0"/>
                  <a:t>In physics, this commonly corresponds to fields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1DAA315-8DA7-57E7-479F-D67B62B1A8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80" y="1687792"/>
                <a:ext cx="8805678" cy="400110"/>
              </a:xfrm>
              <a:prstGeom prst="rect">
                <a:avLst/>
              </a:prstGeom>
              <a:blipFill>
                <a:blip r:embed="rId3"/>
                <a:stretch>
                  <a:fillRect l="-720"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DAAE0BD-E84C-2A2B-255A-56775EDAC7A4}"/>
              </a:ext>
            </a:extLst>
          </p:cNvPr>
          <p:cNvSpPr txBox="1"/>
          <p:nvPr/>
        </p:nvSpPr>
        <p:spPr>
          <a:xfrm>
            <a:off x="767980" y="2610608"/>
            <a:ext cx="9499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Examples: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F1F79F-276C-8F9B-808B-61E6A7A29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172" y="3097322"/>
            <a:ext cx="7780035" cy="27706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AFAA8B-08C4-51BE-B0DD-FCB8366A4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7850" y="5867954"/>
            <a:ext cx="2801274" cy="4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66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Common methods for PDEs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AE0BD-E84C-2A2B-255A-56775EDAC7A4}"/>
              </a:ext>
            </a:extLst>
          </p:cNvPr>
          <p:cNvSpPr txBox="1"/>
          <p:nvPr/>
        </p:nvSpPr>
        <p:spPr>
          <a:xfrm>
            <a:off x="767980" y="1423318"/>
            <a:ext cx="94997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- Finite difference method</a:t>
            </a:r>
          </a:p>
          <a:p>
            <a:r>
              <a:rPr lang="en-US" sz="2000" dirty="0"/>
              <a:t>    - Approximate the derivatives by finite differences</a:t>
            </a:r>
          </a:p>
          <a:p>
            <a:r>
              <a:rPr lang="en-US" sz="2000" dirty="0"/>
              <a:t>    - Easier to implement than other methods</a:t>
            </a:r>
          </a:p>
          <a:p>
            <a:r>
              <a:rPr lang="en-US" sz="2000" dirty="0"/>
              <a:t>    - Works best for regular (rectangular) shapes</a:t>
            </a:r>
          </a:p>
          <a:p>
            <a:endParaRPr lang="en-US" sz="2000" dirty="0"/>
          </a:p>
          <a:p>
            <a:r>
              <a:rPr lang="en-US" sz="2000" dirty="0"/>
              <a:t>- Finite element method</a:t>
            </a:r>
          </a:p>
          <a:p>
            <a:r>
              <a:rPr lang="en-US" sz="2000" dirty="0"/>
              <a:t>    - Subdivide the system into smaller parts -- finite elements</a:t>
            </a:r>
          </a:p>
          <a:p>
            <a:r>
              <a:rPr lang="en-US" sz="2000" dirty="0"/>
              <a:t>    - Boundary value problems in 2/3 dimensions</a:t>
            </a:r>
          </a:p>
          <a:p>
            <a:r>
              <a:rPr lang="en-US" sz="2000" dirty="0"/>
              <a:t>    - Works well for irregular shapes</a:t>
            </a:r>
          </a:p>
          <a:p>
            <a:endParaRPr lang="en-US" sz="2000" dirty="0"/>
          </a:p>
          <a:p>
            <a:r>
              <a:rPr lang="en-US" sz="2000" dirty="0"/>
              <a:t>- Finite volume method</a:t>
            </a:r>
          </a:p>
          <a:p>
            <a:r>
              <a:rPr lang="en-US" sz="2000" dirty="0"/>
              <a:t>    - Convert surface integrals around each mesh point into volume integrals</a:t>
            </a:r>
          </a:p>
          <a:p>
            <a:r>
              <a:rPr lang="en-US" sz="2000" dirty="0"/>
              <a:t>    - Conserves the mass by design, good for solving fluid dynamical equations</a:t>
            </a:r>
            <a:endParaRPr lang="en-US" sz="20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A0EFE8-C12C-8852-FA66-9F39104EA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57" y="5663292"/>
            <a:ext cx="1281491" cy="44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4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57A2AA-AAF8-B2D0-BB03-F67078BB9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529" y="1947445"/>
            <a:ext cx="2578100" cy="63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647EE2-6FAB-05E1-E800-0F90B72B138A}"/>
              </a:ext>
            </a:extLst>
          </p:cNvPr>
          <p:cNvSpPr txBox="1"/>
          <p:nvPr/>
        </p:nvSpPr>
        <p:spPr>
          <a:xfrm>
            <a:off x="740229" y="1360714"/>
            <a:ext cx="466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Consider Laplace’s equation in two dimensions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467CD8-CD9E-CFCE-8160-C8978BE27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529" y="3364804"/>
            <a:ext cx="1112158" cy="1032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001958-05CE-B0B7-D7F2-6B5AC369D405}"/>
              </a:ext>
            </a:extLst>
          </p:cNvPr>
          <p:cNvSpPr txBox="1"/>
          <p:nvPr/>
        </p:nvSpPr>
        <p:spPr>
          <a:xfrm>
            <a:off x="740229" y="2799844"/>
            <a:ext cx="215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Boundary conditions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CAABA-13CE-BE66-B17D-675937ACE7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1" y="1192774"/>
            <a:ext cx="4430058" cy="44724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90A6E2-B8BA-D5F6-0958-D73422DF210A}"/>
                  </a:ext>
                </a:extLst>
              </p:cNvPr>
              <p:cNvSpPr txBox="1"/>
              <p:nvPr/>
            </p:nvSpPr>
            <p:spPr>
              <a:xfrm>
                <a:off x="740229" y="5127954"/>
                <a:ext cx="32735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How to find the profile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)?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90A6E2-B8BA-D5F6-0958-D73422DF2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9" y="5127954"/>
                <a:ext cx="3273525" cy="369332"/>
              </a:xfrm>
              <a:prstGeom prst="rect">
                <a:avLst/>
              </a:prstGeom>
              <a:blipFill>
                <a:blip r:embed="rId6"/>
                <a:stretch>
                  <a:fillRect l="-1550" t="-6667" r="-775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464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Finite difference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57A2AA-AAF8-B2D0-BB03-F67078BB9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66" y="1458630"/>
            <a:ext cx="2578100" cy="63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467CD8-CD9E-CFCE-8160-C8978BE27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6499" y="1361833"/>
            <a:ext cx="1112158" cy="10327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01958-05CE-B0B7-D7F2-6B5AC369D405}"/>
                  </a:ext>
                </a:extLst>
              </p:cNvPr>
              <p:cNvSpPr txBox="1"/>
              <p:nvPr/>
            </p:nvSpPr>
            <p:spPr>
              <a:xfrm>
                <a:off x="740229" y="2592522"/>
                <a:ext cx="5779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Discretize the space onto a grid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of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01958-05CE-B0B7-D7F2-6B5AC369D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9" y="2592522"/>
                <a:ext cx="5779211" cy="369332"/>
              </a:xfrm>
              <a:prstGeom prst="rect">
                <a:avLst/>
              </a:prstGeom>
              <a:blipFill>
                <a:blip r:embed="rId5"/>
                <a:stretch>
                  <a:fillRect l="-877" t="-666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52CAABA-13CE-BE66-B17D-675937ACE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401" y="1128578"/>
            <a:ext cx="4430058" cy="44724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90A6E2-B8BA-D5F6-0958-D73422DF210A}"/>
              </a:ext>
            </a:extLst>
          </p:cNvPr>
          <p:cNvSpPr txBox="1"/>
          <p:nvPr/>
        </p:nvSpPr>
        <p:spPr>
          <a:xfrm>
            <a:off x="740229" y="3244334"/>
            <a:ext cx="4201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Apply central difference to the derivatives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69BF6A-1297-3288-4E50-AFA0AE2B04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986" y="3896146"/>
            <a:ext cx="4445000" cy="571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2AE5F3-A4E7-7EFA-2B4A-4051FBB32F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886" y="4547958"/>
            <a:ext cx="4483100" cy="622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558216-AF97-8BCB-5B0D-BA8FC52C09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6886" y="5975577"/>
            <a:ext cx="6134100" cy="4445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FC05D4-0867-A9D5-A174-FDAAAA978FBA}"/>
              </a:ext>
            </a:extLst>
          </p:cNvPr>
          <p:cNvSpPr txBox="1"/>
          <p:nvPr/>
        </p:nvSpPr>
        <p:spPr>
          <a:xfrm>
            <a:off x="740228" y="5491533"/>
            <a:ext cx="285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Laplace’s equation becomes</a:t>
            </a:r>
          </a:p>
        </p:txBody>
      </p:sp>
    </p:spTree>
    <p:extLst>
      <p:ext uri="{BB962C8B-B14F-4D97-AF65-F5344CB8AC3E}">
        <p14:creationId xmlns:p14="http://schemas.microsoft.com/office/powerpoint/2010/main" val="225873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Jacobi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CAABA-13CE-BE66-B17D-675937ACE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1" y="1128578"/>
            <a:ext cx="4430058" cy="44724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558216-AF97-8BCB-5B0D-BA8FC52C0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58" y="1468891"/>
            <a:ext cx="6134100" cy="444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CCE407-88CE-957E-F745-6E6863EE9F9A}"/>
              </a:ext>
            </a:extLst>
          </p:cNvPr>
          <p:cNvSpPr txBox="1"/>
          <p:nvPr/>
        </p:nvSpPr>
        <p:spPr>
          <a:xfrm>
            <a:off x="591458" y="2032530"/>
            <a:ext cx="3419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a system of </a:t>
            </a:r>
            <a:r>
              <a:rPr lang="en-US" i="1" dirty="0"/>
              <a:t>M</a:t>
            </a:r>
            <a:r>
              <a:rPr lang="en-US" i="1" baseline="30000" dirty="0"/>
              <a:t>2</a:t>
            </a:r>
            <a:r>
              <a:rPr lang="en-US" baseline="30000" dirty="0"/>
              <a:t> </a:t>
            </a:r>
            <a:r>
              <a:rPr lang="en-US" dirty="0"/>
              <a:t>linear equations</a:t>
            </a:r>
            <a:endParaRPr lang="en-US" baseline="30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5D3400-3D74-74E4-C1DD-4F83881B5158}"/>
              </a:ext>
            </a:extLst>
          </p:cNvPr>
          <p:cNvSpPr txBox="1"/>
          <p:nvPr/>
        </p:nvSpPr>
        <p:spPr>
          <a:xfrm>
            <a:off x="585231" y="2620358"/>
            <a:ext cx="3073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general solution is O(</a:t>
            </a:r>
            <a:r>
              <a:rPr lang="en-US" i="1" dirty="0"/>
              <a:t>M</a:t>
            </a:r>
            <a:r>
              <a:rPr lang="en-US" i="1" baseline="30000" dirty="0"/>
              <a:t>6</a:t>
            </a:r>
            <a:r>
              <a:rPr lang="en-US" dirty="0"/>
              <a:t>)</a:t>
            </a:r>
            <a:endParaRPr lang="en-US" baseline="30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FCAEAE-A255-260A-B4B5-5EFF8EC8345A}"/>
              </a:ext>
            </a:extLst>
          </p:cNvPr>
          <p:cNvSpPr txBox="1"/>
          <p:nvPr/>
        </p:nvSpPr>
        <p:spPr>
          <a:xfrm>
            <a:off x="585231" y="3696657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Jacobi method: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26F46C-09AF-5FC4-A484-F3A15D53A941}"/>
              </a:ext>
            </a:extLst>
          </p:cNvPr>
          <p:cNvSpPr txBox="1"/>
          <p:nvPr/>
        </p:nvSpPr>
        <p:spPr>
          <a:xfrm>
            <a:off x="585230" y="4260296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Perform the solution iteratively</a:t>
            </a:r>
            <a:endParaRPr lang="en-US" baseline="30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F60FE5E-208A-D2D3-2D46-5E752C448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314" y="4944610"/>
            <a:ext cx="6299200" cy="5207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9209FC6-F48D-1924-3A1C-CD11D3277FFF}"/>
              </a:ext>
            </a:extLst>
          </p:cNvPr>
          <p:cNvSpPr txBox="1"/>
          <p:nvPr/>
        </p:nvSpPr>
        <p:spPr>
          <a:xfrm>
            <a:off x="585229" y="5692915"/>
            <a:ext cx="331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until the desired accuracy is met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96774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Jacobi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E2EEC-28CE-E629-F04C-662B38A76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923" y="1353939"/>
            <a:ext cx="7504153" cy="490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15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Jacobi method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6FD3E7-E341-A4BF-EC1F-F06CC2464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240027"/>
            <a:ext cx="6303176" cy="44205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497C76-B29F-9FD1-3E6D-B4F4007F0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135" y="1578627"/>
            <a:ext cx="4353493" cy="374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97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M Sans 10" panose="00000500000000000000" pitchFamily="50" charset="0"/>
              </a:rPr>
              <a:t>Boundary value problem: Gauss-Seidel with overrelaxation</a:t>
            </a:r>
            <a:endParaRPr lang="uk-U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79093-2446-7E14-8100-7BE52B6E3A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9A3FD0-E2FD-AFC4-F8FD-4C3D0C6253BA}"/>
                  </a:ext>
                </a:extLst>
              </p:cNvPr>
              <p:cNvSpPr txBox="1"/>
              <p:nvPr/>
            </p:nvSpPr>
            <p:spPr>
              <a:xfrm>
                <a:off x="664029" y="1284514"/>
                <a:ext cx="69746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Gauss-Seidel method: </a:t>
                </a:r>
                <a:r>
                  <a:rPr lang="en-US" dirty="0"/>
                  <a:t>Use newly computed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dirty="0"/>
                  <a:t> whenever available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9A3FD0-E2FD-AFC4-F8FD-4C3D0C6253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29" y="1284514"/>
                <a:ext cx="6974602" cy="369332"/>
              </a:xfrm>
              <a:prstGeom prst="rect">
                <a:avLst/>
              </a:prstGeom>
              <a:blipFill>
                <a:blip r:embed="rId3"/>
                <a:stretch>
                  <a:fillRect l="-727" t="-1000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A0ECEB40-8740-5ABD-5142-DE4DEDD78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9637" y="1768545"/>
            <a:ext cx="4892997" cy="5252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778CCA-2408-6971-C623-7E73A63C5D3B}"/>
              </a:ext>
            </a:extLst>
          </p:cNvPr>
          <p:cNvSpPr txBox="1"/>
          <p:nvPr/>
        </p:nvSpPr>
        <p:spPr>
          <a:xfrm>
            <a:off x="664029" y="2408481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Overrelaxation: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C7CEAF-8E6A-13AE-A3C0-BCF4FE380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712" y="2892511"/>
            <a:ext cx="3034884" cy="2861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2B0657-20F6-EA2A-0BC8-3972F0E8C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571" y="4483998"/>
            <a:ext cx="7772400" cy="5025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95998D-C260-A2AA-E2AC-8A52A4AFED67}"/>
              </a:ext>
            </a:extLst>
          </p:cNvPr>
          <p:cNvSpPr txBox="1"/>
          <p:nvPr/>
        </p:nvSpPr>
        <p:spPr>
          <a:xfrm>
            <a:off x="664029" y="3920653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Combined: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0EADC6-C7A9-43C9-4F68-B70957C29A73}"/>
              </a:ext>
            </a:extLst>
          </p:cNvPr>
          <p:cNvSpPr txBox="1"/>
          <p:nvPr/>
        </p:nvSpPr>
        <p:spPr>
          <a:xfrm>
            <a:off x="892629" y="5834743"/>
            <a:ext cx="308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Stable for w &lt; 1, much faster</a:t>
            </a:r>
          </a:p>
        </p:txBody>
      </p:sp>
    </p:spTree>
    <p:extLst>
      <p:ext uri="{BB962C8B-B14F-4D97-AF65-F5344CB8AC3E}">
        <p14:creationId xmlns:p14="http://schemas.microsoft.com/office/powerpoint/2010/main" val="2852681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331</Words>
  <Application>Microsoft Macintosh PowerPoint</Application>
  <PresentationFormat>Widescreen</PresentationFormat>
  <Paragraphs>59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Partial differential equations</vt:lpstr>
      <vt:lpstr>Common methods for PDEs</vt:lpstr>
      <vt:lpstr>Boundary value problem</vt:lpstr>
      <vt:lpstr>Boundary value problem: Finite difference method</vt:lpstr>
      <vt:lpstr>Boundary value problem: Jacobi method</vt:lpstr>
      <vt:lpstr>Boundary value problem: Jacobi method</vt:lpstr>
      <vt:lpstr>Boundary value problem: Jacobi method</vt:lpstr>
      <vt:lpstr>Boundary value problem: Gauss-Seidel with overrelaxation</vt:lpstr>
      <vt:lpstr>Boundary value problem: Gauss-Seidel method</vt:lpstr>
      <vt:lpstr>Boundary value problem: Gauss-Seidel method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1222</cp:revision>
  <cp:lastPrinted>2018-05-12T22:28:36Z</cp:lastPrinted>
  <dcterms:created xsi:type="dcterms:W3CDTF">2018-05-07T16:28:28Z</dcterms:created>
  <dcterms:modified xsi:type="dcterms:W3CDTF">2025-05-10T20:13:50Z</dcterms:modified>
</cp:coreProperties>
</file>