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5"/>
  </p:notesMasterIdLst>
  <p:sldIdLst>
    <p:sldId id="259" r:id="rId2"/>
    <p:sldId id="972" r:id="rId3"/>
    <p:sldId id="1015" r:id="rId4"/>
    <p:sldId id="1016" r:id="rId5"/>
    <p:sldId id="1017" r:id="rId6"/>
    <p:sldId id="1018" r:id="rId7"/>
    <p:sldId id="1020" r:id="rId8"/>
    <p:sldId id="1019" r:id="rId9"/>
    <p:sldId id="1021" r:id="rId10"/>
    <p:sldId id="1022" r:id="rId11"/>
    <p:sldId id="1023" r:id="rId12"/>
    <p:sldId id="1024" r:id="rId13"/>
    <p:sldId id="1025" r:id="rId14"/>
    <p:sldId id="1026" r:id="rId15"/>
    <p:sldId id="1027" r:id="rId16"/>
    <p:sldId id="1028" r:id="rId17"/>
    <p:sldId id="1041" r:id="rId18"/>
    <p:sldId id="1029" r:id="rId19"/>
    <p:sldId id="1030" r:id="rId20"/>
    <p:sldId id="1031" r:id="rId21"/>
    <p:sldId id="1042" r:id="rId22"/>
    <p:sldId id="1032" r:id="rId23"/>
    <p:sldId id="1043" r:id="rId24"/>
    <p:sldId id="1033" r:id="rId25"/>
    <p:sldId id="1034" r:id="rId26"/>
    <p:sldId id="1036" r:id="rId27"/>
    <p:sldId id="1035" r:id="rId28"/>
    <p:sldId id="1044" r:id="rId29"/>
    <p:sldId id="1037" r:id="rId30"/>
    <p:sldId id="1038" r:id="rId31"/>
    <p:sldId id="1039" r:id="rId32"/>
    <p:sldId id="1040" r:id="rId33"/>
    <p:sldId id="817" r:id="rId34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972"/>
            <p14:sldId id="1015"/>
            <p14:sldId id="1016"/>
            <p14:sldId id="1017"/>
            <p14:sldId id="1018"/>
            <p14:sldId id="1020"/>
            <p14:sldId id="1019"/>
            <p14:sldId id="1021"/>
            <p14:sldId id="1022"/>
            <p14:sldId id="1023"/>
            <p14:sldId id="1024"/>
            <p14:sldId id="1025"/>
            <p14:sldId id="1026"/>
            <p14:sldId id="1027"/>
            <p14:sldId id="1028"/>
            <p14:sldId id="1041"/>
            <p14:sldId id="1029"/>
            <p14:sldId id="1030"/>
            <p14:sldId id="1031"/>
            <p14:sldId id="1042"/>
            <p14:sldId id="1032"/>
            <p14:sldId id="1043"/>
            <p14:sldId id="1033"/>
            <p14:sldId id="1034"/>
            <p14:sldId id="1036"/>
            <p14:sldId id="1035"/>
            <p14:sldId id="1044"/>
            <p14:sldId id="1037"/>
            <p14:sldId id="1038"/>
            <p14:sldId id="1039"/>
            <p14:sldId id="1040"/>
            <p14:sldId id="81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FF"/>
    <a:srgbClr val="122EA6"/>
    <a:srgbClr val="A4A3A3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23" autoAdjust="0"/>
    <p:restoredTop sz="94992" autoAdjust="0"/>
  </p:normalViewPr>
  <p:slideViewPr>
    <p:cSldViewPr snapToGrid="0">
      <p:cViewPr varScale="1">
        <p:scale>
          <a:sx n="97" d="100"/>
          <a:sy n="97" d="100"/>
        </p:scale>
        <p:origin x="216" y="3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2894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0965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0042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28974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64673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030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2849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D295F-2022-6A8C-7DCC-1D8F6121A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B3BFD1-612C-66CF-48A1-B2D1EDCC3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DFA589-211E-1390-FEF1-99CC549F0F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23C5C-2A45-B37F-FFC5-0D9A7FDB9F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0835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8930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680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5115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9399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012D6-C74C-2FDE-D226-D5B6BBC4D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A3B122-80C0-5D85-2FB1-99F8CAC03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C6AEC-3B7C-77BF-0AB1-6430350A6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620BA-0DC3-7806-34BC-6DC9B3C96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80218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9564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89CE0-47B8-256D-A065-B3349195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737BB2-0D72-1965-191B-17C88FB3E1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BDD200-70AF-EA49-4B62-EE8A56F68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67A5E-6971-309D-8001-ECF432E420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17962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52835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90124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7210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52978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48662-441C-88B1-FAF2-AE307BB5E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F1CCE4-2877-1B5A-595A-DD722161E2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CF5C84-40E1-15A5-E609-36019D3E0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A514D-48AF-6F71-58A6-3C9C3B5667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80564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5550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49471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86836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66520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753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125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7504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2468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2749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0229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0312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ovchenko.net/computational-physics/" TargetMode="External"/><Relationship Id="rId5" Type="http://schemas.openxmlformats.org/officeDocument/2006/relationships/hyperlink" Target="https://github.com/vlvovch/PHYS6350-ComputationalPhysics" TargetMode="External"/><Relationship Id="rId4" Type="http://schemas.openxmlformats.org/officeDocument/2006/relationships/hyperlink" Target="mailto:vvovchenko@uh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0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21.png"/><Relationship Id="rId9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16: Partial Differential Equations Part II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402D0-2E7B-F0A2-0E5D-5EFCBFF23E69}"/>
              </a:ext>
            </a:extLst>
          </p:cNvPr>
          <p:cNvSpPr txBox="1"/>
          <p:nvPr/>
        </p:nvSpPr>
        <p:spPr>
          <a:xfrm>
            <a:off x="2150363" y="3108574"/>
            <a:ext cx="915573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  <a:ea typeface="DejaVu Sans"/>
              </a:rPr>
              <a:t>Initial value problems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Heat equation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Wave equation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F00903-81C7-3F30-9345-C6F873CBF235}"/>
              </a:ext>
            </a:extLst>
          </p:cNvPr>
          <p:cNvSpPr txBox="1"/>
          <p:nvPr/>
        </p:nvSpPr>
        <p:spPr>
          <a:xfrm>
            <a:off x="1269231" y="4312565"/>
            <a:ext cx="96444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  <a:ea typeface="DejaVu Sans"/>
              </a:rPr>
              <a:t>Reference: Chapter 9</a:t>
            </a:r>
            <a:r>
              <a:rPr lang="en-US" sz="2000" dirty="0">
                <a:effectLst/>
                <a:latin typeface="+mj-lt"/>
                <a:ea typeface="DejaVu Sans"/>
              </a:rPr>
              <a:t> of </a:t>
            </a:r>
            <a:r>
              <a:rPr lang="en-US" sz="2000" i="1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Computational Physics</a:t>
            </a:r>
            <a:r>
              <a:rPr lang="en-US" sz="2000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 by Mark Newman</a:t>
            </a:r>
            <a:endParaRPr lang="en-US" sz="2000" dirty="0">
              <a:latin typeface="+mj-lt"/>
            </a:endParaRP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09489DED-3458-96AB-8958-820C66133E46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4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5D19C5-0A54-89C3-569C-FB42FF632042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5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6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Try a larger space step to compensate for large time step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322F2B-593D-6A05-F3CD-EEBCD7436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684" y="1165086"/>
            <a:ext cx="3378632" cy="1016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4CEBAA-3136-B1F0-6D9F-C6E116A87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2352" y="2493700"/>
            <a:ext cx="4387295" cy="378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1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Implicit scheme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3BE5A4-1260-AF32-A856-74CD86040B32}"/>
              </a:ext>
            </a:extLst>
          </p:cNvPr>
          <p:cNvSpPr/>
          <p:nvPr/>
        </p:nvSpPr>
        <p:spPr>
          <a:xfrm>
            <a:off x="767980" y="1611212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Time derivative approximated by backward difference</a:t>
            </a:r>
            <a:endParaRPr lang="en-US" sz="2000" baseline="-25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0" y="2700291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This gives the following discretized PDE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DE83B8-8759-AECC-77DF-C4696A1EB7FA}"/>
              </a:ext>
            </a:extLst>
          </p:cNvPr>
          <p:cNvSpPr/>
          <p:nvPr/>
        </p:nvSpPr>
        <p:spPr>
          <a:xfrm>
            <a:off x="767980" y="3503797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Discretized form</a:t>
            </a:r>
            <a:endParaRPr lang="en-US" sz="2000" baseline="-25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B73EF9-9629-5C6B-0C21-ABF266339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562" y="1072045"/>
            <a:ext cx="936876" cy="4684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24299C-9F4E-CDC2-42A7-B17B8152D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6037" y="2178145"/>
            <a:ext cx="2599925" cy="4688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6546EF-4AA4-F2E3-02FB-2C863713C4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9082" y="3161462"/>
            <a:ext cx="3853835" cy="4488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EA8CDE-A6EF-A2CC-70DB-BF983A8A50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5259" y="3964403"/>
            <a:ext cx="4741479" cy="3429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F10890-947E-3022-D532-CBE277AF7F1D}"/>
              </a:ext>
            </a:extLst>
          </p:cNvPr>
          <p:cNvSpPr/>
          <p:nvPr/>
        </p:nvSpPr>
        <p:spPr>
          <a:xfrm>
            <a:off x="767980" y="4374093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Tridiagonal system of linear equations at each step</a:t>
            </a:r>
            <a:endParaRPr lang="en-US" sz="2000" baseline="-250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3C145F4-45BD-4A00-BEE6-23BA3B2179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5998" y="4914189"/>
            <a:ext cx="5080000" cy="3302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9DD8B37-B0D3-38D9-BAFB-8338767A9410}"/>
              </a:ext>
            </a:extLst>
          </p:cNvPr>
          <p:cNvSpPr/>
          <p:nvPr/>
        </p:nvSpPr>
        <p:spPr>
          <a:xfrm>
            <a:off x="767980" y="5384375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Neumann stability analysis: method is stable for any r</a:t>
            </a:r>
            <a:endParaRPr lang="en-US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2166045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Implicit scheme for heat equation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B73EF9-9629-5C6B-0C21-ABF266339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959" y="1165086"/>
            <a:ext cx="1078082" cy="5390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8062BA-CDFD-8090-16CA-482305923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995" y="2157003"/>
            <a:ext cx="4657735" cy="35000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AD0AE6-FC97-7752-E1A9-5C386E53D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950" y="2425553"/>
            <a:ext cx="5135055" cy="246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79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Implicit scheme: large time step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BCD33C-029D-8090-5DDE-651A66B81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743" y="1378931"/>
            <a:ext cx="5359971" cy="463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23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Crank-Nicolson scheme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3BE5A4-1260-AF32-A856-74CD86040B32}"/>
              </a:ext>
            </a:extLst>
          </p:cNvPr>
          <p:cNvSpPr/>
          <p:nvPr/>
        </p:nvSpPr>
        <p:spPr>
          <a:xfrm>
            <a:off x="767980" y="1611212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>
                <a:solidFill>
                  <a:srgbClr val="0808FF"/>
                </a:solidFill>
              </a:rPr>
              <a:t>“Average” between forward and backward difference</a:t>
            </a:r>
            <a:endParaRPr lang="en-US" sz="2000" baseline="-25000" dirty="0">
              <a:solidFill>
                <a:srgbClr val="0808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0" y="2700291"/>
            <a:ext cx="10149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Essentially a trapezoidal rule for the time integration (more accurate than forward/backward differences)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DE83B8-8759-AECC-77DF-C4696A1EB7FA}"/>
              </a:ext>
            </a:extLst>
          </p:cNvPr>
          <p:cNvSpPr/>
          <p:nvPr/>
        </p:nvSpPr>
        <p:spPr>
          <a:xfrm>
            <a:off x="767980" y="3536069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Discretized form</a:t>
            </a:r>
            <a:endParaRPr lang="en-US" sz="2000" baseline="-25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B73EF9-9629-5C6B-0C21-ABF266339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562" y="1072045"/>
            <a:ext cx="936876" cy="46843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F10890-947E-3022-D532-CBE277AF7F1D}"/>
              </a:ext>
            </a:extLst>
          </p:cNvPr>
          <p:cNvSpPr/>
          <p:nvPr/>
        </p:nvSpPr>
        <p:spPr>
          <a:xfrm>
            <a:off x="767980" y="4540226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>
                <a:solidFill>
                  <a:srgbClr val="FF0000"/>
                </a:solidFill>
              </a:rPr>
              <a:t>Tridiagonal system</a:t>
            </a:r>
            <a:r>
              <a:rPr lang="en-US" sz="2000" dirty="0"/>
              <a:t> of linear equations at each step:</a:t>
            </a:r>
            <a:endParaRPr lang="en-US" sz="2000" baseline="-25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DD8B37-B0D3-38D9-BAFB-8338767A9410}"/>
              </a:ext>
            </a:extLst>
          </p:cNvPr>
          <p:cNvSpPr/>
          <p:nvPr/>
        </p:nvSpPr>
        <p:spPr>
          <a:xfrm>
            <a:off x="767980" y="5796101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Neumann stability analysis: method is stable for any r</a:t>
            </a:r>
            <a:endParaRPr lang="en-US" sz="2000" baseline="-25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F16816-A596-BB6E-FCD6-BD30D2F36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311" y="2021391"/>
            <a:ext cx="3093378" cy="551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CDD5CF-87AF-C700-0AC2-A5C24EFC3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798" y="4005938"/>
            <a:ext cx="7772400" cy="4250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C93748-8B74-9A3A-B12F-62E48BA86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9348" y="5095017"/>
            <a:ext cx="73533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96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Crank-Nicolson scheme: large time step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75B8A7-3F33-B41E-718C-FE11012EC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411" y="1504823"/>
            <a:ext cx="5425178" cy="469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90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Heat equation in two dimensions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B5ECA6-9B08-6145-3681-6AAB3CBE9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364" y="1265370"/>
            <a:ext cx="9957271" cy="445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63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075A0-7E7D-8424-28C6-ECC4CD27E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84355-5120-9876-B1B3-82B43235C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Heat equation in two dimensions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EAB5B2-8451-9AD6-3A8B-F924F9A828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C81CDB-D590-3990-2B0D-E8EA8F8DC82D}"/>
              </a:ext>
            </a:extLst>
          </p:cNvPr>
          <p:cNvSpPr txBox="1"/>
          <p:nvPr/>
        </p:nvSpPr>
        <p:spPr>
          <a:xfrm>
            <a:off x="616945" y="1165086"/>
            <a:ext cx="4395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two dimensions, the heat equation reads: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8782B-547B-5A45-1AD2-0A04B7A7F856}"/>
              </a:ext>
            </a:extLst>
          </p:cNvPr>
          <p:cNvSpPr txBox="1"/>
          <p:nvPr/>
        </p:nvSpPr>
        <p:spPr>
          <a:xfrm>
            <a:off x="616944" y="2178552"/>
            <a:ext cx="10554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This equation describes the time evolution of u(t, x, y) given the initial profile and boundary conditions: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7B7527-1E7E-1804-70C5-96CE77D75DD9}"/>
              </a:ext>
            </a:extLst>
          </p:cNvPr>
          <p:cNvSpPr txBox="1"/>
          <p:nvPr/>
        </p:nvSpPr>
        <p:spPr>
          <a:xfrm>
            <a:off x="664684" y="3697399"/>
            <a:ext cx="10862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Now, we perform discretization in both x and y directions. Taking the same step size a in both directions, we obtain the following discretized FTCS scheme: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7EDC98-8646-4EE5-C954-52B0C2829E3D}"/>
              </a:ext>
            </a:extLst>
          </p:cNvPr>
          <p:cNvSpPr txBox="1"/>
          <p:nvPr/>
        </p:nvSpPr>
        <p:spPr>
          <a:xfrm>
            <a:off x="616944" y="4897232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Here, as before: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B846F2-3106-BAF0-83F9-1292B22FFA1A}"/>
              </a:ext>
            </a:extLst>
          </p:cNvPr>
          <p:cNvSpPr txBox="1"/>
          <p:nvPr/>
        </p:nvSpPr>
        <p:spPr>
          <a:xfrm>
            <a:off x="616944" y="5692914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A1E1837-ABB3-B057-B89E-5BD681C535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595" t="3253" r="39121" b="82229"/>
          <a:stretch/>
        </p:blipFill>
        <p:spPr>
          <a:xfrm>
            <a:off x="5259103" y="1354021"/>
            <a:ext cx="1920199" cy="6463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8923F1F-8537-04B9-FB16-DCA95561A7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439" t="23230" r="39121" b="71192"/>
          <a:stretch/>
        </p:blipFill>
        <p:spPr>
          <a:xfrm>
            <a:off x="2315389" y="2910893"/>
            <a:ext cx="1989193" cy="26907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571A7E-B06E-2351-0F59-32FBB47B6C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337" t="31308" r="38088" b="43789"/>
          <a:stretch/>
        </p:blipFill>
        <p:spPr>
          <a:xfrm>
            <a:off x="6444867" y="2588784"/>
            <a:ext cx="2148289" cy="11086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8575CB9-2840-B695-1812-CAF2884307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451" t="67909" r="10095" b="23538"/>
          <a:stretch/>
        </p:blipFill>
        <p:spPr>
          <a:xfrm>
            <a:off x="2289671" y="4366888"/>
            <a:ext cx="7612656" cy="3807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1ED9137-781E-21E6-F536-22906226DB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418" t="79532" r="44726" b="10123"/>
          <a:stretch/>
        </p:blipFill>
        <p:spPr>
          <a:xfrm>
            <a:off x="4459670" y="5289745"/>
            <a:ext cx="782197" cy="4605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4294996-2BF6-B0D1-722B-9D9AFAC6B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4267" y="5293826"/>
            <a:ext cx="1981200" cy="431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A71030A-754B-717D-F707-52AD324579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771" t="90654" r="39121" b="-999"/>
          <a:stretch/>
        </p:blipFill>
        <p:spPr>
          <a:xfrm>
            <a:off x="4992488" y="6094595"/>
            <a:ext cx="1803071" cy="46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25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Heat equation in two dimensions: FTCS scheme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570FF5-9C84-C1F4-C98F-CAB8B6F03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3718" y="1253508"/>
            <a:ext cx="8524563" cy="512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04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Heat equation in two dimensions: FTCS scheme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3F3E95-39DD-A8B8-F85E-7817B4C9A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084" y="1385534"/>
            <a:ext cx="6805831" cy="486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21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0" y="1251691"/>
            <a:ext cx="7111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Many PDEs describe time evolution of fields </a:t>
            </a:r>
            <a:r>
              <a:rPr lang="en-US" sz="2000" i="1" dirty="0"/>
              <a:t>u(</a:t>
            </a:r>
            <a:r>
              <a:rPr lang="en-US" sz="2000" i="1" dirty="0" err="1"/>
              <a:t>t,x</a:t>
            </a:r>
            <a:r>
              <a:rPr lang="en-US" sz="2000" i="1" dirty="0"/>
              <a:t>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Initial value problem in PDEs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DAA315-8DA7-57E7-479F-D67B62B1A867}"/>
              </a:ext>
            </a:extLst>
          </p:cNvPr>
          <p:cNvSpPr/>
          <p:nvPr/>
        </p:nvSpPr>
        <p:spPr>
          <a:xfrm>
            <a:off x="767980" y="1687792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For example </a:t>
            </a:r>
            <a:r>
              <a:rPr lang="en-US" sz="2000" i="1" dirty="0"/>
              <a:t>heat equation </a:t>
            </a:r>
            <a:r>
              <a:rPr lang="en-US" sz="2000" dirty="0"/>
              <a:t>describing the temperature profile</a:t>
            </a:r>
            <a:endParaRPr lang="en-US" sz="2000" baseline="-25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567CBD-500B-C7A1-B1F8-C7EDFF6E3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038" y="2087902"/>
            <a:ext cx="1061924" cy="4867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3BE5A4-1260-AF32-A856-74CD86040B32}"/>
              </a:ext>
            </a:extLst>
          </p:cNvPr>
          <p:cNvSpPr/>
          <p:nvPr/>
        </p:nvSpPr>
        <p:spPr>
          <a:xfrm>
            <a:off x="767980" y="2896106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This equation describes the time evolution of </a:t>
            </a:r>
            <a:r>
              <a:rPr lang="en-US" sz="2000" i="1" dirty="0"/>
              <a:t>u(</a:t>
            </a:r>
            <a:r>
              <a:rPr lang="en-US" sz="2000" i="1" dirty="0" err="1"/>
              <a:t>t,x</a:t>
            </a:r>
            <a:r>
              <a:rPr lang="en-US" sz="2000" i="1" dirty="0"/>
              <a:t>)</a:t>
            </a:r>
            <a:r>
              <a:rPr lang="en-US" sz="2000" dirty="0"/>
              <a:t> given initial profile</a:t>
            </a:r>
            <a:endParaRPr lang="en-US" sz="2000" baseline="-25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6C565D-EDEC-9C47-7EB4-0E5264660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6830" y="3406749"/>
            <a:ext cx="1598340" cy="2585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0" y="3704310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and boundary conditions</a:t>
            </a:r>
            <a:endParaRPr lang="en-US" sz="2000" baseline="-25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8F3D53-C2D2-772D-174D-C3783D78E4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5915" y="4208582"/>
            <a:ext cx="1780170" cy="607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CABDC17-18D8-FD14-DF6D-C7204B1B97CF}"/>
              </a:ext>
            </a:extLst>
          </p:cNvPr>
          <p:cNvSpPr/>
          <p:nvPr/>
        </p:nvSpPr>
        <p:spPr>
          <a:xfrm>
            <a:off x="767980" y="5079010"/>
            <a:ext cx="88056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If boundary conditions are static, the solution will approach a stationary profile at large times</a:t>
            </a:r>
            <a:endParaRPr lang="en-US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3247966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1B678B-66B2-EECD-A452-19E189717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47" y="1302893"/>
            <a:ext cx="11266112" cy="464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60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15246-47F6-590A-D01F-F49AB58EA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D73BD-0FB2-0AB4-5D6A-DE3279C14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27EF2-BCF7-5878-610F-CFFFF5732E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0C67EB-2993-AAD7-8392-0071E85BD4F9}"/>
              </a:ext>
            </a:extLst>
          </p:cNvPr>
          <p:cNvSpPr txBox="1"/>
          <p:nvPr/>
        </p:nvSpPr>
        <p:spPr>
          <a:xfrm>
            <a:off x="559105" y="1165086"/>
            <a:ext cx="105789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808FF"/>
                </a:solidFill>
              </a:rPr>
              <a:t>The wave equation </a:t>
            </a:r>
            <a:r>
              <a:rPr lang="en-US" dirty="0"/>
              <a:t>is an example of a second-order linear PDE describing waves and standing wave fields. In one dimension, it reads: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95BB9F-7003-A59C-B7E1-7D54720C9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823" y="1811417"/>
            <a:ext cx="1332354" cy="5230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0731A2F-3F07-4B5B-0E88-545937513156}"/>
                  </a:ext>
                </a:extLst>
              </p:cNvPr>
              <p:cNvSpPr txBox="1"/>
              <p:nvPr/>
            </p:nvSpPr>
            <p:spPr>
              <a:xfrm>
                <a:off x="559104" y="2458839"/>
                <a:ext cx="1145091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Since it is a second-order PDE, it is supplemented by initial conditions for both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0,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0,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0731A2F-3F07-4B5B-0E88-545937513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04" y="2458839"/>
                <a:ext cx="11450917" cy="369332"/>
              </a:xfrm>
              <a:prstGeom prst="rect">
                <a:avLst/>
              </a:prstGeom>
              <a:blipFill>
                <a:blip r:embed="rId4"/>
                <a:stretch>
                  <a:fillRect l="-554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F1B79A08-F1F7-2567-6ECE-9959820BDF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886" y="2903610"/>
            <a:ext cx="1828227" cy="5694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C8D6F1-418F-BC77-E87F-F78AD3645BA7}"/>
              </a:ext>
            </a:extLst>
          </p:cNvPr>
          <p:cNvSpPr txBox="1"/>
          <p:nvPr/>
        </p:nvSpPr>
        <p:spPr>
          <a:xfrm>
            <a:off x="559104" y="3600051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boundary conditions can be either Dirichlet,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4814084-4453-5E6A-F2B3-6DC5E1565C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8683" y="4088787"/>
            <a:ext cx="1982899" cy="5694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C8065D5-E517-7518-0B16-9C90BC4C4673}"/>
              </a:ext>
            </a:extLst>
          </p:cNvPr>
          <p:cNvSpPr txBox="1"/>
          <p:nvPr/>
        </p:nvSpPr>
        <p:spPr>
          <a:xfrm>
            <a:off x="559104" y="4823935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or Neumann,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3F05560-0566-81E7-1579-33ED30967A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8322" y="5164570"/>
            <a:ext cx="2089696" cy="6931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83C7132-D89B-E494-192F-EA1F65AF5271}"/>
              </a:ext>
            </a:extLst>
          </p:cNvPr>
          <p:cNvSpPr txBox="1"/>
          <p:nvPr/>
        </p:nvSpPr>
        <p:spPr>
          <a:xfrm>
            <a:off x="559104" y="6121116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 shall focus on the Dirichlet form.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6D05BC-FEBD-E9EE-C546-9BC3611C0325}"/>
              </a:ext>
            </a:extLst>
          </p:cNvPr>
          <p:cNvSpPr txBox="1"/>
          <p:nvPr/>
        </p:nvSpPr>
        <p:spPr>
          <a:xfrm>
            <a:off x="7568926" y="1842666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808FF"/>
                </a:solidFill>
              </a:rPr>
              <a:t>wave equation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0A77C5-B2BD-AE41-079C-451DE03A83DF}"/>
              </a:ext>
            </a:extLst>
          </p:cNvPr>
          <p:cNvSpPr txBox="1"/>
          <p:nvPr/>
        </p:nvSpPr>
        <p:spPr>
          <a:xfrm>
            <a:off x="7568926" y="2988192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7030A0"/>
                </a:solidFill>
              </a:rPr>
              <a:t>initial conditions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86E1BE-C138-1FB6-EDCD-FEBF262631AA}"/>
              </a:ext>
            </a:extLst>
          </p:cNvPr>
          <p:cNvSpPr txBox="1"/>
          <p:nvPr/>
        </p:nvSpPr>
        <p:spPr>
          <a:xfrm>
            <a:off x="7568926" y="4120337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boundary conditions (Dirichlet)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766484-04FC-BD0C-2AD4-159AC2887EF1}"/>
              </a:ext>
            </a:extLst>
          </p:cNvPr>
          <p:cNvSpPr txBox="1"/>
          <p:nvPr/>
        </p:nvSpPr>
        <p:spPr>
          <a:xfrm>
            <a:off x="7568925" y="5265871"/>
            <a:ext cx="328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boundary conditions (Neumann)</a:t>
            </a:r>
          </a:p>
        </p:txBody>
      </p:sp>
    </p:spTree>
    <p:extLst>
      <p:ext uri="{BB962C8B-B14F-4D97-AF65-F5344CB8AC3E}">
        <p14:creationId xmlns:p14="http://schemas.microsoft.com/office/powerpoint/2010/main" val="1134717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Finite difference approach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65D360-1117-5646-CE6E-7EDA1D810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32" y="1165086"/>
            <a:ext cx="9757299" cy="462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26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26881-737E-6E5E-885A-841901FEE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F7C1-7D65-8813-40B2-B4A1B9898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Finite difference approach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B0BA85-117A-9EDD-9F31-71B2941095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BD9A3C-C3B7-D08E-A574-86D7C9333F90}"/>
              </a:ext>
            </a:extLst>
          </p:cNvPr>
          <p:cNvSpPr txBox="1"/>
          <p:nvPr/>
        </p:nvSpPr>
        <p:spPr>
          <a:xfrm>
            <a:off x="481987" y="1184418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Finite Difference Approach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C9A45D-22AC-CB38-F029-C6831C43292B}"/>
              </a:ext>
            </a:extLst>
          </p:cNvPr>
          <p:cNvSpPr txBox="1"/>
          <p:nvPr/>
        </p:nvSpPr>
        <p:spPr>
          <a:xfrm>
            <a:off x="481987" y="1573082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To deal with the second-order time derivative, we denote: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DAA298-36FF-AB00-52AA-0C19810F9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950" y="1854736"/>
            <a:ext cx="1308100" cy="6731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F11153-4D48-D816-1077-A382DA6D42D1}"/>
              </a:ext>
            </a:extLst>
          </p:cNvPr>
          <p:cNvSpPr txBox="1"/>
          <p:nvPr/>
        </p:nvSpPr>
        <p:spPr>
          <a:xfrm>
            <a:off x="481987" y="2527836"/>
            <a:ext cx="6590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This way, we are dealing with a </a:t>
            </a:r>
            <a:r>
              <a:rPr lang="en-US" dirty="0">
                <a:solidFill>
                  <a:srgbClr val="0808FF"/>
                </a:solidFill>
              </a:rPr>
              <a:t>system of first-order (in t) PDEs: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BBC235C-CBBA-F789-41B5-F450C602B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950" y="2942840"/>
            <a:ext cx="1320800" cy="1079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07939F7-335C-DC96-8F3B-B0D73C278570}"/>
                  </a:ext>
                </a:extLst>
              </p:cNvPr>
              <p:cNvSpPr txBox="1"/>
              <p:nvPr/>
            </p:nvSpPr>
            <p:spPr>
              <a:xfrm>
                <a:off x="481987" y="4001291"/>
                <a:ext cx="986285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To apply the finite difference method, we first approximate the derivative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by the lowest-order central difference, just like for the heat equation: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07939F7-335C-DC96-8F3B-B0D73C278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87" y="4001291"/>
                <a:ext cx="9862852" cy="646331"/>
              </a:xfrm>
              <a:prstGeom prst="rect">
                <a:avLst/>
              </a:prstGeom>
              <a:blipFill>
                <a:blip r:embed="rId5"/>
                <a:stretch>
                  <a:fillRect l="-386" t="-3846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160B004F-18B7-2F38-9E94-9B37C5AB60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00" y="4693294"/>
            <a:ext cx="3975100" cy="609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8F43F2E-7B13-C759-F492-39FD5ABB3A83}"/>
                  </a:ext>
                </a:extLst>
              </p:cNvPr>
              <p:cNvSpPr txBox="1"/>
              <p:nvPr/>
            </p:nvSpPr>
            <p:spPr>
              <a:xfrm>
                <a:off x="481987" y="5239677"/>
                <a:ext cx="1065606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To solve the PDEs numerically, we apply the same procedure as for the heat equation, but for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simultaneously.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8F43F2E-7B13-C759-F492-39FD5ABB3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87" y="5239677"/>
                <a:ext cx="10656066" cy="646331"/>
              </a:xfrm>
              <a:prstGeom prst="rect">
                <a:avLst/>
              </a:prstGeom>
              <a:blipFill>
                <a:blip r:embed="rId7"/>
                <a:stretch>
                  <a:fillRect l="-357" t="-3846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16888000-6427-D2A2-1B4B-1C18CD17EB80}"/>
              </a:ext>
            </a:extLst>
          </p:cNvPr>
          <p:cNvSpPr txBox="1"/>
          <p:nvPr/>
        </p:nvSpPr>
        <p:spPr>
          <a:xfrm>
            <a:off x="481987" y="6108731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FTCS scheme</a:t>
            </a:r>
            <a:r>
              <a:rPr lang="en-US" dirty="0"/>
              <a:t>: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3F4FB55-75DE-9662-1395-DAB79E7AEA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0278" y="5969417"/>
            <a:ext cx="4965700" cy="8128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989E450-76F2-7E25-5798-1D86FB19D3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7472" y="6102191"/>
            <a:ext cx="1968500" cy="330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2597EB0-A1D5-EB76-9E8F-8A226C690F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92072" y="6418962"/>
            <a:ext cx="20193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80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A5C479-5B48-446F-8B19-F237E237D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19" y="1885944"/>
            <a:ext cx="5417265" cy="34850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412006-4917-08F3-2C97-ABC8C16D3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736" y="2278030"/>
            <a:ext cx="5283747" cy="247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11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F809CB-666F-EF0A-4716-2F922034C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91" y="2124924"/>
            <a:ext cx="4474554" cy="23725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B7C8B2-CC98-F937-B04B-D2E392600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340" y="1460628"/>
            <a:ext cx="4888205" cy="37011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AF1C34C-7992-A6E7-F0FB-F8D74887B451}"/>
              </a:ext>
            </a:extLst>
          </p:cNvPr>
          <p:cNvSpPr/>
          <p:nvPr/>
        </p:nvSpPr>
        <p:spPr>
          <a:xfrm>
            <a:off x="798991" y="5614498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FTCS scheme is unstable</a:t>
            </a:r>
            <a:endParaRPr lang="en-US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29864460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F809CB-666F-EF0A-4716-2F922034C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91" y="2124924"/>
            <a:ext cx="4474554" cy="237259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AF1C34C-7992-A6E7-F0FB-F8D74887B451}"/>
              </a:ext>
            </a:extLst>
          </p:cNvPr>
          <p:cNvSpPr/>
          <p:nvPr/>
        </p:nvSpPr>
        <p:spPr>
          <a:xfrm>
            <a:off x="798991" y="5614498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FTCS scheme is unstable</a:t>
            </a:r>
            <a:endParaRPr lang="en-US" sz="2000" baseline="-25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BF1603-66B4-50A8-DBEF-2CCE5491B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700" y="1723722"/>
            <a:ext cx="4445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43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equation: other schemes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DACC45-36F7-6B58-75B0-F5C7B8D8C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083" y="1296574"/>
            <a:ext cx="8235829" cy="15531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1E8D26-DB7B-6154-3E4D-0A2DA8972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8668" y="3860644"/>
            <a:ext cx="8074657" cy="15531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F39E8C-53ED-F688-362D-8625C9DBE794}"/>
              </a:ext>
            </a:extLst>
          </p:cNvPr>
          <p:cNvSpPr txBox="1"/>
          <p:nvPr/>
        </p:nvSpPr>
        <p:spPr>
          <a:xfrm>
            <a:off x="2192784" y="3222594"/>
            <a:ext cx="6577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Stable, but has exponential decay (waves don’t propagate forever)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D13D31-025B-F4D5-7635-EEBE01F2D343}"/>
              </a:ext>
            </a:extLst>
          </p:cNvPr>
          <p:cNvSpPr txBox="1"/>
          <p:nvPr/>
        </p:nvSpPr>
        <p:spPr>
          <a:xfrm>
            <a:off x="2192783" y="5734021"/>
            <a:ext cx="2791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Stable, no growth or decay</a:t>
            </a:r>
          </a:p>
        </p:txBody>
      </p:sp>
    </p:spTree>
    <p:extLst>
      <p:ext uri="{BB962C8B-B14F-4D97-AF65-F5344CB8AC3E}">
        <p14:creationId xmlns:p14="http://schemas.microsoft.com/office/powerpoint/2010/main" val="2216623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ED873-0BA8-BE03-BCF3-13D1EA4CB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02A59-B2CB-832B-7D9A-50B2A0194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equation: other schemes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64693-9DEE-6E64-1E6C-7EF9A6C44C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98E5ED-26A7-971E-9EC5-FD14D8DA4454}"/>
              </a:ext>
            </a:extLst>
          </p:cNvPr>
          <p:cNvSpPr txBox="1"/>
          <p:nvPr/>
        </p:nvSpPr>
        <p:spPr>
          <a:xfrm>
            <a:off x="845545" y="3259657"/>
            <a:ext cx="6577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808FF"/>
                </a:solidFill>
              </a:rPr>
              <a:t>Stable</a:t>
            </a:r>
            <a:r>
              <a:rPr lang="en-US" dirty="0"/>
              <a:t>, but has </a:t>
            </a:r>
            <a:r>
              <a:rPr lang="en-US" dirty="0">
                <a:solidFill>
                  <a:srgbClr val="FF0000"/>
                </a:solidFill>
              </a:rPr>
              <a:t>exponential decay </a:t>
            </a:r>
            <a:r>
              <a:rPr lang="en-US" dirty="0"/>
              <a:t>(waves don’t propagate forever)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C50852-A31C-7ECF-AC9D-5635165B5012}"/>
              </a:ext>
            </a:extLst>
          </p:cNvPr>
          <p:cNvSpPr txBox="1"/>
          <p:nvPr/>
        </p:nvSpPr>
        <p:spPr>
          <a:xfrm>
            <a:off x="845545" y="6097959"/>
            <a:ext cx="2791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808FF"/>
                </a:solidFill>
              </a:rPr>
              <a:t>Stable, no growth or decay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B9303A-5B5D-674F-5786-4AEF9009E0AD}"/>
              </a:ext>
            </a:extLst>
          </p:cNvPr>
          <p:cNvSpPr txBox="1"/>
          <p:nvPr/>
        </p:nvSpPr>
        <p:spPr>
          <a:xfrm>
            <a:off x="845545" y="1165086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Implicit Scheme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12A2F4-06F0-15E5-FA7B-896A45D2F986}"/>
                  </a:ext>
                </a:extLst>
              </p:cNvPr>
              <p:cNvSpPr txBox="1"/>
              <p:nvPr/>
            </p:nvSpPr>
            <p:spPr>
              <a:xfrm>
                <a:off x="845545" y="2264096"/>
                <a:ext cx="10766233" cy="3811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Substituting the first equation into the second one gives the tridiagonal system of linear equations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b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12A2F4-06F0-15E5-FA7B-896A45D2F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45" y="2264096"/>
                <a:ext cx="10766233" cy="381195"/>
              </a:xfrm>
              <a:prstGeom prst="rect">
                <a:avLst/>
              </a:prstGeom>
              <a:blipFill>
                <a:blip r:embed="rId3"/>
                <a:stretch>
                  <a:fillRect l="-471" t="-3226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8DBD3004-4153-2B31-4345-D7C5BB30E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296" y="1556357"/>
            <a:ext cx="5105400" cy="685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60177E-08CE-90D7-65D6-153ACE4E5B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596" y="2884745"/>
            <a:ext cx="7162800" cy="304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884EB19-243A-2A43-4A7B-A2DF676F7A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1946" y="4267459"/>
            <a:ext cx="6388100" cy="9017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FFE49E0-0AD0-6457-FCC8-75FAB7BA6863}"/>
              </a:ext>
            </a:extLst>
          </p:cNvPr>
          <p:cNvSpPr txBox="1"/>
          <p:nvPr/>
        </p:nvSpPr>
        <p:spPr>
          <a:xfrm>
            <a:off x="845545" y="3871027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Crank-Nicolson Scheme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322E309-AE8A-4605-53F8-7F1E1D13D437}"/>
                  </a:ext>
                </a:extLst>
              </p:cNvPr>
              <p:cNvSpPr txBox="1"/>
              <p:nvPr/>
            </p:nvSpPr>
            <p:spPr>
              <a:xfrm>
                <a:off x="845545" y="5169159"/>
                <a:ext cx="10766232" cy="3811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Substituting the first equation into the second one gets the tridiagonal system of linear equations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bSup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322E309-AE8A-4605-53F8-7F1E1D13D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45" y="5169159"/>
                <a:ext cx="10766232" cy="381195"/>
              </a:xfrm>
              <a:prstGeom prst="rect">
                <a:avLst/>
              </a:prstGeom>
              <a:blipFill>
                <a:blip r:embed="rId7"/>
                <a:stretch>
                  <a:fillRect l="-471" t="-3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FA2DF5BA-25A3-00A7-2ED3-E9D4671E26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8363" y="5677312"/>
            <a:ext cx="8875266" cy="26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26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 with Crank-Nicolson scheme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5D610F-8502-0119-3584-8DA59D2EA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828" y="1479999"/>
            <a:ext cx="6420343" cy="495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261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0" y="1604260"/>
            <a:ext cx="86372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First, one discretizes the spatial coordinate into a grid with N+1 points, i.e.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Finite difference approach to heat equation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3BE5A4-1260-AF32-A856-74CD86040B32}"/>
              </a:ext>
            </a:extLst>
          </p:cNvPr>
          <p:cNvSpPr/>
          <p:nvPr/>
        </p:nvSpPr>
        <p:spPr>
          <a:xfrm>
            <a:off x="767980" y="2504459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The spatial 2nd derivative is approximate with central difference</a:t>
            </a:r>
            <a:endParaRPr lang="en-US" sz="2000" baseline="-25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0" y="3704310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How to discretize time derivative?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ABDC17-18D8-FD14-DF6D-C7204B1B97CF}"/>
              </a:ext>
            </a:extLst>
          </p:cNvPr>
          <p:cNvSpPr/>
          <p:nvPr/>
        </p:nvSpPr>
        <p:spPr>
          <a:xfrm>
            <a:off x="767980" y="4186707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Three common options:</a:t>
            </a:r>
            <a:endParaRPr lang="en-US" sz="2000" baseline="-25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ACBEEBC-285C-0DF1-CAFF-FEE22A613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282" y="2111805"/>
            <a:ext cx="2801435" cy="2605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92B432-9456-B588-0812-E10D36A26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037" y="1091620"/>
            <a:ext cx="1061924" cy="4867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BF7A9D-91BF-67F8-FB08-977B90C2B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0803" y="3036624"/>
            <a:ext cx="3390394" cy="509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4FD2303-89BD-C099-A387-15E43D427E49}"/>
              </a:ext>
            </a:extLst>
          </p:cNvPr>
          <p:cNvSpPr txBox="1"/>
          <p:nvPr/>
        </p:nvSpPr>
        <p:spPr>
          <a:xfrm>
            <a:off x="767980" y="4669104"/>
            <a:ext cx="27286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FTCS scheme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Implicit scheme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Crank-Nicolson method</a:t>
            </a:r>
          </a:p>
        </p:txBody>
      </p:sp>
    </p:spTree>
    <p:extLst>
      <p:ext uri="{BB962C8B-B14F-4D97-AF65-F5344CB8AC3E}">
        <p14:creationId xmlns:p14="http://schemas.microsoft.com/office/powerpoint/2010/main" val="35807667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equation: Comparison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99C009-B9D3-4058-EAD7-7E0DB6A3E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066" y="1521903"/>
            <a:ext cx="5711868" cy="407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975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equation: Pulses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367CD823-557E-7B82-9C7C-96F166018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12" y="1619558"/>
            <a:ext cx="4445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42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Wave equation: Pulses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367CD823-557E-7B82-9C7C-96F166018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12" y="1619558"/>
            <a:ext cx="4445000" cy="3175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9B5171-7BB8-0470-27EC-C3EB62C5E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030" y="1619558"/>
            <a:ext cx="4445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122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7ACBF-7F6A-E008-F327-0684235E7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D96AB-BDB2-5F84-FE63-F3D6A5650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F5281DB-0BC3-20DC-1528-A0ADEC8A8C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E62D5E6-621D-3037-D4B0-9D73DE067D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413288"/>
              </p:ext>
            </p:extLst>
          </p:nvPr>
        </p:nvGraphicFramePr>
        <p:xfrm>
          <a:off x="1225188" y="1571438"/>
          <a:ext cx="9741624" cy="4287493"/>
        </p:xfrm>
        <a:graphic>
          <a:graphicData uri="http://schemas.openxmlformats.org/drawingml/2006/table">
            <a:tbl>
              <a:tblPr/>
              <a:tblGrid>
                <a:gridCol w="1959210">
                  <a:extLst>
                    <a:ext uri="{9D8B030D-6E8A-4147-A177-3AD203B41FA5}">
                      <a16:colId xmlns:a16="http://schemas.microsoft.com/office/drawing/2014/main" val="3002423502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val="2937767708"/>
                    </a:ext>
                  </a:extLst>
                </a:gridCol>
                <a:gridCol w="2376448">
                  <a:extLst>
                    <a:ext uri="{9D8B030D-6E8A-4147-A177-3AD203B41FA5}">
                      <a16:colId xmlns:a16="http://schemas.microsoft.com/office/drawing/2014/main" val="223991663"/>
                    </a:ext>
                  </a:extLst>
                </a:gridCol>
                <a:gridCol w="2920674">
                  <a:extLst>
                    <a:ext uri="{9D8B030D-6E8A-4147-A177-3AD203B41FA5}">
                      <a16:colId xmlns:a16="http://schemas.microsoft.com/office/drawing/2014/main" val="1913145885"/>
                    </a:ext>
                  </a:extLst>
                </a:gridCol>
              </a:tblGrid>
              <a:tr h="695452">
                <a:tc>
                  <a:txBody>
                    <a:bodyPr/>
                    <a:lstStyle/>
                    <a:p>
                      <a:pPr rtl="0" fontAlgn="b"/>
                      <a:r>
                        <a:rPr lang="en-US" b="1" dirty="0">
                          <a:effectLst/>
                        </a:rPr>
                        <a:t>Scheme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b="1" dirty="0">
                          <a:effectLst/>
                        </a:rPr>
                        <a:t>Complexity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b="1" dirty="0">
                          <a:effectLst/>
                        </a:rPr>
                        <a:t>Stability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b="1" dirty="0">
                          <a:effectLst/>
                        </a:rPr>
                        <a:t>Accuracy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3336356"/>
                  </a:ext>
                </a:extLst>
              </a:tr>
              <a:tr h="370305"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FTCS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Explicit</a:t>
                      </a:r>
                      <a:endParaRPr lang="en-US" baseline="0" dirty="0">
                        <a:effectLst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Heat eq.: Conditionally stable </a:t>
                      </a:r>
                    </a:p>
                    <a:p>
                      <a:pPr rtl="0" fontAlgn="b"/>
                      <a:endParaRPr lang="en-US" dirty="0">
                        <a:effectLst/>
                      </a:endParaRPr>
                    </a:p>
                    <a:p>
                      <a:pPr rtl="0" fontAlgn="b"/>
                      <a:r>
                        <a:rPr lang="en-US" dirty="0">
                          <a:effectLst/>
                        </a:rPr>
                        <a:t>Wave Eq.: Unstable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Exponential explosion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359681"/>
                  </a:ext>
                </a:extLst>
              </a:tr>
              <a:tr h="695452"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Implicit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Tridiagonal SLE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Stable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Exponential decay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372822"/>
                  </a:ext>
                </a:extLst>
              </a:tr>
              <a:tr h="695452"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Crank-Nicholson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Tridiagonal SLE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Stable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Conserves wave amplitude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435346"/>
                  </a:ext>
                </a:extLst>
              </a:tr>
              <a:tr h="695452">
                <a:tc>
                  <a:txBody>
                    <a:bodyPr/>
                    <a:lstStyle/>
                    <a:p>
                      <a:pPr rtl="0" fontAlgn="b"/>
                      <a:endParaRPr lang="en-US" dirty="0">
                        <a:effectLst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dirty="0">
                        <a:effectLst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>
                        <a:effectLst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dirty="0">
                        <a:effectLst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9004243"/>
                  </a:ext>
                </a:extLst>
              </a:tr>
              <a:tr h="370305">
                <a:tc>
                  <a:txBody>
                    <a:bodyPr/>
                    <a:lstStyle/>
                    <a:p>
                      <a:pPr rtl="0" fontAlgn="b"/>
                      <a:endParaRPr lang="en-US">
                        <a:effectLst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>
                        <a:effectLst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>
                        <a:effectLst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dirty="0">
                        <a:effectLst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3102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38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0" y="1604260"/>
            <a:ext cx="86372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FTCS (Forward Time Centered Space) scheme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Finite difference approach to heat equation: FTCS scheme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3BE5A4-1260-AF32-A856-74CD86040B32}"/>
              </a:ext>
            </a:extLst>
          </p:cNvPr>
          <p:cNvSpPr/>
          <p:nvPr/>
        </p:nvSpPr>
        <p:spPr>
          <a:xfrm>
            <a:off x="767980" y="2120387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Time derivative approximated by forward difference</a:t>
            </a:r>
            <a:endParaRPr lang="en-US" sz="2000" baseline="-25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0" y="3100401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This gives the following discretized PDE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ABDC17-18D8-FD14-DF6D-C7204B1B97CF}"/>
              </a:ext>
            </a:extLst>
          </p:cNvPr>
          <p:cNvSpPr/>
          <p:nvPr/>
        </p:nvSpPr>
        <p:spPr>
          <a:xfrm>
            <a:off x="767979" y="4080415"/>
            <a:ext cx="94754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The method is explicit: to evaluate </a:t>
            </a:r>
            <a:r>
              <a:rPr lang="en-US" sz="2000" i="1" dirty="0"/>
              <a:t>u(</a:t>
            </a:r>
            <a:r>
              <a:rPr lang="en-US" sz="2000" i="1" dirty="0" err="1"/>
              <a:t>t+h,x</a:t>
            </a:r>
            <a:r>
              <a:rPr lang="en-US" sz="2000" i="1" dirty="0"/>
              <a:t>)</a:t>
            </a:r>
            <a:r>
              <a:rPr lang="en-US" sz="2000" dirty="0"/>
              <a:t> one only needs </a:t>
            </a:r>
            <a:r>
              <a:rPr lang="en-US" sz="2000" i="1" dirty="0"/>
              <a:t>u(</a:t>
            </a:r>
            <a:r>
              <a:rPr lang="en-US" sz="2000" i="1" dirty="0" err="1"/>
              <a:t>t,x</a:t>
            </a:r>
            <a:r>
              <a:rPr lang="en-US" sz="2000" i="1" dirty="0"/>
              <a:t>) </a:t>
            </a:r>
            <a:r>
              <a:rPr lang="en-US" sz="2000" dirty="0"/>
              <a:t>at the present time</a:t>
            </a:r>
            <a:endParaRPr lang="en-US" sz="2000" baseline="-25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D28C56-F067-B037-2850-7C9F32FC2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670" y="2636514"/>
            <a:ext cx="2226659" cy="463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584C66-AC15-61E1-647F-09FA124F1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4370" y="3571240"/>
            <a:ext cx="4023260" cy="4307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32708A-CD16-0FC6-0AA8-CB95C1840B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649" y="4981968"/>
            <a:ext cx="5092700" cy="3429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8DE83B8-8759-AECC-77DF-C4696A1EB7FA}"/>
              </a:ext>
            </a:extLst>
          </p:cNvPr>
          <p:cNvSpPr/>
          <p:nvPr/>
        </p:nvSpPr>
        <p:spPr>
          <a:xfrm>
            <a:off x="767980" y="4581858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Discretized form</a:t>
            </a:r>
            <a:endParaRPr lang="en-US" sz="2000" baseline="-25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178C7-3390-6ABC-F36A-BCFE14B838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7199" y="5511968"/>
            <a:ext cx="1117600" cy="673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1B73EF9-9629-5C6B-0C21-ABF266339E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7562" y="1072045"/>
            <a:ext cx="936876" cy="46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96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FTCS scheme for heat equation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B73EF9-9629-5C6B-0C21-ABF266339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562" y="1072045"/>
            <a:ext cx="936876" cy="4684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E0D3F9-AFCC-52BB-6246-600277AF2C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60" y="1849342"/>
            <a:ext cx="5265525" cy="31593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F20AE2-87A4-2787-6C8E-CD686C884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3917" y="2157003"/>
            <a:ext cx="5213681" cy="235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22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Example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A0082B-291B-B1C7-B5D1-AE2758B56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555" y="2967838"/>
            <a:ext cx="4498722" cy="38901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46A53D-5CC9-1AFA-00F3-7A6DF8E37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551" y="2967838"/>
            <a:ext cx="2914650" cy="23177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70E6DD-E65B-0C8E-7619-7538EB862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551" y="5665140"/>
            <a:ext cx="2979281" cy="8613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58D547-EE67-89D0-69EB-2A862F4A4C79}"/>
                  </a:ext>
                </a:extLst>
              </p:cNvPr>
              <p:cNvSpPr txBox="1"/>
              <p:nvPr/>
            </p:nvSpPr>
            <p:spPr>
              <a:xfrm>
                <a:off x="1012551" y="1109796"/>
                <a:ext cx="10808907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Let us consider Example 9.3 from M. Newman, </a:t>
                </a:r>
                <a:r>
                  <a:rPr lang="en-US" sz="1600" i="1" dirty="0"/>
                  <a:t>Computational Physics</a:t>
                </a:r>
                <a:r>
                  <a:rPr lang="en-US" sz="1600" dirty="0"/>
                  <a:t>:</a:t>
                </a:r>
              </a:p>
              <a:p>
                <a:endParaRPr lang="en-US" sz="1600" dirty="0"/>
              </a:p>
              <a:p>
                <a:r>
                  <a:rPr lang="en-US" sz="1600" dirty="0"/>
                  <a:t>We have a 1 cm long steel container, initially at a temperature 20° C. It is placed in a bath of cold water at 0° C and filled on top with hot water at 50° C. Our goal is to calculate the temperature profile as a function of time. The thermal diffusivity constant for stainless steel is D = 4.25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dirty="0"/>
                  <a:t> 10</a:t>
                </a:r>
                <a:r>
                  <a:rPr lang="en-US" sz="1600" baseline="30000" dirty="0"/>
                  <a:t>-6</a:t>
                </a:r>
                <a:r>
                  <a:rPr lang="en-US" sz="1600" dirty="0"/>
                  <a:t> m² s⁻¹.</a:t>
                </a:r>
              </a:p>
              <a:p>
                <a:endParaRPr lang="en-US" sz="1600" dirty="0"/>
              </a:p>
              <a:p>
                <a:r>
                  <a:rPr lang="en-US" sz="1600" dirty="0"/>
                  <a:t>We will calculate the profile at times t = 0.01 s, 0.1 s, 0.4 s, 1 s, and 10 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58D547-EE67-89D0-69EB-2A862F4A4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551" y="1109796"/>
                <a:ext cx="10808907" cy="1815882"/>
              </a:xfrm>
              <a:prstGeom prst="rect">
                <a:avLst/>
              </a:prstGeom>
              <a:blipFill>
                <a:blip r:embed="rId6"/>
                <a:stretch>
                  <a:fillRect l="-235" t="-1389"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4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Animation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C60B636E-D2B7-BA80-9EBE-2ED785D3A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9044" y="2913305"/>
            <a:ext cx="5213912" cy="37242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5E923E-5C97-6DBB-AD8F-1260D3435FEE}"/>
                  </a:ext>
                </a:extLst>
              </p:cNvPr>
              <p:cNvSpPr txBox="1"/>
              <p:nvPr/>
            </p:nvSpPr>
            <p:spPr>
              <a:xfrm>
                <a:off x="1012551" y="1092365"/>
                <a:ext cx="10808907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Let us consider Example 9.3 from M. Newman, </a:t>
                </a:r>
                <a:r>
                  <a:rPr lang="en-US" sz="1600" i="1" dirty="0"/>
                  <a:t>Computational Physics</a:t>
                </a:r>
                <a:r>
                  <a:rPr lang="en-US" sz="1600" dirty="0"/>
                  <a:t>:</a:t>
                </a:r>
              </a:p>
              <a:p>
                <a:endParaRPr lang="en-US" sz="1600" dirty="0"/>
              </a:p>
              <a:p>
                <a:r>
                  <a:rPr lang="en-US" sz="1600" dirty="0"/>
                  <a:t>We have a 1 cm long steel container, initially at a temperature 20° C. It is placed in a bath of cold water at 0° C and filled on top with hot water at 50° C. Our goal is to calculate the temperature profile as a function of time. The thermal diffusivity constant for stainless steel is D = 4.25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dirty="0"/>
                  <a:t> 10</a:t>
                </a:r>
                <a:r>
                  <a:rPr lang="en-US" sz="1600" baseline="30000" dirty="0"/>
                  <a:t>-6</a:t>
                </a:r>
                <a:r>
                  <a:rPr lang="en-US" sz="1600" dirty="0"/>
                  <a:t> m² s⁻¹.</a:t>
                </a:r>
              </a:p>
              <a:p>
                <a:endParaRPr lang="en-US" sz="1600" dirty="0"/>
              </a:p>
              <a:p>
                <a:r>
                  <a:rPr lang="en-US" sz="1600" dirty="0"/>
                  <a:t>We will calculate the profile at times t = 0.01 s, 0.1 s, 0.4 s, 1 s, and 10 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5E923E-5C97-6DBB-AD8F-1260D3435F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551" y="1092365"/>
                <a:ext cx="10808907" cy="1815882"/>
              </a:xfrm>
              <a:prstGeom prst="rect">
                <a:avLst/>
              </a:prstGeom>
              <a:blipFill>
                <a:blip r:embed="rId4"/>
                <a:stretch>
                  <a:fillRect l="-235" t="-694" b="-3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2842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Try a larger time step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9F6472-283B-F99B-10DD-8CB06622E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9223" y="1262107"/>
            <a:ext cx="5553553" cy="47682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D30662-A2E2-216C-C05D-462E4D66FBC8}"/>
              </a:ext>
            </a:extLst>
          </p:cNvPr>
          <p:cNvSpPr txBox="1"/>
          <p:nvPr/>
        </p:nvSpPr>
        <p:spPr>
          <a:xfrm>
            <a:off x="370541" y="6268195"/>
            <a:ext cx="3438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method is unstable if r &gt; 0.5</a:t>
            </a:r>
          </a:p>
        </p:txBody>
      </p:sp>
    </p:spTree>
    <p:extLst>
      <p:ext uri="{BB962C8B-B14F-4D97-AF65-F5344CB8AC3E}">
        <p14:creationId xmlns:p14="http://schemas.microsoft.com/office/powerpoint/2010/main" val="786076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Stability analysis: Neumann method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D30662-A2E2-216C-C05D-462E4D66FBC8}"/>
                  </a:ext>
                </a:extLst>
              </p:cNvPr>
              <p:cNvSpPr txBox="1"/>
              <p:nvPr/>
            </p:nvSpPr>
            <p:spPr>
              <a:xfrm>
                <a:off x="548566" y="1226856"/>
                <a:ext cx="4750275" cy="3827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Recall Fourier transform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u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𝑖𝑘𝑥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D30662-A2E2-216C-C05D-462E4D66FB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566" y="1226856"/>
                <a:ext cx="4750275" cy="382797"/>
              </a:xfrm>
              <a:prstGeom prst="rect">
                <a:avLst/>
              </a:prstGeom>
              <a:blipFill>
                <a:blip r:embed="rId3"/>
                <a:stretch>
                  <a:fillRect l="-1067" t="-103226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069735E-2217-B033-8160-088EDCF6E3D3}"/>
                  </a:ext>
                </a:extLst>
              </p:cNvPr>
              <p:cNvSpPr txBox="1"/>
              <p:nvPr/>
            </p:nvSpPr>
            <p:spPr>
              <a:xfrm>
                <a:off x="548566" y="1751490"/>
                <a:ext cx="5107552" cy="378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Analyze the following solutions: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u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𝑖𝑘𝑥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069735E-2217-B033-8160-088EDCF6E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566" y="1751490"/>
                <a:ext cx="5107552" cy="378245"/>
              </a:xfrm>
              <a:prstGeom prst="rect">
                <a:avLst/>
              </a:prstGeom>
              <a:blipFill>
                <a:blip r:embed="rId4"/>
                <a:stretch>
                  <a:fillRect l="-993" t="-3226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50AF5990-1394-C7FA-34C2-1AD6FF327C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4488" y="2716139"/>
            <a:ext cx="4023260" cy="4307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DBB0BF-6BB1-8DA3-5F9E-5129908BF65D}"/>
              </a:ext>
            </a:extLst>
          </p:cNvPr>
          <p:cNvSpPr txBox="1"/>
          <p:nvPr/>
        </p:nvSpPr>
        <p:spPr>
          <a:xfrm>
            <a:off x="548566" y="2337894"/>
            <a:ext cx="1473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Plugging into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41CB86-E7DC-0215-1CBA-62170F21CA31}"/>
              </a:ext>
            </a:extLst>
          </p:cNvPr>
          <p:cNvSpPr txBox="1"/>
          <p:nvPr/>
        </p:nvSpPr>
        <p:spPr>
          <a:xfrm>
            <a:off x="548566" y="3244334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gets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D854DDA-A8DA-E2AB-5C87-0C4F259BB6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06933" y="3680788"/>
            <a:ext cx="3298369" cy="2189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AA1311-D06B-BA6F-33AE-D33156424164}"/>
              </a:ext>
            </a:extLst>
          </p:cNvPr>
          <p:cNvSpPr txBox="1"/>
          <p:nvPr/>
        </p:nvSpPr>
        <p:spPr>
          <a:xfrm>
            <a:off x="572451" y="3966108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i.e.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8579213-2EF5-AD81-B5B7-3819ECA1D0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60568" y="4507406"/>
            <a:ext cx="4991100" cy="190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2DB6964-6147-EC64-7222-7FF03D6AE9A8}"/>
              </a:ext>
            </a:extLst>
          </p:cNvPr>
          <p:cNvSpPr txBox="1"/>
          <p:nvPr/>
        </p:nvSpPr>
        <p:spPr>
          <a:xfrm>
            <a:off x="548566" y="4882014"/>
            <a:ext cx="3098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method is stable if r&lt;1/2</a:t>
            </a:r>
          </a:p>
        </p:txBody>
      </p:sp>
    </p:spTree>
    <p:extLst>
      <p:ext uri="{BB962C8B-B14F-4D97-AF65-F5344CB8AC3E}">
        <p14:creationId xmlns:p14="http://schemas.microsoft.com/office/powerpoint/2010/main" val="3224740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</TotalTime>
  <Words>1103</Words>
  <Application>Microsoft Macintosh PowerPoint</Application>
  <PresentationFormat>Widescreen</PresentationFormat>
  <Paragraphs>165</Paragraphs>
  <Slides>33</Slides>
  <Notes>32</Notes>
  <HiddenSlides>4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Initial value problem in PDEs</vt:lpstr>
      <vt:lpstr>Finite difference approach to heat equation</vt:lpstr>
      <vt:lpstr>Finite difference approach to heat equation: FTCS scheme</vt:lpstr>
      <vt:lpstr>FTCS scheme for heat equation</vt:lpstr>
      <vt:lpstr>Example</vt:lpstr>
      <vt:lpstr>Animation</vt:lpstr>
      <vt:lpstr>Try a larger time step</vt:lpstr>
      <vt:lpstr>Stability analysis: Neumann method</vt:lpstr>
      <vt:lpstr>Try a larger space step to compensate for large time step</vt:lpstr>
      <vt:lpstr>Implicit scheme</vt:lpstr>
      <vt:lpstr>Implicit scheme for heat equation</vt:lpstr>
      <vt:lpstr>Implicit scheme: large time step</vt:lpstr>
      <vt:lpstr>Crank-Nicolson scheme</vt:lpstr>
      <vt:lpstr>Crank-Nicolson scheme: large time step</vt:lpstr>
      <vt:lpstr>Heat equation in two dimensions</vt:lpstr>
      <vt:lpstr>Heat equation in two dimensions</vt:lpstr>
      <vt:lpstr>Heat equation in two dimensions: FTCS scheme</vt:lpstr>
      <vt:lpstr>Heat equation in two dimensions: FTCS scheme</vt:lpstr>
      <vt:lpstr>Wave equation</vt:lpstr>
      <vt:lpstr>Wave equation</vt:lpstr>
      <vt:lpstr>Finite difference approach</vt:lpstr>
      <vt:lpstr>Finite difference approach</vt:lpstr>
      <vt:lpstr>Wave equation</vt:lpstr>
      <vt:lpstr>Wave equation</vt:lpstr>
      <vt:lpstr>Wave equation</vt:lpstr>
      <vt:lpstr>Wave equation: other schemes</vt:lpstr>
      <vt:lpstr>Wave equation: other schemes</vt:lpstr>
      <vt:lpstr>Wave equation with Crank-Nicolson scheme</vt:lpstr>
      <vt:lpstr>Wave equation: Comparison</vt:lpstr>
      <vt:lpstr>Wave equation: Pulses</vt:lpstr>
      <vt:lpstr>Wave equation: Pulses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1227</cp:revision>
  <cp:lastPrinted>2018-05-12T22:28:36Z</cp:lastPrinted>
  <dcterms:created xsi:type="dcterms:W3CDTF">2018-05-07T16:28:28Z</dcterms:created>
  <dcterms:modified xsi:type="dcterms:W3CDTF">2025-05-10T20:14:02Z</dcterms:modified>
</cp:coreProperties>
</file>