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8"/>
  </p:notesMasterIdLst>
  <p:sldIdLst>
    <p:sldId id="259" r:id="rId2"/>
    <p:sldId id="972" r:id="rId3"/>
    <p:sldId id="1015" r:id="rId4"/>
    <p:sldId id="1041" r:id="rId5"/>
    <p:sldId id="1042" r:id="rId6"/>
    <p:sldId id="1045" r:id="rId7"/>
    <p:sldId id="1044" r:id="rId8"/>
    <p:sldId id="1043" r:id="rId9"/>
    <p:sldId id="1046" r:id="rId10"/>
    <p:sldId id="1047" r:id="rId11"/>
    <p:sldId id="1048" r:id="rId12"/>
    <p:sldId id="1049" r:id="rId13"/>
    <p:sldId id="1050" r:id="rId14"/>
    <p:sldId id="1051" r:id="rId15"/>
    <p:sldId id="1052" r:id="rId16"/>
    <p:sldId id="1053" r:id="rId17"/>
    <p:sldId id="1054" r:id="rId18"/>
    <p:sldId id="1055" r:id="rId19"/>
    <p:sldId id="1056" r:id="rId20"/>
    <p:sldId id="1057" r:id="rId21"/>
    <p:sldId id="1081" r:id="rId22"/>
    <p:sldId id="1082" r:id="rId23"/>
    <p:sldId id="1058" r:id="rId24"/>
    <p:sldId id="1059" r:id="rId25"/>
    <p:sldId id="1060" r:id="rId26"/>
    <p:sldId id="1083" r:id="rId27"/>
    <p:sldId id="1061" r:id="rId28"/>
    <p:sldId id="1062" r:id="rId29"/>
    <p:sldId id="1063" r:id="rId30"/>
    <p:sldId id="1084" r:id="rId31"/>
    <p:sldId id="1085" r:id="rId32"/>
    <p:sldId id="1096" r:id="rId33"/>
    <p:sldId id="1097" r:id="rId34"/>
    <p:sldId id="1098" r:id="rId35"/>
    <p:sldId id="1099" r:id="rId36"/>
    <p:sldId id="1100" r:id="rId37"/>
  </p:sldIdLst>
  <p:sldSz cx="12192000" cy="6858000"/>
  <p:notesSz cx="7102475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A622845-6266-4D00-96BA-1436A2147006}">
          <p14:sldIdLst>
            <p14:sldId id="259"/>
            <p14:sldId id="972"/>
            <p14:sldId id="1015"/>
            <p14:sldId id="1041"/>
            <p14:sldId id="1042"/>
            <p14:sldId id="1045"/>
            <p14:sldId id="1044"/>
            <p14:sldId id="1043"/>
            <p14:sldId id="1046"/>
            <p14:sldId id="1047"/>
            <p14:sldId id="1048"/>
            <p14:sldId id="1049"/>
            <p14:sldId id="1050"/>
            <p14:sldId id="1051"/>
            <p14:sldId id="1052"/>
            <p14:sldId id="1053"/>
            <p14:sldId id="1054"/>
            <p14:sldId id="1055"/>
            <p14:sldId id="1056"/>
            <p14:sldId id="1057"/>
            <p14:sldId id="1081"/>
            <p14:sldId id="1082"/>
            <p14:sldId id="1058"/>
            <p14:sldId id="1059"/>
            <p14:sldId id="1060"/>
            <p14:sldId id="1083"/>
            <p14:sldId id="1061"/>
            <p14:sldId id="1062"/>
            <p14:sldId id="1063"/>
            <p14:sldId id="1084"/>
            <p14:sldId id="1085"/>
            <p14:sldId id="1096"/>
            <p14:sldId id="1097"/>
            <p14:sldId id="1098"/>
            <p14:sldId id="1099"/>
            <p14:sldId id="110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k36x6teoh@goetheuniversitaet.onmicrosoft.com" initials="j" lastIdx="1" clrIdx="0">
    <p:extLst>
      <p:ext uri="{19B8F6BF-5375-455C-9EA6-DF929625EA0E}">
        <p15:presenceInfo xmlns:p15="http://schemas.microsoft.com/office/powerpoint/2012/main" userId="jk36x6teoh@goetheuniversitaet.onmicrosoft.com" providerId="None"/>
      </p:ext>
    </p:extLst>
  </p:cmAuthor>
  <p:cmAuthor id="2" name="Vovchenko Volodymyr" initials="VV" lastIdx="3" clrIdx="1">
    <p:extLst>
      <p:ext uri="{19B8F6BF-5375-455C-9EA6-DF929625EA0E}">
        <p15:presenceInfo xmlns:p15="http://schemas.microsoft.com/office/powerpoint/2012/main" userId="9971ad54b2be893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2EA6"/>
    <a:srgbClr val="A4A3A3"/>
    <a:srgbClr val="0808FF"/>
    <a:srgbClr val="3B3838"/>
    <a:srgbClr val="206F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6245" autoAdjust="0"/>
  </p:normalViewPr>
  <p:slideViewPr>
    <p:cSldViewPr snapToGrid="0">
      <p:cViewPr varScale="1">
        <p:scale>
          <a:sx n="108" d="100"/>
          <a:sy n="108" d="100"/>
        </p:scale>
        <p:origin x="320" y="184"/>
      </p:cViewPr>
      <p:guideLst/>
    </p:cSldViewPr>
  </p:slideViewPr>
  <p:outlineViewPr>
    <p:cViewPr>
      <p:scale>
        <a:sx n="33" d="100"/>
        <a:sy n="33" d="100"/>
      </p:scale>
      <p:origin x="0" y="-632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>
              <a:defRPr sz="1300"/>
            </a:lvl1pPr>
          </a:lstStyle>
          <a:p>
            <a:fld id="{961AF02B-09B0-4980-983D-27C0EDB561B5}" type="datetimeFigureOut">
              <a:rPr lang="uk-UA" smtClean="0"/>
              <a:t>10.05.25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7" tIns="49528" rIns="99057" bIns="49528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248" y="4925407"/>
            <a:ext cx="5681980" cy="4029879"/>
          </a:xfrm>
          <a:prstGeom prst="rect">
            <a:avLst/>
          </a:prstGeom>
        </p:spPr>
        <p:txBody>
          <a:bodyPr vert="horz" lIns="99057" tIns="49528" rIns="99057" bIns="4952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093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r">
              <a:defRPr sz="1300"/>
            </a:lvl1pPr>
          </a:lstStyle>
          <a:p>
            <a:fld id="{2F0C5EC2-2CF5-460B-AE73-90022B24A4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6488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0274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91947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01484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36612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20675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14168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67414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5896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189505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38710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2748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25115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55252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F5472-A020-6131-9D43-A3A547016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BAC69C-ADDA-9925-8979-8BF5B47ADC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6C9887-95F6-F6C1-11D0-8A7DA05DCA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EACD6B-1924-E070-A36C-DBD0073CC4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197615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6C9A9-6A4F-5865-72D3-F1130ECBC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2A613A-6FC8-4A82-30E5-0FEE98535A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3ED223-D44B-6639-162A-9FFA00A12D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2917AF-B916-6CDE-961F-F52E0009D0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61670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46356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67649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46135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4A927-AB8A-05FC-6972-39FA57160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1125CF-004C-66EE-A92A-B10BEAFCAA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E85ECF-1C0A-CC57-552C-FB6D3999B7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0DBE06-55F2-9A8C-67AF-D4D9091678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34213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36114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47590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1494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49471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30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54781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31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825038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32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58672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33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35154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34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342162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35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31140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36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6310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192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9113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99003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46595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30548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4123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0185" y="53790"/>
            <a:ext cx="11271623" cy="2034987"/>
          </a:xfrm>
        </p:spPr>
        <p:txBody>
          <a:bodyPr anchor="b">
            <a:normAutofit/>
          </a:bodyPr>
          <a:lstStyle>
            <a:lvl1pPr algn="ctr">
              <a:defRPr sz="4400" b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398" y="2183414"/>
            <a:ext cx="10363199" cy="5559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Volodymyr Vovchenko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CBF37B5-78F5-4A7D-8B93-035842C50E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0703" y="4582035"/>
            <a:ext cx="5630583" cy="555922"/>
          </a:xfrm>
        </p:spPr>
        <p:txBody>
          <a:bodyPr>
            <a:normAutofit/>
          </a:bodyPr>
          <a:lstStyle>
            <a:lvl1pPr marL="0" indent="0" algn="ctr">
              <a:buNone/>
              <a:defRPr sz="2400" i="1"/>
            </a:lvl1pPr>
          </a:lstStyle>
          <a:p>
            <a:pPr lvl="0"/>
            <a:r>
              <a:rPr lang="en-US" dirty="0"/>
              <a:t>Conference, City, Country</a:t>
            </a:r>
            <a:endParaRPr lang="uk-UA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4FFC172-0F22-4283-A11C-0DC5E0AE85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73001" y="5019584"/>
            <a:ext cx="3845984" cy="555922"/>
          </a:xfrm>
        </p:spPr>
        <p:txBody>
          <a:bodyPr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January 1, 2018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78850A6-F8A6-4A0B-B3FD-B128F2AAAD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398" y="2651537"/>
            <a:ext cx="10363199" cy="415925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Affiliation 1 &amp; Affiliation 2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623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9EB41E-26C4-40E9-BDFE-31AA4607F9C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98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E0C373-8171-4426-B0B4-D377060F681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574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542" y="1"/>
            <a:ext cx="11450917" cy="1165085"/>
          </a:xfrm>
        </p:spPr>
        <p:txBody>
          <a:bodyPr>
            <a:normAutofit/>
          </a:bodyPr>
          <a:lstStyle>
            <a:lvl1pPr>
              <a:defRPr sz="3000" b="1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542" y="1165086"/>
            <a:ext cx="11450917" cy="50653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9" y="6356351"/>
            <a:ext cx="1733177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11295" y="6356351"/>
            <a:ext cx="7769411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330716B-4A30-42ED-9EE2-313B727AF872}"/>
              </a:ext>
            </a:extLst>
          </p:cNvPr>
          <p:cNvCxnSpPr>
            <a:cxnSpLocks/>
          </p:cNvCxnSpPr>
          <p:nvPr userDrawn="1"/>
        </p:nvCxnSpPr>
        <p:spPr>
          <a:xfrm>
            <a:off x="525930" y="941290"/>
            <a:ext cx="11295529" cy="0"/>
          </a:xfrm>
          <a:prstGeom prst="line">
            <a:avLst/>
          </a:prstGeom>
          <a:ln w="38100" cap="rnd">
            <a:solidFill>
              <a:schemeClr val="accent1">
                <a:lumMod val="75000"/>
              </a:schemeClr>
            </a:solidFill>
            <a:miter lim="800000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AE6D348-82C6-4292-BBB3-9B6596DDBA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679331" y="6467291"/>
            <a:ext cx="1142128" cy="340472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1/16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039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8B6DC0-C439-4E9C-83A1-0864A66907B2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267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CBFA41-6503-4670-A030-C4026C269157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39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605502-1E5D-40B4-9172-D712644FEDD1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415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863152-FD27-4939-832D-B860C6DB12A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/16</a:t>
            </a:r>
            <a:endParaRPr lang="uk-UA" sz="18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5027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285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C18BA5-E72A-4B8B-9830-A8FD3E323A6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11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6E4F29-ED37-4848-985D-7E7F13267723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67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589" y="365127"/>
            <a:ext cx="1148677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589" y="1825625"/>
            <a:ext cx="11486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sample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8589" y="6356351"/>
            <a:ext cx="17690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45975" y="6356350"/>
            <a:ext cx="7853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5681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ovchenko.net/computational-physics/" TargetMode="External"/><Relationship Id="rId5" Type="http://schemas.openxmlformats.org/officeDocument/2006/relationships/hyperlink" Target="https://github.com/vlvovch/PHYS6350-ComputationalPhysics" TargetMode="External"/><Relationship Id="rId4" Type="http://schemas.openxmlformats.org/officeDocument/2006/relationships/hyperlink" Target="mailto:vvovchenko@uh.ed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6.png"/><Relationship Id="rId9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190.png"/><Relationship Id="rId4" Type="http://schemas.openxmlformats.org/officeDocument/2006/relationships/image" Target="../media/image6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16B3BB-760D-4483-898C-0AAFC2D2C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8129" y="861587"/>
            <a:ext cx="9155737" cy="1403733"/>
          </a:xfrm>
        </p:spPr>
        <p:txBody>
          <a:bodyPr>
            <a:normAutofit/>
          </a:bodyPr>
          <a:lstStyle/>
          <a:p>
            <a:r>
              <a:rPr lang="en-US" sz="3200" dirty="0"/>
              <a:t>Computational Physics (PHYS6350)</a:t>
            </a:r>
            <a:endParaRPr lang="uk-UA" sz="3200" dirty="0"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665EF24-B924-4E01-A6E6-6BC0EA434E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81487" y="2444101"/>
            <a:ext cx="8419909" cy="415925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LM Sans 10" panose="00000500000000000000" pitchFamily="50" charset="0"/>
              </a:rPr>
              <a:t>Lecture 17: Random numbers</a:t>
            </a:r>
            <a:endParaRPr lang="uk-UA" sz="2200" dirty="0">
              <a:latin typeface="+mj-lt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7D74D978-C625-42FF-9C54-2ECC393DA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212" y="656174"/>
            <a:ext cx="753572" cy="63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CF00903-81C7-3F30-9345-C6F873CBF235}"/>
              </a:ext>
            </a:extLst>
          </p:cNvPr>
          <p:cNvSpPr txBox="1"/>
          <p:nvPr/>
        </p:nvSpPr>
        <p:spPr>
          <a:xfrm>
            <a:off x="1269231" y="4312565"/>
            <a:ext cx="96444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>
                <a:latin typeface="+mj-lt"/>
                <a:ea typeface="DejaVu Sans"/>
              </a:rPr>
              <a:t>Reference: Chapter 10</a:t>
            </a:r>
            <a:r>
              <a:rPr lang="en-US" sz="2000" dirty="0">
                <a:effectLst/>
                <a:latin typeface="+mj-lt"/>
                <a:ea typeface="DejaVu Sans"/>
              </a:rPr>
              <a:t> of </a:t>
            </a:r>
            <a:r>
              <a:rPr lang="en-US" sz="2000" i="1" kern="15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Computational Physics</a:t>
            </a:r>
            <a:r>
              <a:rPr lang="en-US" sz="2000" kern="15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 by Mark Newman</a:t>
            </a:r>
            <a:endParaRPr lang="en-US" sz="2000" dirty="0">
              <a:latin typeface="+mj-lt"/>
            </a:endParaRPr>
          </a:p>
        </p:txBody>
      </p:sp>
      <p:sp>
        <p:nvSpPr>
          <p:cNvPr id="13" name="Subtitle 4">
            <a:extLst>
              <a:ext uri="{FF2B5EF4-FFF2-40B4-BE49-F238E27FC236}">
                <a16:creationId xmlns:a16="http://schemas.microsoft.com/office/drawing/2014/main" id="{790D69A6-A672-3936-E13F-3DB4097C4E9B}"/>
              </a:ext>
            </a:extLst>
          </p:cNvPr>
          <p:cNvSpPr txBox="1">
            <a:spLocks/>
          </p:cNvSpPr>
          <p:nvPr/>
        </p:nvSpPr>
        <p:spPr>
          <a:xfrm>
            <a:off x="2205245" y="5554232"/>
            <a:ext cx="7772399" cy="5559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LM Sans 10" panose="00000500000000000000" pitchFamily="50" charset="0"/>
              </a:rPr>
              <a:t>Instructor:</a:t>
            </a:r>
            <a:r>
              <a:rPr lang="en-US">
                <a:latin typeface="LM Sans 10" panose="00000500000000000000" pitchFamily="50" charset="0"/>
              </a:rPr>
              <a:t> Volodymyr Vovchenko (</a:t>
            </a:r>
            <a:r>
              <a:rPr lang="en-US">
                <a:latin typeface="LM Sans 10" panose="00000500000000000000" pitchFamily="50" charset="0"/>
                <a:hlinkClick r:id="rId4"/>
              </a:rPr>
              <a:t>vvovchenko@uh.edu</a:t>
            </a:r>
            <a:r>
              <a:rPr lang="en-US">
                <a:latin typeface="LM Sans 10" panose="00000500000000000000" pitchFamily="50" charset="0"/>
              </a:rPr>
              <a:t>)</a:t>
            </a:r>
            <a:endParaRPr lang="uk-UA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D2684E-9686-3F45-884F-8BDD1A21F2B8}"/>
              </a:ext>
            </a:extLst>
          </p:cNvPr>
          <p:cNvSpPr txBox="1"/>
          <p:nvPr/>
        </p:nvSpPr>
        <p:spPr>
          <a:xfrm>
            <a:off x="852517" y="6110154"/>
            <a:ext cx="8156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Course materials: </a:t>
            </a:r>
            <a:r>
              <a:rPr lang="en-US" dirty="0">
                <a:hlinkClick r:id="rId5"/>
              </a:rPr>
              <a:t>https://github.com/vlvovch/PHYS6350-ComputationalPhysics</a:t>
            </a:r>
            <a:endParaRPr lang="en-US" dirty="0"/>
          </a:p>
          <a:p>
            <a:r>
              <a:rPr lang="en-US" b="1" dirty="0"/>
              <a:t>Online textbook: </a:t>
            </a:r>
            <a:r>
              <a:rPr lang="en-US" dirty="0">
                <a:hlinkClick r:id="rId6"/>
              </a:rPr>
              <a:t>https://vovchenko.net/computational-physics/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227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Mersenne Twister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AC8456-097A-8B9C-5973-789A633C1D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098" y="2176974"/>
            <a:ext cx="5671728" cy="2797798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65185C83-BD26-ECC0-E7A9-B498CEC87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490" y="1578932"/>
            <a:ext cx="5241969" cy="3993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79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Random seed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BBC9C1-BBCF-5C9C-BB64-FDAAA589857C}"/>
              </a:ext>
            </a:extLst>
          </p:cNvPr>
          <p:cNvSpPr txBox="1"/>
          <p:nvPr/>
        </p:nvSpPr>
        <p:spPr>
          <a:xfrm>
            <a:off x="718883" y="1187172"/>
            <a:ext cx="83199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Most RNGs (like LCG, Mersenne Twister,…) maintain state variables and </a:t>
            </a:r>
          </a:p>
          <a:p>
            <a:r>
              <a:rPr lang="en-US" sz="2000" dirty="0"/>
              <a:t>iteratively generate a pre-determined sequence of (pseudo)-random numbers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D5C3BD-0EF4-34C9-B488-FD0AF0AF5661}"/>
              </a:ext>
            </a:extLst>
          </p:cNvPr>
          <p:cNvSpPr txBox="1"/>
          <p:nvPr/>
        </p:nvSpPr>
        <p:spPr>
          <a:xfrm>
            <a:off x="718883" y="1956790"/>
            <a:ext cx="60692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The initial state can be changed by specifying the </a:t>
            </a:r>
            <a:r>
              <a:rPr lang="en-US" sz="2000" i="1" dirty="0"/>
              <a:t>seed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8911CC-55EC-4B54-202C-73A388365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398" y="2917060"/>
            <a:ext cx="2796090" cy="3092882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08639D9B-6677-49EA-7D39-6791B80B3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132" y="3083862"/>
            <a:ext cx="3840480" cy="292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38F7753B-8258-49E7-497C-20371AB9A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3539" y="3083862"/>
            <a:ext cx="3840481" cy="292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7351261-5CC7-DF3B-E413-02A9D88EF1FE}"/>
              </a:ext>
            </a:extLst>
          </p:cNvPr>
          <p:cNvSpPr txBox="1"/>
          <p:nvPr/>
        </p:nvSpPr>
        <p:spPr>
          <a:xfrm>
            <a:off x="718883" y="2436925"/>
            <a:ext cx="80602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Running the program from the same seed will generate identical outcome</a:t>
            </a:r>
            <a:endParaRPr lang="en-US" sz="2000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C46A4B-A998-B55E-4C43-E6A767221073}"/>
              </a:ext>
            </a:extLst>
          </p:cNvPr>
          <p:cNvSpPr txBox="1"/>
          <p:nvPr/>
        </p:nvSpPr>
        <p:spPr>
          <a:xfrm>
            <a:off x="718883" y="6135551"/>
            <a:ext cx="10241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Using the same seed is good for debugging… but bad for parallel production runs on a cluster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3972844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Simulation example: Radioactive decay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BBC9C1-BBCF-5C9C-BB64-FDAAA589857C}"/>
              </a:ext>
            </a:extLst>
          </p:cNvPr>
          <p:cNvSpPr txBox="1"/>
          <p:nvPr/>
        </p:nvSpPr>
        <p:spPr>
          <a:xfrm>
            <a:off x="718883" y="1165086"/>
            <a:ext cx="5601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Example 10.1 from M. Newman, Computational Physics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D5C3BD-0EF4-34C9-B488-FD0AF0AF5661}"/>
              </a:ext>
            </a:extLst>
          </p:cNvPr>
          <p:cNvSpPr txBox="1"/>
          <p:nvPr/>
        </p:nvSpPr>
        <p:spPr>
          <a:xfrm>
            <a:off x="718883" y="1621588"/>
            <a:ext cx="113014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Some physical processes are truly random (recall quantum mechanics), for instance </a:t>
            </a:r>
            <a:r>
              <a:rPr lang="en-US" sz="2000" b="1" dirty="0"/>
              <a:t>radioactive decay</a:t>
            </a:r>
            <a:endParaRPr lang="en-US" sz="20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7351261-5CC7-DF3B-E413-02A9D88EF1FE}"/>
                  </a:ext>
                </a:extLst>
              </p:cNvPr>
              <p:cNvSpPr txBox="1"/>
              <p:nvPr/>
            </p:nvSpPr>
            <p:spPr>
              <a:xfrm>
                <a:off x="718883" y="2130116"/>
                <a:ext cx="724499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The number of radioactive isotopes with a half-life of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sz="2000" dirty="0"/>
                  <a:t> evolves as</a:t>
                </a:r>
                <a:endParaRPr lang="en-US" sz="2000" i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7351261-5CC7-DF3B-E413-02A9D88EF1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883" y="2130116"/>
                <a:ext cx="7244997" cy="400110"/>
              </a:xfrm>
              <a:prstGeom prst="rect">
                <a:avLst/>
              </a:prstGeom>
              <a:blipFill>
                <a:blip r:embed="rId3"/>
                <a:stretch>
                  <a:fillRect l="-876" t="-6061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6F207AB0-2547-E26C-4416-40DBA25BA7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89" y="2535344"/>
            <a:ext cx="1400821" cy="3283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37433E2-5886-8959-0E97-FE2B85502558}"/>
              </a:ext>
            </a:extLst>
          </p:cNvPr>
          <p:cNvSpPr txBox="1"/>
          <p:nvPr/>
        </p:nvSpPr>
        <p:spPr>
          <a:xfrm>
            <a:off x="718883" y="2916825"/>
            <a:ext cx="86421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therefore, the probability for a single atom to decay over the time interval </a:t>
            </a:r>
            <a:r>
              <a:rPr lang="en-US" sz="2000" i="1" dirty="0"/>
              <a:t>t</a:t>
            </a:r>
            <a:r>
              <a:rPr lang="en-US" sz="2000" dirty="0"/>
              <a:t> is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313E96B-B3FD-2564-96D6-A727CCCF00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6699" y="3370402"/>
            <a:ext cx="1498600" cy="381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2C60FC3-3647-B470-C895-50BC5FA970E7}"/>
                  </a:ext>
                </a:extLst>
              </p:cNvPr>
              <p:cNvSpPr txBox="1"/>
              <p:nvPr/>
            </p:nvSpPr>
            <p:spPr>
              <a:xfrm>
                <a:off x="718883" y="3858118"/>
                <a:ext cx="1130149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Let us simulate the time evolution for a sample of thallium atoms decaying (half-life of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= 3.053 mins) into lead atoms.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2C60FC3-3647-B470-C895-50BC5FA970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883" y="3858118"/>
                <a:ext cx="11301492" cy="707886"/>
              </a:xfrm>
              <a:prstGeom prst="rect">
                <a:avLst/>
              </a:prstGeom>
              <a:blipFill>
                <a:blip r:embed="rId6"/>
                <a:stretch>
                  <a:fillRect l="-561" t="-5263" r="-561" b="-14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>
            <a:extLst>
              <a:ext uri="{FF2B5EF4-FFF2-40B4-BE49-F238E27FC236}">
                <a16:creationId xmlns:a16="http://schemas.microsoft.com/office/drawing/2014/main" id="{4FE7E35B-3491-725B-1C6F-B7DFB59BE3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8376" y="4587971"/>
            <a:ext cx="4604800" cy="204149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F5621C0-BF02-A2CA-B61A-3D65675409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8825" y="4604099"/>
            <a:ext cx="3838808" cy="2033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747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Simulation example: Radioactive decay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5E7716-5CB4-70BC-0C48-A7F8D5174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789" y="1424760"/>
            <a:ext cx="6400800" cy="47158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5386227-412A-B88B-0ABC-2BAEE46D49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8920" y="2203571"/>
            <a:ext cx="1400821" cy="32831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B019D28-0CCE-8A58-33A0-D36A0B84A279}"/>
              </a:ext>
            </a:extLst>
          </p:cNvPr>
          <p:cNvSpPr txBox="1"/>
          <p:nvPr/>
        </p:nvSpPr>
        <p:spPr>
          <a:xfrm>
            <a:off x="9558510" y="1834239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Expected:</a:t>
            </a:r>
          </a:p>
        </p:txBody>
      </p:sp>
    </p:spTree>
    <p:extLst>
      <p:ext uri="{BB962C8B-B14F-4D97-AF65-F5344CB8AC3E}">
        <p14:creationId xmlns:p14="http://schemas.microsoft.com/office/powerpoint/2010/main" val="3062906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Simulation example: Radioactive decay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4" name="Picture 4">
            <a:extLst>
              <a:ext uri="{FF2B5EF4-FFF2-40B4-BE49-F238E27FC236}">
                <a16:creationId xmlns:a16="http://schemas.microsoft.com/office/drawing/2014/main" id="{6EEB4704-1CE6-77F2-9BFC-6AFB079523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432442"/>
            <a:ext cx="6400800" cy="476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138B9D3-E5A5-9E79-AB7C-9E06B29A95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8920" y="2203571"/>
            <a:ext cx="1400821" cy="3283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726DB7-BE87-FC25-7A1F-F6F927DD1B24}"/>
              </a:ext>
            </a:extLst>
          </p:cNvPr>
          <p:cNvSpPr txBox="1"/>
          <p:nvPr/>
        </p:nvSpPr>
        <p:spPr>
          <a:xfrm>
            <a:off x="9558510" y="1834239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Expected:</a:t>
            </a:r>
          </a:p>
        </p:txBody>
      </p:sp>
    </p:spTree>
    <p:extLst>
      <p:ext uri="{BB962C8B-B14F-4D97-AF65-F5344CB8AC3E}">
        <p14:creationId xmlns:p14="http://schemas.microsoft.com/office/powerpoint/2010/main" val="35889292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Simulation example: Brownian motion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DFB3F5-F4AC-E3C8-C5EB-ACA54F9DB150}"/>
              </a:ext>
            </a:extLst>
          </p:cNvPr>
          <p:cNvSpPr txBox="1"/>
          <p:nvPr/>
        </p:nvSpPr>
        <p:spPr>
          <a:xfrm>
            <a:off x="483830" y="1221897"/>
            <a:ext cx="95926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Brownian motion </a:t>
            </a:r>
            <a:r>
              <a:rPr lang="en-US" dirty="0"/>
              <a:t>is a motion of a heavy particle in a gas colliding with the lighter gas particles.</a:t>
            </a:r>
          </a:p>
          <a:p>
            <a:r>
              <a:rPr lang="en-US" dirty="0"/>
              <a:t>We can consider a simplified 2D motion of particle by randomly making </a:t>
            </a:r>
          </a:p>
          <a:p>
            <a:r>
              <a:rPr lang="en-US" dirty="0"/>
              <a:t>a small step at each iteration in one of the four directions.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968168-72D8-8B90-4081-3AAAB197D5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026" y="2577875"/>
            <a:ext cx="431800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85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Simulation example: Brownian motion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DFB3F5-F4AC-E3C8-C5EB-ACA54F9DB150}"/>
              </a:ext>
            </a:extLst>
          </p:cNvPr>
          <p:cNvSpPr txBox="1"/>
          <p:nvPr/>
        </p:nvSpPr>
        <p:spPr>
          <a:xfrm>
            <a:off x="483830" y="1221897"/>
            <a:ext cx="95926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Brownian motion </a:t>
            </a:r>
            <a:r>
              <a:rPr lang="en-US" dirty="0"/>
              <a:t>is a motion of a heavy particle in a gas colliding with the lighter gas particles.</a:t>
            </a:r>
          </a:p>
          <a:p>
            <a:r>
              <a:rPr lang="en-US" dirty="0"/>
              <a:t>We can consider a simplified 2D motion of particle by randomly making </a:t>
            </a:r>
          </a:p>
          <a:p>
            <a:r>
              <a:rPr lang="en-US" dirty="0"/>
              <a:t>a small step at each iteration in one of the four directions.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968168-72D8-8B90-4081-3AAAB197D5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026" y="2577875"/>
            <a:ext cx="4318000" cy="3175000"/>
          </a:xfrm>
          <a:prstGeom prst="rect">
            <a:avLst/>
          </a:prstGeom>
        </p:spPr>
      </p:pic>
      <p:pic>
        <p:nvPicPr>
          <p:cNvPr id="11266" name="Picture 2">
            <a:extLst>
              <a:ext uri="{FF2B5EF4-FFF2-40B4-BE49-F238E27FC236}">
                <a16:creationId xmlns:a16="http://schemas.microsoft.com/office/drawing/2014/main" id="{87828172-9A04-1A87-ACCB-E30D90DE7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40690"/>
            <a:ext cx="4923250" cy="38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225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Computing integrals: Estimating the area under the curve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DFB3F5-F4AC-E3C8-C5EB-ACA54F9DB150}"/>
              </a:ext>
            </a:extLst>
          </p:cNvPr>
          <p:cNvSpPr txBox="1"/>
          <p:nvPr/>
        </p:nvSpPr>
        <p:spPr>
          <a:xfrm>
            <a:off x="799420" y="1165086"/>
            <a:ext cx="83824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Recall the interpretation of a definite integral as the area under the curve.</a:t>
            </a:r>
          </a:p>
          <a:p>
            <a:r>
              <a:rPr lang="en-US" dirty="0"/>
              <a:t>We can use this interpretation to apply random numbers for approximating integrals.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4D771-B084-728B-53A1-6253227FF50C}"/>
              </a:ext>
            </a:extLst>
          </p:cNvPr>
          <p:cNvSpPr txBox="1"/>
          <p:nvPr/>
        </p:nvSpPr>
        <p:spPr>
          <a:xfrm>
            <a:off x="799419" y="1868228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Consider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810C1C-BCB0-EB78-AABA-C7EAF3E54F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8178" y="2103465"/>
            <a:ext cx="1355640" cy="580989"/>
          </a:xfrm>
          <a:prstGeom prst="rect">
            <a:avLst/>
          </a:prstGeom>
        </p:spPr>
      </p:pic>
      <p:pic>
        <p:nvPicPr>
          <p:cNvPr id="14340" name="Picture 4">
            <a:extLst>
              <a:ext uri="{FF2B5EF4-FFF2-40B4-BE49-F238E27FC236}">
                <a16:creationId xmlns:a16="http://schemas.microsoft.com/office/drawing/2014/main" id="{18C22282-37F2-7FC1-2410-406A3A6CD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080" y="2911766"/>
            <a:ext cx="4503835" cy="340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585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Computing integrals: Estimating the area under the curve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DFB3F5-F4AC-E3C8-C5EB-ACA54F9DB150}"/>
              </a:ext>
            </a:extLst>
          </p:cNvPr>
          <p:cNvSpPr txBox="1"/>
          <p:nvPr/>
        </p:nvSpPr>
        <p:spPr>
          <a:xfrm>
            <a:off x="799420" y="1165086"/>
            <a:ext cx="105416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can estimate the area by sampling the points uniformly from an enveloping rectangle and counting the </a:t>
            </a:r>
          </a:p>
          <a:p>
            <a:r>
              <a:rPr lang="en-US" dirty="0"/>
              <a:t>fraction of points under the curve given by the integrand f(x).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4D771-B084-728B-53A1-6253227FF50C}"/>
              </a:ext>
            </a:extLst>
          </p:cNvPr>
          <p:cNvSpPr txBox="1"/>
          <p:nvPr/>
        </p:nvSpPr>
        <p:spPr>
          <a:xfrm>
            <a:off x="799419" y="1868228"/>
            <a:ext cx="2206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Assuming an integral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D73111-0B96-2843-B030-1803A8891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8593" y="2237560"/>
            <a:ext cx="1234813" cy="53058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26535B7-F4F2-5F5A-ED23-CA044CFA536F}"/>
              </a:ext>
            </a:extLst>
          </p:cNvPr>
          <p:cNvSpPr txBox="1"/>
          <p:nvPr/>
        </p:nvSpPr>
        <p:spPr>
          <a:xfrm>
            <a:off x="799419" y="2871121"/>
            <a:ext cx="9137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where f(x) &gt; 0 and f(x) &lt; </a:t>
            </a:r>
            <a:r>
              <a:rPr lang="en-US" dirty="0" err="1"/>
              <a:t>y</a:t>
            </a:r>
            <a:r>
              <a:rPr lang="en-US" baseline="-25000" dirty="0" err="1"/>
              <a:t>max</a:t>
            </a:r>
            <a:r>
              <a:rPr lang="en-US" dirty="0"/>
              <a:t>, the integrand can be evaluated as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64BE38E-A004-4351-E04D-1BC6AD5291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9951" y="3343430"/>
            <a:ext cx="1392098" cy="3693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E331BE9-0786-22DA-9761-E300CE2313F3}"/>
              </a:ext>
            </a:extLst>
          </p:cNvPr>
          <p:cNvSpPr txBox="1"/>
          <p:nvPr/>
        </p:nvSpPr>
        <p:spPr>
          <a:xfrm>
            <a:off x="799419" y="3770022"/>
            <a:ext cx="6585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where C is the number of the sampled points that fall under f(x).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220BBC-EBEC-1A01-40D3-5179586D6F09}"/>
              </a:ext>
            </a:extLst>
          </p:cNvPr>
          <p:cNvSpPr txBox="1"/>
          <p:nvPr/>
        </p:nvSpPr>
        <p:spPr>
          <a:xfrm>
            <a:off x="799419" y="4421334"/>
            <a:ext cx="101601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statistical error of the integrand can be estimated using the properties of the binomial distribution </a:t>
            </a:r>
          </a:p>
          <a:p>
            <a:r>
              <a:rPr lang="en-US" dirty="0"/>
              <a:t>with p = C/N: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EF4447C-C19B-CE79-2188-D36E47676F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5349" y="5128787"/>
            <a:ext cx="2061300" cy="49854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9EDB105-5CE0-6320-7F09-F40139E42A7B}"/>
              </a:ext>
            </a:extLst>
          </p:cNvPr>
          <p:cNvSpPr txBox="1"/>
          <p:nvPr/>
        </p:nvSpPr>
        <p:spPr>
          <a:xfrm>
            <a:off x="799419" y="6097959"/>
            <a:ext cx="10602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 reduce the error by factor x2 we need to sample x4 more numbers – true for most Monte Carlo methods.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B4FF598-5C82-29B8-5B8C-BFC49DF40117}"/>
              </a:ext>
            </a:extLst>
          </p:cNvPr>
          <p:cNvSpPr txBox="1"/>
          <p:nvPr/>
        </p:nvSpPr>
        <p:spPr>
          <a:xfrm>
            <a:off x="799419" y="5688456"/>
            <a:ext cx="2730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error scales with N</a:t>
            </a:r>
            <a:r>
              <a:rPr lang="en-US" baseline="30000" dirty="0"/>
              <a:t>-1/2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4420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Computing integrals: Estimating the area under the curve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ACD554-2E43-EC2D-D481-CBB50ABC5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55" y="1165085"/>
            <a:ext cx="4807545" cy="3107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7700783-B8A8-8808-6D05-0E9525E742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755" y="4626003"/>
            <a:ext cx="2739613" cy="10669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B7BCB4-FB81-D65B-0722-B14BB4B842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755" y="5924154"/>
            <a:ext cx="3630195" cy="24434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0D51B08-08D1-B0DC-76F2-387987311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738" y="1669460"/>
            <a:ext cx="4758657" cy="363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4338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EAA014-8B46-47C7-B723-4D6ACEB4F8A0}"/>
              </a:ext>
            </a:extLst>
          </p:cNvPr>
          <p:cNvSpPr/>
          <p:nvPr/>
        </p:nvSpPr>
        <p:spPr>
          <a:xfrm>
            <a:off x="767980" y="1251691"/>
            <a:ext cx="97476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b="1" dirty="0"/>
              <a:t>Random numbers </a:t>
            </a:r>
            <a:r>
              <a:rPr lang="en-US" sz="2000" dirty="0"/>
              <a:t>play important role, both in modelling of the physics processes (some of which are regarded as truly random, such as radioactive decay) and as a tool to tackle otherwise intractable problems.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(Pseudo-)random numbers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6E73DF-FE7D-425A-28A9-BF6BBF3DFEFE}"/>
              </a:ext>
            </a:extLst>
          </p:cNvPr>
          <p:cNvSpPr/>
          <p:nvPr/>
        </p:nvSpPr>
        <p:spPr>
          <a:xfrm>
            <a:off x="767980" y="5271853"/>
            <a:ext cx="88056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Numbers generated on a computer are usually not truly random, but a good generator produces numbers that reflect the desired properties of a random variable, hence it is called </a:t>
            </a:r>
            <a:r>
              <a:rPr lang="en-US" sz="2000" i="1" dirty="0"/>
              <a:t>pseudo-random number generator</a:t>
            </a:r>
            <a:r>
              <a:rPr lang="en-US" sz="2000" dirty="0"/>
              <a:t>.</a:t>
            </a:r>
            <a:endParaRPr lang="en-US" sz="2000" baseline="-25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6F16C1-57DA-E344-3460-3B94EEB2023A}"/>
              </a:ext>
            </a:extLst>
          </p:cNvPr>
          <p:cNvSpPr/>
          <p:nvPr/>
        </p:nvSpPr>
        <p:spPr>
          <a:xfrm>
            <a:off x="767980" y="2651655"/>
            <a:ext cx="97476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Examples:</a:t>
            </a:r>
          </a:p>
          <a:p>
            <a:pPr marL="342900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Numerical integration (especially in many dimensions)</a:t>
            </a:r>
          </a:p>
          <a:p>
            <a:pPr marL="342900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Sampling microstates in statistical mechanics</a:t>
            </a:r>
          </a:p>
          <a:p>
            <a:pPr marL="342900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Simulating quantum processes</a:t>
            </a:r>
          </a:p>
          <a:p>
            <a:pPr marL="342900" indent="-342900" algn="just">
              <a:spcAft>
                <a:spcPts val="600"/>
              </a:spcAft>
              <a:buClr>
                <a:srgbClr val="0808FF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Monte Carlo event generators</a:t>
            </a:r>
          </a:p>
        </p:txBody>
      </p:sp>
    </p:spTree>
    <p:extLst>
      <p:ext uri="{BB962C8B-B14F-4D97-AF65-F5344CB8AC3E}">
        <p14:creationId xmlns:p14="http://schemas.microsoft.com/office/powerpoint/2010/main" val="32479660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Computing pi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D21037-5065-D833-3A86-9B53213DD5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270" y="1245001"/>
            <a:ext cx="9999061" cy="2571187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A5C954C9-1BE3-F506-FBD1-9C248901F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8719" y="3549150"/>
            <a:ext cx="2940612" cy="275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1389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51081-225A-4924-4BDD-856FDC519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0FCCE97-8734-D217-D2ED-A715C254A7F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>
                    <a:latin typeface="LM Sans 10" panose="00000500000000000000" pitchFamily="50" charset="0"/>
                  </a:rPr>
                  <a:t>Computing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uk-UA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0FCCE97-8734-D217-D2ED-A715C254A7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2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A4CF90-ECD6-B5A1-8166-F72BB073E5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EECDAFD-BC38-2225-F0ED-281C652DE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8719" y="3549150"/>
            <a:ext cx="2940612" cy="275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84511D-93CC-3873-070A-834C8AE422E8}"/>
              </a:ext>
            </a:extLst>
          </p:cNvPr>
          <p:cNvSpPr txBox="1"/>
          <p:nvPr/>
        </p:nvSpPr>
        <p:spPr>
          <a:xfrm>
            <a:off x="569323" y="1165086"/>
            <a:ext cx="60976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Consider a circle of unit radius r = 1. Its area is: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D25735-B701-2349-35AB-6BA48614B4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7880" y="1375317"/>
            <a:ext cx="1173093" cy="47143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981092C-484C-B126-0563-4BF33CE270F6}"/>
              </a:ext>
            </a:extLst>
          </p:cNvPr>
          <p:cNvSpPr txBox="1"/>
          <p:nvPr/>
        </p:nvSpPr>
        <p:spPr>
          <a:xfrm>
            <a:off x="569320" y="1786472"/>
            <a:ext cx="1074140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The circle can be embedded into a square with a side length of two. The area of the square is: </a:t>
            </a:r>
            <a:r>
              <a:rPr lang="en-US" sz="1600" i="1" dirty="0" err="1"/>
              <a:t>A</a:t>
            </a:r>
            <a:r>
              <a:rPr lang="en-US" sz="1600" i="1" baseline="-25000" dirty="0" err="1"/>
              <a:t>sq</a:t>
            </a:r>
            <a:r>
              <a:rPr lang="en-US" sz="1600" baseline="-25000" dirty="0"/>
              <a:t> </a:t>
            </a:r>
            <a:r>
              <a:rPr lang="en-US" sz="1600" dirty="0"/>
              <a:t>= 2</a:t>
            </a:r>
            <a:r>
              <a:rPr lang="en-US" sz="1600" baseline="30000" dirty="0"/>
              <a:t>2</a:t>
            </a:r>
            <a:r>
              <a:rPr lang="en-US" sz="1600" dirty="0"/>
              <a:t> = 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192C50-11E3-B368-C27E-7AA43D31C80C}"/>
              </a:ext>
            </a:extLst>
          </p:cNvPr>
          <p:cNvSpPr txBox="1"/>
          <p:nvPr/>
        </p:nvSpPr>
        <p:spPr>
          <a:xfrm>
            <a:off x="569320" y="2184258"/>
            <a:ext cx="111687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Consider now a random point anywhere inside the square. The probability that it is also inside the circle is the ratio of their areas: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21F199B-1461-2EAC-922F-DA1CB387FE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7880" y="2605596"/>
            <a:ext cx="1156237" cy="4826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B221FE8-8E20-1DBA-E473-7736F7405C54}"/>
                  </a:ext>
                </a:extLst>
              </p:cNvPr>
              <p:cNvSpPr txBox="1"/>
              <p:nvPr/>
            </p:nvSpPr>
            <p:spPr>
              <a:xfrm>
                <a:off x="569320" y="3042709"/>
                <a:ext cx="1040347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dirty="0"/>
                  <a:t>This probability can be estimated by sampling points inside the square many times and counting how many fall inside the circle. </a:t>
                </a:r>
                <a14:m>
                  <m:oMath xmlns:m="http://schemas.openxmlformats.org/officeDocument/2006/math">
                    <m:r>
                      <a:rPr lang="en-US" sz="1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1600" dirty="0"/>
                  <a:t> can therefore be estimated as: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B221FE8-8E20-1DBA-E473-7736F7405C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320" y="3042709"/>
                <a:ext cx="10403479" cy="584775"/>
              </a:xfrm>
              <a:prstGeom prst="rect">
                <a:avLst/>
              </a:prstGeom>
              <a:blipFill>
                <a:blip r:embed="rId7"/>
                <a:stretch>
                  <a:fillRect l="-244" t="-2128" b="-106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>
            <a:extLst>
              <a:ext uri="{FF2B5EF4-FFF2-40B4-BE49-F238E27FC236}">
                <a16:creationId xmlns:a16="http://schemas.microsoft.com/office/drawing/2014/main" id="{A4F2261D-5B58-0F50-0DA2-CCE8002A7C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5527" y="3651213"/>
            <a:ext cx="862903" cy="56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9259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C794F-39E6-B319-8C1A-68B143ADE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1B67E02-F24C-D3F3-4901-7A5ADD3FCF9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>
                    <a:latin typeface="LM Sans 10" panose="00000500000000000000" pitchFamily="50" charset="0"/>
                  </a:rPr>
                  <a:t>Computing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uk-UA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1B67E02-F24C-D3F3-4901-7A5ADD3FCF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2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405007-B0D8-DCF2-56FA-4950A54F3C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C8BDDA-460C-B0E9-10C1-CA0AC1A96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8719" y="3549150"/>
            <a:ext cx="2940612" cy="275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F8DD8AA-5BB7-972C-52E0-F4BF016EC20F}"/>
              </a:ext>
            </a:extLst>
          </p:cNvPr>
          <p:cNvSpPr txBox="1"/>
          <p:nvPr/>
        </p:nvSpPr>
        <p:spPr>
          <a:xfrm>
            <a:off x="569323" y="1165086"/>
            <a:ext cx="60976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Consider a circle of unit radius r = 1. Its area is: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9C0B62-94D3-F4B4-2CFF-A6E237BEDF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7880" y="1375317"/>
            <a:ext cx="1173093" cy="47143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0FB9870-B03F-B8F3-D351-6A8723FC744A}"/>
              </a:ext>
            </a:extLst>
          </p:cNvPr>
          <p:cNvSpPr txBox="1"/>
          <p:nvPr/>
        </p:nvSpPr>
        <p:spPr>
          <a:xfrm>
            <a:off x="569320" y="1786472"/>
            <a:ext cx="1074140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The circle can be embedded into a square with a side length of two. The area of the square is: </a:t>
            </a:r>
            <a:r>
              <a:rPr lang="en-US" sz="1600" i="1" dirty="0" err="1"/>
              <a:t>A</a:t>
            </a:r>
            <a:r>
              <a:rPr lang="en-US" sz="1600" i="1" baseline="-25000" dirty="0" err="1"/>
              <a:t>sq</a:t>
            </a:r>
            <a:r>
              <a:rPr lang="en-US" sz="1600" baseline="-25000" dirty="0"/>
              <a:t> </a:t>
            </a:r>
            <a:r>
              <a:rPr lang="en-US" sz="1600" dirty="0"/>
              <a:t>= 2</a:t>
            </a:r>
            <a:r>
              <a:rPr lang="en-US" sz="1600" baseline="30000" dirty="0"/>
              <a:t>2</a:t>
            </a:r>
            <a:r>
              <a:rPr lang="en-US" sz="1600" dirty="0"/>
              <a:t> = 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37043C-873D-9D4B-F2CA-6EC2D8E0FF10}"/>
              </a:ext>
            </a:extLst>
          </p:cNvPr>
          <p:cNvSpPr txBox="1"/>
          <p:nvPr/>
        </p:nvSpPr>
        <p:spPr>
          <a:xfrm>
            <a:off x="569320" y="2184258"/>
            <a:ext cx="111687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Consider now a random point anywhere inside the square. The probability that it is also inside the circle is the ratio of their areas: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8A91F1E-CAAB-612D-930B-CFAF501CD1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7880" y="2605596"/>
            <a:ext cx="1156237" cy="4826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3126A63-94C9-26DE-AEFB-7278DD990FC4}"/>
                  </a:ext>
                </a:extLst>
              </p:cNvPr>
              <p:cNvSpPr txBox="1"/>
              <p:nvPr/>
            </p:nvSpPr>
            <p:spPr>
              <a:xfrm>
                <a:off x="569320" y="3042709"/>
                <a:ext cx="1040347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dirty="0"/>
                  <a:t>This probability can be estimated by sampling points inside the square many times and counting how many fall inside the circle. </a:t>
                </a:r>
                <a14:m>
                  <m:oMath xmlns:m="http://schemas.openxmlformats.org/officeDocument/2006/math">
                    <m:r>
                      <a:rPr lang="en-US" sz="1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1600" dirty="0"/>
                  <a:t> can therefore be estimated as: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3126A63-94C9-26DE-AEFB-7278DD990F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320" y="3042709"/>
                <a:ext cx="10403479" cy="584775"/>
              </a:xfrm>
              <a:prstGeom prst="rect">
                <a:avLst/>
              </a:prstGeom>
              <a:blipFill>
                <a:blip r:embed="rId7"/>
                <a:stretch>
                  <a:fillRect l="-244" t="-2128" b="-106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>
            <a:extLst>
              <a:ext uri="{FF2B5EF4-FFF2-40B4-BE49-F238E27FC236}">
                <a16:creationId xmlns:a16="http://schemas.microsoft.com/office/drawing/2014/main" id="{C0390D31-2182-BA33-7BE3-8C66073907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5527" y="3651213"/>
            <a:ext cx="862903" cy="5685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1A1F74B-B9C1-4D44-7051-18E683BC70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8823" y="3889295"/>
            <a:ext cx="5102236" cy="23777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B51116C-8BA7-3892-D068-2E910CB5F60B}"/>
              </a:ext>
            </a:extLst>
          </p:cNvPr>
          <p:cNvSpPr txBox="1"/>
          <p:nvPr/>
        </p:nvSpPr>
        <p:spPr>
          <a:xfrm>
            <a:off x="3642145" y="6438431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This method is known as the </a:t>
            </a:r>
            <a:r>
              <a:rPr lang="en-US" b="1" dirty="0"/>
              <a:t>Monte Carlo estimation of </a:t>
            </a:r>
            <a:r>
              <a:rPr lang="el-GR" b="1" dirty="0"/>
              <a:t>π</a:t>
            </a:r>
            <a:r>
              <a:rPr lang="el-G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71778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Computing pi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D21037-5065-D833-3A86-9B53213DD5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270" y="1245001"/>
            <a:ext cx="9999061" cy="25711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DA9CBC-072B-6FFC-C568-D99292D387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270" y="3896103"/>
            <a:ext cx="5590923" cy="2605479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6021A17F-DACC-1001-37C1-E2F447A37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8719" y="3549150"/>
            <a:ext cx="2940612" cy="275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83208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Computing pi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8CB659-2650-E7D1-4040-5B27DA065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783" y="2695434"/>
            <a:ext cx="2787900" cy="5899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9D4124-E876-1252-1704-EF9F905D1A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62" y="3429000"/>
            <a:ext cx="3129062" cy="298843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A0FDD39D-E470-A9F4-F57A-ADCEF68E9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358" y="1530069"/>
            <a:ext cx="4152208" cy="379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733E65-7688-9133-FB99-846EA1C2A21E}"/>
              </a:ext>
            </a:extLst>
          </p:cNvPr>
          <p:cNvSpPr txBox="1"/>
          <p:nvPr/>
        </p:nvSpPr>
        <p:spPr>
          <a:xfrm>
            <a:off x="618719" y="4277360"/>
            <a:ext cx="3046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Try a larger number of points</a:t>
            </a:r>
          </a:p>
        </p:txBody>
      </p:sp>
    </p:spTree>
    <p:extLst>
      <p:ext uri="{BB962C8B-B14F-4D97-AF65-F5344CB8AC3E}">
        <p14:creationId xmlns:p14="http://schemas.microsoft.com/office/powerpoint/2010/main" val="6791914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Computing integral as the average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F26413-CF39-C7FB-F6D4-9A90927AD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7232" y="1084165"/>
            <a:ext cx="9337534" cy="35252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3589BC-5530-D3AA-0F40-13D7B6EB99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0273" y="4783117"/>
            <a:ext cx="5051453" cy="1737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0824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C12EC-10D4-D448-814E-CCB0907BF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81388-69F2-A101-6EFF-EE659FC52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Computing integral as the average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4D6E88-A820-50A2-768C-FD9BB4CDD5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FB67D3-E5B5-D81C-7E55-CCAC228792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0273" y="4783117"/>
            <a:ext cx="5051453" cy="17375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8D69D0-4D9B-C990-7736-DEC7F943F6D7}"/>
              </a:ext>
            </a:extLst>
          </p:cNvPr>
          <p:cNvSpPr txBox="1"/>
          <p:nvPr/>
        </p:nvSpPr>
        <p:spPr>
          <a:xfrm>
            <a:off x="609080" y="1165086"/>
            <a:ext cx="60976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integral of a function over an interval (a, b) is given by: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D90EF3-8645-2ABD-D307-30642DEDEB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4712" y="1450926"/>
            <a:ext cx="1182573" cy="57124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107ED4C-3CAF-2235-288B-8A6C46C6930E}"/>
              </a:ext>
            </a:extLst>
          </p:cNvPr>
          <p:cNvSpPr txBox="1"/>
          <p:nvPr/>
        </p:nvSpPr>
        <p:spPr>
          <a:xfrm>
            <a:off x="609080" y="1969455"/>
            <a:ext cx="60976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mean value of f(x) over (a, b) is: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DC5FDEC-5171-760D-610B-3334523C9F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9047" y="2233789"/>
            <a:ext cx="1993902" cy="60639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90F4D57-B65C-4923-A428-8D188AA0BC0E}"/>
              </a:ext>
            </a:extLst>
          </p:cNvPr>
          <p:cNvSpPr txBox="1"/>
          <p:nvPr/>
        </p:nvSpPr>
        <p:spPr>
          <a:xfrm>
            <a:off x="7712646" y="2367708"/>
            <a:ext cx="18181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which gives: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435D141-8C25-8E97-1CFC-1A52F226B3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0694" y="2378236"/>
            <a:ext cx="1119809" cy="35253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09A6F4B-0390-147B-BE71-573123459D45}"/>
              </a:ext>
            </a:extLst>
          </p:cNvPr>
          <p:cNvSpPr txBox="1"/>
          <p:nvPr/>
        </p:nvSpPr>
        <p:spPr>
          <a:xfrm>
            <a:off x="609080" y="2935239"/>
            <a:ext cx="100702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integral can be estimated by computing the average value of f(x), where x is randomly sampled over (a, b):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AAE5481-044D-056D-1A0F-4CC5BFA91F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57548" y="3347003"/>
            <a:ext cx="1276904" cy="47769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B569E33-FC45-3A7F-9004-90035A1651B3}"/>
              </a:ext>
            </a:extLst>
          </p:cNvPr>
          <p:cNvSpPr txBox="1"/>
          <p:nvPr/>
        </p:nvSpPr>
        <p:spPr>
          <a:xfrm>
            <a:off x="589628" y="3792322"/>
            <a:ext cx="69442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Using the law of averages, the error estimate involves the variance of f(x):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CF7B7D8-B063-67B4-77C3-87CA126D79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57274" y="4226082"/>
            <a:ext cx="1677448" cy="41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0207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Computing integral as the average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3734B0-9840-1663-77AD-F341AE2CE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560533"/>
            <a:ext cx="5384800" cy="194310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08414D85-9050-0BA1-9F4C-DD65471C76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860" y="1247978"/>
            <a:ext cx="3401479" cy="256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A2397B-C937-5CBD-0781-FBDC15900EBA}"/>
              </a:ext>
            </a:extLst>
          </p:cNvPr>
          <p:cNvSpPr txBox="1"/>
          <p:nvPr/>
        </p:nvSpPr>
        <p:spPr>
          <a:xfrm>
            <a:off x="638212" y="4616130"/>
            <a:ext cx="44518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Advantages: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method works also if </a:t>
            </a:r>
            <a:r>
              <a:rPr lang="en-US" i="1" dirty="0"/>
              <a:t>f</a:t>
            </a:r>
            <a:r>
              <a:rPr lang="en-US" dirty="0"/>
              <a:t>(</a:t>
            </a:r>
            <a:r>
              <a:rPr lang="en-US" i="1" dirty="0"/>
              <a:t>x</a:t>
            </a:r>
            <a:r>
              <a:rPr lang="en-US" dirty="0"/>
              <a:t>) is negative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need to know its maximum value</a:t>
            </a:r>
          </a:p>
        </p:txBody>
      </p:sp>
    </p:spTree>
    <p:extLst>
      <p:ext uri="{BB962C8B-B14F-4D97-AF65-F5344CB8AC3E}">
        <p14:creationId xmlns:p14="http://schemas.microsoft.com/office/powerpoint/2010/main" val="14116819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Another way to compute pi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3DD80A-1E61-4CED-5994-E1AF185E74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5728" t="23101"/>
          <a:stretch/>
        </p:blipFill>
        <p:spPr>
          <a:xfrm>
            <a:off x="4375476" y="1344059"/>
            <a:ext cx="3441047" cy="7975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44263F-A760-9D28-D16E-74D2BAF219D0}"/>
              </a:ext>
            </a:extLst>
          </p:cNvPr>
          <p:cNvSpPr txBox="1"/>
          <p:nvPr/>
        </p:nvSpPr>
        <p:spPr>
          <a:xfrm>
            <a:off x="638212" y="1120039"/>
            <a:ext cx="2109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Consider an integral</a:t>
            </a:r>
          </a:p>
        </p:txBody>
      </p:sp>
    </p:spTree>
    <p:extLst>
      <p:ext uri="{BB962C8B-B14F-4D97-AF65-F5344CB8AC3E}">
        <p14:creationId xmlns:p14="http://schemas.microsoft.com/office/powerpoint/2010/main" val="42878026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Another way to compute pi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2D5D30-39FB-3B6C-9FC3-2E31A3E92F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5728" t="23101"/>
          <a:stretch/>
        </p:blipFill>
        <p:spPr>
          <a:xfrm>
            <a:off x="4375476" y="1344059"/>
            <a:ext cx="3441047" cy="7975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1B54B5-12CB-8C36-E124-AD59084AC7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212" y="2793838"/>
            <a:ext cx="5740400" cy="20447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F99CE0-3137-6961-D25E-D126B5F43B58}"/>
              </a:ext>
            </a:extLst>
          </p:cNvPr>
          <p:cNvSpPr txBox="1"/>
          <p:nvPr/>
        </p:nvSpPr>
        <p:spPr>
          <a:xfrm>
            <a:off x="638212" y="1120039"/>
            <a:ext cx="2109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Consider an integral</a:t>
            </a:r>
          </a:p>
        </p:txBody>
      </p:sp>
    </p:spTree>
    <p:extLst>
      <p:ext uri="{BB962C8B-B14F-4D97-AF65-F5344CB8AC3E}">
        <p14:creationId xmlns:p14="http://schemas.microsoft.com/office/powerpoint/2010/main" val="204876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6EAA014-8B46-47C7-B723-4D6ACEB4F8A0}"/>
                  </a:ext>
                </a:extLst>
              </p:cNvPr>
              <p:cNvSpPr/>
              <p:nvPr/>
            </p:nvSpPr>
            <p:spPr>
              <a:xfrm>
                <a:off x="767981" y="1234607"/>
                <a:ext cx="7603134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algn="just">
                  <a:spcAft>
                    <a:spcPts val="600"/>
                  </a:spcAft>
                  <a:buClr>
                    <a:srgbClr val="0808FF"/>
                  </a:buClr>
                  <a:buFont typeface="Arial" panose="020B0604020202020204" pitchFamily="34" charset="0"/>
                  <a:buChar char="•"/>
                </a:pPr>
                <a:r>
                  <a:rPr lang="en-US" sz="2000" dirty="0"/>
                  <a:t>The most basic routine produces a random integer number </a:t>
                </a:r>
                <a:r>
                  <a:rPr lang="en-US" sz="2000" i="1" dirty="0"/>
                  <a:t>x</a:t>
                </a:r>
                <a:r>
                  <a:rPr lang="en-US" sz="2000" dirty="0"/>
                  <a:t> between 0 and some maximum value </a:t>
                </a:r>
                <a:r>
                  <a:rPr lang="en-US" sz="2000" i="1" dirty="0"/>
                  <a:t>m</a:t>
                </a:r>
                <a:r>
                  <a:rPr lang="en-US" sz="2000" dirty="0"/>
                  <a:t>. </a:t>
                </a:r>
              </a:p>
              <a:p>
                <a:pPr algn="just">
                  <a:spcAft>
                    <a:spcPts val="600"/>
                  </a:spcAft>
                  <a:buClr>
                    <a:srgbClr val="0808FF"/>
                  </a:buClr>
                </a:pPr>
                <a:endParaRPr lang="en-US" sz="2000" dirty="0"/>
              </a:p>
              <a:p>
                <a:pPr marL="342900" indent="-342900" algn="just">
                  <a:spcAft>
                    <a:spcPts val="600"/>
                  </a:spcAft>
                  <a:buClr>
                    <a:srgbClr val="0808FF"/>
                  </a:buClr>
                  <a:buFont typeface="Arial" panose="020B0604020202020204" pitchFamily="34" charset="0"/>
                  <a:buChar char="•"/>
                </a:pPr>
                <a:r>
                  <a:rPr lang="en-US" sz="2000" dirty="0"/>
                  <a:t>By dividing over </a:t>
                </a:r>
                <a:r>
                  <a:rPr lang="en-US" sz="2000" i="1" dirty="0"/>
                  <a:t>m</a:t>
                </a:r>
                <a:r>
                  <a:rPr lang="en-US" sz="2000" dirty="0"/>
                  <a:t> one can get a real pseudo-random number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which is uniformly distributed in an interval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∈(0,1)</m:t>
                    </m:r>
                  </m:oMath>
                </a14:m>
                <a:endParaRPr lang="en-US" sz="2000" dirty="0"/>
              </a:p>
              <a:p>
                <a:pPr marL="342900" indent="-342900" algn="just">
                  <a:spcAft>
                    <a:spcPts val="600"/>
                  </a:spcAft>
                  <a:buClr>
                    <a:srgbClr val="0808FF"/>
                  </a:buClr>
                  <a:buFont typeface="Arial" panose="020B0604020202020204" pitchFamily="34" charset="0"/>
                  <a:buChar char="•"/>
                </a:pPr>
                <a:endParaRPr lang="en-US" sz="2000" dirty="0"/>
              </a:p>
              <a:p>
                <a:pPr marL="342900" indent="-342900" algn="just">
                  <a:spcAft>
                    <a:spcPts val="600"/>
                  </a:spcAft>
                  <a:buClr>
                    <a:srgbClr val="0808FF"/>
                  </a:buClr>
                  <a:buFont typeface="Arial" panose="020B0604020202020204" pitchFamily="34" charset="0"/>
                  <a:buChar char="•"/>
                </a:pPr>
                <a:r>
                  <a:rPr lang="en-US" sz="2000" dirty="0"/>
                  <a:t>By applying various transformations and techniques to the sequence of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one can sample other (non-uniform) distributions.</a:t>
                </a: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6EAA014-8B46-47C7-B723-4D6ACEB4F8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981" y="1234607"/>
                <a:ext cx="7603134" cy="2862322"/>
              </a:xfrm>
              <a:prstGeom prst="rect">
                <a:avLst/>
              </a:prstGeom>
              <a:blipFill>
                <a:blip r:embed="rId3"/>
                <a:stretch>
                  <a:fillRect l="-667" t="-1327" r="-833" b="-30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Pseudo-random numbers on a computer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6E73DF-FE7D-425A-28A9-BF6BBF3DFEFE}"/>
              </a:ext>
            </a:extLst>
          </p:cNvPr>
          <p:cNvSpPr/>
          <p:nvPr/>
        </p:nvSpPr>
        <p:spPr>
          <a:xfrm>
            <a:off x="767981" y="5071648"/>
            <a:ext cx="880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How to sample pseudo-random numbers </a:t>
            </a:r>
            <a:r>
              <a:rPr lang="en-US" sz="2000" i="1" dirty="0"/>
              <a:t>x</a:t>
            </a:r>
            <a:r>
              <a:rPr lang="en-US" sz="2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807667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Computing multi-dimensional integrals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2D353D-D04C-8F69-B842-D63AD67EF270}"/>
              </a:ext>
            </a:extLst>
          </p:cNvPr>
          <p:cNvSpPr txBox="1"/>
          <p:nvPr/>
        </p:nvSpPr>
        <p:spPr>
          <a:xfrm>
            <a:off x="933245" y="1247978"/>
            <a:ext cx="106298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Monte Carlo methods really shine when it comes to numerical evaluation of integrals in multiple dimensions.</a:t>
            </a:r>
          </a:p>
          <a:p>
            <a:r>
              <a:rPr lang="en-US" dirty="0"/>
              <a:t>Consider the following D-dimensional integral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1DADED0-6A5E-2EF5-980B-70C1C385680F}"/>
                  </a:ext>
                </a:extLst>
              </p:cNvPr>
              <p:cNvSpPr txBox="1"/>
              <p:nvPr/>
            </p:nvSpPr>
            <p:spPr>
              <a:xfrm>
                <a:off x="933245" y="4495121"/>
                <a:ext cx="9631163" cy="7033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The total number of integrand evaluations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𝑡𝑜𝑡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∏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</m:sSub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/>
                  <a:t>, </a:t>
                </a:r>
              </a:p>
              <a:p>
                <a:r>
                  <a:rPr lang="en-US" dirty="0"/>
                  <a:t>e.g. if we use the same number </a:t>
                </a:r>
                <a:r>
                  <a:rPr lang="en-US" i="1" dirty="0"/>
                  <a:t>N</a:t>
                </a:r>
                <a:r>
                  <a:rPr lang="en-US" dirty="0"/>
                  <a:t> of points in each dimension,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𝑡𝑜𝑡</m:t>
                        </m:r>
                      </m:sub>
                    </m:sSub>
                  </m:oMath>
                </a14:m>
                <a:r>
                  <a:rPr lang="en-US" dirty="0"/>
                  <a:t> scales exponentially with </a:t>
                </a:r>
                <a:r>
                  <a:rPr lang="en-US" i="1" dirty="0"/>
                  <a:t>D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1DADED0-6A5E-2EF5-980B-70C1C38568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245" y="4495121"/>
                <a:ext cx="9631163" cy="703398"/>
              </a:xfrm>
              <a:prstGeom prst="rect">
                <a:avLst/>
              </a:prstGeom>
              <a:blipFill>
                <a:blip r:embed="rId3"/>
                <a:stretch>
                  <a:fillRect l="-527" t="-52632" b="-45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0F7768D6-368A-D8EC-7F0B-DCBB502D1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6472" y="1977201"/>
            <a:ext cx="3019056" cy="5259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668033C-27DD-242E-24F7-4711F2975313}"/>
              </a:ext>
            </a:extLst>
          </p:cNvPr>
          <p:cNvSpPr txBox="1"/>
          <p:nvPr/>
        </p:nvSpPr>
        <p:spPr>
          <a:xfrm>
            <a:off x="933245" y="2720314"/>
            <a:ext cx="93668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Computing it numerically using for instance the </a:t>
            </a:r>
            <a:r>
              <a:rPr lang="en-US" i="1" dirty="0"/>
              <a:t>rectangle rule </a:t>
            </a:r>
            <a:r>
              <a:rPr lang="en-US" dirty="0"/>
              <a:t>would involve the evaluation of a multi-dimensional sum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C1776D3-D000-0A1D-6C9C-79BACF25D7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0494" y="3399158"/>
            <a:ext cx="2711012" cy="5461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F71857D-4125-B7BF-8F94-F490A6F961DF}"/>
              </a:ext>
            </a:extLst>
          </p:cNvPr>
          <p:cNvSpPr txBox="1"/>
          <p:nvPr/>
        </p:nvSpPr>
        <p:spPr>
          <a:xfrm>
            <a:off x="933245" y="4007984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where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9D2D1B9-544F-22B0-0310-FAB8D5C0D1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7359" y="4063138"/>
            <a:ext cx="4279900" cy="3048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F76C495-18E0-6B38-CB7C-51BCE80016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3859" y="5201147"/>
            <a:ext cx="1066800" cy="4191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396E68F-80CF-382F-ADD9-030512C24450}"/>
              </a:ext>
            </a:extLst>
          </p:cNvPr>
          <p:cNvSpPr txBox="1"/>
          <p:nvPr/>
        </p:nvSpPr>
        <p:spPr>
          <a:xfrm>
            <a:off x="4794201" y="5650926"/>
            <a:ext cx="2603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</a:rPr>
              <a:t>curse of dimensionality</a:t>
            </a:r>
          </a:p>
        </p:txBody>
      </p:sp>
    </p:spTree>
    <p:extLst>
      <p:ext uri="{BB962C8B-B14F-4D97-AF65-F5344CB8AC3E}">
        <p14:creationId xmlns:p14="http://schemas.microsoft.com/office/powerpoint/2010/main" val="27814903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Computing multi-dimensional integrals: Monte Carlo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F8DDE7-AA20-53D9-E69A-03D0397B6DA3}"/>
              </a:ext>
            </a:extLst>
          </p:cNvPr>
          <p:cNvSpPr txBox="1"/>
          <p:nvPr/>
        </p:nvSpPr>
        <p:spPr>
          <a:xfrm>
            <a:off x="714703" y="1165841"/>
            <a:ext cx="2775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Similar to 1D case, replace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8246061-3AE5-0950-BDB0-BFDDCAB57C46}"/>
              </a:ext>
            </a:extLst>
          </p:cNvPr>
          <p:cNvSpPr txBox="1"/>
          <p:nvPr/>
        </p:nvSpPr>
        <p:spPr>
          <a:xfrm>
            <a:off x="714702" y="3446856"/>
            <a:ext cx="9262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Here x</a:t>
            </a:r>
            <a:r>
              <a:rPr lang="en-US" baseline="-25000" dirty="0"/>
              <a:t>1</a:t>
            </a:r>
            <a:r>
              <a:rPr lang="en-US" dirty="0"/>
              <a:t>,…,</a:t>
            </a:r>
            <a:r>
              <a:rPr lang="en-US" dirty="0" err="1"/>
              <a:t>x</a:t>
            </a:r>
            <a:r>
              <a:rPr lang="en-US" baseline="-25000" dirty="0" err="1"/>
              <a:t>D</a:t>
            </a:r>
            <a:r>
              <a:rPr lang="en-US" dirty="0"/>
              <a:t> are independent random variables distributed uniformly in intervals </a:t>
            </a:r>
            <a:r>
              <a:rPr lang="en-US" dirty="0" err="1"/>
              <a:t>x</a:t>
            </a:r>
            <a:r>
              <a:rPr lang="en-US" baseline="-25000" dirty="0" err="1"/>
              <a:t>k</a:t>
            </a:r>
            <a:r>
              <a:rPr lang="en-US" dirty="0"/>
              <a:t> in [</a:t>
            </a:r>
            <a:r>
              <a:rPr lang="en-US" dirty="0" err="1"/>
              <a:t>a</a:t>
            </a:r>
            <a:r>
              <a:rPr lang="en-US" baseline="-25000" dirty="0" err="1"/>
              <a:t>k</a:t>
            </a:r>
            <a:r>
              <a:rPr lang="en-US" dirty="0" err="1"/>
              <a:t>,b</a:t>
            </a:r>
            <a:r>
              <a:rPr lang="en-US" baseline="-25000" dirty="0" err="1"/>
              <a:t>k</a:t>
            </a:r>
            <a:r>
              <a:rPr lang="en-US" dirty="0"/>
              <a:t>].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900D98-EA18-A4CB-1ACC-52EAE1ADC9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9008" y="1581124"/>
            <a:ext cx="3253983" cy="5668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5638A5-A0C0-F426-9EB6-3D98DEBEC7B2}"/>
              </a:ext>
            </a:extLst>
          </p:cNvPr>
          <p:cNvSpPr txBox="1"/>
          <p:nvPr/>
        </p:nvSpPr>
        <p:spPr>
          <a:xfrm>
            <a:off x="714702" y="2200240"/>
            <a:ext cx="1382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by the mean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BA0657-3903-A462-A32F-1815FADB6E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2949" y="2564722"/>
            <a:ext cx="3086100" cy="7112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F2E0C77-3E99-1A57-FA63-4DA581E779E4}"/>
              </a:ext>
            </a:extLst>
          </p:cNvPr>
          <p:cNvSpPr txBox="1"/>
          <p:nvPr/>
        </p:nvSpPr>
        <p:spPr>
          <a:xfrm>
            <a:off x="714702" y="4793636"/>
            <a:ext cx="10310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Increasing the number of dimensions by one: sample one more number each iteration.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43EABB-2599-5CC1-154E-D8B8B29A8A9B}"/>
              </a:ext>
            </a:extLst>
          </p:cNvPr>
          <p:cNvSpPr txBox="1"/>
          <p:nvPr/>
        </p:nvSpPr>
        <p:spPr>
          <a:xfrm>
            <a:off x="721385" y="4080352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Error estimate: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E11EE91-84B6-54B7-828A-7BF25B1A6F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8497" y="3929592"/>
            <a:ext cx="2775791" cy="763880"/>
          </a:xfrm>
          <a:prstGeom prst="rect">
            <a:avLst/>
          </a:prstGeom>
        </p:spPr>
      </p:pic>
      <p:sp>
        <p:nvSpPr>
          <p:cNvPr id="15" name="Down Arrow 14">
            <a:extLst>
              <a:ext uri="{FF2B5EF4-FFF2-40B4-BE49-F238E27FC236}">
                <a16:creationId xmlns:a16="http://schemas.microsoft.com/office/drawing/2014/main" id="{8ABB96CB-D04C-9F62-0DB5-8CA44B7BC314}"/>
              </a:ext>
            </a:extLst>
          </p:cNvPr>
          <p:cNvSpPr/>
          <p:nvPr/>
        </p:nvSpPr>
        <p:spPr>
          <a:xfrm>
            <a:off x="5875284" y="5307724"/>
            <a:ext cx="325820" cy="4688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9EFF55-C939-C7A2-4CD2-41FE00F99148}"/>
              </a:ext>
            </a:extLst>
          </p:cNvPr>
          <p:cNvSpPr txBox="1"/>
          <p:nvPr/>
        </p:nvSpPr>
        <p:spPr>
          <a:xfrm>
            <a:off x="4945685" y="5921326"/>
            <a:ext cx="2517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linear complexity in D</a:t>
            </a:r>
          </a:p>
        </p:txBody>
      </p:sp>
    </p:spTree>
    <p:extLst>
      <p:ext uri="{BB962C8B-B14F-4D97-AF65-F5344CB8AC3E}">
        <p14:creationId xmlns:p14="http://schemas.microsoft.com/office/powerpoint/2010/main" val="29948735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Computing multi-dimensional integrals: Monte Carlo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F8DDE7-AA20-53D9-E69A-03D0397B6DA3}"/>
              </a:ext>
            </a:extLst>
          </p:cNvPr>
          <p:cNvSpPr txBox="1"/>
          <p:nvPr/>
        </p:nvSpPr>
        <p:spPr>
          <a:xfrm>
            <a:off x="714703" y="1165841"/>
            <a:ext cx="1741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Implementation: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7C44CC-F775-6433-EC79-BA633D55D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3383" y="1619255"/>
            <a:ext cx="7985234" cy="423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3876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Computing multi-dimensional integrals: Monte Carlo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F8DDE7-AA20-53D9-E69A-03D0397B6DA3}"/>
              </a:ext>
            </a:extLst>
          </p:cNvPr>
          <p:cNvSpPr txBox="1"/>
          <p:nvPr/>
        </p:nvSpPr>
        <p:spPr>
          <a:xfrm>
            <a:off x="714703" y="1165841"/>
            <a:ext cx="1470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Our example: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FC993A-5E1A-BEB3-17DF-B6DF67601E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0648" y="1165086"/>
            <a:ext cx="4270703" cy="5802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25B53E-FA56-5B35-0179-EC84744D16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5208" y="2737756"/>
            <a:ext cx="914400" cy="23749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F4F60FF-3DF2-C138-DA94-8126A70A47FC}"/>
              </a:ext>
            </a:extLst>
          </p:cNvPr>
          <p:cNvSpPr txBox="1"/>
          <p:nvPr/>
        </p:nvSpPr>
        <p:spPr>
          <a:xfrm>
            <a:off x="7474808" y="2174963"/>
            <a:ext cx="1635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Analytic result: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F8AC0F-9B70-9228-6076-C9BD3D00C9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703" y="1851448"/>
            <a:ext cx="5088872" cy="4786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122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Volume of a D-dimensional ball (hypersphere)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F8DDE7-AA20-53D9-E69A-03D0397B6DA3}"/>
              </a:ext>
            </a:extLst>
          </p:cNvPr>
          <p:cNvSpPr txBox="1"/>
          <p:nvPr/>
        </p:nvSpPr>
        <p:spPr>
          <a:xfrm>
            <a:off x="714703" y="1165841"/>
            <a:ext cx="9186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Let us consider an </a:t>
            </a:r>
            <a:r>
              <a:rPr lang="en-US" i="1" dirty="0"/>
              <a:t>D</a:t>
            </a:r>
            <a:r>
              <a:rPr lang="en-US" dirty="0"/>
              <a:t>-dimensional ball of radius R. </a:t>
            </a:r>
          </a:p>
          <a:p>
            <a:r>
              <a:rPr lang="en-US" dirty="0"/>
              <a:t>Its volume is given by a </a:t>
            </a:r>
            <a:r>
              <a:rPr lang="en-US" i="1" dirty="0"/>
              <a:t>D</a:t>
            </a:r>
            <a:r>
              <a:rPr lang="en-US" dirty="0"/>
              <a:t>-dimensional integral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B44E3A-2258-38E7-17EB-43DB7152F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9863" y="1858639"/>
            <a:ext cx="2992273" cy="64633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BDD4111-9EA2-E801-F093-5F40901A427F}"/>
              </a:ext>
            </a:extLst>
          </p:cNvPr>
          <p:cNvSpPr txBox="1"/>
          <p:nvPr/>
        </p:nvSpPr>
        <p:spPr>
          <a:xfrm>
            <a:off x="714703" y="256988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This can be written with the recursion formula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A9C78F9-2C5D-74CA-B277-44304BE706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6605" y="2863350"/>
            <a:ext cx="3278789" cy="7312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19CBCDB-C4D7-C78D-E3C9-0939ADDEEDBD}"/>
                  </a:ext>
                </a:extLst>
              </p:cNvPr>
              <p:cNvSpPr txBox="1"/>
              <p:nvPr/>
            </p:nvSpPr>
            <p:spPr>
              <a:xfrm>
                <a:off x="714703" y="3594591"/>
                <a:ext cx="17196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=1.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19CBCDB-C4D7-C78D-E3C9-0939ADDEED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703" y="3594591"/>
                <a:ext cx="1719638" cy="369332"/>
              </a:xfrm>
              <a:prstGeom prst="rect">
                <a:avLst/>
              </a:prstGeom>
              <a:blipFill>
                <a:blip r:embed="rId5"/>
                <a:stretch>
                  <a:fillRect l="-2941" t="-10345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9DC0F995-CA54-BD78-1F3D-6A34C883F2F3}"/>
              </a:ext>
            </a:extLst>
          </p:cNvPr>
          <p:cNvSpPr txBox="1"/>
          <p:nvPr/>
        </p:nvSpPr>
        <p:spPr>
          <a:xfrm>
            <a:off x="714703" y="401244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Rectangle (non-MC) method (recursive)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41DB2D4-1FAA-94B6-10A9-CC6AF19B81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8487" y="4381776"/>
            <a:ext cx="3824334" cy="224633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5D9B64E-6606-5E6F-13AA-9AEE995E14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8046" y="4381776"/>
            <a:ext cx="4576504" cy="204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0301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Volume of a D-dimensional ball (hypersphere)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1F8DDE7-AA20-53D9-E69A-03D0397B6DA3}"/>
                  </a:ext>
                </a:extLst>
              </p:cNvPr>
              <p:cNvSpPr txBox="1"/>
              <p:nvPr/>
            </p:nvSpPr>
            <p:spPr>
              <a:xfrm>
                <a:off x="714703" y="1165841"/>
                <a:ext cx="9186042" cy="2366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/>
                  <a:t>Monte Carlo approach:</a:t>
                </a:r>
                <a:endParaRPr lang="en-US" dirty="0"/>
              </a:p>
              <a:p>
                <a:r>
                  <a:rPr lang="en-US" dirty="0"/>
                  <a:t>Observe that the ball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+…+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is a </a:t>
                </a:r>
                <a:r>
                  <a:rPr lang="en-US" dirty="0" err="1"/>
                  <a:t>subvolume</a:t>
                </a:r>
                <a:r>
                  <a:rPr lang="en-US" dirty="0"/>
                  <a:t> of a hypercube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b="0" dirty="0"/>
              </a:p>
              <a:p>
                <a:endParaRPr lang="en-US" dirty="0"/>
              </a:p>
              <a:p>
                <a:r>
                  <a:rPr lang="en-US" dirty="0"/>
                  <a:t>If we now randomly sample points that are uniformly distributed inside the hypercube,</a:t>
                </a:r>
              </a:p>
              <a:p>
                <a:r>
                  <a:rPr lang="en-US" dirty="0"/>
                  <a:t>the fraction </a:t>
                </a:r>
                <a:r>
                  <a:rPr lang="en-US" i="1" dirty="0"/>
                  <a:t>C/N </a:t>
                </a:r>
                <a:r>
                  <a:rPr lang="en-US" dirty="0"/>
                  <a:t>of those that are also inside the ball will reflect</a:t>
                </a:r>
              </a:p>
              <a:p>
                <a:r>
                  <a:rPr lang="en-US" dirty="0"/>
                  <a:t>the ratio of the ball and hypercube volumes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𝑐𝑢𝑏𝑒</m:t>
                        </m:r>
                      </m:sub>
                    </m:sSub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(2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𝐷</m:t>
                        </m:r>
                      </m:sup>
                    </m:sSup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Therefore,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1F8DDE7-AA20-53D9-E69A-03D0397B6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703" y="1165841"/>
                <a:ext cx="9186042" cy="2366738"/>
              </a:xfrm>
              <a:prstGeom prst="rect">
                <a:avLst/>
              </a:prstGeom>
              <a:blipFill>
                <a:blip r:embed="rId3"/>
                <a:stretch>
                  <a:fillRect l="-552" t="-1070" b="-37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12E007DB-B476-B8B2-AE73-357C19A0FA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9932" y="3532579"/>
            <a:ext cx="1612135" cy="70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0475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Volume of a D-dimensional ball (hypersphere)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E007DB-B476-B8B2-AE73-357C19A0F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9932" y="1165086"/>
            <a:ext cx="1612135" cy="7060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B07EE6-08D3-4730-9535-AD097179F0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168" y="2042927"/>
            <a:ext cx="5913164" cy="27721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7E105A-48A4-AAFD-2A67-470F5A35FF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5796" y="2042927"/>
            <a:ext cx="4473473" cy="327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17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EAA014-8B46-47C7-B723-4D6ACEB4F8A0}"/>
              </a:ext>
            </a:extLst>
          </p:cNvPr>
          <p:cNvSpPr/>
          <p:nvPr/>
        </p:nvSpPr>
        <p:spPr>
          <a:xfrm>
            <a:off x="767981" y="1234607"/>
            <a:ext cx="90944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Historically, one of the simplest RNG is linear congruential generator (LCG)*.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Linear congruential generator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6E73DF-FE7D-425A-28A9-BF6BBF3DFEFE}"/>
              </a:ext>
            </a:extLst>
          </p:cNvPr>
          <p:cNvSpPr/>
          <p:nvPr/>
        </p:nvSpPr>
        <p:spPr>
          <a:xfrm>
            <a:off x="767981" y="3228945"/>
            <a:ext cx="8805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for some parameters </a:t>
            </a:r>
            <a:r>
              <a:rPr lang="en-US" sz="2000" i="1" dirty="0"/>
              <a:t>a, m, x</a:t>
            </a:r>
            <a:r>
              <a:rPr lang="en-US" sz="2000" i="1" baseline="-25000" dirty="0"/>
              <a:t>0</a:t>
            </a:r>
            <a:r>
              <a:rPr lang="en-US" sz="2000" i="1" dirty="0"/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1B5A228-5056-5395-130A-49F2F516BC2E}"/>
              </a:ext>
            </a:extLst>
          </p:cNvPr>
          <p:cNvSpPr/>
          <p:nvPr/>
        </p:nvSpPr>
        <p:spPr>
          <a:xfrm>
            <a:off x="767981" y="1898635"/>
            <a:ext cx="90944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It generates a sequence of pseudo-random numbers in accordance with an iterative procedure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ABF14BF-2767-6BD4-5383-DD2AD5149AC4}"/>
              </a:ext>
            </a:extLst>
          </p:cNvPr>
          <p:cNvSpPr/>
          <p:nvPr/>
        </p:nvSpPr>
        <p:spPr>
          <a:xfrm>
            <a:off x="767981" y="4086663"/>
            <a:ext cx="90944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The next number in a sequence depends only on the present one.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C78872-51F8-8AA9-3ECC-9ACA59D8114A}"/>
              </a:ext>
            </a:extLst>
          </p:cNvPr>
          <p:cNvSpPr/>
          <p:nvPr/>
        </p:nvSpPr>
        <p:spPr>
          <a:xfrm>
            <a:off x="767981" y="4709087"/>
            <a:ext cx="90944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The sequence is periodic with a period of at most </a:t>
            </a:r>
            <a:r>
              <a:rPr lang="en-US" sz="2000" i="1" dirty="0"/>
              <a:t>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CDC6D9-B5FA-D7E5-0394-E7E4DCB9113C}"/>
              </a:ext>
            </a:extLst>
          </p:cNvPr>
          <p:cNvSpPr txBox="1"/>
          <p:nvPr/>
        </p:nvSpPr>
        <p:spPr>
          <a:xfrm>
            <a:off x="767981" y="6438431"/>
            <a:ext cx="4607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*Do not use LCG in any serious calculation(!)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4308FAD-B6BF-9685-965F-B2BC859BF40F}"/>
                  </a:ext>
                </a:extLst>
              </p:cNvPr>
              <p:cNvSpPr txBox="1"/>
              <p:nvPr/>
            </p:nvSpPr>
            <p:spPr>
              <a:xfrm>
                <a:off x="4733447" y="2606521"/>
                <a:ext cx="27251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mod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4308FAD-B6BF-9685-965F-B2BC859BF4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3447" y="2606521"/>
                <a:ext cx="2725105" cy="369332"/>
              </a:xfrm>
              <a:prstGeom prst="rect">
                <a:avLst/>
              </a:prstGeom>
              <a:blipFill>
                <a:blip r:embed="rId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3BF8A0C5-46E6-90C3-87F1-4FA805A4C7A3}"/>
              </a:ext>
            </a:extLst>
          </p:cNvPr>
          <p:cNvSpPr txBox="1"/>
          <p:nvPr/>
        </p:nvSpPr>
        <p:spPr>
          <a:xfrm>
            <a:off x="6439001" y="6373878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C++: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7B08EB-1D12-93BC-F9D5-9ACD59DCF3A8}"/>
              </a:ext>
            </a:extLst>
          </p:cNvPr>
          <p:cNvSpPr txBox="1"/>
          <p:nvPr/>
        </p:nvSpPr>
        <p:spPr>
          <a:xfrm>
            <a:off x="7194336" y="6373878"/>
            <a:ext cx="1944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avoid using rand()</a:t>
            </a:r>
          </a:p>
        </p:txBody>
      </p:sp>
    </p:spTree>
    <p:extLst>
      <p:ext uri="{BB962C8B-B14F-4D97-AF65-F5344CB8AC3E}">
        <p14:creationId xmlns:p14="http://schemas.microsoft.com/office/powerpoint/2010/main" val="1903405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Linear congruential generator: Example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A50183-7EC0-2B16-89B4-63600D3EA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0082" y="1383171"/>
            <a:ext cx="3354614" cy="24330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816927-75C2-32A4-ABB3-DC3F37A102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6376" y="4140591"/>
            <a:ext cx="3182025" cy="225884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045AE54-60C7-6F30-86D4-73A817B2D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115" y="1883447"/>
            <a:ext cx="4737216" cy="360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4693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EAA014-8B46-47C7-B723-4D6ACEB4F8A0}"/>
              </a:ext>
            </a:extLst>
          </p:cNvPr>
          <p:cNvSpPr/>
          <p:nvPr/>
        </p:nvSpPr>
        <p:spPr>
          <a:xfrm>
            <a:off x="767981" y="1234607"/>
            <a:ext cx="909447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LCG has some serious drawbacks:</a:t>
            </a:r>
          </a:p>
          <a:p>
            <a:pPr algn="just">
              <a:spcAft>
                <a:spcPts val="600"/>
              </a:spcAft>
              <a:buClr>
                <a:srgbClr val="0808FF"/>
              </a:buClr>
            </a:pPr>
            <a:endParaRPr lang="en-US" sz="2000" dirty="0"/>
          </a:p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Apart from a rather short period, it also fails many statistical randomness tests.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Linear congruential generator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6E73DF-FE7D-425A-28A9-BF6BBF3DFEFE}"/>
              </a:ext>
            </a:extLst>
          </p:cNvPr>
          <p:cNvSpPr/>
          <p:nvPr/>
        </p:nvSpPr>
        <p:spPr>
          <a:xfrm>
            <a:off x="767981" y="2626472"/>
            <a:ext cx="88056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For instance, if one regards random numbers as components of a vector (</a:t>
            </a:r>
            <a:r>
              <a:rPr lang="en-US" sz="2000" dirty="0" err="1"/>
              <a:t>x,y</a:t>
            </a:r>
            <a:r>
              <a:rPr lang="en-US" sz="2000" dirty="0"/>
              <a:t>,…), the method tends to generate these points on a hyperplane (spectral test).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4112416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EAA014-8B46-47C7-B723-4D6ACEB4F8A0}"/>
              </a:ext>
            </a:extLst>
          </p:cNvPr>
          <p:cNvSpPr/>
          <p:nvPr/>
        </p:nvSpPr>
        <p:spPr>
          <a:xfrm>
            <a:off x="767981" y="1234607"/>
            <a:ext cx="909447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LCG has some serious drawbacks:</a:t>
            </a:r>
          </a:p>
          <a:p>
            <a:pPr algn="just">
              <a:spcAft>
                <a:spcPts val="600"/>
              </a:spcAft>
              <a:buClr>
                <a:srgbClr val="0808FF"/>
              </a:buClr>
            </a:pPr>
            <a:endParaRPr lang="en-US" sz="2000" dirty="0"/>
          </a:p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Apart from a rather short period, it also fails many statistical randomness tests.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Linear congruential generator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6E73DF-FE7D-425A-28A9-BF6BBF3DFEFE}"/>
              </a:ext>
            </a:extLst>
          </p:cNvPr>
          <p:cNvSpPr/>
          <p:nvPr/>
        </p:nvSpPr>
        <p:spPr>
          <a:xfrm>
            <a:off x="767981" y="2626472"/>
            <a:ext cx="88056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For instance, if one regards random numbers as components of a vector (</a:t>
            </a:r>
            <a:r>
              <a:rPr lang="en-US" sz="2000" dirty="0" err="1"/>
              <a:t>x,y</a:t>
            </a:r>
            <a:r>
              <a:rPr lang="en-US" sz="2000" dirty="0"/>
              <a:t>,…), the method tends to generate these points on a hyperplane (spectral test).</a:t>
            </a:r>
            <a:endParaRPr lang="en-US" sz="2000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E1429F-4CB9-A4D1-3677-EFA275933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2230" y="3665763"/>
            <a:ext cx="3015342" cy="249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389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EAA014-8B46-47C7-B723-4D6ACEB4F8A0}"/>
              </a:ext>
            </a:extLst>
          </p:cNvPr>
          <p:cNvSpPr/>
          <p:nvPr/>
        </p:nvSpPr>
        <p:spPr>
          <a:xfrm>
            <a:off x="767981" y="1234607"/>
            <a:ext cx="909447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LCG has some serious drawbacks:</a:t>
            </a:r>
          </a:p>
          <a:p>
            <a:pPr algn="just">
              <a:spcAft>
                <a:spcPts val="600"/>
              </a:spcAft>
              <a:buClr>
                <a:srgbClr val="0808FF"/>
              </a:buClr>
            </a:pPr>
            <a:endParaRPr lang="en-US" sz="2000" dirty="0"/>
          </a:p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Apart from a rather short period, it also fails many statistical randomness tests.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Linear congruential generator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6E73DF-FE7D-425A-28A9-BF6BBF3DFEFE}"/>
              </a:ext>
            </a:extLst>
          </p:cNvPr>
          <p:cNvSpPr/>
          <p:nvPr/>
        </p:nvSpPr>
        <p:spPr>
          <a:xfrm>
            <a:off x="767981" y="2626472"/>
            <a:ext cx="88056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For instance, if one regards random numbers as components of a vector (</a:t>
            </a:r>
            <a:r>
              <a:rPr lang="en-US" sz="2000" dirty="0" err="1"/>
              <a:t>x,y</a:t>
            </a:r>
            <a:r>
              <a:rPr lang="en-US" sz="2000" dirty="0"/>
              <a:t>,…), the method tends to generate these points on a hyperplane (spectral test).</a:t>
            </a:r>
            <a:endParaRPr lang="en-US" sz="2000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E1429F-4CB9-A4D1-3677-EFA275933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2230" y="3665763"/>
            <a:ext cx="3015342" cy="2493456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60BDE193-307D-7D54-0297-8115E52A2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797" y="3516539"/>
            <a:ext cx="3872862" cy="2950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4042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EAA014-8B46-47C7-B723-4D6ACEB4F8A0}"/>
              </a:ext>
            </a:extLst>
          </p:cNvPr>
          <p:cNvSpPr/>
          <p:nvPr/>
        </p:nvSpPr>
        <p:spPr>
          <a:xfrm>
            <a:off x="767981" y="1234607"/>
            <a:ext cx="9094476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LCG is not and should not be used in any serious calculations.</a:t>
            </a:r>
          </a:p>
          <a:p>
            <a:pPr algn="just">
              <a:spcAft>
                <a:spcPts val="600"/>
              </a:spcAft>
              <a:buClr>
                <a:srgbClr val="0808FF"/>
              </a:buClr>
            </a:pPr>
            <a:endParaRPr lang="en-US" sz="2000" dirty="0"/>
          </a:p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Other methods have been developed over the years and the general method of choice is </a:t>
            </a:r>
            <a:r>
              <a:rPr lang="en-US" sz="2000" b="1" dirty="0"/>
              <a:t>Mersenne Twister </a:t>
            </a:r>
            <a:r>
              <a:rPr lang="en-US" sz="2000" dirty="0"/>
              <a:t>random number generator which is implemented by default in many programming environments. </a:t>
            </a:r>
          </a:p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MT has a long period of 2</a:t>
            </a:r>
            <a:r>
              <a:rPr lang="en-US" sz="2000" baseline="30000" dirty="0"/>
              <a:t>19937</a:t>
            </a:r>
            <a:r>
              <a:rPr lang="en-US" sz="2000" dirty="0"/>
              <a:t> - 1, passes most statistical randomness tests, fast, and suitable for most physical applications (except cryptography).</a:t>
            </a:r>
          </a:p>
          <a:p>
            <a:pPr algn="just">
              <a:spcAft>
                <a:spcPts val="600"/>
              </a:spcAft>
              <a:buClr>
                <a:srgbClr val="0808FF"/>
              </a:buClr>
            </a:pPr>
            <a:endParaRPr lang="en-US" sz="2000" dirty="0"/>
          </a:p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It now implemented by default in many languages and we will take it for granted.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Mersenne Twister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B6D86C-D6A4-CFB2-EA33-809DBF70C33C}"/>
              </a:ext>
            </a:extLst>
          </p:cNvPr>
          <p:cNvSpPr txBox="1"/>
          <p:nvPr/>
        </p:nvSpPr>
        <p:spPr>
          <a:xfrm>
            <a:off x="767981" y="4931228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Python: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569084-5333-8C89-099E-A09BE2FA35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142" y="5430705"/>
            <a:ext cx="4385077" cy="5953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E13C787-AF83-8901-4E30-7818EB08F18F}"/>
              </a:ext>
            </a:extLst>
          </p:cNvPr>
          <p:cNvSpPr txBox="1"/>
          <p:nvPr/>
        </p:nvSpPr>
        <p:spPr>
          <a:xfrm>
            <a:off x="7288525" y="4931228"/>
            <a:ext cx="2292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C++ (since C++11):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09C048-6A67-7931-13FF-418CC7A01E5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898"/>
          <a:stretch/>
        </p:blipFill>
        <p:spPr>
          <a:xfrm>
            <a:off x="9597919" y="4343399"/>
            <a:ext cx="2247731" cy="229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7872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atin Modern (Beamer-like)">
      <a:majorFont>
        <a:latin typeface="LM Sans 10"/>
        <a:ea typeface=""/>
        <a:cs typeface=""/>
      </a:majorFont>
      <a:minorFont>
        <a:latin typeface="LM Sans 10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enceStandard.potx" id="{68DB5CD3-6005-4466-AA38-EBD4F9E1AFDA}" vid="{31E8EE0F-63EF-41D6-BECB-9725E0583DB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713</TotalTime>
  <Words>1704</Words>
  <Application>Microsoft Macintosh PowerPoint</Application>
  <PresentationFormat>Widescreen</PresentationFormat>
  <Paragraphs>198</Paragraphs>
  <Slides>36</Slides>
  <Notes>36</Notes>
  <HiddenSlides>3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Arial</vt:lpstr>
      <vt:lpstr>Calibri</vt:lpstr>
      <vt:lpstr>Cambria Math</vt:lpstr>
      <vt:lpstr>Gill Sans MT</vt:lpstr>
      <vt:lpstr>LM Sans 10</vt:lpstr>
      <vt:lpstr>Тема Office</vt:lpstr>
      <vt:lpstr>Computational Physics (PHYS6350)</vt:lpstr>
      <vt:lpstr>(Pseudo-)random numbers</vt:lpstr>
      <vt:lpstr>Pseudo-random numbers on a computer</vt:lpstr>
      <vt:lpstr>Linear congruential generator</vt:lpstr>
      <vt:lpstr>Linear congruential generator: Example</vt:lpstr>
      <vt:lpstr>Linear congruential generator</vt:lpstr>
      <vt:lpstr>Linear congruential generator</vt:lpstr>
      <vt:lpstr>Linear congruential generator</vt:lpstr>
      <vt:lpstr>Mersenne Twister</vt:lpstr>
      <vt:lpstr>Mersenne Twister</vt:lpstr>
      <vt:lpstr>Random seed</vt:lpstr>
      <vt:lpstr>Simulation example: Radioactive decay</vt:lpstr>
      <vt:lpstr>Simulation example: Radioactive decay</vt:lpstr>
      <vt:lpstr>Simulation example: Radioactive decay</vt:lpstr>
      <vt:lpstr>Simulation example: Brownian motion</vt:lpstr>
      <vt:lpstr>Simulation example: Brownian motion</vt:lpstr>
      <vt:lpstr>Computing integrals: Estimating the area under the curve</vt:lpstr>
      <vt:lpstr>Computing integrals: Estimating the area under the curve</vt:lpstr>
      <vt:lpstr>Computing integrals: Estimating the area under the curve</vt:lpstr>
      <vt:lpstr>Computing pi</vt:lpstr>
      <vt:lpstr>Computing π</vt:lpstr>
      <vt:lpstr>Computing π</vt:lpstr>
      <vt:lpstr>Computing pi</vt:lpstr>
      <vt:lpstr>Computing pi</vt:lpstr>
      <vt:lpstr>Computing integral as the average</vt:lpstr>
      <vt:lpstr>Computing integral as the average</vt:lpstr>
      <vt:lpstr>Computing integral as the average</vt:lpstr>
      <vt:lpstr>Another way to compute pi</vt:lpstr>
      <vt:lpstr>Another way to compute pi</vt:lpstr>
      <vt:lpstr>Computing multi-dimensional integrals</vt:lpstr>
      <vt:lpstr>Computing multi-dimensional integrals: Monte Carlo</vt:lpstr>
      <vt:lpstr>Computing multi-dimensional integrals: Monte Carlo</vt:lpstr>
      <vt:lpstr>Computing multi-dimensional integrals: Monte Carlo</vt:lpstr>
      <vt:lpstr>Volume of a D-dimensional ball (hypersphere)</vt:lpstr>
      <vt:lpstr>Volume of a D-dimensional ball (hypersphere)</vt:lpstr>
      <vt:lpstr>Volume of a D-dimensional ball (hypersphere)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Computational Physics (PHYS6350)</dc:title>
  <dc:creator>Vovchenko Volodymyr</dc:creator>
  <cp:lastModifiedBy>Vovchenko Volodymyr</cp:lastModifiedBy>
  <cp:revision>1231</cp:revision>
  <cp:lastPrinted>2018-05-12T22:28:36Z</cp:lastPrinted>
  <dcterms:created xsi:type="dcterms:W3CDTF">2018-05-07T16:28:28Z</dcterms:created>
  <dcterms:modified xsi:type="dcterms:W3CDTF">2025-05-10T20:14:19Z</dcterms:modified>
</cp:coreProperties>
</file>