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9" r:id="rId2"/>
    <p:sldId id="1060" r:id="rId3"/>
    <p:sldId id="1108" r:id="rId4"/>
    <p:sldId id="1110" r:id="rId5"/>
    <p:sldId id="1109" r:id="rId6"/>
    <p:sldId id="1111" r:id="rId7"/>
    <p:sldId id="1112" r:id="rId8"/>
    <p:sldId id="1113" r:id="rId9"/>
    <p:sldId id="1094" r:id="rId10"/>
    <p:sldId id="1114" r:id="rId11"/>
    <p:sldId id="1095" r:id="rId12"/>
    <p:sldId id="1115" r:id="rId13"/>
    <p:sldId id="1116" r:id="rId14"/>
    <p:sldId id="1117" r:id="rId15"/>
    <p:sldId id="1118" r:id="rId16"/>
    <p:sldId id="1120" r:id="rId17"/>
    <p:sldId id="1119" r:id="rId18"/>
  </p:sldIdLst>
  <p:sldSz cx="12192000" cy="6858000"/>
  <p:notesSz cx="7102475"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A622845-6266-4D00-96BA-1436A2147006}">
          <p14:sldIdLst>
            <p14:sldId id="259"/>
            <p14:sldId id="1060"/>
            <p14:sldId id="1108"/>
            <p14:sldId id="1110"/>
            <p14:sldId id="1109"/>
            <p14:sldId id="1111"/>
            <p14:sldId id="1112"/>
            <p14:sldId id="1113"/>
            <p14:sldId id="1094"/>
            <p14:sldId id="1114"/>
            <p14:sldId id="1095"/>
            <p14:sldId id="1115"/>
            <p14:sldId id="1116"/>
            <p14:sldId id="1117"/>
            <p14:sldId id="1118"/>
            <p14:sldId id="1120"/>
            <p14:sldId id="111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k36x6teoh@goetheuniversitaet.onmicrosoft.com" initials="j" lastIdx="1" clrIdx="0">
    <p:extLst>
      <p:ext uri="{19B8F6BF-5375-455C-9EA6-DF929625EA0E}">
        <p15:presenceInfo xmlns:p15="http://schemas.microsoft.com/office/powerpoint/2012/main" userId="jk36x6teoh@goetheuniversitaet.onmicrosoft.com" providerId="None"/>
      </p:ext>
    </p:extLst>
  </p:cmAuthor>
  <p:cmAuthor id="2" name="Vovchenko Volodymyr" initials="VV" lastIdx="3" clrIdx="1">
    <p:extLst>
      <p:ext uri="{19B8F6BF-5375-455C-9EA6-DF929625EA0E}">
        <p15:presenceInfo xmlns:p15="http://schemas.microsoft.com/office/powerpoint/2012/main" userId="9971ad54b2be89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22EA6"/>
    <a:srgbClr val="A4A3A3"/>
    <a:srgbClr val="0808FF"/>
    <a:srgbClr val="3B3838"/>
    <a:srgbClr val="206F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81" autoAdjust="0"/>
    <p:restoredTop sz="96250" autoAdjust="0"/>
  </p:normalViewPr>
  <p:slideViewPr>
    <p:cSldViewPr snapToGrid="0">
      <p:cViewPr varScale="1">
        <p:scale>
          <a:sx n="127" d="100"/>
          <a:sy n="127" d="100"/>
        </p:scale>
        <p:origin x="416" y="184"/>
      </p:cViewPr>
      <p:guideLst/>
    </p:cSldViewPr>
  </p:slideViewPr>
  <p:outlineViewPr>
    <p:cViewPr>
      <p:scale>
        <a:sx n="33" d="100"/>
        <a:sy n="33" d="100"/>
      </p:scale>
      <p:origin x="0" y="-632"/>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3077739" cy="513508"/>
          </a:xfrm>
          <a:prstGeom prst="rect">
            <a:avLst/>
          </a:prstGeom>
        </p:spPr>
        <p:txBody>
          <a:bodyPr vert="horz" lIns="99057" tIns="49528" rIns="99057" bIns="49528" rtlCol="0"/>
          <a:lstStyle>
            <a:lvl1pPr algn="l">
              <a:defRPr sz="1300"/>
            </a:lvl1pPr>
          </a:lstStyle>
          <a:p>
            <a:endParaRPr lang="uk-UA"/>
          </a:p>
        </p:txBody>
      </p:sp>
      <p:sp>
        <p:nvSpPr>
          <p:cNvPr id="3" name="Дата 2"/>
          <p:cNvSpPr>
            <a:spLocks noGrp="1"/>
          </p:cNvSpPr>
          <p:nvPr>
            <p:ph type="dt" idx="1"/>
          </p:nvPr>
        </p:nvSpPr>
        <p:spPr>
          <a:xfrm>
            <a:off x="4023093" y="0"/>
            <a:ext cx="3077739" cy="513508"/>
          </a:xfrm>
          <a:prstGeom prst="rect">
            <a:avLst/>
          </a:prstGeom>
        </p:spPr>
        <p:txBody>
          <a:bodyPr vert="horz" lIns="99057" tIns="49528" rIns="99057" bIns="49528" rtlCol="0"/>
          <a:lstStyle>
            <a:lvl1pPr algn="r">
              <a:defRPr sz="1300"/>
            </a:lvl1pPr>
          </a:lstStyle>
          <a:p>
            <a:fld id="{961AF02B-09B0-4980-983D-27C0EDB561B5}" type="datetimeFigureOut">
              <a:rPr lang="uk-UA" smtClean="0"/>
              <a:t>10.05.25</a:t>
            </a:fld>
            <a:endParaRPr lang="uk-UA"/>
          </a:p>
        </p:txBody>
      </p:sp>
      <p:sp>
        <p:nvSpPr>
          <p:cNvPr id="4" name="Образ слайда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57" tIns="49528" rIns="99057" bIns="49528" rtlCol="0" anchor="ctr"/>
          <a:lstStyle/>
          <a:p>
            <a:endParaRPr lang="uk-UA"/>
          </a:p>
        </p:txBody>
      </p:sp>
      <p:sp>
        <p:nvSpPr>
          <p:cNvPr id="5" name="Заметки 4"/>
          <p:cNvSpPr>
            <a:spLocks noGrp="1"/>
          </p:cNvSpPr>
          <p:nvPr>
            <p:ph type="body" sz="quarter" idx="3"/>
          </p:nvPr>
        </p:nvSpPr>
        <p:spPr>
          <a:xfrm>
            <a:off x="710248" y="4925407"/>
            <a:ext cx="5681980" cy="4029879"/>
          </a:xfrm>
          <a:prstGeom prst="rect">
            <a:avLst/>
          </a:prstGeom>
        </p:spPr>
        <p:txBody>
          <a:bodyPr vert="horz" lIns="99057" tIns="49528" rIns="99057" bIns="49528"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1" y="9721107"/>
            <a:ext cx="3077739" cy="513507"/>
          </a:xfrm>
          <a:prstGeom prst="rect">
            <a:avLst/>
          </a:prstGeom>
        </p:spPr>
        <p:txBody>
          <a:bodyPr vert="horz" lIns="99057" tIns="49528" rIns="99057" bIns="49528" rtlCol="0" anchor="b"/>
          <a:lstStyle>
            <a:lvl1pPr algn="l">
              <a:defRPr sz="1300"/>
            </a:lvl1pPr>
          </a:lstStyle>
          <a:p>
            <a:endParaRPr lang="uk-UA"/>
          </a:p>
        </p:txBody>
      </p:sp>
      <p:sp>
        <p:nvSpPr>
          <p:cNvPr id="7" name="Номер слайда 6"/>
          <p:cNvSpPr>
            <a:spLocks noGrp="1"/>
          </p:cNvSpPr>
          <p:nvPr>
            <p:ph type="sldNum" sz="quarter" idx="5"/>
          </p:nvPr>
        </p:nvSpPr>
        <p:spPr>
          <a:xfrm>
            <a:off x="4023093" y="9721107"/>
            <a:ext cx="3077739" cy="513507"/>
          </a:xfrm>
          <a:prstGeom prst="rect">
            <a:avLst/>
          </a:prstGeom>
        </p:spPr>
        <p:txBody>
          <a:bodyPr vert="horz" lIns="99057" tIns="49528" rIns="99057" bIns="49528" rtlCol="0" anchor="b"/>
          <a:lstStyle>
            <a:lvl1pPr algn="r">
              <a:defRPr sz="1300"/>
            </a:lvl1pPr>
          </a:lstStyle>
          <a:p>
            <a:fld id="{2F0C5EC2-2CF5-460B-AE73-90022B24A426}" type="slidenum">
              <a:rPr lang="uk-UA" smtClean="0"/>
              <a:t>‹#›</a:t>
            </a:fld>
            <a:endParaRPr lang="uk-UA"/>
          </a:p>
        </p:txBody>
      </p:sp>
    </p:spTree>
    <p:extLst>
      <p:ext uri="{BB962C8B-B14F-4D97-AF65-F5344CB8AC3E}">
        <p14:creationId xmlns:p14="http://schemas.microsoft.com/office/powerpoint/2010/main" val="3736488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a:t>
            </a:fld>
            <a:endParaRPr lang="uk-UA"/>
          </a:p>
        </p:txBody>
      </p:sp>
    </p:spTree>
    <p:extLst>
      <p:ext uri="{BB962C8B-B14F-4D97-AF65-F5344CB8AC3E}">
        <p14:creationId xmlns:p14="http://schemas.microsoft.com/office/powerpoint/2010/main" val="2609027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10</a:t>
            </a:fld>
            <a:endParaRPr lang="uk-UA"/>
          </a:p>
        </p:txBody>
      </p:sp>
    </p:spTree>
    <p:extLst>
      <p:ext uri="{BB962C8B-B14F-4D97-AF65-F5344CB8AC3E}">
        <p14:creationId xmlns:p14="http://schemas.microsoft.com/office/powerpoint/2010/main" val="72317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11</a:t>
            </a:fld>
            <a:endParaRPr lang="uk-UA"/>
          </a:p>
        </p:txBody>
      </p:sp>
    </p:spTree>
    <p:extLst>
      <p:ext uri="{BB962C8B-B14F-4D97-AF65-F5344CB8AC3E}">
        <p14:creationId xmlns:p14="http://schemas.microsoft.com/office/powerpoint/2010/main" val="1506536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12</a:t>
            </a:fld>
            <a:endParaRPr lang="uk-UA"/>
          </a:p>
        </p:txBody>
      </p:sp>
    </p:spTree>
    <p:extLst>
      <p:ext uri="{BB962C8B-B14F-4D97-AF65-F5344CB8AC3E}">
        <p14:creationId xmlns:p14="http://schemas.microsoft.com/office/powerpoint/2010/main" val="9585284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13</a:t>
            </a:fld>
            <a:endParaRPr lang="uk-UA"/>
          </a:p>
        </p:txBody>
      </p:sp>
    </p:spTree>
    <p:extLst>
      <p:ext uri="{BB962C8B-B14F-4D97-AF65-F5344CB8AC3E}">
        <p14:creationId xmlns:p14="http://schemas.microsoft.com/office/powerpoint/2010/main" val="1228186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14</a:t>
            </a:fld>
            <a:endParaRPr lang="uk-UA"/>
          </a:p>
        </p:txBody>
      </p:sp>
    </p:spTree>
    <p:extLst>
      <p:ext uri="{BB962C8B-B14F-4D97-AF65-F5344CB8AC3E}">
        <p14:creationId xmlns:p14="http://schemas.microsoft.com/office/powerpoint/2010/main" val="414912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15</a:t>
            </a:fld>
            <a:endParaRPr lang="uk-UA"/>
          </a:p>
        </p:txBody>
      </p:sp>
    </p:spTree>
    <p:extLst>
      <p:ext uri="{BB962C8B-B14F-4D97-AF65-F5344CB8AC3E}">
        <p14:creationId xmlns:p14="http://schemas.microsoft.com/office/powerpoint/2010/main" val="1622735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16</a:t>
            </a:fld>
            <a:endParaRPr lang="uk-UA"/>
          </a:p>
        </p:txBody>
      </p:sp>
    </p:spTree>
    <p:extLst>
      <p:ext uri="{BB962C8B-B14F-4D97-AF65-F5344CB8AC3E}">
        <p14:creationId xmlns:p14="http://schemas.microsoft.com/office/powerpoint/2010/main" val="1778725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17</a:t>
            </a:fld>
            <a:endParaRPr lang="uk-UA"/>
          </a:p>
        </p:txBody>
      </p:sp>
    </p:spTree>
    <p:extLst>
      <p:ext uri="{BB962C8B-B14F-4D97-AF65-F5344CB8AC3E}">
        <p14:creationId xmlns:p14="http://schemas.microsoft.com/office/powerpoint/2010/main" val="3500828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2</a:t>
            </a:fld>
            <a:endParaRPr lang="uk-UA"/>
          </a:p>
        </p:txBody>
      </p:sp>
    </p:spTree>
    <p:extLst>
      <p:ext uri="{BB962C8B-B14F-4D97-AF65-F5344CB8AC3E}">
        <p14:creationId xmlns:p14="http://schemas.microsoft.com/office/powerpoint/2010/main" val="4154613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3</a:t>
            </a:fld>
            <a:endParaRPr lang="uk-UA"/>
          </a:p>
        </p:txBody>
      </p:sp>
    </p:spTree>
    <p:extLst>
      <p:ext uri="{BB962C8B-B14F-4D97-AF65-F5344CB8AC3E}">
        <p14:creationId xmlns:p14="http://schemas.microsoft.com/office/powerpoint/2010/main" val="1911641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4</a:t>
            </a:fld>
            <a:endParaRPr lang="uk-UA"/>
          </a:p>
        </p:txBody>
      </p:sp>
    </p:spTree>
    <p:extLst>
      <p:ext uri="{BB962C8B-B14F-4D97-AF65-F5344CB8AC3E}">
        <p14:creationId xmlns:p14="http://schemas.microsoft.com/office/powerpoint/2010/main" val="3971426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5</a:t>
            </a:fld>
            <a:endParaRPr lang="uk-UA"/>
          </a:p>
        </p:txBody>
      </p:sp>
    </p:spTree>
    <p:extLst>
      <p:ext uri="{BB962C8B-B14F-4D97-AF65-F5344CB8AC3E}">
        <p14:creationId xmlns:p14="http://schemas.microsoft.com/office/powerpoint/2010/main" val="1297922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6</a:t>
            </a:fld>
            <a:endParaRPr lang="uk-UA"/>
          </a:p>
        </p:txBody>
      </p:sp>
    </p:spTree>
    <p:extLst>
      <p:ext uri="{BB962C8B-B14F-4D97-AF65-F5344CB8AC3E}">
        <p14:creationId xmlns:p14="http://schemas.microsoft.com/office/powerpoint/2010/main" val="4139043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7</a:t>
            </a:fld>
            <a:endParaRPr lang="uk-UA"/>
          </a:p>
        </p:txBody>
      </p:sp>
    </p:spTree>
    <p:extLst>
      <p:ext uri="{BB962C8B-B14F-4D97-AF65-F5344CB8AC3E}">
        <p14:creationId xmlns:p14="http://schemas.microsoft.com/office/powerpoint/2010/main" val="2967446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8</a:t>
            </a:fld>
            <a:endParaRPr lang="uk-UA"/>
          </a:p>
        </p:txBody>
      </p:sp>
    </p:spTree>
    <p:extLst>
      <p:ext uri="{BB962C8B-B14F-4D97-AF65-F5344CB8AC3E}">
        <p14:creationId xmlns:p14="http://schemas.microsoft.com/office/powerpoint/2010/main" val="3303809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0C5EC2-2CF5-460B-AE73-90022B24A426}" type="slidenum">
              <a:rPr lang="uk-UA" smtClean="0"/>
              <a:t>9</a:t>
            </a:fld>
            <a:endParaRPr lang="uk-UA"/>
          </a:p>
        </p:txBody>
      </p:sp>
    </p:spTree>
    <p:extLst>
      <p:ext uri="{BB962C8B-B14F-4D97-AF65-F5344CB8AC3E}">
        <p14:creationId xmlns:p14="http://schemas.microsoft.com/office/powerpoint/2010/main" val="292961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0185" y="53790"/>
            <a:ext cx="11271623" cy="2034987"/>
          </a:xfrm>
        </p:spPr>
        <p:txBody>
          <a:bodyPr anchor="b">
            <a:normAutofit/>
          </a:bodyPr>
          <a:lstStyle>
            <a:lvl1pPr algn="ctr">
              <a:defRPr sz="4400" b="1"/>
            </a:lvl1pPr>
          </a:lstStyle>
          <a:p>
            <a:r>
              <a:rPr lang="en-US" dirty="0"/>
              <a:t>Title</a:t>
            </a:r>
          </a:p>
        </p:txBody>
      </p:sp>
      <p:sp>
        <p:nvSpPr>
          <p:cNvPr id="3" name="Subtitle 2"/>
          <p:cNvSpPr>
            <a:spLocks noGrp="1"/>
          </p:cNvSpPr>
          <p:nvPr>
            <p:ph type="subTitle" idx="1" hasCustomPrompt="1"/>
          </p:nvPr>
        </p:nvSpPr>
        <p:spPr>
          <a:xfrm>
            <a:off x="914398" y="2183414"/>
            <a:ext cx="10363199" cy="5559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Volodymyr Vovchenko</a:t>
            </a:r>
          </a:p>
        </p:txBody>
      </p:sp>
      <p:sp>
        <p:nvSpPr>
          <p:cNvPr id="12" name="Text Placeholder 11">
            <a:extLst>
              <a:ext uri="{FF2B5EF4-FFF2-40B4-BE49-F238E27FC236}">
                <a16:creationId xmlns:a16="http://schemas.microsoft.com/office/drawing/2014/main" id="{6CBF37B5-78F5-4A7D-8B93-035842C50E85}"/>
              </a:ext>
            </a:extLst>
          </p:cNvPr>
          <p:cNvSpPr>
            <a:spLocks noGrp="1"/>
          </p:cNvSpPr>
          <p:nvPr>
            <p:ph type="body" sz="quarter" idx="10" hasCustomPrompt="1"/>
          </p:nvPr>
        </p:nvSpPr>
        <p:spPr>
          <a:xfrm>
            <a:off x="3280703" y="4582035"/>
            <a:ext cx="5630583" cy="555922"/>
          </a:xfrm>
        </p:spPr>
        <p:txBody>
          <a:bodyPr>
            <a:normAutofit/>
          </a:bodyPr>
          <a:lstStyle>
            <a:lvl1pPr marL="0" indent="0" algn="ctr">
              <a:buNone/>
              <a:defRPr sz="2400" i="1"/>
            </a:lvl1pPr>
          </a:lstStyle>
          <a:p>
            <a:pPr lvl="0"/>
            <a:r>
              <a:rPr lang="en-US" dirty="0"/>
              <a:t>Conference, City, Country</a:t>
            </a:r>
            <a:endParaRPr lang="uk-UA" dirty="0"/>
          </a:p>
        </p:txBody>
      </p:sp>
      <p:sp>
        <p:nvSpPr>
          <p:cNvPr id="14" name="Text Placeholder 13">
            <a:extLst>
              <a:ext uri="{FF2B5EF4-FFF2-40B4-BE49-F238E27FC236}">
                <a16:creationId xmlns:a16="http://schemas.microsoft.com/office/drawing/2014/main" id="{E4FFC172-0F22-4283-A11C-0DC5E0AE852F}"/>
              </a:ext>
            </a:extLst>
          </p:cNvPr>
          <p:cNvSpPr>
            <a:spLocks noGrp="1"/>
          </p:cNvSpPr>
          <p:nvPr>
            <p:ph type="body" sz="quarter" idx="11" hasCustomPrompt="1"/>
          </p:nvPr>
        </p:nvSpPr>
        <p:spPr>
          <a:xfrm>
            <a:off x="4173001" y="5019584"/>
            <a:ext cx="3845984" cy="555922"/>
          </a:xfrm>
        </p:spPr>
        <p:txBody>
          <a:bodyPr>
            <a:normAutofit/>
          </a:bodyPr>
          <a:lstStyle>
            <a:lvl1pPr marL="0" indent="0" algn="ctr">
              <a:buNone/>
              <a:defRPr sz="2000" b="1"/>
            </a:lvl1pPr>
          </a:lstStyle>
          <a:p>
            <a:pPr lvl="0"/>
            <a:r>
              <a:rPr lang="en-US" dirty="0"/>
              <a:t>January 1, 2018</a:t>
            </a:r>
          </a:p>
        </p:txBody>
      </p:sp>
      <p:sp>
        <p:nvSpPr>
          <p:cNvPr id="16" name="Text Placeholder 15">
            <a:extLst>
              <a:ext uri="{FF2B5EF4-FFF2-40B4-BE49-F238E27FC236}">
                <a16:creationId xmlns:a16="http://schemas.microsoft.com/office/drawing/2014/main" id="{678850A6-F8A6-4A0B-B3FD-B128F2AAAD0E}"/>
              </a:ext>
            </a:extLst>
          </p:cNvPr>
          <p:cNvSpPr>
            <a:spLocks noGrp="1"/>
          </p:cNvSpPr>
          <p:nvPr>
            <p:ph type="body" sz="quarter" idx="12" hasCustomPrompt="1"/>
          </p:nvPr>
        </p:nvSpPr>
        <p:spPr>
          <a:xfrm>
            <a:off x="914398" y="2651537"/>
            <a:ext cx="10363199" cy="415925"/>
          </a:xfrm>
        </p:spPr>
        <p:txBody>
          <a:bodyPr>
            <a:normAutofit/>
          </a:bodyPr>
          <a:lstStyle>
            <a:lvl1pPr marL="0" indent="0" algn="ctr">
              <a:buNone/>
              <a:defRPr sz="1600"/>
            </a:lvl1pPr>
          </a:lstStyle>
          <a:p>
            <a:pPr lvl="0"/>
            <a:r>
              <a:rPr lang="en-US" dirty="0"/>
              <a:t>Affiliation 1 &amp; Affiliation 2</a:t>
            </a:r>
            <a:endParaRPr lang="uk-UA" dirty="0"/>
          </a:p>
        </p:txBody>
      </p:sp>
    </p:spTree>
    <p:extLst>
      <p:ext uri="{BB962C8B-B14F-4D97-AF65-F5344CB8AC3E}">
        <p14:creationId xmlns:p14="http://schemas.microsoft.com/office/powerpoint/2010/main" val="400623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EB9EB41E-26C4-40E9-BDFE-31AA4607F9C9}"/>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3641980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28E0C373-8171-4426-B0B4-D377060F6819}"/>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512574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0542" y="1"/>
            <a:ext cx="11450917" cy="1165085"/>
          </a:xfrm>
        </p:spPr>
        <p:txBody>
          <a:bodyPr>
            <a:normAutofit/>
          </a:bodyPr>
          <a:lstStyle>
            <a:lvl1pPr>
              <a:defRPr sz="3000" b="1"/>
            </a:lvl1pPr>
          </a:lstStyle>
          <a:p>
            <a:r>
              <a:rPr lang="en-US" dirty="0"/>
              <a:t>Slide title</a:t>
            </a:r>
          </a:p>
        </p:txBody>
      </p:sp>
      <p:sp>
        <p:nvSpPr>
          <p:cNvPr id="3" name="Content Placeholder 2"/>
          <p:cNvSpPr>
            <a:spLocks noGrp="1"/>
          </p:cNvSpPr>
          <p:nvPr>
            <p:ph idx="1"/>
          </p:nvPr>
        </p:nvSpPr>
        <p:spPr>
          <a:xfrm>
            <a:off x="370542" y="1165086"/>
            <a:ext cx="11450917" cy="5065379"/>
          </a:xfrm>
        </p:spPr>
        <p:txBody>
          <a:bodyPr/>
          <a:lstStyle>
            <a:lvl1pPr>
              <a:defRPr sz="2600"/>
            </a:lvl1pPr>
            <a:lvl2pPr>
              <a:defRPr sz="2200"/>
            </a:lvl2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a:xfrm>
            <a:off x="358589" y="6356351"/>
            <a:ext cx="1733177" cy="365125"/>
          </a:xfrm>
          <a:prstGeom prst="rect">
            <a:avLst/>
          </a:prstGeom>
        </p:spPr>
        <p:txBody>
          <a:bodyPr/>
          <a:lstStyle>
            <a:lvl1pPr>
              <a:defRPr sz="1800"/>
            </a:lvl1pPr>
          </a:lstStyle>
          <a:p>
            <a:r>
              <a:rPr lang="uk-UA" dirty="0"/>
              <a:t>16.05.2018</a:t>
            </a:r>
          </a:p>
        </p:txBody>
      </p:sp>
      <p:sp>
        <p:nvSpPr>
          <p:cNvPr id="5" name="Footer Placeholder 4"/>
          <p:cNvSpPr>
            <a:spLocks noGrp="1"/>
          </p:cNvSpPr>
          <p:nvPr>
            <p:ph type="ftr" sz="quarter" idx="11"/>
          </p:nvPr>
        </p:nvSpPr>
        <p:spPr>
          <a:xfrm>
            <a:off x="2211295" y="6356351"/>
            <a:ext cx="7769411" cy="365125"/>
          </a:xfrm>
          <a:prstGeom prst="rect">
            <a:avLst/>
          </a:prstGeom>
        </p:spPr>
        <p:txBody>
          <a:bodyPr/>
          <a:lstStyle>
            <a:lvl1pPr>
              <a:defRPr sz="1800"/>
            </a:lvl1pPr>
          </a:lstStyle>
          <a:p>
            <a:r>
              <a:rPr lang="en-US" dirty="0"/>
              <a:t>Lattice-based QCD equation of state at finite baryon density</a:t>
            </a:r>
            <a:endParaRPr lang="uk-UA" dirty="0"/>
          </a:p>
        </p:txBody>
      </p:sp>
      <p:cxnSp>
        <p:nvCxnSpPr>
          <p:cNvPr id="8" name="Прямая соединительная линия 7">
            <a:extLst>
              <a:ext uri="{FF2B5EF4-FFF2-40B4-BE49-F238E27FC236}">
                <a16:creationId xmlns:a16="http://schemas.microsoft.com/office/drawing/2014/main" id="{E330716B-4A30-42ED-9EE2-313B727AF872}"/>
              </a:ext>
            </a:extLst>
          </p:cNvPr>
          <p:cNvCxnSpPr>
            <a:cxnSpLocks/>
          </p:cNvCxnSpPr>
          <p:nvPr userDrawn="1"/>
        </p:nvCxnSpPr>
        <p:spPr>
          <a:xfrm>
            <a:off x="525930" y="941290"/>
            <a:ext cx="11295529" cy="0"/>
          </a:xfrm>
          <a:prstGeom prst="line">
            <a:avLst/>
          </a:prstGeom>
          <a:ln w="38100" cap="rnd">
            <a:solidFill>
              <a:schemeClr val="accent1">
                <a:lumMod val="75000"/>
              </a:schemeClr>
            </a:solidFill>
            <a:miter lim="800000"/>
            <a:headEnd type="none"/>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6AE6D348-82C6-4292-BBB3-9B6596DDBA2C}"/>
              </a:ext>
            </a:extLst>
          </p:cNvPr>
          <p:cNvSpPr>
            <a:spLocks noGrp="1"/>
          </p:cNvSpPr>
          <p:nvPr>
            <p:ph type="body" sz="quarter" idx="12" hasCustomPrompt="1"/>
          </p:nvPr>
        </p:nvSpPr>
        <p:spPr>
          <a:xfrm>
            <a:off x="10679331" y="6467291"/>
            <a:ext cx="1142128" cy="340472"/>
          </a:xfrm>
        </p:spPr>
        <p:txBody>
          <a:bodyPr/>
          <a:lstStyle>
            <a:lvl1pPr marL="0" indent="0" algn="r">
              <a:buNone/>
              <a:defRPr sz="1800">
                <a:solidFill>
                  <a:schemeClr val="bg1">
                    <a:lumMod val="50000"/>
                  </a:schemeClr>
                </a:solidFill>
              </a:defRPr>
            </a:lvl1pPr>
          </a:lstStyle>
          <a:p>
            <a:pPr lvl="0"/>
            <a:r>
              <a:rPr lang="en-US" dirty="0"/>
              <a:t>1/16</a:t>
            </a:r>
            <a:endParaRPr lang="uk-UA" dirty="0"/>
          </a:p>
        </p:txBody>
      </p:sp>
    </p:spTree>
    <p:extLst>
      <p:ext uri="{BB962C8B-B14F-4D97-AF65-F5344CB8AC3E}">
        <p14:creationId xmlns:p14="http://schemas.microsoft.com/office/powerpoint/2010/main" val="29039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ru-RU" dirty="0"/>
              <a:t>Образец заголовка</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5" name="Footer Placeholder 4"/>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7" name="TextBox 6">
            <a:extLst>
              <a:ext uri="{FF2B5EF4-FFF2-40B4-BE49-F238E27FC236}">
                <a16:creationId xmlns:a16="http://schemas.microsoft.com/office/drawing/2014/main" id="{5B8B6DC0-C439-4E9C-83A1-0864A66907B2}"/>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3939267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92CBFA41-6503-4670-A030-C4026C269157}"/>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71513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8" name="Footer Placeholder 7"/>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10" name="TextBox 9">
            <a:extLst>
              <a:ext uri="{FF2B5EF4-FFF2-40B4-BE49-F238E27FC236}">
                <a16:creationId xmlns:a16="http://schemas.microsoft.com/office/drawing/2014/main" id="{BC605502-1E5D-40B4-9172-D712644FEDD1}"/>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2620415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4" name="Footer Placeholder 3"/>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6" name="TextBox 5">
            <a:extLst>
              <a:ext uri="{FF2B5EF4-FFF2-40B4-BE49-F238E27FC236}">
                <a16:creationId xmlns:a16="http://schemas.microsoft.com/office/drawing/2014/main" id="{57863152-FD27-4939-832D-B860C6DB12A5}"/>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mn-lt"/>
              </a:rPr>
              <a:t>/16</a:t>
            </a:r>
            <a:endParaRPr lang="uk-UA" sz="1800" dirty="0">
              <a:solidFill>
                <a:schemeClr val="bg1">
                  <a:lumMod val="50000"/>
                </a:schemeClr>
              </a:solidFill>
              <a:latin typeface="+mn-lt"/>
            </a:endParaRPr>
          </a:p>
        </p:txBody>
      </p:sp>
    </p:spTree>
    <p:extLst>
      <p:ext uri="{BB962C8B-B14F-4D97-AF65-F5344CB8AC3E}">
        <p14:creationId xmlns:p14="http://schemas.microsoft.com/office/powerpoint/2010/main" val="62502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3" name="Footer Placeholder 2"/>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Tree>
    <p:extLst>
      <p:ext uri="{BB962C8B-B14F-4D97-AF65-F5344CB8AC3E}">
        <p14:creationId xmlns:p14="http://schemas.microsoft.com/office/powerpoint/2010/main" val="1012853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7BC18BA5-E72A-4B8B-9830-A8FD3E323A65}"/>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199611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358588" y="6356351"/>
            <a:ext cx="2743200" cy="365125"/>
          </a:xfrm>
          <a:prstGeom prst="rect">
            <a:avLst/>
          </a:prstGeom>
        </p:spPr>
        <p:txBody>
          <a:bodyPr/>
          <a:lstStyle/>
          <a:p>
            <a:r>
              <a:rPr lang="uk-UA"/>
              <a:t>16.05.2018</a:t>
            </a:r>
          </a:p>
        </p:txBody>
      </p:sp>
      <p:sp>
        <p:nvSpPr>
          <p:cNvPr id="6" name="Footer Placeholder 5"/>
          <p:cNvSpPr>
            <a:spLocks noGrp="1"/>
          </p:cNvSpPr>
          <p:nvPr>
            <p:ph type="ftr" sz="quarter" idx="11"/>
          </p:nvPr>
        </p:nvSpPr>
        <p:spPr>
          <a:xfrm>
            <a:off x="3370730" y="6356352"/>
            <a:ext cx="5414681" cy="365125"/>
          </a:xfrm>
          <a:prstGeom prst="rect">
            <a:avLst/>
          </a:prstGeom>
        </p:spPr>
        <p:txBody>
          <a:bodyPr/>
          <a:lstStyle/>
          <a:p>
            <a:r>
              <a:rPr lang="en-US"/>
              <a:t>Lattice-based QCD equation of state at finite baryon density</a:t>
            </a:r>
            <a:endParaRPr lang="uk-UA"/>
          </a:p>
        </p:txBody>
      </p:sp>
      <p:sp>
        <p:nvSpPr>
          <p:cNvPr id="8" name="TextBox 7">
            <a:extLst>
              <a:ext uri="{FF2B5EF4-FFF2-40B4-BE49-F238E27FC236}">
                <a16:creationId xmlns:a16="http://schemas.microsoft.com/office/drawing/2014/main" id="{566E4F29-ED37-4848-985D-7E7F13267723}"/>
              </a:ext>
            </a:extLst>
          </p:cNvPr>
          <p:cNvSpPr txBox="1"/>
          <p:nvPr userDrawn="1"/>
        </p:nvSpPr>
        <p:spPr>
          <a:xfrm>
            <a:off x="10399058" y="6374886"/>
            <a:ext cx="1410447" cy="369332"/>
          </a:xfrm>
          <a:prstGeom prst="rect">
            <a:avLst/>
          </a:prstGeom>
          <a:noFill/>
        </p:spPr>
        <p:txBody>
          <a:bodyPr wrap="square" rtlCol="0">
            <a:spAutoFit/>
          </a:bodyPr>
          <a:lstStyle/>
          <a:p>
            <a:pPr algn="r"/>
            <a:fld id="{F756D04E-A8B2-4ECC-B16F-BDE426F97B99}" type="slidenum">
              <a:rPr lang="uk-UA" sz="1800" smtClean="0">
                <a:solidFill>
                  <a:schemeClr val="bg1">
                    <a:lumMod val="50000"/>
                  </a:schemeClr>
                </a:solidFill>
              </a:rPr>
              <a:pPr algn="r"/>
              <a:t>‹#›</a:t>
            </a:fld>
            <a:r>
              <a:rPr lang="en-US" sz="1800" dirty="0">
                <a:solidFill>
                  <a:schemeClr val="bg1">
                    <a:lumMod val="50000"/>
                  </a:schemeClr>
                </a:solidFill>
                <a:latin typeface="Gill Sans MT" panose="020B0502020104020203" pitchFamily="34" charset="0"/>
              </a:rPr>
              <a:t>/15</a:t>
            </a:r>
            <a:endParaRPr lang="uk-UA" sz="1800" dirty="0">
              <a:solidFill>
                <a:schemeClr val="bg1">
                  <a:lumMod val="50000"/>
                </a:schemeClr>
              </a:solidFill>
            </a:endParaRPr>
          </a:p>
        </p:txBody>
      </p:sp>
    </p:spTree>
    <p:extLst>
      <p:ext uri="{BB962C8B-B14F-4D97-AF65-F5344CB8AC3E}">
        <p14:creationId xmlns:p14="http://schemas.microsoft.com/office/powerpoint/2010/main" val="788674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89" y="365127"/>
            <a:ext cx="11486777" cy="1325563"/>
          </a:xfrm>
          <a:prstGeom prst="rect">
            <a:avLst/>
          </a:prstGeom>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358589" y="1825625"/>
            <a:ext cx="11486777" cy="4351338"/>
          </a:xfrm>
          <a:prstGeom prst="rect">
            <a:avLst/>
          </a:prstGeom>
        </p:spPr>
        <p:txBody>
          <a:bodyPr vert="horz" lIns="91440" tIns="45720" rIns="91440" bIns="45720" rtlCol="0">
            <a:normAutofit/>
          </a:bodyPr>
          <a:lstStyle/>
          <a:p>
            <a:pPr lvl="0"/>
            <a:r>
              <a:rPr lang="en-US" dirty="0"/>
              <a:t>Text sample</a:t>
            </a:r>
            <a:endParaRPr lang="ru-RU" dirty="0"/>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358589" y="6356351"/>
            <a:ext cx="1769036" cy="365125"/>
          </a:xfrm>
          <a:prstGeom prst="rect">
            <a:avLst/>
          </a:prstGeom>
        </p:spPr>
        <p:txBody>
          <a:bodyPr vert="horz" lIns="91440" tIns="45720" rIns="91440" bIns="45720" rtlCol="0" anchor="ctr"/>
          <a:lstStyle>
            <a:lvl1pPr algn="l">
              <a:defRPr sz="1800">
                <a:solidFill>
                  <a:schemeClr val="tx1">
                    <a:tint val="75000"/>
                  </a:schemeClr>
                </a:solidFill>
              </a:defRPr>
            </a:lvl1pPr>
          </a:lstStyle>
          <a:p>
            <a:r>
              <a:rPr lang="uk-UA" dirty="0"/>
              <a:t>16.05.2018</a:t>
            </a:r>
          </a:p>
        </p:txBody>
      </p:sp>
      <p:sp>
        <p:nvSpPr>
          <p:cNvPr id="5" name="Footer Placeholder 4"/>
          <p:cNvSpPr>
            <a:spLocks noGrp="1"/>
          </p:cNvSpPr>
          <p:nvPr>
            <p:ph type="ftr" sz="quarter" idx="3"/>
          </p:nvPr>
        </p:nvSpPr>
        <p:spPr>
          <a:xfrm>
            <a:off x="2545975" y="6356350"/>
            <a:ext cx="7853083" cy="365125"/>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dirty="0"/>
              <a:t>Lattice-based QCD equation of state at finite baryon density</a:t>
            </a:r>
            <a:endParaRPr lang="uk-UA" dirty="0"/>
          </a:p>
        </p:txBody>
      </p:sp>
    </p:spTree>
    <p:extLst>
      <p:ext uri="{BB962C8B-B14F-4D97-AF65-F5344CB8AC3E}">
        <p14:creationId xmlns:p14="http://schemas.microsoft.com/office/powerpoint/2010/main" val="3156810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vovchenko.net/computational-physics/" TargetMode="External"/><Relationship Id="rId5" Type="http://schemas.openxmlformats.org/officeDocument/2006/relationships/hyperlink" Target="https://github.com/vlvovch/PHYS6350-ComputationalPhysics" TargetMode="External"/><Relationship Id="rId4" Type="http://schemas.openxmlformats.org/officeDocument/2006/relationships/hyperlink" Target="mailto:vvovchenko@uh.edu"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ov"/><Relationship Id="rId1" Type="http://schemas.microsoft.com/office/2007/relationships/media" Target="../media/media4.mov"/><Relationship Id="rId5" Type="http://schemas.openxmlformats.org/officeDocument/2006/relationships/image" Target="../media/image2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n.wikipedia.org/wiki/Disjoint-set_data_structur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3.mov"/><Relationship Id="rId7" Type="http://schemas.openxmlformats.org/officeDocument/2006/relationships/image" Target="../media/image17.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video" Target="../media/media3.mov"/><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16B3BB-760D-4483-898C-0AAFC2D2C5FF}"/>
              </a:ext>
            </a:extLst>
          </p:cNvPr>
          <p:cNvSpPr>
            <a:spLocks noGrp="1"/>
          </p:cNvSpPr>
          <p:nvPr>
            <p:ph type="ctrTitle"/>
          </p:nvPr>
        </p:nvSpPr>
        <p:spPr>
          <a:xfrm>
            <a:off x="1518129" y="861587"/>
            <a:ext cx="9155737" cy="1403733"/>
          </a:xfrm>
        </p:spPr>
        <p:txBody>
          <a:bodyPr>
            <a:normAutofit/>
          </a:bodyPr>
          <a:lstStyle/>
          <a:p>
            <a:r>
              <a:rPr lang="en-US" sz="3200" dirty="0"/>
              <a:t>Computational Physics (PHYS6350)</a:t>
            </a:r>
            <a:endParaRPr lang="uk-UA" sz="3200" dirty="0">
              <a:latin typeface="+mn-lt"/>
            </a:endParaRPr>
          </a:p>
        </p:txBody>
      </p:sp>
      <p:sp>
        <p:nvSpPr>
          <p:cNvPr id="6" name="Text Placeholder 5">
            <a:extLst>
              <a:ext uri="{FF2B5EF4-FFF2-40B4-BE49-F238E27FC236}">
                <a16:creationId xmlns:a16="http://schemas.microsoft.com/office/drawing/2014/main" id="{7665EF24-B924-4E01-A6E6-6BC0EA434E23}"/>
              </a:ext>
            </a:extLst>
          </p:cNvPr>
          <p:cNvSpPr>
            <a:spLocks noGrp="1"/>
          </p:cNvSpPr>
          <p:nvPr>
            <p:ph type="body" sz="quarter" idx="10"/>
          </p:nvPr>
        </p:nvSpPr>
        <p:spPr>
          <a:xfrm>
            <a:off x="1881487" y="2444101"/>
            <a:ext cx="8419909" cy="415925"/>
          </a:xfrm>
        </p:spPr>
        <p:txBody>
          <a:bodyPr>
            <a:normAutofit/>
          </a:bodyPr>
          <a:lstStyle/>
          <a:p>
            <a:r>
              <a:rPr lang="en-US" sz="2200" dirty="0">
                <a:latin typeface="LM Sans 10" panose="00000500000000000000" pitchFamily="50" charset="0"/>
              </a:rPr>
              <a:t>Lecture 20: Problems in statistical physics part II</a:t>
            </a:r>
            <a:endParaRPr lang="uk-UA" sz="2200" dirty="0">
              <a:latin typeface="+mj-lt"/>
            </a:endParaRPr>
          </a:p>
        </p:txBody>
      </p:sp>
      <p:pic>
        <p:nvPicPr>
          <p:cNvPr id="11" name="Picture 4">
            <a:extLst>
              <a:ext uri="{FF2B5EF4-FFF2-40B4-BE49-F238E27FC236}">
                <a16:creationId xmlns:a16="http://schemas.microsoft.com/office/drawing/2014/main" id="{7D74D978-C625-42FF-9C54-2ECC393DA8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212" y="656174"/>
            <a:ext cx="753572" cy="634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A2A970-40E9-7C81-D5CB-33C46F4855DC}"/>
              </a:ext>
            </a:extLst>
          </p:cNvPr>
          <p:cNvSpPr txBox="1"/>
          <p:nvPr/>
        </p:nvSpPr>
        <p:spPr>
          <a:xfrm>
            <a:off x="2606566" y="3154741"/>
            <a:ext cx="286007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t>Simulated annealing </a:t>
            </a:r>
          </a:p>
          <a:p>
            <a:pPr marL="285750" indent="-285750">
              <a:buFont typeface="Arial" panose="020B0604020202020204" pitchFamily="34" charset="0"/>
              <a:buChar char="•"/>
            </a:pPr>
            <a:r>
              <a:rPr lang="en-US" sz="2000" dirty="0"/>
              <a:t>Percolation simulation</a:t>
            </a:r>
          </a:p>
          <a:p>
            <a:endParaRPr lang="en-US" sz="2000" dirty="0"/>
          </a:p>
        </p:txBody>
      </p:sp>
      <p:sp>
        <p:nvSpPr>
          <p:cNvPr id="13" name="Subtitle 4">
            <a:extLst>
              <a:ext uri="{FF2B5EF4-FFF2-40B4-BE49-F238E27FC236}">
                <a16:creationId xmlns:a16="http://schemas.microsoft.com/office/drawing/2014/main" id="{18E426CE-8C8E-37C6-DD72-0AB504794C08}"/>
              </a:ext>
            </a:extLst>
          </p:cNvPr>
          <p:cNvSpPr txBox="1">
            <a:spLocks/>
          </p:cNvSpPr>
          <p:nvPr/>
        </p:nvSpPr>
        <p:spPr>
          <a:xfrm>
            <a:off x="2205245" y="5554232"/>
            <a:ext cx="7772399" cy="5559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a:latin typeface="LM Sans 10" panose="00000500000000000000" pitchFamily="50" charset="0"/>
              </a:rPr>
              <a:t>Instructor:</a:t>
            </a:r>
            <a:r>
              <a:rPr lang="en-US">
                <a:latin typeface="LM Sans 10" panose="00000500000000000000" pitchFamily="50" charset="0"/>
              </a:rPr>
              <a:t> Volodymyr Vovchenko (</a:t>
            </a:r>
            <a:r>
              <a:rPr lang="en-US">
                <a:latin typeface="LM Sans 10" panose="00000500000000000000" pitchFamily="50" charset="0"/>
                <a:hlinkClick r:id="rId4"/>
              </a:rPr>
              <a:t>vvovchenko@uh.edu</a:t>
            </a:r>
            <a:r>
              <a:rPr lang="en-US">
                <a:latin typeface="LM Sans 10" panose="00000500000000000000" pitchFamily="50" charset="0"/>
              </a:rPr>
              <a:t>)</a:t>
            </a:r>
            <a:endParaRPr lang="uk-UA" dirty="0">
              <a:latin typeface="+mj-lt"/>
            </a:endParaRPr>
          </a:p>
        </p:txBody>
      </p:sp>
      <p:sp>
        <p:nvSpPr>
          <p:cNvPr id="14" name="TextBox 13">
            <a:extLst>
              <a:ext uri="{FF2B5EF4-FFF2-40B4-BE49-F238E27FC236}">
                <a16:creationId xmlns:a16="http://schemas.microsoft.com/office/drawing/2014/main" id="{CE5D79FF-FE10-82B2-2EB2-F273E864F987}"/>
              </a:ext>
            </a:extLst>
          </p:cNvPr>
          <p:cNvSpPr txBox="1"/>
          <p:nvPr/>
        </p:nvSpPr>
        <p:spPr>
          <a:xfrm>
            <a:off x="852517" y="6110154"/>
            <a:ext cx="8156400" cy="646331"/>
          </a:xfrm>
          <a:prstGeom prst="rect">
            <a:avLst/>
          </a:prstGeom>
          <a:noFill/>
        </p:spPr>
        <p:txBody>
          <a:bodyPr wrap="none" rtlCol="0">
            <a:spAutoFit/>
          </a:bodyPr>
          <a:lstStyle/>
          <a:p>
            <a:r>
              <a:rPr lang="en-US" b="1" dirty="0"/>
              <a:t>Course materials: </a:t>
            </a:r>
            <a:r>
              <a:rPr lang="en-US" dirty="0">
                <a:hlinkClick r:id="rId5"/>
              </a:rPr>
              <a:t>https://github.com/vlvovch/PHYS6350-ComputationalPhysics</a:t>
            </a:r>
            <a:endParaRPr lang="en-US" dirty="0"/>
          </a:p>
          <a:p>
            <a:r>
              <a:rPr lang="en-US" b="1" dirty="0"/>
              <a:t>Online textbook: </a:t>
            </a:r>
            <a:r>
              <a:rPr lang="en-US" dirty="0">
                <a:hlinkClick r:id="rId6"/>
              </a:rPr>
              <a:t>https://vovchenko.net/computational-physics/</a:t>
            </a:r>
            <a:endParaRPr lang="en-US" dirty="0"/>
          </a:p>
        </p:txBody>
      </p:sp>
    </p:spTree>
    <p:extLst>
      <p:ext uri="{BB962C8B-B14F-4D97-AF65-F5344CB8AC3E}">
        <p14:creationId xmlns:p14="http://schemas.microsoft.com/office/powerpoint/2010/main" val="1942227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 and the traveling salesman problem</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3" name="TextBox 2">
            <a:extLst>
              <a:ext uri="{FF2B5EF4-FFF2-40B4-BE49-F238E27FC236}">
                <a16:creationId xmlns:a16="http://schemas.microsoft.com/office/drawing/2014/main" id="{99ED1266-19AF-5CDC-33C4-E01857780C06}"/>
              </a:ext>
            </a:extLst>
          </p:cNvPr>
          <p:cNvSpPr txBox="1"/>
          <p:nvPr/>
        </p:nvSpPr>
        <p:spPr>
          <a:xfrm>
            <a:off x="933245" y="1247978"/>
            <a:ext cx="8186479" cy="646331"/>
          </a:xfrm>
          <a:prstGeom prst="rect">
            <a:avLst/>
          </a:prstGeom>
          <a:noFill/>
        </p:spPr>
        <p:txBody>
          <a:bodyPr wrap="square" rtlCol="0">
            <a:spAutoFit/>
          </a:bodyPr>
          <a:lstStyle/>
          <a:p>
            <a:r>
              <a:rPr lang="en-US" dirty="0"/>
              <a:t>Code adapted from Example 10.4 from M. Newman, </a:t>
            </a:r>
            <a:r>
              <a:rPr lang="en-US" i="1" dirty="0"/>
              <a:t>Computational Physics, http://www-</a:t>
            </a:r>
            <a:r>
              <a:rPr lang="en-US" i="1" dirty="0" err="1"/>
              <a:t>personal.umich.edu</a:t>
            </a:r>
            <a:r>
              <a:rPr lang="en-US" i="1" dirty="0"/>
              <a:t>/~</a:t>
            </a:r>
            <a:r>
              <a:rPr lang="en-US" i="1" dirty="0" err="1"/>
              <a:t>mejn</a:t>
            </a:r>
            <a:r>
              <a:rPr lang="en-US" i="1" dirty="0"/>
              <a:t>/cp/programs/</a:t>
            </a:r>
            <a:r>
              <a:rPr lang="en-US" i="1" dirty="0" err="1"/>
              <a:t>salesman.py</a:t>
            </a:r>
            <a:endParaRPr lang="en-US" i="1" dirty="0"/>
          </a:p>
        </p:txBody>
      </p:sp>
      <p:pic>
        <p:nvPicPr>
          <p:cNvPr id="5" name="TSP_animation">
            <a:hlinkClick r:id="" action="ppaction://media"/>
            <a:extLst>
              <a:ext uri="{FF2B5EF4-FFF2-40B4-BE49-F238E27FC236}">
                <a16:creationId xmlns:a16="http://schemas.microsoft.com/office/drawing/2014/main" id="{65EAFC27-61FE-F77A-405C-102B823938A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40059"/>
          <a:stretch/>
        </p:blipFill>
        <p:spPr>
          <a:xfrm>
            <a:off x="2002760" y="2292871"/>
            <a:ext cx="8186479" cy="3046635"/>
          </a:xfrm>
          <a:prstGeom prst="rect">
            <a:avLst/>
          </a:prstGeom>
        </p:spPr>
      </p:pic>
    </p:spTree>
    <p:extLst>
      <p:ext uri="{BB962C8B-B14F-4D97-AF65-F5344CB8AC3E}">
        <p14:creationId xmlns:p14="http://schemas.microsoft.com/office/powerpoint/2010/main" val="292685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4A2D353D-D04C-8F69-B842-D63AD67EF270}"/>
              </a:ext>
            </a:extLst>
          </p:cNvPr>
          <p:cNvSpPr txBox="1"/>
          <p:nvPr/>
        </p:nvSpPr>
        <p:spPr>
          <a:xfrm>
            <a:off x="933245" y="1247978"/>
            <a:ext cx="10888214" cy="923330"/>
          </a:xfrm>
          <a:prstGeom prst="rect">
            <a:avLst/>
          </a:prstGeom>
          <a:noFill/>
        </p:spPr>
        <p:txBody>
          <a:bodyPr wrap="square" rtlCol="0">
            <a:spAutoFit/>
          </a:bodyPr>
          <a:lstStyle/>
          <a:p>
            <a:r>
              <a:rPr lang="en-US" dirty="0"/>
              <a:t>Percolation theory studies the formation of long-range connectivity in random systems.</a:t>
            </a:r>
          </a:p>
          <a:p>
            <a:r>
              <a:rPr lang="en-US" dirty="0"/>
              <a:t>Usually, one can imagine a geometric configuration where certain “</a:t>
            </a:r>
            <a:r>
              <a:rPr lang="en-US" i="1" dirty="0"/>
              <a:t>conducting</a:t>
            </a:r>
            <a:r>
              <a:rPr lang="en-US" dirty="0"/>
              <a:t>” objects occupy </a:t>
            </a:r>
          </a:p>
          <a:p>
            <a:r>
              <a:rPr lang="en-US" dirty="0"/>
              <a:t>a fraction of space</a:t>
            </a:r>
          </a:p>
        </p:txBody>
      </p:sp>
      <p:sp>
        <p:nvSpPr>
          <p:cNvPr id="15" name="TextBox 14">
            <a:extLst>
              <a:ext uri="{FF2B5EF4-FFF2-40B4-BE49-F238E27FC236}">
                <a16:creationId xmlns:a16="http://schemas.microsoft.com/office/drawing/2014/main" id="{641E2CB6-88E7-7A85-6E1C-B28F35E8DB4A}"/>
              </a:ext>
            </a:extLst>
          </p:cNvPr>
          <p:cNvSpPr txBox="1"/>
          <p:nvPr/>
        </p:nvSpPr>
        <p:spPr>
          <a:xfrm>
            <a:off x="933244" y="2408433"/>
            <a:ext cx="7183068" cy="1200329"/>
          </a:xfrm>
          <a:prstGeom prst="rect">
            <a:avLst/>
          </a:prstGeom>
          <a:noFill/>
        </p:spPr>
        <p:txBody>
          <a:bodyPr wrap="square" rtlCol="0">
            <a:spAutoFit/>
          </a:bodyPr>
          <a:lstStyle/>
          <a:p>
            <a:r>
              <a:rPr lang="en-US" b="1" dirty="0"/>
              <a:t>Example</a:t>
            </a:r>
            <a:r>
              <a:rPr lang="en-US" dirty="0"/>
              <a:t>: square lattice</a:t>
            </a:r>
          </a:p>
          <a:p>
            <a:pPr marL="285750" indent="-285750">
              <a:buFont typeface="Arial" panose="020B0604020202020204" pitchFamily="34" charset="0"/>
              <a:buChar char="•"/>
            </a:pPr>
            <a:r>
              <a:rPr lang="en-US" dirty="0"/>
              <a:t>Some fraction </a:t>
            </a:r>
            <a:r>
              <a:rPr lang="en-US" i="1" dirty="0"/>
              <a:t>p</a:t>
            </a:r>
            <a:r>
              <a:rPr lang="en-US" dirty="0"/>
              <a:t> of sites is occupied</a:t>
            </a:r>
          </a:p>
          <a:p>
            <a:pPr marL="285750" indent="-285750">
              <a:buFont typeface="Arial" panose="020B0604020202020204" pitchFamily="34" charset="0"/>
              <a:buChar char="•"/>
            </a:pPr>
            <a:r>
              <a:rPr lang="en-US" dirty="0"/>
              <a:t>Occupied sites form clusters through connection to its four neighbors</a:t>
            </a:r>
          </a:p>
          <a:p>
            <a:pPr marL="285750" indent="-285750">
              <a:buFont typeface="Arial" panose="020B0604020202020204" pitchFamily="34" charset="0"/>
              <a:buChar char="•"/>
            </a:pPr>
            <a:r>
              <a:rPr lang="en-US" dirty="0"/>
              <a:t>Above certain p</a:t>
            </a:r>
            <a:r>
              <a:rPr lang="en-US" baseline="-25000" dirty="0"/>
              <a:t>c</a:t>
            </a:r>
            <a:r>
              <a:rPr lang="en-US" dirty="0"/>
              <a:t>, and long-range, ”infinite” cluster forms</a:t>
            </a:r>
          </a:p>
        </p:txBody>
      </p:sp>
      <p:pic>
        <p:nvPicPr>
          <p:cNvPr id="3" name="Picture 2">
            <a:extLst>
              <a:ext uri="{FF2B5EF4-FFF2-40B4-BE49-F238E27FC236}">
                <a16:creationId xmlns:a16="http://schemas.microsoft.com/office/drawing/2014/main" id="{C410F783-CC11-AF4F-EF83-8ABA835A8328}"/>
              </a:ext>
            </a:extLst>
          </p:cNvPr>
          <p:cNvPicPr>
            <a:picLocks noChangeAspect="1"/>
          </p:cNvPicPr>
          <p:nvPr/>
        </p:nvPicPr>
        <p:blipFill>
          <a:blip r:embed="rId3"/>
          <a:stretch>
            <a:fillRect/>
          </a:stretch>
        </p:blipFill>
        <p:spPr>
          <a:xfrm>
            <a:off x="2209799" y="3805025"/>
            <a:ext cx="7772400" cy="2524725"/>
          </a:xfrm>
          <a:prstGeom prst="rect">
            <a:avLst/>
          </a:prstGeom>
        </p:spPr>
      </p:pic>
      <p:sp>
        <p:nvSpPr>
          <p:cNvPr id="5" name="TextBox 4">
            <a:extLst>
              <a:ext uri="{FF2B5EF4-FFF2-40B4-BE49-F238E27FC236}">
                <a16:creationId xmlns:a16="http://schemas.microsoft.com/office/drawing/2014/main" id="{C80E0B57-166E-8FCA-244F-B84214EBC14F}"/>
              </a:ext>
            </a:extLst>
          </p:cNvPr>
          <p:cNvSpPr txBox="1"/>
          <p:nvPr/>
        </p:nvSpPr>
        <p:spPr>
          <a:xfrm>
            <a:off x="3528630" y="6329750"/>
            <a:ext cx="5711820" cy="307777"/>
          </a:xfrm>
          <a:prstGeom prst="rect">
            <a:avLst/>
          </a:prstGeom>
          <a:noFill/>
        </p:spPr>
        <p:txBody>
          <a:bodyPr wrap="none" rtlCol="0">
            <a:spAutoFit/>
          </a:bodyPr>
          <a:lstStyle/>
          <a:p>
            <a:r>
              <a:rPr lang="en-US" sz="1400" dirty="0"/>
              <a:t>Images from https://</a:t>
            </a:r>
            <a:r>
              <a:rPr lang="en-US" sz="1400" dirty="0" err="1"/>
              <a:t>faculty.math.illinois.edu</a:t>
            </a:r>
            <a:r>
              <a:rPr lang="en-US" sz="1400" dirty="0"/>
              <a:t>/~</a:t>
            </a:r>
            <a:r>
              <a:rPr lang="en-US" sz="1400" dirty="0" err="1"/>
              <a:t>kkirkpat</a:t>
            </a:r>
            <a:r>
              <a:rPr lang="en-US" sz="1400" dirty="0"/>
              <a:t>/</a:t>
            </a:r>
            <a:r>
              <a:rPr lang="en-US" sz="1400" dirty="0" err="1"/>
              <a:t>percolation.html</a:t>
            </a:r>
            <a:endParaRPr lang="en-US" sz="1400" dirty="0"/>
          </a:p>
        </p:txBody>
      </p:sp>
      <p:sp>
        <p:nvSpPr>
          <p:cNvPr id="6" name="TextBox 5">
            <a:extLst>
              <a:ext uri="{FF2B5EF4-FFF2-40B4-BE49-F238E27FC236}">
                <a16:creationId xmlns:a16="http://schemas.microsoft.com/office/drawing/2014/main" id="{477593A3-0DFF-2D56-D88F-4475D4DD0288}"/>
              </a:ext>
            </a:extLst>
          </p:cNvPr>
          <p:cNvSpPr txBox="1"/>
          <p:nvPr/>
        </p:nvSpPr>
        <p:spPr>
          <a:xfrm>
            <a:off x="8172956" y="3577985"/>
            <a:ext cx="1138453" cy="369332"/>
          </a:xfrm>
          <a:prstGeom prst="rect">
            <a:avLst/>
          </a:prstGeom>
          <a:noFill/>
        </p:spPr>
        <p:txBody>
          <a:bodyPr wrap="none" rtlCol="0">
            <a:spAutoFit/>
          </a:bodyPr>
          <a:lstStyle/>
          <a:p>
            <a:r>
              <a:rPr lang="en-US" dirty="0"/>
              <a:t>conductor</a:t>
            </a:r>
          </a:p>
        </p:txBody>
      </p:sp>
      <p:sp>
        <p:nvSpPr>
          <p:cNvPr id="9" name="TextBox 8">
            <a:extLst>
              <a:ext uri="{FF2B5EF4-FFF2-40B4-BE49-F238E27FC236}">
                <a16:creationId xmlns:a16="http://schemas.microsoft.com/office/drawing/2014/main" id="{236B75F8-7586-ABF2-420B-0EC355F77965}"/>
              </a:ext>
            </a:extLst>
          </p:cNvPr>
          <p:cNvSpPr txBox="1"/>
          <p:nvPr/>
        </p:nvSpPr>
        <p:spPr>
          <a:xfrm>
            <a:off x="5592495" y="3571198"/>
            <a:ext cx="1007007" cy="369332"/>
          </a:xfrm>
          <a:prstGeom prst="rect">
            <a:avLst/>
          </a:prstGeom>
          <a:noFill/>
        </p:spPr>
        <p:txBody>
          <a:bodyPr wrap="none" rtlCol="0">
            <a:spAutoFit/>
          </a:bodyPr>
          <a:lstStyle/>
          <a:p>
            <a:r>
              <a:rPr lang="en-US" dirty="0"/>
              <a:t>insulator</a:t>
            </a:r>
          </a:p>
        </p:txBody>
      </p:sp>
      <p:sp>
        <p:nvSpPr>
          <p:cNvPr id="10" name="TextBox 9">
            <a:extLst>
              <a:ext uri="{FF2B5EF4-FFF2-40B4-BE49-F238E27FC236}">
                <a16:creationId xmlns:a16="http://schemas.microsoft.com/office/drawing/2014/main" id="{3F95B3F7-B944-8D5F-75C9-118ECFD277CE}"/>
              </a:ext>
            </a:extLst>
          </p:cNvPr>
          <p:cNvSpPr txBox="1"/>
          <p:nvPr/>
        </p:nvSpPr>
        <p:spPr>
          <a:xfrm>
            <a:off x="2894140" y="3554306"/>
            <a:ext cx="1007007" cy="369332"/>
          </a:xfrm>
          <a:prstGeom prst="rect">
            <a:avLst/>
          </a:prstGeom>
          <a:noFill/>
        </p:spPr>
        <p:txBody>
          <a:bodyPr wrap="none" rtlCol="0">
            <a:spAutoFit/>
          </a:bodyPr>
          <a:lstStyle/>
          <a:p>
            <a:r>
              <a:rPr lang="en-US" dirty="0"/>
              <a:t>insulator</a:t>
            </a:r>
          </a:p>
        </p:txBody>
      </p:sp>
    </p:spTree>
    <p:extLst>
      <p:ext uri="{BB962C8B-B14F-4D97-AF65-F5344CB8AC3E}">
        <p14:creationId xmlns:p14="http://schemas.microsoft.com/office/powerpoint/2010/main" val="725471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5" name="TextBox 14">
            <a:extLst>
              <a:ext uri="{FF2B5EF4-FFF2-40B4-BE49-F238E27FC236}">
                <a16:creationId xmlns:a16="http://schemas.microsoft.com/office/drawing/2014/main" id="{641E2CB6-88E7-7A85-6E1C-B28F35E8DB4A}"/>
              </a:ext>
            </a:extLst>
          </p:cNvPr>
          <p:cNvSpPr txBox="1"/>
          <p:nvPr/>
        </p:nvSpPr>
        <p:spPr>
          <a:xfrm>
            <a:off x="917060" y="1231139"/>
            <a:ext cx="7183068" cy="369332"/>
          </a:xfrm>
          <a:prstGeom prst="rect">
            <a:avLst/>
          </a:prstGeom>
          <a:noFill/>
        </p:spPr>
        <p:txBody>
          <a:bodyPr wrap="square" rtlCol="0">
            <a:spAutoFit/>
          </a:bodyPr>
          <a:lstStyle/>
          <a:p>
            <a:r>
              <a:rPr lang="en-US" b="1" dirty="0"/>
              <a:t>Example: </a:t>
            </a:r>
            <a:r>
              <a:rPr lang="en-US" dirty="0"/>
              <a:t>square lattice</a:t>
            </a:r>
          </a:p>
        </p:txBody>
      </p:sp>
      <p:pic>
        <p:nvPicPr>
          <p:cNvPr id="3" name="Picture 2">
            <a:extLst>
              <a:ext uri="{FF2B5EF4-FFF2-40B4-BE49-F238E27FC236}">
                <a16:creationId xmlns:a16="http://schemas.microsoft.com/office/drawing/2014/main" id="{C410F783-CC11-AF4F-EF83-8ABA835A8328}"/>
              </a:ext>
            </a:extLst>
          </p:cNvPr>
          <p:cNvPicPr>
            <a:picLocks noChangeAspect="1"/>
          </p:cNvPicPr>
          <p:nvPr/>
        </p:nvPicPr>
        <p:blipFill>
          <a:blip r:embed="rId3"/>
          <a:stretch>
            <a:fillRect/>
          </a:stretch>
        </p:blipFill>
        <p:spPr>
          <a:xfrm>
            <a:off x="526657" y="1958093"/>
            <a:ext cx="7772400" cy="2524725"/>
          </a:xfrm>
          <a:prstGeom prst="rect">
            <a:avLst/>
          </a:prstGeom>
        </p:spPr>
      </p:pic>
      <p:sp>
        <p:nvSpPr>
          <p:cNvPr id="5" name="TextBox 4">
            <a:extLst>
              <a:ext uri="{FF2B5EF4-FFF2-40B4-BE49-F238E27FC236}">
                <a16:creationId xmlns:a16="http://schemas.microsoft.com/office/drawing/2014/main" id="{C80E0B57-166E-8FCA-244F-B84214EBC14F}"/>
              </a:ext>
            </a:extLst>
          </p:cNvPr>
          <p:cNvSpPr txBox="1"/>
          <p:nvPr/>
        </p:nvSpPr>
        <p:spPr>
          <a:xfrm>
            <a:off x="1845488" y="4482818"/>
            <a:ext cx="5663730" cy="307777"/>
          </a:xfrm>
          <a:prstGeom prst="rect">
            <a:avLst/>
          </a:prstGeom>
          <a:noFill/>
        </p:spPr>
        <p:txBody>
          <a:bodyPr wrap="none" rtlCol="0">
            <a:spAutoFit/>
          </a:bodyPr>
          <a:lstStyle/>
          <a:p>
            <a:r>
              <a:rPr lang="en-US" sz="1400" dirty="0"/>
              <a:t>Images from https://</a:t>
            </a:r>
            <a:r>
              <a:rPr lang="en-US" sz="1400" dirty="0" err="1"/>
              <a:t>faculty.math.illinois.edu</a:t>
            </a:r>
            <a:r>
              <a:rPr lang="en-US" sz="1400" dirty="0"/>
              <a:t>/~</a:t>
            </a:r>
            <a:r>
              <a:rPr lang="en-US" sz="1400" dirty="0" err="1"/>
              <a:t>kkirkpat</a:t>
            </a:r>
            <a:r>
              <a:rPr lang="en-US" sz="1400" dirty="0"/>
              <a:t>/</a:t>
            </a:r>
            <a:r>
              <a:rPr lang="en-US" sz="1400" dirty="0" err="1"/>
              <a:t>percolation.html</a:t>
            </a:r>
            <a:endParaRPr lang="en-US" sz="1400" dirty="0"/>
          </a:p>
        </p:txBody>
      </p:sp>
      <p:sp>
        <p:nvSpPr>
          <p:cNvPr id="6" name="TextBox 5">
            <a:extLst>
              <a:ext uri="{FF2B5EF4-FFF2-40B4-BE49-F238E27FC236}">
                <a16:creationId xmlns:a16="http://schemas.microsoft.com/office/drawing/2014/main" id="{477593A3-0DFF-2D56-D88F-4475D4DD0288}"/>
              </a:ext>
            </a:extLst>
          </p:cNvPr>
          <p:cNvSpPr txBox="1"/>
          <p:nvPr/>
        </p:nvSpPr>
        <p:spPr>
          <a:xfrm>
            <a:off x="6489814" y="1731053"/>
            <a:ext cx="1138453" cy="369332"/>
          </a:xfrm>
          <a:prstGeom prst="rect">
            <a:avLst/>
          </a:prstGeom>
          <a:noFill/>
        </p:spPr>
        <p:txBody>
          <a:bodyPr wrap="none" rtlCol="0">
            <a:spAutoFit/>
          </a:bodyPr>
          <a:lstStyle/>
          <a:p>
            <a:r>
              <a:rPr lang="en-US" dirty="0"/>
              <a:t>conductor</a:t>
            </a:r>
          </a:p>
        </p:txBody>
      </p:sp>
      <p:sp>
        <p:nvSpPr>
          <p:cNvPr id="9" name="TextBox 8">
            <a:extLst>
              <a:ext uri="{FF2B5EF4-FFF2-40B4-BE49-F238E27FC236}">
                <a16:creationId xmlns:a16="http://schemas.microsoft.com/office/drawing/2014/main" id="{236B75F8-7586-ABF2-420B-0EC355F77965}"/>
              </a:ext>
            </a:extLst>
          </p:cNvPr>
          <p:cNvSpPr txBox="1"/>
          <p:nvPr/>
        </p:nvSpPr>
        <p:spPr>
          <a:xfrm>
            <a:off x="3909353" y="1724266"/>
            <a:ext cx="1007007" cy="369332"/>
          </a:xfrm>
          <a:prstGeom prst="rect">
            <a:avLst/>
          </a:prstGeom>
          <a:noFill/>
        </p:spPr>
        <p:txBody>
          <a:bodyPr wrap="none" rtlCol="0">
            <a:spAutoFit/>
          </a:bodyPr>
          <a:lstStyle/>
          <a:p>
            <a:r>
              <a:rPr lang="en-US" dirty="0"/>
              <a:t>insulator</a:t>
            </a:r>
          </a:p>
        </p:txBody>
      </p:sp>
      <p:sp>
        <p:nvSpPr>
          <p:cNvPr id="10" name="TextBox 9">
            <a:extLst>
              <a:ext uri="{FF2B5EF4-FFF2-40B4-BE49-F238E27FC236}">
                <a16:creationId xmlns:a16="http://schemas.microsoft.com/office/drawing/2014/main" id="{3F95B3F7-B944-8D5F-75C9-118ECFD277CE}"/>
              </a:ext>
            </a:extLst>
          </p:cNvPr>
          <p:cNvSpPr txBox="1"/>
          <p:nvPr/>
        </p:nvSpPr>
        <p:spPr>
          <a:xfrm>
            <a:off x="1210998" y="1707374"/>
            <a:ext cx="1007007" cy="369332"/>
          </a:xfrm>
          <a:prstGeom prst="rect">
            <a:avLst/>
          </a:prstGeom>
          <a:noFill/>
        </p:spPr>
        <p:txBody>
          <a:bodyPr wrap="none" rtlCol="0">
            <a:spAutoFit/>
          </a:bodyPr>
          <a:lstStyle/>
          <a:p>
            <a:r>
              <a:rPr lang="en-US" dirty="0"/>
              <a:t>insulator</a:t>
            </a:r>
          </a:p>
        </p:txBody>
      </p:sp>
      <p:sp>
        <p:nvSpPr>
          <p:cNvPr id="7" name="TextBox 6">
            <a:extLst>
              <a:ext uri="{FF2B5EF4-FFF2-40B4-BE49-F238E27FC236}">
                <a16:creationId xmlns:a16="http://schemas.microsoft.com/office/drawing/2014/main" id="{2B1010CB-F430-4390-E86B-383D8DC63932}"/>
              </a:ext>
            </a:extLst>
          </p:cNvPr>
          <p:cNvSpPr txBox="1"/>
          <p:nvPr/>
        </p:nvSpPr>
        <p:spPr>
          <a:xfrm>
            <a:off x="1228320" y="4888197"/>
            <a:ext cx="9735357" cy="369332"/>
          </a:xfrm>
          <a:prstGeom prst="rect">
            <a:avLst/>
          </a:prstGeom>
          <a:noFill/>
        </p:spPr>
        <p:txBody>
          <a:bodyPr wrap="none" rtlCol="0">
            <a:spAutoFit/>
          </a:bodyPr>
          <a:lstStyle/>
          <a:p>
            <a:r>
              <a:rPr lang="en-US" dirty="0"/>
              <a:t>Above a </a:t>
            </a:r>
            <a:r>
              <a:rPr lang="en-US" b="1" dirty="0"/>
              <a:t>percolation threshold </a:t>
            </a:r>
            <a:r>
              <a:rPr lang="en-US" dirty="0"/>
              <a:t>p</a:t>
            </a:r>
            <a:r>
              <a:rPr lang="en-US" baseline="-25000" dirty="0"/>
              <a:t>c</a:t>
            </a:r>
            <a:r>
              <a:rPr lang="en-US" dirty="0"/>
              <a:t> connectivity across the whole grid forms, insulator -&gt; conductor</a:t>
            </a:r>
            <a:endParaRPr lang="en-US" baseline="-25000" dirty="0"/>
          </a:p>
        </p:txBody>
      </p:sp>
      <p:sp>
        <p:nvSpPr>
          <p:cNvPr id="11" name="TextBox 10">
            <a:extLst>
              <a:ext uri="{FF2B5EF4-FFF2-40B4-BE49-F238E27FC236}">
                <a16:creationId xmlns:a16="http://schemas.microsoft.com/office/drawing/2014/main" id="{64DFB544-288D-4E34-2E0D-DDA19605CDC3}"/>
              </a:ext>
            </a:extLst>
          </p:cNvPr>
          <p:cNvSpPr txBox="1"/>
          <p:nvPr/>
        </p:nvSpPr>
        <p:spPr>
          <a:xfrm>
            <a:off x="8549157" y="7496111"/>
            <a:ext cx="210133" cy="3323987"/>
          </a:xfrm>
          <a:prstGeom prst="rect">
            <a:avLst/>
          </a:prstGeom>
          <a:noFill/>
        </p:spPr>
        <p:txBody>
          <a:bodyPr wrap="square" rtlCol="0">
            <a:spAutoFit/>
          </a:bodyPr>
          <a:lstStyle/>
          <a:p>
            <a:r>
              <a:rPr lang="en-US" dirty="0"/>
              <a:t>How to find p</a:t>
            </a:r>
            <a:r>
              <a:rPr lang="en-US" baseline="-25000" dirty="0"/>
              <a:t>c</a:t>
            </a:r>
            <a:r>
              <a:rPr lang="en-US" dirty="0"/>
              <a:t>?</a:t>
            </a:r>
            <a:endParaRPr lang="en-US" baseline="-25000" dirty="0"/>
          </a:p>
        </p:txBody>
      </p:sp>
      <p:pic>
        <p:nvPicPr>
          <p:cNvPr id="11266" name="Picture 2" descr="undefined">
            <a:extLst>
              <a:ext uri="{FF2B5EF4-FFF2-40B4-BE49-F238E27FC236}">
                <a16:creationId xmlns:a16="http://schemas.microsoft.com/office/drawing/2014/main" id="{1C2A2B4E-D805-6A20-C3B9-C12FF51E92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4900" y="2053915"/>
            <a:ext cx="2281999" cy="22819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F65EE9C9-8A26-A636-095F-18BBF99FD9DE}"/>
              </a:ext>
            </a:extLst>
          </p:cNvPr>
          <p:cNvSpPr txBox="1"/>
          <p:nvPr/>
        </p:nvSpPr>
        <p:spPr>
          <a:xfrm>
            <a:off x="9238783" y="1286335"/>
            <a:ext cx="2058577" cy="646331"/>
          </a:xfrm>
          <a:prstGeom prst="rect">
            <a:avLst/>
          </a:prstGeom>
          <a:noFill/>
        </p:spPr>
        <p:txBody>
          <a:bodyPr wrap="none" rtlCol="0">
            <a:spAutoFit/>
          </a:bodyPr>
          <a:lstStyle/>
          <a:p>
            <a:r>
              <a:rPr lang="en-US" b="1" dirty="0"/>
              <a:t>Another example:</a:t>
            </a:r>
          </a:p>
          <a:p>
            <a:r>
              <a:rPr lang="en-US" dirty="0"/>
              <a:t>disk percolation</a:t>
            </a:r>
          </a:p>
        </p:txBody>
      </p:sp>
      <p:sp>
        <p:nvSpPr>
          <p:cNvPr id="13" name="TextBox 12">
            <a:extLst>
              <a:ext uri="{FF2B5EF4-FFF2-40B4-BE49-F238E27FC236}">
                <a16:creationId xmlns:a16="http://schemas.microsoft.com/office/drawing/2014/main" id="{4B78ADB0-E064-B58B-1F29-20A830F74A0F}"/>
              </a:ext>
            </a:extLst>
          </p:cNvPr>
          <p:cNvSpPr txBox="1"/>
          <p:nvPr/>
        </p:nvSpPr>
        <p:spPr>
          <a:xfrm>
            <a:off x="5241437" y="5493078"/>
            <a:ext cx="1709122" cy="369332"/>
          </a:xfrm>
          <a:prstGeom prst="rect">
            <a:avLst/>
          </a:prstGeom>
          <a:noFill/>
        </p:spPr>
        <p:txBody>
          <a:bodyPr wrap="none" rtlCol="0">
            <a:spAutoFit/>
          </a:bodyPr>
          <a:lstStyle/>
          <a:p>
            <a:r>
              <a:rPr lang="en-US" dirty="0"/>
              <a:t>How to find p</a:t>
            </a:r>
            <a:r>
              <a:rPr lang="en-US" baseline="-25000" dirty="0"/>
              <a:t>c</a:t>
            </a:r>
            <a:r>
              <a:rPr lang="en-US" dirty="0"/>
              <a:t>?</a:t>
            </a:r>
          </a:p>
        </p:txBody>
      </p:sp>
    </p:spTree>
    <p:extLst>
      <p:ext uri="{BB962C8B-B14F-4D97-AF65-F5344CB8AC3E}">
        <p14:creationId xmlns:p14="http://schemas.microsoft.com/office/powerpoint/2010/main" val="166912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 simulation</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1" name="TextBox 10">
            <a:extLst>
              <a:ext uri="{FF2B5EF4-FFF2-40B4-BE49-F238E27FC236}">
                <a16:creationId xmlns:a16="http://schemas.microsoft.com/office/drawing/2014/main" id="{64DFB544-288D-4E34-2E0D-DDA19605CDC3}"/>
              </a:ext>
            </a:extLst>
          </p:cNvPr>
          <p:cNvSpPr txBox="1"/>
          <p:nvPr/>
        </p:nvSpPr>
        <p:spPr>
          <a:xfrm>
            <a:off x="8549157" y="7496111"/>
            <a:ext cx="210133" cy="3323987"/>
          </a:xfrm>
          <a:prstGeom prst="rect">
            <a:avLst/>
          </a:prstGeom>
          <a:noFill/>
        </p:spPr>
        <p:txBody>
          <a:bodyPr wrap="square" rtlCol="0">
            <a:spAutoFit/>
          </a:bodyPr>
          <a:lstStyle/>
          <a:p>
            <a:r>
              <a:rPr lang="en-US" dirty="0"/>
              <a:t>How to find p</a:t>
            </a:r>
            <a:r>
              <a:rPr lang="en-US" baseline="-25000" dirty="0"/>
              <a:t>c</a:t>
            </a:r>
            <a:r>
              <a:rPr lang="en-US" dirty="0"/>
              <a:t>?</a:t>
            </a:r>
            <a:endParaRPr lang="en-US" baseline="-25000" dirty="0"/>
          </a:p>
        </p:txBody>
      </p:sp>
      <p:pic>
        <p:nvPicPr>
          <p:cNvPr id="8" name="Picture 7">
            <a:extLst>
              <a:ext uri="{FF2B5EF4-FFF2-40B4-BE49-F238E27FC236}">
                <a16:creationId xmlns:a16="http://schemas.microsoft.com/office/drawing/2014/main" id="{86CF59A5-11C1-8F82-0B7E-90B8F68AEBB1}"/>
              </a:ext>
            </a:extLst>
          </p:cNvPr>
          <p:cNvPicPr>
            <a:picLocks noChangeAspect="1"/>
          </p:cNvPicPr>
          <p:nvPr/>
        </p:nvPicPr>
        <p:blipFill>
          <a:blip r:embed="rId3"/>
          <a:stretch>
            <a:fillRect/>
          </a:stretch>
        </p:blipFill>
        <p:spPr>
          <a:xfrm>
            <a:off x="9403280" y="1356091"/>
            <a:ext cx="2204405" cy="2204405"/>
          </a:xfrm>
          <a:prstGeom prst="rect">
            <a:avLst/>
          </a:prstGeom>
        </p:spPr>
      </p:pic>
      <p:sp>
        <p:nvSpPr>
          <p:cNvPr id="14" name="TextBox 13">
            <a:extLst>
              <a:ext uri="{FF2B5EF4-FFF2-40B4-BE49-F238E27FC236}">
                <a16:creationId xmlns:a16="http://schemas.microsoft.com/office/drawing/2014/main" id="{475D22BD-5E9D-726E-CF23-83F4629D252B}"/>
              </a:ext>
            </a:extLst>
          </p:cNvPr>
          <p:cNvSpPr txBox="1"/>
          <p:nvPr/>
        </p:nvSpPr>
        <p:spPr>
          <a:xfrm>
            <a:off x="736374" y="1336536"/>
            <a:ext cx="5766322" cy="369332"/>
          </a:xfrm>
          <a:prstGeom prst="rect">
            <a:avLst/>
          </a:prstGeom>
          <a:noFill/>
        </p:spPr>
        <p:txBody>
          <a:bodyPr wrap="none" rtlCol="0">
            <a:spAutoFit/>
          </a:bodyPr>
          <a:lstStyle/>
          <a:p>
            <a:r>
              <a:rPr lang="en-US" dirty="0"/>
              <a:t>Simulate percolation threshold with Monte Carlo methods</a:t>
            </a:r>
          </a:p>
        </p:txBody>
      </p:sp>
      <p:sp>
        <p:nvSpPr>
          <p:cNvPr id="16" name="TextBox 15">
            <a:extLst>
              <a:ext uri="{FF2B5EF4-FFF2-40B4-BE49-F238E27FC236}">
                <a16:creationId xmlns:a16="http://schemas.microsoft.com/office/drawing/2014/main" id="{4D7F1276-CD7A-85F1-9BA2-566DF7D51400}"/>
              </a:ext>
            </a:extLst>
          </p:cNvPr>
          <p:cNvSpPr txBox="1"/>
          <p:nvPr/>
        </p:nvSpPr>
        <p:spPr>
          <a:xfrm>
            <a:off x="736374" y="1877318"/>
            <a:ext cx="6748759" cy="3970318"/>
          </a:xfrm>
          <a:prstGeom prst="rect">
            <a:avLst/>
          </a:prstGeom>
          <a:noFill/>
        </p:spPr>
        <p:txBody>
          <a:bodyPr wrap="square" rtlCol="0">
            <a:spAutoFit/>
          </a:bodyPr>
          <a:lstStyle/>
          <a:p>
            <a:r>
              <a:rPr lang="en-US" b="1" dirty="0"/>
              <a:t>Strategy 1:</a:t>
            </a:r>
          </a:p>
          <a:p>
            <a:pPr marL="285750" indent="-285750">
              <a:buFont typeface="Arial" panose="020B0604020202020204" pitchFamily="34" charset="0"/>
              <a:buChar char="•"/>
            </a:pPr>
            <a:r>
              <a:rPr lang="en-US" dirty="0"/>
              <a:t>For a given value of </a:t>
            </a:r>
            <a:r>
              <a:rPr lang="en-US" i="1" dirty="0"/>
              <a:t>p </a:t>
            </a:r>
            <a:r>
              <a:rPr lang="en-US" dirty="0"/>
              <a:t>mark each site as occupied with a probability </a:t>
            </a:r>
            <a:r>
              <a:rPr lang="en-US" i="1" dirty="0"/>
              <a:t>p</a:t>
            </a:r>
          </a:p>
          <a:p>
            <a:pPr marL="285750" indent="-285750">
              <a:buFont typeface="Arial" panose="020B0604020202020204" pitchFamily="34" charset="0"/>
              <a:buChar char="•"/>
            </a:pPr>
            <a:r>
              <a:rPr lang="en-US" dirty="0"/>
              <a:t>Find all clusters (e.g. with </a:t>
            </a:r>
            <a:r>
              <a:rPr lang="en-US" dirty="0">
                <a:hlinkClick r:id="rId4"/>
              </a:rPr>
              <a:t>union-find data structure</a:t>
            </a:r>
            <a:r>
              <a:rPr lang="en-US" dirty="0"/>
              <a:t>)</a:t>
            </a:r>
          </a:p>
          <a:p>
            <a:pPr marL="285750" indent="-285750">
              <a:buFont typeface="Arial" panose="020B0604020202020204" pitchFamily="34" charset="0"/>
              <a:buChar char="•"/>
            </a:pPr>
            <a:r>
              <a:rPr lang="en-US" dirty="0"/>
              <a:t>Check if a conducting cluster from bottom to top edge exists</a:t>
            </a:r>
          </a:p>
          <a:p>
            <a:pPr marL="285750" indent="-285750">
              <a:buFont typeface="Arial" panose="020B0604020202020204" pitchFamily="34" charset="0"/>
              <a:buChar char="•"/>
            </a:pPr>
            <a:r>
              <a:rPr lang="en-US" dirty="0"/>
              <a:t>We expect the cluster to exists for p&gt;p</a:t>
            </a:r>
            <a:r>
              <a:rPr lang="en-US" baseline="-25000" dirty="0"/>
              <a:t>c</a:t>
            </a:r>
            <a:r>
              <a:rPr lang="en-US" dirty="0"/>
              <a:t> and not exist for p&lt;p</a:t>
            </a:r>
            <a:r>
              <a:rPr lang="en-US" baseline="-25000" dirty="0"/>
              <a:t>c</a:t>
            </a:r>
          </a:p>
          <a:p>
            <a:pPr marL="285750" indent="-285750">
              <a:buFont typeface="Arial" panose="020B0604020202020204" pitchFamily="34" charset="0"/>
              <a:buChar char="•"/>
            </a:pPr>
            <a:endParaRPr lang="en-US" baseline="-25000" dirty="0"/>
          </a:p>
          <a:p>
            <a:pPr marL="285750" indent="-285750">
              <a:buFont typeface="Arial" panose="020B0604020202020204" pitchFamily="34" charset="0"/>
              <a:buChar char="•"/>
            </a:pPr>
            <a:endParaRPr lang="en-US" baseline="-25000" dirty="0"/>
          </a:p>
          <a:p>
            <a:r>
              <a:rPr lang="en-US" b="1" dirty="0"/>
              <a:t>Strategy 2:</a:t>
            </a:r>
          </a:p>
          <a:p>
            <a:pPr marL="285750" indent="-285750">
              <a:buFont typeface="Arial" panose="020B0604020202020204" pitchFamily="34" charset="0"/>
              <a:buChar char="•"/>
            </a:pPr>
            <a:r>
              <a:rPr lang="en-US" dirty="0"/>
              <a:t>Start with zero occupied site</a:t>
            </a:r>
          </a:p>
          <a:p>
            <a:pPr marL="285750" indent="-285750">
              <a:buFont typeface="Arial" panose="020B0604020202020204" pitchFamily="34" charset="0"/>
              <a:buChar char="•"/>
            </a:pPr>
            <a:r>
              <a:rPr lang="en-US" dirty="0"/>
              <a:t>Mark a random unoccupied site as occupied and check if it forms a new cluster</a:t>
            </a:r>
          </a:p>
          <a:p>
            <a:pPr marL="285750" indent="-285750">
              <a:buFont typeface="Arial" panose="020B0604020202020204" pitchFamily="34" charset="0"/>
              <a:buChar char="•"/>
            </a:pPr>
            <a:r>
              <a:rPr lang="en-US" dirty="0"/>
              <a:t>Repeat the process until a conducting cluster is formed</a:t>
            </a:r>
          </a:p>
          <a:p>
            <a:pPr marL="285750" indent="-285750">
              <a:buFont typeface="Arial" panose="020B0604020202020204" pitchFamily="34" charset="0"/>
              <a:buChar char="•"/>
            </a:pPr>
            <a:r>
              <a:rPr lang="en-US" dirty="0"/>
              <a:t>The ratio of occupied to total sites is the estimate for p</a:t>
            </a:r>
            <a:r>
              <a:rPr lang="en-US" baseline="-25000" dirty="0"/>
              <a:t>c</a:t>
            </a:r>
          </a:p>
          <a:p>
            <a:endParaRPr lang="en-US" baseline="-25000" dirty="0"/>
          </a:p>
        </p:txBody>
      </p:sp>
      <p:sp>
        <p:nvSpPr>
          <p:cNvPr id="17" name="TextBox 16">
            <a:extLst>
              <a:ext uri="{FF2B5EF4-FFF2-40B4-BE49-F238E27FC236}">
                <a16:creationId xmlns:a16="http://schemas.microsoft.com/office/drawing/2014/main" id="{73938C47-2981-CA99-16E2-6B3DC078B266}"/>
              </a:ext>
            </a:extLst>
          </p:cNvPr>
          <p:cNvSpPr txBox="1"/>
          <p:nvPr/>
        </p:nvSpPr>
        <p:spPr>
          <a:xfrm>
            <a:off x="736374" y="6190536"/>
            <a:ext cx="2775119" cy="369332"/>
          </a:xfrm>
          <a:prstGeom prst="rect">
            <a:avLst/>
          </a:prstGeom>
          <a:noFill/>
        </p:spPr>
        <p:txBody>
          <a:bodyPr wrap="none" rtlCol="0">
            <a:spAutoFit/>
          </a:bodyPr>
          <a:lstStyle/>
          <a:p>
            <a:r>
              <a:rPr lang="en-US" b="1" dirty="0"/>
              <a:t>Caveats: </a:t>
            </a:r>
            <a:r>
              <a:rPr lang="en-US" dirty="0"/>
              <a:t>finite-size effects</a:t>
            </a:r>
          </a:p>
        </p:txBody>
      </p:sp>
    </p:spTree>
    <p:extLst>
      <p:ext uri="{BB962C8B-B14F-4D97-AF65-F5344CB8AC3E}">
        <p14:creationId xmlns:p14="http://schemas.microsoft.com/office/powerpoint/2010/main" val="1297923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 union-find data structure</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1" name="TextBox 10">
            <a:extLst>
              <a:ext uri="{FF2B5EF4-FFF2-40B4-BE49-F238E27FC236}">
                <a16:creationId xmlns:a16="http://schemas.microsoft.com/office/drawing/2014/main" id="{64DFB544-288D-4E34-2E0D-DDA19605CDC3}"/>
              </a:ext>
            </a:extLst>
          </p:cNvPr>
          <p:cNvSpPr txBox="1"/>
          <p:nvPr/>
        </p:nvSpPr>
        <p:spPr>
          <a:xfrm>
            <a:off x="8549157" y="7496111"/>
            <a:ext cx="210133" cy="3323987"/>
          </a:xfrm>
          <a:prstGeom prst="rect">
            <a:avLst/>
          </a:prstGeom>
          <a:noFill/>
        </p:spPr>
        <p:txBody>
          <a:bodyPr wrap="square" rtlCol="0">
            <a:spAutoFit/>
          </a:bodyPr>
          <a:lstStyle/>
          <a:p>
            <a:r>
              <a:rPr lang="en-US" dirty="0"/>
              <a:t>How to find p</a:t>
            </a:r>
            <a:r>
              <a:rPr lang="en-US" baseline="-25000" dirty="0"/>
              <a:t>c</a:t>
            </a:r>
            <a:r>
              <a:rPr lang="en-US" dirty="0"/>
              <a:t>?</a:t>
            </a:r>
            <a:endParaRPr lang="en-US" baseline="-25000" dirty="0"/>
          </a:p>
        </p:txBody>
      </p:sp>
      <p:sp>
        <p:nvSpPr>
          <p:cNvPr id="14" name="TextBox 13">
            <a:extLst>
              <a:ext uri="{FF2B5EF4-FFF2-40B4-BE49-F238E27FC236}">
                <a16:creationId xmlns:a16="http://schemas.microsoft.com/office/drawing/2014/main" id="{475D22BD-5E9D-726E-CF23-83F4629D252B}"/>
              </a:ext>
            </a:extLst>
          </p:cNvPr>
          <p:cNvSpPr txBox="1"/>
          <p:nvPr/>
        </p:nvSpPr>
        <p:spPr>
          <a:xfrm>
            <a:off x="736374" y="1336536"/>
            <a:ext cx="6277681" cy="369332"/>
          </a:xfrm>
          <a:prstGeom prst="rect">
            <a:avLst/>
          </a:prstGeom>
          <a:noFill/>
        </p:spPr>
        <p:txBody>
          <a:bodyPr wrap="none" rtlCol="0">
            <a:spAutoFit/>
          </a:bodyPr>
          <a:lstStyle/>
          <a:p>
            <a:r>
              <a:rPr lang="en-US" dirty="0"/>
              <a:t>For finding clusters we can utilize the union-find data structure</a:t>
            </a:r>
          </a:p>
        </p:txBody>
      </p:sp>
      <p:pic>
        <p:nvPicPr>
          <p:cNvPr id="3" name="Picture 2">
            <a:extLst>
              <a:ext uri="{FF2B5EF4-FFF2-40B4-BE49-F238E27FC236}">
                <a16:creationId xmlns:a16="http://schemas.microsoft.com/office/drawing/2014/main" id="{0D72634F-1C9E-009A-16A2-CF53FDEFFBD6}"/>
              </a:ext>
            </a:extLst>
          </p:cNvPr>
          <p:cNvPicPr>
            <a:picLocks noChangeAspect="1"/>
          </p:cNvPicPr>
          <p:nvPr/>
        </p:nvPicPr>
        <p:blipFill>
          <a:blip r:embed="rId3"/>
          <a:stretch>
            <a:fillRect/>
          </a:stretch>
        </p:blipFill>
        <p:spPr>
          <a:xfrm>
            <a:off x="736374" y="1787938"/>
            <a:ext cx="6244703" cy="3878476"/>
          </a:xfrm>
          <a:prstGeom prst="rect">
            <a:avLst/>
          </a:prstGeom>
        </p:spPr>
      </p:pic>
      <p:pic>
        <p:nvPicPr>
          <p:cNvPr id="5" name="Picture 4">
            <a:extLst>
              <a:ext uri="{FF2B5EF4-FFF2-40B4-BE49-F238E27FC236}">
                <a16:creationId xmlns:a16="http://schemas.microsoft.com/office/drawing/2014/main" id="{D404978A-C7B3-2A6E-F8FC-4FECAAEABC80}"/>
              </a:ext>
            </a:extLst>
          </p:cNvPr>
          <p:cNvPicPr>
            <a:picLocks noChangeAspect="1"/>
          </p:cNvPicPr>
          <p:nvPr/>
        </p:nvPicPr>
        <p:blipFill>
          <a:blip r:embed="rId4"/>
          <a:stretch>
            <a:fillRect/>
          </a:stretch>
        </p:blipFill>
        <p:spPr>
          <a:xfrm>
            <a:off x="6278808" y="2256831"/>
            <a:ext cx="5394017" cy="2940689"/>
          </a:xfrm>
          <a:prstGeom prst="rect">
            <a:avLst/>
          </a:prstGeom>
        </p:spPr>
      </p:pic>
      <p:sp>
        <p:nvSpPr>
          <p:cNvPr id="6" name="TextBox 5">
            <a:extLst>
              <a:ext uri="{FF2B5EF4-FFF2-40B4-BE49-F238E27FC236}">
                <a16:creationId xmlns:a16="http://schemas.microsoft.com/office/drawing/2014/main" id="{BC3761F1-617D-DE5A-C8F1-32EDA30F2AC5}"/>
              </a:ext>
            </a:extLst>
          </p:cNvPr>
          <p:cNvSpPr txBox="1"/>
          <p:nvPr/>
        </p:nvSpPr>
        <p:spPr>
          <a:xfrm>
            <a:off x="736374" y="6032711"/>
            <a:ext cx="7773282" cy="369332"/>
          </a:xfrm>
          <a:prstGeom prst="rect">
            <a:avLst/>
          </a:prstGeom>
          <a:noFill/>
        </p:spPr>
        <p:txBody>
          <a:bodyPr wrap="none" rtlCol="0">
            <a:spAutoFit/>
          </a:bodyPr>
          <a:lstStyle/>
          <a:p>
            <a:r>
              <a:rPr lang="en-US" dirty="0"/>
              <a:t>Here implemented for a 2D grid, and keeps track of max and min y coordinate</a:t>
            </a:r>
          </a:p>
        </p:txBody>
      </p:sp>
    </p:spTree>
    <p:extLst>
      <p:ext uri="{BB962C8B-B14F-4D97-AF65-F5344CB8AC3E}">
        <p14:creationId xmlns:p14="http://schemas.microsoft.com/office/powerpoint/2010/main" val="272445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 implementing strategy 2</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1" name="TextBox 10">
            <a:extLst>
              <a:ext uri="{FF2B5EF4-FFF2-40B4-BE49-F238E27FC236}">
                <a16:creationId xmlns:a16="http://schemas.microsoft.com/office/drawing/2014/main" id="{64DFB544-288D-4E34-2E0D-DDA19605CDC3}"/>
              </a:ext>
            </a:extLst>
          </p:cNvPr>
          <p:cNvSpPr txBox="1"/>
          <p:nvPr/>
        </p:nvSpPr>
        <p:spPr>
          <a:xfrm>
            <a:off x="8549157" y="7496111"/>
            <a:ext cx="210133" cy="3323987"/>
          </a:xfrm>
          <a:prstGeom prst="rect">
            <a:avLst/>
          </a:prstGeom>
          <a:noFill/>
        </p:spPr>
        <p:txBody>
          <a:bodyPr wrap="square" rtlCol="0">
            <a:spAutoFit/>
          </a:bodyPr>
          <a:lstStyle/>
          <a:p>
            <a:r>
              <a:rPr lang="en-US" dirty="0"/>
              <a:t>How to find p</a:t>
            </a:r>
            <a:r>
              <a:rPr lang="en-US" baseline="-25000" dirty="0"/>
              <a:t>c</a:t>
            </a:r>
            <a:r>
              <a:rPr lang="en-US" dirty="0"/>
              <a:t>?</a:t>
            </a:r>
            <a:endParaRPr lang="en-US" baseline="-25000" dirty="0"/>
          </a:p>
        </p:txBody>
      </p:sp>
      <p:pic>
        <p:nvPicPr>
          <p:cNvPr id="7" name="Picture 6">
            <a:extLst>
              <a:ext uri="{FF2B5EF4-FFF2-40B4-BE49-F238E27FC236}">
                <a16:creationId xmlns:a16="http://schemas.microsoft.com/office/drawing/2014/main" id="{745A2BD7-F620-D250-3DE7-3D3A76BD0A6A}"/>
              </a:ext>
            </a:extLst>
          </p:cNvPr>
          <p:cNvPicPr>
            <a:picLocks noChangeAspect="1"/>
          </p:cNvPicPr>
          <p:nvPr/>
        </p:nvPicPr>
        <p:blipFill>
          <a:blip r:embed="rId3"/>
          <a:stretch>
            <a:fillRect/>
          </a:stretch>
        </p:blipFill>
        <p:spPr>
          <a:xfrm>
            <a:off x="609197" y="1181319"/>
            <a:ext cx="4351222" cy="4495362"/>
          </a:xfrm>
          <a:prstGeom prst="rect">
            <a:avLst/>
          </a:prstGeom>
        </p:spPr>
      </p:pic>
      <p:pic>
        <p:nvPicPr>
          <p:cNvPr id="8" name="Picture 7">
            <a:extLst>
              <a:ext uri="{FF2B5EF4-FFF2-40B4-BE49-F238E27FC236}">
                <a16:creationId xmlns:a16="http://schemas.microsoft.com/office/drawing/2014/main" id="{FB508279-ABCB-7686-B2B8-17B968340D45}"/>
              </a:ext>
            </a:extLst>
          </p:cNvPr>
          <p:cNvPicPr>
            <a:picLocks noChangeAspect="1"/>
          </p:cNvPicPr>
          <p:nvPr/>
        </p:nvPicPr>
        <p:blipFill>
          <a:blip r:embed="rId4"/>
          <a:stretch>
            <a:fillRect/>
          </a:stretch>
        </p:blipFill>
        <p:spPr>
          <a:xfrm>
            <a:off x="1210602" y="5676681"/>
            <a:ext cx="2867784" cy="565244"/>
          </a:xfrm>
          <a:prstGeom prst="rect">
            <a:avLst/>
          </a:prstGeom>
        </p:spPr>
      </p:pic>
    </p:spTree>
    <p:extLst>
      <p:ext uri="{BB962C8B-B14F-4D97-AF65-F5344CB8AC3E}">
        <p14:creationId xmlns:p14="http://schemas.microsoft.com/office/powerpoint/2010/main" val="3761502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 implementing strategy 2</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745A2BD7-F620-D250-3DE7-3D3A76BD0A6A}"/>
              </a:ext>
            </a:extLst>
          </p:cNvPr>
          <p:cNvPicPr>
            <a:picLocks noChangeAspect="1"/>
          </p:cNvPicPr>
          <p:nvPr/>
        </p:nvPicPr>
        <p:blipFill>
          <a:blip r:embed="rId3"/>
          <a:stretch>
            <a:fillRect/>
          </a:stretch>
        </p:blipFill>
        <p:spPr>
          <a:xfrm>
            <a:off x="609197" y="1181319"/>
            <a:ext cx="4351222" cy="4495362"/>
          </a:xfrm>
          <a:prstGeom prst="rect">
            <a:avLst/>
          </a:prstGeom>
        </p:spPr>
      </p:pic>
      <p:pic>
        <p:nvPicPr>
          <p:cNvPr id="8" name="Picture 7">
            <a:extLst>
              <a:ext uri="{FF2B5EF4-FFF2-40B4-BE49-F238E27FC236}">
                <a16:creationId xmlns:a16="http://schemas.microsoft.com/office/drawing/2014/main" id="{FB508279-ABCB-7686-B2B8-17B968340D45}"/>
              </a:ext>
            </a:extLst>
          </p:cNvPr>
          <p:cNvPicPr>
            <a:picLocks noChangeAspect="1"/>
          </p:cNvPicPr>
          <p:nvPr/>
        </p:nvPicPr>
        <p:blipFill>
          <a:blip r:embed="rId4"/>
          <a:stretch>
            <a:fillRect/>
          </a:stretch>
        </p:blipFill>
        <p:spPr>
          <a:xfrm>
            <a:off x="1210602" y="5676681"/>
            <a:ext cx="2867784" cy="565244"/>
          </a:xfrm>
          <a:prstGeom prst="rect">
            <a:avLst/>
          </a:prstGeom>
        </p:spPr>
      </p:pic>
      <p:pic>
        <p:nvPicPr>
          <p:cNvPr id="14338" name="Picture 2">
            <a:extLst>
              <a:ext uri="{FF2B5EF4-FFF2-40B4-BE49-F238E27FC236}">
                <a16:creationId xmlns:a16="http://schemas.microsoft.com/office/drawing/2014/main" id="{A8FE7DCF-2E2D-699B-23B7-75C29414F1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7175" y="1452252"/>
            <a:ext cx="3623610" cy="35998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029107D-715A-4076-8F8B-35C568E95B40}"/>
              </a:ext>
            </a:extLst>
          </p:cNvPr>
          <p:cNvSpPr txBox="1"/>
          <p:nvPr/>
        </p:nvSpPr>
        <p:spPr>
          <a:xfrm>
            <a:off x="8646131" y="1122603"/>
            <a:ext cx="1091966" cy="369332"/>
          </a:xfrm>
          <a:prstGeom prst="rect">
            <a:avLst/>
          </a:prstGeom>
          <a:noFill/>
        </p:spPr>
        <p:txBody>
          <a:bodyPr wrap="none" rtlCol="0">
            <a:spAutoFit/>
          </a:bodyPr>
          <a:lstStyle/>
          <a:p>
            <a:r>
              <a:rPr lang="en-US" dirty="0"/>
              <a:t>N = 400:</a:t>
            </a:r>
          </a:p>
        </p:txBody>
      </p:sp>
    </p:spTree>
    <p:extLst>
      <p:ext uri="{BB962C8B-B14F-4D97-AF65-F5344CB8AC3E}">
        <p14:creationId xmlns:p14="http://schemas.microsoft.com/office/powerpoint/2010/main" val="2799293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Percolation threshold: implementing strategy 2</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7" name="Picture 6">
            <a:extLst>
              <a:ext uri="{FF2B5EF4-FFF2-40B4-BE49-F238E27FC236}">
                <a16:creationId xmlns:a16="http://schemas.microsoft.com/office/drawing/2014/main" id="{745A2BD7-F620-D250-3DE7-3D3A76BD0A6A}"/>
              </a:ext>
            </a:extLst>
          </p:cNvPr>
          <p:cNvPicPr>
            <a:picLocks noChangeAspect="1"/>
          </p:cNvPicPr>
          <p:nvPr/>
        </p:nvPicPr>
        <p:blipFill>
          <a:blip r:embed="rId3"/>
          <a:stretch>
            <a:fillRect/>
          </a:stretch>
        </p:blipFill>
        <p:spPr>
          <a:xfrm>
            <a:off x="609197" y="1181319"/>
            <a:ext cx="4351222" cy="4495362"/>
          </a:xfrm>
          <a:prstGeom prst="rect">
            <a:avLst/>
          </a:prstGeom>
        </p:spPr>
      </p:pic>
      <p:pic>
        <p:nvPicPr>
          <p:cNvPr id="8" name="Picture 7">
            <a:extLst>
              <a:ext uri="{FF2B5EF4-FFF2-40B4-BE49-F238E27FC236}">
                <a16:creationId xmlns:a16="http://schemas.microsoft.com/office/drawing/2014/main" id="{FB508279-ABCB-7686-B2B8-17B968340D45}"/>
              </a:ext>
            </a:extLst>
          </p:cNvPr>
          <p:cNvPicPr>
            <a:picLocks noChangeAspect="1"/>
          </p:cNvPicPr>
          <p:nvPr/>
        </p:nvPicPr>
        <p:blipFill>
          <a:blip r:embed="rId4"/>
          <a:stretch>
            <a:fillRect/>
          </a:stretch>
        </p:blipFill>
        <p:spPr>
          <a:xfrm>
            <a:off x="1210602" y="5676681"/>
            <a:ext cx="2867784" cy="565244"/>
          </a:xfrm>
          <a:prstGeom prst="rect">
            <a:avLst/>
          </a:prstGeom>
        </p:spPr>
      </p:pic>
      <p:pic>
        <p:nvPicPr>
          <p:cNvPr id="14338" name="Picture 2">
            <a:extLst>
              <a:ext uri="{FF2B5EF4-FFF2-40B4-BE49-F238E27FC236}">
                <a16:creationId xmlns:a16="http://schemas.microsoft.com/office/drawing/2014/main" id="{A8FE7DCF-2E2D-699B-23B7-75C29414F1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7175" y="1452252"/>
            <a:ext cx="3623610" cy="35998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029107D-715A-4076-8F8B-35C568E95B40}"/>
              </a:ext>
            </a:extLst>
          </p:cNvPr>
          <p:cNvSpPr txBox="1"/>
          <p:nvPr/>
        </p:nvSpPr>
        <p:spPr>
          <a:xfrm>
            <a:off x="8646131" y="1122603"/>
            <a:ext cx="1091966" cy="369332"/>
          </a:xfrm>
          <a:prstGeom prst="rect">
            <a:avLst/>
          </a:prstGeom>
          <a:noFill/>
        </p:spPr>
        <p:txBody>
          <a:bodyPr wrap="none" rtlCol="0">
            <a:spAutoFit/>
          </a:bodyPr>
          <a:lstStyle/>
          <a:p>
            <a:r>
              <a:rPr lang="en-US" dirty="0"/>
              <a:t>N = 400:</a:t>
            </a:r>
          </a:p>
        </p:txBody>
      </p:sp>
      <p:sp>
        <p:nvSpPr>
          <p:cNvPr id="10" name="TextBox 9">
            <a:extLst>
              <a:ext uri="{FF2B5EF4-FFF2-40B4-BE49-F238E27FC236}">
                <a16:creationId xmlns:a16="http://schemas.microsoft.com/office/drawing/2014/main" id="{BDDBB3DD-9AC0-687E-145B-301D9E88E0EF}"/>
              </a:ext>
            </a:extLst>
          </p:cNvPr>
          <p:cNvSpPr txBox="1"/>
          <p:nvPr/>
        </p:nvSpPr>
        <p:spPr>
          <a:xfrm>
            <a:off x="5288853" y="5414469"/>
            <a:ext cx="2601994" cy="369332"/>
          </a:xfrm>
          <a:prstGeom prst="rect">
            <a:avLst/>
          </a:prstGeom>
          <a:noFill/>
        </p:spPr>
        <p:txBody>
          <a:bodyPr wrap="none" rtlCol="0">
            <a:spAutoFit/>
          </a:bodyPr>
          <a:lstStyle/>
          <a:p>
            <a:r>
              <a:rPr lang="en-US" dirty="0"/>
              <a:t>10000 runs with N = 10:</a:t>
            </a:r>
          </a:p>
        </p:txBody>
      </p:sp>
      <p:pic>
        <p:nvPicPr>
          <p:cNvPr id="12" name="Picture 11">
            <a:extLst>
              <a:ext uri="{FF2B5EF4-FFF2-40B4-BE49-F238E27FC236}">
                <a16:creationId xmlns:a16="http://schemas.microsoft.com/office/drawing/2014/main" id="{60DF49A9-9BD2-12FB-729B-3F3361634C5E}"/>
              </a:ext>
            </a:extLst>
          </p:cNvPr>
          <p:cNvPicPr>
            <a:picLocks noChangeAspect="1"/>
          </p:cNvPicPr>
          <p:nvPr/>
        </p:nvPicPr>
        <p:blipFill>
          <a:blip r:embed="rId6"/>
          <a:stretch>
            <a:fillRect/>
          </a:stretch>
        </p:blipFill>
        <p:spPr>
          <a:xfrm>
            <a:off x="5313129" y="5735397"/>
            <a:ext cx="4224455" cy="565244"/>
          </a:xfrm>
          <a:prstGeom prst="rect">
            <a:avLst/>
          </a:prstGeom>
        </p:spPr>
      </p:pic>
      <p:sp>
        <p:nvSpPr>
          <p:cNvPr id="13" name="TextBox 12">
            <a:extLst>
              <a:ext uri="{FF2B5EF4-FFF2-40B4-BE49-F238E27FC236}">
                <a16:creationId xmlns:a16="http://schemas.microsoft.com/office/drawing/2014/main" id="{22CC81E1-6AFD-88B0-CE31-9C03335D4965}"/>
              </a:ext>
            </a:extLst>
          </p:cNvPr>
          <p:cNvSpPr txBox="1"/>
          <p:nvPr/>
        </p:nvSpPr>
        <p:spPr>
          <a:xfrm>
            <a:off x="9661018" y="5414469"/>
            <a:ext cx="1755609" cy="369332"/>
          </a:xfrm>
          <a:prstGeom prst="rect">
            <a:avLst/>
          </a:prstGeom>
          <a:noFill/>
        </p:spPr>
        <p:txBody>
          <a:bodyPr wrap="none" rtlCol="0">
            <a:spAutoFit/>
          </a:bodyPr>
          <a:lstStyle/>
          <a:p>
            <a:r>
              <a:rPr lang="en-US" dirty="0"/>
              <a:t>Literature value:</a:t>
            </a:r>
          </a:p>
        </p:txBody>
      </p:sp>
      <p:sp>
        <p:nvSpPr>
          <p:cNvPr id="16" name="TextBox 15">
            <a:extLst>
              <a:ext uri="{FF2B5EF4-FFF2-40B4-BE49-F238E27FC236}">
                <a16:creationId xmlns:a16="http://schemas.microsoft.com/office/drawing/2014/main" id="{3195598D-D041-4E2B-6AC6-EF0D89664B77}"/>
              </a:ext>
            </a:extLst>
          </p:cNvPr>
          <p:cNvSpPr txBox="1"/>
          <p:nvPr/>
        </p:nvSpPr>
        <p:spPr>
          <a:xfrm>
            <a:off x="9776401" y="5783801"/>
            <a:ext cx="1243301" cy="307777"/>
          </a:xfrm>
          <a:prstGeom prst="rect">
            <a:avLst/>
          </a:prstGeom>
          <a:noFill/>
        </p:spPr>
        <p:txBody>
          <a:bodyPr wrap="square">
            <a:spAutoFit/>
          </a:bodyPr>
          <a:lstStyle/>
          <a:p>
            <a:r>
              <a:rPr lang="en-US" sz="1400" dirty="0">
                <a:solidFill>
                  <a:srgbClr val="000000"/>
                </a:solidFill>
                <a:latin typeface="Source Sans Pro" panose="020F0502020204030204" pitchFamily="34" charset="0"/>
              </a:rPr>
              <a:t>p</a:t>
            </a:r>
            <a:r>
              <a:rPr lang="en-US" sz="1400" b="0" i="0" u="none" strike="noStrike" baseline="-25000" dirty="0">
                <a:solidFill>
                  <a:srgbClr val="000000"/>
                </a:solidFill>
                <a:effectLst/>
                <a:latin typeface="Source Sans Pro" panose="020F0502020204030204" pitchFamily="34" charset="0"/>
              </a:rPr>
              <a:t>c</a:t>
            </a:r>
            <a:r>
              <a:rPr lang="en-US" sz="1400" b="0" i="0" u="none" strike="noStrike" dirty="0">
                <a:solidFill>
                  <a:srgbClr val="000000"/>
                </a:solidFill>
                <a:effectLst/>
                <a:latin typeface="Source Sans Pro" panose="020F0502020204030204" pitchFamily="34" charset="0"/>
              </a:rPr>
              <a:t> = 0.592746</a:t>
            </a:r>
            <a:endParaRPr lang="en-US" sz="1400" dirty="0"/>
          </a:p>
        </p:txBody>
      </p:sp>
    </p:spTree>
    <p:extLst>
      <p:ext uri="{BB962C8B-B14F-4D97-AF65-F5344CB8AC3E}">
        <p14:creationId xmlns:p14="http://schemas.microsoft.com/office/powerpoint/2010/main" val="2353305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Finding the ground state</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4A2D353D-D04C-8F69-B842-D63AD67EF270}"/>
              </a:ext>
            </a:extLst>
          </p:cNvPr>
          <p:cNvSpPr txBox="1"/>
          <p:nvPr/>
        </p:nvSpPr>
        <p:spPr>
          <a:xfrm>
            <a:off x="933245" y="1247978"/>
            <a:ext cx="6354625" cy="923330"/>
          </a:xfrm>
          <a:prstGeom prst="rect">
            <a:avLst/>
          </a:prstGeom>
          <a:noFill/>
        </p:spPr>
        <p:txBody>
          <a:bodyPr wrap="none" rtlCol="0">
            <a:spAutoFit/>
          </a:bodyPr>
          <a:lstStyle/>
          <a:p>
            <a:r>
              <a:rPr lang="en-US" dirty="0"/>
              <a:t>Recall how in the Metropolis algorithm we move between states</a:t>
            </a:r>
          </a:p>
          <a:p>
            <a:endParaRPr lang="en-US" dirty="0"/>
          </a:p>
          <a:p>
            <a:r>
              <a:rPr lang="en-US" dirty="0"/>
              <a:t>For a move from state </a:t>
            </a:r>
            <a:r>
              <a:rPr lang="en-US" dirty="0" err="1"/>
              <a:t>i</a:t>
            </a:r>
            <a:r>
              <a:rPr lang="en-US" dirty="0"/>
              <a:t> to state j</a:t>
            </a:r>
          </a:p>
        </p:txBody>
      </p:sp>
      <p:sp>
        <p:nvSpPr>
          <p:cNvPr id="16" name="TextBox 15">
            <a:extLst>
              <a:ext uri="{FF2B5EF4-FFF2-40B4-BE49-F238E27FC236}">
                <a16:creationId xmlns:a16="http://schemas.microsoft.com/office/drawing/2014/main" id="{69BC8C9F-942B-97CB-3787-AEE24ECC4F50}"/>
              </a:ext>
            </a:extLst>
          </p:cNvPr>
          <p:cNvSpPr txBox="1"/>
          <p:nvPr/>
        </p:nvSpPr>
        <p:spPr>
          <a:xfrm>
            <a:off x="933245" y="3578697"/>
            <a:ext cx="8557596" cy="2862322"/>
          </a:xfrm>
          <a:prstGeom prst="rect">
            <a:avLst/>
          </a:prstGeom>
          <a:noFill/>
        </p:spPr>
        <p:txBody>
          <a:bodyPr wrap="square">
            <a:spAutoFit/>
          </a:bodyPr>
          <a:lstStyle/>
          <a:p>
            <a:r>
              <a:rPr lang="en-US" dirty="0"/>
              <a:t>At T = 0 only the single ground state </a:t>
            </a:r>
            <a:r>
              <a:rPr lang="en-US" dirty="0" err="1"/>
              <a:t>E</a:t>
            </a:r>
            <a:r>
              <a:rPr lang="en-US" baseline="-25000" dirty="0" err="1"/>
              <a:t>i</a:t>
            </a:r>
            <a:r>
              <a:rPr lang="en-US" dirty="0"/>
              <a:t> = 0 contributes to the partition function, however, finding this state directly may be challenging (too long equilibration, have to probe a lot of states, can end up in a local minimum)</a:t>
            </a:r>
          </a:p>
          <a:p>
            <a:endParaRPr lang="en-US" dirty="0"/>
          </a:p>
          <a:p>
            <a:r>
              <a:rPr lang="en-US" dirty="0"/>
              <a:t>Alternative approach:</a:t>
            </a:r>
          </a:p>
          <a:p>
            <a:pPr marL="285750" indent="-285750">
              <a:buFont typeface="Arial" panose="020B0604020202020204" pitchFamily="34" charset="0"/>
              <a:buChar char="•"/>
            </a:pPr>
            <a:r>
              <a:rPr lang="en-US" dirty="0"/>
              <a:t>Start at some finite T</a:t>
            </a:r>
          </a:p>
          <a:p>
            <a:pPr marL="285750" indent="-285750">
              <a:buFont typeface="Arial" panose="020B0604020202020204" pitchFamily="34" charset="0"/>
              <a:buChar char="•"/>
            </a:pPr>
            <a:r>
              <a:rPr lang="en-US" dirty="0"/>
              <a:t>Run the Metropolis algorithm to reach equilibrium</a:t>
            </a:r>
          </a:p>
          <a:p>
            <a:pPr marL="285750" indent="-285750">
              <a:buFont typeface="Arial" panose="020B0604020202020204" pitchFamily="34" charset="0"/>
              <a:buChar char="•"/>
            </a:pPr>
            <a:r>
              <a:rPr lang="en-US" dirty="0"/>
              <a:t>Lower the temperature a bit and run the Metropolis algorithm to reach new equilibrium</a:t>
            </a:r>
          </a:p>
          <a:p>
            <a:pPr marL="285750" indent="-285750">
              <a:buFont typeface="Arial" panose="020B0604020202020204" pitchFamily="34" charset="0"/>
              <a:buChar char="•"/>
            </a:pPr>
            <a:r>
              <a:rPr lang="en-US" dirty="0"/>
              <a:t>Repeat until T = 0 where we will reach the ground state</a:t>
            </a:r>
          </a:p>
        </p:txBody>
      </p:sp>
      <p:sp>
        <p:nvSpPr>
          <p:cNvPr id="5" name="TextBox 4">
            <a:extLst>
              <a:ext uri="{FF2B5EF4-FFF2-40B4-BE49-F238E27FC236}">
                <a16:creationId xmlns:a16="http://schemas.microsoft.com/office/drawing/2014/main" id="{BF4127E8-4334-7FB5-465B-D94CCD3F8885}"/>
              </a:ext>
            </a:extLst>
          </p:cNvPr>
          <p:cNvSpPr txBox="1"/>
          <p:nvPr/>
        </p:nvSpPr>
        <p:spPr>
          <a:xfrm>
            <a:off x="809007" y="2254200"/>
            <a:ext cx="6097348" cy="646331"/>
          </a:xfrm>
          <a:prstGeom prst="rect">
            <a:avLst/>
          </a:prstGeom>
          <a:noFill/>
        </p:spPr>
        <p:txBody>
          <a:bodyPr wrap="square">
            <a:spAutoFit/>
          </a:bodyPr>
          <a:lstStyle/>
          <a:p>
            <a:pPr marL="742950" lvl="1" indent="-285750">
              <a:buFont typeface="Arial" panose="020B0604020202020204" pitchFamily="34" charset="0"/>
              <a:buChar char="•"/>
            </a:pPr>
            <a:r>
              <a:rPr lang="en-US" dirty="0"/>
              <a:t>If </a:t>
            </a:r>
            <a:r>
              <a:rPr lang="en-US" dirty="0" err="1"/>
              <a:t>E</a:t>
            </a:r>
            <a:r>
              <a:rPr lang="en-US" baseline="-25000" dirty="0" err="1"/>
              <a:t>j</a:t>
            </a:r>
            <a:r>
              <a:rPr lang="en-US" dirty="0"/>
              <a:t>&lt;</a:t>
            </a:r>
            <a:r>
              <a:rPr lang="en-US" dirty="0" err="1"/>
              <a:t>E</a:t>
            </a:r>
            <a:r>
              <a:rPr lang="en-US" baseline="-25000" dirty="0" err="1"/>
              <a:t>i</a:t>
            </a:r>
            <a:r>
              <a:rPr lang="en-US" dirty="0"/>
              <a:t>, the move is unconditionally accepted.</a:t>
            </a:r>
          </a:p>
          <a:p>
            <a:pPr marL="742950" lvl="1" indent="-285750">
              <a:buFont typeface="Arial" panose="020B0604020202020204" pitchFamily="34" charset="0"/>
              <a:buChar char="•"/>
            </a:pPr>
            <a:r>
              <a:rPr lang="en-US" dirty="0"/>
              <a:t>If </a:t>
            </a:r>
            <a:r>
              <a:rPr lang="en-US" dirty="0" err="1"/>
              <a:t>E</a:t>
            </a:r>
            <a:r>
              <a:rPr lang="en-US" baseline="-25000" dirty="0" err="1"/>
              <a:t>j</a:t>
            </a:r>
            <a:r>
              <a:rPr lang="en-US" dirty="0"/>
              <a:t>&gt;</a:t>
            </a:r>
            <a:r>
              <a:rPr lang="en-US" dirty="0" err="1"/>
              <a:t>E</a:t>
            </a:r>
            <a:r>
              <a:rPr lang="en-US" baseline="-25000" dirty="0" err="1"/>
              <a:t>i</a:t>
            </a:r>
            <a:r>
              <a:rPr lang="en-US" dirty="0"/>
              <a:t>, the move is accepted with a probability </a:t>
            </a:r>
          </a:p>
        </p:txBody>
      </p:sp>
      <p:pic>
        <p:nvPicPr>
          <p:cNvPr id="6" name="Picture 5">
            <a:extLst>
              <a:ext uri="{FF2B5EF4-FFF2-40B4-BE49-F238E27FC236}">
                <a16:creationId xmlns:a16="http://schemas.microsoft.com/office/drawing/2014/main" id="{BC3BECF9-B6AF-FAD0-0504-3E5791AB22A4}"/>
              </a:ext>
            </a:extLst>
          </p:cNvPr>
          <p:cNvPicPr>
            <a:picLocks noChangeAspect="1"/>
          </p:cNvPicPr>
          <p:nvPr/>
        </p:nvPicPr>
        <p:blipFill rotWithShape="1">
          <a:blip r:embed="rId3"/>
          <a:srcRect r="3155"/>
          <a:stretch/>
        </p:blipFill>
        <p:spPr>
          <a:xfrm>
            <a:off x="4583070" y="3049732"/>
            <a:ext cx="1316023" cy="342900"/>
          </a:xfrm>
          <a:prstGeom prst="rect">
            <a:avLst/>
          </a:prstGeom>
        </p:spPr>
      </p:pic>
      <p:pic>
        <p:nvPicPr>
          <p:cNvPr id="10" name="Picture 9">
            <a:extLst>
              <a:ext uri="{FF2B5EF4-FFF2-40B4-BE49-F238E27FC236}">
                <a16:creationId xmlns:a16="http://schemas.microsoft.com/office/drawing/2014/main" id="{30343D86-F128-0F81-637D-8CAF6C7431BA}"/>
              </a:ext>
            </a:extLst>
          </p:cNvPr>
          <p:cNvPicPr>
            <a:picLocks noChangeAspect="1"/>
          </p:cNvPicPr>
          <p:nvPr/>
        </p:nvPicPr>
        <p:blipFill>
          <a:blip r:embed="rId4"/>
          <a:stretch>
            <a:fillRect/>
          </a:stretch>
        </p:blipFill>
        <p:spPr>
          <a:xfrm>
            <a:off x="6747296" y="2844638"/>
            <a:ext cx="736600" cy="647700"/>
          </a:xfrm>
          <a:prstGeom prst="rect">
            <a:avLst/>
          </a:prstGeom>
        </p:spPr>
      </p:pic>
    </p:spTree>
    <p:extLst>
      <p:ext uri="{BB962C8B-B14F-4D97-AF65-F5344CB8AC3E}">
        <p14:creationId xmlns:p14="http://schemas.microsoft.com/office/powerpoint/2010/main" val="3218082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4A2D353D-D04C-8F69-B842-D63AD67EF270}"/>
              </a:ext>
            </a:extLst>
          </p:cNvPr>
          <p:cNvSpPr txBox="1"/>
          <p:nvPr/>
        </p:nvSpPr>
        <p:spPr>
          <a:xfrm>
            <a:off x="933245" y="1247978"/>
            <a:ext cx="6133410" cy="369332"/>
          </a:xfrm>
          <a:prstGeom prst="rect">
            <a:avLst/>
          </a:prstGeom>
          <a:noFill/>
        </p:spPr>
        <p:txBody>
          <a:bodyPr wrap="none" rtlCol="0">
            <a:spAutoFit/>
          </a:bodyPr>
          <a:lstStyle/>
          <a:p>
            <a:r>
              <a:rPr lang="en-US" dirty="0"/>
              <a:t>Apply this logic to find the global minimum of a function f(x)</a:t>
            </a:r>
          </a:p>
        </p:txBody>
      </p:sp>
      <p:sp>
        <p:nvSpPr>
          <p:cNvPr id="16" name="TextBox 15">
            <a:extLst>
              <a:ext uri="{FF2B5EF4-FFF2-40B4-BE49-F238E27FC236}">
                <a16:creationId xmlns:a16="http://schemas.microsoft.com/office/drawing/2014/main" id="{69BC8C9F-942B-97CB-3787-AEE24ECC4F50}"/>
              </a:ext>
            </a:extLst>
          </p:cNvPr>
          <p:cNvSpPr txBox="1"/>
          <p:nvPr/>
        </p:nvSpPr>
        <p:spPr>
          <a:xfrm>
            <a:off x="933245" y="2316339"/>
            <a:ext cx="1397261" cy="369332"/>
          </a:xfrm>
          <a:prstGeom prst="rect">
            <a:avLst/>
          </a:prstGeom>
          <a:noFill/>
        </p:spPr>
        <p:txBody>
          <a:bodyPr wrap="square">
            <a:spAutoFit/>
          </a:bodyPr>
          <a:lstStyle/>
          <a:p>
            <a:r>
              <a:rPr lang="en-US" dirty="0"/>
              <a:t>Example:</a:t>
            </a:r>
          </a:p>
        </p:txBody>
      </p:sp>
      <p:pic>
        <p:nvPicPr>
          <p:cNvPr id="1026" name="Picture 2">
            <a:extLst>
              <a:ext uri="{FF2B5EF4-FFF2-40B4-BE49-F238E27FC236}">
                <a16:creationId xmlns:a16="http://schemas.microsoft.com/office/drawing/2014/main" id="{26602BAD-BC35-B74F-0354-CE40C28159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5717" y="1165086"/>
            <a:ext cx="3197345" cy="24446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08B579-C75C-C704-4097-7474D757EEB9}"/>
              </a:ext>
            </a:extLst>
          </p:cNvPr>
          <p:cNvSpPr txBox="1"/>
          <p:nvPr/>
        </p:nvSpPr>
        <p:spPr>
          <a:xfrm>
            <a:off x="933245" y="1632595"/>
            <a:ext cx="4549643" cy="369332"/>
          </a:xfrm>
          <a:prstGeom prst="rect">
            <a:avLst/>
          </a:prstGeom>
          <a:noFill/>
        </p:spPr>
        <p:txBody>
          <a:bodyPr wrap="none" rtlCol="0">
            <a:spAutoFit/>
          </a:bodyPr>
          <a:lstStyle/>
          <a:p>
            <a:r>
              <a:rPr lang="en-US" dirty="0"/>
              <a:t>Helps avoid getting stuck in a local minimum</a:t>
            </a:r>
          </a:p>
        </p:txBody>
      </p:sp>
      <p:pic>
        <p:nvPicPr>
          <p:cNvPr id="7" name="Picture 6">
            <a:extLst>
              <a:ext uri="{FF2B5EF4-FFF2-40B4-BE49-F238E27FC236}">
                <a16:creationId xmlns:a16="http://schemas.microsoft.com/office/drawing/2014/main" id="{65DCAFFD-181A-873B-346A-8A30BA52CBDF}"/>
              </a:ext>
            </a:extLst>
          </p:cNvPr>
          <p:cNvPicPr>
            <a:picLocks noChangeAspect="1"/>
          </p:cNvPicPr>
          <p:nvPr/>
        </p:nvPicPr>
        <p:blipFill>
          <a:blip r:embed="rId4"/>
          <a:stretch>
            <a:fillRect/>
          </a:stretch>
        </p:blipFill>
        <p:spPr>
          <a:xfrm>
            <a:off x="1950124" y="2318323"/>
            <a:ext cx="1480899" cy="413916"/>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22BF9FB-CC7B-0677-2B99-21EFABDCF3F2}"/>
                  </a:ext>
                </a:extLst>
              </p:cNvPr>
              <p:cNvSpPr txBox="1"/>
              <p:nvPr/>
            </p:nvSpPr>
            <p:spPr>
              <a:xfrm>
                <a:off x="933245" y="2998021"/>
                <a:ext cx="6924121" cy="2862322"/>
              </a:xfrm>
              <a:prstGeom prst="rect">
                <a:avLst/>
              </a:prstGeom>
              <a:noFill/>
            </p:spPr>
            <p:txBody>
              <a:bodyPr wrap="square">
                <a:spAutoFit/>
              </a:bodyPr>
              <a:lstStyle/>
              <a:p>
                <a:pPr marL="285750" indent="-285750">
                  <a:buFont typeface="Arial" panose="020B0604020202020204" pitchFamily="34" charset="0"/>
                  <a:buChar char="•"/>
                </a:pPr>
                <a:r>
                  <a:rPr lang="en-US" dirty="0"/>
                  <a:t>Each step consider a move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oMath>
                </a14:m>
                <a:r>
                  <a:rPr lang="en-US" dirty="0"/>
                  <a:t> where </a:t>
                </a:r>
                <a14:m>
                  <m:oMath xmlns:m="http://schemas.openxmlformats.org/officeDocument/2006/math">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𝑥</m:t>
                    </m:r>
                  </m:oMath>
                </a14:m>
                <a:r>
                  <a:rPr lang="en-US" dirty="0"/>
                  <a:t> is drawn e.g. from the </a:t>
                </a:r>
                <a:r>
                  <a:rPr lang="en-US" i="1" dirty="0"/>
                  <a:t>normal distribution</a:t>
                </a:r>
              </a:p>
              <a:p>
                <a:pPr marL="285750" indent="-285750">
                  <a:buFont typeface="Arial" panose="020B0604020202020204" pitchFamily="34" charset="0"/>
                  <a:buChar char="•"/>
                </a:pPr>
                <a:r>
                  <a:rPr lang="en-US" dirty="0"/>
                  <a:t>Accept the move with </a:t>
                </a:r>
                <a:r>
                  <a:rPr lang="en-US" i="1" dirty="0"/>
                  <a:t>acceptance probability </a:t>
                </a:r>
                <a:r>
                  <a:rPr lang="en-US" dirty="0"/>
                  <a:t>a la Metropolis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Lower the temperature </a:t>
                </a:r>
                <a:r>
                  <a:rPr lang="en-US" i="1" dirty="0"/>
                  <a:t>T</a:t>
                </a:r>
                <a:r>
                  <a:rPr lang="en-US" dirty="0"/>
                  <a:t> in the next step via a </a:t>
                </a:r>
                <a:r>
                  <a:rPr lang="en-US" i="1" dirty="0"/>
                  <a:t>cooling schedule</a:t>
                </a:r>
              </a:p>
              <a:p>
                <a:r>
                  <a:rPr lang="en-US" i="1" dirty="0"/>
                  <a:t>    </a:t>
                </a:r>
                <a:r>
                  <a:rPr lang="en-US" dirty="0"/>
                  <a:t>For example exponential schedule giving at step </a:t>
                </a:r>
                <a:r>
                  <a:rPr lang="en-US" i="1" dirty="0"/>
                  <a:t>n</a:t>
                </a:r>
                <a:r>
                  <a:rPr lang="en-US" dirty="0"/>
                  <a:t>:</a:t>
                </a:r>
              </a:p>
              <a:p>
                <a:endParaRPr lang="en-US" dirty="0"/>
              </a:p>
              <a:p>
                <a:endParaRPr lang="en-US" dirty="0"/>
              </a:p>
              <a:p>
                <a:pPr marL="285750" indent="-285750">
                  <a:buFont typeface="Arial" panose="020B0604020202020204" pitchFamily="34" charset="0"/>
                  <a:buChar char="•"/>
                </a:pPr>
                <a:r>
                  <a:rPr lang="en-US" dirty="0"/>
                  <a:t>Stop the process once </a:t>
                </a:r>
                <a:r>
                  <a:rPr lang="en-US" i="1" dirty="0"/>
                  <a:t>T</a:t>
                </a:r>
                <a:r>
                  <a:rPr lang="en-US" dirty="0"/>
                  <a:t> goes below a certain threshold </a:t>
                </a:r>
                <a:r>
                  <a:rPr lang="en-US" i="1" dirty="0"/>
                  <a:t>T&lt;</a:t>
                </a:r>
                <a:r>
                  <a:rPr lang="en-US" i="1" dirty="0" err="1"/>
                  <a:t>T</a:t>
                </a:r>
                <a:r>
                  <a:rPr lang="en-US" baseline="-25000" dirty="0" err="1"/>
                  <a:t>min</a:t>
                </a:r>
                <a:endParaRPr lang="en-US" baseline="-25000" dirty="0"/>
              </a:p>
            </p:txBody>
          </p:sp>
        </mc:Choice>
        <mc:Fallback xmlns="">
          <p:sp>
            <p:nvSpPr>
              <p:cNvPr id="9" name="TextBox 8">
                <a:extLst>
                  <a:ext uri="{FF2B5EF4-FFF2-40B4-BE49-F238E27FC236}">
                    <a16:creationId xmlns:a16="http://schemas.microsoft.com/office/drawing/2014/main" id="{322BF9FB-CC7B-0677-2B99-21EFABDCF3F2}"/>
                  </a:ext>
                </a:extLst>
              </p:cNvPr>
              <p:cNvSpPr txBox="1">
                <a:spLocks noRot="1" noChangeAspect="1" noMove="1" noResize="1" noEditPoints="1" noAdjustHandles="1" noChangeArrowheads="1" noChangeShapeType="1" noTextEdit="1"/>
              </p:cNvSpPr>
              <p:nvPr/>
            </p:nvSpPr>
            <p:spPr>
              <a:xfrm>
                <a:off x="933245" y="2998021"/>
                <a:ext cx="6924121" cy="2862322"/>
              </a:xfrm>
              <a:prstGeom prst="rect">
                <a:avLst/>
              </a:prstGeom>
              <a:blipFill>
                <a:blip r:embed="rId5"/>
                <a:stretch>
                  <a:fillRect l="-549" t="-1327" b="-2655"/>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BC64FADA-D26A-B694-36DB-A46BBF072956}"/>
              </a:ext>
            </a:extLst>
          </p:cNvPr>
          <p:cNvPicPr>
            <a:picLocks noChangeAspect="1"/>
          </p:cNvPicPr>
          <p:nvPr/>
        </p:nvPicPr>
        <p:blipFill>
          <a:blip r:embed="rId6"/>
          <a:stretch>
            <a:fillRect/>
          </a:stretch>
        </p:blipFill>
        <p:spPr>
          <a:xfrm>
            <a:off x="3536219" y="3921351"/>
            <a:ext cx="1835074" cy="443776"/>
          </a:xfrm>
          <a:prstGeom prst="rect">
            <a:avLst/>
          </a:prstGeom>
        </p:spPr>
      </p:pic>
      <p:pic>
        <p:nvPicPr>
          <p:cNvPr id="13" name="Picture 12">
            <a:extLst>
              <a:ext uri="{FF2B5EF4-FFF2-40B4-BE49-F238E27FC236}">
                <a16:creationId xmlns:a16="http://schemas.microsoft.com/office/drawing/2014/main" id="{E9ABCF52-3F49-625B-F8CD-4B59DEF039B2}"/>
              </a:ext>
            </a:extLst>
          </p:cNvPr>
          <p:cNvPicPr>
            <a:picLocks noChangeAspect="1"/>
          </p:cNvPicPr>
          <p:nvPr/>
        </p:nvPicPr>
        <p:blipFill>
          <a:blip r:embed="rId7"/>
          <a:stretch>
            <a:fillRect/>
          </a:stretch>
        </p:blipFill>
        <p:spPr>
          <a:xfrm>
            <a:off x="3799346" y="4959643"/>
            <a:ext cx="1191918" cy="353161"/>
          </a:xfrm>
          <a:prstGeom prst="rect">
            <a:avLst/>
          </a:prstGeom>
        </p:spPr>
      </p:pic>
    </p:spTree>
    <p:extLst>
      <p:ext uri="{BB962C8B-B14F-4D97-AF65-F5344CB8AC3E}">
        <p14:creationId xmlns:p14="http://schemas.microsoft.com/office/powerpoint/2010/main" val="277120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5" name="Picture 4">
            <a:extLst>
              <a:ext uri="{FF2B5EF4-FFF2-40B4-BE49-F238E27FC236}">
                <a16:creationId xmlns:a16="http://schemas.microsoft.com/office/drawing/2014/main" id="{18B1E564-1F75-3A25-CB85-3721E58C9788}"/>
              </a:ext>
            </a:extLst>
          </p:cNvPr>
          <p:cNvPicPr>
            <a:picLocks noChangeAspect="1"/>
          </p:cNvPicPr>
          <p:nvPr/>
        </p:nvPicPr>
        <p:blipFill>
          <a:blip r:embed="rId5"/>
          <a:stretch>
            <a:fillRect/>
          </a:stretch>
        </p:blipFill>
        <p:spPr>
          <a:xfrm>
            <a:off x="615669" y="1165086"/>
            <a:ext cx="5994417" cy="2354949"/>
          </a:xfrm>
          <a:prstGeom prst="rect">
            <a:avLst/>
          </a:prstGeom>
        </p:spPr>
      </p:pic>
      <p:pic>
        <p:nvPicPr>
          <p:cNvPr id="6" name="Picture 5">
            <a:extLst>
              <a:ext uri="{FF2B5EF4-FFF2-40B4-BE49-F238E27FC236}">
                <a16:creationId xmlns:a16="http://schemas.microsoft.com/office/drawing/2014/main" id="{D55389D0-CF91-EFEE-1436-30628A862B42}"/>
              </a:ext>
            </a:extLst>
          </p:cNvPr>
          <p:cNvPicPr>
            <a:picLocks noChangeAspect="1"/>
          </p:cNvPicPr>
          <p:nvPr/>
        </p:nvPicPr>
        <p:blipFill>
          <a:blip r:embed="rId6"/>
          <a:stretch>
            <a:fillRect/>
          </a:stretch>
        </p:blipFill>
        <p:spPr>
          <a:xfrm>
            <a:off x="615669" y="4354315"/>
            <a:ext cx="4236259" cy="2112976"/>
          </a:xfrm>
          <a:prstGeom prst="rect">
            <a:avLst/>
          </a:prstGeom>
        </p:spPr>
      </p:pic>
      <p:sp>
        <p:nvSpPr>
          <p:cNvPr id="10" name="TextBox 9">
            <a:extLst>
              <a:ext uri="{FF2B5EF4-FFF2-40B4-BE49-F238E27FC236}">
                <a16:creationId xmlns:a16="http://schemas.microsoft.com/office/drawing/2014/main" id="{D8D09360-39CF-EFF1-68B2-A4CE11AACDBE}"/>
              </a:ext>
            </a:extLst>
          </p:cNvPr>
          <p:cNvSpPr txBox="1"/>
          <p:nvPr/>
        </p:nvSpPr>
        <p:spPr>
          <a:xfrm>
            <a:off x="550258" y="3892270"/>
            <a:ext cx="2475358" cy="369332"/>
          </a:xfrm>
          <a:prstGeom prst="rect">
            <a:avLst/>
          </a:prstGeom>
          <a:noFill/>
        </p:spPr>
        <p:txBody>
          <a:bodyPr wrap="none" rtlCol="0">
            <a:spAutoFit/>
          </a:bodyPr>
          <a:lstStyle/>
          <a:p>
            <a:r>
              <a:rPr lang="en-US" dirty="0"/>
              <a:t>Apply it to our function</a:t>
            </a:r>
          </a:p>
        </p:txBody>
      </p:sp>
      <p:pic>
        <p:nvPicPr>
          <p:cNvPr id="14" name="annealing1">
            <a:hlinkClick r:id="" action="ppaction://media"/>
            <a:extLst>
              <a:ext uri="{FF2B5EF4-FFF2-40B4-BE49-F238E27FC236}">
                <a16:creationId xmlns:a16="http://schemas.microsoft.com/office/drawing/2014/main" id="{F75463E9-B84B-89D9-E1A1-0CF1906E44C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b="765"/>
          <a:stretch/>
        </p:blipFill>
        <p:spPr>
          <a:xfrm>
            <a:off x="7567882" y="1138721"/>
            <a:ext cx="3295781" cy="2579672"/>
          </a:xfrm>
          <a:prstGeom prst="rect">
            <a:avLst/>
          </a:prstGeom>
        </p:spPr>
      </p:pic>
    </p:spTree>
    <p:extLst>
      <p:ext uri="{BB962C8B-B14F-4D97-AF65-F5344CB8AC3E}">
        <p14:creationId xmlns:p14="http://schemas.microsoft.com/office/powerpoint/2010/main" val="10948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8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pic>
        <p:nvPicPr>
          <p:cNvPr id="5" name="Picture 4">
            <a:extLst>
              <a:ext uri="{FF2B5EF4-FFF2-40B4-BE49-F238E27FC236}">
                <a16:creationId xmlns:a16="http://schemas.microsoft.com/office/drawing/2014/main" id="{18B1E564-1F75-3A25-CB85-3721E58C9788}"/>
              </a:ext>
            </a:extLst>
          </p:cNvPr>
          <p:cNvPicPr>
            <a:picLocks noChangeAspect="1"/>
          </p:cNvPicPr>
          <p:nvPr/>
        </p:nvPicPr>
        <p:blipFill>
          <a:blip r:embed="rId5"/>
          <a:stretch>
            <a:fillRect/>
          </a:stretch>
        </p:blipFill>
        <p:spPr>
          <a:xfrm>
            <a:off x="615669" y="1165086"/>
            <a:ext cx="5994417" cy="2354949"/>
          </a:xfrm>
          <a:prstGeom prst="rect">
            <a:avLst/>
          </a:prstGeom>
        </p:spPr>
      </p:pic>
      <p:pic>
        <p:nvPicPr>
          <p:cNvPr id="6" name="Picture 5">
            <a:extLst>
              <a:ext uri="{FF2B5EF4-FFF2-40B4-BE49-F238E27FC236}">
                <a16:creationId xmlns:a16="http://schemas.microsoft.com/office/drawing/2014/main" id="{D55389D0-CF91-EFEE-1436-30628A862B42}"/>
              </a:ext>
            </a:extLst>
          </p:cNvPr>
          <p:cNvPicPr>
            <a:picLocks noChangeAspect="1"/>
          </p:cNvPicPr>
          <p:nvPr/>
        </p:nvPicPr>
        <p:blipFill>
          <a:blip r:embed="rId6"/>
          <a:stretch>
            <a:fillRect/>
          </a:stretch>
        </p:blipFill>
        <p:spPr>
          <a:xfrm>
            <a:off x="615669" y="4354315"/>
            <a:ext cx="4236259" cy="2112976"/>
          </a:xfrm>
          <a:prstGeom prst="rect">
            <a:avLst/>
          </a:prstGeom>
        </p:spPr>
      </p:pic>
      <p:sp>
        <p:nvSpPr>
          <p:cNvPr id="10" name="TextBox 9">
            <a:extLst>
              <a:ext uri="{FF2B5EF4-FFF2-40B4-BE49-F238E27FC236}">
                <a16:creationId xmlns:a16="http://schemas.microsoft.com/office/drawing/2014/main" id="{D8D09360-39CF-EFF1-68B2-A4CE11AACDBE}"/>
              </a:ext>
            </a:extLst>
          </p:cNvPr>
          <p:cNvSpPr txBox="1"/>
          <p:nvPr/>
        </p:nvSpPr>
        <p:spPr>
          <a:xfrm>
            <a:off x="550258" y="3892270"/>
            <a:ext cx="2475358" cy="369332"/>
          </a:xfrm>
          <a:prstGeom prst="rect">
            <a:avLst/>
          </a:prstGeom>
          <a:noFill/>
        </p:spPr>
        <p:txBody>
          <a:bodyPr wrap="none" rtlCol="0">
            <a:spAutoFit/>
          </a:bodyPr>
          <a:lstStyle/>
          <a:p>
            <a:r>
              <a:rPr lang="en-US" dirty="0"/>
              <a:t>Apply it to our function</a:t>
            </a:r>
          </a:p>
        </p:txBody>
      </p:sp>
      <p:pic>
        <p:nvPicPr>
          <p:cNvPr id="14" name="annealing1">
            <a:hlinkClick r:id="" action="ppaction://media"/>
            <a:extLst>
              <a:ext uri="{FF2B5EF4-FFF2-40B4-BE49-F238E27FC236}">
                <a16:creationId xmlns:a16="http://schemas.microsoft.com/office/drawing/2014/main" id="{F75463E9-B84B-89D9-E1A1-0CF1906E44C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b="765"/>
          <a:stretch/>
        </p:blipFill>
        <p:spPr>
          <a:xfrm>
            <a:off x="7567882" y="1138721"/>
            <a:ext cx="3295781" cy="2579672"/>
          </a:xfrm>
          <a:prstGeom prst="rect">
            <a:avLst/>
          </a:prstGeom>
        </p:spPr>
      </p:pic>
      <p:pic>
        <p:nvPicPr>
          <p:cNvPr id="2054" name="Picture 6">
            <a:extLst>
              <a:ext uri="{FF2B5EF4-FFF2-40B4-BE49-F238E27FC236}">
                <a16:creationId xmlns:a16="http://schemas.microsoft.com/office/drawing/2014/main" id="{AA06E431-F513-80EB-3B09-0A7C1BC06C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4366" y="3771868"/>
            <a:ext cx="3359297" cy="2641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14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8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0" name="TextBox 9">
            <a:extLst>
              <a:ext uri="{FF2B5EF4-FFF2-40B4-BE49-F238E27FC236}">
                <a16:creationId xmlns:a16="http://schemas.microsoft.com/office/drawing/2014/main" id="{D8D09360-39CF-EFF1-68B2-A4CE11AACDBE}"/>
              </a:ext>
            </a:extLst>
          </p:cNvPr>
          <p:cNvSpPr txBox="1"/>
          <p:nvPr/>
        </p:nvSpPr>
        <p:spPr>
          <a:xfrm>
            <a:off x="720191" y="1254266"/>
            <a:ext cx="10804561" cy="369332"/>
          </a:xfrm>
          <a:prstGeom prst="rect">
            <a:avLst/>
          </a:prstGeom>
          <a:noFill/>
        </p:spPr>
        <p:txBody>
          <a:bodyPr wrap="none" rtlCol="0">
            <a:spAutoFit/>
          </a:bodyPr>
          <a:lstStyle/>
          <a:p>
            <a:r>
              <a:rPr lang="en-US" dirty="0"/>
              <a:t>The solution is approximate and not guaranteed to give the global minimum, especially if cooling is too fast</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B3D0C87-5999-B4EF-34A4-41B8EEA3290F}"/>
                  </a:ext>
                </a:extLst>
              </p:cNvPr>
              <p:cNvSpPr txBox="1"/>
              <p:nvPr/>
            </p:nvSpPr>
            <p:spPr>
              <a:xfrm>
                <a:off x="720191" y="1678792"/>
                <a:ext cx="2018630" cy="369332"/>
              </a:xfrm>
              <a:prstGeom prst="rect">
                <a:avLst/>
              </a:prstGeom>
              <a:noFill/>
            </p:spPr>
            <p:txBody>
              <a:bodyPr wrap="none" rtlCol="0">
                <a:spAutoFit/>
              </a:bodyPr>
              <a:lstStyle/>
              <a:p>
                <a:r>
                  <a:rPr lang="en-US" dirty="0"/>
                  <a:t>E.g. </a:t>
                </a:r>
                <a14:m>
                  <m:oMath xmlns:m="http://schemas.openxmlformats.org/officeDocument/2006/math">
                    <m:r>
                      <a:rPr lang="en-US" i="1" smtClean="0">
                        <a:latin typeface="Cambria Math" panose="02040503050406030204" pitchFamily="18" charset="0"/>
                        <a:ea typeface="Cambria Math" panose="02040503050406030204" pitchFamily="18" charset="0"/>
                      </a:rPr>
                      <m:t>𝜏</m:t>
                    </m:r>
                    <m:r>
                      <a:rPr lang="en-US" b="0" i="1" smtClean="0">
                        <a:latin typeface="Cambria Math" panose="02040503050406030204" pitchFamily="18" charset="0"/>
                        <a:ea typeface="Cambria Math" panose="02040503050406030204" pitchFamily="18" charset="0"/>
                      </a:rPr>
                      <m:t>=100→10</m:t>
                    </m:r>
                  </m:oMath>
                </a14:m>
                <a:endParaRPr lang="en-US" dirty="0"/>
              </a:p>
            </p:txBody>
          </p:sp>
        </mc:Choice>
        <mc:Fallback xmlns="">
          <p:sp>
            <p:nvSpPr>
              <p:cNvPr id="3" name="TextBox 2">
                <a:extLst>
                  <a:ext uri="{FF2B5EF4-FFF2-40B4-BE49-F238E27FC236}">
                    <a16:creationId xmlns:a16="http://schemas.microsoft.com/office/drawing/2014/main" id="{4B3D0C87-5999-B4EF-34A4-41B8EEA3290F}"/>
                  </a:ext>
                </a:extLst>
              </p:cNvPr>
              <p:cNvSpPr txBox="1">
                <a:spLocks noRot="1" noChangeAspect="1" noMove="1" noResize="1" noEditPoints="1" noAdjustHandles="1" noChangeArrowheads="1" noChangeShapeType="1" noTextEdit="1"/>
              </p:cNvSpPr>
              <p:nvPr/>
            </p:nvSpPr>
            <p:spPr>
              <a:xfrm>
                <a:off x="720191" y="1678792"/>
                <a:ext cx="2018630" cy="369332"/>
              </a:xfrm>
              <a:prstGeom prst="rect">
                <a:avLst/>
              </a:prstGeom>
              <a:blipFill>
                <a:blip r:embed="rId3"/>
                <a:stretch>
                  <a:fillRect l="-2500" t="-6667" b="-23333"/>
                </a:stretch>
              </a:blipFill>
            </p:spPr>
            <p:txBody>
              <a:bodyPr/>
              <a:lstStyle/>
              <a:p>
                <a:r>
                  <a:rPr lang="en-US">
                    <a:noFill/>
                  </a:rPr>
                  <a:t> </a:t>
                </a:r>
              </a:p>
            </p:txBody>
          </p:sp>
        </mc:Fallback>
      </mc:AlternateContent>
      <p:pic>
        <p:nvPicPr>
          <p:cNvPr id="4098" name="Picture 2">
            <a:extLst>
              <a:ext uri="{FF2B5EF4-FFF2-40B4-BE49-F238E27FC236}">
                <a16:creationId xmlns:a16="http://schemas.microsoft.com/office/drawing/2014/main" id="{F4B8AB12-1A6E-DC52-12C3-5727903480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542" y="2838199"/>
            <a:ext cx="3657600" cy="28765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DF9B3668-EE7C-352A-DA7A-83CD797F73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8142" y="2838199"/>
            <a:ext cx="3657600" cy="287655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B97F53A9-0DCB-A8E8-88CA-685FD19D2D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6439" y="2838199"/>
            <a:ext cx="3657600" cy="28765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65E621D-4CF1-04AC-AA01-E786B7558720}"/>
              </a:ext>
            </a:extLst>
          </p:cNvPr>
          <p:cNvSpPr txBox="1"/>
          <p:nvPr/>
        </p:nvSpPr>
        <p:spPr>
          <a:xfrm>
            <a:off x="1975470" y="2379687"/>
            <a:ext cx="763351" cy="369332"/>
          </a:xfrm>
          <a:prstGeom prst="rect">
            <a:avLst/>
          </a:prstGeom>
          <a:noFill/>
        </p:spPr>
        <p:txBody>
          <a:bodyPr wrap="none" rtlCol="0">
            <a:spAutoFit/>
          </a:bodyPr>
          <a:lstStyle/>
          <a:p>
            <a:r>
              <a:rPr lang="en-US" dirty="0"/>
              <a:t>Run 1</a:t>
            </a:r>
          </a:p>
        </p:txBody>
      </p:sp>
      <p:sp>
        <p:nvSpPr>
          <p:cNvPr id="8" name="TextBox 7">
            <a:extLst>
              <a:ext uri="{FF2B5EF4-FFF2-40B4-BE49-F238E27FC236}">
                <a16:creationId xmlns:a16="http://schemas.microsoft.com/office/drawing/2014/main" id="{A93D62AE-7240-ECBA-5B54-2BE589F21096}"/>
              </a:ext>
            </a:extLst>
          </p:cNvPr>
          <p:cNvSpPr txBox="1"/>
          <p:nvPr/>
        </p:nvSpPr>
        <p:spPr>
          <a:xfrm>
            <a:off x="5534617" y="2379687"/>
            <a:ext cx="763351" cy="369332"/>
          </a:xfrm>
          <a:prstGeom prst="rect">
            <a:avLst/>
          </a:prstGeom>
          <a:noFill/>
        </p:spPr>
        <p:txBody>
          <a:bodyPr wrap="none" rtlCol="0">
            <a:spAutoFit/>
          </a:bodyPr>
          <a:lstStyle/>
          <a:p>
            <a:r>
              <a:rPr lang="en-US" dirty="0"/>
              <a:t>Run 2</a:t>
            </a:r>
          </a:p>
        </p:txBody>
      </p:sp>
      <p:sp>
        <p:nvSpPr>
          <p:cNvPr id="9" name="TextBox 8">
            <a:extLst>
              <a:ext uri="{FF2B5EF4-FFF2-40B4-BE49-F238E27FC236}">
                <a16:creationId xmlns:a16="http://schemas.microsoft.com/office/drawing/2014/main" id="{EA777079-24B0-83D4-8071-D263C2731146}"/>
              </a:ext>
            </a:extLst>
          </p:cNvPr>
          <p:cNvSpPr txBox="1"/>
          <p:nvPr/>
        </p:nvSpPr>
        <p:spPr>
          <a:xfrm>
            <a:off x="9473076" y="2379687"/>
            <a:ext cx="763351" cy="369332"/>
          </a:xfrm>
          <a:prstGeom prst="rect">
            <a:avLst/>
          </a:prstGeom>
          <a:noFill/>
        </p:spPr>
        <p:txBody>
          <a:bodyPr wrap="none" rtlCol="0">
            <a:spAutoFit/>
          </a:bodyPr>
          <a:lstStyle/>
          <a:p>
            <a:r>
              <a:rPr lang="en-US" dirty="0"/>
              <a:t>Run 3</a:t>
            </a:r>
          </a:p>
        </p:txBody>
      </p:sp>
      <p:sp>
        <p:nvSpPr>
          <p:cNvPr id="12" name="TextBox 11">
            <a:extLst>
              <a:ext uri="{FF2B5EF4-FFF2-40B4-BE49-F238E27FC236}">
                <a16:creationId xmlns:a16="http://schemas.microsoft.com/office/drawing/2014/main" id="{9456EA16-0363-65C2-8FFF-D6124EE432EC}"/>
              </a:ext>
            </a:extLst>
          </p:cNvPr>
          <p:cNvSpPr txBox="1"/>
          <p:nvPr/>
        </p:nvSpPr>
        <p:spPr>
          <a:xfrm>
            <a:off x="693719" y="5921088"/>
            <a:ext cx="10804561" cy="646331"/>
          </a:xfrm>
          <a:prstGeom prst="rect">
            <a:avLst/>
          </a:prstGeom>
          <a:noFill/>
        </p:spPr>
        <p:txBody>
          <a:bodyPr wrap="square" rtlCol="0">
            <a:spAutoFit/>
          </a:bodyPr>
          <a:lstStyle/>
          <a:p>
            <a:r>
              <a:rPr lang="en-US" dirty="0"/>
              <a:t>The choice of possible moves, acceptance probabilities, and cooling schedule should be varied and tailored for the problem at hand. It is also advisable to keep track of the global minimum value achieved so far.</a:t>
            </a:r>
          </a:p>
        </p:txBody>
      </p:sp>
    </p:spTree>
    <p:extLst>
      <p:ext uri="{BB962C8B-B14F-4D97-AF65-F5344CB8AC3E}">
        <p14:creationId xmlns:p14="http://schemas.microsoft.com/office/powerpoint/2010/main" val="22731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0" name="TextBox 9">
            <a:extLst>
              <a:ext uri="{FF2B5EF4-FFF2-40B4-BE49-F238E27FC236}">
                <a16:creationId xmlns:a16="http://schemas.microsoft.com/office/drawing/2014/main" id="{D8D09360-39CF-EFF1-68B2-A4CE11AACDBE}"/>
              </a:ext>
            </a:extLst>
          </p:cNvPr>
          <p:cNvSpPr txBox="1"/>
          <p:nvPr/>
        </p:nvSpPr>
        <p:spPr>
          <a:xfrm>
            <a:off x="720191" y="1254266"/>
            <a:ext cx="2601994" cy="369332"/>
          </a:xfrm>
          <a:prstGeom prst="rect">
            <a:avLst/>
          </a:prstGeom>
          <a:noFill/>
        </p:spPr>
        <p:txBody>
          <a:bodyPr wrap="none" rtlCol="0">
            <a:spAutoFit/>
          </a:bodyPr>
          <a:lstStyle/>
          <a:p>
            <a:r>
              <a:rPr lang="en-US" dirty="0"/>
              <a:t>A more involved example</a:t>
            </a:r>
          </a:p>
        </p:txBody>
      </p:sp>
      <p:pic>
        <p:nvPicPr>
          <p:cNvPr id="5" name="Picture 4">
            <a:extLst>
              <a:ext uri="{FF2B5EF4-FFF2-40B4-BE49-F238E27FC236}">
                <a16:creationId xmlns:a16="http://schemas.microsoft.com/office/drawing/2014/main" id="{06284B6F-4A84-90D2-F551-F5C7ED1B83CB}"/>
              </a:ext>
            </a:extLst>
          </p:cNvPr>
          <p:cNvPicPr>
            <a:picLocks noChangeAspect="1"/>
          </p:cNvPicPr>
          <p:nvPr/>
        </p:nvPicPr>
        <p:blipFill>
          <a:blip r:embed="rId3"/>
          <a:stretch>
            <a:fillRect/>
          </a:stretch>
        </p:blipFill>
        <p:spPr>
          <a:xfrm>
            <a:off x="3750267" y="1210332"/>
            <a:ext cx="3568700" cy="457200"/>
          </a:xfrm>
          <a:prstGeom prst="rect">
            <a:avLst/>
          </a:prstGeom>
        </p:spPr>
      </p:pic>
      <p:pic>
        <p:nvPicPr>
          <p:cNvPr id="5122" name="Picture 2">
            <a:extLst>
              <a:ext uri="{FF2B5EF4-FFF2-40B4-BE49-F238E27FC236}">
                <a16:creationId xmlns:a16="http://schemas.microsoft.com/office/drawing/2014/main" id="{C91B4F23-A918-D6F2-B7B1-A64AC55207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361" y="1944459"/>
            <a:ext cx="5915278" cy="452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62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10" name="TextBox 9">
            <a:extLst>
              <a:ext uri="{FF2B5EF4-FFF2-40B4-BE49-F238E27FC236}">
                <a16:creationId xmlns:a16="http://schemas.microsoft.com/office/drawing/2014/main" id="{D8D09360-39CF-EFF1-68B2-A4CE11AACDBE}"/>
              </a:ext>
            </a:extLst>
          </p:cNvPr>
          <p:cNvSpPr txBox="1"/>
          <p:nvPr/>
        </p:nvSpPr>
        <p:spPr>
          <a:xfrm>
            <a:off x="720191" y="1254266"/>
            <a:ext cx="2601994" cy="369332"/>
          </a:xfrm>
          <a:prstGeom prst="rect">
            <a:avLst/>
          </a:prstGeom>
          <a:noFill/>
        </p:spPr>
        <p:txBody>
          <a:bodyPr wrap="none" rtlCol="0">
            <a:spAutoFit/>
          </a:bodyPr>
          <a:lstStyle/>
          <a:p>
            <a:r>
              <a:rPr lang="en-US" dirty="0"/>
              <a:t>A more involved example</a:t>
            </a:r>
          </a:p>
        </p:txBody>
      </p:sp>
      <p:pic>
        <p:nvPicPr>
          <p:cNvPr id="5" name="Picture 4">
            <a:extLst>
              <a:ext uri="{FF2B5EF4-FFF2-40B4-BE49-F238E27FC236}">
                <a16:creationId xmlns:a16="http://schemas.microsoft.com/office/drawing/2014/main" id="{06284B6F-4A84-90D2-F551-F5C7ED1B83CB}"/>
              </a:ext>
            </a:extLst>
          </p:cNvPr>
          <p:cNvPicPr>
            <a:picLocks noChangeAspect="1"/>
          </p:cNvPicPr>
          <p:nvPr/>
        </p:nvPicPr>
        <p:blipFill>
          <a:blip r:embed="rId7"/>
          <a:stretch>
            <a:fillRect/>
          </a:stretch>
        </p:blipFill>
        <p:spPr>
          <a:xfrm>
            <a:off x="3750267" y="1210332"/>
            <a:ext cx="3568700" cy="457200"/>
          </a:xfrm>
          <a:prstGeom prst="rect">
            <a:avLst/>
          </a:prstGeom>
        </p:spPr>
      </p:pic>
      <p:pic>
        <p:nvPicPr>
          <p:cNvPr id="6" name="annealing2">
            <a:hlinkClick r:id="" action="ppaction://media"/>
            <a:extLst>
              <a:ext uri="{FF2B5EF4-FFF2-40B4-BE49-F238E27FC236}">
                <a16:creationId xmlns:a16="http://schemas.microsoft.com/office/drawing/2014/main" id="{C5BAC3B3-197C-EA84-A067-BE1BC075894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b="921"/>
          <a:stretch/>
        </p:blipFill>
        <p:spPr>
          <a:xfrm>
            <a:off x="370542" y="1992496"/>
            <a:ext cx="5486400" cy="4203120"/>
          </a:xfrm>
          <a:prstGeom prst="rect">
            <a:avLst/>
          </a:prstGeom>
        </p:spPr>
      </p:pic>
      <p:pic>
        <p:nvPicPr>
          <p:cNvPr id="11" name="annealing3">
            <a:hlinkClick r:id="" action="ppaction://media"/>
            <a:extLst>
              <a:ext uri="{FF2B5EF4-FFF2-40B4-BE49-F238E27FC236}">
                <a16:creationId xmlns:a16="http://schemas.microsoft.com/office/drawing/2014/main" id="{C69BBD33-17B3-0E90-2E48-4D8AB45629D9}"/>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9"/>
          <a:srcRect b="896"/>
          <a:stretch/>
        </p:blipFill>
        <p:spPr>
          <a:xfrm>
            <a:off x="6096000" y="1992496"/>
            <a:ext cx="5486400" cy="4204181"/>
          </a:xfrm>
          <a:prstGeom prst="rect">
            <a:avLst/>
          </a:prstGeom>
        </p:spPr>
      </p:pic>
    </p:spTree>
    <p:extLst>
      <p:ext uri="{BB962C8B-B14F-4D97-AF65-F5344CB8AC3E}">
        <p14:creationId xmlns:p14="http://schemas.microsoft.com/office/powerpoint/2010/main" val="96201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48" fill="hold"/>
                                        <p:tgtEl>
                                          <p:spTgt spid="6"/>
                                        </p:tgtEl>
                                      </p:cBhvr>
                                    </p:cmd>
                                  </p:childTnLst>
                                </p:cTn>
                              </p:par>
                            </p:childTnLst>
                          </p:cTn>
                        </p:par>
                        <p:par>
                          <p:cTn id="7" fill="hold">
                            <p:stCondLst>
                              <p:cond delay="20148"/>
                            </p:stCondLst>
                            <p:childTnLst>
                              <p:par>
                                <p:cTn id="8" presetID="1" presetClass="mediacall" presetSubtype="0" fill="hold" nodeType="afterEffect">
                                  <p:stCondLst>
                                    <p:cond delay="0"/>
                                  </p:stCondLst>
                                  <p:childTnLst>
                                    <p:cmd type="call" cmd="playFrom(0.0)">
                                      <p:cBhvr>
                                        <p:cTn id="9" dur="1999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80000">
                <p:cTn id="16" fill="hold" display="0">
                  <p:stCondLst>
                    <p:cond delay="indefinite"/>
                  </p:stCondLst>
                </p:cTn>
                <p:tgtEl>
                  <p:spTgt spid="11"/>
                </p:tgtEl>
              </p:cMediaNode>
            </p:video>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FA58-9F0A-4217-B38D-E58CFC4CAD2A}"/>
              </a:ext>
            </a:extLst>
          </p:cNvPr>
          <p:cNvSpPr>
            <a:spLocks noGrp="1"/>
          </p:cNvSpPr>
          <p:nvPr>
            <p:ph type="title"/>
          </p:nvPr>
        </p:nvSpPr>
        <p:spPr/>
        <p:txBody>
          <a:bodyPr/>
          <a:lstStyle/>
          <a:p>
            <a:r>
              <a:rPr lang="en-US" dirty="0">
                <a:latin typeface="LM Sans 10" panose="00000500000000000000" pitchFamily="50" charset="0"/>
              </a:rPr>
              <a:t>Simulated annealing and the traveling salesman problem</a:t>
            </a:r>
            <a:endParaRPr lang="uk-UA" dirty="0"/>
          </a:p>
        </p:txBody>
      </p:sp>
      <p:sp>
        <p:nvSpPr>
          <p:cNvPr id="4" name="Text Placeholder 3">
            <a:extLst>
              <a:ext uri="{FF2B5EF4-FFF2-40B4-BE49-F238E27FC236}">
                <a16:creationId xmlns:a16="http://schemas.microsoft.com/office/drawing/2014/main" id="{22379093-2446-7E14-8100-7BE52B6E3AF4}"/>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4A2D353D-D04C-8F69-B842-D63AD67EF270}"/>
              </a:ext>
            </a:extLst>
          </p:cNvPr>
          <p:cNvSpPr txBox="1"/>
          <p:nvPr/>
        </p:nvSpPr>
        <p:spPr>
          <a:xfrm>
            <a:off x="933245" y="1247978"/>
            <a:ext cx="7385367" cy="1477328"/>
          </a:xfrm>
          <a:prstGeom prst="rect">
            <a:avLst/>
          </a:prstGeom>
          <a:noFill/>
        </p:spPr>
        <p:txBody>
          <a:bodyPr wrap="square" rtlCol="0">
            <a:spAutoFit/>
          </a:bodyPr>
          <a:lstStyle/>
          <a:p>
            <a:r>
              <a:rPr lang="en-US" b="1" dirty="0"/>
              <a:t>Traveling salesman problem (TSP):</a:t>
            </a:r>
          </a:p>
          <a:p>
            <a:r>
              <a:rPr lang="en-US" dirty="0"/>
              <a:t>You have </a:t>
            </a:r>
            <a:r>
              <a:rPr lang="en-US" i="1" dirty="0"/>
              <a:t>N</a:t>
            </a:r>
            <a:r>
              <a:rPr lang="en-US" dirty="0"/>
              <a:t> cities where each pair of cities is connected by roads.</a:t>
            </a:r>
          </a:p>
          <a:p>
            <a:r>
              <a:rPr lang="en-US" dirty="0"/>
              <a:t>You need to visit all cities exactly once starting ending the trip in the starting city.</a:t>
            </a:r>
          </a:p>
          <a:p>
            <a:r>
              <a:rPr lang="en-US" dirty="0"/>
              <a:t>The goal is to find a path with the shortest total distance to travel.</a:t>
            </a:r>
          </a:p>
        </p:txBody>
      </p:sp>
      <p:pic>
        <p:nvPicPr>
          <p:cNvPr id="9218" name="Picture 2">
            <a:extLst>
              <a:ext uri="{FF2B5EF4-FFF2-40B4-BE49-F238E27FC236}">
                <a16:creationId xmlns:a16="http://schemas.microsoft.com/office/drawing/2014/main" id="{C5ACCA9E-2548-057B-D617-D8FF079A6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4120" y="1247978"/>
            <a:ext cx="1626275" cy="16262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97318BE-63EC-AE3A-8351-C844C84B4C29}"/>
              </a:ext>
            </a:extLst>
          </p:cNvPr>
          <p:cNvSpPr txBox="1"/>
          <p:nvPr/>
        </p:nvSpPr>
        <p:spPr>
          <a:xfrm>
            <a:off x="9783873" y="2957145"/>
            <a:ext cx="1306768" cy="276999"/>
          </a:xfrm>
          <a:prstGeom prst="rect">
            <a:avLst/>
          </a:prstGeom>
          <a:noFill/>
        </p:spPr>
        <p:txBody>
          <a:bodyPr wrap="none" rtlCol="0">
            <a:spAutoFit/>
          </a:bodyPr>
          <a:lstStyle/>
          <a:p>
            <a:r>
              <a:rPr lang="en-US" sz="1200" i="1" dirty="0"/>
              <a:t>Credit: Wikipedia</a:t>
            </a:r>
          </a:p>
        </p:txBody>
      </p:sp>
      <p:sp>
        <p:nvSpPr>
          <p:cNvPr id="11" name="TextBox 10">
            <a:extLst>
              <a:ext uri="{FF2B5EF4-FFF2-40B4-BE49-F238E27FC236}">
                <a16:creationId xmlns:a16="http://schemas.microsoft.com/office/drawing/2014/main" id="{06D5ADA3-D2A1-CCC7-565A-471D1C58C921}"/>
              </a:ext>
            </a:extLst>
          </p:cNvPr>
          <p:cNvSpPr txBox="1"/>
          <p:nvPr/>
        </p:nvSpPr>
        <p:spPr>
          <a:xfrm>
            <a:off x="933245" y="2957145"/>
            <a:ext cx="4820191" cy="646331"/>
          </a:xfrm>
          <a:prstGeom prst="rect">
            <a:avLst/>
          </a:prstGeom>
          <a:noFill/>
        </p:spPr>
        <p:txBody>
          <a:bodyPr wrap="square" rtlCol="0">
            <a:spAutoFit/>
          </a:bodyPr>
          <a:lstStyle/>
          <a:p>
            <a:r>
              <a:rPr lang="en-US" dirty="0"/>
              <a:t>The traveling salesman problem in </a:t>
            </a:r>
            <a:r>
              <a:rPr lang="en-US" b="1" dirty="0"/>
              <a:t>NP-hard </a:t>
            </a:r>
          </a:p>
          <a:p>
            <a:r>
              <a:rPr lang="en-US" dirty="0"/>
              <a:t>Known exact solutions are exponential in N</a:t>
            </a:r>
          </a:p>
        </p:txBody>
      </p:sp>
      <p:sp>
        <p:nvSpPr>
          <p:cNvPr id="12" name="TextBox 11">
            <a:extLst>
              <a:ext uri="{FF2B5EF4-FFF2-40B4-BE49-F238E27FC236}">
                <a16:creationId xmlns:a16="http://schemas.microsoft.com/office/drawing/2014/main" id="{D4251980-4AA1-0CF2-910E-E4D9AD469E7F}"/>
              </a:ext>
            </a:extLst>
          </p:cNvPr>
          <p:cNvSpPr txBox="1"/>
          <p:nvPr/>
        </p:nvSpPr>
        <p:spPr>
          <a:xfrm>
            <a:off x="933244" y="3682680"/>
            <a:ext cx="4820191" cy="646331"/>
          </a:xfrm>
          <a:prstGeom prst="rect">
            <a:avLst/>
          </a:prstGeom>
          <a:noFill/>
        </p:spPr>
        <p:txBody>
          <a:bodyPr wrap="square" rtlCol="0">
            <a:spAutoFit/>
          </a:bodyPr>
          <a:lstStyle/>
          <a:p>
            <a:r>
              <a:rPr lang="en-US" dirty="0"/>
              <a:t>Brute-force: O(N!)</a:t>
            </a:r>
          </a:p>
          <a:p>
            <a:r>
              <a:rPr lang="en-US" dirty="0"/>
              <a:t>Held-Karp algorithm: O(N</a:t>
            </a:r>
            <a:r>
              <a:rPr lang="en-US" baseline="30000" dirty="0"/>
              <a:t>2 </a:t>
            </a:r>
            <a:r>
              <a:rPr lang="en-US" dirty="0"/>
              <a:t>2</a:t>
            </a:r>
            <a:r>
              <a:rPr lang="en-US" baseline="30000" dirty="0"/>
              <a:t>N</a:t>
            </a:r>
            <a:r>
              <a:rPr lang="en-US" dirty="0"/>
              <a: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F193880-FFBE-0A9D-C584-A6609B3FE5DA}"/>
                  </a:ext>
                </a:extLst>
              </p:cNvPr>
              <p:cNvSpPr txBox="1"/>
              <p:nvPr/>
            </p:nvSpPr>
            <p:spPr>
              <a:xfrm>
                <a:off x="933244" y="4329011"/>
                <a:ext cx="7967996" cy="2585323"/>
              </a:xfrm>
              <a:prstGeom prst="rect">
                <a:avLst/>
              </a:prstGeom>
              <a:noFill/>
            </p:spPr>
            <p:txBody>
              <a:bodyPr wrap="square" rtlCol="0">
                <a:spAutoFit/>
              </a:bodyPr>
              <a:lstStyle/>
              <a:p>
                <a:r>
                  <a:rPr lang="en-US" dirty="0"/>
                  <a:t>Approximate solution with </a:t>
                </a:r>
                <a:r>
                  <a:rPr lang="en-US" b="1" dirty="0"/>
                  <a:t>simulated annealing:</a:t>
                </a:r>
              </a:p>
              <a:p>
                <a:pPr marL="285750" indent="-285750">
                  <a:buFont typeface="Arial" panose="020B0604020202020204" pitchFamily="34" charset="0"/>
                  <a:buChar char="•"/>
                </a:pPr>
                <a:r>
                  <a:rPr lang="en-US" dirty="0"/>
                  <a:t>Start with random path</a:t>
                </a:r>
              </a:p>
              <a:p>
                <a:pPr marL="285750" indent="-285750">
                  <a:buFont typeface="Arial" panose="020B0604020202020204" pitchFamily="34" charset="0"/>
                  <a:buChar char="•"/>
                </a:pPr>
                <a:r>
                  <a:rPr lang="en-US" dirty="0"/>
                  <a:t>At each step swap two cities from the path and compute the total distance change </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𝐷</m:t>
                    </m:r>
                  </m:oMath>
                </a14:m>
                <a:endParaRPr lang="en-US" dirty="0"/>
              </a:p>
              <a:p>
                <a:pPr marL="285750" indent="-285750">
                  <a:buFont typeface="Arial" panose="020B0604020202020204" pitchFamily="34" charset="0"/>
                  <a:buChar char="•"/>
                </a:pPr>
                <a:r>
                  <a:rPr lang="en-US" dirty="0"/>
                  <a:t>Accept the new path with probability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Decrease T in next step in accordance with annealing schedule</a:t>
                </a:r>
              </a:p>
              <a:p>
                <a:pPr marL="285750" indent="-285750">
                  <a:buFont typeface="Arial" panose="020B0604020202020204" pitchFamily="34" charset="0"/>
                  <a:buChar char="•"/>
                </a:pPr>
                <a:endParaRPr lang="en-US" dirty="0"/>
              </a:p>
            </p:txBody>
          </p:sp>
        </mc:Choice>
        <mc:Fallback xmlns="">
          <p:sp>
            <p:nvSpPr>
              <p:cNvPr id="13" name="TextBox 12">
                <a:extLst>
                  <a:ext uri="{FF2B5EF4-FFF2-40B4-BE49-F238E27FC236}">
                    <a16:creationId xmlns:a16="http://schemas.microsoft.com/office/drawing/2014/main" id="{EF193880-FFBE-0A9D-C584-A6609B3FE5DA}"/>
                  </a:ext>
                </a:extLst>
              </p:cNvPr>
              <p:cNvSpPr txBox="1">
                <a:spLocks noRot="1" noChangeAspect="1" noMove="1" noResize="1" noEditPoints="1" noAdjustHandles="1" noChangeArrowheads="1" noChangeShapeType="1" noTextEdit="1"/>
              </p:cNvSpPr>
              <p:nvPr/>
            </p:nvSpPr>
            <p:spPr>
              <a:xfrm>
                <a:off x="933244" y="4329011"/>
                <a:ext cx="7967996" cy="2585323"/>
              </a:xfrm>
              <a:prstGeom prst="rect">
                <a:avLst/>
              </a:prstGeom>
              <a:blipFill>
                <a:blip r:embed="rId4"/>
                <a:stretch>
                  <a:fillRect l="-637" t="-976"/>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C10963BB-B7A7-0F85-2495-15F84FD7F234}"/>
              </a:ext>
            </a:extLst>
          </p:cNvPr>
          <p:cNvPicPr>
            <a:picLocks noChangeAspect="1"/>
          </p:cNvPicPr>
          <p:nvPr/>
        </p:nvPicPr>
        <p:blipFill>
          <a:blip r:embed="rId5"/>
          <a:stretch>
            <a:fillRect/>
          </a:stretch>
        </p:blipFill>
        <p:spPr>
          <a:xfrm>
            <a:off x="4864435" y="5806036"/>
            <a:ext cx="1778000" cy="457200"/>
          </a:xfrm>
          <a:prstGeom prst="rect">
            <a:avLst/>
          </a:prstGeom>
        </p:spPr>
      </p:pic>
    </p:spTree>
    <p:extLst>
      <p:ext uri="{BB962C8B-B14F-4D97-AF65-F5344CB8AC3E}">
        <p14:creationId xmlns:p14="http://schemas.microsoft.com/office/powerpoint/2010/main" val="2030271138"/>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atin Modern (Beamer-like)">
      <a:majorFont>
        <a:latin typeface="LM Sans 10"/>
        <a:ea typeface=""/>
        <a:cs typeface=""/>
      </a:majorFont>
      <a:minorFont>
        <a:latin typeface="LM Sans 10"/>
        <a:ea typeface=""/>
        <a:cs typeface=""/>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ceStandard.potx" id="{68DB5CD3-6005-4466-AA38-EBD4F9E1AFDA}" vid="{31E8EE0F-63EF-41D6-BECB-9725E0583DB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3036</TotalTime>
  <Words>914</Words>
  <Application>Microsoft Macintosh PowerPoint</Application>
  <PresentationFormat>Widescreen</PresentationFormat>
  <Paragraphs>136</Paragraphs>
  <Slides>17</Slides>
  <Notes>17</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Cambria Math</vt:lpstr>
      <vt:lpstr>Gill Sans MT</vt:lpstr>
      <vt:lpstr>LM Sans 10</vt:lpstr>
      <vt:lpstr>Source Sans Pro</vt:lpstr>
      <vt:lpstr>Тема Office</vt:lpstr>
      <vt:lpstr>Computational Physics (PHYS6350)</vt:lpstr>
      <vt:lpstr>Finding the ground state</vt:lpstr>
      <vt:lpstr>Simulated annealing</vt:lpstr>
      <vt:lpstr>Simulated annealing</vt:lpstr>
      <vt:lpstr>Simulated annealing</vt:lpstr>
      <vt:lpstr>Simulated annealing</vt:lpstr>
      <vt:lpstr>Simulated annealing</vt:lpstr>
      <vt:lpstr>Simulated annealing</vt:lpstr>
      <vt:lpstr>Simulated annealing and the traveling salesman problem</vt:lpstr>
      <vt:lpstr>Simulated annealing and the traveling salesman problem</vt:lpstr>
      <vt:lpstr>Percolation threshold</vt:lpstr>
      <vt:lpstr>Percolation threshold</vt:lpstr>
      <vt:lpstr>Percolation threshold simulation</vt:lpstr>
      <vt:lpstr>Percolation threshold: union-find data structure</vt:lpstr>
      <vt:lpstr>Percolation threshold: implementing strategy 2</vt:lpstr>
      <vt:lpstr>Percolation threshold: implementing strategy 2</vt:lpstr>
      <vt:lpstr>Percolation threshold: implementing strategy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Computational Physics (PHYS6350)</dc:title>
  <dc:creator>Vovchenko Volodymyr</dc:creator>
  <cp:lastModifiedBy>Vovchenko Volodymyr</cp:lastModifiedBy>
  <cp:revision>1236</cp:revision>
  <cp:lastPrinted>2018-05-12T22:28:36Z</cp:lastPrinted>
  <dcterms:created xsi:type="dcterms:W3CDTF">2018-05-07T16:28:28Z</dcterms:created>
  <dcterms:modified xsi:type="dcterms:W3CDTF">2025-05-10T20:14:54Z</dcterms:modified>
</cp:coreProperties>
</file>