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sldIdLst>
    <p:sldId id="259" r:id="rId2"/>
    <p:sldId id="735" r:id="rId3"/>
    <p:sldId id="786" r:id="rId4"/>
    <p:sldId id="787" r:id="rId5"/>
    <p:sldId id="789" r:id="rId6"/>
    <p:sldId id="790" r:id="rId7"/>
    <p:sldId id="792" r:id="rId8"/>
    <p:sldId id="791" r:id="rId9"/>
    <p:sldId id="793" r:id="rId10"/>
    <p:sldId id="795" r:id="rId11"/>
    <p:sldId id="796" r:id="rId12"/>
    <p:sldId id="797" r:id="rId13"/>
    <p:sldId id="798" r:id="rId14"/>
    <p:sldId id="799" r:id="rId15"/>
    <p:sldId id="800" r:id="rId16"/>
    <p:sldId id="801" r:id="rId17"/>
    <p:sldId id="802" r:id="rId18"/>
    <p:sldId id="803" r:id="rId19"/>
    <p:sldId id="810" r:id="rId20"/>
    <p:sldId id="804" r:id="rId21"/>
    <p:sldId id="805" r:id="rId22"/>
    <p:sldId id="806" r:id="rId23"/>
    <p:sldId id="807" r:id="rId24"/>
    <p:sldId id="808" r:id="rId25"/>
    <p:sldId id="809" r:id="rId26"/>
    <p:sldId id="811" r:id="rId27"/>
    <p:sldId id="812" r:id="rId28"/>
    <p:sldId id="813" r:id="rId29"/>
    <p:sldId id="814" r:id="rId30"/>
    <p:sldId id="816" r:id="rId31"/>
    <p:sldId id="815" r:id="rId32"/>
    <p:sldId id="817" r:id="rId33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735"/>
            <p14:sldId id="786"/>
            <p14:sldId id="787"/>
            <p14:sldId id="789"/>
            <p14:sldId id="790"/>
            <p14:sldId id="792"/>
            <p14:sldId id="791"/>
            <p14:sldId id="793"/>
            <p14:sldId id="795"/>
            <p14:sldId id="796"/>
            <p14:sldId id="797"/>
            <p14:sldId id="798"/>
            <p14:sldId id="799"/>
            <p14:sldId id="800"/>
            <p14:sldId id="801"/>
            <p14:sldId id="802"/>
            <p14:sldId id="803"/>
            <p14:sldId id="810"/>
            <p14:sldId id="804"/>
            <p14:sldId id="805"/>
            <p14:sldId id="806"/>
            <p14:sldId id="807"/>
            <p14:sldId id="808"/>
            <p14:sldId id="809"/>
            <p14:sldId id="811"/>
            <p14:sldId id="812"/>
            <p14:sldId id="813"/>
            <p14:sldId id="814"/>
            <p14:sldId id="816"/>
            <p14:sldId id="815"/>
            <p14:sldId id="81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FF"/>
    <a:srgbClr val="122EA6"/>
    <a:srgbClr val="3B3838"/>
    <a:srgbClr val="A4A3A3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784" autoAdjust="0"/>
    <p:restoredTop sz="94984" autoAdjust="0"/>
  </p:normalViewPr>
  <p:slideViewPr>
    <p:cSldViewPr snapToGrid="0">
      <p:cViewPr varScale="1">
        <p:scale>
          <a:sx n="118" d="100"/>
          <a:sy n="118" d="100"/>
        </p:scale>
        <p:origin x="216" y="3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vovchenko.net/computational-physic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ithub.com/vlvovch/PHYS6350-ComputationalPhysics" TargetMode="External"/><Relationship Id="rId5" Type="http://schemas.openxmlformats.org/officeDocument/2006/relationships/hyperlink" Target="mailto:vvovchenko@uh.edu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7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gif"/><Relationship Id="rId4" Type="http://schemas.openxmlformats.org/officeDocument/2006/relationships/image" Target="../media/image1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gif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gif"/><Relationship Id="rId5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53.png"/><Relationship Id="rId4" Type="http://schemas.openxmlformats.org/officeDocument/2006/relationships/image" Target="../media/image480.png"/><Relationship Id="rId9" Type="http://schemas.openxmlformats.org/officeDocument/2006/relationships/image" Target="../media/image51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7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8.svg"/><Relationship Id="rId7" Type="http://schemas.openxmlformats.org/officeDocument/2006/relationships/image" Target="../media/image66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17.png"/><Relationship Id="rId7" Type="http://schemas.openxmlformats.org/officeDocument/2006/relationships/image" Target="../media/image71.png"/><Relationship Id="rId12" Type="http://schemas.openxmlformats.org/officeDocument/2006/relationships/image" Target="../media/image7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svg"/><Relationship Id="rId11" Type="http://schemas.openxmlformats.org/officeDocument/2006/relationships/image" Target="../media/image75.sv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18.svg"/><Relationship Id="rId9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gif"/><Relationship Id="rId4" Type="http://schemas.openxmlformats.org/officeDocument/2006/relationships/image" Target="../media/image78.gi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LM Sans 10" panose="00000500000000000000" pitchFamily="50" charset="0"/>
              </a:rPr>
              <a:t>Lecture 6: Non-linear equations and root-finding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133217-7891-3C32-C8CF-EBB7A8B673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811"/>
          <a:stretch/>
        </p:blipFill>
        <p:spPr>
          <a:xfrm>
            <a:off x="4789244" y="2926191"/>
            <a:ext cx="2604393" cy="1903790"/>
          </a:xfrm>
          <a:prstGeom prst="rect">
            <a:avLst/>
          </a:prstGeom>
        </p:spPr>
      </p:pic>
      <p:sp>
        <p:nvSpPr>
          <p:cNvPr id="13" name="Subtitle 4">
            <a:extLst>
              <a:ext uri="{FF2B5EF4-FFF2-40B4-BE49-F238E27FC236}">
                <a16:creationId xmlns:a16="http://schemas.microsoft.com/office/drawing/2014/main" id="{EC401F2D-A4DE-1BFE-D74C-21EFCDE9E98C}"/>
              </a:ext>
            </a:extLst>
          </p:cNvPr>
          <p:cNvSpPr txBox="1">
            <a:spLocks/>
          </p:cNvSpPr>
          <p:nvPr/>
        </p:nvSpPr>
        <p:spPr>
          <a:xfrm>
            <a:off x="2205245" y="5554232"/>
            <a:ext cx="7772399" cy="55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LM Sans 10" panose="00000500000000000000" pitchFamily="50" charset="0"/>
              </a:rPr>
              <a:t>Instructor:</a:t>
            </a:r>
            <a:r>
              <a:rPr lang="en-US">
                <a:latin typeface="LM Sans 10" panose="00000500000000000000" pitchFamily="50" charset="0"/>
              </a:rPr>
              <a:t> Volodymyr Vovchenko (</a:t>
            </a:r>
            <a:r>
              <a:rPr lang="en-US">
                <a:latin typeface="LM Sans 10" panose="00000500000000000000" pitchFamily="50" charset="0"/>
                <a:hlinkClick r:id="rId5"/>
              </a:rPr>
              <a:t>vvovchenko@uh.edu</a:t>
            </a:r>
            <a:r>
              <a:rPr lang="en-US">
                <a:latin typeface="LM Sans 10" panose="00000500000000000000" pitchFamily="50" charset="0"/>
              </a:rPr>
              <a:t>)</a:t>
            </a:r>
            <a:endParaRPr lang="uk-UA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BB86E5-63AB-A309-ACE2-55AB4304B752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6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7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False position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CD530A3-02C6-7D80-BB1C-60426C7C2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570" y="1787217"/>
            <a:ext cx="4453055" cy="328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069B975-B813-57D6-055E-676FAC4A4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83421" y="1428846"/>
            <a:ext cx="1945415" cy="2250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DA6520-8768-8375-906D-8E3EBC613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637" y="1282632"/>
            <a:ext cx="6738172" cy="47496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9EB3A7-C061-A65C-DC61-C022E16CC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637" y="6165591"/>
            <a:ext cx="7349542" cy="38378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0E4083B-753E-F712-F3F0-44E70B5D9F6F}"/>
              </a:ext>
            </a:extLst>
          </p:cNvPr>
          <p:cNvCxnSpPr/>
          <p:nvPr/>
        </p:nvCxnSpPr>
        <p:spPr>
          <a:xfrm>
            <a:off x="4872250" y="6535732"/>
            <a:ext cx="1865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465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False position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2B6D0A5-BEA2-4AA2-23F8-01EAB955C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3292" y="1374664"/>
            <a:ext cx="1945415" cy="225090"/>
          </a:xfrm>
          <a:prstGeom prst="rect">
            <a:avLst/>
          </a:prstGeom>
        </p:spPr>
      </p:pic>
      <p:pic>
        <p:nvPicPr>
          <p:cNvPr id="5" name="Picture 4" descr="A graph with a line and numbers&#10;&#10;AI-generated content may be incorrect.">
            <a:extLst>
              <a:ext uri="{FF2B5EF4-FFF2-40B4-BE49-F238E27FC236}">
                <a16:creationId xmlns:a16="http://schemas.microsoft.com/office/drawing/2014/main" id="{0F122015-78D7-A9A6-3AB3-BDF8A7A0E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999" y="1599754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145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False position vs bisection (to 10 decimal digits)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2B6D0A5-BEA2-4AA2-23F8-01EAB955C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3292" y="1290577"/>
            <a:ext cx="1945415" cy="2250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CFE124-30D2-1159-EDAD-8FD2036C7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2130" y="2091338"/>
            <a:ext cx="3819600" cy="22027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751842-980D-F550-12AB-00D44717F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4582" y="2091338"/>
            <a:ext cx="3818846" cy="39217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C0988E-4285-ED79-BE5B-77F3F4A66A6E}"/>
              </a:ext>
            </a:extLst>
          </p:cNvPr>
          <p:cNvSpPr txBox="1"/>
          <p:nvPr/>
        </p:nvSpPr>
        <p:spPr>
          <a:xfrm>
            <a:off x="2831159" y="5826600"/>
            <a:ext cx="457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…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29A110A-4B1A-81A0-AF68-CD217C94BA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6425" y="6319043"/>
            <a:ext cx="3819600" cy="2191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6FF07FA-9661-4380-184D-A7097B3C1EDD}"/>
              </a:ext>
            </a:extLst>
          </p:cNvPr>
          <p:cNvSpPr txBox="1"/>
          <p:nvPr/>
        </p:nvSpPr>
        <p:spPr>
          <a:xfrm>
            <a:off x="2085082" y="1600747"/>
            <a:ext cx="2518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Bisection method: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66A269-1220-8276-4EC9-02A2AA3EE117}"/>
              </a:ext>
            </a:extLst>
          </p:cNvPr>
          <p:cNvSpPr txBox="1"/>
          <p:nvPr/>
        </p:nvSpPr>
        <p:spPr>
          <a:xfrm>
            <a:off x="7155976" y="1600747"/>
            <a:ext cx="2794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False position method:</a:t>
            </a:r>
          </a:p>
        </p:txBody>
      </p:sp>
    </p:spTree>
    <p:extLst>
      <p:ext uri="{BB962C8B-B14F-4D97-AF65-F5344CB8AC3E}">
        <p14:creationId xmlns:p14="http://schemas.microsoft.com/office/powerpoint/2010/main" val="1808263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False position vs bisection: not always clear who wins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CFE124-30D2-1159-EDAD-8FD2036C7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130" y="2091338"/>
            <a:ext cx="3819600" cy="22027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C0988E-4285-ED79-BE5B-77F3F4A66A6E}"/>
              </a:ext>
            </a:extLst>
          </p:cNvPr>
          <p:cNvSpPr txBox="1"/>
          <p:nvPr/>
        </p:nvSpPr>
        <p:spPr>
          <a:xfrm>
            <a:off x="2831159" y="5826600"/>
            <a:ext cx="457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FF07FA-9661-4380-184D-A7097B3C1EDD}"/>
              </a:ext>
            </a:extLst>
          </p:cNvPr>
          <p:cNvSpPr txBox="1"/>
          <p:nvPr/>
        </p:nvSpPr>
        <p:spPr>
          <a:xfrm>
            <a:off x="2085082" y="1600747"/>
            <a:ext cx="2518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Bisection method: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66A269-1220-8276-4EC9-02A2AA3EE117}"/>
              </a:ext>
            </a:extLst>
          </p:cNvPr>
          <p:cNvSpPr txBox="1"/>
          <p:nvPr/>
        </p:nvSpPr>
        <p:spPr>
          <a:xfrm>
            <a:off x="7155976" y="1600747"/>
            <a:ext cx="2794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False position method: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7F0C974-980F-BBE1-9032-28DCBC0C08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7757" y="1244107"/>
            <a:ext cx="1776486" cy="2560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72E391-7D62-4A53-E0EC-45917B6090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425" y="2071336"/>
            <a:ext cx="3819600" cy="40014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DC790A-F8AB-82CA-6457-0918ECD56C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6425" y="6319043"/>
            <a:ext cx="3819600" cy="1831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DFD657-3BB8-7929-2E52-26A121F29A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2130" y="2071336"/>
            <a:ext cx="3819600" cy="39917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D1F7C7-D57A-FC14-ACA3-123C6CC5DE00}"/>
              </a:ext>
            </a:extLst>
          </p:cNvPr>
          <p:cNvSpPr txBox="1"/>
          <p:nvPr/>
        </p:nvSpPr>
        <p:spPr>
          <a:xfrm>
            <a:off x="8324676" y="5841539"/>
            <a:ext cx="457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…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B47E636-656F-71B7-0B42-76C4468617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5778" y="6259986"/>
            <a:ext cx="3819600" cy="20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964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False position vs bisection: not always clear who wins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FF07FA-9661-4380-184D-A7097B3C1EDD}"/>
              </a:ext>
            </a:extLst>
          </p:cNvPr>
          <p:cNvSpPr txBox="1"/>
          <p:nvPr/>
        </p:nvSpPr>
        <p:spPr>
          <a:xfrm>
            <a:off x="2022143" y="1600747"/>
            <a:ext cx="2518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Bisection method: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66A269-1220-8276-4EC9-02A2AA3EE117}"/>
              </a:ext>
            </a:extLst>
          </p:cNvPr>
          <p:cNvSpPr txBox="1"/>
          <p:nvPr/>
        </p:nvSpPr>
        <p:spPr>
          <a:xfrm>
            <a:off x="7155976" y="1600747"/>
            <a:ext cx="2794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False position method: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7F0C974-980F-BBE1-9032-28DCBC0C08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7757" y="1244107"/>
            <a:ext cx="1776486" cy="25607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58EF359-76C9-08D6-C957-11FEEC0D2162}"/>
              </a:ext>
            </a:extLst>
          </p:cNvPr>
          <p:cNvSpPr txBox="1"/>
          <p:nvPr/>
        </p:nvSpPr>
        <p:spPr>
          <a:xfrm>
            <a:off x="865495" y="5534560"/>
            <a:ext cx="92315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More advanced methods combine the two and add other refinements*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Ridders’ method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Brent method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5F680E-61E0-D7A9-CD87-3CC277A6EFA4}"/>
              </a:ext>
            </a:extLst>
          </p:cNvPr>
          <p:cNvSpPr txBox="1"/>
          <p:nvPr/>
        </p:nvSpPr>
        <p:spPr>
          <a:xfrm>
            <a:off x="2788690" y="6467291"/>
            <a:ext cx="61055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+mj-lt"/>
              </a:rPr>
              <a:t>see chapters 9.2, 9.3 of </a:t>
            </a:r>
            <a:r>
              <a:rPr lang="en-US" sz="1400" i="1" dirty="0">
                <a:latin typeface="+mj-lt"/>
              </a:rPr>
              <a:t>Numerical Recipes Third Edition </a:t>
            </a:r>
            <a:r>
              <a:rPr lang="en-US" sz="1400" dirty="0">
                <a:latin typeface="+mj-lt"/>
              </a:rPr>
              <a:t>by W.H. Press et al.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1F45C9-8BB1-03F0-CC56-6D04AB19FB20}"/>
              </a:ext>
            </a:extLst>
          </p:cNvPr>
          <p:cNvSpPr txBox="1"/>
          <p:nvPr/>
        </p:nvSpPr>
        <p:spPr>
          <a:xfrm>
            <a:off x="6810029" y="5914017"/>
            <a:ext cx="2084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final project idea(?)</a:t>
            </a:r>
          </a:p>
        </p:txBody>
      </p:sp>
      <p:pic>
        <p:nvPicPr>
          <p:cNvPr id="4" name="Picture 3" descr="A graph of a function&#10;&#10;AI-generated content may be incorrect.">
            <a:extLst>
              <a:ext uri="{FF2B5EF4-FFF2-40B4-BE49-F238E27FC236}">
                <a16:creationId xmlns:a16="http://schemas.microsoft.com/office/drawing/2014/main" id="{04F8078C-69E6-3EBE-D67B-53ACF5388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03" y="1898348"/>
            <a:ext cx="4725655" cy="3544241"/>
          </a:xfrm>
          <a:prstGeom prst="rect">
            <a:avLst/>
          </a:prstGeom>
        </p:spPr>
      </p:pic>
      <p:pic>
        <p:nvPicPr>
          <p:cNvPr id="8" name="Picture 7" descr="A graph of a function&#10;&#10;AI-generated content may be incorrect.">
            <a:extLst>
              <a:ext uri="{FF2B5EF4-FFF2-40B4-BE49-F238E27FC236}">
                <a16:creationId xmlns:a16="http://schemas.microsoft.com/office/drawing/2014/main" id="{5DCFC752-2452-1260-681B-C05275CC3C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1962" y="1905348"/>
            <a:ext cx="4802628" cy="360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32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Secant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C2512-C397-B11C-7C44-EDEA4A4446EA}"/>
              </a:ext>
            </a:extLst>
          </p:cNvPr>
          <p:cNvSpPr txBox="1"/>
          <p:nvPr/>
        </p:nvSpPr>
        <p:spPr>
          <a:xfrm>
            <a:off x="782404" y="1149428"/>
            <a:ext cx="1086368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Secant method: 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same as false position, except the interval </a:t>
            </a:r>
            <a:r>
              <a:rPr lang="en-US" sz="2200" i="1" kern="150" dirty="0">
                <a:solidFill>
                  <a:srgbClr val="0808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need not bracket the root</a:t>
            </a:r>
            <a:endParaRPr lang="en-US" sz="2200" b="1" i="1" kern="150" dirty="0">
              <a:solidFill>
                <a:srgbClr val="0808FF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Always uses the last two points, no branching (if-statement) involved in the procedure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A2D3B4-13E3-F479-6430-3D74ED1BF320}"/>
              </a:ext>
            </a:extLst>
          </p:cNvPr>
          <p:cNvSpPr txBox="1"/>
          <p:nvPr/>
        </p:nvSpPr>
        <p:spPr>
          <a:xfrm>
            <a:off x="782404" y="5630750"/>
            <a:ext cx="112680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Typically, “</a:t>
            </a:r>
            <a:r>
              <a:rPr lang="en-US" sz="20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superlinear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” convergence occurs when the algorithm is effective.
However, it can still be slower than bisection or may not converge at all (e.g., the secant method may be parallel to the x-axis).</a:t>
            </a:r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0CE50D04-6CBD-2B4E-28AB-1C18D2875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6657" y="1991974"/>
            <a:ext cx="4717377" cy="3661129"/>
          </a:xfrm>
          <a:prstGeom prst="rect">
            <a:avLst/>
          </a:prstGeom>
        </p:spPr>
      </p:pic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B8271170-F6D4-5D54-EDFB-CF3E01955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404" y="1991974"/>
            <a:ext cx="4717378" cy="36611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9CBE86-3C23-63B4-9645-4199F58C9A1F}"/>
              </a:ext>
            </a:extLst>
          </p:cNvPr>
          <p:cNvSpPr txBox="1"/>
          <p:nvPr/>
        </p:nvSpPr>
        <p:spPr>
          <a:xfrm>
            <a:off x="5961797" y="3360874"/>
            <a:ext cx="552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3707548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1E96716-8E97-FFBF-E567-20FC168FF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56" y="6135469"/>
            <a:ext cx="6739200" cy="3814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Secant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CD530A3-02C6-7D80-BB1C-60426C7C2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570" y="1787217"/>
            <a:ext cx="4453055" cy="328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069B975-B813-57D6-055E-676FAC4A41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83421" y="1428846"/>
            <a:ext cx="1945415" cy="2250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0E4083B-753E-F712-F3F0-44E70B5D9F6F}"/>
              </a:ext>
            </a:extLst>
          </p:cNvPr>
          <p:cNvCxnSpPr/>
          <p:nvPr/>
        </p:nvCxnSpPr>
        <p:spPr>
          <a:xfrm>
            <a:off x="4872250" y="6535732"/>
            <a:ext cx="1865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E628F15-FB94-E4F1-F497-AB3CACF50F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015" y="1325605"/>
            <a:ext cx="6745041" cy="45429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12627E5-69DC-5297-7DD2-D8A4CE449F7B}"/>
                  </a:ext>
                </a:extLst>
              </p:cNvPr>
              <p:cNvSpPr txBox="1"/>
              <p:nvPr/>
            </p:nvSpPr>
            <p:spPr>
              <a:xfrm>
                <a:off x="7949748" y="5704582"/>
                <a:ext cx="424225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 dirty="0">
                    <a:solidFill>
                      <a:srgbClr val="002060"/>
                    </a:solidFill>
                  </a:rPr>
                  <a:t>Error: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sSubSup>
                      <m:sSub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p>
                    </m:sSubSup>
                  </m:oMath>
                </a14:m>
                <a:r>
                  <a:rPr lang="en-US" sz="2200" dirty="0"/>
                  <a:t> (</a:t>
                </a:r>
                <a:r>
                  <a:rPr lang="en-US" sz="2200" dirty="0" err="1"/>
                  <a:t>superlinear</a:t>
                </a:r>
                <a:r>
                  <a:rPr lang="en-US" sz="2200" dirty="0"/>
                  <a:t>)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12627E5-69DC-5297-7DD2-D8A4CE449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9748" y="5704582"/>
                <a:ext cx="4242252" cy="430887"/>
              </a:xfrm>
              <a:prstGeom prst="rect">
                <a:avLst/>
              </a:prstGeom>
              <a:blipFill>
                <a:blip r:embed="rId7"/>
                <a:stretch>
                  <a:fillRect l="-1488" t="-11765" r="-595" b="-29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1928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Secant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2B6D0A5-BEA2-4AA2-23F8-01EAB955C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3292" y="1374664"/>
            <a:ext cx="1945415" cy="225090"/>
          </a:xfrm>
          <a:prstGeom prst="rect">
            <a:avLst/>
          </a:prstGeom>
        </p:spPr>
      </p:pic>
      <p:pic>
        <p:nvPicPr>
          <p:cNvPr id="9" name="Picture 8" descr="A graph of a function&#10;&#10;AI-generated content may be incorrect.">
            <a:extLst>
              <a:ext uri="{FF2B5EF4-FFF2-40B4-BE49-F238E27FC236}">
                <a16:creationId xmlns:a16="http://schemas.microsoft.com/office/drawing/2014/main" id="{19208752-C51D-F73F-C4A6-E84F23D8B4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683" y="1599754"/>
            <a:ext cx="6292631" cy="471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349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Secant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5936020-F919-F428-2CF2-8CAFEA373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7757" y="1244107"/>
            <a:ext cx="1776486" cy="2560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54A28D-B76B-9A91-9AAB-7B7A7142B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12" y="2062979"/>
            <a:ext cx="2946573" cy="24635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4F19CE-0E6E-38A3-475B-96AE390F35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8929" y="2062979"/>
            <a:ext cx="2948866" cy="23043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CAFC835-E537-EBF3-69A3-6D0FC5CD4F28}"/>
              </a:ext>
            </a:extLst>
          </p:cNvPr>
          <p:cNvSpPr txBox="1"/>
          <p:nvPr/>
        </p:nvSpPr>
        <p:spPr>
          <a:xfrm>
            <a:off x="541357" y="5669543"/>
            <a:ext cx="107662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secant method is not assured to converge since it does not bracket the root. </a:t>
            </a:r>
          </a:p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this particular example, it eventually succeeded after initially diverging.</a:t>
            </a:r>
            <a:endParaRPr lang="en-US" sz="22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graph of a function&#10;&#10;AI-generated content may be incorrect.">
            <a:extLst>
              <a:ext uri="{FF2B5EF4-FFF2-40B4-BE49-F238E27FC236}">
                <a16:creationId xmlns:a16="http://schemas.microsoft.com/office/drawing/2014/main" id="{D58D406B-3831-54F1-5732-E8BB31BE18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4243" y="1690501"/>
            <a:ext cx="5051624" cy="378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98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aph of a function&#10;&#10;AI-generated content may be incorrect.">
            <a:extLst>
              <a:ext uri="{FF2B5EF4-FFF2-40B4-BE49-F238E27FC236}">
                <a16:creationId xmlns:a16="http://schemas.microsoft.com/office/drawing/2014/main" id="{F2BA5C24-4DBF-F94F-C61F-6DAEBEC18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818148"/>
            <a:ext cx="6096000" cy="457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Secant method: Choice of interval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5936020-F919-F428-2CF2-8CAFEA373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7757" y="1244107"/>
            <a:ext cx="1776486" cy="2560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CAFC835-E537-EBF3-69A3-6D0FC5CD4F28}"/>
              </a:ext>
            </a:extLst>
          </p:cNvPr>
          <p:cNvSpPr txBox="1"/>
          <p:nvPr/>
        </p:nvSpPr>
        <p:spPr>
          <a:xfrm>
            <a:off x="370542" y="1525561"/>
            <a:ext cx="967626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Choose the initial interval as (1,3) instead of (0,3)</a:t>
            </a:r>
            <a:endParaRPr lang="en-US" sz="22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907061-7221-1F7F-311A-133C195E9E4D}"/>
              </a:ext>
            </a:extLst>
          </p:cNvPr>
          <p:cNvSpPr txBox="1"/>
          <p:nvPr/>
        </p:nvSpPr>
        <p:spPr>
          <a:xfrm>
            <a:off x="369624" y="6251847"/>
            <a:ext cx="967626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If possible, select the initial interval as close as possible to the root</a:t>
            </a:r>
            <a:endParaRPr lang="en-US" sz="22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852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Non-linear equations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88C4CE-E0B7-8500-0538-39D6D705150A}"/>
              </a:ext>
            </a:extLst>
          </p:cNvPr>
          <p:cNvSpPr txBox="1"/>
          <p:nvPr/>
        </p:nvSpPr>
        <p:spPr>
          <a:xfrm>
            <a:off x="823412" y="5871950"/>
            <a:ext cx="16127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References: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C2512-C397-B11C-7C44-EDEA4A4446EA}"/>
              </a:ext>
            </a:extLst>
          </p:cNvPr>
          <p:cNvSpPr txBox="1"/>
          <p:nvPr/>
        </p:nvSpPr>
        <p:spPr>
          <a:xfrm>
            <a:off x="823412" y="1406197"/>
            <a:ext cx="802033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Suppose we have an equation 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f(x) = 0</a:t>
            </a:r>
          </a:p>
          <a:p>
            <a:endParaRPr lang="en-US" sz="22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We can evaluate 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f(x)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but we do not know how to solve it for 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FFE55A-6407-CF71-B137-256529516942}"/>
              </a:ext>
            </a:extLst>
          </p:cNvPr>
          <p:cNvSpPr txBox="1"/>
          <p:nvPr/>
        </p:nvSpPr>
        <p:spPr>
          <a:xfrm>
            <a:off x="2547581" y="5871950"/>
            <a:ext cx="964441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  <a:ea typeface="DejaVu Sans"/>
              </a:rPr>
              <a:t>Chapter 6</a:t>
            </a:r>
            <a:r>
              <a:rPr lang="en-US" sz="2000" dirty="0">
                <a:effectLst/>
                <a:latin typeface="+mj-lt"/>
                <a:ea typeface="DejaVu Sans"/>
              </a:rPr>
              <a:t> of </a:t>
            </a:r>
            <a:r>
              <a:rPr lang="en-US" sz="2000" i="1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Computational Physics</a:t>
            </a:r>
            <a:r>
              <a:rPr lang="en-US" sz="2000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 by Mark Newman</a:t>
            </a:r>
            <a:endParaRPr lang="en-US" sz="2000" dirty="0">
              <a:effectLst/>
              <a:latin typeface="+mj-lt"/>
              <a:ea typeface="DejaVu Sans"/>
            </a:endParaRPr>
          </a:p>
          <a:p>
            <a:r>
              <a:rPr lang="en-US" sz="2000" dirty="0">
                <a:latin typeface="+mj-lt"/>
              </a:rPr>
              <a:t>Chapter 9 of </a:t>
            </a:r>
            <a:r>
              <a:rPr lang="en-US" sz="2000" i="1" dirty="0">
                <a:latin typeface="+mj-lt"/>
              </a:rPr>
              <a:t>Numerical Recipes Third Edition </a:t>
            </a:r>
            <a:r>
              <a:rPr lang="en-US" sz="2000" dirty="0">
                <a:latin typeface="+mj-lt"/>
              </a:rPr>
              <a:t>by W.H. Press et 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CD514A-3379-B52C-98CA-20502C75E011}"/>
              </a:ext>
            </a:extLst>
          </p:cNvPr>
          <p:cNvSpPr txBox="1"/>
          <p:nvPr/>
        </p:nvSpPr>
        <p:spPr>
          <a:xfrm>
            <a:off x="823411" y="2755304"/>
            <a:ext cx="886194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200" b="1" dirty="0">
                <a:latin typeface="+mj-lt"/>
              </a:rPr>
              <a:t>Examples: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Roots of high-order polynomials (physics example: Lagrange L</a:t>
            </a:r>
            <a:r>
              <a:rPr lang="en-US" sz="2200" baseline="-25000" dirty="0">
                <a:latin typeface="+mj-lt"/>
              </a:rPr>
              <a:t>1</a:t>
            </a:r>
            <a:r>
              <a:rPr lang="en-US" sz="2200" dirty="0">
                <a:latin typeface="+mj-lt"/>
              </a:rPr>
              <a:t> point)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Transcendental equations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e.g. magnetization equation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CA8D311-AD8E-8588-266C-AFB1CDF9E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0111" y="4652874"/>
            <a:ext cx="1751778" cy="56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98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Newton-Raphson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C2512-C397-B11C-7C44-EDEA4A4446EA}"/>
              </a:ext>
            </a:extLst>
          </p:cNvPr>
          <p:cNvSpPr txBox="1"/>
          <p:nvPr/>
        </p:nvSpPr>
        <p:spPr>
          <a:xfrm>
            <a:off x="686869" y="1215598"/>
            <a:ext cx="1086368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Newton-Raphson method: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Local method (uses only the current estimate to get the next one)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Requires the evaluation of the derivative (tangent)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Not always available or easy to compute</a:t>
            </a: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A2D3B4-13E3-F479-6430-3D74ED1BF320}"/>
              </a:ext>
            </a:extLst>
          </p:cNvPr>
          <p:cNvSpPr txBox="1"/>
          <p:nvPr/>
        </p:nvSpPr>
        <p:spPr>
          <a:xfrm>
            <a:off x="686869" y="2768907"/>
            <a:ext cx="1103905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Idea: </a:t>
            </a: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Assume that a given point x is close to the root </a:t>
            </a:r>
            <a:r>
              <a:rPr lang="en-US" sz="22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x*</a:t>
            </a: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n-US" sz="22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f(x*) = 0</a:t>
            </a: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D7EA36-750F-7203-2A58-42B8F49E8371}"/>
              </a:ext>
            </a:extLst>
          </p:cNvPr>
          <p:cNvSpPr txBox="1"/>
          <p:nvPr/>
        </p:nvSpPr>
        <p:spPr>
          <a:xfrm>
            <a:off x="686868" y="3279206"/>
            <a:ext cx="2906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Then (Taylor theorem)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C772A4-E69F-D38F-440F-04EC55F7FE54}"/>
              </a:ext>
            </a:extLst>
          </p:cNvPr>
          <p:cNvSpPr txBox="1"/>
          <p:nvPr/>
        </p:nvSpPr>
        <p:spPr>
          <a:xfrm>
            <a:off x="686869" y="4060693"/>
            <a:ext cx="36849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and since </a:t>
            </a:r>
            <a:r>
              <a:rPr lang="en-US" sz="22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f(x*) = 0 </a:t>
            </a: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we have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F21B09-C53F-5B48-E4E3-0B26C61091A0}"/>
              </a:ext>
            </a:extLst>
          </p:cNvPr>
          <p:cNvSpPr txBox="1"/>
          <p:nvPr/>
        </p:nvSpPr>
        <p:spPr>
          <a:xfrm>
            <a:off x="686869" y="5221537"/>
            <a:ext cx="1103905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Iterative procedure:</a:t>
            </a:r>
            <a:endParaRPr lang="en-US" sz="22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C364B2-60DF-36E6-02C9-66C8717EF0ED}"/>
              </a:ext>
            </a:extLst>
          </p:cNvPr>
          <p:cNvSpPr txBox="1"/>
          <p:nvPr/>
        </p:nvSpPr>
        <p:spPr>
          <a:xfrm>
            <a:off x="686868" y="6297879"/>
            <a:ext cx="403211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starting from an initial guess </a:t>
            </a:r>
            <a:r>
              <a:rPr lang="en-US" sz="22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i="1" kern="150" baseline="-25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2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C0D3D6E-CED2-160A-6EE6-FEB75A4D6DA0}"/>
                  </a:ext>
                </a:extLst>
              </p:cNvPr>
              <p:cNvSpPr txBox="1"/>
              <p:nvPr/>
            </p:nvSpPr>
            <p:spPr>
              <a:xfrm>
                <a:off x="4580392" y="3710093"/>
                <a:ext cx="30312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C0D3D6E-CED2-160A-6EE6-FEB75A4D6D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0392" y="3710093"/>
                <a:ext cx="3031214" cy="276999"/>
              </a:xfrm>
              <a:prstGeom prst="rect">
                <a:avLst/>
              </a:prstGeom>
              <a:blipFill>
                <a:blip r:embed="rId2"/>
                <a:stretch>
                  <a:fillRect l="-1667" t="-4545" r="-1667" b="-4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C2BABA-4153-81D4-1E9F-50B1737BDD3A}"/>
                  </a:ext>
                </a:extLst>
              </p:cNvPr>
              <p:cNvSpPr txBox="1"/>
              <p:nvPr/>
            </p:nvSpPr>
            <p:spPr>
              <a:xfrm>
                <a:off x="5337330" y="4538016"/>
                <a:ext cx="1517338" cy="576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C2BABA-4153-81D4-1E9F-50B1737BDD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330" y="4538016"/>
                <a:ext cx="1517338" cy="576761"/>
              </a:xfrm>
              <a:prstGeom prst="rect">
                <a:avLst/>
              </a:prstGeom>
              <a:blipFill>
                <a:blip r:embed="rId3"/>
                <a:stretch>
                  <a:fillRect l="-833" t="-4348" r="-4167" b="-19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A18AEE-D919-3CB9-41F7-4DD7DE377A63}"/>
                  </a:ext>
                </a:extLst>
              </p:cNvPr>
              <p:cNvSpPr txBox="1"/>
              <p:nvPr/>
            </p:nvSpPr>
            <p:spPr>
              <a:xfrm>
                <a:off x="5097167" y="5642402"/>
                <a:ext cx="1997663" cy="576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A18AEE-D919-3CB9-41F7-4DD7DE377A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7167" y="5642402"/>
                <a:ext cx="1997663" cy="576761"/>
              </a:xfrm>
              <a:prstGeom prst="rect">
                <a:avLst/>
              </a:prstGeom>
              <a:blipFill>
                <a:blip r:embed="rId4"/>
                <a:stretch>
                  <a:fillRect t="-4348" r="-3165" b="-19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4622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Newton-Raphson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5171F7EC-CBB4-B326-EFBD-3D2D8DB2E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806" y="1936318"/>
            <a:ext cx="4840387" cy="37565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BBBC353-3D08-0C72-6F09-091ACF0FF14B}"/>
                  </a:ext>
                </a:extLst>
              </p:cNvPr>
              <p:cNvSpPr txBox="1"/>
              <p:nvPr/>
            </p:nvSpPr>
            <p:spPr>
              <a:xfrm>
                <a:off x="782404" y="5914970"/>
                <a:ext cx="1103905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“Quadratic” convergence when works</a:t>
                </a:r>
              </a:p>
              <a:p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However, when we are close to </a:t>
                </a:r>
                <a14:m>
                  <m:oMath xmlns:m="http://schemas.openxmlformats.org/officeDocument/2006/math">
                    <m:r>
                      <a:rPr lang="en-US" sz="22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2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’ = 0</m:t>
                    </m:r>
                  </m:oMath>
                </a14:m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we have a problem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BBBC353-3D08-0C72-6F09-091ACF0FF1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04" y="5914970"/>
                <a:ext cx="11039055" cy="769441"/>
              </a:xfrm>
              <a:prstGeom prst="rect">
                <a:avLst/>
              </a:prstGeom>
              <a:blipFill>
                <a:blip r:embed="rId3"/>
                <a:stretch>
                  <a:fillRect l="-690" t="-4839" b="-145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54BF8BA-7A15-054C-3B3F-B189E2F9D558}"/>
                  </a:ext>
                </a:extLst>
              </p:cNvPr>
              <p:cNvSpPr txBox="1"/>
              <p:nvPr/>
            </p:nvSpPr>
            <p:spPr>
              <a:xfrm>
                <a:off x="5097167" y="1137501"/>
                <a:ext cx="1997663" cy="576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54BF8BA-7A15-054C-3B3F-B189E2F9D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7167" y="1137501"/>
                <a:ext cx="1997663" cy="576761"/>
              </a:xfrm>
              <a:prstGeom prst="rect">
                <a:avLst/>
              </a:prstGeom>
              <a:blipFill>
                <a:blip r:embed="rId4"/>
                <a:stretch>
                  <a:fillRect t="-4348" r="-3165" b="-19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5D4AF59-72BC-C21B-14B7-A0EE8B599180}"/>
                  </a:ext>
                </a:extLst>
              </p:cNvPr>
              <p:cNvSpPr txBox="1"/>
              <p:nvPr/>
            </p:nvSpPr>
            <p:spPr>
              <a:xfrm>
                <a:off x="7902514" y="5853644"/>
                <a:ext cx="379802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 dirty="0">
                    <a:solidFill>
                      <a:srgbClr val="002060"/>
                    </a:solidFill>
                  </a:rPr>
                  <a:t>Error: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sSubSup>
                      <m:sSub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2200" dirty="0"/>
                  <a:t> (quadratic)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5D4AF59-72BC-C21B-14B7-A0EE8B5991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2514" y="5853644"/>
                <a:ext cx="3798027" cy="430887"/>
              </a:xfrm>
              <a:prstGeom prst="rect">
                <a:avLst/>
              </a:prstGeom>
              <a:blipFill>
                <a:blip r:embed="rId5"/>
                <a:stretch>
                  <a:fillRect l="-2000" t="-8571" r="-1000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9873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152821-6F1D-15C7-0F0F-01F4D809A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74" y="5938370"/>
            <a:ext cx="5332007" cy="3941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Newton-Raphson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CD530A3-02C6-7D80-BB1C-60426C7C2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570" y="1787217"/>
            <a:ext cx="4453055" cy="328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069B975-B813-57D6-055E-676FAC4A41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83421" y="1428846"/>
            <a:ext cx="1945415" cy="2250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0E4083B-753E-F712-F3F0-44E70B5D9F6F}"/>
              </a:ext>
            </a:extLst>
          </p:cNvPr>
          <p:cNvCxnSpPr/>
          <p:nvPr/>
        </p:nvCxnSpPr>
        <p:spPr>
          <a:xfrm>
            <a:off x="4872250" y="6315889"/>
            <a:ext cx="1865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84BEB01-F4E0-13F5-63C8-8020353402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10" y="1627785"/>
            <a:ext cx="7028160" cy="404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04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a function&#10;&#10;AI-generated content may be incorrect.">
            <a:extLst>
              <a:ext uri="{FF2B5EF4-FFF2-40B4-BE49-F238E27FC236}">
                <a16:creationId xmlns:a16="http://schemas.microsoft.com/office/drawing/2014/main" id="{F8CC1AAC-CE3E-8BF4-79DE-B6638F3CC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9" y="1599754"/>
            <a:ext cx="6096000" cy="457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Newton-Raphson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4B1C0E5-D839-D9D9-C7C8-D0C8D8CB0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23292" y="1374664"/>
            <a:ext cx="1945415" cy="22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40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Newton-Raphson method: issues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CF12C9B-4C6C-3D68-F537-66A92632C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7756" y="1252363"/>
            <a:ext cx="1776486" cy="2560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076FC3E-0DF4-C6CD-63A9-0D6CAA4394F2}"/>
                  </a:ext>
                </a:extLst>
              </p:cNvPr>
              <p:cNvSpPr txBox="1"/>
              <p:nvPr/>
            </p:nvSpPr>
            <p:spPr>
              <a:xfrm>
                <a:off x="689210" y="6268195"/>
                <a:ext cx="924944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Similar issue as with the secant method; the reason: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= 0</m:t>
                    </m:r>
                  </m:oMath>
                </a14:m>
                <a:r>
                  <a:rPr lang="en-US" sz="2200" dirty="0"/>
                  <a:t> at x = 0.577…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076FC3E-0DF4-C6CD-63A9-0D6CAA4394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10" y="6268195"/>
                <a:ext cx="9249447" cy="430887"/>
              </a:xfrm>
              <a:prstGeom prst="rect">
                <a:avLst/>
              </a:prstGeom>
              <a:blipFill>
                <a:blip r:embed="rId5"/>
                <a:stretch>
                  <a:fillRect l="-823" t="-8571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graph of a function&#10;&#10;AI-generated content may be incorrect.">
            <a:extLst>
              <a:ext uri="{FF2B5EF4-FFF2-40B4-BE49-F238E27FC236}">
                <a16:creationId xmlns:a16="http://schemas.microsoft.com/office/drawing/2014/main" id="{148A6782-358F-245A-C8A0-EB36C3267B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7999" y="1530188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67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Newton-Raphson method: issues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A33352C-1E36-4E51-4778-1E659ABB2C1D}"/>
                  </a:ext>
                </a:extLst>
              </p:cNvPr>
              <p:cNvSpPr txBox="1"/>
              <p:nvPr/>
            </p:nvSpPr>
            <p:spPr>
              <a:xfrm>
                <a:off x="680111" y="1177686"/>
                <a:ext cx="9473821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Try finding the root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sz="2200" dirty="0"/>
                  <a:t> with an initial guess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A33352C-1E36-4E51-4778-1E659ABB2C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111" y="1177686"/>
                <a:ext cx="9473821" cy="430887"/>
              </a:xfrm>
              <a:prstGeom prst="rect">
                <a:avLst/>
              </a:prstGeom>
              <a:blipFill>
                <a:blip r:embed="rId2"/>
                <a:stretch>
                  <a:fillRect l="-803" t="-8571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69BF2D5-F0DD-5BB7-B355-20DB9F2BC75B}"/>
                  </a:ext>
                </a:extLst>
              </p:cNvPr>
              <p:cNvSpPr txBox="1"/>
              <p:nvPr/>
            </p:nvSpPr>
            <p:spPr>
              <a:xfrm>
                <a:off x="680111" y="1953023"/>
                <a:ext cx="4430973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/>
                  <a:t>Iteration 1: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=2,   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69BF2D5-F0DD-5BB7-B355-20DB9F2BC7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111" y="1953023"/>
                <a:ext cx="4430973" cy="430887"/>
              </a:xfrm>
              <a:prstGeom prst="rect">
                <a:avLst/>
              </a:prstGeom>
              <a:blipFill>
                <a:blip r:embed="rId3"/>
                <a:stretch>
                  <a:fillRect l="-1714" t="-8571" b="-2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7BAD1A-8AEA-0C62-862E-7B7DCCD7BBE7}"/>
                  </a:ext>
                </a:extLst>
              </p:cNvPr>
              <p:cNvSpPr txBox="1"/>
              <p:nvPr/>
            </p:nvSpPr>
            <p:spPr>
              <a:xfrm>
                <a:off x="2872853" y="2574878"/>
                <a:ext cx="2274628" cy="4398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r>
                  <a:rPr lang="en-US" dirty="0"/>
                  <a:t> = 1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7BAD1A-8AEA-0C62-862E-7B7DCCD7B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853" y="2574878"/>
                <a:ext cx="2274628" cy="439864"/>
              </a:xfrm>
              <a:prstGeom prst="rect">
                <a:avLst/>
              </a:prstGeom>
              <a:blipFill>
                <a:blip r:embed="rId4"/>
                <a:stretch>
                  <a:fillRect l="-2681" t="-2740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BB23873-E10E-C0F4-E8D2-3F4BFC7507E9}"/>
                  </a:ext>
                </a:extLst>
              </p:cNvPr>
              <p:cNvSpPr txBox="1"/>
              <p:nvPr/>
            </p:nvSpPr>
            <p:spPr>
              <a:xfrm>
                <a:off x="641445" y="3333619"/>
                <a:ext cx="399879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/>
                  <a:t>Iteration 2: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   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BB23873-E10E-C0F4-E8D2-3F4BFC750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45" y="3333619"/>
                <a:ext cx="3998794" cy="430887"/>
              </a:xfrm>
              <a:prstGeom prst="rect">
                <a:avLst/>
              </a:prstGeom>
              <a:blipFill>
                <a:blip r:embed="rId5"/>
                <a:stretch>
                  <a:fillRect l="-1899" t="-8571" b="-2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F608006-4A9A-3EBF-91BB-18B0F554CEE1}"/>
                  </a:ext>
                </a:extLst>
              </p:cNvPr>
              <p:cNvSpPr txBox="1"/>
              <p:nvPr/>
            </p:nvSpPr>
            <p:spPr>
              <a:xfrm>
                <a:off x="2872853" y="4021828"/>
                <a:ext cx="2274628" cy="4398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r>
                  <a:rPr lang="en-US" dirty="0"/>
                  <a:t> = 0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F608006-4A9A-3EBF-91BB-18B0F554C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853" y="4021828"/>
                <a:ext cx="2274628" cy="439864"/>
              </a:xfrm>
              <a:prstGeom prst="rect">
                <a:avLst/>
              </a:prstGeom>
              <a:blipFill>
                <a:blip r:embed="rId6"/>
                <a:stretch>
                  <a:fillRect l="-2681" t="-2778" b="-180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2C7BA3CF-2ABA-F52D-0048-1E6B4FDBA1DC}"/>
              </a:ext>
            </a:extLst>
          </p:cNvPr>
          <p:cNvSpPr txBox="1"/>
          <p:nvPr/>
        </p:nvSpPr>
        <p:spPr>
          <a:xfrm>
            <a:off x="2872853" y="4822739"/>
            <a:ext cx="2606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We are back to </a:t>
            </a:r>
            <a:r>
              <a:rPr lang="en-US" sz="2000" i="1" dirty="0"/>
              <a:t>x</a:t>
            </a:r>
            <a:r>
              <a:rPr lang="en-US" sz="2000" i="1" baseline="-25000" dirty="0"/>
              <a:t>0</a:t>
            </a:r>
            <a:r>
              <a:rPr lang="en-US" sz="2000" dirty="0"/>
              <a:t>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E75F565-4583-C9C7-7CF2-1D8F11C94028}"/>
                  </a:ext>
                </a:extLst>
              </p:cNvPr>
              <p:cNvSpPr txBox="1"/>
              <p:nvPr/>
            </p:nvSpPr>
            <p:spPr>
              <a:xfrm>
                <a:off x="680111" y="6268080"/>
                <a:ext cx="909623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The main issue is, again, we have points with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= 0 </m:t>
                    </m:r>
                  </m:oMath>
                </a14:m>
                <a:r>
                  <a:rPr lang="en-US" sz="2200" dirty="0"/>
                  <a:t>in the neighborhood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E75F565-4583-C9C7-7CF2-1D8F11C94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111" y="6268080"/>
                <a:ext cx="9096235" cy="430887"/>
              </a:xfrm>
              <a:prstGeom prst="rect">
                <a:avLst/>
              </a:prstGeom>
              <a:blipFill>
                <a:blip r:embed="rId8"/>
                <a:stretch>
                  <a:fillRect l="-837" t="-8571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6DCAB5-7001-0D54-D62F-27ACA2A1D3E6}"/>
              </a:ext>
            </a:extLst>
          </p:cNvPr>
          <p:cNvCxnSpPr>
            <a:cxnSpLocks/>
          </p:cNvCxnSpPr>
          <p:nvPr/>
        </p:nvCxnSpPr>
        <p:spPr>
          <a:xfrm>
            <a:off x="8680361" y="1594129"/>
            <a:ext cx="8371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Picture 8" descr="A graph of a function&#10;&#10;AI-generated content may be incorrect.">
            <a:extLst>
              <a:ext uri="{FF2B5EF4-FFF2-40B4-BE49-F238E27FC236}">
                <a16:creationId xmlns:a16="http://schemas.microsoft.com/office/drawing/2014/main" id="{AC0E7A40-10CC-A757-9357-3C87BC1B7E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7300" y="1652063"/>
            <a:ext cx="5954159" cy="446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0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  <p:bldP spid="13" grpId="0"/>
      <p:bldP spid="14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Relaxation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DC2512-C397-B11C-7C44-EDEA4A4446EA}"/>
                  </a:ext>
                </a:extLst>
              </p:cNvPr>
              <p:cNvSpPr txBox="1"/>
              <p:nvPr/>
            </p:nvSpPr>
            <p:spPr>
              <a:xfrm>
                <a:off x="686869" y="1215598"/>
                <a:ext cx="10863686" cy="21236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Cast the equation f(x) = 0 in a form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2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2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 example </a:t>
                </a:r>
                <a14:m>
                  <m:oMath xmlns:m="http://schemas.openxmlformats.org/officeDocument/2006/math">
                    <m:r>
                      <a:rPr lang="en-US" sz="2200" i="1" kern="15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𝜑</m:t>
                    </m:r>
                    <m:d>
                      <m:dPr>
                        <m:ctrlPr>
                          <a:rPr lang="en-US" sz="2200" b="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b="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kern="15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200" b="0" i="1" kern="15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200" b="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b="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kern="15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200" b="0" i="1" kern="15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but this choice is not unique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2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 root is approximated by an iterative procedure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DC2512-C397-B11C-7C44-EDEA4A444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69" y="1215598"/>
                <a:ext cx="10863686" cy="2123658"/>
              </a:xfrm>
              <a:prstGeom prst="rect">
                <a:avLst/>
              </a:prstGeom>
              <a:blipFill>
                <a:blip r:embed="rId2"/>
                <a:stretch>
                  <a:fillRect l="-701" t="-1775" b="-4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1FF21B09-C53F-5B48-E4E3-0B26C61091A0}"/>
              </a:ext>
            </a:extLst>
          </p:cNvPr>
          <p:cNvSpPr txBox="1"/>
          <p:nvPr/>
        </p:nvSpPr>
        <p:spPr>
          <a:xfrm>
            <a:off x="686869" y="4341514"/>
            <a:ext cx="1103905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Convergence criterion:</a:t>
            </a:r>
            <a:endParaRPr lang="en-US" sz="22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268DF691-4EC6-5267-6E23-3037C6C11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7673" y="3729111"/>
            <a:ext cx="1871832" cy="354663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374D132A-09FA-F057-FE86-10E96B172B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15732" y="1844771"/>
            <a:ext cx="1200690" cy="322573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6FDE1257-7B21-B5DC-3652-45A24F31E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75500" y="4948428"/>
            <a:ext cx="3041000" cy="29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364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Relaxation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C0A8C3-1225-C273-74B9-A34182289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236" y="1472022"/>
            <a:ext cx="8889527" cy="430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0549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Relaxation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977E9C3-1B46-67FD-7DC9-FE12B863A3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185" y="1528930"/>
            <a:ext cx="1945415" cy="2250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F20B0F-20CA-8607-BF4A-E4A2E9BAD311}"/>
              </a:ext>
            </a:extLst>
          </p:cNvPr>
          <p:cNvSpPr txBox="1"/>
          <p:nvPr/>
        </p:nvSpPr>
        <p:spPr>
          <a:xfrm>
            <a:off x="3687170" y="1426031"/>
            <a:ext cx="5618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as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4AB3F05-89FA-9F4C-8178-968F3AE50F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8573" y="1528930"/>
            <a:ext cx="1570154" cy="226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A0EE669-EC66-0B61-F0FF-00233130B068}"/>
              </a:ext>
            </a:extLst>
          </p:cNvPr>
          <p:cNvSpPr txBox="1"/>
          <p:nvPr/>
        </p:nvSpPr>
        <p:spPr>
          <a:xfrm>
            <a:off x="7662082" y="1426031"/>
            <a:ext cx="5618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i.e.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4C4BF84-89C8-65EF-D81A-22B32B5225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64483" y="1528930"/>
            <a:ext cx="1614848" cy="2549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F7F8AD-375C-0C40-21B8-0A236A333796}"/>
                  </a:ext>
                </a:extLst>
              </p:cNvPr>
              <p:cNvSpPr txBox="1"/>
              <p:nvPr/>
            </p:nvSpPr>
            <p:spPr>
              <a:xfrm>
                <a:off x="439003" y="2212544"/>
                <a:ext cx="38100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Starting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200" dirty="0"/>
                  <a:t>=0.5 we have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F7F8AD-375C-0C40-21B8-0A236A333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03" y="2212544"/>
                <a:ext cx="3810000" cy="430887"/>
              </a:xfrm>
              <a:prstGeom prst="rect">
                <a:avLst/>
              </a:prstGeom>
              <a:blipFill>
                <a:blip r:embed="rId8"/>
                <a:stretch>
                  <a:fillRect l="-2080" t="-11268" b="-253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CD10CCCE-CA55-7FD3-AE23-2F084AFAA9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10351" y="2916193"/>
            <a:ext cx="6756752" cy="310015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7AF7EC8-18BC-AD3B-620C-617754CDCE17}"/>
              </a:ext>
            </a:extLst>
          </p:cNvPr>
          <p:cNvSpPr txBox="1"/>
          <p:nvPr/>
        </p:nvSpPr>
        <p:spPr>
          <a:xfrm>
            <a:off x="439003" y="6251847"/>
            <a:ext cx="96330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Not as fast as Newton-Raphson but does not require evaluation of the derivative</a:t>
            </a:r>
          </a:p>
        </p:txBody>
      </p:sp>
    </p:spTree>
    <p:extLst>
      <p:ext uri="{BB962C8B-B14F-4D97-AF65-F5344CB8AC3E}">
        <p14:creationId xmlns:p14="http://schemas.microsoft.com/office/powerpoint/2010/main" val="2275036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Relaxation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F20B0F-20CA-8607-BF4A-E4A2E9BAD311}"/>
              </a:ext>
            </a:extLst>
          </p:cNvPr>
          <p:cNvSpPr txBox="1"/>
          <p:nvPr/>
        </p:nvSpPr>
        <p:spPr>
          <a:xfrm>
            <a:off x="3687170" y="1426031"/>
            <a:ext cx="5618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0EE669-EC66-0B61-F0FF-00233130B068}"/>
              </a:ext>
            </a:extLst>
          </p:cNvPr>
          <p:cNvSpPr txBox="1"/>
          <p:nvPr/>
        </p:nvSpPr>
        <p:spPr>
          <a:xfrm>
            <a:off x="7662082" y="1426031"/>
            <a:ext cx="5618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i.e.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F7F8AD-375C-0C40-21B8-0A236A333796}"/>
                  </a:ext>
                </a:extLst>
              </p:cNvPr>
              <p:cNvSpPr txBox="1"/>
              <p:nvPr/>
            </p:nvSpPr>
            <p:spPr>
              <a:xfrm>
                <a:off x="893928" y="2236647"/>
                <a:ext cx="38100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Starting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200"/>
                  <a:t>=0 </a:t>
                </a:r>
                <a:r>
                  <a:rPr lang="en-US" sz="2200" dirty="0"/>
                  <a:t>we have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F7F8AD-375C-0C40-21B8-0A236A333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928" y="2236647"/>
                <a:ext cx="3810000" cy="430887"/>
              </a:xfrm>
              <a:prstGeom prst="rect">
                <a:avLst/>
              </a:prstGeom>
              <a:blipFill>
                <a:blip r:embed="rId2"/>
                <a:stretch>
                  <a:fillRect l="-1993" t="-11429" b="-2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77AF7EC8-18BC-AD3B-620C-617754CDCE17}"/>
              </a:ext>
            </a:extLst>
          </p:cNvPr>
          <p:cNvSpPr txBox="1"/>
          <p:nvPr/>
        </p:nvSpPr>
        <p:spPr>
          <a:xfrm>
            <a:off x="825467" y="5483453"/>
            <a:ext cx="96330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Divergent!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0B8D012-063E-B5E8-4818-92ED2A487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0116" y="1513439"/>
            <a:ext cx="1776486" cy="25607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79DEED-1754-FCE0-BE90-EF444E8B23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32612" y="1497474"/>
            <a:ext cx="1440000" cy="2880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280B67A5-F2D9-D0DF-62EF-906A0302E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29691" y="1544815"/>
            <a:ext cx="1512000" cy="28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76A1C7-0439-AD3C-A1FA-9CE81F323A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5571" y="2967681"/>
            <a:ext cx="10140858" cy="234550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93437B9-F640-B6A4-C0CF-3FC929B745E8}"/>
              </a:ext>
            </a:extLst>
          </p:cNvPr>
          <p:cNvSpPr txBox="1"/>
          <p:nvPr/>
        </p:nvSpPr>
        <p:spPr>
          <a:xfrm>
            <a:off x="825467" y="5959841"/>
            <a:ext cx="96330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Reason: 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4B79EE34-3C85-24FC-4D03-474A3E606CF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48982" y="6048216"/>
            <a:ext cx="1252404" cy="2766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8B65575-3459-76ED-6DAC-A7B72A0464B3}"/>
                  </a:ext>
                </a:extLst>
              </p:cNvPr>
              <p:cNvSpPr txBox="1"/>
              <p:nvPr/>
            </p:nvSpPr>
            <p:spPr>
              <a:xfrm>
                <a:off x="3407392" y="5959840"/>
                <a:ext cx="963304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violated [try to come up with a better choice of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?]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8B65575-3459-76ED-6DAC-A7B72A046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392" y="5959840"/>
                <a:ext cx="9633045" cy="430887"/>
              </a:xfrm>
              <a:prstGeom prst="rect">
                <a:avLst/>
              </a:prstGeom>
              <a:blipFill>
                <a:blip r:embed="rId12"/>
                <a:stretch>
                  <a:fillRect l="-791" t="-8571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2443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Root-finding techniques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C2512-C397-B11C-7C44-EDEA4A4446EA}"/>
              </a:ext>
            </a:extLst>
          </p:cNvPr>
          <p:cNvSpPr txBox="1"/>
          <p:nvPr/>
        </p:nvSpPr>
        <p:spPr>
          <a:xfrm>
            <a:off x="823412" y="1224226"/>
            <a:ext cx="802033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Numerical root-finding method: 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iterative process to determine the root(s) of non-linear equation(s) to desired accuracy</a:t>
            </a:r>
            <a:endParaRPr lang="en-US" sz="2200" b="1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CD514A-3379-B52C-98CA-20502C75E011}"/>
              </a:ext>
            </a:extLst>
          </p:cNvPr>
          <p:cNvSpPr txBox="1"/>
          <p:nvPr/>
        </p:nvSpPr>
        <p:spPr>
          <a:xfrm>
            <a:off x="823412" y="2111948"/>
            <a:ext cx="7006943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200" b="1" dirty="0">
                <a:latin typeface="+mj-lt"/>
              </a:rPr>
              <a:t>Types: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Two-point (bracketing)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Bisection method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False position method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Local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Secant method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Newton-Raphson method (using the derivative)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Relaxation method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Multi-dimensional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Newton method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latin typeface="+mj-lt"/>
              </a:rPr>
              <a:t>Broyden</a:t>
            </a:r>
            <a:r>
              <a:rPr lang="en-US" sz="2200" dirty="0">
                <a:latin typeface="+mj-lt"/>
              </a:rPr>
              <a:t> method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36A3A303-BAAA-7A00-5A0E-88407D882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884" y="1517648"/>
            <a:ext cx="1906148" cy="222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C4DDEA98-1585-B3B0-A1E2-25DB7C9AC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584" y="4387604"/>
            <a:ext cx="3264747" cy="188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1DEDC3-4108-1FF2-A098-FD0DA7059BC6}"/>
              </a:ext>
            </a:extLst>
          </p:cNvPr>
          <p:cNvSpPr txBox="1"/>
          <p:nvPr/>
        </p:nvSpPr>
        <p:spPr>
          <a:xfrm>
            <a:off x="9815433" y="3785956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© Wikipedia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87CD3E-35A4-A1CC-1B0B-27DE2017A4FB}"/>
              </a:ext>
            </a:extLst>
          </p:cNvPr>
          <p:cNvSpPr txBox="1"/>
          <p:nvPr/>
        </p:nvSpPr>
        <p:spPr>
          <a:xfrm>
            <a:off x="9815432" y="6167229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© Wikipedia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1756F1-75D6-BDD9-FB55-84F3553E1685}"/>
              </a:ext>
            </a:extLst>
          </p:cNvPr>
          <p:cNvSpPr txBox="1"/>
          <p:nvPr/>
        </p:nvSpPr>
        <p:spPr>
          <a:xfrm>
            <a:off x="5379541" y="3005969"/>
            <a:ext cx="1952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involves branching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E76ABA-5A7C-C570-66BD-923C03BC22FB}"/>
              </a:ext>
            </a:extLst>
          </p:cNvPr>
          <p:cNvSpPr txBox="1"/>
          <p:nvPr/>
        </p:nvSpPr>
        <p:spPr>
          <a:xfrm>
            <a:off x="5379540" y="4063168"/>
            <a:ext cx="147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808FF"/>
                </a:solidFill>
              </a:rPr>
              <a:t>no branching</a:t>
            </a:r>
          </a:p>
        </p:txBody>
      </p:sp>
    </p:spTree>
    <p:extLst>
      <p:ext uri="{BB962C8B-B14F-4D97-AF65-F5344CB8AC3E}">
        <p14:creationId xmlns:p14="http://schemas.microsoft.com/office/powerpoint/2010/main" val="34622503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F990C17D-8690-AF80-81F9-4FD44811A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062" y="1224886"/>
            <a:ext cx="3240000" cy="2430000"/>
          </a:xfrm>
          <a:prstGeom prst="rect">
            <a:avLst/>
          </a:prstGeom>
        </p:spPr>
      </p:pic>
      <p:pic>
        <p:nvPicPr>
          <p:cNvPr id="14" name="Picture 13" descr="Chart, line chart&#10;&#10;Description automatically generated">
            <a:extLst>
              <a:ext uri="{FF2B5EF4-FFF2-40B4-BE49-F238E27FC236}">
                <a16:creationId xmlns:a16="http://schemas.microsoft.com/office/drawing/2014/main" id="{F7008211-1311-F5FF-0AED-9A93F0601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2770" y="1224886"/>
            <a:ext cx="3240000" cy="2430000"/>
          </a:xfrm>
          <a:prstGeom prst="rect">
            <a:avLst/>
          </a:prstGeom>
        </p:spPr>
      </p:pic>
      <p:pic>
        <p:nvPicPr>
          <p:cNvPr id="17" name="Picture 16" descr="Chart, line chart&#10;&#10;Description automatically generated">
            <a:extLst>
              <a:ext uri="{FF2B5EF4-FFF2-40B4-BE49-F238E27FC236}">
                <a16:creationId xmlns:a16="http://schemas.microsoft.com/office/drawing/2014/main" id="{60F75D8B-ED1D-434D-16F4-1FF0DB06F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770" y="3937545"/>
            <a:ext cx="3240000" cy="2430000"/>
          </a:xfrm>
          <a:prstGeom prst="rect">
            <a:avLst/>
          </a:prstGeom>
        </p:spPr>
      </p:pic>
      <p:pic>
        <p:nvPicPr>
          <p:cNvPr id="20" name="Picture 19" descr="Chart, line chart&#10;&#10;Description automatically generated">
            <a:extLst>
              <a:ext uri="{FF2B5EF4-FFF2-40B4-BE49-F238E27FC236}">
                <a16:creationId xmlns:a16="http://schemas.microsoft.com/office/drawing/2014/main" id="{7C0E6371-60F7-13E5-9648-FCAF6AEBC5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3062" y="3879541"/>
            <a:ext cx="3240000" cy="2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450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F98DD9-E704-47BB-3F4F-2DDFFFBDACA4}"/>
              </a:ext>
            </a:extLst>
          </p:cNvPr>
          <p:cNvSpPr txBox="1"/>
          <p:nvPr/>
        </p:nvSpPr>
        <p:spPr>
          <a:xfrm>
            <a:off x="730100" y="1747254"/>
            <a:ext cx="5964075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Bisection method: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Guaranteed to converge with a fixed rate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Need to bracket the root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4A4626-925E-636F-D393-D2DD5BC0A87F}"/>
              </a:ext>
            </a:extLst>
          </p:cNvPr>
          <p:cNvSpPr txBox="1"/>
          <p:nvPr/>
        </p:nvSpPr>
        <p:spPr>
          <a:xfrm>
            <a:off x="6435698" y="1703057"/>
            <a:ext cx="5964075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False position method: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Guaranteed to converge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Can be faster than bisection but not always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Need to bracket the root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EBAEB5-04B0-EEF6-9655-7339E51921B6}"/>
              </a:ext>
            </a:extLst>
          </p:cNvPr>
          <p:cNvSpPr txBox="1"/>
          <p:nvPr/>
        </p:nvSpPr>
        <p:spPr>
          <a:xfrm>
            <a:off x="730101" y="3409814"/>
            <a:ext cx="5964075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Secant method:</a:t>
            </a:r>
            <a:endParaRPr lang="en-US" sz="22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Typically faster than bisection/false position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May not always converge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Does not need derivative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A697B75-DF5E-74EC-7D1B-0B68B8CDB558}"/>
                  </a:ext>
                </a:extLst>
              </p:cNvPr>
              <p:cNvSpPr txBox="1"/>
              <p:nvPr/>
            </p:nvSpPr>
            <p:spPr>
              <a:xfrm>
                <a:off x="6435698" y="3429000"/>
                <a:ext cx="4556219" cy="1969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b="1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Newton-Raphson method: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Very fast when converges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Can be sensitive to initial guess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May not converge if </a:t>
                </a:r>
                <a14:m>
                  <m:oMath xmlns:m="http://schemas.openxmlformats.org/officeDocument/2006/math"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000" b="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0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)=0</m:t>
                    </m:r>
                  </m:oMath>
                </a14:m>
                <a:endParaRPr lang="en-US" sz="20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Requires evaluation of the derivative at each step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A697B75-DF5E-74EC-7D1B-0B68B8CDB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5698" y="3429000"/>
                <a:ext cx="4556219" cy="1969770"/>
              </a:xfrm>
              <a:prstGeom prst="rect">
                <a:avLst/>
              </a:prstGeom>
              <a:blipFill>
                <a:blip r:embed="rId2"/>
                <a:stretch>
                  <a:fillRect l="-1667" t="-2564" r="-2222" b="-44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6F229E5-E509-5CA4-26E3-C119488000F4}"/>
              </a:ext>
            </a:extLst>
          </p:cNvPr>
          <p:cNvSpPr txBox="1"/>
          <p:nvPr/>
        </p:nvSpPr>
        <p:spPr>
          <a:xfrm>
            <a:off x="730101" y="5283310"/>
            <a:ext cx="4936234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Relaxation</a:t>
            </a:r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method: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Simple to implement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Does not require derivative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Often does not converge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004B98-66B2-FEB0-591F-AB9E4B700570}"/>
              </a:ext>
            </a:extLst>
          </p:cNvPr>
          <p:cNvSpPr txBox="1"/>
          <p:nvPr/>
        </p:nvSpPr>
        <p:spPr>
          <a:xfrm>
            <a:off x="750556" y="1210145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>
                <a:solidFill>
                  <a:schemeClr val="accent4">
                    <a:lumMod val="7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Bracketing methods</a:t>
            </a:r>
            <a:endParaRPr lang="en-US" sz="2200" b="1" i="1" kern="150" dirty="0">
              <a:solidFill>
                <a:schemeClr val="accent4">
                  <a:lumMod val="75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883A81-1152-09AA-CE05-B8DB103E1545}"/>
              </a:ext>
            </a:extLst>
          </p:cNvPr>
          <p:cNvSpPr txBox="1"/>
          <p:nvPr/>
        </p:nvSpPr>
        <p:spPr>
          <a:xfrm>
            <a:off x="750556" y="3013394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>
                <a:solidFill>
                  <a:schemeClr val="accent4">
                    <a:lumMod val="7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Local method</a:t>
            </a:r>
            <a:endParaRPr lang="en-US" sz="2200" b="1" i="1" kern="150" dirty="0">
              <a:solidFill>
                <a:schemeClr val="accent4">
                  <a:lumMod val="75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7563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7ACBF-7F6A-E008-F327-0684235E7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D96AB-BDB2-5F84-FE63-F3D6A5650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F5281DB-0BC3-20DC-1528-A0ADEC8A8C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0E62D5E6-621D-3037-D4B0-9D73DE067D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30921509"/>
                  </p:ext>
                </p:extLst>
              </p:nvPr>
            </p:nvGraphicFramePr>
            <p:xfrm>
              <a:off x="1225188" y="1571438"/>
              <a:ext cx="9741624" cy="3522418"/>
            </p:xfrm>
            <a:graphic>
              <a:graphicData uri="http://schemas.openxmlformats.org/drawingml/2006/table">
                <a:tbl>
                  <a:tblPr/>
                  <a:tblGrid>
                    <a:gridCol w="1959210">
                      <a:extLst>
                        <a:ext uri="{9D8B030D-6E8A-4147-A177-3AD203B41FA5}">
                          <a16:colId xmlns:a16="http://schemas.microsoft.com/office/drawing/2014/main" val="3002423502"/>
                        </a:ext>
                      </a:extLst>
                    </a:gridCol>
                    <a:gridCol w="2485292">
                      <a:extLst>
                        <a:ext uri="{9D8B030D-6E8A-4147-A177-3AD203B41FA5}">
                          <a16:colId xmlns:a16="http://schemas.microsoft.com/office/drawing/2014/main" val="2937767708"/>
                        </a:ext>
                      </a:extLst>
                    </a:gridCol>
                    <a:gridCol w="2376448">
                      <a:extLst>
                        <a:ext uri="{9D8B030D-6E8A-4147-A177-3AD203B41FA5}">
                          <a16:colId xmlns:a16="http://schemas.microsoft.com/office/drawing/2014/main" val="223991663"/>
                        </a:ext>
                      </a:extLst>
                    </a:gridCol>
                    <a:gridCol w="2920674">
                      <a:extLst>
                        <a:ext uri="{9D8B030D-6E8A-4147-A177-3AD203B41FA5}">
                          <a16:colId xmlns:a16="http://schemas.microsoft.com/office/drawing/2014/main" val="1913145885"/>
                        </a:ext>
                      </a:extLst>
                    </a:gridCol>
                  </a:tblGrid>
                  <a:tr h="695452"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b="1" dirty="0">
                              <a:effectLst/>
                            </a:rPr>
                            <a:t>Method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b="1">
                              <a:effectLst/>
                            </a:rPr>
                            <a:t>Convergence Rate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b="1">
                              <a:effectLst/>
                            </a:rPr>
                            <a:t>Requires Derivative?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b="1" dirty="0">
                              <a:effectLst/>
                            </a:rPr>
                            <a:t>Guaranteed to Converge?</a:t>
                          </a:r>
                        </a:p>
                      </a:txBody>
                      <a:tcPr marL="0" marR="0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83336356"/>
                      </a:ext>
                    </a:extLst>
                  </a:tr>
                  <a:tr h="370305"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Bisection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dirty="0">
                              <a:effectLst/>
                            </a:rPr>
                            <a:t>Linear </a:t>
                          </a:r>
                          <a:r>
                            <a:rPr lang="en-US" i="1" dirty="0">
                              <a:effectLst/>
                            </a:rPr>
                            <a:t>O</a:t>
                          </a:r>
                          <a:r>
                            <a:rPr lang="en-US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a:rPr lang="en-US" b="0" i="1" dirty="0" smtClean="0">
                                  <a:effectLst/>
                                  <a:latin typeface="Cambria Math" panose="02040503050406030204" pitchFamily="18" charset="0"/>
                                </a:rPr>
                                <m:t>1/</m:t>
                              </m:r>
                              <m:sSup>
                                <m:sSupPr>
                                  <m:ctrlPr>
                                    <a:rPr lang="en-US" b="0" i="1" dirty="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dirty="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dirty="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baseline="0" dirty="0">
                              <a:effectLst/>
                            </a:rPr>
                            <a:t>)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dirty="0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✅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72359681"/>
                      </a:ext>
                    </a:extLst>
                  </a:tr>
                  <a:tr h="695452"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False Position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dirty="0">
                              <a:effectLst/>
                            </a:rPr>
                            <a:t>Linear (but variable)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✅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52372822"/>
                      </a:ext>
                    </a:extLst>
                  </a:tr>
                  <a:tr h="695452"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Secant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dirty="0">
                              <a:effectLst/>
                            </a:rPr>
                            <a:t>Superlinear </a:t>
                          </a:r>
                          <a:r>
                            <a:rPr lang="en-US" i="1" dirty="0">
                              <a:effectLst/>
                            </a:rPr>
                            <a:t>O</a:t>
                          </a:r>
                          <a:r>
                            <a:rPr lang="en-US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−(1+</m:t>
                                  </m:r>
                                  <m:r>
                                    <a:rPr lang="en-US" b="0" i="1" smtClean="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lang="en-US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baseline="0" dirty="0">
                              <a:effectLst/>
                            </a:rPr>
                            <a:t>)</a:t>
                          </a:r>
                          <a:endParaRPr lang="en-US" dirty="0">
                            <a:effectLst/>
                          </a:endParaRP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42435346"/>
                      </a:ext>
                    </a:extLst>
                  </a:tr>
                  <a:tr h="695452"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Newton-Raphson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dirty="0">
                              <a:effectLst/>
                            </a:rPr>
                            <a:t>Quadratic O(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)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✅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09004243"/>
                      </a:ext>
                    </a:extLst>
                  </a:tr>
                  <a:tr h="370305"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Relaxation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Variable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dirty="0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831025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0E62D5E6-621D-3037-D4B0-9D73DE067D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30921509"/>
                  </p:ext>
                </p:extLst>
              </p:nvPr>
            </p:nvGraphicFramePr>
            <p:xfrm>
              <a:off x="1225188" y="1571438"/>
              <a:ext cx="9741624" cy="3522418"/>
            </p:xfrm>
            <a:graphic>
              <a:graphicData uri="http://schemas.openxmlformats.org/drawingml/2006/table">
                <a:tbl>
                  <a:tblPr/>
                  <a:tblGrid>
                    <a:gridCol w="1959210">
                      <a:extLst>
                        <a:ext uri="{9D8B030D-6E8A-4147-A177-3AD203B41FA5}">
                          <a16:colId xmlns:a16="http://schemas.microsoft.com/office/drawing/2014/main" val="3002423502"/>
                        </a:ext>
                      </a:extLst>
                    </a:gridCol>
                    <a:gridCol w="2485292">
                      <a:extLst>
                        <a:ext uri="{9D8B030D-6E8A-4147-A177-3AD203B41FA5}">
                          <a16:colId xmlns:a16="http://schemas.microsoft.com/office/drawing/2014/main" val="2937767708"/>
                        </a:ext>
                      </a:extLst>
                    </a:gridCol>
                    <a:gridCol w="2376448">
                      <a:extLst>
                        <a:ext uri="{9D8B030D-6E8A-4147-A177-3AD203B41FA5}">
                          <a16:colId xmlns:a16="http://schemas.microsoft.com/office/drawing/2014/main" val="223991663"/>
                        </a:ext>
                      </a:extLst>
                    </a:gridCol>
                    <a:gridCol w="2920674">
                      <a:extLst>
                        <a:ext uri="{9D8B030D-6E8A-4147-A177-3AD203B41FA5}">
                          <a16:colId xmlns:a16="http://schemas.microsoft.com/office/drawing/2014/main" val="1913145885"/>
                        </a:ext>
                      </a:extLst>
                    </a:gridCol>
                  </a:tblGrid>
                  <a:tr h="695452"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b="1" dirty="0">
                              <a:effectLst/>
                            </a:rPr>
                            <a:t>Method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b="1">
                              <a:effectLst/>
                            </a:rPr>
                            <a:t>Convergence Rate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b="1">
                              <a:effectLst/>
                            </a:rPr>
                            <a:t>Requires Derivative?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b="1" dirty="0">
                              <a:effectLst/>
                            </a:rPr>
                            <a:t>Guaranteed to Converge?</a:t>
                          </a:r>
                        </a:p>
                      </a:txBody>
                      <a:tcPr marL="0" marR="0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83336356"/>
                      </a:ext>
                    </a:extLst>
                  </a:tr>
                  <a:tr h="370305"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Bisection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9082" t="-193103" r="-213776" b="-7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dirty="0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✅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72359681"/>
                      </a:ext>
                    </a:extLst>
                  </a:tr>
                  <a:tr h="695452"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False Position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dirty="0">
                              <a:effectLst/>
                            </a:rPr>
                            <a:t>Linear (but variable)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✅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52372822"/>
                      </a:ext>
                    </a:extLst>
                  </a:tr>
                  <a:tr h="695452"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Secant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9082" t="-256364" r="-213776" b="-17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42435346"/>
                      </a:ext>
                    </a:extLst>
                  </a:tr>
                  <a:tr h="695452"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Newton-Raphson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9082" t="-356364" r="-213776" b="-7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✅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09004243"/>
                      </a:ext>
                    </a:extLst>
                  </a:tr>
                  <a:tr h="370305"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Relaxation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Variable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0" fontAlgn="b"/>
                          <a:r>
                            <a:rPr lang="en-US" dirty="0">
                              <a:effectLst/>
                            </a:rPr>
                            <a:t>❌</a:t>
                          </a:r>
                        </a:p>
                      </a:txBody>
                      <a:tcPr marL="28575" marR="28575" marT="19050" marB="1905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8310255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70382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Non-linear equations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C2512-C397-B11C-7C44-EDEA4A4446EA}"/>
              </a:ext>
            </a:extLst>
          </p:cNvPr>
          <p:cNvSpPr txBox="1"/>
          <p:nvPr/>
        </p:nvSpPr>
        <p:spPr>
          <a:xfrm>
            <a:off x="823412" y="1286774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Consider an equation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3082247-770E-AB5D-DEA7-EBB02C1BD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3291" y="1878522"/>
            <a:ext cx="1945415" cy="22509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BA85C87-AF1E-A579-1782-6985D0189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094" y="2431097"/>
            <a:ext cx="5409810" cy="398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950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Bisection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DC2512-C397-B11C-7C44-EDEA4A4446EA}"/>
                  </a:ext>
                </a:extLst>
              </p:cNvPr>
              <p:cNvSpPr txBox="1"/>
              <p:nvPr/>
            </p:nvSpPr>
            <p:spPr>
              <a:xfrm>
                <a:off x="782404" y="1496040"/>
                <a:ext cx="5964075" cy="4154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b="1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Bisection method: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sz="22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Find an interval </a:t>
                </a:r>
                <a14:m>
                  <m:oMath xmlns:m="http://schemas.openxmlformats.org/officeDocument/2006/math">
                    <m:r>
                      <a:rPr lang="en-US" sz="22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i="1" kern="150" dirty="0" err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i="1" kern="150" dirty="0" err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200" i="1" kern="150" dirty="0" err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200" i="1" kern="150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which brackets the root </a:t>
                </a:r>
                <a:r>
                  <a:rPr lang="en-US" sz="22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x*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2200" i="1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x*</a:t>
                </a:r>
                <a:r>
                  <a:rPr lang="en-US" sz="22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kern="150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200" i="1" kern="150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200" i="1" kern="150" dirty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i="1" kern="150" dirty="0" err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i="1" kern="150" dirty="0" err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200" i="1" kern="150" dirty="0" err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200" i="1" kern="150" dirty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200" kern="15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200" i="1" kern="150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200" i="1" kern="150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i="1" kern="150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i="1" kern="150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&amp; </m:t>
                    </m:r>
                    <m:r>
                      <a:rPr lang="en-US" sz="2200" i="1" kern="150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200" i="1" kern="150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i="1" kern="150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200" i="1" kern="150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have opposite signs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sz="22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Take the midpoint </a:t>
                </a:r>
                <a14:m>
                  <m:oMath xmlns:m="http://schemas.openxmlformats.org/officeDocument/2006/math">
                    <m:r>
                      <a:rPr lang="en-US" sz="22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2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= (</m:t>
                    </m:r>
                    <m:r>
                      <a:rPr lang="en-US" sz="2200" i="1" kern="150" dirty="0" err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i="1" kern="150" dirty="0" err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200" i="1" kern="150" dirty="0" err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200" i="1" kern="150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)/2 </m:t>
                    </m:r>
                  </m:oMath>
                </a14:m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and halve the interval bracketing the root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sz="22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Repeat the process until the desired precision is achieved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DC2512-C397-B11C-7C44-EDEA4A444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04" y="1496040"/>
                <a:ext cx="5964075" cy="4154984"/>
              </a:xfrm>
              <a:prstGeom prst="rect">
                <a:avLst/>
              </a:prstGeom>
              <a:blipFill>
                <a:blip r:embed="rId2"/>
                <a:stretch>
                  <a:fillRect l="-1911" t="-915" r="-2123" b="-2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FC25051-E050-E3A2-BB4F-B879EBBF3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3975" y="2214851"/>
            <a:ext cx="4385621" cy="32026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3A2D3B4-13E3-F479-6430-3D74ED1BF320}"/>
              </a:ext>
            </a:extLst>
          </p:cNvPr>
          <p:cNvSpPr txBox="1"/>
          <p:nvPr/>
        </p:nvSpPr>
        <p:spPr>
          <a:xfrm>
            <a:off x="782404" y="5960463"/>
            <a:ext cx="67683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Method is guaranteed to converge to the root</a:t>
            </a:r>
          </a:p>
          <a:p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error is halved at each step (“linear” convergence)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A9F6B44-8D28-DA62-7771-E5848A26B885}"/>
                  </a:ext>
                </a:extLst>
              </p:cNvPr>
              <p:cNvSpPr txBox="1"/>
              <p:nvPr/>
            </p:nvSpPr>
            <p:spPr>
              <a:xfrm>
                <a:off x="8077658" y="5661966"/>
                <a:ext cx="3192734" cy="5435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 dirty="0">
                    <a:solidFill>
                      <a:srgbClr val="002060"/>
                    </a:solidFill>
                  </a:rPr>
                  <a:t>Error: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200" dirty="0"/>
                  <a:t>  (linear)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A9F6B44-8D28-DA62-7771-E5848A26B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658" y="5661966"/>
                <a:ext cx="3192734" cy="543547"/>
              </a:xfrm>
              <a:prstGeom prst="rect">
                <a:avLst/>
              </a:prstGeom>
              <a:blipFill>
                <a:blip r:embed="rId4"/>
                <a:stretch>
                  <a:fillRect l="-2778" r="-1984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3936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Bisection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9AA87D-6E01-11A4-4E3C-AA0BA4BDA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33" y="1179632"/>
            <a:ext cx="6237292" cy="449873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1CD530A3-02C6-7D80-BB1C-60426C7C2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633" y="2048159"/>
            <a:ext cx="4453055" cy="328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AB63E5-822B-630F-1A0C-EE9EF5659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404" y="5885607"/>
            <a:ext cx="7591418" cy="50609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069B975-B813-57D6-055E-676FAC4A41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64723" y="1620324"/>
            <a:ext cx="1945415" cy="22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598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Bisection method: how the iterations look like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2B6D0A5-BEA2-4AA2-23F8-01EAB955C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3292" y="1374664"/>
            <a:ext cx="1945415" cy="225090"/>
          </a:xfrm>
          <a:prstGeom prst="rect">
            <a:avLst/>
          </a:prstGeom>
        </p:spPr>
      </p:pic>
      <p:pic>
        <p:nvPicPr>
          <p:cNvPr id="11" name="Picture 10" descr="A graph of a function&#10;&#10;AI-generated content may be incorrect.">
            <a:extLst>
              <a:ext uri="{FF2B5EF4-FFF2-40B4-BE49-F238E27FC236}">
                <a16:creationId xmlns:a16="http://schemas.microsoft.com/office/drawing/2014/main" id="{2B0F5F58-0C86-ABB7-9D52-2E29A0779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538" y="1676872"/>
            <a:ext cx="6092923" cy="456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97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Bisection method: another example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00C098-989A-BAF9-D4E2-77764CA4145F}"/>
              </a:ext>
            </a:extLst>
          </p:cNvPr>
          <p:cNvSpPr txBox="1"/>
          <p:nvPr/>
        </p:nvSpPr>
        <p:spPr>
          <a:xfrm>
            <a:off x="823412" y="1286774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Let us consider another equation: 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7CF8354-33EC-F3F7-0B9B-097A719AB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16986" y="1374182"/>
            <a:ext cx="1776486" cy="25607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77F0FE5-5A14-602F-F3EB-AA285F51FD5C}"/>
              </a:ext>
            </a:extLst>
          </p:cNvPr>
          <p:cNvSpPr txBox="1"/>
          <p:nvPr/>
        </p:nvSpPr>
        <p:spPr>
          <a:xfrm>
            <a:off x="823411" y="6289660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35 iterations in both cases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aph of a function&#10;&#10;AI-generated content may be incorrect.">
            <a:extLst>
              <a:ext uri="{FF2B5EF4-FFF2-40B4-BE49-F238E27FC236}">
                <a16:creationId xmlns:a16="http://schemas.microsoft.com/office/drawing/2014/main" id="{EE2D7D33-DB81-8DE4-1621-539796BA5F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1717661"/>
            <a:ext cx="6095999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51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False position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DC2512-C397-B11C-7C44-EDEA4A4446EA}"/>
                  </a:ext>
                </a:extLst>
              </p:cNvPr>
              <p:cNvSpPr txBox="1"/>
              <p:nvPr/>
            </p:nvSpPr>
            <p:spPr>
              <a:xfrm>
                <a:off x="782404" y="1496040"/>
                <a:ext cx="5964075" cy="4154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b="1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False position method: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sz="22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Find an interval </a:t>
                </a:r>
                <a14:m>
                  <m:oMath xmlns:m="http://schemas.openxmlformats.org/officeDocument/2006/math">
                    <m:r>
                      <a:rPr lang="en-US" sz="2200" i="1" kern="15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i="1" kern="150" dirty="0" err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200" i="1" kern="150" dirty="0" err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200" i="1" kern="150" dirty="0" err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200" i="1" kern="150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which brackets the root </a:t>
                </a:r>
                <a:r>
                  <a:rPr lang="en-US" sz="22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x*</a:t>
                </a: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(same as in bisection method)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sz="22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Instead of midpoint take a point where the straight line between the endpoints crosses the </a:t>
                </a:r>
                <a:r>
                  <a:rPr lang="en-US" sz="22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 = 0 </a:t>
                </a: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axis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sz="22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en-US" sz="22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Repeat the process until the desired precision is achieved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DC2512-C397-B11C-7C44-EDEA4A444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04" y="1496040"/>
                <a:ext cx="5964075" cy="4154984"/>
              </a:xfrm>
              <a:prstGeom prst="rect">
                <a:avLst/>
              </a:prstGeom>
              <a:blipFill>
                <a:blip r:embed="rId2"/>
                <a:stretch>
                  <a:fillRect l="-1911" t="-915" r="-2123" b="-2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93A2D3B4-13E3-F479-6430-3D74ED1BF320}"/>
              </a:ext>
            </a:extLst>
          </p:cNvPr>
          <p:cNvSpPr txBox="1"/>
          <p:nvPr/>
        </p:nvSpPr>
        <p:spPr>
          <a:xfrm>
            <a:off x="782404" y="5960463"/>
            <a:ext cx="1084548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Method is guaranteed to converge to the root</a:t>
            </a:r>
          </a:p>
          <a:p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“Linear” convergence; typically faster than bisection, but not always (see example further)</a:t>
            </a:r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0CE50D04-6CBD-2B4E-28AB-1C18D2875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883" y="1776482"/>
            <a:ext cx="4631010" cy="35941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3C37133D-79BA-A543-13EA-D2C41E363C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26596" y="4211614"/>
            <a:ext cx="2475690" cy="5651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75386C2-B5CF-B22E-B015-1670116DD1E9}"/>
                  </a:ext>
                </a:extLst>
              </p:cNvPr>
              <p:cNvSpPr txBox="1"/>
              <p:nvPr/>
            </p:nvSpPr>
            <p:spPr>
              <a:xfrm>
                <a:off x="8077658" y="5661966"/>
                <a:ext cx="333193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b="1" dirty="0">
                    <a:solidFill>
                      <a:srgbClr val="002060"/>
                    </a:solidFill>
                  </a:rPr>
                  <a:t>Error: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200" dirty="0"/>
                  <a:t> (linear)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75386C2-B5CF-B22E-B015-1670116DD1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658" y="5661966"/>
                <a:ext cx="3331938" cy="430887"/>
              </a:xfrm>
              <a:prstGeom prst="rect">
                <a:avLst/>
              </a:prstGeom>
              <a:blipFill>
                <a:blip r:embed="rId6"/>
                <a:stretch>
                  <a:fillRect l="-2662" t="-8571" r="-1141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71750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1232</TotalTime>
  <Words>1170</Words>
  <Application>Microsoft Macintosh PowerPoint</Application>
  <PresentationFormat>Widescreen</PresentationFormat>
  <Paragraphs>202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Cambria Math</vt:lpstr>
      <vt:lpstr>Gill Sans MT</vt:lpstr>
      <vt:lpstr>LM Sans 10</vt:lpstr>
      <vt:lpstr>Тема Office</vt:lpstr>
      <vt:lpstr>Computational Physics (PHYS6350)</vt:lpstr>
      <vt:lpstr>Non-linear equations</vt:lpstr>
      <vt:lpstr>Root-finding techniques</vt:lpstr>
      <vt:lpstr>Non-linear equations</vt:lpstr>
      <vt:lpstr>Bisection method</vt:lpstr>
      <vt:lpstr>Bisection method</vt:lpstr>
      <vt:lpstr>Bisection method: how the iterations look like</vt:lpstr>
      <vt:lpstr>Bisection method: another example</vt:lpstr>
      <vt:lpstr>False position method</vt:lpstr>
      <vt:lpstr>False position method</vt:lpstr>
      <vt:lpstr>False position method</vt:lpstr>
      <vt:lpstr>False position vs bisection (to 10 decimal digits)</vt:lpstr>
      <vt:lpstr>False position vs bisection: not always clear who wins</vt:lpstr>
      <vt:lpstr>False position vs bisection: not always clear who wins</vt:lpstr>
      <vt:lpstr>Secant method</vt:lpstr>
      <vt:lpstr>Secant method</vt:lpstr>
      <vt:lpstr>Secant method</vt:lpstr>
      <vt:lpstr>Secant method</vt:lpstr>
      <vt:lpstr>Secant method: Choice of interval</vt:lpstr>
      <vt:lpstr>Newton-Raphson method</vt:lpstr>
      <vt:lpstr>Newton-Raphson method</vt:lpstr>
      <vt:lpstr>Newton-Raphson method</vt:lpstr>
      <vt:lpstr>Newton-Raphson method</vt:lpstr>
      <vt:lpstr>Newton-Raphson method: issues</vt:lpstr>
      <vt:lpstr>Newton-Raphson method: issues</vt:lpstr>
      <vt:lpstr>Relaxation method</vt:lpstr>
      <vt:lpstr>Relaxation method</vt:lpstr>
      <vt:lpstr>Relaxation method</vt:lpstr>
      <vt:lpstr>Relaxation method</vt:lpstr>
      <vt:lpstr>Summary</vt:lpstr>
      <vt:lpstr>Summary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1180</cp:revision>
  <cp:lastPrinted>2018-05-12T22:28:36Z</cp:lastPrinted>
  <dcterms:created xsi:type="dcterms:W3CDTF">2018-05-07T16:28:28Z</dcterms:created>
  <dcterms:modified xsi:type="dcterms:W3CDTF">2025-05-10T20:09:51Z</dcterms:modified>
</cp:coreProperties>
</file>