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4"/>
  </p:notesMasterIdLst>
  <p:sldIdLst>
    <p:sldId id="259" r:id="rId2"/>
    <p:sldId id="848" r:id="rId3"/>
    <p:sldId id="849" r:id="rId4"/>
    <p:sldId id="851" r:id="rId5"/>
    <p:sldId id="852" r:id="rId6"/>
    <p:sldId id="850" r:id="rId7"/>
    <p:sldId id="853" r:id="rId8"/>
    <p:sldId id="854" r:id="rId9"/>
    <p:sldId id="856" r:id="rId10"/>
    <p:sldId id="857" r:id="rId11"/>
    <p:sldId id="858" r:id="rId12"/>
    <p:sldId id="859" r:id="rId13"/>
    <p:sldId id="860" r:id="rId14"/>
    <p:sldId id="861" r:id="rId15"/>
    <p:sldId id="862" r:id="rId16"/>
    <p:sldId id="864" r:id="rId17"/>
    <p:sldId id="863" r:id="rId18"/>
    <p:sldId id="865" r:id="rId19"/>
    <p:sldId id="866" r:id="rId20"/>
    <p:sldId id="867" r:id="rId21"/>
    <p:sldId id="868" r:id="rId22"/>
    <p:sldId id="869" r:id="rId23"/>
    <p:sldId id="876" r:id="rId24"/>
    <p:sldId id="879" r:id="rId25"/>
    <p:sldId id="877" r:id="rId26"/>
    <p:sldId id="878" r:id="rId27"/>
    <p:sldId id="870" r:id="rId28"/>
    <p:sldId id="871" r:id="rId29"/>
    <p:sldId id="872" r:id="rId30"/>
    <p:sldId id="873" r:id="rId31"/>
    <p:sldId id="874" r:id="rId32"/>
    <p:sldId id="875" r:id="rId33"/>
  </p:sldIdLst>
  <p:sldSz cx="12192000" cy="6858000"/>
  <p:notesSz cx="7102475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A622845-6266-4D00-96BA-1436A2147006}">
          <p14:sldIdLst>
            <p14:sldId id="259"/>
            <p14:sldId id="848"/>
            <p14:sldId id="849"/>
            <p14:sldId id="851"/>
            <p14:sldId id="852"/>
            <p14:sldId id="850"/>
            <p14:sldId id="853"/>
            <p14:sldId id="854"/>
            <p14:sldId id="856"/>
            <p14:sldId id="857"/>
            <p14:sldId id="858"/>
            <p14:sldId id="859"/>
            <p14:sldId id="860"/>
            <p14:sldId id="861"/>
            <p14:sldId id="862"/>
            <p14:sldId id="864"/>
            <p14:sldId id="863"/>
            <p14:sldId id="865"/>
            <p14:sldId id="866"/>
            <p14:sldId id="867"/>
            <p14:sldId id="868"/>
            <p14:sldId id="869"/>
            <p14:sldId id="876"/>
            <p14:sldId id="879"/>
            <p14:sldId id="877"/>
            <p14:sldId id="878"/>
            <p14:sldId id="870"/>
            <p14:sldId id="871"/>
            <p14:sldId id="872"/>
            <p14:sldId id="873"/>
            <p14:sldId id="874"/>
            <p14:sldId id="87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k36x6teoh@goetheuniversitaet.onmicrosoft.com" initials="j" lastIdx="1" clrIdx="0">
    <p:extLst>
      <p:ext uri="{19B8F6BF-5375-455C-9EA6-DF929625EA0E}">
        <p15:presenceInfo xmlns:p15="http://schemas.microsoft.com/office/powerpoint/2012/main" userId="jk36x6teoh@goetheuniversitaet.onmicrosoft.com" providerId="None"/>
      </p:ext>
    </p:extLst>
  </p:cmAuthor>
  <p:cmAuthor id="2" name="Vovchenko Volodymyr" initials="VV" lastIdx="3" clrIdx="1">
    <p:extLst>
      <p:ext uri="{19B8F6BF-5375-455C-9EA6-DF929625EA0E}">
        <p15:presenceInfo xmlns:p15="http://schemas.microsoft.com/office/powerpoint/2012/main" userId="9971ad54b2be893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4A3A3"/>
    <a:srgbClr val="0808FF"/>
    <a:srgbClr val="122EA6"/>
    <a:srgbClr val="3B3838"/>
    <a:srgbClr val="206F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690" autoAdjust="0"/>
    <p:restoredTop sz="94984" autoAdjust="0"/>
  </p:normalViewPr>
  <p:slideViewPr>
    <p:cSldViewPr snapToGrid="0">
      <p:cViewPr varScale="1">
        <p:scale>
          <a:sx n="118" d="100"/>
          <a:sy n="118" d="100"/>
        </p:scale>
        <p:origin x="224" y="39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739" cy="513508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l">
              <a:defRPr sz="13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513508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r">
              <a:defRPr sz="1300"/>
            </a:lvl1pPr>
          </a:lstStyle>
          <a:p>
            <a:fld id="{961AF02B-09B0-4980-983D-27C0EDB561B5}" type="datetimeFigureOut">
              <a:rPr lang="uk-UA" smtClean="0"/>
              <a:t>10.05.25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37275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7" tIns="49528" rIns="99057" bIns="49528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10248" y="4925407"/>
            <a:ext cx="5681980" cy="4029879"/>
          </a:xfrm>
          <a:prstGeom prst="rect">
            <a:avLst/>
          </a:prstGeom>
        </p:spPr>
        <p:txBody>
          <a:bodyPr vert="horz" lIns="99057" tIns="49528" rIns="99057" bIns="4952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7739" cy="513507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l">
              <a:defRPr sz="13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3093" y="9721107"/>
            <a:ext cx="3077739" cy="513507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r">
              <a:defRPr sz="1300"/>
            </a:lvl1pPr>
          </a:lstStyle>
          <a:p>
            <a:fld id="{2F0C5EC2-2CF5-460B-AE73-90022B24A42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36488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9027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60185" y="53790"/>
            <a:ext cx="11271623" cy="2034987"/>
          </a:xfrm>
        </p:spPr>
        <p:txBody>
          <a:bodyPr anchor="b">
            <a:normAutofit/>
          </a:bodyPr>
          <a:lstStyle>
            <a:lvl1pPr algn="ctr">
              <a:defRPr sz="4400" b="1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398" y="2183414"/>
            <a:ext cx="10363199" cy="5559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Volodymyr Vovchenko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CBF37B5-78F5-4A7D-8B93-035842C50E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80703" y="4582035"/>
            <a:ext cx="5630583" cy="555922"/>
          </a:xfrm>
        </p:spPr>
        <p:txBody>
          <a:bodyPr>
            <a:normAutofit/>
          </a:bodyPr>
          <a:lstStyle>
            <a:lvl1pPr marL="0" indent="0" algn="ctr">
              <a:buNone/>
              <a:defRPr sz="2400" i="1"/>
            </a:lvl1pPr>
          </a:lstStyle>
          <a:p>
            <a:pPr lvl="0"/>
            <a:r>
              <a:rPr lang="en-US" dirty="0"/>
              <a:t>Conference, City, Country</a:t>
            </a:r>
            <a:endParaRPr lang="uk-UA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4FFC172-0F22-4283-A11C-0DC5E0AE85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73001" y="5019584"/>
            <a:ext cx="3845984" cy="555922"/>
          </a:xfrm>
        </p:spPr>
        <p:txBody>
          <a:bodyPr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January 1, 2018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678850A6-F8A6-4A0B-B3FD-B128F2AAAD0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14398" y="2651537"/>
            <a:ext cx="10363199" cy="415925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dirty="0"/>
              <a:t>Affiliation 1 &amp; Affiliation 2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0623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9EB41E-26C4-40E9-BDFE-31AA4607F9C9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980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E0C373-8171-4426-B0B4-D377060F6819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574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0542" y="1"/>
            <a:ext cx="11450917" cy="1165085"/>
          </a:xfrm>
        </p:spPr>
        <p:txBody>
          <a:bodyPr>
            <a:normAutofit/>
          </a:bodyPr>
          <a:lstStyle>
            <a:lvl1pPr>
              <a:defRPr sz="3000" b="1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0542" y="1165086"/>
            <a:ext cx="11450917" cy="5065379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9" y="6356351"/>
            <a:ext cx="1733177" cy="36512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uk-UA" dirty="0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11295" y="6356351"/>
            <a:ext cx="7769411" cy="36512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 dirty="0"/>
              <a:t>Lattice-based QCD equation of state at finite baryon density</a:t>
            </a:r>
            <a:endParaRPr lang="uk-UA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E330716B-4A30-42ED-9EE2-313B727AF872}"/>
              </a:ext>
            </a:extLst>
          </p:cNvPr>
          <p:cNvCxnSpPr>
            <a:cxnSpLocks/>
          </p:cNvCxnSpPr>
          <p:nvPr userDrawn="1"/>
        </p:nvCxnSpPr>
        <p:spPr>
          <a:xfrm>
            <a:off x="525930" y="941290"/>
            <a:ext cx="11295529" cy="0"/>
          </a:xfrm>
          <a:prstGeom prst="line">
            <a:avLst/>
          </a:prstGeom>
          <a:ln w="38100" cap="rnd">
            <a:solidFill>
              <a:schemeClr val="accent1">
                <a:lumMod val="75000"/>
              </a:schemeClr>
            </a:solidFill>
            <a:miter lim="800000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AE6D348-82C6-4292-BBB3-9B6596DDBA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679331" y="6467291"/>
            <a:ext cx="1142128" cy="340472"/>
          </a:xfrm>
        </p:spPr>
        <p:txBody>
          <a:bodyPr/>
          <a:lstStyle>
            <a:lvl1pPr marL="0" indent="0" algn="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1/16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0397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8B6DC0-C439-4E9C-83A1-0864A66907B2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267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CBFA41-6503-4670-A030-C4026C269157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139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605502-1E5D-40B4-9172-D712644FEDD1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415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863152-FD27-4939-832D-B860C6DB12A5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/16</a:t>
            </a:r>
            <a:endParaRPr lang="uk-UA" sz="18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25027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12853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C18BA5-E72A-4B8B-9830-A8FD3E323A65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116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6E4F29-ED37-4848-985D-7E7F13267723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674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8589" y="365127"/>
            <a:ext cx="1148677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8589" y="1825625"/>
            <a:ext cx="11486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sample</a:t>
            </a:r>
            <a:endParaRPr lang="ru-RU" dirty="0"/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8589" y="6356351"/>
            <a:ext cx="17690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uk-UA" dirty="0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45975" y="6356350"/>
            <a:ext cx="78530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Lattice-based QCD equation of state at finite baryon density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5681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vovchenko.net/computational-physics/" TargetMode="External"/><Relationship Id="rId5" Type="http://schemas.openxmlformats.org/officeDocument/2006/relationships/hyperlink" Target="https://github.com/vlvovch/PHYS6350-ComputationalPhysics" TargetMode="External"/><Relationship Id="rId4" Type="http://schemas.openxmlformats.org/officeDocument/2006/relationships/hyperlink" Target="mailto:vvovchenko@uh.edu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17.svg"/><Relationship Id="rId7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17.svg"/><Relationship Id="rId7" Type="http://schemas.openxmlformats.org/officeDocument/2006/relationships/image" Target="../media/image3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gi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svg"/><Relationship Id="rId5" Type="http://schemas.openxmlformats.org/officeDocument/2006/relationships/image" Target="../media/image43.png"/><Relationship Id="rId4" Type="http://schemas.openxmlformats.org/officeDocument/2006/relationships/image" Target="../media/image42.svg"/><Relationship Id="rId9" Type="http://schemas.openxmlformats.org/officeDocument/2006/relationships/image" Target="../media/image4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47.svg"/><Relationship Id="rId7" Type="http://schemas.openxmlformats.org/officeDocument/2006/relationships/image" Target="../media/image57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svg"/><Relationship Id="rId4" Type="http://schemas.openxmlformats.org/officeDocument/2006/relationships/image" Target="../media/image54.png"/><Relationship Id="rId9" Type="http://schemas.openxmlformats.org/officeDocument/2006/relationships/image" Target="../media/image59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3.png"/><Relationship Id="rId7" Type="http://schemas.openxmlformats.org/officeDocument/2006/relationships/image" Target="../media/image71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0" Type="http://schemas.openxmlformats.org/officeDocument/2006/relationships/image" Target="../media/image74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sv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0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15.png"/><Relationship Id="rId7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916B3BB-760D-4483-898C-0AAFC2D2C5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8129" y="861587"/>
            <a:ext cx="9155737" cy="1403733"/>
          </a:xfrm>
        </p:spPr>
        <p:txBody>
          <a:bodyPr>
            <a:normAutofit/>
          </a:bodyPr>
          <a:lstStyle/>
          <a:p>
            <a:r>
              <a:rPr lang="en-US" sz="3200" dirty="0"/>
              <a:t>Computational Physics (PHYS6350)</a:t>
            </a:r>
            <a:endParaRPr lang="uk-UA" sz="3200" dirty="0">
              <a:latin typeface="+mn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665EF24-B924-4E01-A6E6-6BC0EA434E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81487" y="2444101"/>
            <a:ext cx="8419909" cy="415925"/>
          </a:xfrm>
        </p:spPr>
        <p:txBody>
          <a:bodyPr>
            <a:normAutofit/>
          </a:bodyPr>
          <a:lstStyle/>
          <a:p>
            <a:r>
              <a:rPr lang="en-US" sz="2200" dirty="0">
                <a:latin typeface="LM Sans 10" panose="00000500000000000000" pitchFamily="50" charset="0"/>
              </a:rPr>
              <a:t>Lecture 8: Numerical Integration: Part 1</a:t>
            </a:r>
            <a:endParaRPr lang="uk-UA" sz="2200" dirty="0">
              <a:latin typeface="+mj-lt"/>
            </a:endParaRP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7D74D978-C625-42FF-9C54-2ECC393DA8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212" y="656174"/>
            <a:ext cx="753572" cy="634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A16F921-059C-BA40-9924-4B565930C180}"/>
              </a:ext>
            </a:extLst>
          </p:cNvPr>
          <p:cNvSpPr txBox="1"/>
          <p:nvPr/>
        </p:nvSpPr>
        <p:spPr>
          <a:xfrm>
            <a:off x="2150363" y="3108574"/>
            <a:ext cx="915573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+mj-lt"/>
                <a:ea typeface="DejaVu Sans"/>
              </a:rPr>
              <a:t>Basic methods for numerical integration (r</a:t>
            </a:r>
            <a:r>
              <a:rPr lang="en-US" sz="2200" dirty="0">
                <a:effectLst/>
                <a:latin typeface="+mj-lt"/>
                <a:ea typeface="DejaVu Sans"/>
              </a:rPr>
              <a:t>ectangle, trapezoid, Simpson)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+mj-lt"/>
              </a:rPr>
              <a:t>Adaptive quadrature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+mj-lt"/>
              </a:rPr>
              <a:t>Improper integrals</a:t>
            </a:r>
          </a:p>
        </p:txBody>
      </p:sp>
      <p:sp>
        <p:nvSpPr>
          <p:cNvPr id="13" name="Subtitle 4">
            <a:extLst>
              <a:ext uri="{FF2B5EF4-FFF2-40B4-BE49-F238E27FC236}">
                <a16:creationId xmlns:a16="http://schemas.microsoft.com/office/drawing/2014/main" id="{F8231A9A-AF5F-F2FB-6D66-73B6EC95CC59}"/>
              </a:ext>
            </a:extLst>
          </p:cNvPr>
          <p:cNvSpPr txBox="1">
            <a:spLocks/>
          </p:cNvSpPr>
          <p:nvPr/>
        </p:nvSpPr>
        <p:spPr>
          <a:xfrm>
            <a:off x="2205245" y="5554232"/>
            <a:ext cx="7772399" cy="5559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latin typeface="LM Sans 10" panose="00000500000000000000" pitchFamily="50" charset="0"/>
              </a:rPr>
              <a:t>Instructor:</a:t>
            </a:r>
            <a:r>
              <a:rPr lang="en-US">
                <a:latin typeface="LM Sans 10" panose="00000500000000000000" pitchFamily="50" charset="0"/>
              </a:rPr>
              <a:t> Volodymyr Vovchenko (</a:t>
            </a:r>
            <a:r>
              <a:rPr lang="en-US">
                <a:latin typeface="LM Sans 10" panose="00000500000000000000" pitchFamily="50" charset="0"/>
                <a:hlinkClick r:id="rId4"/>
              </a:rPr>
              <a:t>vvovchenko@uh.edu</a:t>
            </a:r>
            <a:r>
              <a:rPr lang="en-US">
                <a:latin typeface="LM Sans 10" panose="00000500000000000000" pitchFamily="50" charset="0"/>
              </a:rPr>
              <a:t>)</a:t>
            </a:r>
            <a:endParaRPr lang="uk-UA" dirty="0"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CBA2976-C771-3AE4-5453-B9690CBEFF91}"/>
              </a:ext>
            </a:extLst>
          </p:cNvPr>
          <p:cNvSpPr txBox="1"/>
          <p:nvPr/>
        </p:nvSpPr>
        <p:spPr>
          <a:xfrm>
            <a:off x="852517" y="6110154"/>
            <a:ext cx="81564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Course materials: </a:t>
            </a:r>
            <a:r>
              <a:rPr lang="en-US" dirty="0">
                <a:hlinkClick r:id="rId5"/>
              </a:rPr>
              <a:t>https://github.com/vlvovch/PHYS6350-ComputationalPhysics</a:t>
            </a:r>
            <a:endParaRPr lang="en-US" dirty="0"/>
          </a:p>
          <a:p>
            <a:r>
              <a:rPr lang="en-US" b="1" dirty="0"/>
              <a:t>Online textbook: </a:t>
            </a:r>
            <a:r>
              <a:rPr lang="en-US" dirty="0">
                <a:hlinkClick r:id="rId6"/>
              </a:rPr>
              <a:t>https://vovchenko.net/computational-physics/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22271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Extended trapezoidal rule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335F897D-2EB6-CF8F-7CB2-470E9BF7FD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33437" y="3810174"/>
            <a:ext cx="1578163" cy="26061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978FCA8-B430-F0F8-48CC-0DB031DB9584}"/>
              </a:ext>
            </a:extLst>
          </p:cNvPr>
          <p:cNvSpPr txBox="1"/>
          <p:nvPr/>
        </p:nvSpPr>
        <p:spPr>
          <a:xfrm>
            <a:off x="1018032" y="4764405"/>
            <a:ext cx="637207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latin typeface="+mj-lt"/>
                <a:ea typeface="DejaVu Sans"/>
              </a:rPr>
              <a:t>Error estimate:</a:t>
            </a:r>
            <a:endParaRPr lang="en-US" sz="2200" dirty="0">
              <a:effectLst/>
              <a:latin typeface="+mj-lt"/>
              <a:ea typeface="DejaVu San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6541DE-3A5B-797B-F179-786DFCF570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0841" y="1858703"/>
            <a:ext cx="4989788" cy="371035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A4DA4FD-950E-6448-57D3-44F960EFEB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6689" y="1809711"/>
            <a:ext cx="5029928" cy="140627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8E0034A-80C1-0AA2-792D-9B84939A7F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82392" y="5505572"/>
            <a:ext cx="3338522" cy="616418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23FF4DF0-C549-443D-9A45-B5A2B6F7C39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6096" r="22739"/>
          <a:stretch/>
        </p:blipFill>
        <p:spPr>
          <a:xfrm>
            <a:off x="8570063" y="1220646"/>
            <a:ext cx="1340556" cy="499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058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Extended (composite) trapezoidal rule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14F8D22F-AC4D-E4DC-485E-A37BD199DE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48602" y="1316038"/>
            <a:ext cx="2728125" cy="621956"/>
          </a:xfrm>
          <a:prstGeom prst="rect">
            <a:avLst/>
          </a:prstGeom>
        </p:spPr>
      </p:pic>
      <p:pic>
        <p:nvPicPr>
          <p:cNvPr id="5" name="Picture 4" descr="Chart&#10;&#10;Description automatically generated">
            <a:extLst>
              <a:ext uri="{FF2B5EF4-FFF2-40B4-BE49-F238E27FC236}">
                <a16:creationId xmlns:a16="http://schemas.microsoft.com/office/drawing/2014/main" id="{89C572CE-A250-835C-D18E-4EA66FEA2C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7268" y="2241174"/>
            <a:ext cx="4897464" cy="3673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2614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Numerical integration: Simpson’s rule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B37F40-9F71-CC67-F12C-95E26145113D}"/>
              </a:ext>
            </a:extLst>
          </p:cNvPr>
          <p:cNvSpPr txBox="1"/>
          <p:nvPr/>
        </p:nvSpPr>
        <p:spPr>
          <a:xfrm>
            <a:off x="906961" y="1154318"/>
            <a:ext cx="637207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latin typeface="+mj-lt"/>
                <a:ea typeface="DejaVu Sans"/>
              </a:rPr>
              <a:t>Recall the error estimates for rectangular and trapezoidal rules</a:t>
            </a:r>
            <a:endParaRPr lang="en-US" sz="2200" dirty="0">
              <a:effectLst/>
              <a:latin typeface="+mj-lt"/>
              <a:ea typeface="DejaVu San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B6D718-6252-F787-F867-D290BA68477D}"/>
              </a:ext>
            </a:extLst>
          </p:cNvPr>
          <p:cNvSpPr txBox="1"/>
          <p:nvPr/>
        </p:nvSpPr>
        <p:spPr>
          <a:xfrm>
            <a:off x="945025" y="3046616"/>
            <a:ext cx="655523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latin typeface="+mj-lt"/>
                <a:ea typeface="DejaVu Sans"/>
              </a:rPr>
              <a:t>Combine them to eliminate the O(h</a:t>
            </a:r>
            <a:r>
              <a:rPr lang="en-US" sz="2200" baseline="30000" dirty="0">
                <a:latin typeface="+mj-lt"/>
                <a:ea typeface="DejaVu Sans"/>
              </a:rPr>
              <a:t>2</a:t>
            </a:r>
            <a:r>
              <a:rPr lang="en-US" sz="2200" dirty="0">
                <a:latin typeface="+mj-lt"/>
                <a:ea typeface="DejaVu Sans"/>
              </a:rPr>
              <a:t>) error term:</a:t>
            </a:r>
            <a:endParaRPr lang="en-US" sz="2200" dirty="0">
              <a:effectLst/>
              <a:latin typeface="+mj-lt"/>
              <a:ea typeface="DejaVu San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665DCCF-405E-E161-AC2E-5A1356163FB3}"/>
              </a:ext>
            </a:extLst>
          </p:cNvPr>
          <p:cNvSpPr txBox="1"/>
          <p:nvPr/>
        </p:nvSpPr>
        <p:spPr>
          <a:xfrm>
            <a:off x="906961" y="4501772"/>
            <a:ext cx="720382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latin typeface="+mj-lt"/>
                <a:ea typeface="DejaVu Sans"/>
              </a:rPr>
              <a:t>i.e.</a:t>
            </a:r>
            <a:endParaRPr lang="en-US" sz="2200" dirty="0">
              <a:effectLst/>
              <a:latin typeface="+mj-lt"/>
              <a:ea typeface="DejaVu San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E16F712-5F62-E9B8-B1DC-96276E2106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5201" y="1439965"/>
            <a:ext cx="2038527" cy="18670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EA3A0A-3844-5802-7FD8-865BBF5976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3449" y="2146674"/>
            <a:ext cx="3338522" cy="61641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F8E22D5-EDC9-6A77-24D2-FD19DB290E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3478" y="2207283"/>
            <a:ext cx="3116380" cy="52738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A26FF12-DC77-76FE-CE1F-56C2063C92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8211" y="3653925"/>
            <a:ext cx="1641260" cy="6714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4C94654-F6BA-FE9D-7071-242A47FD2D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5321" y="4823368"/>
            <a:ext cx="4765461" cy="78562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6455DFE-A79F-7124-2859-309280503032}"/>
              </a:ext>
            </a:extLst>
          </p:cNvPr>
          <p:cNvSpPr txBox="1"/>
          <p:nvPr/>
        </p:nvSpPr>
        <p:spPr>
          <a:xfrm>
            <a:off x="945026" y="5936676"/>
            <a:ext cx="784767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latin typeface="+mj-lt"/>
                <a:ea typeface="DejaVu Sans"/>
              </a:rPr>
              <a:t>An equivalent way to obtain the rule: replace the integrand by the parabolic interpolation</a:t>
            </a:r>
            <a:endParaRPr lang="en-US" sz="2200" dirty="0">
              <a:effectLst/>
              <a:latin typeface="+mj-lt"/>
              <a:ea typeface="DejaVu San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6BD04D-6E7B-8F50-7566-083CE7B6BFF9}"/>
              </a:ext>
            </a:extLst>
          </p:cNvPr>
          <p:cNvSpPr txBox="1"/>
          <p:nvPr/>
        </p:nvSpPr>
        <p:spPr>
          <a:xfrm>
            <a:off x="8974672" y="5031516"/>
            <a:ext cx="1717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Simpson’s rule</a:t>
            </a:r>
          </a:p>
        </p:txBody>
      </p:sp>
    </p:spTree>
    <p:extLst>
      <p:ext uri="{BB962C8B-B14F-4D97-AF65-F5344CB8AC3E}">
        <p14:creationId xmlns:p14="http://schemas.microsoft.com/office/powerpoint/2010/main" val="23014238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Numerical integration: Simpson’s rule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4C94654-F6BA-FE9D-7071-242A47FD2D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7244" y="1341415"/>
            <a:ext cx="4765461" cy="78562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6455DFE-A79F-7124-2859-309280503032}"/>
              </a:ext>
            </a:extLst>
          </p:cNvPr>
          <p:cNvSpPr txBox="1"/>
          <p:nvPr/>
        </p:nvSpPr>
        <p:spPr>
          <a:xfrm>
            <a:off x="877867" y="2303373"/>
            <a:ext cx="784767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latin typeface="+mj-lt"/>
                <a:ea typeface="DejaVu Sans"/>
              </a:rPr>
              <a:t>The error for the Simpson’s rule is</a:t>
            </a:r>
            <a:endParaRPr lang="en-US" sz="2200" dirty="0">
              <a:effectLst/>
              <a:latin typeface="+mj-lt"/>
              <a:ea typeface="DejaVu San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615480-70DC-8880-8373-CFD42379E8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2591" y="2847940"/>
            <a:ext cx="2128024" cy="3137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14F2F1E-BB2F-44E6-A1A1-56DC61195579}"/>
              </a:ext>
            </a:extLst>
          </p:cNvPr>
          <p:cNvSpPr txBox="1"/>
          <p:nvPr/>
        </p:nvSpPr>
        <p:spPr>
          <a:xfrm>
            <a:off x="877866" y="3265331"/>
            <a:ext cx="784767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latin typeface="+mj-lt"/>
                <a:ea typeface="DejaVu Sans"/>
              </a:rPr>
              <a:t>The method is exact for polynomials up to third order</a:t>
            </a:r>
            <a:endParaRPr lang="en-US" sz="2200" dirty="0">
              <a:effectLst/>
              <a:latin typeface="+mj-lt"/>
              <a:ea typeface="DejaVu Sans"/>
            </a:endParaRPr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A2353DB6-5149-11BE-D2A0-9EC53DA68E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9158" y="3799895"/>
            <a:ext cx="3643071" cy="2744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>
            <a:extLst>
              <a:ext uri="{FF2B5EF4-FFF2-40B4-BE49-F238E27FC236}">
                <a16:creationId xmlns:a16="http://schemas.microsoft.com/office/drawing/2014/main" id="{DDF0C742-59D0-AB19-38B5-3F57C785B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7701" y="3799895"/>
            <a:ext cx="3470007" cy="2758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30106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Numerical integration: Simpson’s rule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14F8D22F-AC4D-E4DC-485E-A37BD199DE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30304" y="1324501"/>
            <a:ext cx="2728125" cy="62195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04E8C40-CBE0-08A0-2892-B41B61D074BC}"/>
              </a:ext>
            </a:extLst>
          </p:cNvPr>
          <p:cNvSpPr txBox="1"/>
          <p:nvPr/>
        </p:nvSpPr>
        <p:spPr>
          <a:xfrm>
            <a:off x="1000849" y="5943688"/>
            <a:ext cx="932102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latin typeface="+mj-lt"/>
                <a:ea typeface="DejaVu Sans"/>
              </a:rPr>
              <a:t>Simpson’s rule gives </a:t>
            </a:r>
            <a:r>
              <a:rPr lang="en-US" sz="2200" dirty="0" err="1">
                <a:latin typeface="+mj-lt"/>
                <a:ea typeface="DejaVu Sans"/>
              </a:rPr>
              <a:t>I</a:t>
            </a:r>
            <a:r>
              <a:rPr lang="en-US" sz="2200" baseline="-25000" dirty="0" err="1">
                <a:latin typeface="+mj-lt"/>
                <a:ea typeface="DejaVu Sans"/>
              </a:rPr>
              <a:t>trap</a:t>
            </a:r>
            <a:r>
              <a:rPr lang="en-US" sz="2200" dirty="0">
                <a:latin typeface="+mj-lt"/>
                <a:ea typeface="DejaVu Sans"/>
              </a:rPr>
              <a:t> = 6.66 using three points, which is already not too bad!</a:t>
            </a:r>
            <a:endParaRPr lang="en-US" sz="2200" dirty="0">
              <a:effectLst/>
              <a:latin typeface="+mj-lt"/>
              <a:ea typeface="DejaVu San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93211B-8056-61DF-A58B-77EB148C5C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9577" y="2247267"/>
            <a:ext cx="4217971" cy="3137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8107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Extended Simpson’s rule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335F897D-2EB6-CF8F-7CB2-470E9BF7FD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72922" y="2616804"/>
            <a:ext cx="1578163" cy="26061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978FCA8-B430-F0F8-48CC-0DB031DB9584}"/>
              </a:ext>
            </a:extLst>
          </p:cNvPr>
          <p:cNvSpPr txBox="1"/>
          <p:nvPr/>
        </p:nvSpPr>
        <p:spPr>
          <a:xfrm>
            <a:off x="1006177" y="4764406"/>
            <a:ext cx="637207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latin typeface="+mj-lt"/>
                <a:ea typeface="DejaVu Sans"/>
              </a:rPr>
              <a:t>Error estimate:</a:t>
            </a:r>
            <a:endParaRPr lang="en-US" sz="2200" dirty="0">
              <a:effectLst/>
              <a:latin typeface="+mj-lt"/>
              <a:ea typeface="DejaVu San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3FF4DF0-C549-443D-9A45-B5A2B6F7C39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6096" r="22739"/>
          <a:stretch/>
        </p:blipFill>
        <p:spPr>
          <a:xfrm>
            <a:off x="9189996" y="1442504"/>
            <a:ext cx="1340556" cy="49966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9946B89-48FD-EEEE-463D-D4B7D0CE75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177" y="1424861"/>
            <a:ext cx="7482722" cy="66873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32A56B7-5D95-11B8-F72F-FC565DDDA38A}"/>
              </a:ext>
            </a:extLst>
          </p:cNvPr>
          <p:cNvSpPr txBox="1"/>
          <p:nvPr/>
        </p:nvSpPr>
        <p:spPr>
          <a:xfrm>
            <a:off x="1006177" y="3097643"/>
            <a:ext cx="24358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/>
              <a:t>N</a:t>
            </a:r>
            <a:r>
              <a:rPr lang="en-US" sz="2200" dirty="0"/>
              <a:t> must be even!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4BAB2C-372A-455F-B2EE-3569D54F6C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41994" y="5498150"/>
            <a:ext cx="2128024" cy="31371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BDDA414-FEA1-8AF5-E534-1C4F99BB30B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72207" y="2616804"/>
            <a:ext cx="4670291" cy="3502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8255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Extended Simpson’s rule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14F8D22F-AC4D-E4DC-485E-A37BD199DE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48602" y="1316038"/>
            <a:ext cx="2728125" cy="621956"/>
          </a:xfrm>
          <a:prstGeom prst="rect">
            <a:avLst/>
          </a:prstGeom>
        </p:spPr>
      </p:pic>
      <p:pic>
        <p:nvPicPr>
          <p:cNvPr id="6" name="Picture 5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F58AAA2D-B05A-CF8A-C7EC-E6AF1E0DE2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9519" y="2228431"/>
            <a:ext cx="4912962" cy="3684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829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the methods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 descr="A picture containing chart&#10;&#10;Description automatically generated">
            <a:extLst>
              <a:ext uri="{FF2B5EF4-FFF2-40B4-BE49-F238E27FC236}">
                <a16:creationId xmlns:a16="http://schemas.microsoft.com/office/drawing/2014/main" id="{C3CE480F-FCC0-E567-6AF8-C8F450AD8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519" y="2328998"/>
            <a:ext cx="3600000" cy="2700000"/>
          </a:xfrm>
          <a:prstGeom prst="rect">
            <a:avLst/>
          </a:prstGeom>
        </p:spPr>
      </p:pic>
      <p:pic>
        <p:nvPicPr>
          <p:cNvPr id="16" name="Picture 15" descr="Chart&#10;&#10;Description automatically generated">
            <a:extLst>
              <a:ext uri="{FF2B5EF4-FFF2-40B4-BE49-F238E27FC236}">
                <a16:creationId xmlns:a16="http://schemas.microsoft.com/office/drawing/2014/main" id="{8A01F6DD-3876-5BF1-778F-5309220398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2489" y="2328998"/>
            <a:ext cx="3600000" cy="2700000"/>
          </a:xfrm>
          <a:prstGeom prst="rect">
            <a:avLst/>
          </a:prstGeom>
        </p:spPr>
      </p:pic>
      <p:pic>
        <p:nvPicPr>
          <p:cNvPr id="19" name="Picture 18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E27DCFE-FF2E-3281-A11F-EC91363F8F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1459" y="2328998"/>
            <a:ext cx="3600000" cy="27000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18F3937-217A-91D7-167A-E3C384DB3B86}"/>
              </a:ext>
            </a:extLst>
          </p:cNvPr>
          <p:cNvSpPr txBox="1"/>
          <p:nvPr/>
        </p:nvSpPr>
        <p:spPr>
          <a:xfrm>
            <a:off x="5463153" y="1849465"/>
            <a:ext cx="162990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/>
              <a:t>Trapezoid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0086C5C-F2C0-BBDC-29D3-863F57292A82}"/>
              </a:ext>
            </a:extLst>
          </p:cNvPr>
          <p:cNvSpPr txBox="1"/>
          <p:nvPr/>
        </p:nvSpPr>
        <p:spPr>
          <a:xfrm>
            <a:off x="1735810" y="1849464"/>
            <a:ext cx="162990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/>
              <a:t>Rectangle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F43B5ED-4D90-4AA3-A317-37294356DF81}"/>
              </a:ext>
            </a:extLst>
          </p:cNvPr>
          <p:cNvSpPr txBox="1"/>
          <p:nvPr/>
        </p:nvSpPr>
        <p:spPr>
          <a:xfrm>
            <a:off x="9366143" y="1849465"/>
            <a:ext cx="162990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/>
              <a:t>Simpson</a:t>
            </a:r>
          </a:p>
        </p:txBody>
      </p:sp>
    </p:spTree>
    <p:extLst>
      <p:ext uri="{BB962C8B-B14F-4D97-AF65-F5344CB8AC3E}">
        <p14:creationId xmlns:p14="http://schemas.microsoft.com/office/powerpoint/2010/main" val="539003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Adaptive quadrature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69D1590-E60E-928B-4887-577F10593CC6}"/>
                  </a:ext>
                </a:extLst>
              </p:cNvPr>
              <p:cNvSpPr txBox="1"/>
              <p:nvPr/>
            </p:nvSpPr>
            <p:spPr>
              <a:xfrm>
                <a:off x="906962" y="1154318"/>
                <a:ext cx="7477622" cy="41549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200" dirty="0">
                    <a:latin typeface="+mj-lt"/>
                    <a:ea typeface="DejaVu Sans"/>
                  </a:rPr>
                  <a:t>We would like to control the error in our calculation</a:t>
                </a:r>
              </a:p>
              <a:p>
                <a:endParaRPr lang="en-US" sz="2200" dirty="0">
                  <a:latin typeface="+mj-lt"/>
                  <a:ea typeface="DejaVu Sans"/>
                </a:endParaRPr>
              </a:p>
              <a:p>
                <a:r>
                  <a:rPr lang="en-US" sz="2200" dirty="0">
                    <a:effectLst/>
                    <a:latin typeface="+mj-lt"/>
                    <a:ea typeface="DejaVu Sans"/>
                  </a:rPr>
                  <a:t>This can be achieved by doubling the number of subintervals and keeping track of the error estimate</a:t>
                </a:r>
              </a:p>
              <a:p>
                <a:endParaRPr lang="en-US" sz="2200" dirty="0">
                  <a:latin typeface="+mj-lt"/>
                  <a:ea typeface="DejaVu Sans"/>
                </a:endParaRPr>
              </a:p>
              <a:p>
                <a:r>
                  <a:rPr lang="en-US" sz="2200" dirty="0">
                    <a:effectLst/>
                    <a:latin typeface="+mj-lt"/>
                    <a:ea typeface="DejaVu Sans"/>
                  </a:rPr>
                  <a:t>Recall that in the rectangle/trapezoidal rule the error is proportional to </a:t>
                </a:r>
                <a:r>
                  <a:rPr lang="en-US" sz="2200" i="1" dirty="0">
                    <a:effectLst/>
                    <a:latin typeface="+mj-lt"/>
                    <a:ea typeface="DejaVu Sans"/>
                  </a:rPr>
                  <a:t>h</a:t>
                </a:r>
                <a:r>
                  <a:rPr lang="en-US" sz="2200" i="1" baseline="30000" dirty="0">
                    <a:effectLst/>
                    <a:latin typeface="+mj-lt"/>
                    <a:ea typeface="DejaVu Sans"/>
                  </a:rPr>
                  <a:t>2</a:t>
                </a:r>
                <a:endParaRPr lang="en-US" sz="2200" i="1" dirty="0">
                  <a:effectLst/>
                  <a:latin typeface="+mj-lt"/>
                  <a:ea typeface="DejaVu Sans"/>
                </a:endParaRPr>
              </a:p>
              <a:p>
                <a:endParaRPr lang="en-US" sz="2200" i="1" dirty="0">
                  <a:latin typeface="+mj-lt"/>
                  <a:ea typeface="DejaVu Sans"/>
                </a:endParaRPr>
              </a:p>
              <a:p>
                <a:endParaRPr lang="en-US" sz="2200" i="1" dirty="0">
                  <a:effectLst/>
                  <a:latin typeface="+mj-lt"/>
                  <a:ea typeface="DejaVu Sans"/>
                </a:endParaRPr>
              </a:p>
              <a:p>
                <a:endParaRPr lang="en-US" sz="2200" i="1" dirty="0">
                  <a:effectLst/>
                  <a:latin typeface="+mj-lt"/>
                  <a:ea typeface="DejaVu Sans"/>
                </a:endParaRPr>
              </a:p>
              <a:p>
                <a:r>
                  <a:rPr lang="en-US" sz="2200" dirty="0">
                    <a:latin typeface="+mj-lt"/>
                    <a:ea typeface="DejaVu Sans"/>
                  </a:rPr>
                  <a:t>At step </a:t>
                </a:r>
                <a:r>
                  <a:rPr lang="en-US" sz="2200" i="1" dirty="0">
                    <a:latin typeface="+mj-lt"/>
                    <a:ea typeface="DejaVu Sans"/>
                  </a:rPr>
                  <a:t>k</a:t>
                </a:r>
                <a:r>
                  <a:rPr lang="en-US" sz="2200" dirty="0">
                    <a:latin typeface="+mj-lt"/>
                    <a:ea typeface="DejaVu Sans"/>
                  </a:rPr>
                  <a:t> we have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/2</m:t>
                    </m:r>
                  </m:oMath>
                </a14:m>
                <a:r>
                  <a:rPr lang="en-US" sz="2200" dirty="0">
                    <a:effectLst/>
                    <a:latin typeface="+mj-lt"/>
                    <a:ea typeface="DejaVu Sans"/>
                  </a:rPr>
                  <a:t> therefore</a:t>
                </a:r>
              </a:p>
              <a:p>
                <a:r>
                  <a:rPr lang="en-US" sz="2200" dirty="0">
                    <a:latin typeface="+mj-lt"/>
                    <a:ea typeface="DejaVu Sans"/>
                  </a:rPr>
                  <a:t>and the error at step </a:t>
                </a:r>
                <a:r>
                  <a:rPr lang="en-US" sz="2200" i="1" dirty="0">
                    <a:latin typeface="+mj-lt"/>
                    <a:ea typeface="DejaVu Sans"/>
                  </a:rPr>
                  <a:t>k</a:t>
                </a:r>
                <a:r>
                  <a:rPr lang="en-US" sz="2200" dirty="0">
                    <a:latin typeface="+mj-lt"/>
                    <a:ea typeface="DejaVu Sans"/>
                  </a:rPr>
                  <a:t> is estimated as</a:t>
                </a:r>
                <a:endParaRPr lang="en-US" sz="2200" dirty="0">
                  <a:effectLst/>
                  <a:latin typeface="+mj-lt"/>
                  <a:ea typeface="DejaVu Sans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69D1590-E60E-928B-4887-577F10593C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962" y="1154318"/>
                <a:ext cx="7477622" cy="4154984"/>
              </a:xfrm>
              <a:prstGeom prst="rect">
                <a:avLst/>
              </a:prstGeom>
              <a:blipFill>
                <a:blip r:embed="rId2"/>
                <a:stretch>
                  <a:fillRect l="-1060" t="-1026" b="-19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Graphic 3">
            <a:extLst>
              <a:ext uri="{FF2B5EF4-FFF2-40B4-BE49-F238E27FC236}">
                <a16:creationId xmlns:a16="http://schemas.microsoft.com/office/drawing/2014/main" id="{D623B8B5-DF90-C77D-78B5-00F0D3EE2D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78801" y="3752608"/>
            <a:ext cx="1434398" cy="29245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BD9C7635-9E2A-85D5-6D74-B33A36CFCC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79141" y="4607657"/>
            <a:ext cx="3755272" cy="31989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C5720F2-3383-64DB-8ED5-BEFEDBD5A4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64655" y="1412355"/>
            <a:ext cx="2383577" cy="1655561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92A94C14-E8FB-8C66-9234-99E2A48E6A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161799" y="5676559"/>
            <a:ext cx="2293981" cy="347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8637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Adaptive trapezoidal rule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E2D2E8-A8BC-AA4A-02E2-C6DF940722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44" t="845" r="-2244" b="-845"/>
          <a:stretch/>
        </p:blipFill>
        <p:spPr>
          <a:xfrm>
            <a:off x="875652" y="1286074"/>
            <a:ext cx="8288139" cy="30586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158A0A5-80D4-10E6-6D8F-5F16F9BBFE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1488" y="3472836"/>
            <a:ext cx="8455462" cy="3102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287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Numerical integration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88C4CE-E0B7-8500-0538-39D6D705150A}"/>
              </a:ext>
            </a:extLst>
          </p:cNvPr>
          <p:cNvSpPr txBox="1"/>
          <p:nvPr/>
        </p:nvSpPr>
        <p:spPr>
          <a:xfrm>
            <a:off x="823412" y="5871950"/>
            <a:ext cx="161271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/>
              <a:t>References: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DC2512-C397-B11C-7C44-EDEA4A4446EA}"/>
              </a:ext>
            </a:extLst>
          </p:cNvPr>
          <p:cNvSpPr txBox="1"/>
          <p:nvPr/>
        </p:nvSpPr>
        <p:spPr>
          <a:xfrm>
            <a:off x="823412" y="1406197"/>
            <a:ext cx="802033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Generic problem: evaluate</a:t>
            </a:r>
            <a:endParaRPr lang="en-US" sz="2200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FFE55A-6407-CF71-B137-256529516942}"/>
              </a:ext>
            </a:extLst>
          </p:cNvPr>
          <p:cNvSpPr txBox="1"/>
          <p:nvPr/>
        </p:nvSpPr>
        <p:spPr>
          <a:xfrm>
            <a:off x="2547581" y="5871950"/>
            <a:ext cx="9644419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dirty="0">
                <a:latin typeface="+mj-lt"/>
                <a:ea typeface="DejaVu Sans"/>
              </a:rPr>
              <a:t>Chapter 5</a:t>
            </a:r>
            <a:r>
              <a:rPr lang="en-US" sz="2000" dirty="0">
                <a:effectLst/>
                <a:latin typeface="+mj-lt"/>
                <a:ea typeface="DejaVu Sans"/>
              </a:rPr>
              <a:t> of </a:t>
            </a:r>
            <a:r>
              <a:rPr lang="en-US" sz="2000" i="1" kern="150" dirty="0">
                <a:solidFill>
                  <a:srgbClr val="222222"/>
                </a:solidFill>
                <a:effectLst/>
                <a:latin typeface="+mj-lt"/>
                <a:ea typeface="Times New Roman" panose="02020603050405020304" pitchFamily="18" charset="0"/>
              </a:rPr>
              <a:t>Computational Physics</a:t>
            </a:r>
            <a:r>
              <a:rPr lang="en-US" sz="2000" kern="150" dirty="0">
                <a:solidFill>
                  <a:srgbClr val="222222"/>
                </a:solidFill>
                <a:effectLst/>
                <a:latin typeface="+mj-lt"/>
                <a:ea typeface="Times New Roman" panose="02020603050405020304" pitchFamily="18" charset="0"/>
              </a:rPr>
              <a:t> by Mark Newman</a:t>
            </a:r>
            <a:endParaRPr lang="en-US" sz="2000" dirty="0">
              <a:effectLst/>
              <a:latin typeface="+mj-lt"/>
              <a:ea typeface="DejaVu Sans"/>
            </a:endParaRPr>
          </a:p>
          <a:p>
            <a:r>
              <a:rPr lang="en-US" sz="2000" dirty="0">
                <a:latin typeface="+mj-lt"/>
              </a:rPr>
              <a:t>Chapter 4 of </a:t>
            </a:r>
            <a:r>
              <a:rPr lang="en-US" sz="2000" i="1" dirty="0">
                <a:latin typeface="+mj-lt"/>
              </a:rPr>
              <a:t>Numerical Recipes Third Edition </a:t>
            </a:r>
            <a:r>
              <a:rPr lang="en-US" sz="2000" dirty="0">
                <a:latin typeface="+mj-lt"/>
              </a:rPr>
              <a:t>by W.H. Press et al.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CD514A-3379-B52C-98CA-20502C75E011}"/>
              </a:ext>
            </a:extLst>
          </p:cNvPr>
          <p:cNvSpPr txBox="1"/>
          <p:nvPr/>
        </p:nvSpPr>
        <p:spPr>
          <a:xfrm>
            <a:off x="823412" y="2858615"/>
            <a:ext cx="6662269" cy="11849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200" dirty="0">
                <a:latin typeface="+mj-lt"/>
              </a:rPr>
              <a:t>We need numerical integration when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+mj-lt"/>
              </a:rPr>
              <a:t>Cannot/difficult integrate analytically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+mj-lt"/>
              </a:rPr>
              <a:t>Only know the integrand </a:t>
            </a:r>
            <a:r>
              <a:rPr lang="en-US" sz="2200" i="1" dirty="0">
                <a:latin typeface="+mj-lt"/>
              </a:rPr>
              <a:t>f(x)</a:t>
            </a:r>
            <a:r>
              <a:rPr lang="en-US" sz="2200" dirty="0">
                <a:latin typeface="+mj-lt"/>
              </a:rPr>
              <a:t> at certain points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143CFC08-1235-8CDE-F2DD-A68F5B3435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34263" y="1956696"/>
            <a:ext cx="1547671" cy="613491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902F771C-D18E-D20F-A60E-1E1090113411}"/>
              </a:ext>
            </a:extLst>
          </p:cNvPr>
          <p:cNvGrpSpPr/>
          <p:nvPr/>
        </p:nvGrpSpPr>
        <p:grpSpPr>
          <a:xfrm>
            <a:off x="8198282" y="1249392"/>
            <a:ext cx="3170306" cy="2709857"/>
            <a:chOff x="8198282" y="1249392"/>
            <a:chExt cx="3170306" cy="270985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47204BD-D78E-5C56-043E-BC2D16B1C79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198282" y="1249392"/>
              <a:ext cx="3170306" cy="2709857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B02AB91-2301-2994-9C7C-E196377BC653}"/>
                </a:ext>
              </a:extLst>
            </p:cNvPr>
            <p:cNvSpPr txBox="1"/>
            <p:nvPr/>
          </p:nvSpPr>
          <p:spPr>
            <a:xfrm>
              <a:off x="9783435" y="2858615"/>
              <a:ext cx="403277" cy="43088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2200" i="1" dirty="0"/>
                <a:t> I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054849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9E13B50-5087-DBD3-3C97-7640CE7E97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712" y="2113746"/>
            <a:ext cx="8280000" cy="33128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Adaptive Simpson rule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9F2F3C-2377-77C5-7AEF-D626EEDC3A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0180" y="4821746"/>
            <a:ext cx="8456400" cy="171285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F46EAC2-A385-27B0-152C-A13121BE826F}"/>
              </a:ext>
            </a:extLst>
          </p:cNvPr>
          <p:cNvSpPr txBox="1"/>
          <p:nvPr/>
        </p:nvSpPr>
        <p:spPr>
          <a:xfrm>
            <a:off x="656094" y="1194250"/>
            <a:ext cx="6096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effectLst/>
                <a:latin typeface="+mj-lt"/>
                <a:ea typeface="DejaVu Sans"/>
              </a:rPr>
              <a:t>For Simpson’s rule </a:t>
            </a:r>
            <a:endParaRPr lang="en-US" sz="2200" i="1" dirty="0">
              <a:effectLst/>
              <a:latin typeface="+mj-lt"/>
              <a:ea typeface="DejaVu San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47CAF0E-5A09-0652-8BD0-CBC05C8BB6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83379" y="1248013"/>
            <a:ext cx="2203021" cy="31259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9FF779B-AB8D-F290-1D0C-A0EA8090D24C}"/>
              </a:ext>
            </a:extLst>
          </p:cNvPr>
          <p:cNvSpPr txBox="1"/>
          <p:nvPr/>
        </p:nvSpPr>
        <p:spPr>
          <a:xfrm>
            <a:off x="6020705" y="1188864"/>
            <a:ext cx="6096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effectLst/>
                <a:latin typeface="+mj-lt"/>
                <a:ea typeface="DejaVu Sans"/>
              </a:rPr>
              <a:t>(understand why 15 and not 3?)</a:t>
            </a:r>
            <a:endParaRPr lang="en-US" sz="2200" i="1" dirty="0">
              <a:effectLst/>
              <a:latin typeface="+mj-lt"/>
              <a:ea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val="641313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Adaptive </a:t>
            </a:r>
            <a:r>
              <a:rPr lang="en-US" dirty="0" err="1"/>
              <a:t>quadratures</a:t>
            </a:r>
            <a:r>
              <a:rPr lang="en-US" dirty="0"/>
              <a:t>: Romberg method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F46EAC2-A385-27B0-152C-A13121BE826F}"/>
              </a:ext>
            </a:extLst>
          </p:cNvPr>
          <p:cNvSpPr txBox="1"/>
          <p:nvPr/>
        </p:nvSpPr>
        <p:spPr>
          <a:xfrm>
            <a:off x="656094" y="1194250"/>
            <a:ext cx="1039419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effectLst/>
                <a:latin typeface="+mj-lt"/>
                <a:ea typeface="DejaVu Sans"/>
              </a:rPr>
              <a:t>Recall that we obtained error estimate for trapezoidal method at step k</a:t>
            </a:r>
            <a:endParaRPr lang="en-US" sz="2200" i="1" dirty="0">
              <a:effectLst/>
              <a:latin typeface="+mj-lt"/>
              <a:ea typeface="DejaVu Sans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C3A797E-E61E-8A13-215A-2776B7F9BA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49009" y="1832979"/>
            <a:ext cx="2293981" cy="34711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457887C-1757-DC9D-0D18-BC53B94C7F8A}"/>
              </a:ext>
            </a:extLst>
          </p:cNvPr>
          <p:cNvSpPr txBox="1"/>
          <p:nvPr/>
        </p:nvSpPr>
        <p:spPr>
          <a:xfrm>
            <a:off x="656094" y="2441864"/>
            <a:ext cx="1039419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effectLst/>
                <a:latin typeface="+mj-lt"/>
                <a:ea typeface="DejaVu Sans"/>
              </a:rPr>
              <a:t>On the other hand, by definition, </a:t>
            </a:r>
            <a:endParaRPr lang="en-US" sz="2200" i="1" dirty="0">
              <a:effectLst/>
              <a:latin typeface="+mj-lt"/>
              <a:ea typeface="DejaVu Sans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4FA32967-D4B4-23BE-E7CE-CD7D7FC4AB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49009" y="2481819"/>
            <a:ext cx="1449679" cy="35097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1B82BDB-92D9-24D5-A998-4514ECFF31BC}"/>
              </a:ext>
            </a:extLst>
          </p:cNvPr>
          <p:cNvSpPr txBox="1"/>
          <p:nvPr/>
        </p:nvSpPr>
        <p:spPr>
          <a:xfrm>
            <a:off x="656094" y="3138501"/>
            <a:ext cx="1039419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effectLst/>
                <a:latin typeface="+mj-lt"/>
                <a:ea typeface="DejaVu Sans"/>
              </a:rPr>
              <a:t>Therefore, we can improve our estimate of the integral as</a:t>
            </a:r>
            <a:endParaRPr lang="en-US" sz="2200" i="1" dirty="0">
              <a:effectLst/>
              <a:latin typeface="+mj-lt"/>
              <a:ea typeface="DejaVu San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42F89CB-EF47-9B61-0A5F-9782BCFFFA2B}"/>
              </a:ext>
            </a:extLst>
          </p:cNvPr>
          <p:cNvSpPr txBox="1"/>
          <p:nvPr/>
        </p:nvSpPr>
        <p:spPr>
          <a:xfrm>
            <a:off x="656094" y="4455501"/>
            <a:ext cx="1039419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effectLst/>
                <a:latin typeface="+mj-lt"/>
                <a:ea typeface="DejaVu Sans"/>
              </a:rPr>
              <a:t>Romberg method: </a:t>
            </a:r>
            <a:r>
              <a:rPr lang="en-US" sz="2200" dirty="0">
                <a:effectLst/>
                <a:latin typeface="+mj-lt"/>
                <a:ea typeface="DejaVu Sans"/>
              </a:rPr>
              <a:t>continu</a:t>
            </a:r>
            <a:r>
              <a:rPr lang="en-US" sz="2200" dirty="0">
                <a:latin typeface="+mj-lt"/>
                <a:ea typeface="DejaVu Sans"/>
              </a:rPr>
              <a:t>e this procedure iteratively</a:t>
            </a:r>
            <a:endParaRPr lang="en-US" sz="2200" i="1" dirty="0">
              <a:effectLst/>
              <a:latin typeface="+mj-lt"/>
              <a:ea typeface="DejaVu San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2BE8F2DE-2E57-2FF8-0FE6-8FF3C4D9EB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32058" y="3758864"/>
            <a:ext cx="3527883" cy="523573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18B9993F-28CD-E71B-BAD5-42E641E8E9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88168" y="5145053"/>
            <a:ext cx="3021039" cy="454384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A863D4A-E764-09AC-BC0C-EC489E8F2FFE}"/>
              </a:ext>
            </a:extLst>
          </p:cNvPr>
          <p:cNvSpPr txBox="1"/>
          <p:nvPr/>
        </p:nvSpPr>
        <p:spPr>
          <a:xfrm>
            <a:off x="656094" y="5791796"/>
            <a:ext cx="1039419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latin typeface="+mj-lt"/>
                <a:ea typeface="DejaVu Sans"/>
              </a:rPr>
              <a:t>u</a:t>
            </a:r>
            <a:r>
              <a:rPr lang="en-US" sz="2200" dirty="0">
                <a:effectLst/>
                <a:latin typeface="+mj-lt"/>
                <a:ea typeface="DejaVu Sans"/>
              </a:rPr>
              <a:t>ntil the desired accuracy is reached</a:t>
            </a:r>
            <a:endParaRPr lang="en-US" sz="2200" i="1" dirty="0">
              <a:effectLst/>
              <a:latin typeface="+mj-lt"/>
              <a:ea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val="760063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Romberg method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7BA6F5-CD36-134F-BA44-9E28BDF639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000" y="1220213"/>
            <a:ext cx="9163844" cy="41799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3BB72C0-807C-2C88-CDF9-6A3C7E14E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000" y="5754759"/>
            <a:ext cx="6839543" cy="712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4567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EFC9C0-7E54-7396-5012-3BD3A8C846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039CC-619B-2A36-7299-1E48DC31D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Discontinuous integrals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A1DD0D1-32DA-07D8-4645-4FBA01D18B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211C3F-D9F5-A008-CD32-DD4657557444}"/>
              </a:ext>
            </a:extLst>
          </p:cNvPr>
          <p:cNvSpPr txBox="1"/>
          <p:nvPr/>
        </p:nvSpPr>
        <p:spPr>
          <a:xfrm>
            <a:off x="726712" y="1165086"/>
            <a:ext cx="756595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effectLst/>
                <a:latin typeface="+mj-lt"/>
                <a:ea typeface="DejaVu Sans"/>
              </a:rPr>
              <a:t>Nothing wrong with integrating discontinuous functions</a:t>
            </a:r>
            <a:endParaRPr lang="en-US" sz="2200" i="1" dirty="0">
              <a:effectLst/>
              <a:latin typeface="+mj-lt"/>
              <a:ea typeface="DejaVu San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C17C353-5D49-EAA3-0801-453156EDBE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712" y="1790421"/>
            <a:ext cx="4000500" cy="1079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9BC3C10-AC85-9FBE-441B-EDE7DAB0A6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4762" y="1897458"/>
            <a:ext cx="1955800" cy="86360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811CF9A3-0D8A-9061-CBBD-4A9E64206A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541" y="2869921"/>
            <a:ext cx="4824504" cy="3643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08784E6-23FC-B6B9-0BB8-80E7283C68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7183" y="2869921"/>
            <a:ext cx="4824504" cy="364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4049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8210C1-7107-1A20-542D-316429F7D9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F6FC8-E437-446E-0ABC-500B9D40A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Discontinuous integrals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8C5420D-B73B-0302-69DA-FF51725E6C0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0C96D3-F2DD-C864-106E-31D2E93A6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543" y="1165086"/>
            <a:ext cx="4000500" cy="1079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E67661B-EEB5-2628-4F6D-6349B1B299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4351" y="1273036"/>
            <a:ext cx="1955800" cy="863600"/>
          </a:xfrm>
          <a:prstGeom prst="rect">
            <a:avLst/>
          </a:prstGeom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E1F06AB1-C241-EDDB-44BB-B0FA7D1022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5079" y="2521344"/>
            <a:ext cx="5168726" cy="3903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01F75E74-81E4-313E-701B-243AE1086B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10" y="2564012"/>
            <a:ext cx="5229013" cy="3948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45233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72DB6A-C86D-0387-6C97-C5DCD58E56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2B285-6A2A-EC96-5F97-64C203EC4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Discontinuous integrals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E225797-BD72-448F-A411-415732DDC06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1610E2D-B5DC-A6A3-C06A-95B654BCC3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543" y="1165086"/>
            <a:ext cx="4000500" cy="1079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4DB2E06-33E7-9077-14C4-6209005D41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4351" y="1273036"/>
            <a:ext cx="1955800" cy="863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F0C6A7C-6411-141E-F8F0-ADD62EF8D7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143" y="2397552"/>
            <a:ext cx="4559300" cy="7493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A862045-7561-9A19-6F9C-7B0319CAD5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3443" y="2458039"/>
            <a:ext cx="6135414" cy="6283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65E9D3C-9C0C-A618-EBCD-CA94089C9C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143" y="3477052"/>
            <a:ext cx="4559300" cy="67013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ECA0036-0D2F-6D5E-B5C4-827391A3EB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53443" y="3491037"/>
            <a:ext cx="6135414" cy="59901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DDAEDE6-B1FD-FB33-1042-93378CFB115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3143" y="4508486"/>
            <a:ext cx="4356100" cy="6858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71019BD-1645-84B1-2B73-48866471DA9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53443" y="4494729"/>
            <a:ext cx="6044802" cy="66863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C058EFE-FAEA-E286-C945-AC91AE80FD4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3143" y="5405413"/>
            <a:ext cx="2895600" cy="7366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6C322C3-AB3C-6BFC-84A2-B9546D36EDA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53443" y="5396844"/>
            <a:ext cx="5879184" cy="61793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D1E9CF7-E2B9-9B41-8FDD-EC5EF20E794F}"/>
              </a:ext>
            </a:extLst>
          </p:cNvPr>
          <p:cNvSpPr txBox="1"/>
          <p:nvPr/>
        </p:nvSpPr>
        <p:spPr>
          <a:xfrm>
            <a:off x="503143" y="6324176"/>
            <a:ext cx="4079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methods kind of work but not quite</a:t>
            </a:r>
          </a:p>
        </p:txBody>
      </p:sp>
    </p:spTree>
    <p:extLst>
      <p:ext uri="{BB962C8B-B14F-4D97-AF65-F5344CB8AC3E}">
        <p14:creationId xmlns:p14="http://schemas.microsoft.com/office/powerpoint/2010/main" val="38867329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43C20-422E-AAE9-0DD7-FE8083B2D8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AB875-0BAA-8AA4-5F10-6A4324E51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Discontinuous integrals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2A97C7E-7860-6907-80FD-3A56556DF4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8B5B88-2B7A-15FE-2E0B-1C5F8B988833}"/>
              </a:ext>
            </a:extLst>
          </p:cNvPr>
          <p:cNvSpPr txBox="1"/>
          <p:nvPr/>
        </p:nvSpPr>
        <p:spPr>
          <a:xfrm>
            <a:off x="726712" y="1165086"/>
            <a:ext cx="854385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effectLst/>
                <a:latin typeface="+mj-lt"/>
                <a:ea typeface="DejaVu Sans"/>
              </a:rPr>
              <a:t>Better strategy: split the integral into two and integrate separately</a:t>
            </a:r>
            <a:endParaRPr lang="en-US" sz="2200" i="1" dirty="0">
              <a:effectLst/>
              <a:latin typeface="+mj-lt"/>
              <a:ea typeface="DejaVu San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B3F024-D324-9DF8-03DB-BFFAA1E9CC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712" y="1980981"/>
            <a:ext cx="1435100" cy="5207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9B774E0-DD62-04E4-746D-FC4C9AB37A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3454" y="1847631"/>
            <a:ext cx="1917700" cy="787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6DCF6C8-5ED3-F2B5-A604-E14C33046B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0848" y="1879381"/>
            <a:ext cx="1854200" cy="7239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E6D2F17-2A9A-4F9D-1AF0-F14501B2E1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712" y="2761058"/>
            <a:ext cx="4171109" cy="24588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F3BABE4-C8E1-9432-A707-4D2DE55120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6712" y="5406929"/>
            <a:ext cx="5013073" cy="110317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FC40851-E536-34BF-A3EB-F03C97F45D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52214" y="2794099"/>
            <a:ext cx="2827283" cy="251201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55B37E-0695-F946-93EF-88BA833154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52214" y="5412800"/>
            <a:ext cx="5013074" cy="1091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0449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Improper integrals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CD514A-3379-B52C-98CA-20502C75E011}"/>
              </a:ext>
            </a:extLst>
          </p:cNvPr>
          <p:cNvSpPr txBox="1"/>
          <p:nvPr/>
        </p:nvSpPr>
        <p:spPr>
          <a:xfrm>
            <a:off x="864740" y="1419380"/>
            <a:ext cx="7658773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+mj-lt"/>
              </a:rPr>
              <a:t>Contain integrable singularities (typically at the endpoints)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+mj-lt"/>
              </a:rPr>
              <a:t>(Semi-)infinite integration range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11F88A-2E1F-6D75-6F16-DFB634C749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3497" y="1860257"/>
            <a:ext cx="2471018" cy="8416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28E1BE-07BA-3EDA-B405-21CCED175D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7738" y="3529118"/>
            <a:ext cx="1926717" cy="91889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7D5443-533F-B39A-80A8-EB3FD8D299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9229" y="3618764"/>
            <a:ext cx="1926000" cy="8292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D3E491D-47BB-5647-E7AD-0F59E216205C}"/>
              </a:ext>
            </a:extLst>
          </p:cNvPr>
          <p:cNvSpPr txBox="1"/>
          <p:nvPr/>
        </p:nvSpPr>
        <p:spPr>
          <a:xfrm>
            <a:off x="864740" y="4462638"/>
            <a:ext cx="1083341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Example: </a:t>
            </a:r>
            <a:r>
              <a:rPr lang="en-US" sz="2200" dirty="0"/>
              <a:t>Momentum integration over thermal distributions (Fermi-Dirac/Bose-Einstein) 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0CB0C8E-C1D7-9D3A-7289-421B448686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55766" y="5097336"/>
            <a:ext cx="4680467" cy="68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367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Improper integrals: Singularities at endpoints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CD514A-3379-B52C-98CA-20502C75E011}"/>
              </a:ext>
            </a:extLst>
          </p:cNvPr>
          <p:cNvSpPr txBox="1"/>
          <p:nvPr/>
        </p:nvSpPr>
        <p:spPr>
          <a:xfrm>
            <a:off x="864741" y="1419380"/>
            <a:ext cx="7462830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+mj-lt"/>
              </a:rPr>
              <a:t>Even though if the singularities at integration endpoints are integrable, the trapezoidal, Simpson, etc. methods will fail because they evaluate the integrand at the endpoints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>
              <a:latin typeface="+mj-lt"/>
            </a:endParaRPr>
          </a:p>
          <a:p>
            <a:endParaRPr lang="en-US" sz="2200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 dirty="0">
                <a:latin typeface="+mj-lt"/>
              </a:rPr>
              <a:t>Solution: </a:t>
            </a:r>
            <a:r>
              <a:rPr lang="en-US" sz="2200" dirty="0">
                <a:latin typeface="+mj-lt"/>
              </a:rPr>
              <a:t>use method that does use the endpoints (e.g. </a:t>
            </a:r>
            <a:r>
              <a:rPr lang="en-US" sz="2200" b="1" dirty="0">
                <a:latin typeface="+mj-lt"/>
              </a:rPr>
              <a:t>rectangle rule</a:t>
            </a:r>
            <a:r>
              <a:rPr lang="en-US" sz="2200" dirty="0">
                <a:latin typeface="+mj-lt"/>
              </a:rPr>
              <a:t>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11F88A-2E1F-6D75-6F16-DFB634C749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6689" y="1307484"/>
            <a:ext cx="2713706" cy="92427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F7E014F-3A8B-2C7F-8263-1AC47C2315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7657" y="2844114"/>
            <a:ext cx="7247248" cy="1169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4822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Improper integrals: Singularities at endpoints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11F88A-2E1F-6D75-6F16-DFB634C749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8906" y="1165086"/>
            <a:ext cx="2713706" cy="9242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BBA01A9-74D5-9B7E-FB19-22E55D1CFF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646"/>
          <a:stretch/>
        </p:blipFill>
        <p:spPr>
          <a:xfrm>
            <a:off x="3560429" y="2249363"/>
            <a:ext cx="7927607" cy="38259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9E7CE35-2FA4-B720-51EE-62EE52D74C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964" y="2310664"/>
            <a:ext cx="2157898" cy="44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60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Numerical integration: rectangular (midpoint) rule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B37F40-9F71-CC67-F12C-95E26145113D}"/>
              </a:ext>
            </a:extLst>
          </p:cNvPr>
          <p:cNvSpPr txBox="1"/>
          <p:nvPr/>
        </p:nvSpPr>
        <p:spPr>
          <a:xfrm>
            <a:off x="906961" y="1154318"/>
            <a:ext cx="688721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latin typeface="+mj-lt"/>
                <a:ea typeface="DejaVu Sans"/>
              </a:rPr>
              <a:t>Interpret the integral as the area under the curve and approximate by a rectangle evaluated at midpoint</a:t>
            </a:r>
            <a:endParaRPr lang="en-US" sz="2200" dirty="0">
              <a:effectLst/>
              <a:latin typeface="+mj-lt"/>
              <a:ea typeface="DejaVu San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2BB976D-7D7C-2BAC-E587-616E796159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9454" y="2068098"/>
            <a:ext cx="3396965" cy="83576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9B6D718-6252-F787-F867-D290BA68477D}"/>
              </a:ext>
            </a:extLst>
          </p:cNvPr>
          <p:cNvSpPr txBox="1"/>
          <p:nvPr/>
        </p:nvSpPr>
        <p:spPr>
          <a:xfrm>
            <a:off x="933734" y="3213556"/>
            <a:ext cx="518904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latin typeface="+mj-lt"/>
                <a:ea typeface="DejaVu Sans"/>
              </a:rPr>
              <a:t>Error (from Euler-McLaurin formula):</a:t>
            </a:r>
            <a:endParaRPr lang="en-US" sz="2200" dirty="0">
              <a:effectLst/>
              <a:latin typeface="+mj-lt"/>
              <a:ea typeface="DejaVu San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E3D3202-7D25-FF2C-AF3B-4447287543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7315" y="1509140"/>
            <a:ext cx="2771763" cy="206561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A7BF017-B9BE-18CE-9C9A-EE95E4C942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4505" y="3954140"/>
            <a:ext cx="4816538" cy="70677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665DCCF-405E-E161-AC2E-5A1356163FB3}"/>
              </a:ext>
            </a:extLst>
          </p:cNvPr>
          <p:cNvSpPr txBox="1"/>
          <p:nvPr/>
        </p:nvSpPr>
        <p:spPr>
          <a:xfrm>
            <a:off x="906959" y="4970612"/>
            <a:ext cx="719348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latin typeface="+mj-lt"/>
                <a:ea typeface="DejaVu Sans"/>
              </a:rPr>
              <a:t>The rule is exact for the integration of linear functions</a:t>
            </a:r>
            <a:endParaRPr lang="en-US" sz="2200" dirty="0">
              <a:effectLst/>
              <a:latin typeface="+mj-lt"/>
              <a:ea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val="1826968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Improper integrals: (Semi-)infinite intervals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2E1FA1-272D-AE65-797F-84C3B9BBB014}"/>
              </a:ext>
            </a:extLst>
          </p:cNvPr>
          <p:cNvSpPr txBox="1"/>
          <p:nvPr/>
        </p:nvSpPr>
        <p:spPr>
          <a:xfrm>
            <a:off x="1022889" y="1278326"/>
            <a:ext cx="965644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latin typeface="+mj-lt"/>
              </a:rPr>
              <a:t>Solution: </a:t>
            </a:r>
            <a:r>
              <a:rPr lang="en-US" sz="2200" dirty="0">
                <a:latin typeface="+mj-lt"/>
              </a:rPr>
              <a:t>map to a finite interval [e.g. (0,1)] by a change of variables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7A6E020-CB9A-2618-0D12-1619EE14A1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401" y="2424144"/>
            <a:ext cx="1297868" cy="78817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D683ECC-980D-B406-C1C0-3E9ACC3640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4697" y="2665186"/>
            <a:ext cx="1305275" cy="4769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5A44FE1-5788-2CA8-65AA-86B188041D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0385" y="2509560"/>
            <a:ext cx="4512881" cy="78817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59A20B1-E632-E251-782E-0105F70DF646}"/>
              </a:ext>
            </a:extLst>
          </p:cNvPr>
          <p:cNvSpPr txBox="1"/>
          <p:nvPr/>
        </p:nvSpPr>
        <p:spPr>
          <a:xfrm>
            <a:off x="1089467" y="3486975"/>
            <a:ext cx="722537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+mj-lt"/>
              </a:rPr>
              <a:t>Infinite: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D865533-237D-FB5B-B68F-B894F2389D84}"/>
              </a:ext>
            </a:extLst>
          </p:cNvPr>
          <p:cNvSpPr txBox="1"/>
          <p:nvPr/>
        </p:nvSpPr>
        <p:spPr>
          <a:xfrm>
            <a:off x="1089467" y="1974853"/>
            <a:ext cx="722537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+mj-lt"/>
              </a:rPr>
              <a:t>Semi-infinite: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B009F31-BA20-02F0-42A4-136A6E8602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0237" y="4032518"/>
            <a:ext cx="1358032" cy="75446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56B8EAE-9846-33A1-5AF1-17F0A987E4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04697" y="3981067"/>
            <a:ext cx="1305275" cy="78766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BCC64B2-21AE-77FB-9A2D-4DB3F70C60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06479" y="4041246"/>
            <a:ext cx="4714660" cy="675453"/>
          </a:xfrm>
          <a:prstGeom prst="rect">
            <a:avLst/>
          </a:prstGeom>
        </p:spPr>
      </p:pic>
      <p:sp>
        <p:nvSpPr>
          <p:cNvPr id="17" name="Arrow: Right 16">
            <a:extLst>
              <a:ext uri="{FF2B5EF4-FFF2-40B4-BE49-F238E27FC236}">
                <a16:creationId xmlns:a16="http://schemas.microsoft.com/office/drawing/2014/main" id="{2E8D0807-EBAA-4D71-2CA6-EF5B20E31391}"/>
              </a:ext>
            </a:extLst>
          </p:cNvPr>
          <p:cNvSpPr/>
          <p:nvPr/>
        </p:nvSpPr>
        <p:spPr>
          <a:xfrm>
            <a:off x="2755058" y="2680392"/>
            <a:ext cx="618406" cy="3730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4B637D43-F9AD-8CAC-C1C5-809563D9CC2D}"/>
              </a:ext>
            </a:extLst>
          </p:cNvPr>
          <p:cNvSpPr/>
          <p:nvPr/>
        </p:nvSpPr>
        <p:spPr>
          <a:xfrm>
            <a:off x="5477594" y="2710645"/>
            <a:ext cx="618406" cy="3730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FA9A2484-F74B-B19B-90DE-A8C808DC178E}"/>
              </a:ext>
            </a:extLst>
          </p:cNvPr>
          <p:cNvSpPr/>
          <p:nvPr/>
        </p:nvSpPr>
        <p:spPr>
          <a:xfrm>
            <a:off x="2757157" y="4262724"/>
            <a:ext cx="618406" cy="3730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E9B338F4-1D8F-7165-F8E5-8930589CEBAC}"/>
              </a:ext>
            </a:extLst>
          </p:cNvPr>
          <p:cNvSpPr/>
          <p:nvPr/>
        </p:nvSpPr>
        <p:spPr>
          <a:xfrm>
            <a:off x="5477594" y="4223229"/>
            <a:ext cx="618406" cy="3730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BECA8A0-5525-D44C-0EC7-76A1BD3B7610}"/>
              </a:ext>
            </a:extLst>
          </p:cNvPr>
          <p:cNvSpPr txBox="1"/>
          <p:nvPr/>
        </p:nvSpPr>
        <p:spPr>
          <a:xfrm>
            <a:off x="1022889" y="5460207"/>
            <a:ext cx="993958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latin typeface="+mj-lt"/>
              </a:rPr>
              <a:t>Then apply a standard method (e.g. rectangle rule to avoid endpoint singularities) to </a:t>
            </a:r>
            <a:r>
              <a:rPr lang="de-DE" sz="2200" dirty="0">
                <a:latin typeface="+mj-lt"/>
              </a:rPr>
              <a:t>g</a:t>
            </a:r>
            <a:r>
              <a:rPr lang="en-US" sz="2200" dirty="0">
                <a:latin typeface="+mj-lt"/>
              </a:rPr>
              <a:t>(t)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2447617-826B-CDF0-A5F4-6D4332D01606}"/>
              </a:ext>
            </a:extLst>
          </p:cNvPr>
          <p:cNvSpPr txBox="1"/>
          <p:nvPr/>
        </p:nvSpPr>
        <p:spPr>
          <a:xfrm>
            <a:off x="1022889" y="6430036"/>
            <a:ext cx="99395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+mj-lt"/>
              </a:rPr>
              <a:t>NB: Other options for the change of variable are possible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0860DE9-8E51-B1B7-EFBE-0D4742C95AAE}"/>
                  </a:ext>
                </a:extLst>
              </p:cNvPr>
              <p:cNvSpPr txBox="1"/>
              <p:nvPr/>
            </p:nvSpPr>
            <p:spPr>
              <a:xfrm>
                <a:off x="9068814" y="2947299"/>
                <a:ext cx="769762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20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200" i="1" dirty="0">
                              <a:latin typeface="Cambria Math" panose="02040503050406030204" pitchFamily="18" charset="0"/>
                            </a:rPr>
                            <m:t>(1−</m:t>
                          </m:r>
                          <m:r>
                            <a:rPr lang="en-US" sz="1200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1200" i="1" dirty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12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0860DE9-8E51-B1B7-EFBE-0D4742C95A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8814" y="2947299"/>
                <a:ext cx="769762" cy="276999"/>
              </a:xfrm>
              <a:prstGeom prst="rect">
                <a:avLst/>
              </a:prstGeom>
              <a:blipFill>
                <a:blip r:embed="rId8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2924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Improper integrals: Semi-infinite intervals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E9429C3-D6B0-E83F-BE80-FC9A9B2B74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4716" y="1165086"/>
            <a:ext cx="1982568" cy="94553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C185CEC-7219-34D1-35EB-2A290AE04B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2924" y="2249986"/>
            <a:ext cx="8486152" cy="4259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3757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Improper integrals: Infinite intervals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685F5F-EDD1-0B12-51EB-0EAFA0611B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7144" y="1123828"/>
            <a:ext cx="4057711" cy="946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1CB6D62-986F-9BB8-1DFF-C49D1407C8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0548" y="1982805"/>
            <a:ext cx="8610904" cy="4547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950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Numerical integration: rectangular (midpoint) rule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B6D718-6252-F787-F867-D290BA68477D}"/>
              </a:ext>
            </a:extLst>
          </p:cNvPr>
          <p:cNvSpPr txBox="1"/>
          <p:nvPr/>
        </p:nvSpPr>
        <p:spPr>
          <a:xfrm>
            <a:off x="902696" y="4758220"/>
            <a:ext cx="5327623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latin typeface="+mj-lt"/>
                <a:ea typeface="DejaVu Sans"/>
              </a:rPr>
              <a:t>Although the rectangle is a poor approximate of the line (which is a trapezoid here), the errors cancel out</a:t>
            </a:r>
            <a:endParaRPr lang="en-US" sz="2200" dirty="0">
              <a:effectLst/>
              <a:latin typeface="+mj-lt"/>
              <a:ea typeface="DejaVu Sans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24F7F72D-2537-4DC7-7947-87A2D141DF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659" y="1446347"/>
            <a:ext cx="4494723" cy="3394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DDBA8B07-ADDA-D358-7EB1-EBB1847616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95390" y="1905888"/>
            <a:ext cx="2324103" cy="60869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7D1CB99-96BE-CBF6-D3AB-9CB5CC06A124}"/>
              </a:ext>
            </a:extLst>
          </p:cNvPr>
          <p:cNvSpPr txBox="1"/>
          <p:nvPr/>
        </p:nvSpPr>
        <p:spPr>
          <a:xfrm>
            <a:off x="1006018" y="1395140"/>
            <a:ext cx="154177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latin typeface="+mj-lt"/>
                <a:ea typeface="DejaVu Sans"/>
              </a:rPr>
              <a:t>Example:</a:t>
            </a:r>
            <a:endParaRPr lang="en-US" sz="2200" dirty="0">
              <a:effectLst/>
              <a:latin typeface="+mj-lt"/>
              <a:ea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val="3952946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Numerical integration: rectangular (midpoint) rule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D1CB99-96BE-CBF6-D3AB-9CB5CC06A124}"/>
              </a:ext>
            </a:extLst>
          </p:cNvPr>
          <p:cNvSpPr txBox="1"/>
          <p:nvPr/>
        </p:nvSpPr>
        <p:spPr>
          <a:xfrm>
            <a:off x="1006017" y="1395139"/>
            <a:ext cx="290472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latin typeface="+mj-lt"/>
                <a:ea typeface="DejaVu Sans"/>
              </a:rPr>
              <a:t>Another example:</a:t>
            </a:r>
            <a:endParaRPr lang="en-US" sz="2200" dirty="0">
              <a:effectLst/>
              <a:latin typeface="+mj-lt"/>
              <a:ea typeface="DejaVu San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14F8D22F-AC4D-E4DC-485E-A37BD199DE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10738" y="1299605"/>
            <a:ext cx="2728125" cy="62195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4D9D18B-553E-D17F-3292-71663D1B8B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0738" y="2097409"/>
            <a:ext cx="4803854" cy="361869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04E8C40-CBE0-08A0-2892-B41B61D074BC}"/>
              </a:ext>
            </a:extLst>
          </p:cNvPr>
          <p:cNvSpPr txBox="1"/>
          <p:nvPr/>
        </p:nvSpPr>
        <p:spPr>
          <a:xfrm>
            <a:off x="1006016" y="6186495"/>
            <a:ext cx="571508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latin typeface="+mj-lt"/>
                <a:ea typeface="DejaVu Sans"/>
              </a:rPr>
              <a:t>Rectangle rule gives </a:t>
            </a:r>
            <a:r>
              <a:rPr lang="en-US" sz="2200" dirty="0" err="1">
                <a:latin typeface="+mj-lt"/>
                <a:ea typeface="DejaVu Sans"/>
              </a:rPr>
              <a:t>I</a:t>
            </a:r>
            <a:r>
              <a:rPr lang="en-US" sz="2200" baseline="-25000" dirty="0" err="1">
                <a:latin typeface="+mj-lt"/>
                <a:ea typeface="DejaVu Sans"/>
              </a:rPr>
              <a:t>rect</a:t>
            </a:r>
            <a:r>
              <a:rPr lang="en-US" sz="2200" dirty="0">
                <a:latin typeface="+mj-lt"/>
                <a:ea typeface="DejaVu Sans"/>
              </a:rPr>
              <a:t> = 2 which is way off</a:t>
            </a:r>
            <a:endParaRPr lang="en-US" sz="2200" dirty="0">
              <a:effectLst/>
              <a:latin typeface="+mj-lt"/>
              <a:ea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val="1429731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Extended (composite) rectangular rule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B37F40-9F71-CC67-F12C-95E26145113D}"/>
              </a:ext>
            </a:extLst>
          </p:cNvPr>
          <p:cNvSpPr txBox="1"/>
          <p:nvPr/>
        </p:nvSpPr>
        <p:spPr>
          <a:xfrm>
            <a:off x="906961" y="1154318"/>
            <a:ext cx="637207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latin typeface="+mj-lt"/>
                <a:ea typeface="DejaVu Sans"/>
              </a:rPr>
              <a:t>Split the integration interval into </a:t>
            </a:r>
            <a:r>
              <a:rPr lang="en-US" sz="2200" i="1" dirty="0">
                <a:latin typeface="+mj-lt"/>
                <a:ea typeface="DejaVu Sans"/>
              </a:rPr>
              <a:t>N</a:t>
            </a:r>
            <a:r>
              <a:rPr lang="en-US" sz="2200" dirty="0">
                <a:latin typeface="+mj-lt"/>
                <a:ea typeface="DejaVu Sans"/>
              </a:rPr>
              <a:t> sub-intervals and apply the rectangle rule separately to each one</a:t>
            </a:r>
            <a:endParaRPr lang="en-US" sz="2200" dirty="0">
              <a:effectLst/>
              <a:latin typeface="+mj-lt"/>
              <a:ea typeface="DejaVu San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222BAA-8D85-E002-C2A1-3F16A3270E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9053" y="2119184"/>
            <a:ext cx="5182465" cy="396058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BD0BE55-06D7-8359-BBCA-10BFBB91CB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8325" y="2281859"/>
            <a:ext cx="4376368" cy="1592433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335F897D-2EB6-CF8F-7CB2-470E9BF7FD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27427" y="4342282"/>
            <a:ext cx="1578163" cy="26061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978FCA8-B430-F0F8-48CC-0DB031DB9584}"/>
              </a:ext>
            </a:extLst>
          </p:cNvPr>
          <p:cNvSpPr txBox="1"/>
          <p:nvPr/>
        </p:nvSpPr>
        <p:spPr>
          <a:xfrm>
            <a:off x="1054195" y="5048289"/>
            <a:ext cx="637207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latin typeface="+mj-lt"/>
                <a:ea typeface="DejaVu Sans"/>
              </a:rPr>
              <a:t>Error estimate:</a:t>
            </a:r>
            <a:endParaRPr lang="en-US" sz="2200" dirty="0">
              <a:effectLst/>
              <a:latin typeface="+mj-lt"/>
              <a:ea typeface="DejaVu San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191B4BF-C767-1732-D97F-A29154D8AB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8873" y="5776893"/>
            <a:ext cx="3725118" cy="630404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F85CB2A2-7E06-D985-0DD1-20B8B6697AF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6096" r="22739"/>
          <a:stretch/>
        </p:blipFill>
        <p:spPr>
          <a:xfrm>
            <a:off x="8570063" y="1220646"/>
            <a:ext cx="1340556" cy="499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173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Extended (composite) rectangular rule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14F8D22F-AC4D-E4DC-485E-A37BD199DE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48602" y="1316038"/>
            <a:ext cx="2728125" cy="621956"/>
          </a:xfrm>
          <a:prstGeom prst="rect">
            <a:avLst/>
          </a:prstGeom>
        </p:spPr>
      </p:pic>
      <p:pic>
        <p:nvPicPr>
          <p:cNvPr id="6" name="Picture 5" descr="A picture containing chart&#10;&#10;Description automatically generated">
            <a:extLst>
              <a:ext uri="{FF2B5EF4-FFF2-40B4-BE49-F238E27FC236}">
                <a16:creationId xmlns:a16="http://schemas.microsoft.com/office/drawing/2014/main" id="{2DD5FF41-2ED5-CDFD-3B58-845D01E4EF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0393" y="2143018"/>
            <a:ext cx="5471214" cy="4103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56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Numerical integration: trapezoidal rule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B37F40-9F71-CC67-F12C-95E26145113D}"/>
              </a:ext>
            </a:extLst>
          </p:cNvPr>
          <p:cNvSpPr txBox="1"/>
          <p:nvPr/>
        </p:nvSpPr>
        <p:spPr>
          <a:xfrm>
            <a:off x="906961" y="1154318"/>
            <a:ext cx="637207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latin typeface="+mj-lt"/>
                <a:ea typeface="DejaVu Sans"/>
              </a:rPr>
              <a:t>Approximate the integral by a trapezoid</a:t>
            </a:r>
            <a:endParaRPr lang="en-US" sz="2200" dirty="0">
              <a:effectLst/>
              <a:latin typeface="+mj-lt"/>
              <a:ea typeface="DejaVu San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B6D718-6252-F787-F867-D290BA68477D}"/>
              </a:ext>
            </a:extLst>
          </p:cNvPr>
          <p:cNvSpPr txBox="1"/>
          <p:nvPr/>
        </p:nvSpPr>
        <p:spPr>
          <a:xfrm>
            <a:off x="933734" y="3213556"/>
            <a:ext cx="518904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latin typeface="+mj-lt"/>
                <a:ea typeface="DejaVu Sans"/>
              </a:rPr>
              <a:t>Error:</a:t>
            </a:r>
            <a:endParaRPr lang="en-US" sz="2200" dirty="0">
              <a:effectLst/>
              <a:latin typeface="+mj-lt"/>
              <a:ea typeface="DejaVu San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665DCCF-405E-E161-AC2E-5A1356163FB3}"/>
              </a:ext>
            </a:extLst>
          </p:cNvPr>
          <p:cNvSpPr txBox="1"/>
          <p:nvPr/>
        </p:nvSpPr>
        <p:spPr>
          <a:xfrm>
            <a:off x="906959" y="4970612"/>
            <a:ext cx="720382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latin typeface="+mj-lt"/>
                <a:ea typeface="DejaVu Sans"/>
              </a:rPr>
              <a:t>The rule is exact for the integration of linear functions</a:t>
            </a:r>
            <a:endParaRPr lang="en-US" sz="2200" dirty="0">
              <a:effectLst/>
              <a:latin typeface="+mj-lt"/>
              <a:ea typeface="DejaVu San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1678C2-D03F-E7C8-D29D-FAA445DFE2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3891" y="1327129"/>
            <a:ext cx="2301148" cy="17407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80DE3E8-3221-F5E9-5F9A-7EA0E61696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8382" y="1744285"/>
            <a:ext cx="3551985" cy="9064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2E7909D-E52E-F04C-7A10-47370ADF67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2772" y="3838430"/>
            <a:ext cx="4975593" cy="728386"/>
          </a:xfrm>
          <a:prstGeom prst="rect">
            <a:avLst/>
          </a:prstGeom>
        </p:spPr>
      </p:pic>
      <p:pic>
        <p:nvPicPr>
          <p:cNvPr id="10244" name="Picture 4">
            <a:extLst>
              <a:ext uri="{FF2B5EF4-FFF2-40B4-BE49-F238E27FC236}">
                <a16:creationId xmlns:a16="http://schemas.microsoft.com/office/drawing/2014/main" id="{14E31A71-8DB6-613A-9D4F-4CB37A19B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9428" y="4325350"/>
            <a:ext cx="2850074" cy="2152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2680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Numerical integration: trapezoidal rule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14F8D22F-AC4D-E4DC-485E-A37BD199DE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30304" y="1324501"/>
            <a:ext cx="2728125" cy="62195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04E8C40-CBE0-08A0-2892-B41B61D074BC}"/>
              </a:ext>
            </a:extLst>
          </p:cNvPr>
          <p:cNvSpPr txBox="1"/>
          <p:nvPr/>
        </p:nvSpPr>
        <p:spPr>
          <a:xfrm>
            <a:off x="1000850" y="5943688"/>
            <a:ext cx="791584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latin typeface="+mj-lt"/>
                <a:ea typeface="DejaVu Sans"/>
              </a:rPr>
              <a:t>Trapezoidal rule gives </a:t>
            </a:r>
            <a:r>
              <a:rPr lang="en-US" sz="2200" dirty="0" err="1">
                <a:latin typeface="+mj-lt"/>
                <a:ea typeface="DejaVu Sans"/>
              </a:rPr>
              <a:t>I</a:t>
            </a:r>
            <a:r>
              <a:rPr lang="en-US" sz="2200" baseline="-25000" dirty="0" err="1">
                <a:latin typeface="+mj-lt"/>
                <a:ea typeface="DejaVu Sans"/>
              </a:rPr>
              <a:t>trap</a:t>
            </a:r>
            <a:r>
              <a:rPr lang="en-US" sz="2200" dirty="0">
                <a:latin typeface="+mj-lt"/>
                <a:ea typeface="DejaVu Sans"/>
              </a:rPr>
              <a:t> = 16, way off and in the opposite direction relative to rectangle rule</a:t>
            </a:r>
            <a:endParaRPr lang="en-US" sz="2200" dirty="0">
              <a:effectLst/>
              <a:latin typeface="+mj-lt"/>
              <a:ea typeface="DejaVu San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35341F-C1E7-0C60-72BD-68BF04DBEC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3252" y="2207970"/>
            <a:ext cx="4505317" cy="3325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4040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Latin Modern (Beamer-like)">
      <a:majorFont>
        <a:latin typeface="LM Sans 10"/>
        <a:ea typeface=""/>
        <a:cs typeface=""/>
      </a:majorFont>
      <a:minorFont>
        <a:latin typeface="LM Sans 10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ienceStandard.potx" id="{68DB5CD3-6005-4466-AA38-EBD4F9E1AFDA}" vid="{31E8EE0F-63EF-41D6-BECB-9725E0583DB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381</TotalTime>
  <Words>739</Words>
  <Application>Microsoft Macintosh PowerPoint</Application>
  <PresentationFormat>Widescreen</PresentationFormat>
  <Paragraphs>115</Paragraphs>
  <Slides>32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Arial</vt:lpstr>
      <vt:lpstr>Calibri</vt:lpstr>
      <vt:lpstr>Cambria Math</vt:lpstr>
      <vt:lpstr>Gill Sans MT</vt:lpstr>
      <vt:lpstr>LM Sans 10</vt:lpstr>
      <vt:lpstr>Тема Office</vt:lpstr>
      <vt:lpstr>Computational Physics (PHYS6350)</vt:lpstr>
      <vt:lpstr>Numerical integration</vt:lpstr>
      <vt:lpstr>Numerical integration: rectangular (midpoint) rule</vt:lpstr>
      <vt:lpstr>Numerical integration: rectangular (midpoint) rule</vt:lpstr>
      <vt:lpstr>Numerical integration: rectangular (midpoint) rule</vt:lpstr>
      <vt:lpstr>Extended (composite) rectangular rule</vt:lpstr>
      <vt:lpstr>Extended (composite) rectangular rule</vt:lpstr>
      <vt:lpstr>Numerical integration: trapezoidal rule</vt:lpstr>
      <vt:lpstr>Numerical integration: trapezoidal rule</vt:lpstr>
      <vt:lpstr>Extended trapezoidal rule</vt:lpstr>
      <vt:lpstr>Extended (composite) trapezoidal rule</vt:lpstr>
      <vt:lpstr>Numerical integration: Simpson’s rule</vt:lpstr>
      <vt:lpstr>Numerical integration: Simpson’s rule</vt:lpstr>
      <vt:lpstr>Numerical integration: Simpson’s rule</vt:lpstr>
      <vt:lpstr>Extended Simpson’s rule</vt:lpstr>
      <vt:lpstr>Extended Simpson’s rule</vt:lpstr>
      <vt:lpstr>Comparing the methods</vt:lpstr>
      <vt:lpstr>Adaptive quadrature</vt:lpstr>
      <vt:lpstr>Adaptive trapezoidal rule</vt:lpstr>
      <vt:lpstr>Adaptive Simpson rule</vt:lpstr>
      <vt:lpstr>Adaptive quadratures: Romberg method</vt:lpstr>
      <vt:lpstr>Romberg method</vt:lpstr>
      <vt:lpstr>Discontinuous integrals</vt:lpstr>
      <vt:lpstr>Discontinuous integrals</vt:lpstr>
      <vt:lpstr>Discontinuous integrals</vt:lpstr>
      <vt:lpstr>Discontinuous integrals</vt:lpstr>
      <vt:lpstr>Improper integrals</vt:lpstr>
      <vt:lpstr>Improper integrals: Singularities at endpoints</vt:lpstr>
      <vt:lpstr>Improper integrals: Singularities at endpoints</vt:lpstr>
      <vt:lpstr>Improper integrals: (Semi-)infinite intervals</vt:lpstr>
      <vt:lpstr>Improper integrals: Semi-infinite intervals</vt:lpstr>
      <vt:lpstr>Improper integrals: Infinite intervals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Computational Physics (PHYS6350)</dc:title>
  <dc:creator>Vovchenko Volodymyr</dc:creator>
  <cp:lastModifiedBy>Vovchenko Volodymyr</cp:lastModifiedBy>
  <cp:revision>1178</cp:revision>
  <cp:lastPrinted>2018-05-12T22:28:36Z</cp:lastPrinted>
  <dcterms:created xsi:type="dcterms:W3CDTF">2018-05-07T16:28:28Z</dcterms:created>
  <dcterms:modified xsi:type="dcterms:W3CDTF">2025-05-10T20:10:53Z</dcterms:modified>
</cp:coreProperties>
</file>