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1"/>
  </p:notesMasterIdLst>
  <p:sldIdLst>
    <p:sldId id="259" r:id="rId2"/>
    <p:sldId id="848" r:id="rId3"/>
    <p:sldId id="876" r:id="rId4"/>
    <p:sldId id="877" r:id="rId5"/>
    <p:sldId id="878" r:id="rId6"/>
    <p:sldId id="879" r:id="rId7"/>
    <p:sldId id="880" r:id="rId8"/>
    <p:sldId id="881" r:id="rId9"/>
    <p:sldId id="882" r:id="rId10"/>
    <p:sldId id="883" r:id="rId11"/>
    <p:sldId id="884" r:id="rId12"/>
    <p:sldId id="885" r:id="rId13"/>
    <p:sldId id="886" r:id="rId14"/>
    <p:sldId id="887" r:id="rId15"/>
    <p:sldId id="888" r:id="rId16"/>
    <p:sldId id="889" r:id="rId17"/>
    <p:sldId id="890" r:id="rId18"/>
    <p:sldId id="891" r:id="rId19"/>
    <p:sldId id="892" r:id="rId20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848"/>
            <p14:sldId id="876"/>
            <p14:sldId id="877"/>
            <p14:sldId id="878"/>
            <p14:sldId id="879"/>
            <p14:sldId id="880"/>
            <p14:sldId id="881"/>
            <p14:sldId id="882"/>
            <p14:sldId id="883"/>
            <p14:sldId id="884"/>
            <p14:sldId id="885"/>
            <p14:sldId id="886"/>
            <p14:sldId id="887"/>
            <p14:sldId id="888"/>
            <p14:sldId id="889"/>
            <p14:sldId id="890"/>
            <p14:sldId id="891"/>
            <p14:sldId id="8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4A3A3"/>
    <a:srgbClr val="0808FF"/>
    <a:srgbClr val="122EA6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8" autoAdjust="0"/>
    <p:restoredTop sz="94984" autoAdjust="0"/>
  </p:normalViewPr>
  <p:slideViewPr>
    <p:cSldViewPr snapToGrid="0">
      <p:cViewPr varScale="1">
        <p:scale>
          <a:sx n="116" d="100"/>
          <a:sy n="116" d="100"/>
        </p:scale>
        <p:origin x="192" y="4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ovchenko.net/computational-physics/" TargetMode="External"/><Relationship Id="rId5" Type="http://schemas.openxmlformats.org/officeDocument/2006/relationships/hyperlink" Target="https://github.com/vlvovch/PHYS6350-ComputationalPhysics" TargetMode="External"/><Relationship Id="rId4" Type="http://schemas.openxmlformats.org/officeDocument/2006/relationships/hyperlink" Target="mailto:vvovchenko@uh.edu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sv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hyperlink" Target="http://www-personal.umich.edu/~mejn/cp/programs/gaussxw.p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17.svg"/><Relationship Id="rId7" Type="http://schemas.openxmlformats.org/officeDocument/2006/relationships/image" Target="../media/image46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7" Type="http://schemas.openxmlformats.org/officeDocument/2006/relationships/image" Target="../media/image59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 dirty="0">
                <a:latin typeface="LM Sans 10" panose="00000500000000000000" pitchFamily="50" charset="0"/>
              </a:rPr>
              <a:t>Lecture 9: Numerical Integration: Part 2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A16F921-059C-BA40-9924-4B565930C180}"/>
              </a:ext>
            </a:extLst>
          </p:cNvPr>
          <p:cNvSpPr txBox="1"/>
          <p:nvPr/>
        </p:nvSpPr>
        <p:spPr>
          <a:xfrm>
            <a:off x="2150363" y="3108574"/>
            <a:ext cx="915573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  <a:ea typeface="DejaVu Sans"/>
              </a:rPr>
              <a:t>High-order quadrature</a:t>
            </a:r>
            <a:endParaRPr lang="en-US" sz="2200" dirty="0">
              <a:effectLst/>
              <a:latin typeface="+mj-lt"/>
              <a:ea typeface="DejaVu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Gaussian quadrature</a:t>
            </a:r>
          </a:p>
        </p:txBody>
      </p:sp>
      <p:sp>
        <p:nvSpPr>
          <p:cNvPr id="13" name="Subtitle 4">
            <a:extLst>
              <a:ext uri="{FF2B5EF4-FFF2-40B4-BE49-F238E27FC236}">
                <a16:creationId xmlns:a16="http://schemas.microsoft.com/office/drawing/2014/main" id="{15898FBB-F679-C260-ACF6-BE4891F3E86F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4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4043DD5-989D-866C-F4A2-72251D38AF69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5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6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Newton-Cotes </a:t>
            </a:r>
            <a:r>
              <a:rPr lang="en-US" dirty="0" err="1"/>
              <a:t>quadratures</a:t>
            </a:r>
            <a:r>
              <a:rPr lang="en-US" dirty="0"/>
              <a:t>: oscillating weights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58C1392-6833-9A38-ACBB-34921218C8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93" y="1556485"/>
            <a:ext cx="4174750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221659F-49BF-6C0B-583E-802C36D72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467" y="1557592"/>
            <a:ext cx="4034187" cy="32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AA190AA-43CD-25D5-1D5E-27FA727F9453}"/>
              </a:ext>
            </a:extLst>
          </p:cNvPr>
          <p:cNvSpPr txBox="1"/>
          <p:nvPr/>
        </p:nvSpPr>
        <p:spPr>
          <a:xfrm>
            <a:off x="957003" y="5183812"/>
            <a:ext cx="803459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latin typeface="+mj-lt"/>
                <a:ea typeface="DejaVu Sans"/>
              </a:rPr>
              <a:t>For large </a:t>
            </a:r>
            <a:r>
              <a:rPr lang="en-US" sz="2200" i="1" dirty="0">
                <a:latin typeface="+mj-lt"/>
                <a:ea typeface="DejaVu Sans"/>
              </a:rPr>
              <a:t>N</a:t>
            </a:r>
            <a:r>
              <a:rPr lang="en-US" sz="2200" dirty="0">
                <a:latin typeface="+mj-lt"/>
                <a:ea typeface="DejaVu Sans"/>
              </a:rPr>
              <a:t> one has highly oscillatory weights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effectLst/>
                <a:latin typeface="+mj-lt"/>
                <a:ea typeface="DejaVu Sans"/>
              </a:rPr>
              <a:t>Manifestation of the Runge phenomenon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  <a:ea typeface="DejaVu Sans"/>
              </a:rPr>
              <a:t>Another issue: round-off error due to large cancellations</a:t>
            </a:r>
            <a:endParaRPr lang="en-US" sz="2200" dirty="0">
              <a:effectLst/>
              <a:latin typeface="+mj-lt"/>
              <a:ea typeface="DejaVu Sans"/>
            </a:endParaRPr>
          </a:p>
        </p:txBody>
      </p:sp>
    </p:spTree>
    <p:extLst>
      <p:ext uri="{BB962C8B-B14F-4D97-AF65-F5344CB8AC3E}">
        <p14:creationId xmlns:p14="http://schemas.microsoft.com/office/powerpoint/2010/main" val="2857648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Clenshaw</a:t>
            </a:r>
            <a:r>
              <a:rPr lang="en-US" dirty="0"/>
              <a:t>-Curtis quadrature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D857AE-B0E9-7AB5-F80D-5476BA468840}"/>
              </a:ext>
            </a:extLst>
          </p:cNvPr>
          <p:cNvSpPr txBox="1"/>
          <p:nvPr/>
        </p:nvSpPr>
        <p:spPr>
          <a:xfrm>
            <a:off x="900751" y="1236090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Chebyshev nodes minimize the Runge phenomenon</a:t>
            </a:r>
            <a:endParaRPr lang="en-US" sz="22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1614F86B-901C-0381-3E28-646B254C8E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09452" y="1844256"/>
            <a:ext cx="5518837" cy="5874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8C410F6-CBBC-005E-B9AF-A0C22CBE971A}"/>
              </a:ext>
            </a:extLst>
          </p:cNvPr>
          <p:cNvSpPr txBox="1"/>
          <p:nvPr/>
        </p:nvSpPr>
        <p:spPr>
          <a:xfrm>
            <a:off x="900750" y="2696220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corresponding quadrature is called </a:t>
            </a:r>
            <a:r>
              <a:rPr lang="en-US" sz="2200" b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Clenshaw</a:t>
            </a:r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-Curtis</a:t>
            </a:r>
            <a:endParaRPr lang="en-US" sz="2200" b="1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7E3FA853-42B8-F64F-B538-09BD2874C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329" y="3391670"/>
            <a:ext cx="3823341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7DD666F-6E31-B18B-36D9-DF49FA807DF6}"/>
              </a:ext>
            </a:extLst>
          </p:cNvPr>
          <p:cNvSpPr txBox="1"/>
          <p:nvPr/>
        </p:nvSpPr>
        <p:spPr>
          <a:xfrm>
            <a:off x="2629467" y="3472120"/>
            <a:ext cx="144666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Weights*:</a:t>
            </a:r>
            <a:endParaRPr lang="en-US" sz="22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9D420A-1907-E92D-C594-94EED646A45F}"/>
              </a:ext>
            </a:extLst>
          </p:cNvPr>
          <p:cNvSpPr txBox="1"/>
          <p:nvPr/>
        </p:nvSpPr>
        <p:spPr>
          <a:xfrm>
            <a:off x="900750" y="6500694"/>
            <a:ext cx="5861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*For efficient calculation use discrete cosine transform</a:t>
            </a:r>
          </a:p>
        </p:txBody>
      </p:sp>
    </p:spTree>
    <p:extLst>
      <p:ext uri="{BB962C8B-B14F-4D97-AF65-F5344CB8AC3E}">
        <p14:creationId xmlns:p14="http://schemas.microsoft.com/office/powerpoint/2010/main" val="24943126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Clenshaw</a:t>
            </a:r>
            <a:r>
              <a:rPr lang="en-US" dirty="0"/>
              <a:t>-Curtis quadrature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B270A66-DB5B-483A-8552-F2CBFA014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6000" y="1262755"/>
            <a:ext cx="2880000" cy="5008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5CC0867-F3BD-32AC-168F-5E1D0E5FAC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906" y="2028256"/>
            <a:ext cx="8477985" cy="443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201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Gaussian quadrature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D595ED-3B14-6B31-4530-5D53F047CD3B}"/>
              </a:ext>
            </a:extLst>
          </p:cNvPr>
          <p:cNvSpPr txBox="1"/>
          <p:nvPr/>
        </p:nvSpPr>
        <p:spPr>
          <a:xfrm>
            <a:off x="900751" y="1236090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We have see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that an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-point quadrature</a:t>
            </a:r>
            <a:endParaRPr lang="en-US" sz="22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900751" y="2696779"/>
            <a:ext cx="82614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ives the exact result when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f(x) 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is a polynomial of degree up to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n-1. </a:t>
            </a:r>
            <a:endParaRPr lang="en-US" sz="22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36F35CB-45AE-8A7C-2A7A-8A0FF1183D32}"/>
              </a:ext>
            </a:extLst>
          </p:cNvPr>
          <p:cNvSpPr txBox="1"/>
          <p:nvPr/>
        </p:nvSpPr>
        <p:spPr>
          <a:xfrm>
            <a:off x="900751" y="4891254"/>
            <a:ext cx="76518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 turns out this can be exploited to obtain a quadrature that is </a:t>
            </a:r>
            <a:r>
              <a:rPr lang="en-US" sz="2200" kern="15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exact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when f(x) is a </a:t>
            </a:r>
            <a:r>
              <a:rPr lang="en-US" sz="2200" kern="15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polynomial up to degree </a:t>
            </a:r>
            <a:r>
              <a:rPr lang="en-US" sz="2200" i="1" kern="150" dirty="0">
                <a:solidFill>
                  <a:srgbClr val="FF0000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2n-1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2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6DA102-3CB2-7C7A-80D1-8E6B11B7DF02}"/>
              </a:ext>
            </a:extLst>
          </p:cNvPr>
          <p:cNvSpPr txBox="1"/>
          <p:nvPr/>
        </p:nvSpPr>
        <p:spPr>
          <a:xfrm>
            <a:off x="900751" y="5801974"/>
            <a:ext cx="76518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corresponding quadrature is called </a:t>
            </a:r>
            <a:r>
              <a:rPr lang="en-US" sz="2200" b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Gaussian quadrature</a:t>
            </a:r>
            <a:endParaRPr lang="en-US" sz="2200" b="1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0709414-3A9D-10E4-5791-28723DAF8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8076" y="1710188"/>
            <a:ext cx="2695848" cy="7694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DCAF0A7-A367-69BC-1EED-0CC7A5785E14}"/>
              </a:ext>
            </a:extLst>
          </p:cNvPr>
          <p:cNvSpPr txBox="1"/>
          <p:nvPr/>
        </p:nvSpPr>
        <p:spPr>
          <a:xfrm>
            <a:off x="900751" y="3492137"/>
            <a:ext cx="82614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 is true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choice of distinct nodes </a:t>
            </a:r>
            <a:r>
              <a:rPr lang="en-US" sz="2200" i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i="1" kern="150" baseline="-250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D9A084B-1585-46CF-7340-4B100CFE3B0B}"/>
              </a:ext>
            </a:extLst>
          </p:cNvPr>
          <p:cNvSpPr txBox="1"/>
          <p:nvPr/>
        </p:nvSpPr>
        <p:spPr>
          <a:xfrm>
            <a:off x="900751" y="4011321"/>
            <a:ext cx="82614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We have the freedom to choose the locations of nodes </a:t>
            </a:r>
            <a:r>
              <a:rPr lang="en-US" sz="2200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kern="150" baseline="-250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hich gives us additiona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 n degrees of freedom.</a:t>
            </a:r>
            <a:endParaRPr lang="en-US" sz="2200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24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Gauss-Legendre quadrature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D595ED-3B14-6B31-4530-5D53F047CD3B}"/>
              </a:ext>
            </a:extLst>
          </p:cNvPr>
          <p:cNvSpPr txBox="1"/>
          <p:nvPr/>
        </p:nvSpPr>
        <p:spPr>
          <a:xfrm>
            <a:off x="900751" y="1236090"/>
            <a:ext cx="107237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Let us focus on the interval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(-1,1). 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 can always be mapped to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200" i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a,b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by a transformation</a:t>
            </a:r>
            <a:endParaRPr lang="en-US" sz="22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900752" y="2690525"/>
            <a:ext cx="402866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Gauss-Legendre quadrature:</a:t>
            </a:r>
            <a:endParaRPr lang="en-US" sz="2200" b="1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6A8170-C47E-46DF-59DB-FF14D5D17E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0108" y="1879773"/>
            <a:ext cx="2430001" cy="54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D0C9FD-7F0A-6958-ABE3-EB4741F25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7894" y="1879773"/>
            <a:ext cx="1535478" cy="54000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620D0C8-191D-A1DA-0E82-8933E99784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29415" y="3314794"/>
            <a:ext cx="2333167" cy="5803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72F04ED-6BE1-D946-F782-2EAF5C51E5BB}"/>
                  </a:ext>
                </a:extLst>
              </p:cNvPr>
              <p:cNvSpPr txBox="1"/>
              <p:nvPr/>
            </p:nvSpPr>
            <p:spPr>
              <a:xfrm>
                <a:off x="900750" y="4144960"/>
                <a:ext cx="9890079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</a:t>
                </a:r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here </a:t>
                </a:r>
                <a:r>
                  <a:rPr lang="en-US" sz="2200" i="1" kern="150" dirty="0" err="1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200" i="1" kern="150" baseline="-25000" dirty="0" err="1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22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are the roots of the </a:t>
                </a:r>
                <a:r>
                  <a:rPr lang="en-US" sz="2200" i="1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Legendre polynomial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200" b="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200" b="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200" b="0" i="1" kern="150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200" b="0" i="1" kern="150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200" b="0" i="1" kern="150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200" kern="150" dirty="0">
                  <a:solidFill>
                    <a:srgbClr val="0808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2200" kern="150" dirty="0">
                  <a:solidFill>
                    <a:srgbClr val="0808FF"/>
                  </a:solidFill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2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and the weights are given by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72F04ED-6BE1-D946-F782-2EAF5C51E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50" y="4144960"/>
                <a:ext cx="9890079" cy="1107996"/>
              </a:xfrm>
              <a:prstGeom prst="rect">
                <a:avLst/>
              </a:prstGeom>
              <a:blipFill>
                <a:blip r:embed="rId6"/>
                <a:stretch>
                  <a:fillRect l="-801" t="-4396" b="-93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Graphic 14">
            <a:extLst>
              <a:ext uri="{FF2B5EF4-FFF2-40B4-BE49-F238E27FC236}">
                <a16:creationId xmlns:a16="http://schemas.microsoft.com/office/drawing/2014/main" id="{B5E5FE79-6FBC-5C25-8862-32547F3DFC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09998" y="5621910"/>
            <a:ext cx="3972000" cy="540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C6826D9-2279-247A-6FA5-06475033DCF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28545" y="2690525"/>
            <a:ext cx="3295936" cy="220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500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Gauss-Legendre quadrature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D595ED-3B14-6B31-4530-5D53F047CD3B}"/>
              </a:ext>
            </a:extLst>
          </p:cNvPr>
          <p:cNvSpPr txBox="1"/>
          <p:nvPr/>
        </p:nvSpPr>
        <p:spPr>
          <a:xfrm>
            <a:off x="900751" y="1236090"/>
            <a:ext cx="989007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How to find the nodes </a:t>
            </a:r>
            <a:r>
              <a:rPr lang="en-US" sz="2200" i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i="1" kern="150" baseline="-250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and weights </a:t>
            </a:r>
            <a:r>
              <a:rPr lang="en-US" sz="2200" i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200" i="1" kern="150" baseline="-250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2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900749" y="2272006"/>
            <a:ext cx="934417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For the Gauss-Legendre quadrature a more efficient procedure exists </a:t>
            </a:r>
          </a:p>
          <a:p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(see e.g. 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http://www-personal.umich.edu/~mejn/cp/programs/gaussxw.py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B8DEE8-41D3-5F88-3AD1-520539EAE243}"/>
              </a:ext>
            </a:extLst>
          </p:cNvPr>
          <p:cNvSpPr txBox="1"/>
          <p:nvPr/>
        </p:nvSpPr>
        <p:spPr>
          <a:xfrm>
            <a:off x="900749" y="1754048"/>
            <a:ext cx="989007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general, we can use </a:t>
            </a:r>
            <a:r>
              <a:rPr lang="en-US" sz="2200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PolyRoots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find </a:t>
            </a:r>
            <a:r>
              <a:rPr lang="en-US" sz="2200" i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i="1" kern="150" baseline="-250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and e.g. Romberg method for </a:t>
            </a:r>
            <a:r>
              <a:rPr lang="en-US" sz="2200" i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200" i="1" kern="150" baseline="-250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sz="22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3CE0264-7552-C411-598A-3BA1A6F34B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1042" y="3215298"/>
            <a:ext cx="3963429" cy="3480317"/>
          </a:xfrm>
          <a:prstGeom prst="rect">
            <a:avLst/>
          </a:prstGeom>
        </p:spPr>
      </p:pic>
      <p:pic>
        <p:nvPicPr>
          <p:cNvPr id="12292" name="Picture 4">
            <a:extLst>
              <a:ext uri="{FF2B5EF4-FFF2-40B4-BE49-F238E27FC236}">
                <a16:creationId xmlns:a16="http://schemas.microsoft.com/office/drawing/2014/main" id="{D9BE365E-DDF1-BDFA-8F3E-00B83CC4C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51692"/>
            <a:ext cx="4384059" cy="330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6038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Gauss-Legendre quadrature: polynomials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F467EF-551E-AE70-42C2-5F92DFD89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5354" y="1232142"/>
            <a:ext cx="2728125" cy="62195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821246B-0FE3-E4F8-2B7E-769B40FDCD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347" y="2051723"/>
            <a:ext cx="7704488" cy="15317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F7FA4B6-BF5C-4689-D579-380A4CA27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846" y="4733869"/>
            <a:ext cx="5486875" cy="731583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72BB2507-DF80-A517-0F4B-5FA6F3B1F64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88961" y="3933699"/>
            <a:ext cx="3060000" cy="5364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6DBAD98-1770-2533-F4D1-D0E6A9CF89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41103" y="2584727"/>
            <a:ext cx="3543607" cy="299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0195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Generalized Gaussian </a:t>
            </a:r>
            <a:r>
              <a:rPr lang="en-US" dirty="0" err="1"/>
              <a:t>quadratures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D595ED-3B14-6B31-4530-5D53F047CD3B}"/>
              </a:ext>
            </a:extLst>
          </p:cNvPr>
          <p:cNvSpPr txBox="1"/>
          <p:nvPr/>
        </p:nvSpPr>
        <p:spPr>
          <a:xfrm>
            <a:off x="900751" y="1236090"/>
            <a:ext cx="99173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method of Gaussian </a:t>
            </a:r>
            <a:r>
              <a:rPr lang="en-US" sz="2000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quadratures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can be generalized to integrals of the following type</a:t>
            </a: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900751" y="2629414"/>
            <a:ext cx="1026766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this case it is possible to construct an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-point quadrature that provides the exact answer when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f(x)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is a polynomial of degree up to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2n - 1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 The weights </a:t>
            </a:r>
            <a:r>
              <a:rPr lang="en-US" sz="2000" i="1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000" i="1" kern="150" baseline="-2500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are given by</a:t>
            </a: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6DA102-3CB2-7C7A-80D1-8E6B11B7DF02}"/>
                  </a:ext>
                </a:extLst>
              </p:cNvPr>
              <p:cNvSpPr txBox="1"/>
              <p:nvPr/>
            </p:nvSpPr>
            <p:spPr>
              <a:xfrm>
                <a:off x="900752" y="5621910"/>
                <a:ext cx="850710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:r>
                  <a:rPr lang="en-US" sz="2000" i="1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= -1, b = 1, </a:t>
                </a:r>
                <a14:m>
                  <m:oMath xmlns:m="http://schemas.openxmlformats.org/officeDocument/2006/math">
                    <m:r>
                      <a:rPr lang="en-US" sz="200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d>
                      <m:dPr>
                        <m:ctrlPr>
                          <a:rPr lang="en-US" sz="2000" b="0" i="1" kern="15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kern="15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we have </a:t>
                </a:r>
                <a:r>
                  <a:rPr lang="en-US" sz="2000" b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Gauss-Legendre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quadrature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C6DA102-3CB2-7C7A-80D1-8E6B11B7DF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52" y="5621910"/>
                <a:ext cx="8507106" cy="400110"/>
              </a:xfrm>
              <a:prstGeom prst="rect">
                <a:avLst/>
              </a:prstGeom>
              <a:blipFill>
                <a:blip r:embed="rId2"/>
                <a:stretch>
                  <a:fillRect l="-896" t="-6061" b="-242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55997707-3025-173F-EF72-6B31FE493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2411" y="1771181"/>
            <a:ext cx="3013332" cy="72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E63B1A-0FD8-B1D2-A72E-081C6CA7C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9077" y="3475533"/>
            <a:ext cx="2713846" cy="720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457476-9733-EC18-0493-52FE728FE1D5}"/>
                  </a:ext>
                </a:extLst>
              </p:cNvPr>
              <p:cNvSpPr txBox="1"/>
              <p:nvPr/>
            </p:nvSpPr>
            <p:spPr>
              <a:xfrm>
                <a:off x="900751" y="6144760"/>
                <a:ext cx="9216789" cy="4146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 </a:t>
                </a:r>
                <a:r>
                  <a:rPr lang="en-US" sz="2000" i="1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= -1, b = 1, </a:t>
                </a:r>
                <a14:m>
                  <m:oMath xmlns:m="http://schemas.openxmlformats.org/officeDocument/2006/math">
                    <m:r>
                      <a:rPr lang="en-US" sz="200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𝜔</m:t>
                    </m:r>
                    <m:d>
                      <m:dPr>
                        <m:ctrlPr>
                          <a:rPr lang="en-US" sz="2000" b="0" i="1" kern="15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000" b="0" i="1" kern="15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</m:d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kern="15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b="0" i="1" kern="150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b="0" i="1" kern="150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1−</m:t>
                            </m:r>
                            <m:r>
                              <a:rPr lang="en-US" sz="2000" b="0" i="1" kern="150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2000" b="0" i="1" kern="15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sup>
                    </m:sSup>
                    <m:sSup>
                      <m:sSupPr>
                        <m:ctrlPr>
                          <a:rPr lang="en-US" sz="2000" i="1" kern="15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000" i="1" kern="15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000" i="1" kern="15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1+</m:t>
                            </m:r>
                            <m:r>
                              <a:rPr lang="en-US" sz="2000" i="1" kern="15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d>
                      </m:e>
                      <m:sup>
                        <m:r>
                          <a:rPr lang="en-US" sz="200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sup>
                    </m:sSup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we have </a:t>
                </a:r>
                <a:r>
                  <a:rPr lang="en-US" sz="2000" b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Gauss-Jacobi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quadrature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8457476-9733-EC18-0493-52FE728FE1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51" y="6144760"/>
                <a:ext cx="9216789" cy="414601"/>
              </a:xfrm>
              <a:prstGeom prst="rect">
                <a:avLst/>
              </a:prstGeom>
              <a:blipFill>
                <a:blip r:embed="rId5"/>
                <a:stretch>
                  <a:fillRect l="-826" t="-2941" b="-235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0769A6-20B2-8794-9135-08856AF909F5}"/>
                  </a:ext>
                </a:extLst>
              </p:cNvPr>
              <p:cNvSpPr txBox="1"/>
              <p:nvPr/>
            </p:nvSpPr>
            <p:spPr>
              <a:xfrm>
                <a:off x="900751" y="4210103"/>
                <a:ext cx="1026766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and the nodes </a:t>
                </a:r>
                <a:r>
                  <a:rPr lang="en-US" sz="2000" i="1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000" i="1" kern="150" baseline="-2500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are the roots of a polynomial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satisfying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0769A6-20B2-8794-9135-08856AF909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751" y="4210103"/>
                <a:ext cx="10267667" cy="400110"/>
              </a:xfrm>
              <a:prstGeom prst="rect">
                <a:avLst/>
              </a:prstGeom>
              <a:blipFill>
                <a:blip r:embed="rId6"/>
                <a:stretch>
                  <a:fillRect l="-653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>
            <a:extLst>
              <a:ext uri="{FF2B5EF4-FFF2-40B4-BE49-F238E27FC236}">
                <a16:creationId xmlns:a16="http://schemas.microsoft.com/office/drawing/2014/main" id="{092B7D41-7B72-FA99-CBB1-30CA309198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53903" y="4801628"/>
            <a:ext cx="4484193" cy="71143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32C89A-1C1B-733D-B855-9A4559DE824E}"/>
                  </a:ext>
                </a:extLst>
              </p:cNvPr>
              <p:cNvSpPr txBox="1"/>
              <p:nvPr/>
            </p:nvSpPr>
            <p:spPr>
              <a:xfrm>
                <a:off x="7914640" y="1948141"/>
                <a:ext cx="252748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– weight function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D32C89A-1C1B-733D-B855-9A4559DE82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4640" y="1948141"/>
                <a:ext cx="2527487" cy="369332"/>
              </a:xfrm>
              <a:prstGeom prst="rect">
                <a:avLst/>
              </a:prstGeom>
              <a:blipFill>
                <a:blip r:embed="rId8"/>
                <a:stretch>
                  <a:fillRect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3015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Generalized Gaussian </a:t>
            </a:r>
            <a:r>
              <a:rPr lang="en-US" dirty="0" err="1"/>
              <a:t>quadratures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D595ED-3B14-6B31-4530-5D53F047CD3B}"/>
              </a:ext>
            </a:extLst>
          </p:cNvPr>
          <p:cNvSpPr txBox="1"/>
          <p:nvPr/>
        </p:nvSpPr>
        <p:spPr>
          <a:xfrm>
            <a:off x="900751" y="1236090"/>
            <a:ext cx="991737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interval 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i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a,b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does not have to be finite</a:t>
            </a: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900751" y="1865774"/>
            <a:ext cx="1018578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Gauss-Laguerre quadrature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Fermi-Dirac/Bose-Einstein integrals in relativistic systems</a:t>
            </a:r>
            <a:endParaRPr lang="en-US" sz="20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Gauss-Hermite quadrature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Expectation value of a function of a normally distributed random variable</a:t>
            </a:r>
            <a:endParaRPr lang="en-US" sz="20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23CDF8A-4956-7E73-063E-3B13A6EEF9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9720" y="2384749"/>
            <a:ext cx="2897144" cy="6066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36EAEA1-685C-4523-CFC0-B300B1EDAC1E}"/>
                  </a:ext>
                </a:extLst>
              </p:cNvPr>
              <p:cNvSpPr txBox="1"/>
              <p:nvPr/>
            </p:nvSpPr>
            <p:spPr>
              <a:xfrm>
                <a:off x="6096000" y="2454738"/>
                <a:ext cx="527486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i="1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000" i="1" kern="150" baseline="-2500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are the roots of Laguerre polynomial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𝐿</m:t>
                        </m:r>
                      </m:e>
                      <m:sub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36EAEA1-685C-4523-CFC0-B300B1EDA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2454738"/>
                <a:ext cx="5274861" cy="400110"/>
              </a:xfrm>
              <a:prstGeom prst="rect">
                <a:avLst/>
              </a:prstGeom>
              <a:blipFill>
                <a:blip r:embed="rId4"/>
                <a:stretch>
                  <a:fillRect l="-1156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Graphic 15">
            <a:extLst>
              <a:ext uri="{FF2B5EF4-FFF2-40B4-BE49-F238E27FC236}">
                <a16:creationId xmlns:a16="http://schemas.microsoft.com/office/drawing/2014/main" id="{FC8B6631-2431-259D-5741-6FB6DFF802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49720" y="4554591"/>
            <a:ext cx="2983812" cy="60666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E79C05-4859-85D3-3F82-0BCEA07FB7E1}"/>
                  </a:ext>
                </a:extLst>
              </p:cNvPr>
              <p:cNvSpPr txBox="1"/>
              <p:nvPr/>
            </p:nvSpPr>
            <p:spPr>
              <a:xfrm>
                <a:off x="6096000" y="4003153"/>
                <a:ext cx="5042849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2000" i="1" kern="150" baseline="-2500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are the roots of Hermite polynomial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𝐻</m:t>
                        </m:r>
                      </m:e>
                      <m:sub>
                        <m:r>
                          <a:rPr lang="en-US" sz="2000" b="0" i="1" kern="15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𝑛</m:t>
                        </m:r>
                      </m:sub>
                    </m:sSub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FE79C05-4859-85D3-3F82-0BCEA07FB7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003153"/>
                <a:ext cx="5042849" cy="400110"/>
              </a:xfrm>
              <a:prstGeom prst="rect">
                <a:avLst/>
              </a:prstGeom>
              <a:blipFill>
                <a:blip r:embed="rId7"/>
                <a:stretch>
                  <a:fillRect l="-1209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216064EC-26A6-B67D-D09E-0A20BF93E84E}"/>
              </a:ext>
            </a:extLst>
          </p:cNvPr>
          <p:cNvSpPr txBox="1"/>
          <p:nvPr/>
        </p:nvSpPr>
        <p:spPr>
          <a:xfrm>
            <a:off x="900751" y="6055280"/>
            <a:ext cx="105902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Another approach: map (semi-)infinite interval to (-1,1) and use the Gauss-Legendre quadrature</a:t>
            </a:r>
          </a:p>
        </p:txBody>
      </p:sp>
    </p:spTree>
    <p:extLst>
      <p:ext uri="{BB962C8B-B14F-4D97-AF65-F5344CB8AC3E}">
        <p14:creationId xmlns:p14="http://schemas.microsoft.com/office/powerpoint/2010/main" val="21281540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Choosing the integration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896201" y="1429046"/>
            <a:ext cx="8975680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Rectangle/trapezoidal rule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Good for quick calculations not requiring great accuracy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Does not rely on the integrand being smooth; a good choice for </a:t>
            </a:r>
            <a:r>
              <a:rPr lang="en-US" sz="2000" kern="150" dirty="0">
                <a:solidFill>
                  <a:srgbClr val="00B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noisy/singular integrands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kern="150" dirty="0">
                <a:solidFill>
                  <a:srgbClr val="00B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equally spaced points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20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Romberg method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Control over error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Good for relatively smooth functions evaluated at equidistant nodes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Gaussian quadrature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solidFill>
                  <a:srgbClr val="00B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Theoretically most accurate if the function is relatively smooth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solidFill>
                  <a:srgbClr val="00B05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Good for many repeated calculations of the same type of integral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Requires unequally spaced nodes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Error can be challenging to control, especially for non-smooth functions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Gauss-</a:t>
            </a:r>
            <a:r>
              <a:rPr lang="en-US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Kronrod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quadrature gives control over error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Bad for discontinuous integrands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kern="150" dirty="0">
              <a:solidFill>
                <a:srgbClr val="0808FF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FEACB0-CC80-AFAA-E729-07248BACE7E9}"/>
              </a:ext>
            </a:extLst>
          </p:cNvPr>
          <p:cNvSpPr txBox="1"/>
          <p:nvPr/>
        </p:nvSpPr>
        <p:spPr>
          <a:xfrm>
            <a:off x="5960905" y="5944986"/>
            <a:ext cx="14574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rgbClr val="7030A0"/>
                </a:solidFill>
              </a:rPr>
              <a:t>final project idea(?)</a:t>
            </a:r>
          </a:p>
        </p:txBody>
      </p:sp>
    </p:spTree>
    <p:extLst>
      <p:ext uri="{BB962C8B-B14F-4D97-AF65-F5344CB8AC3E}">
        <p14:creationId xmlns:p14="http://schemas.microsoft.com/office/powerpoint/2010/main" val="20444152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integration so far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283371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Rectangle rule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F1DD4C7-FE16-81C8-36F0-8AC88043C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3642" y="1714258"/>
            <a:ext cx="3224715" cy="793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860E68E-61D7-FCF4-5DC1-856D466CF62E}"/>
              </a:ext>
            </a:extLst>
          </p:cNvPr>
          <p:cNvSpPr txBox="1"/>
          <p:nvPr/>
        </p:nvSpPr>
        <p:spPr>
          <a:xfrm>
            <a:off x="823411" y="2507640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Trapezoidal rule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C2589D9-7908-9ABF-98DC-0D715FEE6B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4174" y="2939909"/>
            <a:ext cx="3103649" cy="792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6595471-CBFC-246C-8DAF-FE93B03F11E2}"/>
              </a:ext>
            </a:extLst>
          </p:cNvPr>
          <p:cNvSpPr txBox="1"/>
          <p:nvPr/>
        </p:nvSpPr>
        <p:spPr>
          <a:xfrm>
            <a:off x="823410" y="3757576"/>
            <a:ext cx="80203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Simpson’s rule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8C8BD837-F0D5-8865-F655-1288D379DA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3267" y="4259906"/>
            <a:ext cx="4765461" cy="7856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5E8D8DE-7A1D-CAD6-047A-BA53A19018FF}"/>
              </a:ext>
            </a:extLst>
          </p:cNvPr>
          <p:cNvSpPr txBox="1"/>
          <p:nvPr/>
        </p:nvSpPr>
        <p:spPr>
          <a:xfrm>
            <a:off x="823410" y="5415405"/>
            <a:ext cx="29388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All can be written as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4E2CD48-D85D-5C14-4851-F1910E22B3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34683" y="5775227"/>
            <a:ext cx="2522628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484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Integrating the interpolating polynomial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283372"/>
            <a:ext cx="9089412" cy="429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0" i="0" dirty="0">
                <a:solidFill>
                  <a:srgbClr val="000000"/>
                </a:solidFill>
                <a:effectLst/>
                <a:latin typeface="+mj-lt"/>
              </a:rPr>
              <a:t>There is a systematic way to derive a numerical integration scheme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60E68E-61D7-FCF4-5DC1-856D466CF62E}"/>
              </a:ext>
            </a:extLst>
          </p:cNvPr>
          <p:cNvSpPr txBox="1"/>
          <p:nvPr/>
        </p:nvSpPr>
        <p:spPr>
          <a:xfrm>
            <a:off x="823410" y="2539531"/>
            <a:ext cx="96535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which will give an exact result when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f(x)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is a polynomial up to a certain degree.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595471-CBFC-246C-8DAF-FE93B03F11E2}"/>
              </a:ext>
            </a:extLst>
          </p:cNvPr>
          <p:cNvSpPr txBox="1"/>
          <p:nvPr/>
        </p:nvSpPr>
        <p:spPr>
          <a:xfrm>
            <a:off x="823410" y="3145679"/>
            <a:ext cx="1013574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Recall the interpolating polynomial through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N+1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points where 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f(x)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can be evaluated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5E8D8DE-7A1D-CAD6-047A-BA53A19018FF}"/>
              </a:ext>
            </a:extLst>
          </p:cNvPr>
          <p:cNvSpPr txBox="1"/>
          <p:nvPr/>
        </p:nvSpPr>
        <p:spPr>
          <a:xfrm>
            <a:off x="773368" y="4758611"/>
            <a:ext cx="323733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Then, the integral reads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A2747B-627E-6BD7-9DF1-F504348275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213" y="3936863"/>
            <a:ext cx="3237330" cy="72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157EB40-5AE0-BB0F-CAD4-CCED3EF091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6787" y="3936863"/>
            <a:ext cx="2270767" cy="72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92B8E3-8E09-C534-B544-077E53D09A57}"/>
              </a:ext>
            </a:extLst>
          </p:cNvPr>
          <p:cNvSpPr txBox="1"/>
          <p:nvPr/>
        </p:nvSpPr>
        <p:spPr>
          <a:xfrm>
            <a:off x="5770728" y="5509316"/>
            <a:ext cx="914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where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5E11FE3-7523-1E30-6EB4-F66BD51FC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34713" y="5400759"/>
            <a:ext cx="1993846" cy="648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3B0475A-BAD2-8A7A-5BD8-7158AFD741E2}"/>
              </a:ext>
            </a:extLst>
          </p:cNvPr>
          <p:cNvSpPr txBox="1"/>
          <p:nvPr/>
        </p:nvSpPr>
        <p:spPr>
          <a:xfrm>
            <a:off x="773368" y="6303610"/>
            <a:ext cx="82728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This expression is exact when </a:t>
            </a:r>
            <a:r>
              <a:rPr lang="en-US" sz="2200" i="1" dirty="0"/>
              <a:t>f(x)</a:t>
            </a:r>
            <a:r>
              <a:rPr lang="en-US" sz="2200" dirty="0"/>
              <a:t> is a polynomial up to degree </a:t>
            </a:r>
            <a:r>
              <a:rPr lang="en-US" sz="2200" i="1" dirty="0"/>
              <a:t>N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9C32EBC-DE74-3B86-8BA0-CE62B7B839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6614" y="1753305"/>
            <a:ext cx="2522628" cy="720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22AEB30-E548-2CA4-1A6A-3B707559CE8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0607" y="5400759"/>
            <a:ext cx="3784563" cy="6471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79F261-3209-0121-1F48-F3B8EDD9F833}"/>
              </a:ext>
            </a:extLst>
          </p:cNvPr>
          <p:cNvSpPr txBox="1"/>
          <p:nvPr/>
        </p:nvSpPr>
        <p:spPr>
          <a:xfrm>
            <a:off x="6628110" y="4621424"/>
            <a:ext cx="20281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7030A0"/>
                </a:solidFill>
              </a:rPr>
              <a:t>Lagrange basis functions</a:t>
            </a:r>
          </a:p>
        </p:txBody>
      </p:sp>
    </p:spTree>
    <p:extLst>
      <p:ext uri="{BB962C8B-B14F-4D97-AF65-F5344CB8AC3E}">
        <p14:creationId xmlns:p14="http://schemas.microsoft.com/office/powerpoint/2010/main" val="1111355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Newton-Cotes </a:t>
            </a:r>
            <a:r>
              <a:rPr lang="en-US" dirty="0" err="1"/>
              <a:t>quadratures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60E68E-61D7-FCF4-5DC1-856D466CF62E}"/>
              </a:ext>
            </a:extLst>
          </p:cNvPr>
          <p:cNvSpPr txBox="1"/>
          <p:nvPr/>
        </p:nvSpPr>
        <p:spPr>
          <a:xfrm>
            <a:off x="823410" y="2222339"/>
            <a:ext cx="96535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ith </a:t>
            </a:r>
            <a:r>
              <a:rPr lang="en-US" sz="2200" i="1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200" i="1" kern="150" baseline="-2500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distributed equidistantly</a:t>
            </a: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595471-CBFC-246C-8DAF-FE93B03F11E2}"/>
              </a:ext>
            </a:extLst>
          </p:cNvPr>
          <p:cNvSpPr txBox="1"/>
          <p:nvPr/>
        </p:nvSpPr>
        <p:spPr>
          <a:xfrm>
            <a:off x="823410" y="3039728"/>
            <a:ext cx="1013574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Closed Newton-Cotes (include the endpoints)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Open Newton-Cotes (exclude the endpoints)</a:t>
            </a:r>
            <a:r>
              <a:rPr lang="en-US" sz="22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DFE9A2-FD4C-2146-81D4-A364097C8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6051" y="3530479"/>
            <a:ext cx="5339995" cy="36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A66AC0-D78E-44C7-131B-CA4A719F9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6051" y="5210002"/>
            <a:ext cx="5815396" cy="360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2549F71-1874-40F4-DEF4-607A7EA5C16A}"/>
              </a:ext>
            </a:extLst>
          </p:cNvPr>
          <p:cNvSpPr txBox="1"/>
          <p:nvPr/>
        </p:nvSpPr>
        <p:spPr>
          <a:xfrm>
            <a:off x="1372460" y="3930910"/>
            <a:ext cx="2663588" cy="37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= 1: trapezoidal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B36540C-439C-BBA4-440C-311ABE6FC61C}"/>
              </a:ext>
            </a:extLst>
          </p:cNvPr>
          <p:cNvSpPr txBox="1"/>
          <p:nvPr/>
        </p:nvSpPr>
        <p:spPr>
          <a:xfrm>
            <a:off x="1372460" y="4317412"/>
            <a:ext cx="2663588" cy="37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= 2: Simpson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CA2BF9-C2C8-9FD1-18E5-221C2AC0D32E}"/>
              </a:ext>
            </a:extLst>
          </p:cNvPr>
          <p:cNvSpPr txBox="1"/>
          <p:nvPr/>
        </p:nvSpPr>
        <p:spPr>
          <a:xfrm>
            <a:off x="1366051" y="5616618"/>
            <a:ext cx="2663588" cy="37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 = 0: rectangle rule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691EF57-2CF4-04DE-41D8-052FF51DF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35402" y="4503596"/>
            <a:ext cx="2368251" cy="180000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DB58B7C-94DF-E117-6808-1486882F9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063" y="2374904"/>
            <a:ext cx="2252928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5B674CC-1BD9-887F-D548-B71F33673A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5881" y="1287998"/>
            <a:ext cx="3600237" cy="61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6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Newton-Cotes </a:t>
            </a:r>
            <a:r>
              <a:rPr lang="en-US" dirty="0" err="1"/>
              <a:t>quadratures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60E68E-61D7-FCF4-5DC1-856D466CF62E}"/>
              </a:ext>
            </a:extLst>
          </p:cNvPr>
          <p:cNvSpPr txBox="1"/>
          <p:nvPr/>
        </p:nvSpPr>
        <p:spPr>
          <a:xfrm>
            <a:off x="823410" y="1287998"/>
            <a:ext cx="965352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weights can be computed just once using one of the earlier methods (e.g. Romberg)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B929AA-57F1-5389-339B-DC4C5D54D2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077" y="1794992"/>
            <a:ext cx="1993846" cy="64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F335600-AD7F-B222-A714-D2D682528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410" y="3158931"/>
            <a:ext cx="4665124" cy="288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6C41398-C25D-C91D-48F5-2D5D63212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1828" y="2592108"/>
            <a:ext cx="4665600" cy="348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516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Newton-Cotes </a:t>
            </a:r>
            <a:r>
              <a:rPr lang="en-US" dirty="0" err="1"/>
              <a:t>quadratures</a:t>
            </a:r>
            <a:r>
              <a:rPr lang="en-US" dirty="0"/>
              <a:t>: example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DFF467EF-551E-AE70-42C2-5F92DFD892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48602" y="1316038"/>
            <a:ext cx="2728125" cy="6219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78FE29-A038-6C19-2A70-E86EE697C8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676" y="2237835"/>
            <a:ext cx="8315434" cy="1800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38B988-DDB3-64F0-A45C-E568C89C13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2110" y="4288145"/>
            <a:ext cx="8316000" cy="155582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9A19D6-75B5-07B2-7879-D48D876EC8E9}"/>
              </a:ext>
            </a:extLst>
          </p:cNvPr>
          <p:cNvSpPr txBox="1"/>
          <p:nvPr/>
        </p:nvSpPr>
        <p:spPr>
          <a:xfrm>
            <a:off x="702676" y="6094277"/>
            <a:ext cx="7193488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>
                <a:effectLst/>
                <a:latin typeface="+mj-lt"/>
                <a:ea typeface="DejaVu Sans"/>
              </a:rPr>
              <a:t>Exact result (to machine precision) from N = 4</a:t>
            </a:r>
          </a:p>
        </p:txBody>
      </p:sp>
    </p:spTree>
    <p:extLst>
      <p:ext uri="{BB962C8B-B14F-4D97-AF65-F5344CB8AC3E}">
        <p14:creationId xmlns:p14="http://schemas.microsoft.com/office/powerpoint/2010/main" val="21348748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Newton-Cotes </a:t>
            </a:r>
            <a:r>
              <a:rPr lang="en-US" dirty="0" err="1"/>
              <a:t>quadratures</a:t>
            </a:r>
            <a:r>
              <a:rPr lang="en-US" dirty="0"/>
              <a:t>: Runge phenomenon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A2F6FC4-3B45-6D28-1696-E97F59B9524B}"/>
              </a:ext>
            </a:extLst>
          </p:cNvPr>
          <p:cNvSpPr txBox="1"/>
          <p:nvPr/>
        </p:nvSpPr>
        <p:spPr>
          <a:xfrm>
            <a:off x="764274" y="1299004"/>
            <a:ext cx="341194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Recall the Runge function:</a:t>
            </a:r>
            <a:endParaRPr lang="en-US" sz="22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8BEB6B-84CA-FCC7-8DE1-02DEDB8F2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27" y="1213822"/>
            <a:ext cx="1969921" cy="720000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4B095207-4A8B-8997-9F64-1E8A0940C6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7" y="2162552"/>
            <a:ext cx="5495925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1953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Newton-Cotes </a:t>
            </a:r>
            <a:r>
              <a:rPr lang="en-US" dirty="0" err="1"/>
              <a:t>quadratures</a:t>
            </a:r>
            <a:r>
              <a:rPr lang="en-US" dirty="0"/>
              <a:t>: Runge phenomenon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B270A66-DB5B-483A-8552-F2CBFA014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6000" y="1262755"/>
            <a:ext cx="2880000" cy="5008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92AE9E-BB20-3EF4-3E48-509B8C58F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30" y="2014761"/>
            <a:ext cx="8066469" cy="16765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42F6AD-0900-1E51-FF42-928E714F02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30" y="3869064"/>
            <a:ext cx="8192210" cy="1905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825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Newton-Cotes </a:t>
            </a:r>
            <a:r>
              <a:rPr lang="en-US" dirty="0" err="1"/>
              <a:t>quadratures</a:t>
            </a:r>
            <a:r>
              <a:rPr lang="en-US" dirty="0"/>
              <a:t>: Runge phenomenon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AB270A66-DB5B-483A-8552-F2CBFA0149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56000" y="1262755"/>
            <a:ext cx="2880000" cy="50087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792AE9E-BB20-3EF4-3E48-509B8C58F8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30" y="2014761"/>
            <a:ext cx="8066469" cy="167654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42F6AD-0900-1E51-FF42-928E714F02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30" y="3869064"/>
            <a:ext cx="8192210" cy="190516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60278C-2AB7-237A-C954-9FF2BA3934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030" y="6321319"/>
            <a:ext cx="6980525" cy="36198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7D2D563-2258-DCC4-FA63-509A326B9826}"/>
              </a:ext>
            </a:extLst>
          </p:cNvPr>
          <p:cNvSpPr txBox="1"/>
          <p:nvPr/>
        </p:nvSpPr>
        <p:spPr>
          <a:xfrm>
            <a:off x="697230" y="5994307"/>
            <a:ext cx="1611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Romberg method</a:t>
            </a:r>
          </a:p>
        </p:txBody>
      </p:sp>
    </p:spTree>
    <p:extLst>
      <p:ext uri="{BB962C8B-B14F-4D97-AF65-F5344CB8AC3E}">
        <p14:creationId xmlns:p14="http://schemas.microsoft.com/office/powerpoint/2010/main" val="3715547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</TotalTime>
  <Words>799</Words>
  <Application>Microsoft Macintosh PowerPoint</Application>
  <PresentationFormat>Widescreen</PresentationFormat>
  <Paragraphs>113</Paragraphs>
  <Slides>19</Slides>
  <Notes>1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Numerical integration so far</vt:lpstr>
      <vt:lpstr>Integrating the interpolating polynomial</vt:lpstr>
      <vt:lpstr>Newton-Cotes quadratures</vt:lpstr>
      <vt:lpstr>Newton-Cotes quadratures</vt:lpstr>
      <vt:lpstr>Newton-Cotes quadratures: example</vt:lpstr>
      <vt:lpstr>Newton-Cotes quadratures: Runge phenomenon</vt:lpstr>
      <vt:lpstr>Newton-Cotes quadratures: Runge phenomenon</vt:lpstr>
      <vt:lpstr>Newton-Cotes quadratures: Runge phenomenon</vt:lpstr>
      <vt:lpstr>Newton-Cotes quadratures: oscillating weights</vt:lpstr>
      <vt:lpstr>Clenshaw-Curtis quadrature</vt:lpstr>
      <vt:lpstr>Clenshaw-Curtis quadrature</vt:lpstr>
      <vt:lpstr>Gaussian quadrature</vt:lpstr>
      <vt:lpstr>Gauss-Legendre quadrature</vt:lpstr>
      <vt:lpstr>Gauss-Legendre quadrature</vt:lpstr>
      <vt:lpstr>Gauss-Legendre quadrature: polynomials</vt:lpstr>
      <vt:lpstr>Generalized Gaussian quadratures</vt:lpstr>
      <vt:lpstr>Generalized Gaussian quadratures</vt:lpstr>
      <vt:lpstr>Summary: Choosing the integration method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1186</cp:revision>
  <cp:lastPrinted>2018-05-12T22:28:36Z</cp:lastPrinted>
  <dcterms:created xsi:type="dcterms:W3CDTF">2018-05-07T16:28:28Z</dcterms:created>
  <dcterms:modified xsi:type="dcterms:W3CDTF">2025-05-10T20:11:07Z</dcterms:modified>
</cp:coreProperties>
</file>