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9" r:id="rId2"/>
    <p:sldId id="1060" r:id="rId3"/>
    <p:sldId id="1148" r:id="rId4"/>
    <p:sldId id="1149" r:id="rId5"/>
    <p:sldId id="1150" r:id="rId6"/>
    <p:sldId id="1151" r:id="rId7"/>
    <p:sldId id="1159" r:id="rId8"/>
    <p:sldId id="1152" r:id="rId9"/>
    <p:sldId id="1154" r:id="rId10"/>
    <p:sldId id="1153" r:id="rId11"/>
    <p:sldId id="1155" r:id="rId12"/>
    <p:sldId id="1156" r:id="rId13"/>
    <p:sldId id="1157" r:id="rId14"/>
    <p:sldId id="1158" r:id="rId15"/>
    <p:sldId id="1160" r:id="rId16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1060"/>
            <p14:sldId id="1148"/>
            <p14:sldId id="1149"/>
            <p14:sldId id="1150"/>
            <p14:sldId id="1151"/>
            <p14:sldId id="1159"/>
            <p14:sldId id="1152"/>
            <p14:sldId id="1154"/>
            <p14:sldId id="1153"/>
            <p14:sldId id="1155"/>
            <p14:sldId id="1156"/>
            <p14:sldId id="1157"/>
            <p14:sldId id="1158"/>
            <p14:sldId id="11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122EA6"/>
    <a:srgbClr val="A4A3A3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6250" autoAdjust="0"/>
  </p:normalViewPr>
  <p:slideViewPr>
    <p:cSldViewPr snapToGrid="0">
      <p:cViewPr varScale="1">
        <p:scale>
          <a:sx n="127" d="100"/>
          <a:sy n="127" d="100"/>
        </p:scale>
        <p:origin x="376" y="184"/>
      </p:cViewPr>
      <p:guideLst/>
    </p:cSldViewPr>
  </p:slideViewPr>
  <p:outlineViewPr>
    <p:cViewPr>
      <p:scale>
        <a:sx n="33" d="100"/>
        <a:sy n="33" d="100"/>
      </p:scale>
      <p:origin x="0" y="-63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0372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0880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062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546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3188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614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461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0068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0183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202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781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8952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4462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417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vovchenko@uh.edu" TargetMode="External"/><Relationship Id="rId7" Type="http://schemas.openxmlformats.org/officeDocument/2006/relationships/hyperlink" Target="https://vovchenko.net/computational-physic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vlvovch/PHYS6350-ComputationalPhysics" TargetMode="External"/><Relationship Id="rId5" Type="http://schemas.openxmlformats.org/officeDocument/2006/relationships/hyperlink" Target="https://developers.google.com/machine-learning/crash-course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hyperlink" Target="https://colab.research.google.com/github/google/eng-edu/blob/main/ml/cc/exercises/multi-class_classification_with_MNIST.ipynb" TargetMode="Externa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F5CCB10-5F85-4A67-A582-0AB3D4C70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5241" y="5186931"/>
            <a:ext cx="7772399" cy="55592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latin typeface="LM Sans 10" panose="00000500000000000000" pitchFamily="50" charset="0"/>
              </a:rPr>
              <a:t>Instructors:</a:t>
            </a:r>
            <a:r>
              <a:rPr lang="en-US" dirty="0">
                <a:latin typeface="LM Sans 10" panose="00000500000000000000" pitchFamily="50" charset="0"/>
              </a:rPr>
              <a:t> Volodymyr Vovchenko (</a:t>
            </a:r>
            <a:r>
              <a:rPr lang="en-US" dirty="0">
                <a:latin typeface="LM Sans 10" panose="00000500000000000000" pitchFamily="50" charset="0"/>
                <a:hlinkClick r:id="rId3"/>
              </a:rPr>
              <a:t>vvovchenko@uh.edu</a:t>
            </a:r>
            <a:r>
              <a:rPr lang="en-US" dirty="0">
                <a:latin typeface="LM Sans 10" panose="00000500000000000000" pitchFamily="50" charset="0"/>
              </a:rPr>
              <a:t>), Tripp Moss</a:t>
            </a:r>
            <a:endParaRPr lang="uk-UA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Special Lecture: Introduction to machine learning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A2A970-40E9-7C81-D5CB-33C46F4855DC}"/>
              </a:ext>
            </a:extLst>
          </p:cNvPr>
          <p:cNvSpPr txBox="1"/>
          <p:nvPr/>
        </p:nvSpPr>
        <p:spPr>
          <a:xfrm>
            <a:off x="3021530" y="3554920"/>
            <a:ext cx="6139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Google machine learning crash course </a:t>
            </a:r>
          </a:p>
          <a:p>
            <a:r>
              <a:rPr lang="en-US" dirty="0">
                <a:hlinkClick r:id="rId5"/>
              </a:rPr>
              <a:t>https://developers.google.com/machine-learning/crash-course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C85F41-41BD-3309-91A8-93228DC5F9BE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6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7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Overfitting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92017"/>
            <a:ext cx="666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Overfitting</a:t>
            </a:r>
            <a:r>
              <a:rPr lang="en-US" dirty="0"/>
              <a:t> is a common ML problem that occurs when a model is too complicated and overfits the peculiarities of the training set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This Figure contains the same arrangement of blue and orange dots as Figure 1. However, this figure accurately encloses nearly all of the blue dots and orange dots with a collection of complex shapes.">
            <a:extLst>
              <a:ext uri="{FF2B5EF4-FFF2-40B4-BE49-F238E27FC236}">
                <a16:creationId xmlns:a16="http://schemas.microsoft.com/office/drawing/2014/main" id="{6CEEA603-2E4C-15E0-FCD2-F8C2C152F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21" y="2512604"/>
            <a:ext cx="3053379" cy="30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0C0B5-E304-36B0-A58A-0B7C28BDF952}"/>
              </a:ext>
            </a:extLst>
          </p:cNvPr>
          <p:cNvSpPr txBox="1"/>
          <p:nvPr/>
        </p:nvSpPr>
        <p:spPr>
          <a:xfrm>
            <a:off x="1954593" y="210521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Training set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58EB3-80F3-45A1-74D2-19B28262A99C}"/>
              </a:ext>
            </a:extLst>
          </p:cNvPr>
          <p:cNvSpPr txBox="1"/>
          <p:nvPr/>
        </p:nvSpPr>
        <p:spPr>
          <a:xfrm>
            <a:off x="973921" y="5692695"/>
            <a:ext cx="3563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is complex enough to give </a:t>
            </a:r>
          </a:p>
          <a:p>
            <a:r>
              <a:rPr lang="en-US" dirty="0"/>
              <a:t>a peculiar structure that models the training set well</a:t>
            </a:r>
          </a:p>
        </p:txBody>
      </p:sp>
      <p:pic>
        <p:nvPicPr>
          <p:cNvPr id="7172" name="Picture 4" descr="Same illustration as Figure 2, except with about a 100 more dots added.  Many of the new dots fall well outside of the predicted model.">
            <a:extLst>
              <a:ext uri="{FF2B5EF4-FFF2-40B4-BE49-F238E27FC236}">
                <a16:creationId xmlns:a16="http://schemas.microsoft.com/office/drawing/2014/main" id="{DAFDC10C-7665-341F-73EB-4E7538742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883" y="2512604"/>
            <a:ext cx="3059033" cy="30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86B380-D79B-BF20-BA78-E20E542A9EC1}"/>
              </a:ext>
            </a:extLst>
          </p:cNvPr>
          <p:cNvSpPr txBox="1"/>
          <p:nvPr/>
        </p:nvSpPr>
        <p:spPr>
          <a:xfrm>
            <a:off x="5764933" y="206807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Test 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9D0E3C-A2E6-9FE0-3C33-345625D2D99C}"/>
              </a:ext>
            </a:extLst>
          </p:cNvPr>
          <p:cNvSpPr txBox="1"/>
          <p:nvPr/>
        </p:nvSpPr>
        <p:spPr>
          <a:xfrm>
            <a:off x="4626877" y="5714197"/>
            <a:ext cx="3323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Bad performance on the test set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FEC1C1-262D-ADF1-AB3F-76A23BEE0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176" y="1229691"/>
            <a:ext cx="3554332" cy="9618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2A88C8-D0BB-FE29-D35A-0CF0339F7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9991" y="3450233"/>
            <a:ext cx="3644740" cy="16895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DF635-334F-AB36-4AEA-C3B1FA608630}"/>
              </a:ext>
            </a:extLst>
          </p:cNvPr>
          <p:cNvSpPr txBox="1"/>
          <p:nvPr/>
        </p:nvSpPr>
        <p:spPr>
          <a:xfrm>
            <a:off x="9053441" y="2907268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Generalization curve</a:t>
            </a:r>
          </a:p>
        </p:txBody>
      </p:sp>
    </p:spTree>
    <p:extLst>
      <p:ext uri="{BB962C8B-B14F-4D97-AF65-F5344CB8AC3E}">
        <p14:creationId xmlns:p14="http://schemas.microsoft.com/office/powerpoint/2010/main" val="1958993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Avoid overfitting through regularization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11200" y="1293779"/>
            <a:ext cx="666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Overfitting occurs once the model becomes too complex (too many weights)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2A88C8-D0BB-FE29-D35A-0CF0339F7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718" y="1165086"/>
            <a:ext cx="3644740" cy="1689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8E34AA-169F-3575-AB06-CFA98A431A7D}"/>
              </a:ext>
            </a:extLst>
          </p:cNvPr>
          <p:cNvSpPr txBox="1"/>
          <p:nvPr/>
        </p:nvSpPr>
        <p:spPr>
          <a:xfrm>
            <a:off x="711200" y="2027979"/>
            <a:ext cx="747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Occam’s razor: </a:t>
            </a:r>
            <a:r>
              <a:rPr lang="en-US" dirty="0"/>
              <a:t>search for the simplest possible explanation (applies here!)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2A7A27-05C4-4C2D-79E2-1AD815EF57CE}"/>
              </a:ext>
            </a:extLst>
          </p:cNvPr>
          <p:cNvSpPr txBox="1"/>
          <p:nvPr/>
        </p:nvSpPr>
        <p:spPr>
          <a:xfrm>
            <a:off x="711200" y="2486943"/>
            <a:ext cx="666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Penalize complex models by introducing a </a:t>
            </a:r>
            <a:r>
              <a:rPr lang="en-US" i="1" dirty="0"/>
              <a:t>complexity term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CCC0D0-E9F4-5D98-2480-6E54DED330DB}"/>
              </a:ext>
            </a:extLst>
          </p:cNvPr>
          <p:cNvSpPr txBox="1"/>
          <p:nvPr/>
        </p:nvSpPr>
        <p:spPr>
          <a:xfrm>
            <a:off x="711200" y="2990315"/>
            <a:ext cx="666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Instead of</a:t>
            </a:r>
            <a:endParaRPr lang="en-US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F5F3B1-878C-D68D-E35A-1DC8AF70D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140" y="3247548"/>
            <a:ext cx="2816860" cy="4165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7AFFB8E-E418-AFB5-A122-47FC3C871526}"/>
              </a:ext>
            </a:extLst>
          </p:cNvPr>
          <p:cNvSpPr txBox="1"/>
          <p:nvPr/>
        </p:nvSpPr>
        <p:spPr>
          <a:xfrm>
            <a:off x="711200" y="3693101"/>
            <a:ext cx="666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 the minimization of the 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A51488-0418-627B-67AD-92FDBFCF8D6D}"/>
              </a:ext>
            </a:extLst>
          </p:cNvPr>
          <p:cNvSpPr txBox="1"/>
          <p:nvPr/>
        </p:nvSpPr>
        <p:spPr>
          <a:xfrm>
            <a:off x="711200" y="4676929"/>
            <a:ext cx="666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possible measure of complexity is </a:t>
            </a:r>
            <a:r>
              <a:rPr lang="en-US" b="1" dirty="0"/>
              <a:t>L</a:t>
            </a:r>
            <a:r>
              <a:rPr lang="en-US" b="1" baseline="-25000" dirty="0"/>
              <a:t>2</a:t>
            </a:r>
            <a:r>
              <a:rPr lang="en-US" b="1" dirty="0"/>
              <a:t> regularization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7F2254-3B85-F4B8-2DDA-FE1514718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2656" y="5101957"/>
            <a:ext cx="4706688" cy="4622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D79A882-C36E-ECFD-99E9-275C2748E55C}"/>
              </a:ext>
            </a:extLst>
          </p:cNvPr>
          <p:cNvSpPr txBox="1"/>
          <p:nvPr/>
        </p:nvSpPr>
        <p:spPr>
          <a:xfrm>
            <a:off x="711200" y="5691970"/>
            <a:ext cx="757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Prefers models with smaller amount of non-zero weights: </a:t>
            </a:r>
            <a:r>
              <a:rPr lang="en-US" b="1" dirty="0"/>
              <a:t>simpler models!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2039B5-CE3B-0C88-D613-BBF35E80D7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896" y="4157993"/>
            <a:ext cx="5177756" cy="3931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FCAEA2-3500-8630-62CE-AB79BBA418C4}"/>
                  </a:ext>
                </a:extLst>
              </p:cNvPr>
              <p:cNvSpPr txBox="1"/>
              <p:nvPr/>
            </p:nvSpPr>
            <p:spPr>
              <a:xfrm>
                <a:off x="8747760" y="4169879"/>
                <a:ext cx="2327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– regularization rate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FCAEA2-3500-8630-62CE-AB79BBA41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0" y="4169879"/>
                <a:ext cx="2327047" cy="369332"/>
              </a:xfrm>
              <a:prstGeom prst="rect">
                <a:avLst/>
              </a:prstGeom>
              <a:blipFill>
                <a:blip r:embed="rId7"/>
                <a:stretch>
                  <a:fillRect t="-6667" r="-108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764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Logistic regression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11200" y="1293779"/>
            <a:ext cx="902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Often we need the output to represent probability of some statement being true, e.g.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given image represents a dog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observed features of our system indicate that it is in a superconducting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given proton-proton collision produced the Higgs boson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CCC0D0-E9F4-5D98-2480-6E54DED330DB}"/>
              </a:ext>
            </a:extLst>
          </p:cNvPr>
          <p:cNvSpPr txBox="1"/>
          <p:nvPr/>
        </p:nvSpPr>
        <p:spPr>
          <a:xfrm>
            <a:off x="711200" y="2703963"/>
            <a:ext cx="902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obtain a probability output, apply the sigmoid function to the output </a:t>
            </a:r>
            <a:r>
              <a:rPr lang="en-US" i="1" dirty="0"/>
              <a:t>z</a:t>
            </a:r>
            <a:r>
              <a:rPr lang="en-US" dirty="0"/>
              <a:t> of the final layer</a:t>
            </a:r>
            <a:endParaRPr lang="en-US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A51488-0418-627B-67AD-92FDBFCF8D6D}"/>
              </a:ext>
            </a:extLst>
          </p:cNvPr>
          <p:cNvSpPr txBox="1"/>
          <p:nvPr/>
        </p:nvSpPr>
        <p:spPr>
          <a:xfrm>
            <a:off x="711200" y="4676929"/>
            <a:ext cx="666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loss function for logistic regression is log loss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79A882-C36E-ECFD-99E9-275C2748E55C}"/>
              </a:ext>
            </a:extLst>
          </p:cNvPr>
          <p:cNvSpPr txBox="1"/>
          <p:nvPr/>
        </p:nvSpPr>
        <p:spPr>
          <a:xfrm>
            <a:off x="5852160" y="5110746"/>
            <a:ext cx="388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  – training set label (always 0 or 1)</a:t>
            </a:r>
          </a:p>
          <a:p>
            <a:r>
              <a:rPr lang="en-US" dirty="0"/>
              <a:t>y’ – model prediction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1748FC-17BE-F608-CE90-897F00EF9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76" y="3346556"/>
            <a:ext cx="1600200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EBC9CA-6068-0854-F668-F3BCEDFA1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785" y="3174632"/>
            <a:ext cx="2073973" cy="1503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536F3C-937E-8273-5557-5E86E72DD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658" y="3594205"/>
            <a:ext cx="3886200" cy="381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194728-CC71-067B-E6C9-AB7E0D8EC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443" y="5139137"/>
            <a:ext cx="4202430" cy="6625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B4AABE-D350-EAC0-75DF-89DD98D0808A}"/>
              </a:ext>
            </a:extLst>
          </p:cNvPr>
          <p:cNvSpPr txBox="1"/>
          <p:nvPr/>
        </p:nvSpPr>
        <p:spPr>
          <a:xfrm>
            <a:off x="711200" y="6004613"/>
            <a:ext cx="89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Logistic regression models are prone to overfitting, thus regularization is important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9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Classification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11200" y="1293779"/>
            <a:ext cx="902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Logistic regression returns a probability. </a:t>
            </a:r>
          </a:p>
          <a:p>
            <a:r>
              <a:rPr lang="en-US" dirty="0"/>
              <a:t>One can use this probability to make a binary classification:</a:t>
            </a:r>
          </a:p>
          <a:p>
            <a:r>
              <a:rPr lang="en-US" dirty="0"/>
              <a:t>if probability is larger than </a:t>
            </a:r>
            <a:r>
              <a:rPr lang="en-US" b="1" dirty="0"/>
              <a:t>classification threshold</a:t>
            </a:r>
            <a:r>
              <a:rPr lang="en-US" dirty="0"/>
              <a:t>, assign 1, otherwise 0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CCC0D0-E9F4-5D98-2480-6E54DED330DB}"/>
              </a:ext>
            </a:extLst>
          </p:cNvPr>
          <p:cNvSpPr txBox="1"/>
          <p:nvPr/>
        </p:nvSpPr>
        <p:spPr>
          <a:xfrm>
            <a:off x="711200" y="2379268"/>
            <a:ext cx="947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Starting choice for classification threshold can be 0.5, but it is not necessarily the optimum one</a:t>
            </a:r>
            <a:endParaRPr lang="en-US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A51488-0418-627B-67AD-92FDBFCF8D6D}"/>
              </a:ext>
            </a:extLst>
          </p:cNvPr>
          <p:cNvSpPr txBox="1"/>
          <p:nvPr/>
        </p:nvSpPr>
        <p:spPr>
          <a:xfrm>
            <a:off x="711200" y="4532122"/>
            <a:ext cx="538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accuracy may not be enough, also precision and recall matter (e.g. in the case where true positives are very rare but important to identify)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F58E4F-D334-7688-D7A5-E90EA0810CD3}"/>
              </a:ext>
            </a:extLst>
          </p:cNvPr>
          <p:cNvSpPr txBox="1"/>
          <p:nvPr/>
        </p:nvSpPr>
        <p:spPr>
          <a:xfrm>
            <a:off x="711200" y="2875026"/>
            <a:ext cx="947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Metrics:</a:t>
            </a:r>
            <a:endParaRPr lang="en-US" i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699D4D-0080-8372-4971-49DC597BF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43" y="3337234"/>
            <a:ext cx="3796030" cy="6716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E1B15D-B75D-F133-695D-6120999EB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349910"/>
            <a:ext cx="2129714" cy="6463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8F18E9-D8E7-0580-E7CF-F7F581B64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0441" y="3397488"/>
            <a:ext cx="1910719" cy="6114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706373-7804-512C-41F9-0360F3F250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2240" y="4093581"/>
            <a:ext cx="6555776" cy="2675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B92B6E-F28B-5EB2-36F8-62DFFC50D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0213" y="4768931"/>
            <a:ext cx="4890587" cy="140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28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Multi-class classification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11200" y="1293779"/>
            <a:ext cx="902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Sometimes we have to classify objects among multiple mutually exclusive classes.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Digits from 0 to 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Etc.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B30690-5286-07E4-88AC-1BAC53C40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582" y="1768116"/>
            <a:ext cx="2954165" cy="21799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DBD725-6004-E1B8-A275-C7375A7493CB}"/>
              </a:ext>
            </a:extLst>
          </p:cNvPr>
          <p:cNvSpPr txBox="1"/>
          <p:nvPr/>
        </p:nvSpPr>
        <p:spPr>
          <a:xfrm>
            <a:off x="711200" y="2828835"/>
            <a:ext cx="902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Achieved through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output nodes (one per each class)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Probability through </a:t>
            </a:r>
            <a:r>
              <a:rPr lang="en-US" b="1" dirty="0" err="1"/>
              <a:t>softmax</a:t>
            </a:r>
            <a:r>
              <a:rPr lang="en-US" b="1" dirty="0"/>
              <a:t> equation</a:t>
            </a:r>
            <a:r>
              <a:rPr lang="en-US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AEA1F-78E5-E975-758A-0297AD0AA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917" y="3914078"/>
            <a:ext cx="2802426" cy="8204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A2A760-D48F-8BCE-8DC4-E10D87DAF53A}"/>
              </a:ext>
            </a:extLst>
          </p:cNvPr>
          <p:cNvSpPr txBox="1"/>
          <p:nvPr/>
        </p:nvSpPr>
        <p:spPr>
          <a:xfrm>
            <a:off x="711200" y="5206143"/>
            <a:ext cx="902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Classic example: MNIST problem (classification of hand-written digits)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2FA016-BABB-F48F-1714-036A87EC12F5}"/>
              </a:ext>
            </a:extLst>
          </p:cNvPr>
          <p:cNvSpPr txBox="1"/>
          <p:nvPr/>
        </p:nvSpPr>
        <p:spPr>
          <a:xfrm>
            <a:off x="711200" y="5777452"/>
            <a:ext cx="102951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Google </a:t>
            </a:r>
            <a:r>
              <a:rPr lang="en-US" dirty="0" err="1">
                <a:hlinkClick r:id="rId5"/>
              </a:rPr>
              <a:t>Colab</a:t>
            </a:r>
            <a:r>
              <a:rPr lang="en-US" dirty="0">
                <a:hlinkClick r:id="rId5"/>
              </a:rPr>
              <a:t> notebook</a:t>
            </a:r>
            <a:endParaRPr lang="en-US" dirty="0"/>
          </a:p>
        </p:txBody>
      </p:sp>
      <p:pic>
        <p:nvPicPr>
          <p:cNvPr id="12290" name="Picture 2" descr="MNIST database - Wikipedia">
            <a:extLst>
              <a:ext uri="{FF2B5EF4-FFF2-40B4-BE49-F238E27FC236}">
                <a16:creationId xmlns:a16="http://schemas.microsoft.com/office/drawing/2014/main" id="{A03AA473-57D1-55FE-E58E-EA1499C7B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62" y="4368375"/>
            <a:ext cx="3362438" cy="204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13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Example: Looking for the QCD phase transition 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BD725-6004-E1B8-A275-C7375A7493CB}"/>
              </a:ext>
            </a:extLst>
          </p:cNvPr>
          <p:cNvSpPr txBox="1"/>
          <p:nvPr/>
        </p:nvSpPr>
        <p:spPr>
          <a:xfrm>
            <a:off x="718401" y="1216211"/>
            <a:ext cx="902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problem in QCD: is there a phase transition?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A2A760-D48F-8BCE-8DC4-E10D87DAF53A}"/>
              </a:ext>
            </a:extLst>
          </p:cNvPr>
          <p:cNvSpPr txBox="1"/>
          <p:nvPr/>
        </p:nvSpPr>
        <p:spPr>
          <a:xfrm>
            <a:off x="718401" y="5065585"/>
            <a:ext cx="902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Neural network learns to identify the presence of phase transition in model studies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782FB2-8524-23B8-551E-DE16596C4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199" y="2290910"/>
            <a:ext cx="3390479" cy="22098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6DE8C7-A5A5-A2E9-2A0B-626991EADD42}"/>
              </a:ext>
            </a:extLst>
          </p:cNvPr>
          <p:cNvSpPr txBox="1"/>
          <p:nvPr/>
        </p:nvSpPr>
        <p:spPr>
          <a:xfrm>
            <a:off x="718401" y="1633522"/>
            <a:ext cx="7186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Models predict subtle differences in pion spectra in heavy-ion collisions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E4885D-F9EA-8866-B313-5B93BCC23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983" y="2240618"/>
            <a:ext cx="3665177" cy="2071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FC86B7-3073-FEAA-B5BE-C309D571E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591" y="2018094"/>
            <a:ext cx="3406177" cy="26990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BB5DFA0-02BE-E3C7-3488-D64C148B778E}"/>
              </a:ext>
            </a:extLst>
          </p:cNvPr>
          <p:cNvSpPr txBox="1"/>
          <p:nvPr/>
        </p:nvSpPr>
        <p:spPr>
          <a:xfrm>
            <a:off x="5089513" y="4679543"/>
            <a:ext cx="6643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808FF"/>
                </a:solidFill>
              </a:rPr>
              <a:t>L.G. Pang, K. Zhou, N. </a:t>
            </a:r>
            <a:r>
              <a:rPr lang="en-US" sz="1200" dirty="0" err="1">
                <a:solidFill>
                  <a:srgbClr val="0808FF"/>
                </a:solidFill>
              </a:rPr>
              <a:t>Su</a:t>
            </a:r>
            <a:r>
              <a:rPr lang="en-US" sz="1200" dirty="0">
                <a:solidFill>
                  <a:srgbClr val="0808FF"/>
                </a:solidFill>
              </a:rPr>
              <a:t>, H. Petersen, H. </a:t>
            </a:r>
            <a:r>
              <a:rPr lang="en-US" sz="1200" dirty="0" err="1">
                <a:solidFill>
                  <a:srgbClr val="0808FF"/>
                </a:solidFill>
              </a:rPr>
              <a:t>Stoecker</a:t>
            </a:r>
            <a:r>
              <a:rPr lang="en-US" sz="1200" dirty="0">
                <a:solidFill>
                  <a:srgbClr val="0808FF"/>
                </a:solidFill>
              </a:rPr>
              <a:t>, X.-N. Wang, Nature </a:t>
            </a:r>
            <a:r>
              <a:rPr lang="en-US" sz="1200" dirty="0" err="1">
                <a:solidFill>
                  <a:srgbClr val="0808FF"/>
                </a:solidFill>
              </a:rPr>
              <a:t>Commun</a:t>
            </a:r>
            <a:r>
              <a:rPr lang="en-US" sz="1200" dirty="0">
                <a:solidFill>
                  <a:srgbClr val="0808FF"/>
                </a:solidFill>
              </a:rPr>
              <a:t>. 9, 210 (2018)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D2DC8A-B105-5C37-95E4-95DD0283FAE0}"/>
              </a:ext>
            </a:extLst>
          </p:cNvPr>
          <p:cNvSpPr txBox="1"/>
          <p:nvPr/>
        </p:nvSpPr>
        <p:spPr>
          <a:xfrm>
            <a:off x="718401" y="5571087"/>
            <a:ext cx="902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Plenty of other physics applications: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QFT properties from lattice 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Emulator of complex models/theories (e.g. hydrodynamics)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Multi-parameter estimation</a:t>
            </a:r>
          </a:p>
        </p:txBody>
      </p:sp>
    </p:spTree>
    <p:extLst>
      <p:ext uri="{BB962C8B-B14F-4D97-AF65-F5344CB8AC3E}">
        <p14:creationId xmlns:p14="http://schemas.microsoft.com/office/powerpoint/2010/main" val="207063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Key ML terminology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945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ML systems learn how to combine input to produce useful predictions on never-before-seen 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535536-496D-C39E-D98E-0DDCD6DF895D}"/>
              </a:ext>
            </a:extLst>
          </p:cNvPr>
          <p:cNvSpPr txBox="1"/>
          <p:nvPr/>
        </p:nvSpPr>
        <p:spPr>
          <a:xfrm>
            <a:off x="933244" y="2653610"/>
            <a:ext cx="7367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Labels: </a:t>
            </a:r>
            <a:r>
              <a:rPr lang="en-US" dirty="0"/>
              <a:t>a thing we’re predicting, the </a:t>
            </a:r>
            <a:r>
              <a:rPr lang="en-US" b="1" dirty="0"/>
              <a:t>y</a:t>
            </a:r>
            <a:r>
              <a:rPr lang="en-US" dirty="0"/>
              <a:t> variable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e.g. the system temperature </a:t>
            </a:r>
            <a:r>
              <a:rPr lang="en-US" i="1" dirty="0"/>
              <a:t>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7AC040-23AA-F469-1F22-3BBB7338D0C2}"/>
              </a:ext>
            </a:extLst>
          </p:cNvPr>
          <p:cNvSpPr txBox="1"/>
          <p:nvPr/>
        </p:nvSpPr>
        <p:spPr>
          <a:xfrm>
            <a:off x="933244" y="3597577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ML models: </a:t>
            </a:r>
            <a:r>
              <a:rPr lang="en-US" dirty="0"/>
              <a:t>produce the mapping</a:t>
            </a:r>
          </a:p>
        </p:txBody>
      </p:sp>
      <p:pic>
        <p:nvPicPr>
          <p:cNvPr id="3" name="Picture 2" descr="Dark side of neural networks explained [2023]">
            <a:extLst>
              <a:ext uri="{FF2B5EF4-FFF2-40B4-BE49-F238E27FC236}">
                <a16:creationId xmlns:a16="http://schemas.microsoft.com/office/drawing/2014/main" id="{8C5E10C9-CFDB-9FD4-CAC7-84C73BEB6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293" y="1905571"/>
            <a:ext cx="2890520" cy="178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6F4B7E-EF21-F5FC-EF54-8E4CA0AB66DF}"/>
              </a:ext>
            </a:extLst>
          </p:cNvPr>
          <p:cNvSpPr txBox="1"/>
          <p:nvPr/>
        </p:nvSpPr>
        <p:spPr>
          <a:xfrm>
            <a:off x="9418320" y="361084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7F391A-A1EC-FE8C-8FE2-A396D75DDA43}"/>
              </a:ext>
            </a:extLst>
          </p:cNvPr>
          <p:cNvSpPr txBox="1"/>
          <p:nvPr/>
        </p:nvSpPr>
        <p:spPr>
          <a:xfrm>
            <a:off x="10913265" y="360744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B9DA03-058F-51B1-3F41-32DDAC7B1846}"/>
              </a:ext>
            </a:extLst>
          </p:cNvPr>
          <p:cNvSpPr txBox="1"/>
          <p:nvPr/>
        </p:nvSpPr>
        <p:spPr>
          <a:xfrm>
            <a:off x="933244" y="1839237"/>
            <a:ext cx="47461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Features: </a:t>
            </a:r>
            <a:r>
              <a:rPr lang="en-US" dirty="0"/>
              <a:t>input variables </a:t>
            </a:r>
            <a:r>
              <a:rPr lang="en-US" b="1" dirty="0"/>
              <a:t>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e.g. coordinates and momenta of particles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5E81AD6-A1DB-8FC8-0D84-86EF91DE010E}"/>
              </a:ext>
            </a:extLst>
          </p:cNvPr>
          <p:cNvCxnSpPr/>
          <p:nvPr/>
        </p:nvCxnSpPr>
        <p:spPr>
          <a:xfrm>
            <a:off x="9927491" y="3832746"/>
            <a:ext cx="75184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5233822-0914-BE57-1F76-0331B180C6ED}"/>
              </a:ext>
            </a:extLst>
          </p:cNvPr>
          <p:cNvSpPr txBox="1"/>
          <p:nvPr/>
        </p:nvSpPr>
        <p:spPr>
          <a:xfrm>
            <a:off x="4484216" y="3610841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5B8364-2BC8-5E3C-750D-E7DC4664C398}"/>
              </a:ext>
            </a:extLst>
          </p:cNvPr>
          <p:cNvSpPr txBox="1"/>
          <p:nvPr/>
        </p:nvSpPr>
        <p:spPr>
          <a:xfrm>
            <a:off x="5979161" y="3607440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C05C8BC-9FD1-4B2D-719D-F4E237DBDBA9}"/>
              </a:ext>
            </a:extLst>
          </p:cNvPr>
          <p:cNvCxnSpPr>
            <a:cxnSpLocks/>
          </p:cNvCxnSpPr>
          <p:nvPr/>
        </p:nvCxnSpPr>
        <p:spPr>
          <a:xfrm>
            <a:off x="4993387" y="3832746"/>
            <a:ext cx="75184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E4E40D9-67C9-B24F-3B5F-18E633603204}"/>
              </a:ext>
            </a:extLst>
          </p:cNvPr>
          <p:cNvSpPr txBox="1"/>
          <p:nvPr/>
        </p:nvSpPr>
        <p:spPr>
          <a:xfrm>
            <a:off x="933244" y="4143201"/>
            <a:ext cx="5533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Labeled: contains both the features and the label(s)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Unlabeled: contains only the features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D0F9E9-E0D6-1364-D8BC-6D48B4795921}"/>
              </a:ext>
            </a:extLst>
          </p:cNvPr>
          <p:cNvSpPr txBox="1"/>
          <p:nvPr/>
        </p:nvSpPr>
        <p:spPr>
          <a:xfrm>
            <a:off x="933244" y="5229559"/>
            <a:ext cx="1047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Training – </a:t>
            </a:r>
            <a:r>
              <a:rPr lang="en-US" dirty="0"/>
              <a:t>creating and learning the model, i.e. gradually learn the relationship between features and labels based on the labeled examples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5DA38-1C0C-AD0F-9226-CE620274ACAD}"/>
              </a:ext>
            </a:extLst>
          </p:cNvPr>
          <p:cNvSpPr txBox="1"/>
          <p:nvPr/>
        </p:nvSpPr>
        <p:spPr>
          <a:xfrm>
            <a:off x="933244" y="5906390"/>
            <a:ext cx="10476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Inference – </a:t>
            </a:r>
            <a:r>
              <a:rPr lang="en-US" dirty="0"/>
              <a:t>applying the trained model to predict labels for unlabeled examples</a:t>
            </a:r>
          </a:p>
        </p:txBody>
      </p:sp>
    </p:spTree>
    <p:extLst>
      <p:ext uri="{BB962C8B-B14F-4D97-AF65-F5344CB8AC3E}">
        <p14:creationId xmlns:p14="http://schemas.microsoft.com/office/powerpoint/2010/main" val="321808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regression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535536-496D-C39E-D98E-0DDCD6DF895D}"/>
              </a:ext>
            </a:extLst>
          </p:cNvPr>
          <p:cNvSpPr txBox="1"/>
          <p:nvPr/>
        </p:nvSpPr>
        <p:spPr>
          <a:xfrm>
            <a:off x="933244" y="1753478"/>
            <a:ext cx="7367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Linear regression – </a:t>
            </a:r>
            <a:r>
              <a:rPr lang="en-US" dirty="0"/>
              <a:t>linear relationship between features and labels</a:t>
            </a:r>
            <a:endParaRPr lang="en-US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7AC040-23AA-F469-1F22-3BBB7338D0C2}"/>
              </a:ext>
            </a:extLst>
          </p:cNvPr>
          <p:cNvSpPr txBox="1"/>
          <p:nvPr/>
        </p:nvSpPr>
        <p:spPr>
          <a:xfrm>
            <a:off x="933244" y="2687680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y</a:t>
            </a:r>
            <a:r>
              <a:rPr lang="en-US" dirty="0"/>
              <a:t>’  – the predicted label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B9DA03-058F-51B1-3F41-32DDAC7B1846}"/>
              </a:ext>
            </a:extLst>
          </p:cNvPr>
          <p:cNvSpPr txBox="1"/>
          <p:nvPr/>
        </p:nvSpPr>
        <p:spPr>
          <a:xfrm>
            <a:off x="933244" y="1165086"/>
            <a:ext cx="4746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Regression: </a:t>
            </a:r>
            <a:r>
              <a:rPr lang="en-US" dirty="0"/>
              <a:t>predict continuous values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4E40D9-67C9-B24F-3B5F-18E633603204}"/>
              </a:ext>
            </a:extLst>
          </p:cNvPr>
          <p:cNvSpPr txBox="1"/>
          <p:nvPr/>
        </p:nvSpPr>
        <p:spPr>
          <a:xfrm>
            <a:off x="933244" y="4143201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more than one feature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55ED1B-94EF-215A-B6CC-094869721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34" y="1195587"/>
            <a:ext cx="4053795" cy="3122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02B950-2019-E125-A3F7-983C6CD43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727" y="2201076"/>
            <a:ext cx="1492167" cy="4796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D6F946A-CCDE-48FB-E3E9-A973556D89CF}"/>
              </a:ext>
            </a:extLst>
          </p:cNvPr>
          <p:cNvSpPr txBox="1"/>
          <p:nvPr/>
        </p:nvSpPr>
        <p:spPr>
          <a:xfrm>
            <a:off x="933244" y="3044218"/>
            <a:ext cx="29001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  <a:r>
              <a:rPr lang="en-US" dirty="0"/>
              <a:t>   – bias</a:t>
            </a:r>
          </a:p>
          <a:p>
            <a:r>
              <a:rPr lang="en-US" dirty="0"/>
              <a:t>w</a:t>
            </a:r>
            <a:r>
              <a:rPr lang="en-US" baseline="-25000" dirty="0"/>
              <a:t>1</a:t>
            </a:r>
            <a:r>
              <a:rPr lang="en-US" dirty="0"/>
              <a:t> – the weight of feature 1</a:t>
            </a:r>
          </a:p>
          <a:p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  – feature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876EC75-5730-49F6-C624-730510254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1431" y="4512533"/>
            <a:ext cx="2700758" cy="40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4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Training and loss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B9DA03-058F-51B1-3F41-32DDAC7B1846}"/>
              </a:ext>
            </a:extLst>
          </p:cNvPr>
          <p:cNvSpPr txBox="1"/>
          <p:nvPr/>
        </p:nvSpPr>
        <p:spPr>
          <a:xfrm>
            <a:off x="933244" y="1165086"/>
            <a:ext cx="874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Training: </a:t>
            </a:r>
            <a:r>
              <a:rPr lang="en-US" dirty="0"/>
              <a:t>learning good values for all the weights and bias from label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7A6C3D-505C-876C-193A-1DB0C1474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78" y="1766408"/>
            <a:ext cx="4031488" cy="2926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7DF37A-866A-894B-AE40-ACCA6258E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555" y="1766408"/>
            <a:ext cx="4079108" cy="2926080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35FD57D4-17C9-C57C-3826-1CCFF9F36384}"/>
              </a:ext>
            </a:extLst>
          </p:cNvPr>
          <p:cNvSpPr/>
          <p:nvPr/>
        </p:nvSpPr>
        <p:spPr>
          <a:xfrm>
            <a:off x="5307862" y="2934808"/>
            <a:ext cx="1270000" cy="264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303087-9D0D-457F-E84C-5B904C4F69C1}"/>
              </a:ext>
            </a:extLst>
          </p:cNvPr>
          <p:cNvSpPr txBox="1"/>
          <p:nvPr/>
        </p:nvSpPr>
        <p:spPr>
          <a:xfrm>
            <a:off x="5368084" y="256547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70C090-2253-58E9-C4B2-2BA8F15D269F}"/>
              </a:ext>
            </a:extLst>
          </p:cNvPr>
          <p:cNvSpPr txBox="1"/>
          <p:nvPr/>
        </p:nvSpPr>
        <p:spPr>
          <a:xfrm>
            <a:off x="933244" y="4747614"/>
            <a:ext cx="874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Introduce </a:t>
            </a:r>
            <a:r>
              <a:rPr lang="en-US" b="1" dirty="0"/>
              <a:t>loss function</a:t>
            </a:r>
            <a:r>
              <a:rPr lang="en-US" dirty="0"/>
              <a:t> – a measure of how bad the model prediction is, and minimize 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C2668F-452E-A713-0100-8A3CD29E51CE}"/>
              </a:ext>
            </a:extLst>
          </p:cNvPr>
          <p:cNvSpPr txBox="1"/>
          <p:nvPr/>
        </p:nvSpPr>
        <p:spPr>
          <a:xfrm>
            <a:off x="933244" y="5167025"/>
            <a:ext cx="874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Common choice is the mean squared loss (</a:t>
            </a:r>
            <a:r>
              <a:rPr lang="en-US" b="1" dirty="0"/>
              <a:t>L</a:t>
            </a:r>
            <a:r>
              <a:rPr lang="en-US" b="1" baseline="-25000" dirty="0"/>
              <a:t>2</a:t>
            </a:r>
            <a:r>
              <a:rPr lang="en-US" b="1" dirty="0"/>
              <a:t> loss</a:t>
            </a:r>
            <a:r>
              <a:rPr lang="en-US" dirty="0"/>
              <a:t>)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49B09C-8C8B-CB85-77D3-7AE3972E1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830" y="5586436"/>
            <a:ext cx="3736340" cy="75382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D33FB5-BB47-C09E-C84F-19A32688B308}"/>
              </a:ext>
            </a:extLst>
          </p:cNvPr>
          <p:cNvSpPr txBox="1"/>
          <p:nvPr/>
        </p:nvSpPr>
        <p:spPr>
          <a:xfrm>
            <a:off x="4864452" y="6251838"/>
            <a:ext cx="19998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sum over labeled examples</a:t>
            </a:r>
          </a:p>
        </p:txBody>
      </p:sp>
    </p:spTree>
    <p:extLst>
      <p:ext uri="{BB962C8B-B14F-4D97-AF65-F5344CB8AC3E}">
        <p14:creationId xmlns:p14="http://schemas.microsoft.com/office/powerpoint/2010/main" val="2410967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Minimizing loss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FB6FCF-8C98-4443-4D9D-9FD0BDA6C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166" y="1793362"/>
            <a:ext cx="3182229" cy="22340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92018"/>
            <a:ext cx="752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Find weights </a:t>
            </a:r>
            <a:r>
              <a:rPr lang="en-US" i="1" dirty="0" err="1"/>
              <a:t>w</a:t>
            </a:r>
            <a:r>
              <a:rPr lang="en-US" baseline="-25000" dirty="0" err="1"/>
              <a:t>i</a:t>
            </a:r>
            <a:r>
              <a:rPr lang="en-US" dirty="0"/>
              <a:t> and bias </a:t>
            </a:r>
            <a:r>
              <a:rPr lang="en-US" i="1" dirty="0"/>
              <a:t>b </a:t>
            </a:r>
            <a:r>
              <a:rPr lang="en-US" dirty="0"/>
              <a:t>that minimize the loss function over the dataset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068319-8CF1-70F2-79B9-B2FF659BC7BE}"/>
              </a:ext>
            </a:extLst>
          </p:cNvPr>
          <p:cNvSpPr txBox="1"/>
          <p:nvPr/>
        </p:nvSpPr>
        <p:spPr>
          <a:xfrm>
            <a:off x="741680" y="1788282"/>
            <a:ext cx="524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principle can be achieved by solving the equations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7E11215-D005-61DC-890E-207E815FE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6993" y="2284546"/>
            <a:ext cx="1941636" cy="4586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6E276-8C3D-C5D8-B43C-1AC844031288}"/>
              </a:ext>
            </a:extLst>
          </p:cNvPr>
          <p:cNvSpPr txBox="1"/>
          <p:nvPr/>
        </p:nvSpPr>
        <p:spPr>
          <a:xfrm>
            <a:off x="741680" y="2782669"/>
            <a:ext cx="71176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Issues: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Becomes challenging for non-linear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Does not scale well for large data sets and complex neural networks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787043-B1D0-1A5C-17AF-006EFFB42AD2}"/>
              </a:ext>
            </a:extLst>
          </p:cNvPr>
          <p:cNvSpPr txBox="1"/>
          <p:nvPr/>
        </p:nvSpPr>
        <p:spPr>
          <a:xfrm>
            <a:off x="741680" y="4027386"/>
            <a:ext cx="7733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Gradient descent: </a:t>
            </a:r>
            <a:r>
              <a:rPr lang="en-US" dirty="0"/>
              <a:t>move the weights in the opposite direction of the gradient</a:t>
            </a:r>
            <a:endParaRPr lang="en-US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C5736EA-3789-3E89-A648-03D4F90BA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680" y="4584339"/>
            <a:ext cx="2989989" cy="1882952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26C9A2C-CA7B-3B88-C218-29B2F4604D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40646" y="4718105"/>
            <a:ext cx="1949480" cy="6221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825A70C-3083-8798-8821-221CB4B82FB7}"/>
              </a:ext>
            </a:extLst>
          </p:cNvPr>
          <p:cNvSpPr txBox="1"/>
          <p:nvPr/>
        </p:nvSpPr>
        <p:spPr>
          <a:xfrm>
            <a:off x="6659789" y="5755357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is </a:t>
            </a:r>
            <a:r>
              <a:rPr lang="en-US" b="1" dirty="0"/>
              <a:t>learning rate</a:t>
            </a:r>
          </a:p>
        </p:txBody>
      </p:sp>
    </p:spTree>
    <p:extLst>
      <p:ext uri="{BB962C8B-B14F-4D97-AF65-F5344CB8AC3E}">
        <p14:creationId xmlns:p14="http://schemas.microsoft.com/office/powerpoint/2010/main" val="260904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Minimizing loss: learning rate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92018"/>
            <a:ext cx="788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Learning rate is a knob that should be tweaked for ML algorithm to be efficient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1044E4B-CF40-AFF1-356E-20B2F27A7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4053" y="1763379"/>
            <a:ext cx="1529151" cy="4880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ED08C-AD0E-5211-FF73-C66753D1E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42" y="2783712"/>
            <a:ext cx="3525520" cy="1876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572421-20FC-DAAB-BDAB-879B17A023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767" t="984" b="-1"/>
          <a:stretch/>
        </p:blipFill>
        <p:spPr>
          <a:xfrm>
            <a:off x="8081193" y="2860469"/>
            <a:ext cx="3318165" cy="18000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7FE006-6692-6E02-804D-3D8070E990B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014" t="-435" b="1"/>
          <a:stretch/>
        </p:blipFill>
        <p:spPr>
          <a:xfrm>
            <a:off x="4583346" y="2737992"/>
            <a:ext cx="2810563" cy="20139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FAF9C3-E65E-D7CA-A8CD-1D788BAB9C45}"/>
              </a:ext>
            </a:extLst>
          </p:cNvPr>
          <p:cNvSpPr txBox="1"/>
          <p:nvPr/>
        </p:nvSpPr>
        <p:spPr>
          <a:xfrm>
            <a:off x="2133302" y="236866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too small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6A0BA4-6CE7-94D2-D384-8DF062DD2D00}"/>
              </a:ext>
            </a:extLst>
          </p:cNvPr>
          <p:cNvSpPr txBox="1"/>
          <p:nvPr/>
        </p:nvSpPr>
        <p:spPr>
          <a:xfrm>
            <a:off x="8904215" y="2410695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too large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878E38-203D-68C7-76E5-EB02F254CD57}"/>
              </a:ext>
            </a:extLst>
          </p:cNvPr>
          <p:cNvSpPr txBox="1"/>
          <p:nvPr/>
        </p:nvSpPr>
        <p:spPr>
          <a:xfrm>
            <a:off x="5575665" y="2410695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just fine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758C3-78D0-B9EA-95E6-9AD7CDD764A1}"/>
              </a:ext>
            </a:extLst>
          </p:cNvPr>
          <p:cNvSpPr txBox="1"/>
          <p:nvPr/>
        </p:nvSpPr>
        <p:spPr>
          <a:xfrm>
            <a:off x="741680" y="4832078"/>
            <a:ext cx="11248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Theoretical optimal value: k = 1/(d</a:t>
            </a:r>
            <a:r>
              <a:rPr lang="en-US" baseline="30000" dirty="0"/>
              <a:t>2</a:t>
            </a:r>
            <a:r>
              <a:rPr lang="en-US" dirty="0"/>
              <a:t>L/dw</a:t>
            </a:r>
            <a:r>
              <a:rPr lang="en-US" baseline="30000" dirty="0"/>
              <a:t>2</a:t>
            </a:r>
            <a:r>
              <a:rPr lang="en-US" dirty="0"/>
              <a:t>) for 1d case or inverse Hessian (Jacobian) matrix for multi-dimensional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689CE7-CA6F-788B-6E07-D1203FFF35A6}"/>
              </a:ext>
            </a:extLst>
          </p:cNvPr>
          <p:cNvSpPr txBox="1"/>
          <p:nvPr/>
        </p:nvSpPr>
        <p:spPr>
          <a:xfrm>
            <a:off x="741680" y="5272944"/>
            <a:ext cx="779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Equivalent to Newton’s method of solving the system of (non-)linear equations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88C6ED4-208A-5489-C758-AF61D4B466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04215" y="5321489"/>
            <a:ext cx="1941636" cy="45865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10007F5-7329-A77D-DA08-C948672EFE3C}"/>
              </a:ext>
            </a:extLst>
          </p:cNvPr>
          <p:cNvSpPr txBox="1"/>
          <p:nvPr/>
        </p:nvSpPr>
        <p:spPr>
          <a:xfrm>
            <a:off x="741680" y="6171199"/>
            <a:ext cx="10381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Stochastic gradient descent: </a:t>
            </a:r>
            <a:r>
              <a:rPr lang="en-US" dirty="0"/>
              <a:t>randomly pick a fraction (batch) of data to estimate the loss at each step</a:t>
            </a:r>
          </a:p>
        </p:txBody>
      </p:sp>
    </p:spTree>
    <p:extLst>
      <p:ext uri="{BB962C8B-B14F-4D97-AF65-F5344CB8AC3E}">
        <p14:creationId xmlns:p14="http://schemas.microsoft.com/office/powerpoint/2010/main" val="288849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542" y="0"/>
            <a:ext cx="11450917" cy="1165085"/>
          </a:xfrm>
        </p:spPr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Neural networks and non-linear problems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44881"/>
            <a:ext cx="4963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 far we’ve dealt with linear regression problems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758C3-78D0-B9EA-95E6-9AD7CDD764A1}"/>
              </a:ext>
            </a:extLst>
          </p:cNvPr>
          <p:cNvSpPr txBox="1"/>
          <p:nvPr/>
        </p:nvSpPr>
        <p:spPr>
          <a:xfrm>
            <a:off x="741680" y="4476325"/>
            <a:ext cx="838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Non-linearity is achieved through adding </a:t>
            </a:r>
            <a:r>
              <a:rPr lang="en-US" b="1" dirty="0"/>
              <a:t>activation functions </a:t>
            </a:r>
            <a:r>
              <a:rPr lang="en-US" dirty="0"/>
              <a:t>at intermediate layers</a:t>
            </a:r>
          </a:p>
        </p:txBody>
      </p:sp>
      <p:pic>
        <p:nvPicPr>
          <p:cNvPr id="13314" name="Picture 2" descr="Cartesian plot. Traditional x axis is labeled 'x1'. Traditional y axis is labeled 'x2'. Blue dots occupy the northwest and southeast quadrants; yellow dots occupy the southwest and northeast quadrants.">
            <a:extLst>
              <a:ext uri="{FF2B5EF4-FFF2-40B4-BE49-F238E27FC236}">
                <a16:creationId xmlns:a16="http://schemas.microsoft.com/office/drawing/2014/main" id="{A8DF6701-835F-4877-B255-3249C42E7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178" y="1871508"/>
            <a:ext cx="2605801" cy="183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ata set contains many orange and many blue dots. It is hard to determine a coherent pattern, but the orange dots vaguely form a spiral and the blue dots perhaps form a different spiral.">
            <a:extLst>
              <a:ext uri="{FF2B5EF4-FFF2-40B4-BE49-F238E27FC236}">
                <a16:creationId xmlns:a16="http://schemas.microsoft.com/office/drawing/2014/main" id="{7F7D33C3-A8BD-18A9-8D72-02E219F4C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996" y="3906913"/>
            <a:ext cx="1983740" cy="199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F6A7DD-E20A-6CD8-0E0F-B98B6589A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057" y="2382615"/>
            <a:ext cx="1654315" cy="10123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FAB7D37-51E0-B3A9-A3AB-17FD6F5DC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829" y="2270966"/>
            <a:ext cx="1932587" cy="21505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5CB19DC-644F-DC28-D790-24BB6B8416CA}"/>
              </a:ext>
            </a:extLst>
          </p:cNvPr>
          <p:cNvSpPr txBox="1"/>
          <p:nvPr/>
        </p:nvSpPr>
        <p:spPr>
          <a:xfrm>
            <a:off x="9580996" y="1369172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 problems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CB02DF-20B0-BC80-132A-1FEA2D42BAA9}"/>
              </a:ext>
            </a:extLst>
          </p:cNvPr>
          <p:cNvSpPr txBox="1"/>
          <p:nvPr/>
        </p:nvSpPr>
        <p:spPr>
          <a:xfrm>
            <a:off x="741680" y="1589184"/>
            <a:ext cx="5551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can only get you so far. How to add non-linearity?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4BB7FB-454D-957D-6E7B-891F061C9D67}"/>
              </a:ext>
            </a:extLst>
          </p:cNvPr>
          <p:cNvSpPr txBox="1"/>
          <p:nvPr/>
        </p:nvSpPr>
        <p:spPr>
          <a:xfrm>
            <a:off x="1056640" y="201871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1A4D62-6899-5C53-5C9E-6B9D306036D9}"/>
              </a:ext>
            </a:extLst>
          </p:cNvPr>
          <p:cNvSpPr txBox="1"/>
          <p:nvPr/>
        </p:nvSpPr>
        <p:spPr>
          <a:xfrm>
            <a:off x="3471744" y="2000719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Still linear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5A442CB-B32C-8D10-EA66-9668304E13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8719" y="2320511"/>
            <a:ext cx="2423850" cy="21010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C91B4D0-D2E5-E389-D34E-6EF1F29A4649}"/>
              </a:ext>
            </a:extLst>
          </p:cNvPr>
          <p:cNvSpPr txBox="1"/>
          <p:nvPr/>
        </p:nvSpPr>
        <p:spPr>
          <a:xfrm>
            <a:off x="6293200" y="1993754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B3AD82C-5493-26EF-6C17-84AA6305F1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264" y="4936306"/>
            <a:ext cx="3251549" cy="12776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373AD3F-6B16-902B-A864-5A8D53B470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1416" y="4880895"/>
            <a:ext cx="3346756" cy="13234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9178120-2B22-6017-6623-A7636769A0E0}"/>
              </a:ext>
            </a:extLst>
          </p:cNvPr>
          <p:cNvSpPr txBox="1"/>
          <p:nvPr/>
        </p:nvSpPr>
        <p:spPr>
          <a:xfrm>
            <a:off x="741680" y="6336865"/>
            <a:ext cx="7138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 weights through </a:t>
            </a:r>
            <a:r>
              <a:rPr lang="en-US" b="1" dirty="0"/>
              <a:t>backpropagation</a:t>
            </a:r>
            <a:r>
              <a:rPr lang="en-US" dirty="0"/>
              <a:t> (chain rule for the derivatives)</a:t>
            </a:r>
          </a:p>
        </p:txBody>
      </p:sp>
    </p:spTree>
    <p:extLst>
      <p:ext uri="{BB962C8B-B14F-4D97-AF65-F5344CB8AC3E}">
        <p14:creationId xmlns:p14="http://schemas.microsoft.com/office/powerpoint/2010/main" val="327776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Training and Test Sets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92018"/>
            <a:ext cx="7194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data (labeled examples) are typically split into training and test sets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758C3-78D0-B9EA-95E6-9AD7CDD764A1}"/>
              </a:ext>
            </a:extLst>
          </p:cNvPr>
          <p:cNvSpPr txBox="1"/>
          <p:nvPr/>
        </p:nvSpPr>
        <p:spPr>
          <a:xfrm>
            <a:off x="741680" y="3081993"/>
            <a:ext cx="6720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Training set: </a:t>
            </a:r>
            <a:r>
              <a:rPr lang="en-US" dirty="0"/>
              <a:t>Data used to train the model</a:t>
            </a:r>
          </a:p>
          <a:p>
            <a:r>
              <a:rPr lang="en-US" b="1" dirty="0"/>
              <a:t>Test set: </a:t>
            </a:r>
            <a:r>
              <a:rPr lang="en-US" dirty="0"/>
              <a:t>Data not used for training but for validation of the model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B9BDB5-5BE7-E4FA-D88E-9A2E5DF23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732884"/>
            <a:ext cx="7772400" cy="12276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2C795B-729C-452E-217B-CD9A70506D02}"/>
              </a:ext>
            </a:extLst>
          </p:cNvPr>
          <p:cNvSpPr txBox="1"/>
          <p:nvPr/>
        </p:nvSpPr>
        <p:spPr>
          <a:xfrm>
            <a:off x="741680" y="3932188"/>
            <a:ext cx="982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Entries in training and test sets should be independent (no duplication) and statistically representative of the whole 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383203-44E3-B660-6273-1BF847F34010}"/>
              </a:ext>
            </a:extLst>
          </p:cNvPr>
          <p:cNvSpPr txBox="1"/>
          <p:nvPr/>
        </p:nvSpPr>
        <p:spPr>
          <a:xfrm>
            <a:off x="741680" y="4768075"/>
            <a:ext cx="9824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good practices: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sanitization (remove duplicates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Random shuffle of the order of the entries (in case they were originally sorted by some feature)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Normalization (features should all have similar scale, e.g. numbers between 0 and 1)</a:t>
            </a:r>
          </a:p>
        </p:txBody>
      </p:sp>
    </p:spTree>
    <p:extLst>
      <p:ext uri="{BB962C8B-B14F-4D97-AF65-F5344CB8AC3E}">
        <p14:creationId xmlns:p14="http://schemas.microsoft.com/office/powerpoint/2010/main" val="350772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Overfitting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7CA5E-DBC2-1B5C-41E6-1DA5661CFB26}"/>
              </a:ext>
            </a:extLst>
          </p:cNvPr>
          <p:cNvSpPr txBox="1"/>
          <p:nvPr/>
        </p:nvSpPr>
        <p:spPr>
          <a:xfrm>
            <a:off x="741680" y="1292017"/>
            <a:ext cx="666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Overfitting</a:t>
            </a:r>
            <a:r>
              <a:rPr lang="en-US" dirty="0"/>
              <a:t> is a common ML problem that occurs when a model is too complicated and overfits the peculiarities of the training set</a:t>
            </a:r>
          </a:p>
        </p:txBody>
      </p:sp>
      <p:sp>
        <p:nvSpPr>
          <p:cNvPr id="6" name="AutoShape 4" descr="A horizontal bar divided into two pieces: 80% of which is the training set and 20% the test set.">
            <a:extLst>
              <a:ext uri="{FF2B5EF4-FFF2-40B4-BE49-F238E27FC236}">
                <a16:creationId xmlns:a16="http://schemas.microsoft.com/office/drawing/2014/main" id="{C5696670-A63E-AD43-B804-56D90631F4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This Figure contains the same arrangement of blue and orange dots as Figure 1. However, this figure accurately encloses nearly all of the blue dots and orange dots with a collection of complex shapes.">
            <a:extLst>
              <a:ext uri="{FF2B5EF4-FFF2-40B4-BE49-F238E27FC236}">
                <a16:creationId xmlns:a16="http://schemas.microsoft.com/office/drawing/2014/main" id="{6CEEA603-2E4C-15E0-FCD2-F8C2C152F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21" y="2512604"/>
            <a:ext cx="3053379" cy="30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0C0B5-E304-36B0-A58A-0B7C28BDF952}"/>
              </a:ext>
            </a:extLst>
          </p:cNvPr>
          <p:cNvSpPr txBox="1"/>
          <p:nvPr/>
        </p:nvSpPr>
        <p:spPr>
          <a:xfrm>
            <a:off x="1954593" y="210521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Training set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58EB3-80F3-45A1-74D2-19B28262A99C}"/>
              </a:ext>
            </a:extLst>
          </p:cNvPr>
          <p:cNvSpPr txBox="1"/>
          <p:nvPr/>
        </p:nvSpPr>
        <p:spPr>
          <a:xfrm>
            <a:off x="973921" y="5692695"/>
            <a:ext cx="3563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is complex enough to give </a:t>
            </a:r>
          </a:p>
          <a:p>
            <a:r>
              <a:rPr lang="en-US" dirty="0"/>
              <a:t>a peculiar structure that models the training set well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FEC1C1-262D-ADF1-AB3F-76A23BEE0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176" y="1229691"/>
            <a:ext cx="3554332" cy="96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79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3316</TotalTime>
  <Words>1096</Words>
  <Application>Microsoft Macintosh PowerPoint</Application>
  <PresentationFormat>Widescreen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Key ML terminology</vt:lpstr>
      <vt:lpstr>Linear regression</vt:lpstr>
      <vt:lpstr>Training and loss</vt:lpstr>
      <vt:lpstr>Minimizing loss</vt:lpstr>
      <vt:lpstr>Minimizing loss: learning rate</vt:lpstr>
      <vt:lpstr>Neural networks and non-linear problems</vt:lpstr>
      <vt:lpstr>Training and Test Sets</vt:lpstr>
      <vt:lpstr>Overfitting</vt:lpstr>
      <vt:lpstr>Overfitting</vt:lpstr>
      <vt:lpstr>Avoid overfitting through regularization</vt:lpstr>
      <vt:lpstr>Logistic regression</vt:lpstr>
      <vt:lpstr>Classification</vt:lpstr>
      <vt:lpstr>Multi-class classification</vt:lpstr>
      <vt:lpstr>Example: Looking for the QCD phase transition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1240</cp:revision>
  <cp:lastPrinted>2018-05-12T22:28:36Z</cp:lastPrinted>
  <dcterms:created xsi:type="dcterms:W3CDTF">2018-05-07T16:28:28Z</dcterms:created>
  <dcterms:modified xsi:type="dcterms:W3CDTF">2025-05-10T20:15:37Z</dcterms:modified>
</cp:coreProperties>
</file>