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handoutMasterIdLst>
    <p:handoutMasterId r:id="rId108"/>
  </p:handoutMasterIdLst>
  <p:sldIdLst>
    <p:sldId id="256" r:id="rId2"/>
    <p:sldId id="358" r:id="rId3"/>
    <p:sldId id="379" r:id="rId4"/>
    <p:sldId id="359" r:id="rId5"/>
    <p:sldId id="360" r:id="rId6"/>
    <p:sldId id="363" r:id="rId7"/>
    <p:sldId id="361" r:id="rId8"/>
    <p:sldId id="362" r:id="rId9"/>
    <p:sldId id="364" r:id="rId10"/>
    <p:sldId id="365" r:id="rId11"/>
    <p:sldId id="366" r:id="rId12"/>
    <p:sldId id="367" r:id="rId13"/>
    <p:sldId id="368" r:id="rId14"/>
    <p:sldId id="369" r:id="rId15"/>
    <p:sldId id="371" r:id="rId16"/>
    <p:sldId id="370" r:id="rId17"/>
    <p:sldId id="372" r:id="rId18"/>
    <p:sldId id="373" r:id="rId19"/>
    <p:sldId id="375" r:id="rId20"/>
    <p:sldId id="374" r:id="rId21"/>
    <p:sldId id="356" r:id="rId22"/>
    <p:sldId id="268" r:id="rId23"/>
    <p:sldId id="263" r:id="rId24"/>
    <p:sldId id="380" r:id="rId25"/>
    <p:sldId id="381" r:id="rId26"/>
    <p:sldId id="382" r:id="rId27"/>
    <p:sldId id="383" r:id="rId28"/>
    <p:sldId id="376" r:id="rId29"/>
    <p:sldId id="377" r:id="rId30"/>
    <p:sldId id="277" r:id="rId31"/>
    <p:sldId id="278" r:id="rId32"/>
    <p:sldId id="384" r:id="rId33"/>
    <p:sldId id="385" r:id="rId34"/>
    <p:sldId id="386" r:id="rId35"/>
    <p:sldId id="340" r:id="rId36"/>
    <p:sldId id="341" r:id="rId37"/>
    <p:sldId id="279" r:id="rId38"/>
    <p:sldId id="282" r:id="rId39"/>
    <p:sldId id="378" r:id="rId40"/>
    <p:sldId id="281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352" r:id="rId49"/>
    <p:sldId id="290" r:id="rId50"/>
    <p:sldId id="353" r:id="rId51"/>
    <p:sldId id="292" r:id="rId52"/>
    <p:sldId id="291" r:id="rId53"/>
    <p:sldId id="302" r:id="rId54"/>
    <p:sldId id="293" r:id="rId55"/>
    <p:sldId id="294" r:id="rId56"/>
    <p:sldId id="295" r:id="rId57"/>
    <p:sldId id="298" r:id="rId58"/>
    <p:sldId id="296" r:id="rId59"/>
    <p:sldId id="299" r:id="rId60"/>
    <p:sldId id="300" r:id="rId61"/>
    <p:sldId id="388" r:id="rId62"/>
    <p:sldId id="387" r:id="rId63"/>
    <p:sldId id="301" r:id="rId64"/>
    <p:sldId id="303" r:id="rId65"/>
    <p:sldId id="304" r:id="rId66"/>
    <p:sldId id="349" r:id="rId67"/>
    <p:sldId id="305" r:id="rId68"/>
    <p:sldId id="306" r:id="rId69"/>
    <p:sldId id="307" r:id="rId70"/>
    <p:sldId id="308" r:id="rId71"/>
    <p:sldId id="309" r:id="rId72"/>
    <p:sldId id="310" r:id="rId73"/>
    <p:sldId id="311" r:id="rId74"/>
    <p:sldId id="344" r:id="rId75"/>
    <p:sldId id="343" r:id="rId76"/>
    <p:sldId id="312" r:id="rId77"/>
    <p:sldId id="314" r:id="rId78"/>
    <p:sldId id="315" r:id="rId79"/>
    <p:sldId id="316" r:id="rId80"/>
    <p:sldId id="317" r:id="rId81"/>
    <p:sldId id="345" r:id="rId82"/>
    <p:sldId id="346" r:id="rId83"/>
    <p:sldId id="322" r:id="rId84"/>
    <p:sldId id="323" r:id="rId85"/>
    <p:sldId id="324" r:id="rId86"/>
    <p:sldId id="350" r:id="rId87"/>
    <p:sldId id="325" r:id="rId88"/>
    <p:sldId id="351" r:id="rId89"/>
    <p:sldId id="348" r:id="rId90"/>
    <p:sldId id="347" r:id="rId91"/>
    <p:sldId id="327" r:id="rId92"/>
    <p:sldId id="328" r:id="rId93"/>
    <p:sldId id="329" r:id="rId94"/>
    <p:sldId id="339" r:id="rId95"/>
    <p:sldId id="275" r:id="rId96"/>
    <p:sldId id="330" r:id="rId97"/>
    <p:sldId id="354" r:id="rId98"/>
    <p:sldId id="331" r:id="rId99"/>
    <p:sldId id="332" r:id="rId100"/>
    <p:sldId id="333" r:id="rId101"/>
    <p:sldId id="334" r:id="rId102"/>
    <p:sldId id="335" r:id="rId103"/>
    <p:sldId id="336" r:id="rId104"/>
    <p:sldId id="337" r:id="rId105"/>
    <p:sldId id="338" r:id="rId10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92A1DF87-CB71-4E65-BA3C-4B6A08EEBDF7}">
          <p14:sldIdLst>
            <p14:sldId id="256"/>
          </p14:sldIdLst>
        </p14:section>
        <p14:section name="introduction" id="{DBE749B9-6865-43D0-81ED-813292D5F4CE}">
          <p14:sldIdLst>
            <p14:sldId id="358"/>
            <p14:sldId id="379"/>
            <p14:sldId id="359"/>
            <p14:sldId id="360"/>
            <p14:sldId id="363"/>
            <p14:sldId id="361"/>
            <p14:sldId id="362"/>
            <p14:sldId id="364"/>
            <p14:sldId id="365"/>
            <p14:sldId id="366"/>
            <p14:sldId id="367"/>
            <p14:sldId id="368"/>
            <p14:sldId id="369"/>
            <p14:sldId id="371"/>
            <p14:sldId id="370"/>
            <p14:sldId id="372"/>
            <p14:sldId id="373"/>
            <p14:sldId id="375"/>
            <p14:sldId id="374"/>
            <p14:sldId id="356"/>
          </p14:sldIdLst>
        </p14:section>
        <p14:section name="related_work" id="{068B0F2B-ACF4-4F8F-A65E-2DE5B3A098F5}">
          <p14:sldIdLst>
            <p14:sldId id="268"/>
            <p14:sldId id="263"/>
            <p14:sldId id="380"/>
            <p14:sldId id="381"/>
            <p14:sldId id="382"/>
            <p14:sldId id="383"/>
            <p14:sldId id="376"/>
            <p14:sldId id="377"/>
            <p14:sldId id="277"/>
            <p14:sldId id="278"/>
            <p14:sldId id="384"/>
            <p14:sldId id="385"/>
            <p14:sldId id="386"/>
            <p14:sldId id="340"/>
          </p14:sldIdLst>
        </p14:section>
        <p14:section name="observation" id="{03195FE5-11F5-4440-B24D-C97C90458232}">
          <p14:sldIdLst>
            <p14:sldId id="341"/>
          </p14:sldIdLst>
        </p14:section>
        <p14:section name="observation_topk" id="{707B5058-2885-4C12-85E1-D97670D5EB6F}">
          <p14:sldIdLst>
            <p14:sldId id="279"/>
          </p14:sldIdLst>
        </p14:section>
        <p14:section name="observation_attn_viz" id="{BC5A166E-E2B4-414E-AEED-3E9B1166A61C}">
          <p14:sldIdLst>
            <p14:sldId id="282"/>
            <p14:sldId id="378"/>
            <p14:sldId id="281"/>
            <p14:sldId id="283"/>
            <p14:sldId id="284"/>
            <p14:sldId id="285"/>
            <p14:sldId id="286"/>
            <p14:sldId id="287"/>
          </p14:sldIdLst>
        </p14:section>
        <p14:section name="observation_pattern_observe" id="{19407E91-5842-4689-88C6-B617FE5A9DB7}">
          <p14:sldIdLst>
            <p14:sldId id="288"/>
            <p14:sldId id="289"/>
            <p14:sldId id="352"/>
            <p14:sldId id="290"/>
            <p14:sldId id="353"/>
            <p14:sldId id="292"/>
            <p14:sldId id="291"/>
            <p14:sldId id="302"/>
          </p14:sldIdLst>
        </p14:section>
        <p14:section name="observation_pattern_detect" id="{6120D834-4F64-4C34-BBA1-8B69E2C48B2C}">
          <p14:sldIdLst>
            <p14:sldId id="293"/>
            <p14:sldId id="294"/>
            <p14:sldId id="295"/>
            <p14:sldId id="298"/>
            <p14:sldId id="296"/>
            <p14:sldId id="299"/>
            <p14:sldId id="300"/>
            <p14:sldId id="388"/>
            <p14:sldId id="387"/>
            <p14:sldId id="301"/>
          </p14:sldIdLst>
        </p14:section>
        <p14:section name="observation_text" id="{EE7BD27D-70B7-4730-BB0D-C18BB5770BD7}">
          <p14:sldIdLst>
            <p14:sldId id="303"/>
            <p14:sldId id="304"/>
          </p14:sldIdLst>
        </p14:section>
        <p14:section name="observation_general" id="{9CC249C5-E1C3-43F3-B485-1CFEC91CC01E}">
          <p14:sldIdLst>
            <p14:sldId id="349"/>
          </p14:sldIdLst>
        </p14:section>
        <p14:section name="observation_general_agent" id="{580AA7BA-EF44-4751-8962-2D953AD0F9DE}">
          <p14:sldIdLst>
            <p14:sldId id="305"/>
            <p14:sldId id="306"/>
          </p14:sldIdLst>
        </p14:section>
        <p14:section name="observation_general_sharegpt" id="{73020236-A4B6-4D82-8344-A53A40054224}">
          <p14:sldIdLst>
            <p14:sldId id="307"/>
            <p14:sldId id="308"/>
          </p14:sldIdLst>
        </p14:section>
        <p14:section name="observation_general_superglue" id="{C84DDC12-93DD-450D-B9BB-2D426CC6D387}">
          <p14:sldIdLst>
            <p14:sldId id="309"/>
            <p14:sldId id="310"/>
          </p14:sldIdLst>
        </p14:section>
        <p14:section name="observation_general_sum" id="{62349EF9-B98E-42D1-841B-D25DF631364A}">
          <p14:sldIdLst>
            <p14:sldId id="311"/>
            <p14:sldId id="344"/>
          </p14:sldIdLst>
        </p14:section>
        <p14:section name="method" id="{6C8847DE-44DE-4857-A813-96DD9C8FFDC8}">
          <p14:sldIdLst>
            <p14:sldId id="343"/>
            <p14:sldId id="312"/>
            <p14:sldId id="314"/>
            <p14:sldId id="315"/>
            <p14:sldId id="316"/>
            <p14:sldId id="317"/>
            <p14:sldId id="345"/>
          </p14:sldIdLst>
        </p14:section>
        <p14:section name="exp" id="{4F545C92-6D47-47AA-B3EB-DF441E548FE8}">
          <p14:sldIdLst>
            <p14:sldId id="346"/>
          </p14:sldIdLst>
        </p14:section>
        <p14:section name="exp_compare" id="{6495A939-596C-4B78-A384-86E873AAE252}">
          <p14:sldIdLst>
            <p14:sldId id="322"/>
            <p14:sldId id="323"/>
            <p14:sldId id="324"/>
            <p14:sldId id="350"/>
          </p14:sldIdLst>
        </p14:section>
        <p14:section name="exp_param_sense" id="{05058DF4-03C6-43C4-8E95-7E8C507ACBE5}">
          <p14:sldIdLst>
            <p14:sldId id="325"/>
            <p14:sldId id="351"/>
          </p14:sldIdLst>
        </p14:section>
        <p14:section name="exp_end" id="{8ED71F9C-3BC3-4E5D-AAB0-D8DB5E9F6ECE}">
          <p14:sldIdLst>
            <p14:sldId id="348"/>
          </p14:sldIdLst>
        </p14:section>
        <p14:section name="conclusion" id="{6A2EE84D-D771-4537-8A7C-AAF197D536DD}">
          <p14:sldIdLst>
            <p14:sldId id="347"/>
            <p14:sldId id="327"/>
            <p14:sldId id="328"/>
            <p14:sldId id="329"/>
            <p14:sldId id="339"/>
            <p14:sldId id="275"/>
            <p14:sldId id="330"/>
            <p14:sldId id="354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56C1FF"/>
    <a:srgbClr val="D5D5D5"/>
    <a:srgbClr val="FBDA30"/>
    <a:srgbClr val="007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52" autoAdjust="0"/>
    <p:restoredTop sz="76088" autoAdjust="0"/>
  </p:normalViewPr>
  <p:slideViewPr>
    <p:cSldViewPr snapToGrid="0" showGuides="1">
      <p:cViewPr>
        <p:scale>
          <a:sx n="66" d="100"/>
          <a:sy n="66" d="100"/>
        </p:scale>
        <p:origin x="393" y="3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4773" y="3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AF70A90-CA7E-49EB-AB17-C37FEDD075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A7711EA-1FBE-4E98-9D43-C2D65C45D0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ABEA4-9216-4FDF-AAE1-D8632908A8EC}" type="datetimeFigureOut">
              <a:rPr lang="de-CH" smtClean="0"/>
              <a:t>10.09.2024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CCD3C8-8930-4E0E-A891-B770724F2B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798FB5-86BC-42DA-9D05-F96D484814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85DCD-866D-47AE-A236-118539F53379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23227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8A90D-FE7E-41AF-B03D-808D82937CB9}" type="datetimeFigureOut">
              <a:rPr lang="de-CH" smtClean="0"/>
              <a:t>10.09.2024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5DDFD-030C-4D5A-B33E-3A7E7538D2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149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 everyone,</a:t>
            </a:r>
          </a:p>
          <a:p>
            <a:endParaRPr lang="en-US" dirty="0"/>
          </a:p>
          <a:p>
            <a:r>
              <a:rPr lang="en-US" altLang="zh-CN" dirty="0"/>
              <a:t>I’m </a:t>
            </a:r>
            <a:r>
              <a:rPr lang="en-US" altLang="zh-CN" dirty="0" err="1"/>
              <a:t>Mingyuan</a:t>
            </a:r>
            <a:r>
              <a:rPr lang="en-US" altLang="zh-CN" dirty="0"/>
              <a:t> Chi,</a:t>
            </a:r>
          </a:p>
          <a:p>
            <a:endParaRPr lang="en-US" dirty="0"/>
          </a:p>
          <a:p>
            <a:r>
              <a:rPr lang="en-US" dirty="0"/>
              <a:t>Welcome to today’s defense for my master thesis on semantic chunk sparse attention for large language model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99284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begin with,</a:t>
            </a:r>
          </a:p>
          <a:p>
            <a:endParaRPr lang="en-US" dirty="0"/>
          </a:p>
          <a:p>
            <a:r>
              <a:rPr lang="en-US" dirty="0"/>
              <a:t>I’ll introduce what’s going on inside the Large Language Model in the text generation task.</a:t>
            </a:r>
          </a:p>
          <a:p>
            <a:endParaRPr lang="en-US" dirty="0"/>
          </a:p>
          <a:p>
            <a:r>
              <a:rPr lang="en-US" dirty="0"/>
              <a:t>Here is an overview of the Llama3 -8B model</a:t>
            </a:r>
          </a:p>
          <a:p>
            <a:endParaRPr lang="en-US" dirty="0"/>
          </a:p>
          <a:p>
            <a:r>
              <a:rPr lang="en-US" dirty="0"/>
              <a:t>It has 32 decoder layers and Group Query Attention with </a:t>
            </a:r>
          </a:p>
          <a:p>
            <a:r>
              <a:rPr lang="en-US" dirty="0"/>
              <a:t>8 heads and 4 query per key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31351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instance, </a:t>
            </a:r>
          </a:p>
          <a:p>
            <a:endParaRPr lang="en-US" dirty="0"/>
          </a:p>
          <a:p>
            <a:r>
              <a:rPr lang="en-US" dirty="0"/>
              <a:t>Firstly, the text is tokenized into tokens and encoded to latent space by the embedding layer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803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instance, </a:t>
            </a:r>
          </a:p>
          <a:p>
            <a:endParaRPr lang="en-US" dirty="0"/>
          </a:p>
          <a:p>
            <a:r>
              <a:rPr lang="en-US" dirty="0"/>
              <a:t>Firstly, the text is tokenized into tokens and encoded to latent space by the embedding layer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093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instance, </a:t>
            </a:r>
          </a:p>
          <a:p>
            <a:endParaRPr lang="en-US" dirty="0"/>
          </a:p>
          <a:p>
            <a:r>
              <a:rPr lang="en-US" dirty="0"/>
              <a:t>Firstly, the text is tokenized into tokens and encoded to latent space by the embedding layer</a:t>
            </a:r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8417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in the attention part, the latent space vector is transformed by three projections, </a:t>
            </a:r>
          </a:p>
          <a:p>
            <a:r>
              <a:rPr lang="en-US" dirty="0"/>
              <a:t>Which is query projection, key projection and value projection</a:t>
            </a:r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2745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in the attention part, the latent space vector is transformed by three projections, </a:t>
            </a:r>
          </a:p>
          <a:p>
            <a:r>
              <a:rPr lang="en-US" dirty="0"/>
              <a:t>Which are query projection, key projection and value projection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0057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that, we got the </a:t>
            </a:r>
            <a:r>
              <a:rPr lang="en-US" dirty="0" err="1"/>
              <a:t>query,key,value</a:t>
            </a:r>
            <a:r>
              <a:rPr lang="en-US" dirty="0"/>
              <a:t> vectors for the self attention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07879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we applied the scaled dot product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40355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we applied the scaled dot product</a:t>
            </a:r>
          </a:p>
          <a:p>
            <a:endParaRPr lang="en-US" dirty="0"/>
          </a:p>
          <a:p>
            <a:r>
              <a:rPr lang="en-US" dirty="0"/>
              <a:t>The “d” here is the dimension of the vector</a:t>
            </a:r>
          </a:p>
          <a:p>
            <a:endParaRPr lang="en-US" dirty="0"/>
          </a:p>
          <a:p>
            <a:r>
              <a:rPr lang="en-US" dirty="0"/>
              <a:t>“a” represent the attention matrix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24153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we apply the softmax in row direction</a:t>
            </a:r>
          </a:p>
          <a:p>
            <a:endParaRPr lang="en-US" dirty="0"/>
          </a:p>
          <a:p>
            <a:r>
              <a:rPr lang="en-US" dirty="0"/>
              <a:t>We called the attention matrix after the softmax “a tilde”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40322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the weighted sum of values becomes the output for the self attention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00840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that, we apply the Feed forward Network to get the hidden states for the next prediction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44581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output token is supposed to be the next prediction.</a:t>
            </a:r>
          </a:p>
          <a:p>
            <a:endParaRPr lang="en-US" dirty="0"/>
          </a:p>
          <a:p>
            <a:r>
              <a:rPr lang="en-US" dirty="0"/>
              <a:t>Therefore, the token “at” is our next  prediction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8102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output token is supposed to be the next prediction.</a:t>
            </a:r>
          </a:p>
          <a:p>
            <a:endParaRPr lang="en-US" dirty="0"/>
          </a:p>
          <a:p>
            <a:r>
              <a:rPr lang="en-US" dirty="0"/>
              <a:t>Therefore, the token “at” is our next  prediction</a:t>
            </a:r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57892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Again, this time, we only need to consider the last one.</a:t>
            </a:r>
          </a:p>
          <a:p>
            <a:endParaRPr lang="en-US" dirty="0"/>
          </a:p>
          <a:p>
            <a:r>
              <a:rPr lang="en-US" dirty="0"/>
              <a:t>Only the query from the last one contribute to the next prediction.</a:t>
            </a:r>
          </a:p>
          <a:p>
            <a:endParaRPr lang="en-US" dirty="0"/>
          </a:p>
          <a:p>
            <a:r>
              <a:rPr lang="en-US" dirty="0"/>
              <a:t>The keys and values are cached in the generation,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378317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 the attention matrix here is a 4 by 1 matrix</a:t>
            </a:r>
          </a:p>
          <a:p>
            <a:endParaRPr lang="en-US" dirty="0"/>
          </a:p>
          <a:p>
            <a:r>
              <a:rPr lang="en-US" dirty="0"/>
              <a:t>Again, the same, we got the weighted sum of the past values using the attention matrix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9566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way, we got the next token, which is “ETHz”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67456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same way, we got the next token, which is “ETHz”</a:t>
            </a:r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96832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 token is put back into the attention and also the new key and value is append to the </a:t>
            </a:r>
            <a:r>
              <a:rPr lang="en-US" dirty="0" err="1"/>
              <a:t>kvcache</a:t>
            </a:r>
            <a:endParaRPr lang="en-US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899973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someone  may ask, does the LLM always tokenize the sentence by the whitespace?</a:t>
            </a:r>
          </a:p>
          <a:p>
            <a:endParaRPr lang="en-US" dirty="0"/>
          </a:p>
          <a:p>
            <a:r>
              <a:rPr lang="en-US" dirty="0"/>
              <a:t>The answer is NO. For example, the Llama3, </a:t>
            </a:r>
            <a:r>
              <a:rPr lang="en-US" sz="1200" dirty="0"/>
              <a:t>it </a:t>
            </a:r>
            <a:r>
              <a:rPr lang="en-US" altLang="zh-CN" sz="1200" dirty="0"/>
              <a:t>use tokenizer like </a:t>
            </a:r>
            <a:r>
              <a:rPr lang="en-US" altLang="zh-CN" sz="1200" dirty="0" err="1"/>
              <a:t>Tiktoken</a:t>
            </a:r>
            <a:r>
              <a:rPr lang="en-US" altLang="zh-CN" sz="1200" dirty="0"/>
              <a:t> which use </a:t>
            </a:r>
            <a:r>
              <a:rPr lang="en-US" altLang="zh-CN" sz="1200" dirty="0" err="1"/>
              <a:t>BytePairEncoding</a:t>
            </a:r>
            <a:r>
              <a:rPr lang="en-US" altLang="zh-CN" sz="1200" dirty="0"/>
              <a:t> method.</a:t>
            </a:r>
          </a:p>
          <a:p>
            <a:r>
              <a:rPr lang="en-US" altLang="zh-CN" sz="1200" dirty="0"/>
              <a:t>The whitespace split is for simplicities here.</a:t>
            </a:r>
          </a:p>
          <a:p>
            <a:endParaRPr lang="en-US" sz="1200" dirty="0"/>
          </a:p>
          <a:p>
            <a:r>
              <a:rPr lang="en-US" sz="1200" dirty="0"/>
              <a:t>As for the </a:t>
            </a:r>
            <a:r>
              <a:rPr lang="en-US" sz="1200" dirty="0" err="1"/>
              <a:t>KVCache</a:t>
            </a:r>
            <a:r>
              <a:rPr lang="en-US" sz="1200" dirty="0"/>
              <a:t>, it’s the red and green parts on the top as you see before.</a:t>
            </a:r>
          </a:p>
          <a:p>
            <a:endParaRPr lang="en-US" sz="1200" dirty="0"/>
          </a:p>
          <a:p>
            <a:r>
              <a:rPr lang="en-US" sz="1200" dirty="0"/>
              <a:t>And Someone may also ask, does the Llama3 do exactly what you have described?</a:t>
            </a:r>
          </a:p>
          <a:p>
            <a:endParaRPr lang="en-US" sz="1200" dirty="0"/>
          </a:p>
          <a:p>
            <a:r>
              <a:rPr lang="en-US" sz="1200" dirty="0"/>
              <a:t>Well, Partly, because here is a simplified version with one layer and one head. </a:t>
            </a:r>
          </a:p>
          <a:p>
            <a:endParaRPr lang="en-US" sz="1200" dirty="0"/>
          </a:p>
          <a:p>
            <a:r>
              <a:rPr lang="en-US" sz="1200" dirty="0"/>
              <a:t>In the Llama3-Instrtuct 8B model. There are  32 layers and Group Query Attention with 8 heads and 4 queries per key.</a:t>
            </a:r>
          </a:p>
          <a:p>
            <a:endParaRPr lang="en-US" sz="1200" dirty="0"/>
          </a:p>
          <a:p>
            <a:r>
              <a:rPr lang="en-US" sz="1200" dirty="0"/>
              <a:t>Now One important question is the </a:t>
            </a:r>
            <a:r>
              <a:rPr lang="en-US" sz="1200" dirty="0" err="1"/>
              <a:t>kvcache</a:t>
            </a:r>
            <a:r>
              <a:rPr lang="en-US" sz="1200" dirty="0"/>
              <a:t> and attention grow linearly as the context increase, how can the LLM generate infinite content?</a:t>
            </a:r>
          </a:p>
          <a:p>
            <a:endParaRPr lang="en-US" sz="1200" dirty="0"/>
          </a:p>
          <a:p>
            <a:r>
              <a:rPr lang="en-US" sz="1200" dirty="0"/>
              <a:t>Well, that’s the topic for today, we’ll find out how other researches solve this problem and how we solve this problem.</a:t>
            </a:r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1985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let’s introduce some related solution from other researches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149099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one is  from Google, they propose a </a:t>
            </a:r>
            <a:r>
              <a:rPr lang="en-US" dirty="0" err="1"/>
              <a:t>topk</a:t>
            </a:r>
            <a:r>
              <a:rPr lang="en-US" dirty="0"/>
              <a:t> attention method that only select a subset of key values to the apply the attention.</a:t>
            </a:r>
          </a:p>
          <a:p>
            <a:endParaRPr lang="en-US" dirty="0"/>
          </a:p>
          <a:p>
            <a:r>
              <a:rPr lang="en-US" dirty="0"/>
              <a:t>Similar to the standard attention ,first compute the dot product from key and query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33345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select the </a:t>
            </a:r>
            <a:r>
              <a:rPr lang="en-US" dirty="0" err="1"/>
              <a:t>topk</a:t>
            </a:r>
            <a:r>
              <a:rPr lang="en-US" dirty="0"/>
              <a:t>  dot product for each query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08570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activation here include the scale and mask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45750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select the corresponding values and do the dot product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692481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that, save the query,  key,  values as well as top indices to the cache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006242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work, Transformer-VQ. It is similar to my first idea, they use cluster centers to </a:t>
            </a:r>
            <a:r>
              <a:rPr lang="en-US" dirty="0" err="1"/>
              <a:t>quantizied</a:t>
            </a:r>
            <a:r>
              <a:rPr lang="en-US" dirty="0"/>
              <a:t> the </a:t>
            </a:r>
            <a:r>
              <a:rPr lang="en-US" dirty="0" err="1"/>
              <a:t>kvcache</a:t>
            </a:r>
            <a:r>
              <a:rPr lang="en-US" dirty="0"/>
              <a:t> </a:t>
            </a:r>
          </a:p>
          <a:p>
            <a:r>
              <a:rPr lang="en-US" dirty="0"/>
              <a:t>To reduce the attention cost</a:t>
            </a:r>
          </a:p>
          <a:p>
            <a:endParaRPr lang="en-US" dirty="0"/>
          </a:p>
          <a:p>
            <a:r>
              <a:rPr lang="en-US" dirty="0"/>
              <a:t>There the C is the </a:t>
            </a:r>
            <a:r>
              <a:rPr lang="en-US" dirty="0" err="1"/>
              <a:t>centeres</a:t>
            </a:r>
            <a:r>
              <a:rPr lang="en-US" dirty="0"/>
              <a:t> of keys and \Delta V is the grouped sum of values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021665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work, </a:t>
            </a:r>
            <a:r>
              <a:rPr lang="en-US" dirty="0" err="1"/>
              <a:t>MemGPT</a:t>
            </a:r>
            <a:r>
              <a:rPr lang="en-US" dirty="0"/>
              <a:t> is a kind of RAG method to enable long context generation , </a:t>
            </a:r>
          </a:p>
          <a:p>
            <a:r>
              <a:rPr lang="en-US" dirty="0"/>
              <a:t>The prompt is made up of three components,  that is, system  instructions, working context and FIFO  queue,</a:t>
            </a:r>
          </a:p>
          <a:p>
            <a:r>
              <a:rPr lang="en-US" dirty="0"/>
              <a:t>The system  instruction is fixed like an operation system. </a:t>
            </a:r>
          </a:p>
          <a:p>
            <a:r>
              <a:rPr lang="en-US" dirty="0"/>
              <a:t>The difference  between working context and FIFO queue is that the working context is written explicitly via function, while FIFO queue is written implicitly via queue manager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7400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Apart from that, there are also methods that drop tokens dynamically.</a:t>
            </a:r>
          </a:p>
          <a:p>
            <a:endParaRPr lang="en-US" dirty="0"/>
          </a:p>
          <a:p>
            <a:r>
              <a:rPr lang="en-US" dirty="0"/>
              <a:t>For example, the H2O, Heavy-Hitter Oracle. It will  drop the key value that is less noticed  by the attention.</a:t>
            </a:r>
          </a:p>
          <a:p>
            <a:endParaRPr lang="en-US" dirty="0"/>
          </a:p>
          <a:p>
            <a:r>
              <a:rPr lang="en-US" altLang="zh-CN" dirty="0"/>
              <a:t>During  the  inference, it will calculate the summation of attention for each query, </a:t>
            </a:r>
          </a:p>
          <a:p>
            <a:endParaRPr lang="en-US" dirty="0"/>
          </a:p>
          <a:p>
            <a:r>
              <a:rPr lang="en-US" dirty="0"/>
              <a:t>Then, it will keep a finite amount of tokens and drop </a:t>
            </a:r>
            <a:r>
              <a:rPr lang="en-US" dirty="0" err="1"/>
              <a:t>thoese</a:t>
            </a:r>
            <a:r>
              <a:rPr lang="en-US" dirty="0"/>
              <a:t> with low summation attention.</a:t>
            </a:r>
          </a:p>
          <a:p>
            <a:endParaRPr lang="en-US" dirty="0"/>
          </a:p>
          <a:p>
            <a:r>
              <a:rPr lang="en-US" dirty="0"/>
              <a:t>However, it only apply to MHA rather than the GQA which is used by Llama3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70908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StreamLLM, is more intuitive, the  </a:t>
            </a:r>
            <a:r>
              <a:rPr lang="en-US" dirty="0" err="1"/>
              <a:t>auther</a:t>
            </a:r>
            <a:r>
              <a:rPr lang="en-US" dirty="0"/>
              <a:t> found that only the first few tokens  and last few tokens are of high attention.</a:t>
            </a:r>
          </a:p>
          <a:p>
            <a:r>
              <a:rPr lang="en-US" dirty="0"/>
              <a:t>So  they only keep  the first few tokens and a sliding window in the inference stage.</a:t>
            </a:r>
          </a:p>
          <a:p>
            <a:endParaRPr lang="en-US" dirty="0"/>
          </a:p>
          <a:p>
            <a:r>
              <a:rPr lang="en-US" dirty="0"/>
              <a:t>The yellow part is the first few start tokens, and blue part is the sliding window, the red is the current query.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529377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StreamLLM, is more intuitive, the  </a:t>
            </a:r>
            <a:r>
              <a:rPr lang="en-US" dirty="0" err="1"/>
              <a:t>auther</a:t>
            </a:r>
            <a:r>
              <a:rPr lang="en-US" dirty="0"/>
              <a:t> found that only the first few tokens  and a sliding window are of high attention.</a:t>
            </a:r>
          </a:p>
          <a:p>
            <a:r>
              <a:rPr lang="en-US" dirty="0"/>
              <a:t>So  they only keep  the first few tokens and a sliding window in the inference stage.</a:t>
            </a:r>
          </a:p>
          <a:p>
            <a:endParaRPr lang="en-US" dirty="0"/>
          </a:p>
          <a:p>
            <a:r>
              <a:rPr lang="en-US" dirty="0"/>
              <a:t>The red part is the first few start tokens, and blue part is the sliding window, the red is the current query.</a:t>
            </a:r>
          </a:p>
          <a:p>
            <a:endParaRPr lang="en-US" dirty="0"/>
          </a:p>
          <a:p>
            <a:r>
              <a:rPr lang="en-US" dirty="0"/>
              <a:t>As for comparison, on the  left, the dense  attention has an infinite large window.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59805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StreamLLM, is more intuitive, the  </a:t>
            </a:r>
            <a:r>
              <a:rPr lang="en-US" dirty="0" err="1"/>
              <a:t>auther</a:t>
            </a:r>
            <a:r>
              <a:rPr lang="en-US" dirty="0"/>
              <a:t> found that only the first few tokens  and a sliding window are of high attention.</a:t>
            </a:r>
          </a:p>
          <a:p>
            <a:r>
              <a:rPr lang="en-US" dirty="0"/>
              <a:t>So  they only keep  the first few tokens and a sliding window in the inference stage.</a:t>
            </a:r>
          </a:p>
          <a:p>
            <a:endParaRPr lang="en-US" dirty="0"/>
          </a:p>
          <a:p>
            <a:r>
              <a:rPr lang="en-US" dirty="0"/>
              <a:t>The red part is the first few start tokens, and blue part is the sliding window, the red is the current query.</a:t>
            </a:r>
          </a:p>
          <a:p>
            <a:endParaRPr lang="en-US" dirty="0"/>
          </a:p>
          <a:p>
            <a:r>
              <a:rPr lang="en-US" dirty="0"/>
              <a:t>As for comparison, on the  left, the dense  attention has an infinite large window.</a:t>
            </a:r>
          </a:p>
          <a:p>
            <a:endParaRPr lang="en-US" dirty="0"/>
          </a:p>
          <a:p>
            <a:r>
              <a:rPr lang="en-US" dirty="0"/>
              <a:t>For each query in the window attention, it will do attention to all the previous tokens inside the window size.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78178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And, Sliding Window with Re-computation rebuilds the KV states from the L recent tokens for each new query.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422155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702814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let’s do some  basic experiments.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74481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, we test the </a:t>
            </a:r>
            <a:r>
              <a:rPr lang="en-US" dirty="0" err="1"/>
              <a:t>topk</a:t>
            </a:r>
            <a:r>
              <a:rPr lang="en-US" dirty="0"/>
              <a:t> attention on two  datasets, that is the </a:t>
            </a:r>
            <a:r>
              <a:rPr lang="en-US" dirty="0" err="1"/>
              <a:t>Ceval</a:t>
            </a:r>
            <a:r>
              <a:rPr lang="en-US" dirty="0"/>
              <a:t> subset and </a:t>
            </a:r>
            <a:r>
              <a:rPr lang="en-US" dirty="0" err="1"/>
              <a:t>mmlu</a:t>
            </a:r>
            <a:r>
              <a:rPr lang="en-US" dirty="0"/>
              <a:t> subset. 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topk</a:t>
            </a:r>
            <a:r>
              <a:rPr lang="en-US" dirty="0"/>
              <a:t> attention is to select the most weighted </a:t>
            </a:r>
            <a:r>
              <a:rPr lang="en-US" dirty="0" err="1"/>
              <a:t>topk</a:t>
            </a:r>
            <a:r>
              <a:rPr lang="en-US" dirty="0"/>
              <a:t> key value to apply the attention rather than the whole </a:t>
            </a:r>
            <a:r>
              <a:rPr lang="en-US" dirty="0" err="1"/>
              <a:t>kvcache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It’s obvious that the </a:t>
            </a:r>
            <a:r>
              <a:rPr lang="en-US" dirty="0" err="1"/>
              <a:t>topk</a:t>
            </a:r>
            <a:r>
              <a:rPr lang="en-US" dirty="0"/>
              <a:t> attention perform so well compared to the baseline, which is the flash attention.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topk</a:t>
            </a:r>
            <a:r>
              <a:rPr lang="en-US" dirty="0"/>
              <a:t> can achieve the performance of the baseline at high </a:t>
            </a:r>
            <a:r>
              <a:rPr lang="en-US" dirty="0" err="1"/>
              <a:t>topk</a:t>
            </a:r>
            <a:r>
              <a:rPr lang="en-US" dirty="0"/>
              <a:t>, but still lower flops compared to the standard attention</a:t>
            </a:r>
          </a:p>
          <a:p>
            <a:endParaRPr lang="en-US" dirty="0"/>
          </a:p>
          <a:p>
            <a:r>
              <a:rPr lang="en-US" dirty="0"/>
              <a:t>By the way, the </a:t>
            </a:r>
            <a:r>
              <a:rPr lang="en-US" dirty="0" err="1"/>
              <a:t>topk</a:t>
            </a:r>
            <a:r>
              <a:rPr lang="en-US" dirty="0"/>
              <a:t> attention is  the upper bound for the token dropping methods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498213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does the attention matrix looks like?</a:t>
            </a:r>
          </a:p>
          <a:p>
            <a:endParaRPr lang="en-US" dirty="0"/>
          </a:p>
          <a:p>
            <a:r>
              <a:rPr lang="en-US" dirty="0"/>
              <a:t>Here is the first layer attention matrix for Llama3 Instruct 8B model on MMLU dataset.</a:t>
            </a:r>
          </a:p>
          <a:p>
            <a:endParaRPr lang="en-US" dirty="0"/>
          </a:p>
          <a:p>
            <a:r>
              <a:rPr lang="en-US" dirty="0"/>
              <a:t>As you can see, almost nothing, </a:t>
            </a:r>
          </a:p>
          <a:p>
            <a:endParaRPr lang="en-US" dirty="0"/>
          </a:p>
          <a:p>
            <a:r>
              <a:rPr lang="en-US" dirty="0"/>
              <a:t>Because the color is too inconspicuous.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086049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does the attention matrix looks like?</a:t>
            </a:r>
          </a:p>
          <a:p>
            <a:endParaRPr lang="en-US" dirty="0"/>
          </a:p>
          <a:p>
            <a:r>
              <a:rPr lang="en-US" dirty="0"/>
              <a:t>Here is the first layer attention matrix for Llama3 Instruct 8B model on MMLU dataset.</a:t>
            </a:r>
          </a:p>
          <a:p>
            <a:endParaRPr lang="en-US" dirty="0"/>
          </a:p>
          <a:p>
            <a:r>
              <a:rPr lang="en-US" dirty="0"/>
              <a:t>As you can see, almost nothing, </a:t>
            </a:r>
          </a:p>
          <a:p>
            <a:endParaRPr lang="en-US" dirty="0"/>
          </a:p>
          <a:p>
            <a:r>
              <a:rPr lang="en-US" dirty="0"/>
              <a:t>Because the color is too inconspicuous.</a:t>
            </a:r>
          </a:p>
          <a:p>
            <a:endParaRPr lang="en-US" dirty="0"/>
          </a:p>
          <a:p>
            <a:r>
              <a:rPr lang="en-US" dirty="0"/>
              <a:t>You can see it only if you zoom in for 10 times!</a:t>
            </a:r>
          </a:p>
          <a:p>
            <a:endParaRPr lang="en-US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39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87783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here, we introduce a new visualization method</a:t>
            </a:r>
          </a:p>
          <a:p>
            <a:endParaRPr lang="en-US" dirty="0"/>
          </a:p>
          <a:p>
            <a:r>
              <a:rPr lang="en-US" dirty="0"/>
              <a:t>----The </a:t>
            </a:r>
            <a:r>
              <a:rPr lang="en-US" dirty="0" err="1"/>
              <a:t>topk</a:t>
            </a:r>
            <a:r>
              <a:rPr lang="en-US" dirty="0"/>
              <a:t> attention matrix</a:t>
            </a:r>
          </a:p>
          <a:p>
            <a:endParaRPr lang="en-US" dirty="0"/>
          </a:p>
          <a:p>
            <a:r>
              <a:rPr lang="en-US" dirty="0"/>
              <a:t>Which highlight the tokens with the </a:t>
            </a:r>
            <a:r>
              <a:rPr lang="en-US" dirty="0" err="1"/>
              <a:t>topk</a:t>
            </a:r>
            <a:r>
              <a:rPr lang="en-US" dirty="0"/>
              <a:t> most attention for each query</a:t>
            </a:r>
          </a:p>
          <a:p>
            <a:endParaRPr lang="en-US" dirty="0"/>
          </a:p>
          <a:p>
            <a:r>
              <a:rPr lang="en-US" dirty="0"/>
              <a:t>Because Llama3 use GQA, so here each head is actually corresponding to 4 heads in MHA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905972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what does this figure mean?</a:t>
            </a:r>
          </a:p>
          <a:p>
            <a:endParaRPr lang="en-US" dirty="0"/>
          </a:p>
          <a:p>
            <a:r>
              <a:rPr lang="en-US" dirty="0"/>
              <a:t>It means that the attention matrix with different </a:t>
            </a:r>
            <a:r>
              <a:rPr lang="en-US" dirty="0" err="1"/>
              <a:t>topk</a:t>
            </a:r>
            <a:r>
              <a:rPr lang="en-US" dirty="0"/>
              <a:t> for the first layer of Llama3 instruct 8B model on MMLU dataset</a:t>
            </a:r>
          </a:p>
          <a:p>
            <a:endParaRPr lang="en-US" dirty="0"/>
          </a:p>
          <a:p>
            <a:r>
              <a:rPr lang="en-US" dirty="0"/>
              <a:t>Someone may ask, why does it look more dense than k?</a:t>
            </a:r>
          </a:p>
          <a:p>
            <a:endParaRPr lang="en-US" dirty="0"/>
          </a:p>
          <a:p>
            <a:r>
              <a:rPr lang="en-US" dirty="0"/>
              <a:t>Because they may think, you should have 8 light pixel in a row when the </a:t>
            </a:r>
            <a:r>
              <a:rPr lang="en-US" dirty="0" err="1"/>
              <a:t>topk</a:t>
            </a:r>
            <a:r>
              <a:rPr lang="en-US" dirty="0"/>
              <a:t> is 8.</a:t>
            </a:r>
          </a:p>
          <a:p>
            <a:endParaRPr lang="en-US" dirty="0"/>
          </a:p>
          <a:p>
            <a:r>
              <a:rPr lang="en-US" dirty="0"/>
              <a:t>But here, because of the group query attention of llama3, we did a logical or reduction inside each group.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And What’s the relationship between </a:t>
            </a:r>
            <a:r>
              <a:rPr lang="en-US" sz="1200" b="0" dirty="0" err="1"/>
              <a:t>topk</a:t>
            </a:r>
            <a:r>
              <a:rPr lang="en-US" sz="1200" b="0" dirty="0"/>
              <a:t> matrix and attention matrix?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Well,</a:t>
            </a:r>
            <a:r>
              <a:rPr lang="en-US" sz="1200" b="1" dirty="0"/>
              <a:t> </a:t>
            </a:r>
            <a:r>
              <a:rPr lang="en-US" sz="1200" b="0" dirty="0"/>
              <a:t>the </a:t>
            </a:r>
            <a:r>
              <a:rPr lang="en-US" sz="1200" b="0" dirty="0" err="1"/>
              <a:t>topk</a:t>
            </a:r>
            <a:r>
              <a:rPr lang="en-US" sz="1200" b="0" dirty="0"/>
              <a:t> attention matrix</a:t>
            </a:r>
            <a:r>
              <a:rPr lang="en-US" sz="1200" b="1" dirty="0"/>
              <a:t> </a:t>
            </a:r>
            <a:r>
              <a:rPr lang="en-US" sz="1200" dirty="0"/>
              <a:t>can be considered as different contrast of image for the attention matrix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117546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does different layer’s </a:t>
            </a:r>
            <a:r>
              <a:rPr lang="en-US" dirty="0" err="1"/>
              <a:t>topk</a:t>
            </a:r>
            <a:r>
              <a:rPr lang="en-US" dirty="0"/>
              <a:t> attention looks like?</a:t>
            </a:r>
          </a:p>
          <a:p>
            <a:endParaRPr lang="en-US" dirty="0"/>
          </a:p>
          <a:p>
            <a:r>
              <a:rPr lang="en-US" dirty="0"/>
              <a:t>Here is the top32 attention matrix for the first, middle and last layer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9220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an interesting finding, that shallow layers seems to have different pattern compared to deeper layers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23853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check when does the deeper layer’s pattern appear.</a:t>
            </a:r>
          </a:p>
          <a:p>
            <a:endParaRPr lang="en-US" dirty="0"/>
          </a:p>
          <a:p>
            <a:r>
              <a:rPr lang="en-US" dirty="0"/>
              <a:t>Here is the top32 attention matrix for the first three </a:t>
            </a:r>
            <a:r>
              <a:rPr lang="en-US" dirty="0" err="1"/>
              <a:t>layeres</a:t>
            </a:r>
            <a:r>
              <a:rPr lang="en-US" dirty="0"/>
              <a:t> . 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5124027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 what can we got?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absolute chunked pattern appear from layer 1(which is the second layer)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Relative  chunked pattern appear from layer 2(which is the third layer)</a:t>
            </a:r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82229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attention matrices consist of some basic patterns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95142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first one is the token absolute positions, that each query focus on few fixed previous tokens</a:t>
            </a:r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85235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seconnd</a:t>
            </a:r>
            <a:r>
              <a:rPr lang="en-US" dirty="0"/>
              <a:t> one is the token relative positions, that each query focus on a dilated sliding window</a:t>
            </a:r>
            <a:endParaRPr lang="en-CH" dirty="0"/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361490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seconnd</a:t>
            </a:r>
            <a:r>
              <a:rPr lang="en-US" dirty="0"/>
              <a:t> one is the token relative positions, that each query focus on a dilated sliding window</a:t>
            </a:r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49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701205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one is the chunk absolute positions, each query focuses on a few fixed tokens at the beginning of each chunk.</a:t>
            </a:r>
            <a:endParaRPr lang="en-CH" dirty="0"/>
          </a:p>
          <a:p>
            <a:endParaRPr lang="en-CH" dirty="0"/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359568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one is the chunk absolute positions, each query focuses on a few fixed tokens at the beginning of each chunk.</a:t>
            </a:r>
            <a:endParaRPr lang="en-CH" dirty="0"/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954482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another pattern, each query focuses on the first few diagonals within each chunk.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5528653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next question is How to get the chunks?</a:t>
            </a:r>
          </a:p>
          <a:p>
            <a:endParaRPr lang="en-US" dirty="0"/>
          </a:p>
          <a:p>
            <a:r>
              <a:rPr lang="en-US" dirty="0"/>
              <a:t>Because the start few tokens for chunks is more likely to be reused by the </a:t>
            </a:r>
            <a:r>
              <a:rPr lang="en-US" dirty="0" err="1"/>
              <a:t>topk</a:t>
            </a:r>
            <a:r>
              <a:rPr lang="en-US" dirty="0"/>
              <a:t> attention.</a:t>
            </a:r>
          </a:p>
          <a:p>
            <a:endParaRPr lang="en-US" dirty="0"/>
          </a:p>
          <a:p>
            <a:r>
              <a:rPr lang="en-US" dirty="0"/>
              <a:t>Therefore, we’d like to find where is the beginning of the chunks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948675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Well, let’s look back into the top8 attention matrix at layer 1(which is the second layer)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210139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 this figure, some attention matrix tells us how to find the chunks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718313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 the attention matrix at layer 1 head 2 with </a:t>
            </a:r>
            <a:r>
              <a:rPr lang="en-US" dirty="0" err="1"/>
              <a:t>groupID</a:t>
            </a:r>
            <a:r>
              <a:rPr lang="en-US" dirty="0"/>
              <a:t> 1. </a:t>
            </a:r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042949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has some fixed highlighted tokens for each query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810790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calculate the col sum for the attention matrix on the right. The peaks corresponding to the start of a chunk.</a:t>
            </a:r>
          </a:p>
          <a:p>
            <a:endParaRPr lang="en-US" dirty="0"/>
          </a:p>
          <a:p>
            <a:r>
              <a:rPr lang="en-US" dirty="0"/>
              <a:t>In this way, we could try to reuse those start tokens by utilizing the chunks partition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4965664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it’s hard to find the peaks in dynamic scenarios. It’s a stream peak finding problem.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59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8185482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algorithm to find the left edge of the peak, it’ used to find the start of the chunk.</a:t>
            </a:r>
          </a:p>
          <a:p>
            <a:endParaRPr lang="en-US" dirty="0"/>
          </a:p>
          <a:p>
            <a:r>
              <a:rPr lang="en-US" dirty="0"/>
              <a:t>First we find all the peaks,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4600831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algorithm to find the left edge of the peak, it’ used to find the start of the chunk.</a:t>
            </a:r>
          </a:p>
          <a:p>
            <a:endParaRPr lang="en-US" dirty="0"/>
          </a:p>
          <a:p>
            <a:r>
              <a:rPr lang="en-US" dirty="0"/>
              <a:t>First we find all the peaks,</a:t>
            </a:r>
          </a:p>
          <a:p>
            <a:endParaRPr lang="en-US" dirty="0"/>
          </a:p>
          <a:p>
            <a:r>
              <a:rPr lang="en-US" dirty="0"/>
              <a:t>Then do the DBSCAN clustering for the peaks.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112720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algorithm to find the left edge of the peak, it’ used to find the start of the chunk.</a:t>
            </a:r>
          </a:p>
          <a:p>
            <a:endParaRPr lang="en-US" dirty="0"/>
          </a:p>
          <a:p>
            <a:r>
              <a:rPr lang="en-US" dirty="0"/>
              <a:t>First we find all the peaks,</a:t>
            </a:r>
          </a:p>
          <a:p>
            <a:endParaRPr lang="en-US" dirty="0"/>
          </a:p>
          <a:p>
            <a:r>
              <a:rPr lang="en-US" dirty="0"/>
              <a:t>Then do the DBSCAN clustering for the peaks.</a:t>
            </a:r>
          </a:p>
          <a:p>
            <a:endParaRPr lang="en-US" dirty="0"/>
          </a:p>
          <a:p>
            <a:r>
              <a:rPr lang="en-US" dirty="0"/>
              <a:t>The minimum points in the cluster is the left edge of the peaks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802147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Well, What Text Do These Peaks Correspond To?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67269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peaks corresponding to the choices of the questions in MMLU dataset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631657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question, Does it work for other datasets?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6238526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prepare three datasets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815692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one, Multi agent dataset, which simulate the interaction between multiple agents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also has chunks pattern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093141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peaks correspond to the change of the role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7518106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another dataset, the </a:t>
            </a:r>
            <a:r>
              <a:rPr lang="en-US" dirty="0" err="1"/>
              <a:t>sharegpt</a:t>
            </a:r>
            <a:r>
              <a:rPr lang="en-US" dirty="0"/>
              <a:t>. It contains user-shared conversations with ChatGPT</a:t>
            </a:r>
          </a:p>
          <a:p>
            <a:endParaRPr lang="en-US" dirty="0"/>
          </a:p>
          <a:p>
            <a:r>
              <a:rPr lang="en-US" dirty="0"/>
              <a:t>There are also similar peaks patterns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69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976305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peaks focus on not only the conjunctions words like “then” or “further”, but also the semantic switching 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34614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SuperGLUE</a:t>
            </a:r>
            <a:r>
              <a:rPr lang="en-US" dirty="0"/>
              <a:t> dataset is a benchmark designed to evaluate the performance of natural language understanding models across a diverse set of challenging tasks.</a:t>
            </a:r>
          </a:p>
          <a:p>
            <a:r>
              <a:rPr lang="en-US" dirty="0"/>
              <a:t>Chunk patterns are also observed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0750708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peaks  mostly correspond to the whitespace and </a:t>
            </a:r>
            <a:r>
              <a:rPr lang="en-US" dirty="0" err="1"/>
              <a:t>punct</a:t>
            </a:r>
            <a:r>
              <a:rPr lang="en-US" dirty="0"/>
              <a:t> as well as choices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4146839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what can we got from these datasets?</a:t>
            </a:r>
          </a:p>
          <a:p>
            <a:endParaRPr lang="en-US" dirty="0"/>
          </a:p>
          <a:p>
            <a:r>
              <a:rPr lang="en-US" dirty="0"/>
              <a:t>First, the </a:t>
            </a:r>
            <a:r>
              <a:rPr lang="en-US" dirty="0" err="1"/>
              <a:t>punct</a:t>
            </a:r>
            <a:r>
              <a:rPr lang="en-US" dirty="0"/>
              <a:t>, newline and  role-changing always considered as the start of  a chunk.</a:t>
            </a:r>
          </a:p>
          <a:p>
            <a:endParaRPr lang="en-US" dirty="0"/>
          </a:p>
          <a:p>
            <a:r>
              <a:rPr lang="en-US" dirty="0"/>
              <a:t>Second, the connection words also indicate the start of a new chunk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384334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got the interesting observations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6439254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got the interesting observations, </a:t>
            </a:r>
          </a:p>
          <a:p>
            <a:r>
              <a:rPr lang="en-US" dirty="0"/>
              <a:t>now we’d like to propose new methods to improve the performance of the LLM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732105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 we propose a method called chunk sink which only store the first few tokens for each chunk.</a:t>
            </a:r>
          </a:p>
          <a:p>
            <a:endParaRPr lang="en-US" dirty="0"/>
          </a:p>
          <a:p>
            <a:r>
              <a:rPr lang="en-US" dirty="0"/>
              <a:t>Here the yellow part represent the sink, which is a few fixed tokens, and blue part indicates a </a:t>
            </a:r>
            <a:r>
              <a:rPr lang="de-CH" dirty="0"/>
              <a:t>sliding context like a convolution window.</a:t>
            </a:r>
            <a:endParaRPr lang="en-US" dirty="0"/>
          </a:p>
          <a:p>
            <a:endParaRPr lang="en-US" dirty="0"/>
          </a:p>
          <a:p>
            <a:r>
              <a:rPr lang="en-US" dirty="0"/>
              <a:t>Compared to </a:t>
            </a:r>
            <a:r>
              <a:rPr lang="en-US" dirty="0" err="1"/>
              <a:t>streamLLM</a:t>
            </a:r>
            <a:r>
              <a:rPr lang="en-US" dirty="0"/>
              <a:t>, chunk sink could remember the information in middle, rather than only  the start and end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2072171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 animation for how the chunk sink work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357566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new tokens come in. It store the information within the sink size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5335964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When new tokens come in. It store the information within the sink size</a:t>
            </a:r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79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136830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the sink size if </a:t>
            </a:r>
            <a:r>
              <a:rPr lang="en-US" dirty="0" err="1"/>
              <a:t>fullfilled</a:t>
            </a:r>
            <a:r>
              <a:rPr lang="en-US" dirty="0"/>
              <a:t>, the incoming tokens will be dropped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6332031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Is this method better than the existing ones?</a:t>
            </a:r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0023424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this method better than the existing ones?</a:t>
            </a:r>
          </a:p>
          <a:p>
            <a:endParaRPr lang="en-US" dirty="0"/>
          </a:p>
          <a:p>
            <a:r>
              <a:rPr lang="en-US" dirty="0"/>
              <a:t>Let’s see in the experiments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407437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 experiments benchmarking the </a:t>
            </a:r>
            <a:r>
              <a:rPr lang="en-US" dirty="0" err="1"/>
              <a:t>streamLLM</a:t>
            </a:r>
            <a:r>
              <a:rPr lang="en-US" dirty="0"/>
              <a:t> and chunk sink on CEVAL and MMLU subset.</a:t>
            </a:r>
          </a:p>
          <a:p>
            <a:endParaRPr lang="en-US" dirty="0"/>
          </a:p>
          <a:p>
            <a:r>
              <a:rPr lang="en-US" dirty="0"/>
              <a:t>The x axis is the token </a:t>
            </a:r>
            <a:r>
              <a:rPr lang="en-US" dirty="0" err="1"/>
              <a:t>percenetage</a:t>
            </a:r>
            <a:r>
              <a:rPr lang="en-US" dirty="0"/>
              <a:t> of tokens kept in the inference, which also stands for the memory consumption</a:t>
            </a:r>
          </a:p>
          <a:p>
            <a:endParaRPr lang="en-US" dirty="0"/>
          </a:p>
          <a:p>
            <a:r>
              <a:rPr lang="en-US" dirty="0"/>
              <a:t>Since the chunk sink is static and </a:t>
            </a:r>
            <a:r>
              <a:rPr lang="en-US" dirty="0" err="1"/>
              <a:t>streamLLM</a:t>
            </a:r>
            <a:r>
              <a:rPr lang="en-US" dirty="0"/>
              <a:t> is dynamic, we did not compare the speed here, because it’s unfair for the </a:t>
            </a:r>
            <a:r>
              <a:rPr lang="en-US" dirty="0" err="1"/>
              <a:t>streamLLM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As long as we have a dynamic version, we could reach similar speed as the </a:t>
            </a:r>
            <a:r>
              <a:rPr lang="en-US" dirty="0" err="1"/>
              <a:t>streamLLM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940380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top left points are better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0458157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method (which are orange cross here)</a:t>
            </a:r>
          </a:p>
          <a:p>
            <a:r>
              <a:rPr lang="en-US" dirty="0"/>
              <a:t>could achieve higher accuracy at the same memory consumption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418072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can we got? 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Chunk Sink reach the baseline, at token percentage around 0.5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Chunk Sink seems optimal compared to StreamLLM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890093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carried out the parameter sensitivity experiments for those methods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9375749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we got some findings</a:t>
            </a:r>
          </a:p>
          <a:p>
            <a:endParaRPr lang="en-US" dirty="0"/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Chunk Sink</a:t>
            </a:r>
            <a:r>
              <a:rPr lang="en-US" dirty="0"/>
              <a:t>: The increase in chunk sink contribute little to the performance. It’s more sensitive to the window size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StreamLLM</a:t>
            </a:r>
            <a:r>
              <a:rPr lang="en-US" dirty="0"/>
              <a:t>: The StreamLLM is more sensitive to the sink size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63377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Ok, let’s conclude what we got and what we haven’t</a:t>
            </a:r>
            <a:endParaRPr lang="en-CH" dirty="0"/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89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348375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Ok, let’s conclude what we got and what we haven’t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90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6363752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is the limitation</a:t>
            </a:r>
          </a:p>
          <a:p>
            <a:endParaRPr lang="en-US" dirty="0"/>
          </a:p>
          <a:p>
            <a:r>
              <a:rPr lang="en-US" dirty="0"/>
              <a:t>The chunk sink method is currently a static method which requires precomputation from attention matrix</a:t>
            </a:r>
          </a:p>
          <a:p>
            <a:endParaRPr lang="en-US" dirty="0"/>
          </a:p>
          <a:p>
            <a:r>
              <a:rPr lang="en-US" dirty="0"/>
              <a:t>And also, the chunk sink method is hard to apply it in batch inference, because for different sentences, the chunk is different.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91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605837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for the contribution,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We conducted a detailed investigation of the attention matrix, uncovering four primary patterns.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We proposed a novel approach, Chunk Sink, which achieves higher accuracy with minimal memory consumption</a:t>
            </a:r>
          </a:p>
          <a:p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92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29269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for the future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should propose a stream version of peak detection to enable dynamic Chunk Sink.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also we should propose a method using all these four patterns we found in the attention matrix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93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306370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Ok, thanks for your listening,</a:t>
            </a:r>
          </a:p>
          <a:p>
            <a:endParaRPr lang="en-US" dirty="0"/>
          </a:p>
          <a:p>
            <a:r>
              <a:rPr lang="en-US" dirty="0"/>
              <a:t>That’s the end of the presentation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94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4481320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Too fast 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Slides less populated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Talk about the content on the slides (e.g. Transformer VQ) , do not talk things that not on the slides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Compress content</a:t>
            </a:r>
            <a:endParaRPr lang="en-C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95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341535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one want to apply LLM to specific task, </a:t>
            </a:r>
          </a:p>
          <a:p>
            <a:endParaRPr lang="en-US" dirty="0"/>
          </a:p>
          <a:p>
            <a:r>
              <a:rPr lang="en-US" dirty="0"/>
              <a:t>There are many methods could be used, can</a:t>
            </a:r>
          </a:p>
          <a:p>
            <a:endParaRPr lang="en-US" dirty="0"/>
          </a:p>
          <a:p>
            <a:r>
              <a:rPr lang="en-US" dirty="0"/>
              <a:t>Since the machine is limited, </a:t>
            </a:r>
          </a:p>
          <a:p>
            <a:endParaRPr lang="en-US" dirty="0"/>
          </a:p>
          <a:p>
            <a:r>
              <a:rPr lang="en-US" dirty="0"/>
              <a:t>For example, you only have your 24 GB 4090 </a:t>
            </a:r>
          </a:p>
          <a:p>
            <a:endParaRPr lang="en-US" dirty="0"/>
          </a:p>
          <a:p>
            <a:r>
              <a:rPr lang="en-US" dirty="0"/>
              <a:t>But you still want your ai assistant to remember what you said in the past few  days.</a:t>
            </a:r>
          </a:p>
          <a:p>
            <a:endParaRPr lang="en-US" dirty="0"/>
          </a:p>
          <a:p>
            <a:r>
              <a:rPr lang="en-US" dirty="0"/>
              <a:t>There are many existing solutions.</a:t>
            </a:r>
          </a:p>
          <a:p>
            <a:endParaRPr lang="en-US" dirty="0"/>
          </a:p>
          <a:p>
            <a:r>
              <a:rPr lang="en-US" dirty="0"/>
              <a:t>On the left side, you could train a new model like Mamba to get rid  of the </a:t>
            </a:r>
            <a:r>
              <a:rPr lang="en-US" dirty="0" err="1"/>
              <a:t>kvcache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On the right side, you could use methods like Retrieval Augmented Generation to select the most relevant context instead of using all of them.</a:t>
            </a:r>
          </a:p>
          <a:p>
            <a:endParaRPr lang="en-US" dirty="0"/>
          </a:p>
          <a:p>
            <a:r>
              <a:rPr lang="en-US" dirty="0"/>
              <a:t>However, keep in mind that there is a trade-off between the cost and efficiency.</a:t>
            </a:r>
          </a:p>
          <a:p>
            <a:endParaRPr lang="en-US" dirty="0"/>
          </a:p>
          <a:p>
            <a:r>
              <a:rPr lang="en-US" dirty="0"/>
              <a:t>We’ll talk about some examples in the next chapter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97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15031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061823-3F7A-48C8-8477-B410C18AC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5580000" tIns="0" rIns="0" anchor="ctr" anchorCtr="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3538"/>
            <a:ext cx="5904000" cy="3312000"/>
          </a:xfrm>
          <a:solidFill>
            <a:schemeClr val="accent1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de-CH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C3C296D1-2CD0-479F-A866-6EC741D229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41BE31-9613-4103-99FF-7DCFF643B3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3860494"/>
            <a:ext cx="4680000" cy="144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  <a:endParaRPr lang="de-DE" noProof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DEB298C-798E-4D73-9DD6-F896C06530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4293381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  <p15:guide id="3" orient="horz" pos="640" userDrawn="1">
          <p15:clr>
            <a:srgbClr val="FBAE40"/>
          </p15:clr>
        </p15:guide>
        <p15:guide id="4" orient="horz" pos="3952" userDrawn="1">
          <p15:clr>
            <a:srgbClr val="FBAE40"/>
          </p15:clr>
        </p15:guide>
        <p15:guide id="5" pos="61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8A01615F-450E-43D0-B554-DA3FBD48DF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0" tIns="0" rIns="5580000" anchor="ctr" anchorCtr="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4000" y="2957494"/>
            <a:ext cx="5688000" cy="2268000"/>
          </a:xfrm>
          <a:solidFill>
            <a:schemeClr val="accent6"/>
          </a:solidFill>
        </p:spPr>
        <p:txBody>
          <a:bodyPr lIns="324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Textplatzhalter 3">
            <a:extLst>
              <a:ext uri="{FF2B5EF4-FFF2-40B4-BE49-F238E27FC236}">
                <a16:creationId xmlns:a16="http://schemas.microsoft.com/office/drawing/2014/main" id="{003A487C-8977-4264-A8A1-D6C1DB6046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5210" y="4639666"/>
            <a:ext cx="4320000" cy="46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  <p:sp>
        <p:nvSpPr>
          <p:cNvPr id="13" name="Bildplatzhalter 8">
            <a:extLst>
              <a:ext uri="{FF2B5EF4-FFF2-40B4-BE49-F238E27FC236}">
                <a16:creationId xmlns:a16="http://schemas.microsoft.com/office/drawing/2014/main" id="{E91D3734-CD8F-4F94-A813-570EF31C47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547D2927-4A99-4714-8EBA-F773EAA26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100241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2D94F76-218E-49F2-87F8-05982912ED18}"/>
              </a:ext>
            </a:extLst>
          </p:cNvPr>
          <p:cNvSpPr/>
          <p:nvPr userDrawn="1"/>
        </p:nvSpPr>
        <p:spPr>
          <a:xfrm>
            <a:off x="731838" y="1016000"/>
            <a:ext cx="10728325" cy="5257800"/>
          </a:xfrm>
          <a:prstGeom prst="rect">
            <a:avLst/>
          </a:prstGeom>
          <a:solidFill>
            <a:srgbClr val="8E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940405"/>
            <a:ext cx="10188000" cy="3960000"/>
          </a:xfrm>
          <a:solidFill>
            <a:schemeClr val="accent3"/>
          </a:solidFill>
          <a:ln>
            <a:noFill/>
          </a:ln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de-CH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0503E57F-F89F-431B-8D38-7CC97B7C2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4217884"/>
            <a:ext cx="8640000" cy="144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1BEB6197-C509-4752-B57E-CEE955F5D9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4ADF7DEC-21BD-45CA-9E91-B9F58A69F6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3924069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7" y="1016000"/>
            <a:ext cx="10728326" cy="5256000"/>
          </a:xfrm>
          <a:solidFill>
            <a:schemeClr val="accent6"/>
          </a:solidFill>
          <a:ln>
            <a:noFill/>
          </a:ln>
        </p:spPr>
        <p:txBody>
          <a:bodyPr lIns="324000" tIns="11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6" name="Textplatzhalter 3">
            <a:extLst>
              <a:ext uri="{FF2B5EF4-FFF2-40B4-BE49-F238E27FC236}">
                <a16:creationId xmlns:a16="http://schemas.microsoft.com/office/drawing/2014/main" id="{5FCAD79B-EF47-46A0-9575-229F3DAA72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5" y="4575276"/>
            <a:ext cx="10044000" cy="144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  <p:sp>
        <p:nvSpPr>
          <p:cNvPr id="8" name="Bildplatzhalter 8">
            <a:extLst>
              <a:ext uri="{FF2B5EF4-FFF2-40B4-BE49-F238E27FC236}">
                <a16:creationId xmlns:a16="http://schemas.microsoft.com/office/drawing/2014/main" id="{72236FC6-C8FF-43C1-86B9-BF11234592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789A3267-E086-4EC3-A0BB-F8ECD01A5C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732532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 – Uni Zür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061823-3F7A-48C8-8477-B410C18AC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5580000" tIns="0" rIns="0" anchor="ctr" anchorCtr="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3538"/>
            <a:ext cx="5904000" cy="3312000"/>
          </a:xfrm>
          <a:solidFill>
            <a:schemeClr val="accent2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93E2EDD-B19F-478D-BB03-AD55EC1E8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672" y="228020"/>
            <a:ext cx="3679200" cy="552508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D364BCB8-820F-4C3A-BA37-7048A4C8D4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3860495"/>
            <a:ext cx="4680000" cy="144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  <p:sp>
        <p:nvSpPr>
          <p:cNvPr id="11" name="Bildplatzhalter 8">
            <a:extLst>
              <a:ext uri="{FF2B5EF4-FFF2-40B4-BE49-F238E27FC236}">
                <a16:creationId xmlns:a16="http://schemas.microsoft.com/office/drawing/2014/main" id="{A73913C2-8DFE-4F15-B2DB-2A6D5C2670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791A1AD7-DB7D-4C75-BEFB-EB6D34D3B2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2789257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39750" indent="-539750">
              <a:buFont typeface="+mj-lt"/>
              <a:buAutoNum type="arabicPeriod"/>
              <a:defRPr/>
            </a:lvl1pPr>
            <a:lvl2pPr marL="1079500" indent="-539750">
              <a:buFont typeface="+mj-lt"/>
              <a:buAutoNum type="arabicPeriod"/>
              <a:defRPr/>
            </a:lvl2pPr>
            <a:lvl3pPr marL="1612900" indent="-533400">
              <a:buFont typeface="+mj-lt"/>
              <a:buAutoNum type="arabicPeriod"/>
              <a:defRPr/>
            </a:lvl3pPr>
            <a:lvl4pPr marL="2152650" indent="-539750">
              <a:buFont typeface="+mj-lt"/>
              <a:buAutoNum type="arabicPeriod"/>
              <a:defRPr/>
            </a:lvl4pPr>
            <a:lvl5pPr marL="2692400" indent="-539750">
              <a:buFont typeface="+mj-lt"/>
              <a:buAutoNum type="arabicPeriod"/>
              <a:defRPr/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D6AC-3BAC-4A50-9479-1E7CD895A64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1700" y="6522444"/>
            <a:ext cx="7200000" cy="216000"/>
          </a:xfrm>
        </p:spPr>
        <p:txBody>
          <a:bodyPr/>
          <a:lstStyle/>
          <a:p>
            <a:r>
              <a:rPr lang="de-DE" noProof="0"/>
              <a:t>Organisationseinheit verbal – STRENG VERTRAULICH</a:t>
            </a:r>
            <a:endParaRPr lang="de-CH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9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162FC-E8FF-4D52-8F53-8F2A2A3AD34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 – STRENG VERTRAULICH</a:t>
            </a:r>
            <a:endParaRPr lang="de-CH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75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uss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0"/>
          </a:xfrm>
        </p:spPr>
        <p:txBody>
          <a:bodyPr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5A3C0-7A2F-4A62-9057-882FB8F5659A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 – STRENG VERTRAULICH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F6D94FA-21C6-4AE0-AA4F-3A077810ED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6" y="5570135"/>
            <a:ext cx="5364164" cy="721233"/>
          </a:xfrm>
        </p:spPr>
        <p:txBody>
          <a:bodyPr anchor="b" anchorCtr="0"/>
          <a:lstStyle>
            <a:lvl1pPr marL="179388" indent="-179388">
              <a:spcBef>
                <a:spcPts val="0"/>
              </a:spcBef>
              <a:buFont typeface="+mj-lt"/>
              <a:buAutoNum type="arabicPeriod"/>
              <a:defRPr sz="800"/>
            </a:lvl1pPr>
            <a:lvl2pPr marL="266700" indent="0">
              <a:buNone/>
              <a:defRPr sz="800"/>
            </a:lvl2pPr>
            <a:lvl3pPr marL="538163" indent="0">
              <a:buNone/>
              <a:defRPr sz="800"/>
            </a:lvl3pPr>
            <a:lvl4pPr marL="804862" indent="0">
              <a:buNone/>
              <a:defRPr sz="800"/>
            </a:lvl4pPr>
            <a:lvl5pPr marL="1076325" indent="0">
              <a:buNone/>
              <a:defRPr sz="800"/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6001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224781"/>
            <a:ext cx="10728325" cy="1260000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923CAD-8964-4A8E-9E9C-0F755B932903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Organisationseinheit verbal – STRENG VERTRAULICH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  <p:grpSp>
        <p:nvGrpSpPr>
          <p:cNvPr id="10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GrpSpPr/>
          <p:nvPr/>
        </p:nvGrpSpPr>
        <p:grpSpPr>
          <a:xfrm>
            <a:off x="731837" y="6507088"/>
            <a:ext cx="984462" cy="162000"/>
            <a:chOff x="731837" y="6507088"/>
            <a:chExt cx="984462" cy="162000"/>
          </a:xfrm>
          <a:solidFill>
            <a:schemeClr val="bg1"/>
          </a:solidFill>
        </p:grpSpPr>
        <p:grpSp>
          <p:nvGrpSpPr>
            <p:cNvPr id="12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266489" y="6555186"/>
              <a:ext cx="197463" cy="110963"/>
              <a:chOff x="1266489" y="6555186"/>
              <a:chExt cx="197463" cy="110963"/>
            </a:xfrm>
            <a:grpFill/>
          </p:grpSpPr>
          <p:sp>
            <p:nvSpPr>
              <p:cNvPr id="13" name="Freihandform: Form 12">
                <a:extLst>
                  <a:ext uri="{FF2B5EF4-FFF2-40B4-BE49-F238E27FC236}">
                    <a16:creationId xmlns:a16="http://schemas.microsoft.com/office/drawing/2014/main" id="{18BB0752-F87C-44D9-A9A5-97AF1DEDA1AE}"/>
                  </a:ext>
                </a:extLst>
              </p:cNvPr>
              <p:cNvSpPr/>
              <p:nvPr/>
            </p:nvSpPr>
            <p:spPr>
              <a:xfrm>
                <a:off x="1266489" y="6556934"/>
                <a:ext cx="95902" cy="109216"/>
              </a:xfrm>
              <a:custGeom>
                <a:avLst/>
                <a:gdLst>
                  <a:gd name="connsiteX0" fmla="*/ 66742 w 95902"/>
                  <a:gd name="connsiteY0" fmla="*/ 65797 h 109216"/>
                  <a:gd name="connsiteX1" fmla="*/ 35339 w 95902"/>
                  <a:gd name="connsiteY1" fmla="*/ 95082 h 109216"/>
                  <a:gd name="connsiteX2" fmla="*/ 15953 w 95902"/>
                  <a:gd name="connsiteY2" fmla="*/ 79537 h 109216"/>
                  <a:gd name="connsiteX3" fmla="*/ 15899 w 95902"/>
                  <a:gd name="connsiteY3" fmla="*/ 76265 h 109216"/>
                  <a:gd name="connsiteX4" fmla="*/ 16896 w 95902"/>
                  <a:gd name="connsiteY4" fmla="*/ 66295 h 109216"/>
                  <a:gd name="connsiteX5" fmla="*/ 30230 w 95902"/>
                  <a:gd name="connsiteY5" fmla="*/ 0 h 109216"/>
                  <a:gd name="connsiteX6" fmla="*/ 30230 w 95902"/>
                  <a:gd name="connsiteY6" fmla="*/ 0 h 109216"/>
                  <a:gd name="connsiteX7" fmla="*/ 14528 w 95902"/>
                  <a:gd name="connsiteY7" fmla="*/ 0 h 109216"/>
                  <a:gd name="connsiteX8" fmla="*/ 1194 w 95902"/>
                  <a:gd name="connsiteY8" fmla="*/ 67791 h 109216"/>
                  <a:gd name="connsiteX9" fmla="*/ 1194 w 95902"/>
                  <a:gd name="connsiteY9" fmla="*/ 68788 h 109216"/>
                  <a:gd name="connsiteX10" fmla="*/ 73 w 95902"/>
                  <a:gd name="connsiteY10" fmla="*/ 78508 h 109216"/>
                  <a:gd name="connsiteX11" fmla="*/ 26638 w 95902"/>
                  <a:gd name="connsiteY11" fmla="*/ 109122 h 109216"/>
                  <a:gd name="connsiteX12" fmla="*/ 29980 w 95902"/>
                  <a:gd name="connsiteY12" fmla="*/ 109163 h 109216"/>
                  <a:gd name="connsiteX13" fmla="*/ 61384 w 95902"/>
                  <a:gd name="connsiteY13" fmla="*/ 96702 h 109216"/>
                  <a:gd name="connsiteX14" fmla="*/ 59265 w 95902"/>
                  <a:gd name="connsiteY14" fmla="*/ 107917 h 109216"/>
                  <a:gd name="connsiteX15" fmla="*/ 59265 w 95902"/>
                  <a:gd name="connsiteY15" fmla="*/ 107917 h 109216"/>
                  <a:gd name="connsiteX16" fmla="*/ 74842 w 95902"/>
                  <a:gd name="connsiteY16" fmla="*/ 107917 h 109216"/>
                  <a:gd name="connsiteX17" fmla="*/ 95902 w 95902"/>
                  <a:gd name="connsiteY17" fmla="*/ 0 h 109216"/>
                  <a:gd name="connsiteX18" fmla="*/ 95902 w 95902"/>
                  <a:gd name="connsiteY18" fmla="*/ 0 h 109216"/>
                  <a:gd name="connsiteX19" fmla="*/ 79951 w 95902"/>
                  <a:gd name="connsiteY19" fmla="*/ 0 h 10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5902" h="109216">
                    <a:moveTo>
                      <a:pt x="66742" y="65797"/>
                    </a:moveTo>
                    <a:cubicBezTo>
                      <a:pt x="65228" y="82115"/>
                      <a:pt x="51723" y="94709"/>
                      <a:pt x="35339" y="95082"/>
                    </a:cubicBezTo>
                    <a:cubicBezTo>
                      <a:pt x="25692" y="96142"/>
                      <a:pt x="17013" y="89183"/>
                      <a:pt x="15953" y="79537"/>
                    </a:cubicBezTo>
                    <a:cubicBezTo>
                      <a:pt x="15833" y="78450"/>
                      <a:pt x="15814" y="77355"/>
                      <a:pt x="15899" y="76265"/>
                    </a:cubicBezTo>
                    <a:cubicBezTo>
                      <a:pt x="15976" y="72921"/>
                      <a:pt x="16309" y="69588"/>
                      <a:pt x="16896" y="66295"/>
                    </a:cubicBezTo>
                    <a:lnTo>
                      <a:pt x="30230" y="0"/>
                    </a:lnTo>
                    <a:lnTo>
                      <a:pt x="30230" y="0"/>
                    </a:lnTo>
                    <a:lnTo>
                      <a:pt x="14528" y="0"/>
                    </a:lnTo>
                    <a:lnTo>
                      <a:pt x="1194" y="67791"/>
                    </a:lnTo>
                    <a:lnTo>
                      <a:pt x="1194" y="68788"/>
                    </a:lnTo>
                    <a:cubicBezTo>
                      <a:pt x="472" y="71978"/>
                      <a:pt x="95" y="75237"/>
                      <a:pt x="73" y="78508"/>
                    </a:cubicBezTo>
                    <a:cubicBezTo>
                      <a:pt x="-1045" y="94298"/>
                      <a:pt x="10848" y="108004"/>
                      <a:pt x="26638" y="109122"/>
                    </a:cubicBezTo>
                    <a:cubicBezTo>
                      <a:pt x="27751" y="109200"/>
                      <a:pt x="28866" y="109214"/>
                      <a:pt x="29980" y="109163"/>
                    </a:cubicBezTo>
                    <a:cubicBezTo>
                      <a:pt x="41760" y="109765"/>
                      <a:pt x="53221" y="105218"/>
                      <a:pt x="61384" y="96702"/>
                    </a:cubicBezTo>
                    <a:lnTo>
                      <a:pt x="59265" y="107917"/>
                    </a:lnTo>
                    <a:lnTo>
                      <a:pt x="59265" y="107917"/>
                    </a:lnTo>
                    <a:lnTo>
                      <a:pt x="74842" y="107917"/>
                    </a:lnTo>
                    <a:lnTo>
                      <a:pt x="95902" y="0"/>
                    </a:lnTo>
                    <a:lnTo>
                      <a:pt x="95902" y="0"/>
                    </a:lnTo>
                    <a:lnTo>
                      <a:pt x="79951" y="0"/>
                    </a:lnTo>
                    <a:close/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4" name="Freihandform: Form 13">
                <a:extLst>
                  <a:ext uri="{FF2B5EF4-FFF2-40B4-BE49-F238E27FC236}">
                    <a16:creationId xmlns:a16="http://schemas.microsoft.com/office/drawing/2014/main" id="{ED44DE23-7081-4AC9-BF06-502BEC71C004}"/>
                  </a:ext>
                </a:extLst>
              </p:cNvPr>
              <p:cNvSpPr/>
              <p:nvPr/>
            </p:nvSpPr>
            <p:spPr>
              <a:xfrm>
                <a:off x="1376472" y="6555186"/>
                <a:ext cx="87480" cy="109664"/>
              </a:xfrm>
              <a:custGeom>
                <a:avLst/>
                <a:gdLst>
                  <a:gd name="connsiteX0" fmla="*/ 64302 w 87480"/>
                  <a:gd name="connsiteY0" fmla="*/ 3 h 109664"/>
                  <a:gd name="connsiteX1" fmla="*/ 34518 w 87480"/>
                  <a:gd name="connsiteY1" fmla="*/ 14209 h 109664"/>
                  <a:gd name="connsiteX2" fmla="*/ 36886 w 87480"/>
                  <a:gd name="connsiteY2" fmla="*/ 1747 h 109664"/>
                  <a:gd name="connsiteX3" fmla="*/ 36886 w 87480"/>
                  <a:gd name="connsiteY3" fmla="*/ 1747 h 109664"/>
                  <a:gd name="connsiteX4" fmla="*/ 21434 w 87480"/>
                  <a:gd name="connsiteY4" fmla="*/ 1747 h 109664"/>
                  <a:gd name="connsiteX5" fmla="*/ 0 w 87480"/>
                  <a:gd name="connsiteY5" fmla="*/ 109664 h 109664"/>
                  <a:gd name="connsiteX6" fmla="*/ 0 w 87480"/>
                  <a:gd name="connsiteY6" fmla="*/ 109664 h 109664"/>
                  <a:gd name="connsiteX7" fmla="*/ 15826 w 87480"/>
                  <a:gd name="connsiteY7" fmla="*/ 109664 h 109664"/>
                  <a:gd name="connsiteX8" fmla="*/ 28288 w 87480"/>
                  <a:gd name="connsiteY8" fmla="*/ 43493 h 109664"/>
                  <a:gd name="connsiteX9" fmla="*/ 59940 w 87480"/>
                  <a:gd name="connsiteY9" fmla="*/ 14209 h 109664"/>
                  <a:gd name="connsiteX10" fmla="*/ 75019 w 87480"/>
                  <a:gd name="connsiteY10" fmla="*/ 21810 h 109664"/>
                  <a:gd name="connsiteX11" fmla="*/ 75019 w 87480"/>
                  <a:gd name="connsiteY11" fmla="*/ 21810 h 109664"/>
                  <a:gd name="connsiteX12" fmla="*/ 87480 w 87480"/>
                  <a:gd name="connsiteY12" fmla="*/ 10346 h 109664"/>
                  <a:gd name="connsiteX13" fmla="*/ 87480 w 87480"/>
                  <a:gd name="connsiteY13" fmla="*/ 10346 h 109664"/>
                  <a:gd name="connsiteX14" fmla="*/ 63928 w 87480"/>
                  <a:gd name="connsiteY14" fmla="*/ 252 h 109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7480" h="109664">
                    <a:moveTo>
                      <a:pt x="64302" y="3"/>
                    </a:moveTo>
                    <a:cubicBezTo>
                      <a:pt x="52709" y="-136"/>
                      <a:pt x="41706" y="5111"/>
                      <a:pt x="34518" y="14209"/>
                    </a:cubicBezTo>
                    <a:lnTo>
                      <a:pt x="36886" y="1747"/>
                    </a:lnTo>
                    <a:lnTo>
                      <a:pt x="36886" y="1747"/>
                    </a:lnTo>
                    <a:lnTo>
                      <a:pt x="21434" y="1747"/>
                    </a:lnTo>
                    <a:lnTo>
                      <a:pt x="0" y="109664"/>
                    </a:lnTo>
                    <a:lnTo>
                      <a:pt x="0" y="109664"/>
                    </a:lnTo>
                    <a:lnTo>
                      <a:pt x="15826" y="109664"/>
                    </a:lnTo>
                    <a:lnTo>
                      <a:pt x="28288" y="43493"/>
                    </a:lnTo>
                    <a:cubicBezTo>
                      <a:pt x="30515" y="27438"/>
                      <a:pt x="43760" y="15183"/>
                      <a:pt x="59940" y="14209"/>
                    </a:cubicBezTo>
                    <a:cubicBezTo>
                      <a:pt x="65919" y="14072"/>
                      <a:pt x="71573" y="16922"/>
                      <a:pt x="75019" y="21810"/>
                    </a:cubicBezTo>
                    <a:lnTo>
                      <a:pt x="75019" y="21810"/>
                    </a:lnTo>
                    <a:lnTo>
                      <a:pt x="87480" y="10346"/>
                    </a:lnTo>
                    <a:lnTo>
                      <a:pt x="87480" y="10346"/>
                    </a:lnTo>
                    <a:cubicBezTo>
                      <a:pt x="81552" y="3603"/>
                      <a:pt x="72899" y="-105"/>
                      <a:pt x="63928" y="2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8C24FD2-AEE2-43CA-8EB3-8E646C2E5E46}"/>
                </a:ext>
              </a:extLst>
            </p:cNvPr>
            <p:cNvSpPr/>
            <p:nvPr/>
          </p:nvSpPr>
          <p:spPr>
            <a:xfrm>
              <a:off x="1159517" y="6556560"/>
              <a:ext cx="96452" cy="108166"/>
            </a:xfrm>
            <a:custGeom>
              <a:avLst/>
              <a:gdLst>
                <a:gd name="connsiteX0" fmla="*/ 23303 w 96452"/>
                <a:gd name="connsiteY0" fmla="*/ 0 h 108166"/>
                <a:gd name="connsiteX1" fmla="*/ 20562 w 96452"/>
                <a:gd name="connsiteY1" fmla="*/ 13708 h 108166"/>
                <a:gd name="connsiteX2" fmla="*/ 20562 w 96452"/>
                <a:gd name="connsiteY2" fmla="*/ 13957 h 108166"/>
                <a:gd name="connsiteX3" fmla="*/ 74271 w 96452"/>
                <a:gd name="connsiteY3" fmla="*/ 13957 h 108166"/>
                <a:gd name="connsiteX4" fmla="*/ 2742 w 96452"/>
                <a:gd name="connsiteY4" fmla="*/ 94957 h 108166"/>
                <a:gd name="connsiteX5" fmla="*/ 2617 w 96452"/>
                <a:gd name="connsiteY5" fmla="*/ 94957 h 108166"/>
                <a:gd name="connsiteX6" fmla="*/ 0 w 96452"/>
                <a:gd name="connsiteY6" fmla="*/ 108166 h 108166"/>
                <a:gd name="connsiteX7" fmla="*/ 76265 w 96452"/>
                <a:gd name="connsiteY7" fmla="*/ 108166 h 108166"/>
                <a:gd name="connsiteX8" fmla="*/ 79006 w 96452"/>
                <a:gd name="connsiteY8" fmla="*/ 94209 h 108166"/>
                <a:gd name="connsiteX9" fmla="*/ 21932 w 96452"/>
                <a:gd name="connsiteY9" fmla="*/ 94209 h 108166"/>
                <a:gd name="connsiteX10" fmla="*/ 93835 w 96452"/>
                <a:gd name="connsiteY10" fmla="*/ 13209 h 108166"/>
                <a:gd name="connsiteX11" fmla="*/ 93835 w 96452"/>
                <a:gd name="connsiteY11" fmla="*/ 13209 h 108166"/>
                <a:gd name="connsiteX12" fmla="*/ 96452 w 96452"/>
                <a:gd name="connsiteY12" fmla="*/ 0 h 108166"/>
                <a:gd name="connsiteX13" fmla="*/ 23303 w 96452"/>
                <a:gd name="connsiteY13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452" h="108166">
                  <a:moveTo>
                    <a:pt x="23303" y="0"/>
                  </a:moveTo>
                  <a:lnTo>
                    <a:pt x="20562" y="13708"/>
                  </a:lnTo>
                  <a:lnTo>
                    <a:pt x="20562" y="13957"/>
                  </a:lnTo>
                  <a:lnTo>
                    <a:pt x="74271" y="13957"/>
                  </a:lnTo>
                  <a:lnTo>
                    <a:pt x="2742" y="94957"/>
                  </a:lnTo>
                  <a:lnTo>
                    <a:pt x="2617" y="94957"/>
                  </a:lnTo>
                  <a:lnTo>
                    <a:pt x="0" y="108166"/>
                  </a:lnTo>
                  <a:lnTo>
                    <a:pt x="76265" y="108166"/>
                  </a:lnTo>
                  <a:lnTo>
                    <a:pt x="79006" y="94209"/>
                  </a:lnTo>
                  <a:lnTo>
                    <a:pt x="21932" y="94209"/>
                  </a:lnTo>
                  <a:lnTo>
                    <a:pt x="93835" y="13209"/>
                  </a:lnTo>
                  <a:lnTo>
                    <a:pt x="93835" y="13209"/>
                  </a:lnTo>
                  <a:lnTo>
                    <a:pt x="96452" y="0"/>
                  </a:lnTo>
                  <a:lnTo>
                    <a:pt x="2330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EE7F6F4-4D2C-45B3-A061-9606B2BD36A7}"/>
                </a:ext>
              </a:extLst>
            </p:cNvPr>
            <p:cNvSpPr/>
            <p:nvPr/>
          </p:nvSpPr>
          <p:spPr>
            <a:xfrm>
              <a:off x="1466445" y="6556560"/>
              <a:ext cx="37259" cy="108166"/>
            </a:xfrm>
            <a:custGeom>
              <a:avLst/>
              <a:gdLst>
                <a:gd name="connsiteX0" fmla="*/ 21683 w 37259"/>
                <a:gd name="connsiteY0" fmla="*/ 0 h 108166"/>
                <a:gd name="connsiteX1" fmla="*/ 0 w 37259"/>
                <a:gd name="connsiteY1" fmla="*/ 107917 h 108166"/>
                <a:gd name="connsiteX2" fmla="*/ 0 w 37259"/>
                <a:gd name="connsiteY2" fmla="*/ 108166 h 108166"/>
                <a:gd name="connsiteX3" fmla="*/ 15702 w 37259"/>
                <a:gd name="connsiteY3" fmla="*/ 108166 h 108166"/>
                <a:gd name="connsiteX4" fmla="*/ 37260 w 37259"/>
                <a:gd name="connsiteY4" fmla="*/ 0 h 108166"/>
                <a:gd name="connsiteX5" fmla="*/ 21683 w 37259"/>
                <a:gd name="connsiteY5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259" h="108166">
                  <a:moveTo>
                    <a:pt x="21683" y="0"/>
                  </a:moveTo>
                  <a:lnTo>
                    <a:pt x="0" y="107917"/>
                  </a:lnTo>
                  <a:lnTo>
                    <a:pt x="0" y="108166"/>
                  </a:lnTo>
                  <a:lnTo>
                    <a:pt x="15702" y="108166"/>
                  </a:lnTo>
                  <a:lnTo>
                    <a:pt x="37260" y="0"/>
                  </a:lnTo>
                  <a:lnTo>
                    <a:pt x="2168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grpSp>
          <p:nvGrpSpPr>
            <p:cNvPr id="17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518879" y="6507337"/>
              <a:ext cx="191395" cy="158803"/>
              <a:chOff x="1518879" y="6507337"/>
              <a:chExt cx="191395" cy="158803"/>
            </a:xfrm>
            <a:grpFill/>
          </p:grpSpPr>
          <p:sp>
            <p:nvSpPr>
              <p:cNvPr id="18" name="Freihandform: Form 17">
                <a:extLst>
                  <a:ext uri="{FF2B5EF4-FFF2-40B4-BE49-F238E27FC236}">
                    <a16:creationId xmlns:a16="http://schemas.microsoft.com/office/drawing/2014/main" id="{B2186F78-5D28-4695-8B1C-5A3F1A53AAB3}"/>
                  </a:ext>
                </a:extLst>
              </p:cNvPr>
              <p:cNvSpPr/>
              <p:nvPr/>
            </p:nvSpPr>
            <p:spPr>
              <a:xfrm>
                <a:off x="1614114" y="6507337"/>
                <a:ext cx="96160" cy="157638"/>
              </a:xfrm>
              <a:custGeom>
                <a:avLst/>
                <a:gdLst>
                  <a:gd name="connsiteX0" fmla="*/ 66046 w 96160"/>
                  <a:gd name="connsiteY0" fmla="*/ 47852 h 157638"/>
                  <a:gd name="connsiteX1" fmla="*/ 35142 w 96160"/>
                  <a:gd name="connsiteY1" fmla="*/ 60314 h 157638"/>
                  <a:gd name="connsiteX2" fmla="*/ 47603 w 96160"/>
                  <a:gd name="connsiteY2" fmla="*/ 0 h 157638"/>
                  <a:gd name="connsiteX3" fmla="*/ 31652 w 96160"/>
                  <a:gd name="connsiteY3" fmla="*/ 0 h 157638"/>
                  <a:gd name="connsiteX4" fmla="*/ 0 w 96160"/>
                  <a:gd name="connsiteY4" fmla="*/ 157389 h 157638"/>
                  <a:gd name="connsiteX5" fmla="*/ 15701 w 96160"/>
                  <a:gd name="connsiteY5" fmla="*/ 157389 h 157638"/>
                  <a:gd name="connsiteX6" fmla="*/ 28911 w 96160"/>
                  <a:gd name="connsiteY6" fmla="*/ 91218 h 157638"/>
                  <a:gd name="connsiteX7" fmla="*/ 60563 w 96160"/>
                  <a:gd name="connsiteY7" fmla="*/ 62058 h 157638"/>
                  <a:gd name="connsiteX8" fmla="*/ 79837 w 96160"/>
                  <a:gd name="connsiteY8" fmla="*/ 77742 h 157638"/>
                  <a:gd name="connsiteX9" fmla="*/ 79878 w 96160"/>
                  <a:gd name="connsiteY9" fmla="*/ 80875 h 157638"/>
                  <a:gd name="connsiteX10" fmla="*/ 78757 w 96160"/>
                  <a:gd name="connsiteY10" fmla="*/ 90969 h 157638"/>
                  <a:gd name="connsiteX11" fmla="*/ 65423 w 96160"/>
                  <a:gd name="connsiteY11" fmla="*/ 157638 h 157638"/>
                  <a:gd name="connsiteX12" fmla="*/ 81125 w 96160"/>
                  <a:gd name="connsiteY12" fmla="*/ 157638 h 157638"/>
                  <a:gd name="connsiteX13" fmla="*/ 94957 w 96160"/>
                  <a:gd name="connsiteY13" fmla="*/ 89474 h 157638"/>
                  <a:gd name="connsiteX14" fmla="*/ 96078 w 96160"/>
                  <a:gd name="connsiteY14" fmla="*/ 78757 h 157638"/>
                  <a:gd name="connsiteX15" fmla="*/ 69522 w 96160"/>
                  <a:gd name="connsiteY15" fmla="*/ 47902 h 157638"/>
                  <a:gd name="connsiteX16" fmla="*/ 66046 w 96160"/>
                  <a:gd name="connsiteY16" fmla="*/ 47852 h 1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160" h="157638">
                    <a:moveTo>
                      <a:pt x="66046" y="47852"/>
                    </a:moveTo>
                    <a:cubicBezTo>
                      <a:pt x="54431" y="47363"/>
                      <a:pt x="43168" y="51904"/>
                      <a:pt x="35142" y="60314"/>
                    </a:cubicBezTo>
                    <a:lnTo>
                      <a:pt x="47603" y="0"/>
                    </a:lnTo>
                    <a:lnTo>
                      <a:pt x="31652" y="0"/>
                    </a:lnTo>
                    <a:lnTo>
                      <a:pt x="0" y="157389"/>
                    </a:lnTo>
                    <a:lnTo>
                      <a:pt x="15701" y="157389"/>
                    </a:lnTo>
                    <a:lnTo>
                      <a:pt x="28911" y="91218"/>
                    </a:lnTo>
                    <a:cubicBezTo>
                      <a:pt x="30603" y="74910"/>
                      <a:pt x="44170" y="62411"/>
                      <a:pt x="60563" y="62058"/>
                    </a:cubicBezTo>
                    <a:cubicBezTo>
                      <a:pt x="70216" y="61067"/>
                      <a:pt x="78845" y="68088"/>
                      <a:pt x="79837" y="77742"/>
                    </a:cubicBezTo>
                    <a:cubicBezTo>
                      <a:pt x="79945" y="78783"/>
                      <a:pt x="79958" y="79832"/>
                      <a:pt x="79878" y="80875"/>
                    </a:cubicBezTo>
                    <a:cubicBezTo>
                      <a:pt x="79822" y="84268"/>
                      <a:pt x="79446" y="87647"/>
                      <a:pt x="78757" y="90969"/>
                    </a:cubicBezTo>
                    <a:lnTo>
                      <a:pt x="65423" y="157638"/>
                    </a:lnTo>
                    <a:lnTo>
                      <a:pt x="81125" y="157638"/>
                    </a:lnTo>
                    <a:lnTo>
                      <a:pt x="94957" y="89474"/>
                    </a:lnTo>
                    <a:cubicBezTo>
                      <a:pt x="95657" y="85943"/>
                      <a:pt x="96034" y="82356"/>
                      <a:pt x="96078" y="78757"/>
                    </a:cubicBezTo>
                    <a:cubicBezTo>
                      <a:pt x="97265" y="62903"/>
                      <a:pt x="85375" y="49089"/>
                      <a:pt x="69522" y="47902"/>
                    </a:cubicBezTo>
                    <a:cubicBezTo>
                      <a:pt x="68365" y="47815"/>
                      <a:pt x="67205" y="47799"/>
                      <a:pt x="66046" y="478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1FE5475E-83C3-4BE3-BBF1-FAE9A6986B3F}"/>
                  </a:ext>
                </a:extLst>
              </p:cNvPr>
              <p:cNvSpPr/>
              <p:nvPr/>
            </p:nvSpPr>
            <p:spPr>
              <a:xfrm>
                <a:off x="1518879" y="6555189"/>
                <a:ext cx="87882" cy="110951"/>
              </a:xfrm>
              <a:custGeom>
                <a:avLst/>
                <a:gdLst>
                  <a:gd name="connsiteX0" fmla="*/ 56853 w 87882"/>
                  <a:gd name="connsiteY0" fmla="*/ 0 h 110951"/>
                  <a:gd name="connsiteX1" fmla="*/ 1649 w 87882"/>
                  <a:gd name="connsiteY1" fmla="*/ 55329 h 110951"/>
                  <a:gd name="connsiteX2" fmla="*/ 153 w 87882"/>
                  <a:gd name="connsiteY2" fmla="*/ 71903 h 110951"/>
                  <a:gd name="connsiteX3" fmla="*/ 32484 w 87882"/>
                  <a:gd name="connsiteY3" fmla="*/ 110801 h 110951"/>
                  <a:gd name="connsiteX4" fmla="*/ 37538 w 87882"/>
                  <a:gd name="connsiteY4" fmla="*/ 110908 h 110951"/>
                  <a:gd name="connsiteX5" fmla="*/ 73552 w 87882"/>
                  <a:gd name="connsiteY5" fmla="*/ 95705 h 110951"/>
                  <a:gd name="connsiteX6" fmla="*/ 73552 w 87882"/>
                  <a:gd name="connsiteY6" fmla="*/ 95705 h 110951"/>
                  <a:gd name="connsiteX7" fmla="*/ 64455 w 87882"/>
                  <a:gd name="connsiteY7" fmla="*/ 84614 h 110951"/>
                  <a:gd name="connsiteX8" fmla="*/ 64455 w 87882"/>
                  <a:gd name="connsiteY8" fmla="*/ 84614 h 110951"/>
                  <a:gd name="connsiteX9" fmla="*/ 64455 w 87882"/>
                  <a:gd name="connsiteY9" fmla="*/ 84614 h 110951"/>
                  <a:gd name="connsiteX10" fmla="*/ 38535 w 87882"/>
                  <a:gd name="connsiteY10" fmla="*/ 97075 h 110951"/>
                  <a:gd name="connsiteX11" fmla="*/ 15233 w 87882"/>
                  <a:gd name="connsiteY11" fmla="*/ 75551 h 110951"/>
                  <a:gd name="connsiteX12" fmla="*/ 15356 w 87882"/>
                  <a:gd name="connsiteY12" fmla="*/ 72152 h 110951"/>
                  <a:gd name="connsiteX13" fmla="*/ 17101 w 87882"/>
                  <a:gd name="connsiteY13" fmla="*/ 55952 h 110951"/>
                  <a:gd name="connsiteX14" fmla="*/ 31058 w 87882"/>
                  <a:gd name="connsiteY14" fmla="*/ 25048 h 110951"/>
                  <a:gd name="connsiteX15" fmla="*/ 55233 w 87882"/>
                  <a:gd name="connsiteY15" fmla="*/ 14206 h 110951"/>
                  <a:gd name="connsiteX16" fmla="*/ 76293 w 87882"/>
                  <a:gd name="connsiteY16" fmla="*/ 26668 h 110951"/>
                  <a:gd name="connsiteX17" fmla="*/ 76293 w 87882"/>
                  <a:gd name="connsiteY17" fmla="*/ 26668 h 110951"/>
                  <a:gd name="connsiteX18" fmla="*/ 87883 w 87882"/>
                  <a:gd name="connsiteY18" fmla="*/ 16823 h 110951"/>
                  <a:gd name="connsiteX19" fmla="*/ 87883 w 87882"/>
                  <a:gd name="connsiteY19" fmla="*/ 16823 h 110951"/>
                  <a:gd name="connsiteX20" fmla="*/ 56729 w 87882"/>
                  <a:gd name="connsiteY20" fmla="*/ 748 h 11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7882" h="110951">
                    <a:moveTo>
                      <a:pt x="56853" y="0"/>
                    </a:moveTo>
                    <a:cubicBezTo>
                      <a:pt x="28192" y="0"/>
                      <a:pt x="8129" y="20188"/>
                      <a:pt x="1649" y="55329"/>
                    </a:cubicBezTo>
                    <a:cubicBezTo>
                      <a:pt x="671" y="60800"/>
                      <a:pt x="170" y="66345"/>
                      <a:pt x="153" y="71903"/>
                    </a:cubicBezTo>
                    <a:cubicBezTo>
                      <a:pt x="-1660" y="91572"/>
                      <a:pt x="12814" y="108987"/>
                      <a:pt x="32484" y="110801"/>
                    </a:cubicBezTo>
                    <a:cubicBezTo>
                      <a:pt x="34163" y="110955"/>
                      <a:pt x="35853" y="110991"/>
                      <a:pt x="37538" y="110908"/>
                    </a:cubicBezTo>
                    <a:cubicBezTo>
                      <a:pt x="51112" y="110955"/>
                      <a:pt x="64118" y="105465"/>
                      <a:pt x="73552" y="95705"/>
                    </a:cubicBezTo>
                    <a:lnTo>
                      <a:pt x="73552" y="95705"/>
                    </a:lnTo>
                    <a:lnTo>
                      <a:pt x="64455" y="84614"/>
                    </a:lnTo>
                    <a:lnTo>
                      <a:pt x="64455" y="84614"/>
                    </a:lnTo>
                    <a:lnTo>
                      <a:pt x="64455" y="84614"/>
                    </a:lnTo>
                    <a:cubicBezTo>
                      <a:pt x="58138" y="92466"/>
                      <a:pt x="48613" y="97045"/>
                      <a:pt x="38535" y="97075"/>
                    </a:cubicBezTo>
                    <a:cubicBezTo>
                      <a:pt x="26157" y="97566"/>
                      <a:pt x="15724" y="87929"/>
                      <a:pt x="15233" y="75551"/>
                    </a:cubicBezTo>
                    <a:cubicBezTo>
                      <a:pt x="15188" y="74416"/>
                      <a:pt x="15229" y="73280"/>
                      <a:pt x="15356" y="72152"/>
                    </a:cubicBezTo>
                    <a:cubicBezTo>
                      <a:pt x="15424" y="66709"/>
                      <a:pt x="16008" y="61285"/>
                      <a:pt x="17101" y="55952"/>
                    </a:cubicBezTo>
                    <a:cubicBezTo>
                      <a:pt x="18838" y="44568"/>
                      <a:pt x="23666" y="33878"/>
                      <a:pt x="31058" y="25048"/>
                    </a:cubicBezTo>
                    <a:cubicBezTo>
                      <a:pt x="37213" y="18167"/>
                      <a:pt x="46002" y="14225"/>
                      <a:pt x="55233" y="14206"/>
                    </a:cubicBezTo>
                    <a:cubicBezTo>
                      <a:pt x="64085" y="13892"/>
                      <a:pt x="72308" y="18758"/>
                      <a:pt x="76293" y="26668"/>
                    </a:cubicBezTo>
                    <a:lnTo>
                      <a:pt x="76293" y="26668"/>
                    </a:lnTo>
                    <a:lnTo>
                      <a:pt x="87883" y="16823"/>
                    </a:lnTo>
                    <a:lnTo>
                      <a:pt x="87883" y="16823"/>
                    </a:lnTo>
                    <a:cubicBezTo>
                      <a:pt x="81104" y="6298"/>
                      <a:pt x="69235" y="174"/>
                      <a:pt x="56729" y="748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41B77B6E-E7CB-412B-95AC-A9322C6799BB}"/>
                </a:ext>
              </a:extLst>
            </p:cNvPr>
            <p:cNvSpPr/>
            <p:nvPr/>
          </p:nvSpPr>
          <p:spPr>
            <a:xfrm>
              <a:off x="1493985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832E5C1A-13CE-49A6-B590-B6EAA5F9E1AD}"/>
                </a:ext>
              </a:extLst>
            </p:cNvPr>
            <p:cNvSpPr/>
            <p:nvPr/>
          </p:nvSpPr>
          <p:spPr>
            <a:xfrm>
              <a:off x="1340708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63AE00B0-780F-4053-8FE9-B7D321217AFF}"/>
                </a:ext>
              </a:extLst>
            </p:cNvPr>
            <p:cNvSpPr/>
            <p:nvPr/>
          </p:nvSpPr>
          <p:spPr>
            <a:xfrm>
              <a:off x="1298712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702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702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406CEAF-7399-4CCB-A322-03F0BA2532F5}"/>
                </a:ext>
              </a:extLst>
            </p:cNvPr>
            <p:cNvSpPr/>
            <p:nvPr/>
          </p:nvSpPr>
          <p:spPr>
            <a:xfrm>
              <a:off x="731837" y="6507088"/>
              <a:ext cx="417960" cy="157638"/>
            </a:xfrm>
            <a:custGeom>
              <a:avLst/>
              <a:gdLst>
                <a:gd name="connsiteX0" fmla="*/ 368612 w 417960"/>
                <a:gd name="connsiteY0" fmla="*/ 0 h 157638"/>
                <a:gd name="connsiteX1" fmla="*/ 356151 w 417960"/>
                <a:gd name="connsiteY1" fmla="*/ 61062 h 157638"/>
                <a:gd name="connsiteX2" fmla="*/ 320760 w 417960"/>
                <a:gd name="connsiteY2" fmla="*/ 61062 h 157638"/>
                <a:gd name="connsiteX3" fmla="*/ 333222 w 417960"/>
                <a:gd name="connsiteY3" fmla="*/ 0 h 157638"/>
                <a:gd name="connsiteX4" fmla="*/ 31652 w 417960"/>
                <a:gd name="connsiteY4" fmla="*/ 0 h 157638"/>
                <a:gd name="connsiteX5" fmla="*/ 0 w 417960"/>
                <a:gd name="connsiteY5" fmla="*/ 157638 h 157638"/>
                <a:gd name="connsiteX6" fmla="*/ 120254 w 417960"/>
                <a:gd name="connsiteY6" fmla="*/ 157638 h 157638"/>
                <a:gd name="connsiteX7" fmla="*/ 128105 w 417960"/>
                <a:gd name="connsiteY7" fmla="*/ 118260 h 157638"/>
                <a:gd name="connsiteX8" fmla="*/ 57074 w 417960"/>
                <a:gd name="connsiteY8" fmla="*/ 118260 h 157638"/>
                <a:gd name="connsiteX9" fmla="*/ 61435 w 417960"/>
                <a:gd name="connsiteY9" fmla="*/ 96577 h 157638"/>
                <a:gd name="connsiteX10" fmla="*/ 132342 w 417960"/>
                <a:gd name="connsiteY10" fmla="*/ 96577 h 157638"/>
                <a:gd name="connsiteX11" fmla="*/ 139569 w 417960"/>
                <a:gd name="connsiteY11" fmla="*/ 61062 h 157638"/>
                <a:gd name="connsiteX12" fmla="*/ 68538 w 417960"/>
                <a:gd name="connsiteY12" fmla="*/ 61062 h 157638"/>
                <a:gd name="connsiteX13" fmla="*/ 72900 w 417960"/>
                <a:gd name="connsiteY13" fmla="*/ 39378 h 157638"/>
                <a:gd name="connsiteX14" fmla="*/ 185303 w 417960"/>
                <a:gd name="connsiteY14" fmla="*/ 39378 h 157638"/>
                <a:gd name="connsiteX15" fmla="*/ 161626 w 417960"/>
                <a:gd name="connsiteY15" fmla="*/ 157638 h 157638"/>
                <a:gd name="connsiteX16" fmla="*/ 210849 w 417960"/>
                <a:gd name="connsiteY16" fmla="*/ 157638 h 157638"/>
                <a:gd name="connsiteX17" fmla="*/ 234651 w 417960"/>
                <a:gd name="connsiteY17" fmla="*/ 39378 h 157638"/>
                <a:gd name="connsiteX18" fmla="*/ 276023 w 417960"/>
                <a:gd name="connsiteY18" fmla="*/ 39378 h 157638"/>
                <a:gd name="connsiteX19" fmla="*/ 252222 w 417960"/>
                <a:gd name="connsiteY19" fmla="*/ 157638 h 157638"/>
                <a:gd name="connsiteX20" fmla="*/ 301569 w 417960"/>
                <a:gd name="connsiteY20" fmla="*/ 157638 h 157638"/>
                <a:gd name="connsiteX21" fmla="*/ 313657 w 417960"/>
                <a:gd name="connsiteY21" fmla="*/ 96577 h 157638"/>
                <a:gd name="connsiteX22" fmla="*/ 349172 w 417960"/>
                <a:gd name="connsiteY22" fmla="*/ 96577 h 157638"/>
                <a:gd name="connsiteX23" fmla="*/ 336960 w 417960"/>
                <a:gd name="connsiteY23" fmla="*/ 157638 h 157638"/>
                <a:gd name="connsiteX24" fmla="*/ 386308 w 417960"/>
                <a:gd name="connsiteY24" fmla="*/ 157638 h 157638"/>
                <a:gd name="connsiteX25" fmla="*/ 417960 w 417960"/>
                <a:gd name="connsiteY25" fmla="*/ 0 h 157638"/>
                <a:gd name="connsiteX26" fmla="*/ 368612 w 417960"/>
                <a:gd name="connsiteY26" fmla="*/ 0 h 15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17960" h="157638">
                  <a:moveTo>
                    <a:pt x="368612" y="0"/>
                  </a:moveTo>
                  <a:lnTo>
                    <a:pt x="356151" y="61062"/>
                  </a:lnTo>
                  <a:lnTo>
                    <a:pt x="320760" y="61062"/>
                  </a:lnTo>
                  <a:lnTo>
                    <a:pt x="333222" y="0"/>
                  </a:lnTo>
                  <a:lnTo>
                    <a:pt x="31652" y="0"/>
                  </a:lnTo>
                  <a:lnTo>
                    <a:pt x="0" y="157638"/>
                  </a:lnTo>
                  <a:lnTo>
                    <a:pt x="120254" y="157638"/>
                  </a:lnTo>
                  <a:lnTo>
                    <a:pt x="128105" y="118260"/>
                  </a:lnTo>
                  <a:lnTo>
                    <a:pt x="57074" y="118260"/>
                  </a:lnTo>
                  <a:lnTo>
                    <a:pt x="61435" y="96577"/>
                  </a:lnTo>
                  <a:lnTo>
                    <a:pt x="132342" y="96577"/>
                  </a:lnTo>
                  <a:lnTo>
                    <a:pt x="139569" y="61062"/>
                  </a:lnTo>
                  <a:lnTo>
                    <a:pt x="68538" y="61062"/>
                  </a:lnTo>
                  <a:lnTo>
                    <a:pt x="72900" y="39378"/>
                  </a:lnTo>
                  <a:lnTo>
                    <a:pt x="185303" y="39378"/>
                  </a:lnTo>
                  <a:lnTo>
                    <a:pt x="161626" y="157638"/>
                  </a:lnTo>
                  <a:lnTo>
                    <a:pt x="210849" y="157638"/>
                  </a:lnTo>
                  <a:lnTo>
                    <a:pt x="234651" y="39378"/>
                  </a:lnTo>
                  <a:lnTo>
                    <a:pt x="276023" y="39378"/>
                  </a:lnTo>
                  <a:lnTo>
                    <a:pt x="252222" y="157638"/>
                  </a:lnTo>
                  <a:lnTo>
                    <a:pt x="301569" y="157638"/>
                  </a:lnTo>
                  <a:lnTo>
                    <a:pt x="313657" y="96577"/>
                  </a:lnTo>
                  <a:lnTo>
                    <a:pt x="349172" y="96577"/>
                  </a:lnTo>
                  <a:lnTo>
                    <a:pt x="336960" y="157638"/>
                  </a:lnTo>
                  <a:lnTo>
                    <a:pt x="386308" y="157638"/>
                  </a:lnTo>
                  <a:lnTo>
                    <a:pt x="417960" y="0"/>
                  </a:lnTo>
                  <a:lnTo>
                    <a:pt x="368612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</p:grpSp>
    </p:spTree>
    <p:extLst>
      <p:ext uri="{BB962C8B-B14F-4D97-AF65-F5344CB8AC3E}">
        <p14:creationId xmlns:p14="http://schemas.microsoft.com/office/powerpoint/2010/main" val="371683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206A-A7FF-4A2F-A4EA-EDA7D9956B8C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 – STRENG VERTRAULICH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1412874"/>
            <a:ext cx="10728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94385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7ECC-AD5B-4AE2-A84F-7ABFC0424E3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 – STRENG VERTRAULICH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260350"/>
            <a:ext cx="10728000" cy="6012524"/>
          </a:xfrm>
        </p:spPr>
        <p:txBody>
          <a:bodyPr tIns="216000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842048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163" y="1412875"/>
            <a:ext cx="5256000" cy="4860000"/>
          </a:xfrm>
        </p:spPr>
        <p:txBody>
          <a:bodyPr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21818-B1F9-4DD3-88F2-43FBC3C9BAF5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 – STRENG VERTRAULICH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5040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996394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5121800"/>
            <a:ext cx="5255999" cy="1152000"/>
          </a:xfrm>
        </p:spPr>
        <p:txBody>
          <a:bodyPr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0A20D-9FD8-4251-A734-1127FF21ADB2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 – STRENG VERTRAULICH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5256000" cy="3420000"/>
          </a:xfrm>
        </p:spPr>
        <p:txBody>
          <a:bodyPr tIns="90000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9" name="Bildplatzhalter 10">
            <a:extLst>
              <a:ext uri="{FF2B5EF4-FFF2-40B4-BE49-F238E27FC236}">
                <a16:creationId xmlns:a16="http://schemas.microsoft.com/office/drawing/2014/main" id="{1AAB6914-2518-430D-BF4C-14EA51B614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4162" y="1412875"/>
            <a:ext cx="5256000" cy="3420000"/>
          </a:xfrm>
        </p:spPr>
        <p:txBody>
          <a:bodyPr tIns="90000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5092EEFB-079B-4C38-A665-E52B9837601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04162" y="5121800"/>
            <a:ext cx="5256001" cy="1152000"/>
          </a:xfrm>
        </p:spPr>
        <p:txBody>
          <a:bodyPr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085750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4166439"/>
            <a:ext cx="10728327" cy="2124401"/>
          </a:xfrm>
        </p:spPr>
        <p:txBody>
          <a:bodyPr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F4EA9-B322-4AC6-9ED4-333F1AAC8416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 – STRENG VERTRAULICH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36793346-BF6B-42A8-ADE0-3AA3DC3B23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40162" y="1414800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FE637F68-618E-43EB-B240-4BFA26852F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85999" y="1414800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252988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0"/>
              <a:t>单击此处编辑母版标题样式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"/>
          </a:xfrm>
        </p:spPr>
        <p:txBody>
          <a:bodyPr/>
          <a:lstStyle>
            <a:lvl1pPr marL="0" indent="0">
              <a:buNone/>
              <a:defRPr b="1"/>
            </a:lvl1pPr>
            <a:lvl2pPr marL="266700" indent="0">
              <a:buNone/>
              <a:defRPr b="1"/>
            </a:lvl2pPr>
            <a:lvl3pPr marL="538163" indent="0">
              <a:buNone/>
              <a:defRPr b="1"/>
            </a:lvl3pPr>
            <a:lvl4pPr marL="804862" indent="0">
              <a:buNone/>
              <a:defRPr b="1"/>
            </a:lvl4pPr>
            <a:lvl5pPr marL="1076325" indent="0">
              <a:buNone/>
              <a:defRPr b="1"/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59B2A-9722-4479-8974-FDB801910172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 – STRENG VERTRAULICH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9" name="Tabellenplatzhalter 8">
            <a:extLst>
              <a:ext uri="{FF2B5EF4-FFF2-40B4-BE49-F238E27FC236}">
                <a16:creationId xmlns:a16="http://schemas.microsoft.com/office/drawing/2014/main" id="{A1D947E6-CC00-458E-BDE1-B0877E30333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731838" y="2061398"/>
            <a:ext cx="10728325" cy="4212401"/>
          </a:xfrm>
        </p:spPr>
        <p:txBody>
          <a:bodyPr tIns="1260000"/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zh-CN" altLang="en-US" noProof="0"/>
              <a:t>单击图标添加表格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928661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394B20FF-3667-40DF-92A1-C6CF3BBCA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2135492"/>
            <a:ext cx="10728325" cy="3960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540000" indent="0">
              <a:buNone/>
              <a:defRPr>
                <a:solidFill>
                  <a:schemeClr val="bg1"/>
                </a:solidFill>
              </a:defRPr>
            </a:lvl3pPr>
            <a:lvl4pPr marL="808537" indent="0">
              <a:buNone/>
              <a:defRPr>
                <a:solidFill>
                  <a:schemeClr val="bg1"/>
                </a:solidFill>
              </a:defRPr>
            </a:lvl4pPr>
            <a:lvl5pPr marL="1080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  <p:sp>
        <p:nvSpPr>
          <p:cNvPr id="21" name="Bildplatzhalter 8">
            <a:extLst>
              <a:ext uri="{FF2B5EF4-FFF2-40B4-BE49-F238E27FC236}">
                <a16:creationId xmlns:a16="http://schemas.microsoft.com/office/drawing/2014/main" id="{794484F1-3B7F-46CE-AD0B-2310A557A9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zh-CN" altLang="en-US" noProof="0"/>
              <a:t>单击图标添加图片</a:t>
            </a:r>
            <a:endParaRPr lang="de-CH" noProof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F900572E-A73E-42BE-96FA-38ADC4E79F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70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98">
          <p15:clr>
            <a:srgbClr val="FBAE40"/>
          </p15:clr>
        </p15:guide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9CEF804-E58C-481B-A606-7D35AF68F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60351"/>
            <a:ext cx="10728325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C6EC0D-393C-42F2-B6A7-B19C9B098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7" y="1412875"/>
            <a:ext cx="10728325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C96E51-36C9-4BEE-A761-33378A0DF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3692" y="6522444"/>
            <a:ext cx="612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269E37AB-EE9C-4565-B2FD-B1FC504BEE2A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1EC403-6E63-4450-AFDD-66CA49D6C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71700" y="6522444"/>
            <a:ext cx="54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Organisationseinheit verbal – STRENG VERTRAULICH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DFCC57-7DDC-4B2C-A6BE-862DAF9C9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7585" y="6522444"/>
            <a:ext cx="322577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40960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0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61" userDrawn="1">
          <p15:clr>
            <a:srgbClr val="F26B43"/>
          </p15:clr>
        </p15:guide>
        <p15:guide id="3" pos="7219" userDrawn="1">
          <p15:clr>
            <a:srgbClr val="F26B43"/>
          </p15:clr>
        </p15:guide>
        <p15:guide id="4" orient="horz" pos="164" userDrawn="1">
          <p15:clr>
            <a:srgbClr val="F26B43"/>
          </p15:clr>
        </p15:guide>
        <p15:guide id="5" orient="horz" pos="890" userDrawn="1">
          <p15:clr>
            <a:srgbClr val="F26B43"/>
          </p15:clr>
        </p15:guide>
        <p15:guide id="6" orient="horz" pos="4201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19.png"/><Relationship Id="rId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9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19.png"/><Relationship Id="rId5" Type="http://schemas.openxmlformats.org/officeDocument/2006/relationships/image" Target="../media/image30.png"/><Relationship Id="rId10" Type="http://schemas.openxmlformats.org/officeDocument/2006/relationships/image" Target="../media/image18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37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48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80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9.png"/><Relationship Id="rId3" Type="http://schemas.openxmlformats.org/officeDocument/2006/relationships/image" Target="../media/image48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0.png"/><Relationship Id="rId10" Type="http://schemas.openxmlformats.org/officeDocument/2006/relationships/image" Target="../media/image57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9.png"/><Relationship Id="rId3" Type="http://schemas.openxmlformats.org/officeDocument/2006/relationships/image" Target="../media/image48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0.png"/><Relationship Id="rId10" Type="http://schemas.openxmlformats.org/officeDocument/2006/relationships/image" Target="../media/image57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9.png"/><Relationship Id="rId3" Type="http://schemas.openxmlformats.org/officeDocument/2006/relationships/image" Target="../media/image74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75.png"/><Relationship Id="rId21" Type="http://schemas.openxmlformats.org/officeDocument/2006/relationships/image" Target="../media/image73.png"/><Relationship Id="rId7" Type="http://schemas.openxmlformats.org/officeDocument/2006/relationships/image" Target="../media/image7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png"/><Relationship Id="rId11" Type="http://schemas.openxmlformats.org/officeDocument/2006/relationships/image" Target="../media/image63.png"/><Relationship Id="rId5" Type="http://schemas.openxmlformats.org/officeDocument/2006/relationships/image" Target="../media/image7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4" Type="http://schemas.openxmlformats.org/officeDocument/2006/relationships/image" Target="../media/image7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enai/tiktoken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n.wikipedia.org/wiki/Byte_pair_encoding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7.png"/><Relationship Id="rId5" Type="http://schemas.openxmlformats.org/officeDocument/2006/relationships/image" Target="../media/image98.png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71.xml"/><Relationship Id="rId3" Type="http://schemas.openxmlformats.org/officeDocument/2006/relationships/image" Target="../media/image102.png"/><Relationship Id="rId7" Type="http://schemas.openxmlformats.org/officeDocument/2006/relationships/slide" Target="slide69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7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mailto:minchi@student.ethz.ch" TargetMode="External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23.jpg"/><Relationship Id="rId4" Type="http://schemas.openxmlformats.org/officeDocument/2006/relationships/image" Target="../media/image122.jp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platzhalter 18" descr="Ein Bild, das Gebäude, Stadt, Schloss, Turm enthält.&#10;&#10;Automatisch generierte Beschreibung">
            <a:extLst>
              <a:ext uri="{FF2B5EF4-FFF2-40B4-BE49-F238E27FC236}">
                <a16:creationId xmlns:a16="http://schemas.microsoft.com/office/drawing/2014/main" id="{882FF669-564A-4497-A386-BA8B28F256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" b="461"/>
          <a:stretch/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C1FB292-90C1-439C-8480-EB4116CF23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400" dirty="0"/>
              <a:t>Semantic Chunk Sparse Attention for Large Language Model</a:t>
            </a:r>
            <a:endParaRPr lang="de-CH" sz="2400" dirty="0"/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id="{FFED6587-D39C-667D-F4B4-89D7877E4E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r="478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171C1F6-869F-40B1-8975-92FF2042F4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b="1" dirty="0"/>
              <a:t>Mingyuan Chi</a:t>
            </a:r>
          </a:p>
          <a:p>
            <a:r>
              <a:rPr lang="de-DE" b="1" dirty="0"/>
              <a:t>Advisor: Prof.Dr. Torsten Hoefler, </a:t>
            </a:r>
          </a:p>
          <a:p>
            <a:r>
              <a:rPr lang="de-DE" b="1" dirty="0"/>
              <a:t>Dr. Maciej Besta, Dr. Grzegorz Kwasniews</a:t>
            </a:r>
          </a:p>
          <a:p>
            <a:r>
              <a:rPr lang="de-DE" dirty="0"/>
              <a:t>Master Thesis</a:t>
            </a:r>
          </a:p>
          <a:p>
            <a:r>
              <a:rPr lang="de-DE" dirty="0"/>
              <a:t>18. Sep 2024, Zürich</a:t>
            </a:r>
          </a:p>
          <a:p>
            <a:endParaRPr lang="de-DE" dirty="0"/>
          </a:p>
          <a:p>
            <a:r>
              <a:rPr lang="de-DE" dirty="0"/>
              <a:t>INTERAL</a:t>
            </a:r>
            <a:endParaRPr lang="de-CH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6B18E6F-BDD9-4B0B-9B9E-C25187E0E1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Department of Mathematics</a:t>
            </a:r>
            <a:br>
              <a:rPr lang="de-DE" dirty="0"/>
            </a:br>
            <a:r>
              <a:rPr lang="de-DE" dirty="0"/>
              <a:t>Computational Sci </a:t>
            </a:r>
            <a:r>
              <a:rPr lang="en-US" dirty="0"/>
              <a:t>&amp; Eng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36168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12E332F-8A9D-B132-2C54-548492E22424}"/>
              </a:ext>
            </a:extLst>
          </p:cNvPr>
          <p:cNvSpPr txBox="1"/>
          <p:nvPr/>
        </p:nvSpPr>
        <p:spPr>
          <a:xfrm>
            <a:off x="8629650" y="368300"/>
            <a:ext cx="2963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Overview of Llama3-8</a:t>
            </a:r>
            <a:r>
              <a:rPr lang="en-US" altLang="zh-CN" sz="2400" b="1" dirty="0"/>
              <a:t>B</a:t>
            </a:r>
            <a:endParaRPr lang="en-CH" sz="2400" b="1" dirty="0"/>
          </a:p>
        </p:txBody>
      </p:sp>
      <p:pic>
        <p:nvPicPr>
          <p:cNvPr id="179" name="图片 178">
            <a:extLst>
              <a:ext uri="{FF2B5EF4-FFF2-40B4-BE49-F238E27FC236}">
                <a16:creationId xmlns:a16="http://schemas.microsoft.com/office/drawing/2014/main" id="{9CC10CE1-92BE-71BF-1917-9FF13D64E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4" y="2008509"/>
            <a:ext cx="11571211" cy="28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9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</a:t>
            </a:fld>
            <a:endParaRPr lang="de-CH" noProof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FE6F5903-06B2-A0F5-D7FE-1328709FF6A5}"/>
              </a:ext>
            </a:extLst>
          </p:cNvPr>
          <p:cNvSpPr/>
          <p:nvPr/>
        </p:nvSpPr>
        <p:spPr>
          <a:xfrm>
            <a:off x="4958866" y="441141"/>
            <a:ext cx="689332" cy="6792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AD53002-0921-0DC1-0348-79F97AFF159C}"/>
              </a:ext>
            </a:extLst>
          </p:cNvPr>
          <p:cNvSpPr/>
          <p:nvPr/>
        </p:nvSpPr>
        <p:spPr>
          <a:xfrm>
            <a:off x="5756947" y="441139"/>
            <a:ext cx="689332" cy="6792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4ED7421-5EFA-CF98-CE92-7E148447204E}"/>
              </a:ext>
            </a:extLst>
          </p:cNvPr>
          <p:cNvSpPr/>
          <p:nvPr/>
        </p:nvSpPr>
        <p:spPr>
          <a:xfrm>
            <a:off x="6543801" y="444105"/>
            <a:ext cx="689332" cy="6792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ACF528B4-7D4B-AF96-68A6-B2B83DD5FA47}"/>
              </a:ext>
            </a:extLst>
          </p:cNvPr>
          <p:cNvSpPr/>
          <p:nvPr/>
        </p:nvSpPr>
        <p:spPr>
          <a:xfrm>
            <a:off x="4958866" y="1465813"/>
            <a:ext cx="2274267" cy="609326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Embedding</a:t>
            </a:r>
            <a:endParaRPr lang="en-CH" dirty="0"/>
          </a:p>
        </p:txBody>
      </p:sp>
      <p:pic>
        <p:nvPicPr>
          <p:cNvPr id="340" name="图片 339">
            <a:extLst>
              <a:ext uri="{FF2B5EF4-FFF2-40B4-BE49-F238E27FC236}">
                <a16:creationId xmlns:a16="http://schemas.microsoft.com/office/drawing/2014/main" id="{C7884298-FA42-68FF-1105-2ABAB8411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3" y="3429000"/>
            <a:ext cx="11571211" cy="2840982"/>
          </a:xfrm>
          <a:prstGeom prst="rect">
            <a:avLst/>
          </a:prstGeom>
        </p:spPr>
      </p:pic>
      <p:sp>
        <p:nvSpPr>
          <p:cNvPr id="344" name="!!mask">
            <a:extLst>
              <a:ext uri="{FF2B5EF4-FFF2-40B4-BE49-F238E27FC236}">
                <a16:creationId xmlns:a16="http://schemas.microsoft.com/office/drawing/2014/main" id="{C16FA3C0-D6E4-8D26-6C4D-A2C06F033699}"/>
              </a:ext>
            </a:extLst>
          </p:cNvPr>
          <p:cNvSpPr/>
          <p:nvPr/>
        </p:nvSpPr>
        <p:spPr>
          <a:xfrm>
            <a:off x="158749" y="3188469"/>
            <a:ext cx="11874500" cy="3187700"/>
          </a:xfrm>
          <a:custGeom>
            <a:avLst/>
            <a:gdLst>
              <a:gd name="connsiteX0" fmla="*/ 82551 w 11874500"/>
              <a:gd name="connsiteY0" fmla="*/ 217809 h 3187700"/>
              <a:gd name="connsiteX1" fmla="*/ 82551 w 11874500"/>
              <a:gd name="connsiteY1" fmla="*/ 2961009 h 3187700"/>
              <a:gd name="connsiteX2" fmla="*/ 1517651 w 11874500"/>
              <a:gd name="connsiteY2" fmla="*/ 2961009 h 3187700"/>
              <a:gd name="connsiteX3" fmla="*/ 1517651 w 11874500"/>
              <a:gd name="connsiteY3" fmla="*/ 217809 h 3187700"/>
              <a:gd name="connsiteX4" fmla="*/ 0 w 11874500"/>
              <a:gd name="connsiteY4" fmla="*/ 0 h 3187700"/>
              <a:gd name="connsiteX5" fmla="*/ 11874500 w 11874500"/>
              <a:gd name="connsiteY5" fmla="*/ 0 h 3187700"/>
              <a:gd name="connsiteX6" fmla="*/ 11874500 w 11874500"/>
              <a:gd name="connsiteY6" fmla="*/ 3187700 h 3187700"/>
              <a:gd name="connsiteX7" fmla="*/ 0 w 11874500"/>
              <a:gd name="connsiteY7" fmla="*/ 318770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4500" h="3187700">
                <a:moveTo>
                  <a:pt x="82551" y="217809"/>
                </a:moveTo>
                <a:lnTo>
                  <a:pt x="82551" y="2961009"/>
                </a:lnTo>
                <a:lnTo>
                  <a:pt x="1517651" y="2961009"/>
                </a:lnTo>
                <a:lnTo>
                  <a:pt x="1517651" y="217809"/>
                </a:lnTo>
                <a:close/>
                <a:moveTo>
                  <a:pt x="0" y="0"/>
                </a:moveTo>
                <a:lnTo>
                  <a:pt x="11874500" y="0"/>
                </a:lnTo>
                <a:lnTo>
                  <a:pt x="11874500" y="3187700"/>
                </a:lnTo>
                <a:lnTo>
                  <a:pt x="0" y="318770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  <p:sp>
        <p:nvSpPr>
          <p:cNvPr id="345" name="文本框 344">
            <a:extLst>
              <a:ext uri="{FF2B5EF4-FFF2-40B4-BE49-F238E27FC236}">
                <a16:creationId xmlns:a16="http://schemas.microsoft.com/office/drawing/2014/main" id="{AD3A4B9F-5ECC-7953-D542-43243DB58BB4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</p:spTree>
    <p:extLst>
      <p:ext uri="{BB962C8B-B14F-4D97-AF65-F5344CB8AC3E}">
        <p14:creationId xmlns:p14="http://schemas.microsoft.com/office/powerpoint/2010/main" val="124455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</a:t>
            </a:fld>
            <a:endParaRPr lang="de-CH" noProof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F7BE03F-D7C1-A9E1-05ED-1873BDC5C4CB}"/>
              </a:ext>
            </a:extLst>
          </p:cNvPr>
          <p:cNvSpPr/>
          <p:nvPr/>
        </p:nvSpPr>
        <p:spPr>
          <a:xfrm>
            <a:off x="4956889" y="1656702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804DAC-AB51-F26D-EBC4-33CEE134027A}"/>
              </a:ext>
            </a:extLst>
          </p:cNvPr>
          <p:cNvSpPr/>
          <p:nvPr/>
        </p:nvSpPr>
        <p:spPr>
          <a:xfrm>
            <a:off x="5754970" y="1656700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59FCDE3-63F2-0061-934D-1F811B8BB742}"/>
              </a:ext>
            </a:extLst>
          </p:cNvPr>
          <p:cNvSpPr/>
          <p:nvPr/>
        </p:nvSpPr>
        <p:spPr>
          <a:xfrm>
            <a:off x="6541824" y="1659666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B7E9EE6-53D3-8374-E647-7445350178B6}"/>
              </a:ext>
            </a:extLst>
          </p:cNvPr>
          <p:cNvSpPr/>
          <p:nvPr/>
        </p:nvSpPr>
        <p:spPr>
          <a:xfrm>
            <a:off x="4958866" y="664395"/>
            <a:ext cx="2274267" cy="609326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Embedding</a:t>
            </a:r>
            <a:endParaRPr lang="en-CH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B07EE35-BA34-14E1-906B-C53E1F62E14B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CC92D93-7EFF-B888-F787-552ADBD6C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3" y="3429000"/>
            <a:ext cx="11571211" cy="2840982"/>
          </a:xfrm>
          <a:prstGeom prst="rect">
            <a:avLst/>
          </a:prstGeom>
        </p:spPr>
      </p:pic>
      <p:sp>
        <p:nvSpPr>
          <p:cNvPr id="20" name="!!mask">
            <a:extLst>
              <a:ext uri="{FF2B5EF4-FFF2-40B4-BE49-F238E27FC236}">
                <a16:creationId xmlns:a16="http://schemas.microsoft.com/office/drawing/2014/main" id="{8559C5EC-EA48-8416-367C-24CAA69121F3}"/>
              </a:ext>
            </a:extLst>
          </p:cNvPr>
          <p:cNvSpPr/>
          <p:nvPr/>
        </p:nvSpPr>
        <p:spPr>
          <a:xfrm>
            <a:off x="158749" y="3188469"/>
            <a:ext cx="11874500" cy="3187700"/>
          </a:xfrm>
          <a:custGeom>
            <a:avLst/>
            <a:gdLst>
              <a:gd name="connsiteX0" fmla="*/ 82551 w 11874500"/>
              <a:gd name="connsiteY0" fmla="*/ 217809 h 3187700"/>
              <a:gd name="connsiteX1" fmla="*/ 82551 w 11874500"/>
              <a:gd name="connsiteY1" fmla="*/ 2961009 h 3187700"/>
              <a:gd name="connsiteX2" fmla="*/ 1517651 w 11874500"/>
              <a:gd name="connsiteY2" fmla="*/ 2961009 h 3187700"/>
              <a:gd name="connsiteX3" fmla="*/ 1517651 w 11874500"/>
              <a:gd name="connsiteY3" fmla="*/ 217809 h 3187700"/>
              <a:gd name="connsiteX4" fmla="*/ 0 w 11874500"/>
              <a:gd name="connsiteY4" fmla="*/ 0 h 3187700"/>
              <a:gd name="connsiteX5" fmla="*/ 11874500 w 11874500"/>
              <a:gd name="connsiteY5" fmla="*/ 0 h 3187700"/>
              <a:gd name="connsiteX6" fmla="*/ 11874500 w 11874500"/>
              <a:gd name="connsiteY6" fmla="*/ 3187700 h 3187700"/>
              <a:gd name="connsiteX7" fmla="*/ 0 w 11874500"/>
              <a:gd name="connsiteY7" fmla="*/ 318770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4500" h="3187700">
                <a:moveTo>
                  <a:pt x="82551" y="217809"/>
                </a:moveTo>
                <a:lnTo>
                  <a:pt x="82551" y="2961009"/>
                </a:lnTo>
                <a:lnTo>
                  <a:pt x="1517651" y="2961009"/>
                </a:lnTo>
                <a:lnTo>
                  <a:pt x="1517651" y="217809"/>
                </a:lnTo>
                <a:close/>
                <a:moveTo>
                  <a:pt x="0" y="0"/>
                </a:moveTo>
                <a:lnTo>
                  <a:pt x="11874500" y="0"/>
                </a:lnTo>
                <a:lnTo>
                  <a:pt x="11874500" y="3187700"/>
                </a:lnTo>
                <a:lnTo>
                  <a:pt x="0" y="318770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63446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</a:t>
            </a:fld>
            <a:endParaRPr lang="de-CH" noProof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25629CE-011D-41C0-907D-CBE614D89E77}"/>
              </a:ext>
            </a:extLst>
          </p:cNvPr>
          <p:cNvSpPr/>
          <p:nvPr/>
        </p:nvSpPr>
        <p:spPr>
          <a:xfrm>
            <a:off x="4873467" y="1454424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DAB51ED-E5EF-BE86-A3CF-EA0983BFE47E}"/>
              </a:ext>
            </a:extLst>
          </p:cNvPr>
          <p:cNvSpPr/>
          <p:nvPr/>
        </p:nvSpPr>
        <p:spPr>
          <a:xfrm>
            <a:off x="5671548" y="1454422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51C6DEF-48BB-629A-4BBE-770A9406E3CD}"/>
              </a:ext>
            </a:extLst>
          </p:cNvPr>
          <p:cNvSpPr/>
          <p:nvPr/>
        </p:nvSpPr>
        <p:spPr>
          <a:xfrm>
            <a:off x="6458402" y="1457388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CE312FA-2D6E-97CF-2A4F-93B50F7F8CB5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19992AC-D61C-76FB-E0EE-4DA7DDCDA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3" y="3429000"/>
            <a:ext cx="11571211" cy="2840982"/>
          </a:xfrm>
          <a:prstGeom prst="rect">
            <a:avLst/>
          </a:prstGeom>
        </p:spPr>
      </p:pic>
      <p:sp>
        <p:nvSpPr>
          <p:cNvPr id="14" name="!!mask">
            <a:extLst>
              <a:ext uri="{FF2B5EF4-FFF2-40B4-BE49-F238E27FC236}">
                <a16:creationId xmlns:a16="http://schemas.microsoft.com/office/drawing/2014/main" id="{48064641-76F9-617B-3786-EF124183BC60}"/>
              </a:ext>
            </a:extLst>
          </p:cNvPr>
          <p:cNvSpPr/>
          <p:nvPr/>
        </p:nvSpPr>
        <p:spPr>
          <a:xfrm>
            <a:off x="157798" y="3206613"/>
            <a:ext cx="11876400" cy="3189600"/>
          </a:xfrm>
          <a:custGeom>
            <a:avLst/>
            <a:gdLst>
              <a:gd name="connsiteX0" fmla="*/ 998850 w 11876400"/>
              <a:gd name="connsiteY0" fmla="*/ 69850 h 3189600"/>
              <a:gd name="connsiteX1" fmla="*/ 998850 w 11876400"/>
              <a:gd name="connsiteY1" fmla="*/ 3081650 h 3189600"/>
              <a:gd name="connsiteX2" fmla="*/ 3335650 w 11876400"/>
              <a:gd name="connsiteY2" fmla="*/ 3081650 h 3189600"/>
              <a:gd name="connsiteX3" fmla="*/ 3335650 w 11876400"/>
              <a:gd name="connsiteY3" fmla="*/ 698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998850" y="69850"/>
                </a:moveTo>
                <a:lnTo>
                  <a:pt x="998850" y="3081650"/>
                </a:lnTo>
                <a:lnTo>
                  <a:pt x="3335650" y="3081650"/>
                </a:lnTo>
                <a:lnTo>
                  <a:pt x="3335650" y="698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257183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</a:t>
            </a:fld>
            <a:endParaRPr lang="de-CH" noProof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F7BE03F-D7C1-A9E1-05ED-1873BDC5C4CB}"/>
              </a:ext>
            </a:extLst>
          </p:cNvPr>
          <p:cNvSpPr/>
          <p:nvPr/>
        </p:nvSpPr>
        <p:spPr>
          <a:xfrm>
            <a:off x="4871879" y="1457599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804DAC-AB51-F26D-EBC4-33CEE134027A}"/>
              </a:ext>
            </a:extLst>
          </p:cNvPr>
          <p:cNvSpPr/>
          <p:nvPr/>
        </p:nvSpPr>
        <p:spPr>
          <a:xfrm>
            <a:off x="5669960" y="1457597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59FCDE3-63F2-0061-934D-1F811B8BB742}"/>
              </a:ext>
            </a:extLst>
          </p:cNvPr>
          <p:cNvSpPr/>
          <p:nvPr/>
        </p:nvSpPr>
        <p:spPr>
          <a:xfrm>
            <a:off x="6456814" y="1460563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50994C5-F130-EC67-0465-0AEF475A7670}"/>
              </a:ext>
            </a:extLst>
          </p:cNvPr>
          <p:cNvSpPr/>
          <p:nvPr/>
        </p:nvSpPr>
        <p:spPr>
          <a:xfrm>
            <a:off x="4871879" y="1454633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31754CF-E4A6-8C6D-315B-F28529B47241}"/>
              </a:ext>
            </a:extLst>
          </p:cNvPr>
          <p:cNvSpPr/>
          <p:nvPr/>
        </p:nvSpPr>
        <p:spPr>
          <a:xfrm>
            <a:off x="5669960" y="1454631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2CA834D-98E4-7389-11E2-A6DC5DC25973}"/>
              </a:ext>
            </a:extLst>
          </p:cNvPr>
          <p:cNvSpPr/>
          <p:nvPr/>
        </p:nvSpPr>
        <p:spPr>
          <a:xfrm>
            <a:off x="6456814" y="1457597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720AB4C-319A-B9D4-B25A-20AC9808E2F1}"/>
              </a:ext>
            </a:extLst>
          </p:cNvPr>
          <p:cNvSpPr/>
          <p:nvPr/>
        </p:nvSpPr>
        <p:spPr>
          <a:xfrm>
            <a:off x="4871879" y="1451667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7E4F5A5-D2E9-0BE0-EE59-EC3DE2E6524A}"/>
              </a:ext>
            </a:extLst>
          </p:cNvPr>
          <p:cNvSpPr/>
          <p:nvPr/>
        </p:nvSpPr>
        <p:spPr>
          <a:xfrm>
            <a:off x="5669960" y="1451665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83FAF5B-C37C-408C-F5F5-C964D2D5974E}"/>
              </a:ext>
            </a:extLst>
          </p:cNvPr>
          <p:cNvSpPr/>
          <p:nvPr/>
        </p:nvSpPr>
        <p:spPr>
          <a:xfrm>
            <a:off x="6456814" y="1454631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BA6A0A2-1C15-8686-C504-66120F11E3C1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33DC671-C522-4BEC-F63B-C3F33D794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3" y="3429000"/>
            <a:ext cx="11571211" cy="2840982"/>
          </a:xfrm>
          <a:prstGeom prst="rect">
            <a:avLst/>
          </a:prstGeom>
        </p:spPr>
      </p:pic>
      <p:sp>
        <p:nvSpPr>
          <p:cNvPr id="17" name="!!mask">
            <a:extLst>
              <a:ext uri="{FF2B5EF4-FFF2-40B4-BE49-F238E27FC236}">
                <a16:creationId xmlns:a16="http://schemas.microsoft.com/office/drawing/2014/main" id="{C0746DE2-E23D-076C-3002-8036191591E3}"/>
              </a:ext>
            </a:extLst>
          </p:cNvPr>
          <p:cNvSpPr/>
          <p:nvPr/>
        </p:nvSpPr>
        <p:spPr>
          <a:xfrm>
            <a:off x="157798" y="3206613"/>
            <a:ext cx="11876400" cy="3189600"/>
          </a:xfrm>
          <a:custGeom>
            <a:avLst/>
            <a:gdLst>
              <a:gd name="connsiteX0" fmla="*/ 998850 w 11876400"/>
              <a:gd name="connsiteY0" fmla="*/ 69850 h 3189600"/>
              <a:gd name="connsiteX1" fmla="*/ 998850 w 11876400"/>
              <a:gd name="connsiteY1" fmla="*/ 3081650 h 3189600"/>
              <a:gd name="connsiteX2" fmla="*/ 3335650 w 11876400"/>
              <a:gd name="connsiteY2" fmla="*/ 3081650 h 3189600"/>
              <a:gd name="connsiteX3" fmla="*/ 3335650 w 11876400"/>
              <a:gd name="connsiteY3" fmla="*/ 698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998850" y="69850"/>
                </a:moveTo>
                <a:lnTo>
                  <a:pt x="998850" y="3081650"/>
                </a:lnTo>
                <a:lnTo>
                  <a:pt x="3335650" y="3081650"/>
                </a:lnTo>
                <a:lnTo>
                  <a:pt x="3335650" y="698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5593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A3617EC6-2D21-C1D0-B2EA-09DA43D52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3" y="3429000"/>
            <a:ext cx="11571211" cy="284098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</a:t>
            </a:fld>
            <a:endParaRPr lang="de-CH" noProof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F7BE03F-D7C1-A9E1-05ED-1873BDC5C4CB}"/>
              </a:ext>
            </a:extLst>
          </p:cNvPr>
          <p:cNvSpPr/>
          <p:nvPr/>
        </p:nvSpPr>
        <p:spPr>
          <a:xfrm>
            <a:off x="912887" y="1574243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804DAC-AB51-F26D-EBC4-33CEE134027A}"/>
              </a:ext>
            </a:extLst>
          </p:cNvPr>
          <p:cNvSpPr/>
          <p:nvPr/>
        </p:nvSpPr>
        <p:spPr>
          <a:xfrm>
            <a:off x="1710968" y="1574241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59FCDE3-63F2-0061-934D-1F811B8BB742}"/>
              </a:ext>
            </a:extLst>
          </p:cNvPr>
          <p:cNvSpPr/>
          <p:nvPr/>
        </p:nvSpPr>
        <p:spPr>
          <a:xfrm>
            <a:off x="2497822" y="1577207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F954152D-9D5F-D55C-2A23-7DD82896CE9D}"/>
                  </a:ext>
                </a:extLst>
              </p:cNvPr>
              <p:cNvSpPr/>
              <p:nvPr/>
            </p:nvSpPr>
            <p:spPr>
              <a:xfrm>
                <a:off x="918500" y="2404386"/>
                <a:ext cx="2274267" cy="609326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F954152D-9D5F-D55C-2A23-7DD82896CE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00" y="2404386"/>
                <a:ext cx="2274267" cy="609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>
            <a:extLst>
              <a:ext uri="{FF2B5EF4-FFF2-40B4-BE49-F238E27FC236}">
                <a16:creationId xmlns:a16="http://schemas.microsoft.com/office/drawing/2014/main" id="{BC682412-3D05-A22E-466F-422BA5D8DEDE}"/>
              </a:ext>
            </a:extLst>
          </p:cNvPr>
          <p:cNvSpPr/>
          <p:nvPr/>
        </p:nvSpPr>
        <p:spPr>
          <a:xfrm>
            <a:off x="4726421" y="1574243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E0D638-01B9-0829-BE8B-3FCD5C7A2976}"/>
              </a:ext>
            </a:extLst>
          </p:cNvPr>
          <p:cNvSpPr/>
          <p:nvPr/>
        </p:nvSpPr>
        <p:spPr>
          <a:xfrm>
            <a:off x="5524502" y="1574241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6598A31-632E-DA68-8F23-6C20A07A8C3E}"/>
              </a:ext>
            </a:extLst>
          </p:cNvPr>
          <p:cNvSpPr/>
          <p:nvPr/>
        </p:nvSpPr>
        <p:spPr>
          <a:xfrm>
            <a:off x="6311356" y="1577207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02596426-63AF-C8BA-B5FE-4DE212B76171}"/>
                  </a:ext>
                </a:extLst>
              </p:cNvPr>
              <p:cNvSpPr/>
              <p:nvPr/>
            </p:nvSpPr>
            <p:spPr>
              <a:xfrm>
                <a:off x="4732034" y="2404386"/>
                <a:ext cx="2274267" cy="609326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02596426-63AF-C8BA-B5FE-4DE212B761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034" y="2404386"/>
                <a:ext cx="2274267" cy="6093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矩形 17">
            <a:extLst>
              <a:ext uri="{FF2B5EF4-FFF2-40B4-BE49-F238E27FC236}">
                <a16:creationId xmlns:a16="http://schemas.microsoft.com/office/drawing/2014/main" id="{C2FB5038-53A3-986A-01A4-50931A262013}"/>
              </a:ext>
            </a:extLst>
          </p:cNvPr>
          <p:cNvSpPr/>
          <p:nvPr/>
        </p:nvSpPr>
        <p:spPr>
          <a:xfrm>
            <a:off x="8534342" y="1574243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96CF128-1CDD-5DBB-AB32-F691A63D723A}"/>
              </a:ext>
            </a:extLst>
          </p:cNvPr>
          <p:cNvSpPr/>
          <p:nvPr/>
        </p:nvSpPr>
        <p:spPr>
          <a:xfrm>
            <a:off x="9332423" y="1574241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EA88BB1-2C6C-EBB1-E667-AE8463AB6A65}"/>
              </a:ext>
            </a:extLst>
          </p:cNvPr>
          <p:cNvSpPr/>
          <p:nvPr/>
        </p:nvSpPr>
        <p:spPr>
          <a:xfrm>
            <a:off x="10119277" y="1577207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F60BED29-DD47-0E49-EEE8-4805BC5EC561}"/>
                  </a:ext>
                </a:extLst>
              </p:cNvPr>
              <p:cNvSpPr/>
              <p:nvPr/>
            </p:nvSpPr>
            <p:spPr>
              <a:xfrm>
                <a:off x="8534342" y="2379360"/>
                <a:ext cx="2274267" cy="60932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F60BED29-DD47-0E49-EEE8-4805BC5EC5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342" y="2379360"/>
                <a:ext cx="2274267" cy="6093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27BFF763-ED8D-BC11-D124-7D5A5429CBF3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15" name="!!mask">
            <a:extLst>
              <a:ext uri="{FF2B5EF4-FFF2-40B4-BE49-F238E27FC236}">
                <a16:creationId xmlns:a16="http://schemas.microsoft.com/office/drawing/2014/main" id="{A7078695-014B-7F46-8288-E816D33D4F85}"/>
              </a:ext>
            </a:extLst>
          </p:cNvPr>
          <p:cNvSpPr/>
          <p:nvPr/>
        </p:nvSpPr>
        <p:spPr>
          <a:xfrm>
            <a:off x="157798" y="3206613"/>
            <a:ext cx="11876400" cy="3189600"/>
          </a:xfrm>
          <a:custGeom>
            <a:avLst/>
            <a:gdLst>
              <a:gd name="connsiteX0" fmla="*/ 998850 w 11876400"/>
              <a:gd name="connsiteY0" fmla="*/ 69850 h 3189600"/>
              <a:gd name="connsiteX1" fmla="*/ 998850 w 11876400"/>
              <a:gd name="connsiteY1" fmla="*/ 3081650 h 3189600"/>
              <a:gd name="connsiteX2" fmla="*/ 3335650 w 11876400"/>
              <a:gd name="connsiteY2" fmla="*/ 3081650 h 3189600"/>
              <a:gd name="connsiteX3" fmla="*/ 3335650 w 11876400"/>
              <a:gd name="connsiteY3" fmla="*/ 698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998850" y="69850"/>
                </a:moveTo>
                <a:lnTo>
                  <a:pt x="998850" y="3081650"/>
                </a:lnTo>
                <a:lnTo>
                  <a:pt x="3335650" y="3081650"/>
                </a:lnTo>
                <a:lnTo>
                  <a:pt x="3335650" y="698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828613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</a:t>
            </a:fld>
            <a:endParaRPr lang="de-CH" noProof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DC7B092-1B2B-1A84-2AEB-4363598762C4}"/>
              </a:ext>
            </a:extLst>
          </p:cNvPr>
          <p:cNvSpPr/>
          <p:nvPr/>
        </p:nvSpPr>
        <p:spPr>
          <a:xfrm>
            <a:off x="817637" y="1870371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FB97CA-BD7A-4619-EC31-D3AA62EE84ED}"/>
              </a:ext>
            </a:extLst>
          </p:cNvPr>
          <p:cNvSpPr/>
          <p:nvPr/>
        </p:nvSpPr>
        <p:spPr>
          <a:xfrm>
            <a:off x="1615718" y="187036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4852CD0-16A8-6232-DB35-AFAF5D9A7FE8}"/>
              </a:ext>
            </a:extLst>
          </p:cNvPr>
          <p:cNvSpPr/>
          <p:nvPr/>
        </p:nvSpPr>
        <p:spPr>
          <a:xfrm>
            <a:off x="2402572" y="1873335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8D13995-A306-EE8E-2128-3957FD358363}"/>
                  </a:ext>
                </a:extLst>
              </p:cNvPr>
              <p:cNvSpPr/>
              <p:nvPr/>
            </p:nvSpPr>
            <p:spPr>
              <a:xfrm>
                <a:off x="823250" y="1185377"/>
                <a:ext cx="2274267" cy="609326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8D13995-A306-EE8E-2128-3957FD3583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50" y="1185377"/>
                <a:ext cx="2274267" cy="6093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>
            <a:extLst>
              <a:ext uri="{FF2B5EF4-FFF2-40B4-BE49-F238E27FC236}">
                <a16:creationId xmlns:a16="http://schemas.microsoft.com/office/drawing/2014/main" id="{5A7F0586-0CF8-A1C3-EC4B-B78723A04F87}"/>
              </a:ext>
            </a:extLst>
          </p:cNvPr>
          <p:cNvSpPr/>
          <p:nvPr/>
        </p:nvSpPr>
        <p:spPr>
          <a:xfrm>
            <a:off x="4631171" y="187037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D18885C-E44D-BF81-6DD7-EAEF53D4342C}"/>
              </a:ext>
            </a:extLst>
          </p:cNvPr>
          <p:cNvSpPr/>
          <p:nvPr/>
        </p:nvSpPr>
        <p:spPr>
          <a:xfrm>
            <a:off x="5429252" y="1870369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60E9021-6DBF-F14B-B1DC-A4459C146933}"/>
              </a:ext>
            </a:extLst>
          </p:cNvPr>
          <p:cNvSpPr/>
          <p:nvPr/>
        </p:nvSpPr>
        <p:spPr>
          <a:xfrm>
            <a:off x="6216106" y="1873335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A562C8FD-0311-F57B-02C3-38913351D79C}"/>
                  </a:ext>
                </a:extLst>
              </p:cNvPr>
              <p:cNvSpPr/>
              <p:nvPr/>
            </p:nvSpPr>
            <p:spPr>
              <a:xfrm>
                <a:off x="4636784" y="1185377"/>
                <a:ext cx="2274267" cy="609326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A562C8FD-0311-F57B-02C3-38913351D7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784" y="1185377"/>
                <a:ext cx="2274267" cy="609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>
            <a:extLst>
              <a:ext uri="{FF2B5EF4-FFF2-40B4-BE49-F238E27FC236}">
                <a16:creationId xmlns:a16="http://schemas.microsoft.com/office/drawing/2014/main" id="{7C97F140-48BF-C29F-0CA1-D17AFD59F93D}"/>
              </a:ext>
            </a:extLst>
          </p:cNvPr>
          <p:cNvSpPr/>
          <p:nvPr/>
        </p:nvSpPr>
        <p:spPr>
          <a:xfrm>
            <a:off x="8439092" y="187037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DD38F76-2108-FBEB-A1F7-24EA80B23CAF}"/>
              </a:ext>
            </a:extLst>
          </p:cNvPr>
          <p:cNvSpPr/>
          <p:nvPr/>
        </p:nvSpPr>
        <p:spPr>
          <a:xfrm>
            <a:off x="9237173" y="1870369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CED89A6-2A13-E23F-8415-F18760FE80C6}"/>
              </a:ext>
            </a:extLst>
          </p:cNvPr>
          <p:cNvSpPr/>
          <p:nvPr/>
        </p:nvSpPr>
        <p:spPr>
          <a:xfrm>
            <a:off x="10024027" y="187333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02131819-65F2-5CBD-F917-E02DE23B40D2}"/>
                  </a:ext>
                </a:extLst>
              </p:cNvPr>
              <p:cNvSpPr/>
              <p:nvPr/>
            </p:nvSpPr>
            <p:spPr>
              <a:xfrm>
                <a:off x="8439092" y="1160351"/>
                <a:ext cx="2274267" cy="60932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02131819-65F2-5CBD-F917-E02DE23B40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092" y="1160351"/>
                <a:ext cx="2274267" cy="6093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F24B4663-E244-E583-65CE-E951473A3C16}"/>
                  </a:ext>
                </a:extLst>
              </p:cNvPr>
              <p:cNvSpPr txBox="1"/>
              <p:nvPr/>
            </p:nvSpPr>
            <p:spPr>
              <a:xfrm>
                <a:off x="345727" y="1966357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F24B4663-E244-E583-65CE-E951473A3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727" y="1966357"/>
                <a:ext cx="503164" cy="369460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5032C9C-BFCC-9357-A0F9-B04BBE005262}"/>
                  </a:ext>
                </a:extLst>
              </p:cNvPr>
              <p:cNvSpPr txBox="1"/>
              <p:nvPr/>
            </p:nvSpPr>
            <p:spPr>
              <a:xfrm>
                <a:off x="4179288" y="1996226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5032C9C-BFCC-9357-A0F9-B04BBE005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9288" y="1996226"/>
                <a:ext cx="503164" cy="3694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1F74F721-D1A3-E5D0-90F6-19E1A703F285}"/>
                  </a:ext>
                </a:extLst>
              </p:cNvPr>
              <p:cNvSpPr txBox="1"/>
              <p:nvPr/>
            </p:nvSpPr>
            <p:spPr>
              <a:xfrm>
                <a:off x="7995663" y="1976786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1F74F721-D1A3-E5D0-90F6-19E1A703F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663" y="1976786"/>
                <a:ext cx="503164" cy="3694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C156612A-E28E-A45D-BC20-DDDB21E7D58D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F3272E-066F-F5CF-B335-AC3D4A9ACE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3" y="3429000"/>
            <a:ext cx="11571211" cy="2840982"/>
          </a:xfrm>
          <a:prstGeom prst="rect">
            <a:avLst/>
          </a:prstGeom>
        </p:spPr>
      </p:pic>
      <p:sp>
        <p:nvSpPr>
          <p:cNvPr id="9" name="!!mask">
            <a:extLst>
              <a:ext uri="{FF2B5EF4-FFF2-40B4-BE49-F238E27FC236}">
                <a16:creationId xmlns:a16="http://schemas.microsoft.com/office/drawing/2014/main" id="{7D229307-0B6C-DB1D-54D0-90D0385DC3AC}"/>
              </a:ext>
            </a:extLst>
          </p:cNvPr>
          <p:cNvSpPr/>
          <p:nvPr/>
        </p:nvSpPr>
        <p:spPr>
          <a:xfrm>
            <a:off x="157798" y="3206613"/>
            <a:ext cx="11876400" cy="3189600"/>
          </a:xfrm>
          <a:custGeom>
            <a:avLst/>
            <a:gdLst>
              <a:gd name="connsiteX0" fmla="*/ 998850 w 11876400"/>
              <a:gd name="connsiteY0" fmla="*/ 69850 h 3189600"/>
              <a:gd name="connsiteX1" fmla="*/ 998850 w 11876400"/>
              <a:gd name="connsiteY1" fmla="*/ 3081650 h 3189600"/>
              <a:gd name="connsiteX2" fmla="*/ 3335650 w 11876400"/>
              <a:gd name="connsiteY2" fmla="*/ 3081650 h 3189600"/>
              <a:gd name="connsiteX3" fmla="*/ 3335650 w 11876400"/>
              <a:gd name="connsiteY3" fmla="*/ 698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998850" y="69850"/>
                </a:moveTo>
                <a:lnTo>
                  <a:pt x="998850" y="3081650"/>
                </a:lnTo>
                <a:lnTo>
                  <a:pt x="3335650" y="3081650"/>
                </a:lnTo>
                <a:lnTo>
                  <a:pt x="3335650" y="698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490222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9</a:t>
            </a:fld>
            <a:endParaRPr lang="de-CH" noProof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F7BE03F-D7C1-A9E1-05ED-1873BDC5C4CB}"/>
              </a:ext>
            </a:extLst>
          </p:cNvPr>
          <p:cNvSpPr/>
          <p:nvPr/>
        </p:nvSpPr>
        <p:spPr>
          <a:xfrm>
            <a:off x="4090325" y="1794906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804DAC-AB51-F26D-EBC4-33CEE134027A}"/>
              </a:ext>
            </a:extLst>
          </p:cNvPr>
          <p:cNvSpPr/>
          <p:nvPr/>
        </p:nvSpPr>
        <p:spPr>
          <a:xfrm>
            <a:off x="4090325" y="2577336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59FCDE3-63F2-0061-934D-1F811B8BB742}"/>
              </a:ext>
            </a:extLst>
          </p:cNvPr>
          <p:cNvSpPr/>
          <p:nvPr/>
        </p:nvSpPr>
        <p:spPr>
          <a:xfrm>
            <a:off x="4090325" y="336652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682412-3D05-A22E-466F-422BA5D8DEDE}"/>
              </a:ext>
            </a:extLst>
          </p:cNvPr>
          <p:cNvSpPr/>
          <p:nvPr/>
        </p:nvSpPr>
        <p:spPr>
          <a:xfrm>
            <a:off x="4839457" y="106148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E0D638-01B9-0829-BE8B-3FCD5C7A2976}"/>
              </a:ext>
            </a:extLst>
          </p:cNvPr>
          <p:cNvSpPr/>
          <p:nvPr/>
        </p:nvSpPr>
        <p:spPr>
          <a:xfrm>
            <a:off x="5640156" y="106148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6598A31-632E-DA68-8F23-6C20A07A8C3E}"/>
              </a:ext>
            </a:extLst>
          </p:cNvPr>
          <p:cNvSpPr/>
          <p:nvPr/>
        </p:nvSpPr>
        <p:spPr>
          <a:xfrm>
            <a:off x="6435776" y="106148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7E61E34-1FEE-8B23-220B-F1AB1DEFD159}"/>
                  </a:ext>
                </a:extLst>
              </p:cNvPr>
              <p:cNvSpPr txBox="1"/>
              <p:nvPr/>
            </p:nvSpPr>
            <p:spPr>
              <a:xfrm>
                <a:off x="4134060" y="1450722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7E61E34-1FEE-8B23-220B-F1AB1DEFD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060" y="1450722"/>
                <a:ext cx="503164" cy="369460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496C786-912D-BCF2-2682-9B3FBCE6CA1B}"/>
                  </a:ext>
                </a:extLst>
              </p:cNvPr>
              <p:cNvSpPr txBox="1"/>
              <p:nvPr/>
            </p:nvSpPr>
            <p:spPr>
              <a:xfrm>
                <a:off x="4434991" y="1129233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496C786-912D-BCF2-2682-9B3FBCE6C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991" y="1129233"/>
                <a:ext cx="503164" cy="369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矩形 15">
            <a:extLst>
              <a:ext uri="{FF2B5EF4-FFF2-40B4-BE49-F238E27FC236}">
                <a16:creationId xmlns:a16="http://schemas.microsoft.com/office/drawing/2014/main" id="{05D58B65-FE1F-32CB-C57D-2306BB7D3327}"/>
              </a:ext>
            </a:extLst>
          </p:cNvPr>
          <p:cNvSpPr/>
          <p:nvPr/>
        </p:nvSpPr>
        <p:spPr>
          <a:xfrm>
            <a:off x="4839457" y="28517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3F03EA9-9DFC-B72D-FA59-D24865C9C24A}"/>
              </a:ext>
            </a:extLst>
          </p:cNvPr>
          <p:cNvSpPr/>
          <p:nvPr/>
        </p:nvSpPr>
        <p:spPr>
          <a:xfrm>
            <a:off x="5640156" y="28517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74360CA-C88B-FFD8-1AE1-D238C08650D4}"/>
              </a:ext>
            </a:extLst>
          </p:cNvPr>
          <p:cNvSpPr/>
          <p:nvPr/>
        </p:nvSpPr>
        <p:spPr>
          <a:xfrm>
            <a:off x="6445571" y="28517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69601FF-D293-5CA2-C568-21DB17949A46}"/>
                  </a:ext>
                </a:extLst>
              </p:cNvPr>
              <p:cNvSpPr txBox="1"/>
              <p:nvPr/>
            </p:nvSpPr>
            <p:spPr>
              <a:xfrm>
                <a:off x="4454525" y="463560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69601FF-D293-5CA2-C568-21DB17949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525" y="463560"/>
                <a:ext cx="503164" cy="369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5D0EE20C-9AC8-BEC3-8D45-BA3815656AB8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BE20C62-E6F6-1859-F0D7-CC3F899B7B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28" y="4296857"/>
            <a:ext cx="8666690" cy="2127859"/>
          </a:xfrm>
          <a:prstGeom prst="rect">
            <a:avLst/>
          </a:prstGeom>
        </p:spPr>
      </p:pic>
      <p:sp>
        <p:nvSpPr>
          <p:cNvPr id="21" name="!!mask">
            <a:extLst>
              <a:ext uri="{FF2B5EF4-FFF2-40B4-BE49-F238E27FC236}">
                <a16:creationId xmlns:a16="http://schemas.microsoft.com/office/drawing/2014/main" id="{6482CCD1-D541-F750-D28B-6CBF6E1C3D4F}"/>
              </a:ext>
            </a:extLst>
          </p:cNvPr>
          <p:cNvSpPr/>
          <p:nvPr/>
        </p:nvSpPr>
        <p:spPr>
          <a:xfrm>
            <a:off x="1728029" y="4165079"/>
            <a:ext cx="9048827" cy="2161429"/>
          </a:xfrm>
          <a:custGeom>
            <a:avLst/>
            <a:gdLst>
              <a:gd name="connsiteX0" fmla="*/ 3475350 w 11876400"/>
              <a:gd name="connsiteY0" fmla="*/ 285750 h 3189600"/>
              <a:gd name="connsiteX1" fmla="*/ 3475350 w 11876400"/>
              <a:gd name="connsiteY1" fmla="*/ 2961000 h 3189600"/>
              <a:gd name="connsiteX2" fmla="*/ 4923150 w 11876400"/>
              <a:gd name="connsiteY2" fmla="*/ 2961000 h 3189600"/>
              <a:gd name="connsiteX3" fmla="*/ 4923150 w 11876400"/>
              <a:gd name="connsiteY3" fmla="*/ 2857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3475350" y="285750"/>
                </a:moveTo>
                <a:lnTo>
                  <a:pt x="3475350" y="2961000"/>
                </a:lnTo>
                <a:lnTo>
                  <a:pt x="4923150" y="2961000"/>
                </a:lnTo>
                <a:lnTo>
                  <a:pt x="4923150" y="2857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68949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10</a:t>
            </a:fld>
            <a:endParaRPr lang="de-CH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92492C4-2954-5FB9-961F-692C59C931A1}"/>
                  </a:ext>
                </a:extLst>
              </p:cNvPr>
              <p:cNvSpPr/>
              <p:nvPr/>
            </p:nvSpPr>
            <p:spPr>
              <a:xfrm>
                <a:off x="4847168" y="180456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92492C4-2954-5FB9-961F-692C59C931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168" y="1804564"/>
                <a:ext cx="689332" cy="6792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F76F6B7C-5211-3A33-3D69-1DC6181704D9}"/>
                  </a:ext>
                </a:extLst>
              </p:cNvPr>
              <p:cNvSpPr/>
              <p:nvPr/>
            </p:nvSpPr>
            <p:spPr>
              <a:xfrm>
                <a:off x="4864992" y="257513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F76F6B7C-5211-3A33-3D69-1DC6181704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992" y="2575138"/>
                <a:ext cx="689332" cy="6792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2E0116A-83E6-F6F7-280E-D3E1F911217A}"/>
                  </a:ext>
                </a:extLst>
              </p:cNvPr>
              <p:cNvSpPr/>
              <p:nvPr/>
            </p:nvSpPr>
            <p:spPr>
              <a:xfrm>
                <a:off x="4867533" y="337799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2E0116A-83E6-F6F7-280E-D3E1F91121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533" y="3377998"/>
                <a:ext cx="689332" cy="6792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0149334-BA68-3BC6-FC85-B5A324B97E74}"/>
                  </a:ext>
                </a:extLst>
              </p:cNvPr>
              <p:cNvSpPr/>
              <p:nvPr/>
            </p:nvSpPr>
            <p:spPr>
              <a:xfrm>
                <a:off x="5639659" y="257513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0149334-BA68-3BC6-FC85-B5A324B97E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59" y="2575138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A8E319EF-8E0F-1A61-E769-F1312DFED7AC}"/>
                  </a:ext>
                </a:extLst>
              </p:cNvPr>
              <p:cNvSpPr/>
              <p:nvPr/>
            </p:nvSpPr>
            <p:spPr>
              <a:xfrm>
                <a:off x="5639659" y="3366529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A8E319EF-8E0F-1A61-E769-F1312DFED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59" y="3366529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0607B58-65FD-1C6F-EBC0-C68F6ACC4D91}"/>
                  </a:ext>
                </a:extLst>
              </p:cNvPr>
              <p:cNvSpPr/>
              <p:nvPr/>
            </p:nvSpPr>
            <p:spPr>
              <a:xfrm>
                <a:off x="6445571" y="337799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0607B58-65FD-1C6F-EBC0-C68F6ACC4D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571" y="3377998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6BBCD3E-1D80-9BBF-056B-890100DE7450}"/>
                  </a:ext>
                </a:extLst>
              </p:cNvPr>
              <p:cNvSpPr txBox="1"/>
              <p:nvPr/>
            </p:nvSpPr>
            <p:spPr>
              <a:xfrm>
                <a:off x="6299521" y="2289416"/>
                <a:ext cx="292100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6BBCD3E-1D80-9BBF-056B-890100DE7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521" y="2289416"/>
                <a:ext cx="292100" cy="3694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>
            <a:extLst>
              <a:ext uri="{FF2B5EF4-FFF2-40B4-BE49-F238E27FC236}">
                <a16:creationId xmlns:a16="http://schemas.microsoft.com/office/drawing/2014/main" id="{4D0768A5-F5E3-A1C5-FAFA-7B51EC55BF3A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238E275-D9B8-3C58-FAA6-44CEED8B90EE}"/>
              </a:ext>
            </a:extLst>
          </p:cNvPr>
          <p:cNvSpPr/>
          <p:nvPr/>
        </p:nvSpPr>
        <p:spPr>
          <a:xfrm>
            <a:off x="4090325" y="1794906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063BA92-5D86-E59A-006B-9F3185CB4675}"/>
              </a:ext>
            </a:extLst>
          </p:cNvPr>
          <p:cNvSpPr/>
          <p:nvPr/>
        </p:nvSpPr>
        <p:spPr>
          <a:xfrm>
            <a:off x="4090325" y="2577336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DDDE1A6-BCC0-FC5C-7258-1FB17FC2B90C}"/>
              </a:ext>
            </a:extLst>
          </p:cNvPr>
          <p:cNvSpPr/>
          <p:nvPr/>
        </p:nvSpPr>
        <p:spPr>
          <a:xfrm>
            <a:off x="4839457" y="106148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121FCE4-7384-3F61-CC7D-2433F9CB3EF1}"/>
              </a:ext>
            </a:extLst>
          </p:cNvPr>
          <p:cNvSpPr/>
          <p:nvPr/>
        </p:nvSpPr>
        <p:spPr>
          <a:xfrm>
            <a:off x="5640156" y="106148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2639646-A714-737A-05A0-CDCE1B9900AE}"/>
              </a:ext>
            </a:extLst>
          </p:cNvPr>
          <p:cNvSpPr/>
          <p:nvPr/>
        </p:nvSpPr>
        <p:spPr>
          <a:xfrm>
            <a:off x="6435776" y="106148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EDE9B45F-308C-4C9E-2957-C2213F9BBCC9}"/>
                  </a:ext>
                </a:extLst>
              </p:cNvPr>
              <p:cNvSpPr txBox="1"/>
              <p:nvPr/>
            </p:nvSpPr>
            <p:spPr>
              <a:xfrm>
                <a:off x="4134060" y="1450722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EDE9B45F-308C-4C9E-2957-C2213F9BB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060" y="1450722"/>
                <a:ext cx="503164" cy="369460"/>
              </a:xfrm>
              <a:prstGeom prst="rect">
                <a:avLst/>
              </a:prstGeom>
              <a:blipFill>
                <a:blip r:embed="rId1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00A10547-7573-8CEC-5F0B-5A0A74DC5830}"/>
                  </a:ext>
                </a:extLst>
              </p:cNvPr>
              <p:cNvSpPr txBox="1"/>
              <p:nvPr/>
            </p:nvSpPr>
            <p:spPr>
              <a:xfrm>
                <a:off x="4434991" y="1129233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00A10547-7573-8CEC-5F0B-5A0A74DC5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991" y="1129233"/>
                <a:ext cx="503164" cy="3694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矩形 32">
            <a:extLst>
              <a:ext uri="{FF2B5EF4-FFF2-40B4-BE49-F238E27FC236}">
                <a16:creationId xmlns:a16="http://schemas.microsoft.com/office/drawing/2014/main" id="{32C8458A-DF36-52EA-A045-AEC71C96723D}"/>
              </a:ext>
            </a:extLst>
          </p:cNvPr>
          <p:cNvSpPr/>
          <p:nvPr/>
        </p:nvSpPr>
        <p:spPr>
          <a:xfrm>
            <a:off x="4839457" y="28517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9DD50BB-7AC5-52B2-E5D5-A0C73CD21149}"/>
              </a:ext>
            </a:extLst>
          </p:cNvPr>
          <p:cNvSpPr/>
          <p:nvPr/>
        </p:nvSpPr>
        <p:spPr>
          <a:xfrm>
            <a:off x="5640156" y="28517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29EB285-CE47-696E-079E-FEF10CB7E327}"/>
              </a:ext>
            </a:extLst>
          </p:cNvPr>
          <p:cNvSpPr/>
          <p:nvPr/>
        </p:nvSpPr>
        <p:spPr>
          <a:xfrm>
            <a:off x="6445571" y="28517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8CF1B2A-545C-12E9-77B9-1E3C3F9CA498}"/>
                  </a:ext>
                </a:extLst>
              </p:cNvPr>
              <p:cNvSpPr txBox="1"/>
              <p:nvPr/>
            </p:nvSpPr>
            <p:spPr>
              <a:xfrm>
                <a:off x="4454525" y="463560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8CF1B2A-545C-12E9-77B9-1E3C3F9CA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525" y="463560"/>
                <a:ext cx="503164" cy="36946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矩形 36">
            <a:extLst>
              <a:ext uri="{FF2B5EF4-FFF2-40B4-BE49-F238E27FC236}">
                <a16:creationId xmlns:a16="http://schemas.microsoft.com/office/drawing/2014/main" id="{F0DE047A-BA03-8FB0-F0E7-D4F95665DB5A}"/>
              </a:ext>
            </a:extLst>
          </p:cNvPr>
          <p:cNvSpPr/>
          <p:nvPr/>
        </p:nvSpPr>
        <p:spPr>
          <a:xfrm>
            <a:off x="4090325" y="336652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2D4762AA-7993-3AA2-4644-ACF8013195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28" y="4296857"/>
            <a:ext cx="8666690" cy="2127859"/>
          </a:xfrm>
          <a:prstGeom prst="rect">
            <a:avLst/>
          </a:prstGeom>
        </p:spPr>
      </p:pic>
      <p:sp>
        <p:nvSpPr>
          <p:cNvPr id="39" name="!!mask">
            <a:extLst>
              <a:ext uri="{FF2B5EF4-FFF2-40B4-BE49-F238E27FC236}">
                <a16:creationId xmlns:a16="http://schemas.microsoft.com/office/drawing/2014/main" id="{9AFCC236-25B9-0C2A-3201-8EFC272A841C}"/>
              </a:ext>
            </a:extLst>
          </p:cNvPr>
          <p:cNvSpPr/>
          <p:nvPr/>
        </p:nvSpPr>
        <p:spPr>
          <a:xfrm>
            <a:off x="1728029" y="4165079"/>
            <a:ext cx="9048827" cy="2161429"/>
          </a:xfrm>
          <a:custGeom>
            <a:avLst/>
            <a:gdLst>
              <a:gd name="connsiteX0" fmla="*/ 3475350 w 11876400"/>
              <a:gd name="connsiteY0" fmla="*/ 285750 h 3189600"/>
              <a:gd name="connsiteX1" fmla="*/ 3475350 w 11876400"/>
              <a:gd name="connsiteY1" fmla="*/ 2961000 h 3189600"/>
              <a:gd name="connsiteX2" fmla="*/ 4923150 w 11876400"/>
              <a:gd name="connsiteY2" fmla="*/ 2961000 h 3189600"/>
              <a:gd name="connsiteX3" fmla="*/ 4923150 w 11876400"/>
              <a:gd name="connsiteY3" fmla="*/ 2857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3475350" y="285750"/>
                </a:moveTo>
                <a:lnTo>
                  <a:pt x="3475350" y="2961000"/>
                </a:lnTo>
                <a:lnTo>
                  <a:pt x="4923150" y="2961000"/>
                </a:lnTo>
                <a:lnTo>
                  <a:pt x="4923150" y="2857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38092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11</a:t>
            </a:fld>
            <a:endParaRPr lang="de-CH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92492C4-2954-5FB9-961F-692C59C931A1}"/>
                  </a:ext>
                </a:extLst>
              </p:cNvPr>
              <p:cNvSpPr/>
              <p:nvPr/>
            </p:nvSpPr>
            <p:spPr>
              <a:xfrm>
                <a:off x="4863397" y="179247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492492C4-2954-5FB9-961F-692C59C931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3397" y="1792474"/>
                <a:ext cx="689332" cy="6792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F76F6B7C-5211-3A33-3D69-1DC6181704D9}"/>
                  </a:ext>
                </a:extLst>
              </p:cNvPr>
              <p:cNvSpPr/>
              <p:nvPr/>
            </p:nvSpPr>
            <p:spPr>
              <a:xfrm>
                <a:off x="4863397" y="257513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F76F6B7C-5211-3A33-3D69-1DC6181704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3397" y="2575138"/>
                <a:ext cx="689332" cy="6792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2E0116A-83E6-F6F7-280E-D3E1F911217A}"/>
                  </a:ext>
                </a:extLst>
              </p:cNvPr>
              <p:cNvSpPr/>
              <p:nvPr/>
            </p:nvSpPr>
            <p:spPr>
              <a:xfrm>
                <a:off x="4872657" y="336531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2E0116A-83E6-F6F7-280E-D3E1F91121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657" y="3365311"/>
                <a:ext cx="689332" cy="6792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0149334-BA68-3BC6-FC85-B5A324B97E74}"/>
                  </a:ext>
                </a:extLst>
              </p:cNvPr>
              <p:cNvSpPr/>
              <p:nvPr/>
            </p:nvSpPr>
            <p:spPr>
              <a:xfrm>
                <a:off x="5649289" y="257188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0149334-BA68-3BC6-FC85-B5A324B97E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289" y="2571884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A8E319EF-8E0F-1A61-E769-F1312DFED7AC}"/>
                  </a:ext>
                </a:extLst>
              </p:cNvPr>
              <p:cNvSpPr/>
              <p:nvPr/>
            </p:nvSpPr>
            <p:spPr>
              <a:xfrm>
                <a:off x="5653765" y="33719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A8E319EF-8E0F-1A61-E769-F1312DFED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3765" y="3371983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0607B58-65FD-1C6F-EBC0-C68F6ACC4D91}"/>
                  </a:ext>
                </a:extLst>
              </p:cNvPr>
              <p:cNvSpPr/>
              <p:nvPr/>
            </p:nvSpPr>
            <p:spPr>
              <a:xfrm>
                <a:off x="6444343" y="337607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0607B58-65FD-1C6F-EBC0-C68F6ACC4D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343" y="3376078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A30F6446-95E6-46E9-E6A6-F763ECB5870C}"/>
              </a:ext>
            </a:extLst>
          </p:cNvPr>
          <p:cNvCxnSpPr>
            <a:cxnSpLocks/>
          </p:cNvCxnSpPr>
          <p:nvPr/>
        </p:nvCxnSpPr>
        <p:spPr>
          <a:xfrm>
            <a:off x="4792357" y="4114801"/>
            <a:ext cx="253078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E6E177C8-26F0-0BCF-87B5-D1ACAC99B423}"/>
              </a:ext>
            </a:extLst>
          </p:cNvPr>
          <p:cNvSpPr txBox="1"/>
          <p:nvPr/>
        </p:nvSpPr>
        <p:spPr>
          <a:xfrm>
            <a:off x="7411684" y="3778806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softmax</a:t>
            </a:r>
            <a:endParaRPr lang="en-CH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5095F31-0AA5-28EF-B382-DBF635F6A377}"/>
                  </a:ext>
                </a:extLst>
              </p:cNvPr>
              <p:cNvSpPr txBox="1"/>
              <p:nvPr/>
            </p:nvSpPr>
            <p:spPr>
              <a:xfrm>
                <a:off x="6335214" y="2230440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5095F31-0AA5-28EF-B382-DBF635F6A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214" y="2230440"/>
                <a:ext cx="292100" cy="369332"/>
              </a:xfrm>
              <a:prstGeom prst="rect">
                <a:avLst/>
              </a:prstGeom>
              <a:blipFill>
                <a:blip r:embed="rId9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>
            <a:extLst>
              <a:ext uri="{FF2B5EF4-FFF2-40B4-BE49-F238E27FC236}">
                <a16:creationId xmlns:a16="http://schemas.microsoft.com/office/drawing/2014/main" id="{AD818441-1F6C-A8CC-2FD2-6D7291497DDB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B8CB2024-946E-2414-8E5B-C5BF0D7E008C}"/>
              </a:ext>
            </a:extLst>
          </p:cNvPr>
          <p:cNvSpPr/>
          <p:nvPr/>
        </p:nvSpPr>
        <p:spPr>
          <a:xfrm>
            <a:off x="4090325" y="1794906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6D90FE1-5B23-F8B9-8279-508DE6DE11AE}"/>
              </a:ext>
            </a:extLst>
          </p:cNvPr>
          <p:cNvSpPr/>
          <p:nvPr/>
        </p:nvSpPr>
        <p:spPr>
          <a:xfrm>
            <a:off x="4090325" y="2577336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3A1C40F3-290A-C29F-6C21-6A25077B7136}"/>
              </a:ext>
            </a:extLst>
          </p:cNvPr>
          <p:cNvSpPr/>
          <p:nvPr/>
        </p:nvSpPr>
        <p:spPr>
          <a:xfrm>
            <a:off x="4839457" y="106148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BD686A2C-A77B-655F-269D-F23C8D6A25B9}"/>
              </a:ext>
            </a:extLst>
          </p:cNvPr>
          <p:cNvSpPr/>
          <p:nvPr/>
        </p:nvSpPr>
        <p:spPr>
          <a:xfrm>
            <a:off x="5640156" y="106148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6C6F5935-2656-8381-4B5B-1847293937E1}"/>
              </a:ext>
            </a:extLst>
          </p:cNvPr>
          <p:cNvSpPr/>
          <p:nvPr/>
        </p:nvSpPr>
        <p:spPr>
          <a:xfrm>
            <a:off x="6435776" y="1061481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9ED377AC-9BCE-6DA1-0C00-A65F6A2BE838}"/>
                  </a:ext>
                </a:extLst>
              </p:cNvPr>
              <p:cNvSpPr txBox="1"/>
              <p:nvPr/>
            </p:nvSpPr>
            <p:spPr>
              <a:xfrm>
                <a:off x="4134060" y="1450722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9ED377AC-9BCE-6DA1-0C00-A65F6A2BE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060" y="1450722"/>
                <a:ext cx="503164" cy="369460"/>
              </a:xfrm>
              <a:prstGeom prst="rect">
                <a:avLst/>
              </a:prstGeom>
              <a:blipFill>
                <a:blip r:embed="rId1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B91A6B06-F110-9414-D3FE-0063C05D7ABC}"/>
                  </a:ext>
                </a:extLst>
              </p:cNvPr>
              <p:cNvSpPr txBox="1"/>
              <p:nvPr/>
            </p:nvSpPr>
            <p:spPr>
              <a:xfrm>
                <a:off x="4434991" y="1129233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B91A6B06-F110-9414-D3FE-0063C05D7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991" y="1129233"/>
                <a:ext cx="503164" cy="3694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矩形 61">
            <a:extLst>
              <a:ext uri="{FF2B5EF4-FFF2-40B4-BE49-F238E27FC236}">
                <a16:creationId xmlns:a16="http://schemas.microsoft.com/office/drawing/2014/main" id="{BDEC82D3-337F-5B7F-4848-7B7AC48A2152}"/>
              </a:ext>
            </a:extLst>
          </p:cNvPr>
          <p:cNvSpPr/>
          <p:nvPr/>
        </p:nvSpPr>
        <p:spPr>
          <a:xfrm>
            <a:off x="4839457" y="28517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C402AC2-6D08-A37A-E773-3CF0BCEC6732}"/>
              </a:ext>
            </a:extLst>
          </p:cNvPr>
          <p:cNvSpPr/>
          <p:nvPr/>
        </p:nvSpPr>
        <p:spPr>
          <a:xfrm>
            <a:off x="5640156" y="28517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F46AA410-F49A-F7D1-21E6-3D81BE905AB6}"/>
              </a:ext>
            </a:extLst>
          </p:cNvPr>
          <p:cNvSpPr/>
          <p:nvPr/>
        </p:nvSpPr>
        <p:spPr>
          <a:xfrm>
            <a:off x="6445571" y="285175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0EEB12CF-58A1-2867-C9D7-3E88E2044782}"/>
                  </a:ext>
                </a:extLst>
              </p:cNvPr>
              <p:cNvSpPr txBox="1"/>
              <p:nvPr/>
            </p:nvSpPr>
            <p:spPr>
              <a:xfrm>
                <a:off x="4434991" y="460505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0EEB12CF-58A1-2867-C9D7-3E88E2044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991" y="460505"/>
                <a:ext cx="503164" cy="36946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矩形 65">
            <a:extLst>
              <a:ext uri="{FF2B5EF4-FFF2-40B4-BE49-F238E27FC236}">
                <a16:creationId xmlns:a16="http://schemas.microsoft.com/office/drawing/2014/main" id="{CC53A1EC-EE0F-6446-0BD2-1228DCE84547}"/>
              </a:ext>
            </a:extLst>
          </p:cNvPr>
          <p:cNvSpPr/>
          <p:nvPr/>
        </p:nvSpPr>
        <p:spPr>
          <a:xfrm>
            <a:off x="4090325" y="336652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F8336ED0-BD31-E6AA-47A1-C678F8CAD4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28" y="4296857"/>
            <a:ext cx="8666690" cy="2127859"/>
          </a:xfrm>
          <a:prstGeom prst="rect">
            <a:avLst/>
          </a:prstGeom>
        </p:spPr>
      </p:pic>
      <p:sp>
        <p:nvSpPr>
          <p:cNvPr id="72" name="!!mask">
            <a:extLst>
              <a:ext uri="{FF2B5EF4-FFF2-40B4-BE49-F238E27FC236}">
                <a16:creationId xmlns:a16="http://schemas.microsoft.com/office/drawing/2014/main" id="{0D3E3314-BB64-A9BB-62C7-14212F0875B9}"/>
              </a:ext>
            </a:extLst>
          </p:cNvPr>
          <p:cNvSpPr/>
          <p:nvPr/>
        </p:nvSpPr>
        <p:spPr>
          <a:xfrm>
            <a:off x="1728029" y="4165079"/>
            <a:ext cx="9048827" cy="2161429"/>
          </a:xfrm>
          <a:custGeom>
            <a:avLst/>
            <a:gdLst>
              <a:gd name="connsiteX0" fmla="*/ 3475350 w 11876400"/>
              <a:gd name="connsiteY0" fmla="*/ 285750 h 3189600"/>
              <a:gd name="connsiteX1" fmla="*/ 3475350 w 11876400"/>
              <a:gd name="connsiteY1" fmla="*/ 2961000 h 3189600"/>
              <a:gd name="connsiteX2" fmla="*/ 4923150 w 11876400"/>
              <a:gd name="connsiteY2" fmla="*/ 2961000 h 3189600"/>
              <a:gd name="connsiteX3" fmla="*/ 4923150 w 11876400"/>
              <a:gd name="connsiteY3" fmla="*/ 2857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3475350" y="285750"/>
                </a:moveTo>
                <a:lnTo>
                  <a:pt x="3475350" y="2961000"/>
                </a:lnTo>
                <a:lnTo>
                  <a:pt x="4923150" y="2961000"/>
                </a:lnTo>
                <a:lnTo>
                  <a:pt x="4923150" y="2857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80127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12</a:t>
            </a:fld>
            <a:endParaRPr lang="de-CH" noProof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F7BE03F-D7C1-A9E1-05ED-1873BDC5C4CB}"/>
              </a:ext>
            </a:extLst>
          </p:cNvPr>
          <p:cNvSpPr/>
          <p:nvPr/>
        </p:nvSpPr>
        <p:spPr>
          <a:xfrm>
            <a:off x="4065090" y="1797902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804DAC-AB51-F26D-EBC4-33CEE134027A}"/>
              </a:ext>
            </a:extLst>
          </p:cNvPr>
          <p:cNvSpPr/>
          <p:nvPr/>
        </p:nvSpPr>
        <p:spPr>
          <a:xfrm>
            <a:off x="4063822" y="2597241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endParaRPr lang="en-CH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59FCDE3-63F2-0061-934D-1F811B8BB742}"/>
              </a:ext>
            </a:extLst>
          </p:cNvPr>
          <p:cNvSpPr/>
          <p:nvPr/>
        </p:nvSpPr>
        <p:spPr>
          <a:xfrm>
            <a:off x="4060763" y="338794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682412-3D05-A22E-466F-422BA5D8DEDE}"/>
              </a:ext>
            </a:extLst>
          </p:cNvPr>
          <p:cNvSpPr/>
          <p:nvPr/>
        </p:nvSpPr>
        <p:spPr>
          <a:xfrm>
            <a:off x="4853588" y="1022654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E0D638-01B9-0829-BE8B-3FCD5C7A2976}"/>
              </a:ext>
            </a:extLst>
          </p:cNvPr>
          <p:cNvSpPr/>
          <p:nvPr/>
        </p:nvSpPr>
        <p:spPr>
          <a:xfrm>
            <a:off x="5635065" y="1024360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6598A31-632E-DA68-8F23-6C20A07A8C3E}"/>
              </a:ext>
            </a:extLst>
          </p:cNvPr>
          <p:cNvSpPr/>
          <p:nvPr/>
        </p:nvSpPr>
        <p:spPr>
          <a:xfrm>
            <a:off x="6445042" y="1024328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5E87FD8-0FCB-A84D-7513-69309E3A3E2F}"/>
              </a:ext>
            </a:extLst>
          </p:cNvPr>
          <p:cNvSpPr/>
          <p:nvPr/>
        </p:nvSpPr>
        <p:spPr>
          <a:xfrm>
            <a:off x="5624826" y="266054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CB18140-9890-7A31-DC87-F3DA70C97DE3}"/>
              </a:ext>
            </a:extLst>
          </p:cNvPr>
          <p:cNvSpPr/>
          <p:nvPr/>
        </p:nvSpPr>
        <p:spPr>
          <a:xfrm>
            <a:off x="6435378" y="26710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!!q_I">
                <a:extLst>
                  <a:ext uri="{FF2B5EF4-FFF2-40B4-BE49-F238E27FC236}">
                    <a16:creationId xmlns:a16="http://schemas.microsoft.com/office/drawing/2014/main" id="{F20E6BCE-DBDA-C95E-7AF5-A3ADAF95ADA0}"/>
                  </a:ext>
                </a:extLst>
              </p:cNvPr>
              <p:cNvSpPr/>
              <p:nvPr/>
            </p:nvSpPr>
            <p:spPr>
              <a:xfrm>
                <a:off x="7199763" y="1791437"/>
                <a:ext cx="689332" cy="679240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CH" sz="1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CH" sz="14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H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!!q_I">
                <a:extLst>
                  <a:ext uri="{FF2B5EF4-FFF2-40B4-BE49-F238E27FC236}">
                    <a16:creationId xmlns:a16="http://schemas.microsoft.com/office/drawing/2014/main" id="{F20E6BCE-DBDA-C95E-7AF5-A3ADAF95AD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763" y="1791437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 l="-96522" t="-99115" r="-67826" b="-142478"/>
                </a:stretch>
              </a:blip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!!q_study">
                <a:extLst>
                  <a:ext uri="{FF2B5EF4-FFF2-40B4-BE49-F238E27FC236}">
                    <a16:creationId xmlns:a16="http://schemas.microsoft.com/office/drawing/2014/main" id="{B5BA007F-DF30-B46F-C74F-37499B108896}"/>
                  </a:ext>
                </a:extLst>
              </p:cNvPr>
              <p:cNvSpPr/>
              <p:nvPr/>
            </p:nvSpPr>
            <p:spPr>
              <a:xfrm>
                <a:off x="7199763" y="2555497"/>
                <a:ext cx="689332" cy="679240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CH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CH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CH" sz="1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CH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H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!!q_study">
                <a:extLst>
                  <a:ext uri="{FF2B5EF4-FFF2-40B4-BE49-F238E27FC236}">
                    <a16:creationId xmlns:a16="http://schemas.microsoft.com/office/drawing/2014/main" id="{B5BA007F-DF30-B46F-C74F-37499B1088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763" y="2555497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 l="-7826"/>
                </a:stretch>
              </a:blip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!!q_at">
                <a:extLst>
                  <a:ext uri="{FF2B5EF4-FFF2-40B4-BE49-F238E27FC236}">
                    <a16:creationId xmlns:a16="http://schemas.microsoft.com/office/drawing/2014/main" id="{5D649E6C-CE26-FB5D-72DB-533D1AC7DD9C}"/>
                  </a:ext>
                </a:extLst>
              </p:cNvPr>
              <p:cNvSpPr/>
              <p:nvPr/>
            </p:nvSpPr>
            <p:spPr>
              <a:xfrm>
                <a:off x="7210234" y="3368864"/>
                <a:ext cx="689332" cy="679240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CH" sz="1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CH" sz="14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H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!!q_at">
                <a:extLst>
                  <a:ext uri="{FF2B5EF4-FFF2-40B4-BE49-F238E27FC236}">
                    <a16:creationId xmlns:a16="http://schemas.microsoft.com/office/drawing/2014/main" id="{5D649E6C-CE26-FB5D-72DB-533D1AC7DD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0234" y="3368864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 l="-97391" t="-100000" r="-66957" b="-141593"/>
                </a:stretch>
              </a:blip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DE1F6FCB-A745-C797-0A55-AD39552F31B9}"/>
                  </a:ext>
                </a:extLst>
              </p:cNvPr>
              <p:cNvSpPr/>
              <p:nvPr/>
            </p:nvSpPr>
            <p:spPr>
              <a:xfrm>
                <a:off x="4844125" y="1803825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DE1F6FCB-A745-C797-0A55-AD39552F31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125" y="1803825"/>
                <a:ext cx="689332" cy="6792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F13C4721-5901-F2B3-709B-16AA1FBEAF1F}"/>
                  </a:ext>
                </a:extLst>
              </p:cNvPr>
              <p:cNvSpPr/>
              <p:nvPr/>
            </p:nvSpPr>
            <p:spPr>
              <a:xfrm>
                <a:off x="4854003" y="2601067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F13C4721-5901-F2B3-709B-16AA1FBEAF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003" y="2601067"/>
                <a:ext cx="689332" cy="6792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CF2317EA-3F1E-E678-AC87-FE2ADBEF783F}"/>
                  </a:ext>
                </a:extLst>
              </p:cNvPr>
              <p:cNvSpPr/>
              <p:nvPr/>
            </p:nvSpPr>
            <p:spPr>
              <a:xfrm>
                <a:off x="4860854" y="338497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CF2317EA-3F1E-E678-AC87-FE2ADBEF78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854" y="3384976"/>
                <a:ext cx="689332" cy="6792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4993BAAF-5C10-382C-D1AC-7B9B7605ED73}"/>
                  </a:ext>
                </a:extLst>
              </p:cNvPr>
              <p:cNvSpPr/>
              <p:nvPr/>
            </p:nvSpPr>
            <p:spPr>
              <a:xfrm>
                <a:off x="5642206" y="2579450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4993BAAF-5C10-382C-D1AC-7B9B7605ED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206" y="2579450"/>
                <a:ext cx="689332" cy="6792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61007E59-CCF6-3A43-B317-9C82DFA521B1}"/>
                  </a:ext>
                </a:extLst>
              </p:cNvPr>
              <p:cNvSpPr/>
              <p:nvPr/>
            </p:nvSpPr>
            <p:spPr>
              <a:xfrm>
                <a:off x="5635304" y="337129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61007E59-CCF6-3A43-B317-9C82DFA521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304" y="3371296"/>
                <a:ext cx="689332" cy="6792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3B4FEC68-80C4-3A29-BD7A-7EFD7E514B5A}"/>
                  </a:ext>
                </a:extLst>
              </p:cNvPr>
              <p:cNvSpPr/>
              <p:nvPr/>
            </p:nvSpPr>
            <p:spPr>
              <a:xfrm>
                <a:off x="6437260" y="3369365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3B4FEC68-80C4-3A29-BD7A-7EFD7E514B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260" y="3369365"/>
                <a:ext cx="689332" cy="6792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BC4F070B-6C01-EAF4-A933-789D7F41E33A}"/>
                  </a:ext>
                </a:extLst>
              </p:cNvPr>
              <p:cNvSpPr txBox="1"/>
              <p:nvPr/>
            </p:nvSpPr>
            <p:spPr>
              <a:xfrm>
                <a:off x="6218332" y="2284816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BC4F070B-6C01-EAF4-A933-789D7F41E3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332" y="2284816"/>
                <a:ext cx="292100" cy="369332"/>
              </a:xfrm>
              <a:prstGeom prst="rect">
                <a:avLst/>
              </a:prstGeom>
              <a:blipFill>
                <a:blip r:embed="rId15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矩形 34">
            <a:extLst>
              <a:ext uri="{FF2B5EF4-FFF2-40B4-BE49-F238E27FC236}">
                <a16:creationId xmlns:a16="http://schemas.microsoft.com/office/drawing/2014/main" id="{295B15DA-0A00-B277-5329-4688F8A1BB56}"/>
              </a:ext>
            </a:extLst>
          </p:cNvPr>
          <p:cNvSpPr/>
          <p:nvPr/>
        </p:nvSpPr>
        <p:spPr>
          <a:xfrm>
            <a:off x="4853285" y="262807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cxnSp>
        <p:nvCxnSpPr>
          <p:cNvPr id="37" name="连接符: 曲线 36">
            <a:extLst>
              <a:ext uri="{FF2B5EF4-FFF2-40B4-BE49-F238E27FC236}">
                <a16:creationId xmlns:a16="http://schemas.microsoft.com/office/drawing/2014/main" id="{96D2818C-77EB-6A71-1515-14A9BCCCE216}"/>
              </a:ext>
            </a:extLst>
          </p:cNvPr>
          <p:cNvCxnSpPr>
            <a:cxnSpLocks/>
            <a:stCxn id="35" idx="2"/>
            <a:endCxn id="25" idx="1"/>
          </p:cNvCxnSpPr>
          <p:nvPr/>
        </p:nvCxnSpPr>
        <p:spPr>
          <a:xfrm rot="16200000" flipH="1">
            <a:off x="5604352" y="535646"/>
            <a:ext cx="1189010" cy="2001812"/>
          </a:xfrm>
          <a:prstGeom prst="curved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3160B946-A917-7FE9-2645-83991870FA4B}"/>
              </a:ext>
            </a:extLst>
          </p:cNvPr>
          <p:cNvCxnSpPr>
            <a:cxnSpLocks/>
            <a:stCxn id="28" idx="3"/>
            <a:endCxn id="25" idx="1"/>
          </p:cNvCxnSpPr>
          <p:nvPr/>
        </p:nvCxnSpPr>
        <p:spPr>
          <a:xfrm flipV="1">
            <a:off x="5533457" y="2131057"/>
            <a:ext cx="1666306" cy="1238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连接符: 曲线 40">
            <a:extLst>
              <a:ext uri="{FF2B5EF4-FFF2-40B4-BE49-F238E27FC236}">
                <a16:creationId xmlns:a16="http://schemas.microsoft.com/office/drawing/2014/main" id="{D9367FB3-4E2E-8152-447E-A5630192BFB6}"/>
              </a:ext>
            </a:extLst>
          </p:cNvPr>
          <p:cNvCxnSpPr>
            <a:cxnSpLocks/>
            <a:stCxn id="35" idx="2"/>
            <a:endCxn id="26" idx="1"/>
          </p:cNvCxnSpPr>
          <p:nvPr/>
        </p:nvCxnSpPr>
        <p:spPr>
          <a:xfrm rot="16200000" flipH="1">
            <a:off x="5222322" y="917676"/>
            <a:ext cx="1953070" cy="2001812"/>
          </a:xfrm>
          <a:prstGeom prst="curved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7E5CCC59-9659-E634-5D62-ABF508086C6E}"/>
              </a:ext>
            </a:extLst>
          </p:cNvPr>
          <p:cNvCxnSpPr>
            <a:cxnSpLocks/>
            <a:stCxn id="29" idx="3"/>
            <a:endCxn id="26" idx="1"/>
          </p:cNvCxnSpPr>
          <p:nvPr/>
        </p:nvCxnSpPr>
        <p:spPr>
          <a:xfrm flipV="1">
            <a:off x="5543335" y="2895117"/>
            <a:ext cx="1656428" cy="4557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连接符: 曲线 48">
            <a:extLst>
              <a:ext uri="{FF2B5EF4-FFF2-40B4-BE49-F238E27FC236}">
                <a16:creationId xmlns:a16="http://schemas.microsoft.com/office/drawing/2014/main" id="{47ACF732-3D9C-8225-83AF-469C61D77817}"/>
              </a:ext>
            </a:extLst>
          </p:cNvPr>
          <p:cNvCxnSpPr>
            <a:cxnSpLocks/>
            <a:stCxn id="21" idx="2"/>
            <a:endCxn id="26" idx="1"/>
          </p:cNvCxnSpPr>
          <p:nvPr/>
        </p:nvCxnSpPr>
        <p:spPr>
          <a:xfrm rot="16200000" flipH="1">
            <a:off x="5609716" y="1305069"/>
            <a:ext cx="1949823" cy="1230271"/>
          </a:xfrm>
          <a:prstGeom prst="curved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777D4475-C110-8A83-2BC7-35163C1FAD0E}"/>
              </a:ext>
            </a:extLst>
          </p:cNvPr>
          <p:cNvCxnSpPr>
            <a:cxnSpLocks/>
            <a:stCxn id="31" idx="3"/>
            <a:endCxn id="26" idx="1"/>
          </p:cNvCxnSpPr>
          <p:nvPr/>
        </p:nvCxnSpPr>
        <p:spPr>
          <a:xfrm flipV="1">
            <a:off x="6331538" y="2895117"/>
            <a:ext cx="868225" cy="23953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连接符: 曲线 52">
            <a:extLst>
              <a:ext uri="{FF2B5EF4-FFF2-40B4-BE49-F238E27FC236}">
                <a16:creationId xmlns:a16="http://schemas.microsoft.com/office/drawing/2014/main" id="{8505C5B6-B39D-4C04-D980-DDEEF76EB7D0}"/>
              </a:ext>
            </a:extLst>
          </p:cNvPr>
          <p:cNvCxnSpPr>
            <a:cxnSpLocks/>
            <a:stCxn id="35" idx="2"/>
            <a:endCxn id="27" idx="1"/>
          </p:cNvCxnSpPr>
          <p:nvPr/>
        </p:nvCxnSpPr>
        <p:spPr>
          <a:xfrm rot="16200000" flipH="1">
            <a:off x="4820874" y="1319123"/>
            <a:ext cx="2766437" cy="2012283"/>
          </a:xfrm>
          <a:prstGeom prst="curved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连接符: 曲线 55">
            <a:extLst>
              <a:ext uri="{FF2B5EF4-FFF2-40B4-BE49-F238E27FC236}">
                <a16:creationId xmlns:a16="http://schemas.microsoft.com/office/drawing/2014/main" id="{2C46814A-5157-651D-03EE-78623265F353}"/>
              </a:ext>
            </a:extLst>
          </p:cNvPr>
          <p:cNvCxnSpPr>
            <a:cxnSpLocks/>
            <a:stCxn id="21" idx="2"/>
            <a:endCxn id="27" idx="1"/>
          </p:cNvCxnSpPr>
          <p:nvPr/>
        </p:nvCxnSpPr>
        <p:spPr>
          <a:xfrm rot="16200000" flipH="1">
            <a:off x="5208268" y="1706518"/>
            <a:ext cx="2763190" cy="1240742"/>
          </a:xfrm>
          <a:prstGeom prst="curved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连接符: 曲线 58">
            <a:extLst>
              <a:ext uri="{FF2B5EF4-FFF2-40B4-BE49-F238E27FC236}">
                <a16:creationId xmlns:a16="http://schemas.microsoft.com/office/drawing/2014/main" id="{7D3BA4FC-68BE-CAEA-491D-2D8C99109B6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14068" y="2094226"/>
            <a:ext cx="2762143" cy="430190"/>
          </a:xfrm>
          <a:prstGeom prst="curved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1BF7BA58-2382-2550-EB2A-66726717788B}"/>
              </a:ext>
            </a:extLst>
          </p:cNvPr>
          <p:cNvCxnSpPr>
            <a:cxnSpLocks/>
            <a:stCxn id="30" idx="3"/>
            <a:endCxn id="27" idx="1"/>
          </p:cNvCxnSpPr>
          <p:nvPr/>
        </p:nvCxnSpPr>
        <p:spPr>
          <a:xfrm flipV="1">
            <a:off x="5550186" y="3708484"/>
            <a:ext cx="1660048" cy="1611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3C48310E-893D-F6A7-6F00-6AC3D083A35A}"/>
              </a:ext>
            </a:extLst>
          </p:cNvPr>
          <p:cNvCxnSpPr>
            <a:cxnSpLocks/>
            <a:stCxn id="32" idx="3"/>
            <a:endCxn id="27" idx="1"/>
          </p:cNvCxnSpPr>
          <p:nvPr/>
        </p:nvCxnSpPr>
        <p:spPr>
          <a:xfrm flipV="1">
            <a:off x="6324636" y="3708484"/>
            <a:ext cx="885598" cy="243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982C0EDE-5A2C-C934-EFBB-2472829FAD86}"/>
              </a:ext>
            </a:extLst>
          </p:cNvPr>
          <p:cNvCxnSpPr>
            <a:cxnSpLocks/>
            <a:stCxn id="33" idx="3"/>
            <a:endCxn id="27" idx="1"/>
          </p:cNvCxnSpPr>
          <p:nvPr/>
        </p:nvCxnSpPr>
        <p:spPr>
          <a:xfrm flipV="1">
            <a:off x="7126592" y="3708484"/>
            <a:ext cx="83642" cy="50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1" name="矩形 70">
            <a:extLst>
              <a:ext uri="{FF2B5EF4-FFF2-40B4-BE49-F238E27FC236}">
                <a16:creationId xmlns:a16="http://schemas.microsoft.com/office/drawing/2014/main" id="{03E65E74-29DB-0EEE-128C-CA185B85D674}"/>
              </a:ext>
            </a:extLst>
          </p:cNvPr>
          <p:cNvSpPr/>
          <p:nvPr/>
        </p:nvSpPr>
        <p:spPr>
          <a:xfrm>
            <a:off x="4082125" y="7054703"/>
            <a:ext cx="2274267" cy="64495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FFN+linear</a:t>
            </a:r>
            <a:endParaRPr lang="en-CH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C54417E-E2BE-AC63-7BB3-1387646DDA6E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439811BF-A8B1-7A91-2B18-E206BB8C596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28" y="4296857"/>
            <a:ext cx="8666690" cy="2127859"/>
          </a:xfrm>
          <a:prstGeom prst="rect">
            <a:avLst/>
          </a:prstGeom>
        </p:spPr>
      </p:pic>
      <p:sp>
        <p:nvSpPr>
          <p:cNvPr id="77" name="!!mask">
            <a:extLst>
              <a:ext uri="{FF2B5EF4-FFF2-40B4-BE49-F238E27FC236}">
                <a16:creationId xmlns:a16="http://schemas.microsoft.com/office/drawing/2014/main" id="{FE666814-0573-E809-45D8-8A2937999CE9}"/>
              </a:ext>
            </a:extLst>
          </p:cNvPr>
          <p:cNvSpPr/>
          <p:nvPr/>
        </p:nvSpPr>
        <p:spPr>
          <a:xfrm>
            <a:off x="1728029" y="4165079"/>
            <a:ext cx="9048827" cy="2161429"/>
          </a:xfrm>
          <a:custGeom>
            <a:avLst/>
            <a:gdLst>
              <a:gd name="connsiteX0" fmla="*/ 3475350 w 11876400"/>
              <a:gd name="connsiteY0" fmla="*/ 285750 h 3189600"/>
              <a:gd name="connsiteX1" fmla="*/ 3475350 w 11876400"/>
              <a:gd name="connsiteY1" fmla="*/ 2961000 h 3189600"/>
              <a:gd name="connsiteX2" fmla="*/ 4923150 w 11876400"/>
              <a:gd name="connsiteY2" fmla="*/ 2961000 h 3189600"/>
              <a:gd name="connsiteX3" fmla="*/ 4923150 w 11876400"/>
              <a:gd name="connsiteY3" fmla="*/ 2857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3475350" y="285750"/>
                </a:moveTo>
                <a:lnTo>
                  <a:pt x="3475350" y="2961000"/>
                </a:lnTo>
                <a:lnTo>
                  <a:pt x="4923150" y="2961000"/>
                </a:lnTo>
                <a:lnTo>
                  <a:pt x="4923150" y="2857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525B9C3-6607-2184-2A70-327CC9732075}"/>
                  </a:ext>
                </a:extLst>
              </p:cNvPr>
              <p:cNvSpPr txBox="1"/>
              <p:nvPr/>
            </p:nvSpPr>
            <p:spPr>
              <a:xfrm>
                <a:off x="4134060" y="1450722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525B9C3-6607-2184-2A70-327CC9732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060" y="1450722"/>
                <a:ext cx="503164" cy="369460"/>
              </a:xfrm>
              <a:prstGeom prst="rect">
                <a:avLst/>
              </a:prstGeom>
              <a:blipFill>
                <a:blip r:embed="rId1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524EF23-A9AE-029E-BE37-8BFE31DECB89}"/>
                  </a:ext>
                </a:extLst>
              </p:cNvPr>
              <p:cNvSpPr txBox="1"/>
              <p:nvPr/>
            </p:nvSpPr>
            <p:spPr>
              <a:xfrm>
                <a:off x="4434991" y="1129233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524EF23-A9AE-029E-BE37-8BFE31DEC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991" y="1129233"/>
                <a:ext cx="503164" cy="36946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B055356-8087-906F-399D-B717DDF61709}"/>
                  </a:ext>
                </a:extLst>
              </p:cNvPr>
              <p:cNvSpPr txBox="1"/>
              <p:nvPr/>
            </p:nvSpPr>
            <p:spPr>
              <a:xfrm>
                <a:off x="4454525" y="463560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B055356-8087-906F-399D-B717DDF617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525" y="463560"/>
                <a:ext cx="503164" cy="36946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499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13</a:t>
            </a:fld>
            <a:endParaRPr lang="de-CH" noProof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0B26B3F-628E-4BF0-AF6E-543869FAF3A4}"/>
              </a:ext>
            </a:extLst>
          </p:cNvPr>
          <p:cNvSpPr/>
          <p:nvPr/>
        </p:nvSpPr>
        <p:spPr>
          <a:xfrm>
            <a:off x="3612487" y="181453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E21DED7-3B64-9EB0-A103-A733D5E84257}"/>
              </a:ext>
            </a:extLst>
          </p:cNvPr>
          <p:cNvSpPr/>
          <p:nvPr/>
        </p:nvSpPr>
        <p:spPr>
          <a:xfrm>
            <a:off x="3604118" y="2614631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endParaRPr lang="en-CH" sz="16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0DEF053-E41D-8404-5019-D7B8668D2776}"/>
              </a:ext>
            </a:extLst>
          </p:cNvPr>
          <p:cNvSpPr/>
          <p:nvPr/>
        </p:nvSpPr>
        <p:spPr>
          <a:xfrm>
            <a:off x="3603572" y="3406684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8D3982A-8F21-C0EF-6DAD-8FB61EB12C47}"/>
              </a:ext>
            </a:extLst>
          </p:cNvPr>
          <p:cNvSpPr/>
          <p:nvPr/>
        </p:nvSpPr>
        <p:spPr>
          <a:xfrm>
            <a:off x="4401906" y="1039833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12E4E5F-8C43-F90A-CC61-4C512EC73155}"/>
              </a:ext>
            </a:extLst>
          </p:cNvPr>
          <p:cNvSpPr/>
          <p:nvPr/>
        </p:nvSpPr>
        <p:spPr>
          <a:xfrm>
            <a:off x="5202006" y="1043006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8BABF54-D667-59CD-72F7-DC49F6D160E4}"/>
              </a:ext>
            </a:extLst>
          </p:cNvPr>
          <p:cNvSpPr/>
          <p:nvPr/>
        </p:nvSpPr>
        <p:spPr>
          <a:xfrm>
            <a:off x="5995756" y="1036640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0F4E1604-1254-9599-FDC3-BAEE1AA8E421}"/>
                  </a:ext>
                </a:extLst>
              </p:cNvPr>
              <p:cNvSpPr txBox="1"/>
              <p:nvPr/>
            </p:nvSpPr>
            <p:spPr>
              <a:xfrm>
                <a:off x="3442384" y="1437759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0F4E1604-1254-9599-FDC3-BAEE1AA8E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384" y="1437759"/>
                <a:ext cx="503164" cy="369460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C699F871-E6E6-0E02-B76C-D656D21E1488}"/>
                  </a:ext>
                </a:extLst>
              </p:cNvPr>
              <p:cNvSpPr txBox="1"/>
              <p:nvPr/>
            </p:nvSpPr>
            <p:spPr>
              <a:xfrm>
                <a:off x="3995001" y="1174770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C699F871-E6E6-0E02-B76C-D656D21E1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001" y="1174770"/>
                <a:ext cx="503164" cy="369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矩形 37">
            <a:extLst>
              <a:ext uri="{FF2B5EF4-FFF2-40B4-BE49-F238E27FC236}">
                <a16:creationId xmlns:a16="http://schemas.microsoft.com/office/drawing/2014/main" id="{2C60B272-FE2D-4061-CB4A-1F1730F4BCC3}"/>
              </a:ext>
            </a:extLst>
          </p:cNvPr>
          <p:cNvSpPr/>
          <p:nvPr/>
        </p:nvSpPr>
        <p:spPr>
          <a:xfrm>
            <a:off x="4411295" y="269894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2434BB8-FE7A-DA1A-65CE-073EE88A141D}"/>
              </a:ext>
            </a:extLst>
          </p:cNvPr>
          <p:cNvSpPr/>
          <p:nvPr/>
        </p:nvSpPr>
        <p:spPr>
          <a:xfrm>
            <a:off x="5200946" y="262493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559C237-9BAC-5C22-E198-B75385303F46}"/>
              </a:ext>
            </a:extLst>
          </p:cNvPr>
          <p:cNvSpPr/>
          <p:nvPr/>
        </p:nvSpPr>
        <p:spPr>
          <a:xfrm>
            <a:off x="5992445" y="26035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A8E4C4E-71EE-314F-D8E1-4C91F6BF42F9}"/>
                  </a:ext>
                </a:extLst>
              </p:cNvPr>
              <p:cNvSpPr txBox="1"/>
              <p:nvPr/>
            </p:nvSpPr>
            <p:spPr>
              <a:xfrm>
                <a:off x="4050237" y="511127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A8E4C4E-71EE-314F-D8E1-4C91F6BF4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237" y="511127"/>
                <a:ext cx="503164" cy="369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!!q_I">
                <a:extLst>
                  <a:ext uri="{FF2B5EF4-FFF2-40B4-BE49-F238E27FC236}">
                    <a16:creationId xmlns:a16="http://schemas.microsoft.com/office/drawing/2014/main" id="{532F066D-11E4-0463-B73C-B970C82D60A8}"/>
                  </a:ext>
                </a:extLst>
              </p:cNvPr>
              <p:cNvSpPr/>
              <p:nvPr/>
            </p:nvSpPr>
            <p:spPr>
              <a:xfrm>
                <a:off x="6804687" y="1834572"/>
                <a:ext cx="689332" cy="679240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CH" sz="1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CH" sz="14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H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5" name="!!q_I">
                <a:extLst>
                  <a:ext uri="{FF2B5EF4-FFF2-40B4-BE49-F238E27FC236}">
                    <a16:creationId xmlns:a16="http://schemas.microsoft.com/office/drawing/2014/main" id="{532F066D-11E4-0463-B73C-B970C82D60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687" y="1834572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 l="-96522" t="-99115" r="-67826" b="-142478"/>
                </a:stretch>
              </a:blip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!!q_study">
                <a:extLst>
                  <a:ext uri="{FF2B5EF4-FFF2-40B4-BE49-F238E27FC236}">
                    <a16:creationId xmlns:a16="http://schemas.microsoft.com/office/drawing/2014/main" id="{59452E6E-4C3C-347D-05FB-95F0CCBA4DAD}"/>
                  </a:ext>
                </a:extLst>
              </p:cNvPr>
              <p:cNvSpPr/>
              <p:nvPr/>
            </p:nvSpPr>
            <p:spPr>
              <a:xfrm>
                <a:off x="6809018" y="2621970"/>
                <a:ext cx="689332" cy="679240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CH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CH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CH" sz="1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CH" sz="1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H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!!q_study">
                <a:extLst>
                  <a:ext uri="{FF2B5EF4-FFF2-40B4-BE49-F238E27FC236}">
                    <a16:creationId xmlns:a16="http://schemas.microsoft.com/office/drawing/2014/main" id="{59452E6E-4C3C-347D-05FB-95F0CCBA4D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018" y="2621970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 l="-8696"/>
                </a:stretch>
              </a:blip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!!q_at">
                <a:extLst>
                  <a:ext uri="{FF2B5EF4-FFF2-40B4-BE49-F238E27FC236}">
                    <a16:creationId xmlns:a16="http://schemas.microsoft.com/office/drawing/2014/main" id="{94D055F1-17DA-0CD2-440C-0E3A59AE9834}"/>
                  </a:ext>
                </a:extLst>
              </p:cNvPr>
              <p:cNvSpPr/>
              <p:nvPr/>
            </p:nvSpPr>
            <p:spPr>
              <a:xfrm>
                <a:off x="6802122" y="3380586"/>
                <a:ext cx="689332" cy="679240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CH" sz="1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CH" sz="14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H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7" name="!!q_at">
                <a:extLst>
                  <a:ext uri="{FF2B5EF4-FFF2-40B4-BE49-F238E27FC236}">
                    <a16:creationId xmlns:a16="http://schemas.microsoft.com/office/drawing/2014/main" id="{94D055F1-17DA-0CD2-440C-0E3A59AE98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122" y="3380586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 l="-96522" t="-100000" r="-67826" b="-141593"/>
                </a:stretch>
              </a:blip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EDA62292-C06F-46D1-32D3-4AB9B77EF17C}"/>
                  </a:ext>
                </a:extLst>
              </p:cNvPr>
              <p:cNvSpPr/>
              <p:nvPr/>
            </p:nvSpPr>
            <p:spPr>
              <a:xfrm>
                <a:off x="4398037" y="18208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EDA62292-C06F-46D1-32D3-4AB9B77EF1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037" y="1820883"/>
                <a:ext cx="689332" cy="6792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B250EADD-E9D9-E60F-0591-EBF75F9B6932}"/>
                  </a:ext>
                </a:extLst>
              </p:cNvPr>
              <p:cNvSpPr/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B250EADD-E9D9-E60F-0591-EBF75F9B6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DDE0BF67-D166-7BB5-3A57-74537828F43C}"/>
                  </a:ext>
                </a:extLst>
              </p:cNvPr>
              <p:cNvSpPr/>
              <p:nvPr/>
            </p:nvSpPr>
            <p:spPr>
              <a:xfrm>
                <a:off x="4403672" y="33829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DDE0BF67-D166-7BB5-3A57-74537828F4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672" y="3382983"/>
                <a:ext cx="689332" cy="6792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AEFBECDB-8555-292A-5915-51D1FFE41DEB}"/>
                  </a:ext>
                </a:extLst>
              </p:cNvPr>
              <p:cNvSpPr/>
              <p:nvPr/>
            </p:nvSpPr>
            <p:spPr>
              <a:xfrm>
                <a:off x="5196118" y="25965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AEFBECDB-8555-292A-5915-51D1FFE41D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118" y="2596508"/>
                <a:ext cx="689332" cy="6792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D8DC76CA-2BB9-1076-32D1-28CB3FE46356}"/>
                  </a:ext>
                </a:extLst>
              </p:cNvPr>
              <p:cNvSpPr/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D8DC76CA-2BB9-1076-32D1-28CB3FE463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BA7F759E-E8CD-78FE-3B8A-E1F54295DD20}"/>
                  </a:ext>
                </a:extLst>
              </p:cNvPr>
              <p:cNvSpPr/>
              <p:nvPr/>
            </p:nvSpPr>
            <p:spPr>
              <a:xfrm>
                <a:off x="5984822" y="337848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BA7F759E-E8CD-78FE-3B8A-E1F54295D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822" y="3378484"/>
                <a:ext cx="689332" cy="6792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9F5E32F3-056D-E14D-466D-174B7EEC1B06}"/>
                  </a:ext>
                </a:extLst>
              </p:cNvPr>
              <p:cNvSpPr txBox="1"/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9F5E32F3-056D-E14D-466D-174B7EEC1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blipFill>
                <a:blip r:embed="rId15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矩形 59">
            <a:extLst>
              <a:ext uri="{FF2B5EF4-FFF2-40B4-BE49-F238E27FC236}">
                <a16:creationId xmlns:a16="http://schemas.microsoft.com/office/drawing/2014/main" id="{DADF8271-D508-EB81-8338-387124161DDE}"/>
              </a:ext>
            </a:extLst>
          </p:cNvPr>
          <p:cNvSpPr/>
          <p:nvPr/>
        </p:nvSpPr>
        <p:spPr>
          <a:xfrm>
            <a:off x="4413546" y="268770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4F32D4B2-355E-AD6C-DFD1-C8AC0CE499D7}"/>
              </a:ext>
            </a:extLst>
          </p:cNvPr>
          <p:cNvSpPr/>
          <p:nvPr/>
        </p:nvSpPr>
        <p:spPr>
          <a:xfrm>
            <a:off x="7899099" y="1722246"/>
            <a:ext cx="858340" cy="246293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FFN</a:t>
            </a:r>
            <a:endParaRPr lang="en-CH" dirty="0"/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1FBEAB91-1509-7AA4-2E30-1A91613EE99B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6324BC3-E621-8EC3-3B8B-EEF2A8C637A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28" y="4296857"/>
            <a:ext cx="8666690" cy="2127859"/>
          </a:xfrm>
          <a:prstGeom prst="rect">
            <a:avLst/>
          </a:prstGeom>
        </p:spPr>
      </p:pic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86267DD1-B001-296A-9FB0-8EB8F7341D89}"/>
              </a:ext>
            </a:extLst>
          </p:cNvPr>
          <p:cNvSpPr/>
          <p:nvPr/>
        </p:nvSpPr>
        <p:spPr>
          <a:xfrm>
            <a:off x="1245555" y="4262999"/>
            <a:ext cx="9493779" cy="2226702"/>
          </a:xfrm>
          <a:custGeom>
            <a:avLst/>
            <a:gdLst>
              <a:gd name="connsiteX0" fmla="*/ 0 w 11876400"/>
              <a:gd name="connsiteY0" fmla="*/ 0 h 3189600"/>
              <a:gd name="connsiteX1" fmla="*/ 11876400 w 11876400"/>
              <a:gd name="connsiteY1" fmla="*/ 0 h 3189600"/>
              <a:gd name="connsiteX2" fmla="*/ 11876400 w 11876400"/>
              <a:gd name="connsiteY2" fmla="*/ 76200 h 3189600"/>
              <a:gd name="connsiteX3" fmla="*/ 7526651 w 11876400"/>
              <a:gd name="connsiteY3" fmla="*/ 76200 h 3189600"/>
              <a:gd name="connsiteX4" fmla="*/ 7526651 w 11876400"/>
              <a:gd name="connsiteY4" fmla="*/ 3095626 h 3189600"/>
              <a:gd name="connsiteX5" fmla="*/ 11876400 w 11876400"/>
              <a:gd name="connsiteY5" fmla="*/ 3095626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0" y="0"/>
                </a:moveTo>
                <a:lnTo>
                  <a:pt x="11876400" y="0"/>
                </a:lnTo>
                <a:lnTo>
                  <a:pt x="11876400" y="76200"/>
                </a:lnTo>
                <a:lnTo>
                  <a:pt x="7526651" y="76200"/>
                </a:lnTo>
                <a:lnTo>
                  <a:pt x="7526651" y="3095626"/>
                </a:lnTo>
                <a:lnTo>
                  <a:pt x="11876400" y="3095626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6942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14</a:t>
            </a:fld>
            <a:endParaRPr lang="de-CH" noProof="0"/>
          </a:p>
        </p:txBody>
      </p:sp>
      <p:sp>
        <p:nvSpPr>
          <p:cNvPr id="45" name="!!q_I">
            <a:extLst>
              <a:ext uri="{FF2B5EF4-FFF2-40B4-BE49-F238E27FC236}">
                <a16:creationId xmlns:a16="http://schemas.microsoft.com/office/drawing/2014/main" id="{532F066D-11E4-0463-B73C-B970C82D60A8}"/>
              </a:ext>
            </a:extLst>
          </p:cNvPr>
          <p:cNvSpPr/>
          <p:nvPr/>
        </p:nvSpPr>
        <p:spPr>
          <a:xfrm>
            <a:off x="9040920" y="1834572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</a:t>
            </a:r>
            <a:endParaRPr lang="en-CH" sz="1200" dirty="0">
              <a:solidFill>
                <a:schemeClr val="tx1"/>
              </a:solidFill>
            </a:endParaRPr>
          </a:p>
        </p:txBody>
      </p:sp>
      <p:sp>
        <p:nvSpPr>
          <p:cNvPr id="46" name="!!q_study">
            <a:extLst>
              <a:ext uri="{FF2B5EF4-FFF2-40B4-BE49-F238E27FC236}">
                <a16:creationId xmlns:a16="http://schemas.microsoft.com/office/drawing/2014/main" id="{59452E6E-4C3C-347D-05FB-95F0CCBA4DAD}"/>
              </a:ext>
            </a:extLst>
          </p:cNvPr>
          <p:cNvSpPr/>
          <p:nvPr/>
        </p:nvSpPr>
        <p:spPr>
          <a:xfrm>
            <a:off x="9027034" y="2608283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study</a:t>
            </a:r>
            <a:endParaRPr lang="en-CH" sz="1600" dirty="0">
              <a:solidFill>
                <a:schemeClr val="tx1"/>
              </a:solidFill>
            </a:endParaRPr>
          </a:p>
        </p:txBody>
      </p:sp>
      <p:sp>
        <p:nvSpPr>
          <p:cNvPr id="8" name="!!q_at">
            <a:extLst>
              <a:ext uri="{FF2B5EF4-FFF2-40B4-BE49-F238E27FC236}">
                <a16:creationId xmlns:a16="http://schemas.microsoft.com/office/drawing/2014/main" id="{05F2134E-B999-C63C-3A78-E2D14581EB9D}"/>
              </a:ext>
            </a:extLst>
          </p:cNvPr>
          <p:cNvSpPr/>
          <p:nvPr/>
        </p:nvSpPr>
        <p:spPr>
          <a:xfrm>
            <a:off x="9027034" y="3371959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60DA59-CA8D-625F-2172-2246934C6AFB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A739C05-68CF-5EEC-A6C2-D5E02C329C25}"/>
              </a:ext>
            </a:extLst>
          </p:cNvPr>
          <p:cNvSpPr/>
          <p:nvPr/>
        </p:nvSpPr>
        <p:spPr>
          <a:xfrm>
            <a:off x="3612487" y="181453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7DA3B09-9D48-E482-31F0-125A04A436D9}"/>
              </a:ext>
            </a:extLst>
          </p:cNvPr>
          <p:cNvSpPr/>
          <p:nvPr/>
        </p:nvSpPr>
        <p:spPr>
          <a:xfrm>
            <a:off x="3604118" y="2614631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endParaRPr lang="en-CH" sz="16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7CB50C3-2B30-E009-C4E3-E0D654547B85}"/>
              </a:ext>
            </a:extLst>
          </p:cNvPr>
          <p:cNvSpPr/>
          <p:nvPr/>
        </p:nvSpPr>
        <p:spPr>
          <a:xfrm>
            <a:off x="3603572" y="3406684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6ED9BAB-64F9-EA47-2312-D18044F8DAEC}"/>
              </a:ext>
            </a:extLst>
          </p:cNvPr>
          <p:cNvSpPr/>
          <p:nvPr/>
        </p:nvSpPr>
        <p:spPr>
          <a:xfrm>
            <a:off x="4401906" y="1039833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F6E6154-C1FF-04CB-DCD4-2D2CFAE10007}"/>
              </a:ext>
            </a:extLst>
          </p:cNvPr>
          <p:cNvSpPr/>
          <p:nvPr/>
        </p:nvSpPr>
        <p:spPr>
          <a:xfrm>
            <a:off x="5202006" y="1043006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F2B226D-626D-7AE9-B629-35240FAE8765}"/>
              </a:ext>
            </a:extLst>
          </p:cNvPr>
          <p:cNvSpPr/>
          <p:nvPr/>
        </p:nvSpPr>
        <p:spPr>
          <a:xfrm>
            <a:off x="5995756" y="1036640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6CF4B26E-4F9A-55C9-4D06-94613A33349D}"/>
                  </a:ext>
                </a:extLst>
              </p:cNvPr>
              <p:cNvSpPr txBox="1"/>
              <p:nvPr/>
            </p:nvSpPr>
            <p:spPr>
              <a:xfrm>
                <a:off x="3442384" y="1437759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6CF4B26E-4F9A-55C9-4D06-94613A333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384" y="1437759"/>
                <a:ext cx="503164" cy="369460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471A2645-CC0B-0CE7-5B85-5AED3E5451C9}"/>
                  </a:ext>
                </a:extLst>
              </p:cNvPr>
              <p:cNvSpPr txBox="1"/>
              <p:nvPr/>
            </p:nvSpPr>
            <p:spPr>
              <a:xfrm>
                <a:off x="3995001" y="1174770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471A2645-CC0B-0CE7-5B85-5AED3E545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001" y="1174770"/>
                <a:ext cx="503164" cy="369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>
            <a:extLst>
              <a:ext uri="{FF2B5EF4-FFF2-40B4-BE49-F238E27FC236}">
                <a16:creationId xmlns:a16="http://schemas.microsoft.com/office/drawing/2014/main" id="{984BA42C-1636-E153-B234-FC4712655D3D}"/>
              </a:ext>
            </a:extLst>
          </p:cNvPr>
          <p:cNvSpPr/>
          <p:nvPr/>
        </p:nvSpPr>
        <p:spPr>
          <a:xfrm>
            <a:off x="4411295" y="269894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A996F25-A714-9276-DBD7-1379FF084C2E}"/>
              </a:ext>
            </a:extLst>
          </p:cNvPr>
          <p:cNvSpPr/>
          <p:nvPr/>
        </p:nvSpPr>
        <p:spPr>
          <a:xfrm>
            <a:off x="5200946" y="262493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CC89D3A-4BB9-399F-8E0B-837BC0FC017D}"/>
              </a:ext>
            </a:extLst>
          </p:cNvPr>
          <p:cNvSpPr/>
          <p:nvPr/>
        </p:nvSpPr>
        <p:spPr>
          <a:xfrm>
            <a:off x="5992445" y="26035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8D3E10E-807B-A87A-123D-6C0B13052363}"/>
                  </a:ext>
                </a:extLst>
              </p:cNvPr>
              <p:cNvSpPr txBox="1"/>
              <p:nvPr/>
            </p:nvSpPr>
            <p:spPr>
              <a:xfrm>
                <a:off x="4050237" y="511127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8D3E10E-807B-A87A-123D-6C0B13052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237" y="511127"/>
                <a:ext cx="503164" cy="369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DC748556-00E0-F9B8-38DA-CF65C2655241}"/>
                  </a:ext>
                </a:extLst>
              </p:cNvPr>
              <p:cNvSpPr/>
              <p:nvPr/>
            </p:nvSpPr>
            <p:spPr>
              <a:xfrm>
                <a:off x="4398037" y="18208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DC748556-00E0-F9B8-38DA-CF65C26552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037" y="1820883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E8699D50-4742-73C0-E214-1BDBA1C5DECD}"/>
                  </a:ext>
                </a:extLst>
              </p:cNvPr>
              <p:cNvSpPr/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E8699D50-4742-73C0-E214-1BDBA1C5DE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64C23870-7BE1-9294-4158-3333F615338D}"/>
                  </a:ext>
                </a:extLst>
              </p:cNvPr>
              <p:cNvSpPr/>
              <p:nvPr/>
            </p:nvSpPr>
            <p:spPr>
              <a:xfrm>
                <a:off x="4403672" y="33829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64C23870-7BE1-9294-4158-3333F61533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672" y="3382983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2F6ECDA3-B36A-2A61-27FA-75AFE4514A88}"/>
                  </a:ext>
                </a:extLst>
              </p:cNvPr>
              <p:cNvSpPr/>
              <p:nvPr/>
            </p:nvSpPr>
            <p:spPr>
              <a:xfrm>
                <a:off x="5196118" y="25965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2F6ECDA3-B36A-2A61-27FA-75AFE4514A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118" y="2596508"/>
                <a:ext cx="689332" cy="6792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F015ED15-A639-9EC1-5363-3FC432F1CA86}"/>
                  </a:ext>
                </a:extLst>
              </p:cNvPr>
              <p:cNvSpPr/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F015ED15-A639-9EC1-5363-3FC432F1CA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649545FE-B483-3CF5-3267-AD608F0052AA}"/>
                  </a:ext>
                </a:extLst>
              </p:cNvPr>
              <p:cNvSpPr/>
              <p:nvPr/>
            </p:nvSpPr>
            <p:spPr>
              <a:xfrm>
                <a:off x="5984822" y="337848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649545FE-B483-3CF5-3267-AD608F0052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822" y="3378484"/>
                <a:ext cx="689332" cy="6792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9611C46-B830-B1AC-E18F-0CCC61ED8D8C}"/>
                  </a:ext>
                </a:extLst>
              </p:cNvPr>
              <p:cNvSpPr txBox="1"/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9611C46-B830-B1AC-E18F-0CCC61ED8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blipFill>
                <a:blip r:embed="rId12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矩形 46">
            <a:extLst>
              <a:ext uri="{FF2B5EF4-FFF2-40B4-BE49-F238E27FC236}">
                <a16:creationId xmlns:a16="http://schemas.microsoft.com/office/drawing/2014/main" id="{9052245C-FEB7-93A5-EEE8-070F91142EA4}"/>
              </a:ext>
            </a:extLst>
          </p:cNvPr>
          <p:cNvSpPr/>
          <p:nvPr/>
        </p:nvSpPr>
        <p:spPr>
          <a:xfrm>
            <a:off x="4413546" y="268770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614CE8A2-00A1-746C-C4C1-3DC29EA3456C}"/>
              </a:ext>
            </a:extLst>
          </p:cNvPr>
          <p:cNvSpPr/>
          <p:nvPr/>
        </p:nvSpPr>
        <p:spPr>
          <a:xfrm>
            <a:off x="7899099" y="1722246"/>
            <a:ext cx="858340" cy="246293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FFN</a:t>
            </a:r>
            <a:endParaRPr lang="en-CH" dirty="0"/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E444F09A-C3A5-3991-0724-7D97B2171C4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28" y="4296857"/>
            <a:ext cx="8666690" cy="2127859"/>
          </a:xfrm>
          <a:prstGeom prst="rect">
            <a:avLst/>
          </a:prstGeom>
        </p:spPr>
      </p:pic>
      <p:sp>
        <p:nvSpPr>
          <p:cNvPr id="53" name="任意多边形: 形状 52">
            <a:extLst>
              <a:ext uri="{FF2B5EF4-FFF2-40B4-BE49-F238E27FC236}">
                <a16:creationId xmlns:a16="http://schemas.microsoft.com/office/drawing/2014/main" id="{5BBA48EF-53B6-2F75-933C-EAB17CD7E7D5}"/>
              </a:ext>
            </a:extLst>
          </p:cNvPr>
          <p:cNvSpPr/>
          <p:nvPr/>
        </p:nvSpPr>
        <p:spPr>
          <a:xfrm>
            <a:off x="1245555" y="4262999"/>
            <a:ext cx="9493779" cy="2226702"/>
          </a:xfrm>
          <a:custGeom>
            <a:avLst/>
            <a:gdLst>
              <a:gd name="connsiteX0" fmla="*/ 0 w 11876400"/>
              <a:gd name="connsiteY0" fmla="*/ 0 h 3189600"/>
              <a:gd name="connsiteX1" fmla="*/ 11876400 w 11876400"/>
              <a:gd name="connsiteY1" fmla="*/ 0 h 3189600"/>
              <a:gd name="connsiteX2" fmla="*/ 11876400 w 11876400"/>
              <a:gd name="connsiteY2" fmla="*/ 76200 h 3189600"/>
              <a:gd name="connsiteX3" fmla="*/ 7526651 w 11876400"/>
              <a:gd name="connsiteY3" fmla="*/ 76200 h 3189600"/>
              <a:gd name="connsiteX4" fmla="*/ 7526651 w 11876400"/>
              <a:gd name="connsiteY4" fmla="*/ 3095626 h 3189600"/>
              <a:gd name="connsiteX5" fmla="*/ 11876400 w 11876400"/>
              <a:gd name="connsiteY5" fmla="*/ 3095626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0" y="0"/>
                </a:moveTo>
                <a:lnTo>
                  <a:pt x="11876400" y="0"/>
                </a:lnTo>
                <a:lnTo>
                  <a:pt x="11876400" y="76200"/>
                </a:lnTo>
                <a:lnTo>
                  <a:pt x="7526651" y="76200"/>
                </a:lnTo>
                <a:lnTo>
                  <a:pt x="7526651" y="3095626"/>
                </a:lnTo>
                <a:lnTo>
                  <a:pt x="11876400" y="3095626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88007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15</a:t>
            </a:fld>
            <a:endParaRPr lang="de-CH" noProof="0"/>
          </a:p>
        </p:txBody>
      </p:sp>
      <p:sp>
        <p:nvSpPr>
          <p:cNvPr id="7" name="!!k_at">
            <a:extLst>
              <a:ext uri="{FF2B5EF4-FFF2-40B4-BE49-F238E27FC236}">
                <a16:creationId xmlns:a16="http://schemas.microsoft.com/office/drawing/2014/main" id="{BC71B72B-16B5-4357-A6B4-B095C7DFA90B}"/>
              </a:ext>
            </a:extLst>
          </p:cNvPr>
          <p:cNvSpPr/>
          <p:nvPr/>
        </p:nvSpPr>
        <p:spPr>
          <a:xfrm>
            <a:off x="9024898" y="3369480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8" name="!!v_at">
            <a:extLst>
              <a:ext uri="{FF2B5EF4-FFF2-40B4-BE49-F238E27FC236}">
                <a16:creationId xmlns:a16="http://schemas.microsoft.com/office/drawing/2014/main" id="{87613BFC-C18A-204E-6CAA-E2C6FBB40913}"/>
              </a:ext>
            </a:extLst>
          </p:cNvPr>
          <p:cNvSpPr/>
          <p:nvPr/>
        </p:nvSpPr>
        <p:spPr>
          <a:xfrm>
            <a:off x="9028387" y="3367251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3C8365B-BF2D-47D9-77C5-C6363537346D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A466896-44CC-D6A5-3DFD-95F0F07D746B}"/>
              </a:ext>
            </a:extLst>
          </p:cNvPr>
          <p:cNvSpPr/>
          <p:nvPr/>
        </p:nvSpPr>
        <p:spPr>
          <a:xfrm>
            <a:off x="3612487" y="181453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3EBA2EE-9491-5726-F5CC-71957FEC9485}"/>
              </a:ext>
            </a:extLst>
          </p:cNvPr>
          <p:cNvSpPr/>
          <p:nvPr/>
        </p:nvSpPr>
        <p:spPr>
          <a:xfrm>
            <a:off x="3604118" y="2614631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endParaRPr lang="en-CH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0C0246-2DEC-52EC-4D08-19515F88C743}"/>
              </a:ext>
            </a:extLst>
          </p:cNvPr>
          <p:cNvSpPr/>
          <p:nvPr/>
        </p:nvSpPr>
        <p:spPr>
          <a:xfrm>
            <a:off x="3603572" y="3406684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D39C808-3E1E-C14A-2F0C-C94E21CD4A09}"/>
              </a:ext>
            </a:extLst>
          </p:cNvPr>
          <p:cNvSpPr/>
          <p:nvPr/>
        </p:nvSpPr>
        <p:spPr>
          <a:xfrm>
            <a:off x="4401906" y="1039833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494CC58-F68E-19B1-BB13-D6EA8BB7771E}"/>
              </a:ext>
            </a:extLst>
          </p:cNvPr>
          <p:cNvSpPr/>
          <p:nvPr/>
        </p:nvSpPr>
        <p:spPr>
          <a:xfrm>
            <a:off x="5202006" y="1043006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F7E1C80-E218-AF1B-73FD-D26D235B202B}"/>
              </a:ext>
            </a:extLst>
          </p:cNvPr>
          <p:cNvSpPr/>
          <p:nvPr/>
        </p:nvSpPr>
        <p:spPr>
          <a:xfrm>
            <a:off x="5995756" y="1036640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4210C983-3E51-A67C-40A9-D83A8C26D97D}"/>
                  </a:ext>
                </a:extLst>
              </p:cNvPr>
              <p:cNvSpPr txBox="1"/>
              <p:nvPr/>
            </p:nvSpPr>
            <p:spPr>
              <a:xfrm>
                <a:off x="3442384" y="1437759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4210C983-3E51-A67C-40A9-D83A8C26D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384" y="1437759"/>
                <a:ext cx="503164" cy="369460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66982B7A-78DC-2EBF-1D56-9718898758E6}"/>
                  </a:ext>
                </a:extLst>
              </p:cNvPr>
              <p:cNvSpPr txBox="1"/>
              <p:nvPr/>
            </p:nvSpPr>
            <p:spPr>
              <a:xfrm>
                <a:off x="3995001" y="1174770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66982B7A-78DC-2EBF-1D56-971889875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001" y="1174770"/>
                <a:ext cx="503164" cy="369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矩形 24">
            <a:extLst>
              <a:ext uri="{FF2B5EF4-FFF2-40B4-BE49-F238E27FC236}">
                <a16:creationId xmlns:a16="http://schemas.microsoft.com/office/drawing/2014/main" id="{98B49EF2-B79C-11F4-978D-E3F66A87F103}"/>
              </a:ext>
            </a:extLst>
          </p:cNvPr>
          <p:cNvSpPr/>
          <p:nvPr/>
        </p:nvSpPr>
        <p:spPr>
          <a:xfrm>
            <a:off x="4411295" y="269894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6191286-0F6D-CC5A-5C7A-F8415F17FF27}"/>
              </a:ext>
            </a:extLst>
          </p:cNvPr>
          <p:cNvSpPr/>
          <p:nvPr/>
        </p:nvSpPr>
        <p:spPr>
          <a:xfrm>
            <a:off x="5200946" y="262493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14861B0-CF03-1175-BBB6-8A1F31499096}"/>
              </a:ext>
            </a:extLst>
          </p:cNvPr>
          <p:cNvSpPr/>
          <p:nvPr/>
        </p:nvSpPr>
        <p:spPr>
          <a:xfrm>
            <a:off x="5992445" y="26035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5455F24-78A8-5B02-2D73-7B9C1EEE844D}"/>
                  </a:ext>
                </a:extLst>
              </p:cNvPr>
              <p:cNvSpPr txBox="1"/>
              <p:nvPr/>
            </p:nvSpPr>
            <p:spPr>
              <a:xfrm>
                <a:off x="4050237" y="511127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5455F24-78A8-5B02-2D73-7B9C1EEE8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237" y="511127"/>
                <a:ext cx="503164" cy="369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C31CFFDC-6371-6572-7074-D97F3535E5C9}"/>
                  </a:ext>
                </a:extLst>
              </p:cNvPr>
              <p:cNvSpPr/>
              <p:nvPr/>
            </p:nvSpPr>
            <p:spPr>
              <a:xfrm>
                <a:off x="4398037" y="18208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C31CFFDC-6371-6572-7074-D97F3535E5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037" y="1820883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CC93C0C3-D9DA-B7B8-5486-BC632F0781F3}"/>
                  </a:ext>
                </a:extLst>
              </p:cNvPr>
              <p:cNvSpPr/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CC93C0C3-D9DA-B7B8-5486-BC632F0781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5B4CA3E2-91B4-D1C2-8BCF-A7C5631D5C6F}"/>
                  </a:ext>
                </a:extLst>
              </p:cNvPr>
              <p:cNvSpPr/>
              <p:nvPr/>
            </p:nvSpPr>
            <p:spPr>
              <a:xfrm>
                <a:off x="4403672" y="33829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5B4CA3E2-91B4-D1C2-8BCF-A7C5631D5C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672" y="3382983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5528E2DF-631B-B409-1205-4365C953398A}"/>
                  </a:ext>
                </a:extLst>
              </p:cNvPr>
              <p:cNvSpPr/>
              <p:nvPr/>
            </p:nvSpPr>
            <p:spPr>
              <a:xfrm>
                <a:off x="5196118" y="25965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5528E2DF-631B-B409-1205-4365C95339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118" y="2596508"/>
                <a:ext cx="689332" cy="6792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D6C58F40-7AAF-64AE-02B0-AFFB7D740729}"/>
                  </a:ext>
                </a:extLst>
              </p:cNvPr>
              <p:cNvSpPr/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D6C58F40-7AAF-64AE-02B0-AFFB7D7407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11834584-83C5-C363-57EE-F835B0E048D8}"/>
                  </a:ext>
                </a:extLst>
              </p:cNvPr>
              <p:cNvSpPr/>
              <p:nvPr/>
            </p:nvSpPr>
            <p:spPr>
              <a:xfrm>
                <a:off x="5984822" y="337848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11834584-83C5-C363-57EE-F835B0E048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822" y="3378484"/>
                <a:ext cx="689332" cy="6792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158A4F7A-1319-6D5C-CF66-6F06D590382D}"/>
                  </a:ext>
                </a:extLst>
              </p:cNvPr>
              <p:cNvSpPr txBox="1"/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158A4F7A-1319-6D5C-CF66-6F06D5903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blipFill>
                <a:blip r:embed="rId12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矩形 36">
            <a:extLst>
              <a:ext uri="{FF2B5EF4-FFF2-40B4-BE49-F238E27FC236}">
                <a16:creationId xmlns:a16="http://schemas.microsoft.com/office/drawing/2014/main" id="{05B15C6E-412D-3BFC-F85D-29E1BF37AD66}"/>
              </a:ext>
            </a:extLst>
          </p:cNvPr>
          <p:cNvSpPr/>
          <p:nvPr/>
        </p:nvSpPr>
        <p:spPr>
          <a:xfrm>
            <a:off x="4413546" y="268770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7874DE8-6D0C-AF69-9BE6-06ADD1838699}"/>
              </a:ext>
            </a:extLst>
          </p:cNvPr>
          <p:cNvSpPr/>
          <p:nvPr/>
        </p:nvSpPr>
        <p:spPr>
          <a:xfrm>
            <a:off x="7899099" y="1722246"/>
            <a:ext cx="858340" cy="246293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FFN</a:t>
            </a:r>
            <a:endParaRPr lang="en-CH" dirty="0"/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9A1C250E-1217-115C-7928-46970B0497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828" y="4296857"/>
            <a:ext cx="8666690" cy="2127859"/>
          </a:xfrm>
          <a:prstGeom prst="rect">
            <a:avLst/>
          </a:prstGeom>
        </p:spPr>
      </p:pic>
      <p:sp>
        <p:nvSpPr>
          <p:cNvPr id="53" name="任意多边形: 形状 52">
            <a:extLst>
              <a:ext uri="{FF2B5EF4-FFF2-40B4-BE49-F238E27FC236}">
                <a16:creationId xmlns:a16="http://schemas.microsoft.com/office/drawing/2014/main" id="{5EC31E20-E151-3BD0-0076-E7955FEA4A6B}"/>
              </a:ext>
            </a:extLst>
          </p:cNvPr>
          <p:cNvSpPr/>
          <p:nvPr/>
        </p:nvSpPr>
        <p:spPr>
          <a:xfrm>
            <a:off x="1245555" y="4262999"/>
            <a:ext cx="9493779" cy="2226702"/>
          </a:xfrm>
          <a:custGeom>
            <a:avLst/>
            <a:gdLst>
              <a:gd name="connsiteX0" fmla="*/ 0 w 11876400"/>
              <a:gd name="connsiteY0" fmla="*/ 0 h 3189600"/>
              <a:gd name="connsiteX1" fmla="*/ 11876400 w 11876400"/>
              <a:gd name="connsiteY1" fmla="*/ 0 h 3189600"/>
              <a:gd name="connsiteX2" fmla="*/ 11876400 w 11876400"/>
              <a:gd name="connsiteY2" fmla="*/ 76200 h 3189600"/>
              <a:gd name="connsiteX3" fmla="*/ 7526651 w 11876400"/>
              <a:gd name="connsiteY3" fmla="*/ 76200 h 3189600"/>
              <a:gd name="connsiteX4" fmla="*/ 7526651 w 11876400"/>
              <a:gd name="connsiteY4" fmla="*/ 3095626 h 3189600"/>
              <a:gd name="connsiteX5" fmla="*/ 11876400 w 11876400"/>
              <a:gd name="connsiteY5" fmla="*/ 3095626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0" y="0"/>
                </a:moveTo>
                <a:lnTo>
                  <a:pt x="11876400" y="0"/>
                </a:lnTo>
                <a:lnTo>
                  <a:pt x="11876400" y="76200"/>
                </a:lnTo>
                <a:lnTo>
                  <a:pt x="7526651" y="76200"/>
                </a:lnTo>
                <a:lnTo>
                  <a:pt x="7526651" y="3095626"/>
                </a:lnTo>
                <a:lnTo>
                  <a:pt x="11876400" y="3095626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  <p:sp>
        <p:nvSpPr>
          <p:cNvPr id="3" name="!!q_I">
            <a:extLst>
              <a:ext uri="{FF2B5EF4-FFF2-40B4-BE49-F238E27FC236}">
                <a16:creationId xmlns:a16="http://schemas.microsoft.com/office/drawing/2014/main" id="{873B196A-08F3-71B9-014F-98B68730C27D}"/>
              </a:ext>
            </a:extLst>
          </p:cNvPr>
          <p:cNvSpPr/>
          <p:nvPr/>
        </p:nvSpPr>
        <p:spPr>
          <a:xfrm>
            <a:off x="9040920" y="1834572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</a:t>
            </a:r>
            <a:endParaRPr lang="en-CH" sz="1200" dirty="0">
              <a:solidFill>
                <a:schemeClr val="tx1"/>
              </a:solidFill>
            </a:endParaRPr>
          </a:p>
        </p:txBody>
      </p:sp>
      <p:sp>
        <p:nvSpPr>
          <p:cNvPr id="11" name="!!q_at">
            <a:extLst>
              <a:ext uri="{FF2B5EF4-FFF2-40B4-BE49-F238E27FC236}">
                <a16:creationId xmlns:a16="http://schemas.microsoft.com/office/drawing/2014/main" id="{9D394286-A71B-1A69-DFAD-FE57FF457982}"/>
              </a:ext>
            </a:extLst>
          </p:cNvPr>
          <p:cNvSpPr/>
          <p:nvPr/>
        </p:nvSpPr>
        <p:spPr>
          <a:xfrm>
            <a:off x="9027034" y="3371959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16" name="!!q_study">
            <a:extLst>
              <a:ext uri="{FF2B5EF4-FFF2-40B4-BE49-F238E27FC236}">
                <a16:creationId xmlns:a16="http://schemas.microsoft.com/office/drawing/2014/main" id="{6ACA617C-3422-4DDD-F155-87523EA0BF8A}"/>
              </a:ext>
            </a:extLst>
          </p:cNvPr>
          <p:cNvSpPr/>
          <p:nvPr/>
        </p:nvSpPr>
        <p:spPr>
          <a:xfrm>
            <a:off x="9027034" y="2608283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study</a:t>
            </a:r>
            <a:endParaRPr lang="en-CH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39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BB0FF7F5-78D6-E48F-814A-3821DCD9DD19}"/>
              </a:ext>
            </a:extLst>
          </p:cNvPr>
          <p:cNvSpPr/>
          <p:nvPr/>
        </p:nvSpPr>
        <p:spPr>
          <a:xfrm>
            <a:off x="3594384" y="33874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16</a:t>
            </a:fld>
            <a:endParaRPr lang="de-CH" noProof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8D3982A-8F21-C0EF-6DAD-8FB61EB12C47}"/>
              </a:ext>
            </a:extLst>
          </p:cNvPr>
          <p:cNvSpPr/>
          <p:nvPr/>
        </p:nvSpPr>
        <p:spPr>
          <a:xfrm>
            <a:off x="4394484" y="1061475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12E4E5F-8C43-F90A-CC61-4C512EC73155}"/>
              </a:ext>
            </a:extLst>
          </p:cNvPr>
          <p:cNvSpPr/>
          <p:nvPr/>
        </p:nvSpPr>
        <p:spPr>
          <a:xfrm>
            <a:off x="5181884" y="1051948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8BABF54-D667-59CD-72F7-DC49F6D160E4}"/>
              </a:ext>
            </a:extLst>
          </p:cNvPr>
          <p:cNvSpPr/>
          <p:nvPr/>
        </p:nvSpPr>
        <p:spPr>
          <a:xfrm>
            <a:off x="5966625" y="1060677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0F4E1604-1254-9599-FDC3-BAEE1AA8E421}"/>
                  </a:ext>
                </a:extLst>
              </p:cNvPr>
              <p:cNvSpPr txBox="1"/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0F4E1604-1254-9599-FDC3-BAEE1AA8E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C699F871-E6E6-0E02-B76C-D656D21E1488}"/>
                  </a:ext>
                </a:extLst>
              </p:cNvPr>
              <p:cNvSpPr txBox="1"/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C699F871-E6E6-0E02-B76C-D656D21E1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矩形 37">
            <a:extLst>
              <a:ext uri="{FF2B5EF4-FFF2-40B4-BE49-F238E27FC236}">
                <a16:creationId xmlns:a16="http://schemas.microsoft.com/office/drawing/2014/main" id="{2C60B272-FE2D-4061-CB4A-1F1730F4BCC3}"/>
              </a:ext>
            </a:extLst>
          </p:cNvPr>
          <p:cNvSpPr/>
          <p:nvPr/>
        </p:nvSpPr>
        <p:spPr>
          <a:xfrm>
            <a:off x="4395536" y="308204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2434BB8-FE7A-DA1A-65CE-073EE88A141D}"/>
              </a:ext>
            </a:extLst>
          </p:cNvPr>
          <p:cNvSpPr/>
          <p:nvPr/>
        </p:nvSpPr>
        <p:spPr>
          <a:xfrm>
            <a:off x="5181884" y="300468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559C237-9BAC-5C22-E198-B75385303F46}"/>
              </a:ext>
            </a:extLst>
          </p:cNvPr>
          <p:cNvSpPr/>
          <p:nvPr/>
        </p:nvSpPr>
        <p:spPr>
          <a:xfrm>
            <a:off x="5965659" y="30473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A8E4C4E-71EE-314F-D8E1-4C91F6BF42F9}"/>
                  </a:ext>
                </a:extLst>
              </p:cNvPr>
              <p:cNvSpPr txBox="1"/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A8E4C4E-71EE-314F-D8E1-4C91F6BF4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矩形 59">
            <a:extLst>
              <a:ext uri="{FF2B5EF4-FFF2-40B4-BE49-F238E27FC236}">
                <a16:creationId xmlns:a16="http://schemas.microsoft.com/office/drawing/2014/main" id="{DADF8271-D508-EB81-8338-387124161DDE}"/>
              </a:ext>
            </a:extLst>
          </p:cNvPr>
          <p:cNvSpPr/>
          <p:nvPr/>
        </p:nvSpPr>
        <p:spPr>
          <a:xfrm>
            <a:off x="4394214" y="303112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9" name="!!q_at">
            <a:extLst>
              <a:ext uri="{FF2B5EF4-FFF2-40B4-BE49-F238E27FC236}">
                <a16:creationId xmlns:a16="http://schemas.microsoft.com/office/drawing/2014/main" id="{8F2C43D4-A8CF-2D6E-198A-F20958E8C98C}"/>
              </a:ext>
            </a:extLst>
          </p:cNvPr>
          <p:cNvSpPr/>
          <p:nvPr/>
        </p:nvSpPr>
        <p:spPr>
          <a:xfrm>
            <a:off x="3588907" y="41602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11" name="!!v_at">
            <a:extLst>
              <a:ext uri="{FF2B5EF4-FFF2-40B4-BE49-F238E27FC236}">
                <a16:creationId xmlns:a16="http://schemas.microsoft.com/office/drawing/2014/main" id="{FCAF3016-B85F-E943-F8D3-2C18D9796FBA}"/>
              </a:ext>
            </a:extLst>
          </p:cNvPr>
          <p:cNvSpPr/>
          <p:nvPr/>
        </p:nvSpPr>
        <p:spPr>
          <a:xfrm>
            <a:off x="6743378" y="302656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12" name="!!k_at">
            <a:extLst>
              <a:ext uri="{FF2B5EF4-FFF2-40B4-BE49-F238E27FC236}">
                <a16:creationId xmlns:a16="http://schemas.microsoft.com/office/drawing/2014/main" id="{F9359D28-DC28-D94B-CFDB-6CD13DDDD9BD}"/>
              </a:ext>
            </a:extLst>
          </p:cNvPr>
          <p:cNvSpPr/>
          <p:nvPr/>
        </p:nvSpPr>
        <p:spPr>
          <a:xfrm>
            <a:off x="6744352" y="1060089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1B0374B0-180E-2300-5895-FB0EB5CFF1AD}"/>
                  </a:ext>
                </a:extLst>
              </p:cNvPr>
              <p:cNvSpPr/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1B0374B0-180E-2300-5895-FB0EB5CFF1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AEF0AC5-1AF7-FC0D-DEA2-4B0E7C9EF6E6}"/>
                  </a:ext>
                </a:extLst>
              </p:cNvPr>
              <p:cNvSpPr/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AEF0AC5-1AF7-FC0D-DEA2-4B0E7C9EF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FB56602-716F-B083-13C3-729341396119}"/>
                  </a:ext>
                </a:extLst>
              </p:cNvPr>
              <p:cNvSpPr/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FB56602-716F-B083-13C3-7293413961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34AC532-E7A4-BCCE-80CE-509E7E6249AD}"/>
                  </a:ext>
                </a:extLst>
              </p:cNvPr>
              <p:cNvSpPr/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34AC532-E7A4-BCCE-80CE-509E7E6249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190F0607-5287-3777-88CF-DCA63AF16BFC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E44B7D5-C7A0-F0A5-0FA8-0C418BE28B88}"/>
              </a:ext>
            </a:extLst>
          </p:cNvPr>
          <p:cNvSpPr/>
          <p:nvPr/>
        </p:nvSpPr>
        <p:spPr>
          <a:xfrm>
            <a:off x="3609649" y="182875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9001055-C538-9457-6337-3F0FE684CB7A}"/>
              </a:ext>
            </a:extLst>
          </p:cNvPr>
          <p:cNvSpPr/>
          <p:nvPr/>
        </p:nvSpPr>
        <p:spPr>
          <a:xfrm>
            <a:off x="3601280" y="2616157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endParaRPr lang="en-CH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0B228994-9826-5DD2-4CAE-77EC4FD28516}"/>
                  </a:ext>
                </a:extLst>
              </p:cNvPr>
              <p:cNvSpPr/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0B228994-9826-5DD2-4CAE-77EC4FD285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CC511D32-0620-CA88-6CB7-F799426137D9}"/>
                  </a:ext>
                </a:extLst>
              </p:cNvPr>
              <p:cNvSpPr/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CC511D32-0620-CA88-6CB7-F799426137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D00A208-C2FF-3539-65EC-C39B1311B936}"/>
                  </a:ext>
                </a:extLst>
              </p:cNvPr>
              <p:cNvSpPr/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D00A208-C2FF-3539-65EC-C39B1311B9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033599F-CD55-754C-BACF-E00E2D6C97AE}"/>
                  </a:ext>
                </a:extLst>
              </p:cNvPr>
              <p:cNvSpPr/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033599F-CD55-754C-BACF-E00E2D6C97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D0B0D2BB-C739-69A5-60E3-0B1DEC5613B3}"/>
                  </a:ext>
                </a:extLst>
              </p:cNvPr>
              <p:cNvSpPr/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D0B0D2BB-C739-69A5-60E3-0B1DEC5613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D47388ED-D657-3C29-5CDD-08FD6600E8EB}"/>
                  </a:ext>
                </a:extLst>
              </p:cNvPr>
              <p:cNvSpPr/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D47388ED-D657-3C29-5CDD-08FD6600E8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75C5833-3728-B23B-959F-499FB69CE54D}"/>
                  </a:ext>
                </a:extLst>
              </p:cNvPr>
              <p:cNvSpPr txBox="1"/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75C5833-3728-B23B-959F-499FB69CE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blipFill>
                <a:blip r:embed="rId16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图片 28">
            <a:extLst>
              <a:ext uri="{FF2B5EF4-FFF2-40B4-BE49-F238E27FC236}">
                <a16:creationId xmlns:a16="http://schemas.microsoft.com/office/drawing/2014/main" id="{0A238814-41B3-DA2D-1BD0-255B08BDC39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78" y="5049727"/>
            <a:ext cx="6339363" cy="1556450"/>
          </a:xfrm>
          <a:prstGeom prst="rect">
            <a:avLst/>
          </a:prstGeom>
        </p:spPr>
      </p:pic>
      <p:sp>
        <p:nvSpPr>
          <p:cNvPr id="30" name="!!mask">
            <a:extLst>
              <a:ext uri="{FF2B5EF4-FFF2-40B4-BE49-F238E27FC236}">
                <a16:creationId xmlns:a16="http://schemas.microsoft.com/office/drawing/2014/main" id="{8CCF5F36-148F-CF64-0C32-E68A6E7745EF}"/>
              </a:ext>
            </a:extLst>
          </p:cNvPr>
          <p:cNvSpPr/>
          <p:nvPr/>
        </p:nvSpPr>
        <p:spPr>
          <a:xfrm>
            <a:off x="3306374" y="4995894"/>
            <a:ext cx="6521912" cy="1659242"/>
          </a:xfrm>
          <a:custGeom>
            <a:avLst/>
            <a:gdLst>
              <a:gd name="connsiteX0" fmla="*/ 3475350 w 11876400"/>
              <a:gd name="connsiteY0" fmla="*/ 285750 h 3189600"/>
              <a:gd name="connsiteX1" fmla="*/ 3475350 w 11876400"/>
              <a:gd name="connsiteY1" fmla="*/ 2961000 h 3189600"/>
              <a:gd name="connsiteX2" fmla="*/ 4923150 w 11876400"/>
              <a:gd name="connsiteY2" fmla="*/ 2961000 h 3189600"/>
              <a:gd name="connsiteX3" fmla="*/ 4923150 w 11876400"/>
              <a:gd name="connsiteY3" fmla="*/ 2857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3475350" y="285750"/>
                </a:moveTo>
                <a:lnTo>
                  <a:pt x="3475350" y="2961000"/>
                </a:lnTo>
                <a:lnTo>
                  <a:pt x="4923150" y="2961000"/>
                </a:lnTo>
                <a:lnTo>
                  <a:pt x="4923150" y="2857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78646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17</a:t>
            </a:fld>
            <a:endParaRPr lang="de-CH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!!q_ethz">
                <a:extLst>
                  <a:ext uri="{FF2B5EF4-FFF2-40B4-BE49-F238E27FC236}">
                    <a16:creationId xmlns:a16="http://schemas.microsoft.com/office/drawing/2014/main" id="{DE1BD6A1-1F4A-311E-5F9A-B476692424ED}"/>
                  </a:ext>
                </a:extLst>
              </p:cNvPr>
              <p:cNvSpPr/>
              <p:nvPr/>
            </p:nvSpPr>
            <p:spPr>
              <a:xfrm>
                <a:off x="7573007" y="4157036"/>
                <a:ext cx="689332" cy="679240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CH" sz="1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CH" sz="14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CH" sz="1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CH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!!q_ethz">
                <a:extLst>
                  <a:ext uri="{FF2B5EF4-FFF2-40B4-BE49-F238E27FC236}">
                    <a16:creationId xmlns:a16="http://schemas.microsoft.com/office/drawing/2014/main" id="{DE1BD6A1-1F4A-311E-5F9A-B476692424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007" y="4157036"/>
                <a:ext cx="689332" cy="679240"/>
              </a:xfrm>
              <a:prstGeom prst="rect">
                <a:avLst/>
              </a:prstGeom>
              <a:blipFill>
                <a:blip r:embed="rId3"/>
                <a:stretch>
                  <a:fillRect l="-96522" t="-99115" r="-67826" b="-142478"/>
                </a:stretch>
              </a:blipFill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18DE940B-124F-B7D4-E450-6E8ADA849DC4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F8DE222-133E-D946-2B59-D8256B34DE5F}"/>
              </a:ext>
            </a:extLst>
          </p:cNvPr>
          <p:cNvSpPr/>
          <p:nvPr/>
        </p:nvSpPr>
        <p:spPr>
          <a:xfrm>
            <a:off x="3594384" y="33874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A9ECDD6-BDC9-7E3A-DD83-A4A2B76832E7}"/>
              </a:ext>
            </a:extLst>
          </p:cNvPr>
          <p:cNvSpPr/>
          <p:nvPr/>
        </p:nvSpPr>
        <p:spPr>
          <a:xfrm>
            <a:off x="4394484" y="1061475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BBCF35C-63D6-9A7E-ABED-BE266074EF70}"/>
              </a:ext>
            </a:extLst>
          </p:cNvPr>
          <p:cNvSpPr/>
          <p:nvPr/>
        </p:nvSpPr>
        <p:spPr>
          <a:xfrm>
            <a:off x="5181884" y="1051948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7B27FE9-ECCC-92EA-5FC4-780F9804B1B6}"/>
              </a:ext>
            </a:extLst>
          </p:cNvPr>
          <p:cNvSpPr/>
          <p:nvPr/>
        </p:nvSpPr>
        <p:spPr>
          <a:xfrm>
            <a:off x="5966625" y="1060677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C03BE002-140C-6DDC-0AF7-E77AE4227183}"/>
                  </a:ext>
                </a:extLst>
              </p:cNvPr>
              <p:cNvSpPr txBox="1"/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C03BE002-140C-6DDC-0AF7-E77AE4227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AEC4E26-1B6F-1E44-9428-C8ECE8341C47}"/>
                  </a:ext>
                </a:extLst>
              </p:cNvPr>
              <p:cNvSpPr txBox="1"/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AEC4E26-1B6F-1E44-9428-C8ECE8341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矩形 27">
            <a:extLst>
              <a:ext uri="{FF2B5EF4-FFF2-40B4-BE49-F238E27FC236}">
                <a16:creationId xmlns:a16="http://schemas.microsoft.com/office/drawing/2014/main" id="{F7143DD4-BD71-C13C-0C11-18A800A1A234}"/>
              </a:ext>
            </a:extLst>
          </p:cNvPr>
          <p:cNvSpPr/>
          <p:nvPr/>
        </p:nvSpPr>
        <p:spPr>
          <a:xfrm>
            <a:off x="4395536" y="308204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F83496F-AFD2-6A76-9F54-DF11B6D52ABF}"/>
              </a:ext>
            </a:extLst>
          </p:cNvPr>
          <p:cNvSpPr/>
          <p:nvPr/>
        </p:nvSpPr>
        <p:spPr>
          <a:xfrm>
            <a:off x="5181884" y="300468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45886BE-ED22-2D6E-9414-58944C2BCA23}"/>
              </a:ext>
            </a:extLst>
          </p:cNvPr>
          <p:cNvSpPr/>
          <p:nvPr/>
        </p:nvSpPr>
        <p:spPr>
          <a:xfrm>
            <a:off x="5965659" y="30473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33F398D-DA58-F8DA-01C2-74B44E30E425}"/>
                  </a:ext>
                </a:extLst>
              </p:cNvPr>
              <p:cNvSpPr txBox="1"/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33F398D-DA58-F8DA-01C2-74B44E30E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矩形 31">
            <a:extLst>
              <a:ext uri="{FF2B5EF4-FFF2-40B4-BE49-F238E27FC236}">
                <a16:creationId xmlns:a16="http://schemas.microsoft.com/office/drawing/2014/main" id="{8EFC87F2-1E38-1E60-DC36-CD4BCABCD9C7}"/>
              </a:ext>
            </a:extLst>
          </p:cNvPr>
          <p:cNvSpPr/>
          <p:nvPr/>
        </p:nvSpPr>
        <p:spPr>
          <a:xfrm>
            <a:off x="4394214" y="303112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33" name="!!q_at">
            <a:extLst>
              <a:ext uri="{FF2B5EF4-FFF2-40B4-BE49-F238E27FC236}">
                <a16:creationId xmlns:a16="http://schemas.microsoft.com/office/drawing/2014/main" id="{C54D1F68-E7CB-4C77-8E69-501F8202637E}"/>
              </a:ext>
            </a:extLst>
          </p:cNvPr>
          <p:cNvSpPr/>
          <p:nvPr/>
        </p:nvSpPr>
        <p:spPr>
          <a:xfrm>
            <a:off x="3588907" y="41602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34" name="!!v_at">
            <a:extLst>
              <a:ext uri="{FF2B5EF4-FFF2-40B4-BE49-F238E27FC236}">
                <a16:creationId xmlns:a16="http://schemas.microsoft.com/office/drawing/2014/main" id="{CB51E366-3793-2711-5ABB-63A0106BA80B}"/>
              </a:ext>
            </a:extLst>
          </p:cNvPr>
          <p:cNvSpPr/>
          <p:nvPr/>
        </p:nvSpPr>
        <p:spPr>
          <a:xfrm>
            <a:off x="6743378" y="302656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35" name="!!k_at">
            <a:extLst>
              <a:ext uri="{FF2B5EF4-FFF2-40B4-BE49-F238E27FC236}">
                <a16:creationId xmlns:a16="http://schemas.microsoft.com/office/drawing/2014/main" id="{7AF70093-3875-102B-C2F2-CDA637C29B19}"/>
              </a:ext>
            </a:extLst>
          </p:cNvPr>
          <p:cNvSpPr/>
          <p:nvPr/>
        </p:nvSpPr>
        <p:spPr>
          <a:xfrm>
            <a:off x="6744352" y="1060089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5B052ED7-6B30-6281-B9DD-1C4FF1572DD3}"/>
                  </a:ext>
                </a:extLst>
              </p:cNvPr>
              <p:cNvSpPr/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5B052ED7-6B30-6281-B9DD-1C4FF1572D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873ABD0A-7CBA-8F60-484F-EE718F455089}"/>
                  </a:ext>
                </a:extLst>
              </p:cNvPr>
              <p:cNvSpPr/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873ABD0A-7CBA-8F60-484F-EE718F4550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0B48D316-4CBA-2880-0BF7-B24109CE1DEA}"/>
                  </a:ext>
                </a:extLst>
              </p:cNvPr>
              <p:cNvSpPr/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0B48D316-4CBA-2880-0BF7-B24109CE1D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9FE6F4EB-F140-7661-B0DA-B1FE2892263A}"/>
                  </a:ext>
                </a:extLst>
              </p:cNvPr>
              <p:cNvSpPr/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9FE6F4EB-F140-7661-B0DA-B1FE289226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矩形 44">
            <a:extLst>
              <a:ext uri="{FF2B5EF4-FFF2-40B4-BE49-F238E27FC236}">
                <a16:creationId xmlns:a16="http://schemas.microsoft.com/office/drawing/2014/main" id="{00E95AE0-2B8A-1620-3B78-67DC972D2F3C}"/>
              </a:ext>
            </a:extLst>
          </p:cNvPr>
          <p:cNvSpPr/>
          <p:nvPr/>
        </p:nvSpPr>
        <p:spPr>
          <a:xfrm>
            <a:off x="3609649" y="182875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D82043A-1309-626D-C165-0AA963739595}"/>
              </a:ext>
            </a:extLst>
          </p:cNvPr>
          <p:cNvSpPr/>
          <p:nvPr/>
        </p:nvSpPr>
        <p:spPr>
          <a:xfrm>
            <a:off x="3601280" y="2616157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endParaRPr lang="en-CH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B94315E6-EB23-442B-B9D7-21EE013B0FC6}"/>
                  </a:ext>
                </a:extLst>
              </p:cNvPr>
              <p:cNvSpPr/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B94315E6-EB23-442B-B9D7-21EE013B0F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8F5CEE57-49B1-37C2-A529-94AC3F2590A6}"/>
                  </a:ext>
                </a:extLst>
              </p:cNvPr>
              <p:cNvSpPr/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8F5CEE57-49B1-37C2-A529-94AC3F2590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F5201374-85B6-C84D-7351-595C01205FB0}"/>
                  </a:ext>
                </a:extLst>
              </p:cNvPr>
              <p:cNvSpPr/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F5201374-85B6-C84D-7351-595C01205F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9C5AB847-F45F-810F-3AB3-EAEFBDF9DA0E}"/>
                  </a:ext>
                </a:extLst>
              </p:cNvPr>
              <p:cNvSpPr/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9C5AB847-F45F-810F-3AB3-EAEFBDF9DA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3CB8DAC4-F664-C8D5-12DE-8D6BE0D6279B}"/>
                  </a:ext>
                </a:extLst>
              </p:cNvPr>
              <p:cNvSpPr/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3CB8DAC4-F664-C8D5-12DE-8D6BE0D627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A4E7990E-5E36-BECC-88DD-ADC606D1AF0D}"/>
                  </a:ext>
                </a:extLst>
              </p:cNvPr>
              <p:cNvSpPr/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A4E7990E-5E36-BECC-88DD-ADC606D1AF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AEBDB4F9-92A6-89A9-283E-E720FF8A3D54}"/>
                  </a:ext>
                </a:extLst>
              </p:cNvPr>
              <p:cNvSpPr txBox="1"/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AEBDB4F9-92A6-89A9-283E-E720FF8A3D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blipFill>
                <a:blip r:embed="rId17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图片 53">
            <a:extLst>
              <a:ext uri="{FF2B5EF4-FFF2-40B4-BE49-F238E27FC236}">
                <a16:creationId xmlns:a16="http://schemas.microsoft.com/office/drawing/2014/main" id="{2923057A-5203-E6AF-71BD-CCBF6FF119D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78" y="5049727"/>
            <a:ext cx="6339363" cy="1556450"/>
          </a:xfrm>
          <a:prstGeom prst="rect">
            <a:avLst/>
          </a:prstGeom>
        </p:spPr>
      </p:pic>
      <p:sp>
        <p:nvSpPr>
          <p:cNvPr id="55" name="!!mask">
            <a:extLst>
              <a:ext uri="{FF2B5EF4-FFF2-40B4-BE49-F238E27FC236}">
                <a16:creationId xmlns:a16="http://schemas.microsoft.com/office/drawing/2014/main" id="{53E4AC87-1399-96B0-FFE4-619106354169}"/>
              </a:ext>
            </a:extLst>
          </p:cNvPr>
          <p:cNvSpPr/>
          <p:nvPr/>
        </p:nvSpPr>
        <p:spPr>
          <a:xfrm>
            <a:off x="3306374" y="4995894"/>
            <a:ext cx="6521912" cy="1659242"/>
          </a:xfrm>
          <a:custGeom>
            <a:avLst/>
            <a:gdLst>
              <a:gd name="connsiteX0" fmla="*/ 3475350 w 11876400"/>
              <a:gd name="connsiteY0" fmla="*/ 285750 h 3189600"/>
              <a:gd name="connsiteX1" fmla="*/ 3475350 w 11876400"/>
              <a:gd name="connsiteY1" fmla="*/ 2961000 h 3189600"/>
              <a:gd name="connsiteX2" fmla="*/ 4923150 w 11876400"/>
              <a:gd name="connsiteY2" fmla="*/ 2961000 h 3189600"/>
              <a:gd name="connsiteX3" fmla="*/ 4923150 w 11876400"/>
              <a:gd name="connsiteY3" fmla="*/ 2857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3475350" y="285750"/>
                </a:moveTo>
                <a:lnTo>
                  <a:pt x="3475350" y="2961000"/>
                </a:lnTo>
                <a:lnTo>
                  <a:pt x="4923150" y="2961000"/>
                </a:lnTo>
                <a:lnTo>
                  <a:pt x="4923150" y="2857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F9A732C-6651-9250-D5BF-CF5932ED1341}"/>
              </a:ext>
            </a:extLst>
          </p:cNvPr>
          <p:cNvSpPr/>
          <p:nvPr/>
        </p:nvSpPr>
        <p:spPr>
          <a:xfrm>
            <a:off x="4298981" y="4117907"/>
            <a:ext cx="3216076" cy="761531"/>
          </a:xfrm>
          <a:prstGeom prst="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23507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18</a:t>
            </a:fld>
            <a:endParaRPr lang="de-CH" noProof="0"/>
          </a:p>
        </p:txBody>
      </p:sp>
      <p:sp>
        <p:nvSpPr>
          <p:cNvPr id="7" name="!!q_ethz">
            <a:extLst>
              <a:ext uri="{FF2B5EF4-FFF2-40B4-BE49-F238E27FC236}">
                <a16:creationId xmlns:a16="http://schemas.microsoft.com/office/drawing/2014/main" id="{DE1BD6A1-1F4A-311E-5F9A-B476692424ED}"/>
              </a:ext>
            </a:extLst>
          </p:cNvPr>
          <p:cNvSpPr/>
          <p:nvPr/>
        </p:nvSpPr>
        <p:spPr>
          <a:xfrm>
            <a:off x="10792919" y="4125926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ETHz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0E61566-DE1B-77BB-E6CF-D78348B9AD01}"/>
              </a:ext>
            </a:extLst>
          </p:cNvPr>
          <p:cNvSpPr/>
          <p:nvPr/>
        </p:nvSpPr>
        <p:spPr>
          <a:xfrm>
            <a:off x="9205419" y="4106708"/>
            <a:ext cx="1098428" cy="71767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FFN</a:t>
            </a:r>
            <a:endParaRPr lang="en-CH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2F02C4-8E6B-C99A-1CF7-82FBEBD56DF4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FEF8D79-D5B8-6F53-5FB5-45820E0A47BC}"/>
              </a:ext>
            </a:extLst>
          </p:cNvPr>
          <p:cNvSpPr/>
          <p:nvPr/>
        </p:nvSpPr>
        <p:spPr>
          <a:xfrm>
            <a:off x="3594384" y="33874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46D35C0-0A21-1705-74D1-A161178C02B0}"/>
              </a:ext>
            </a:extLst>
          </p:cNvPr>
          <p:cNvSpPr/>
          <p:nvPr/>
        </p:nvSpPr>
        <p:spPr>
          <a:xfrm>
            <a:off x="4394484" y="1061475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814CB6B-8541-D308-66D7-60E049967A9B}"/>
              </a:ext>
            </a:extLst>
          </p:cNvPr>
          <p:cNvSpPr/>
          <p:nvPr/>
        </p:nvSpPr>
        <p:spPr>
          <a:xfrm>
            <a:off x="5181884" y="1051948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FB346D2-7F8B-321D-7788-C5744978274B}"/>
              </a:ext>
            </a:extLst>
          </p:cNvPr>
          <p:cNvSpPr/>
          <p:nvPr/>
        </p:nvSpPr>
        <p:spPr>
          <a:xfrm>
            <a:off x="5966625" y="1060677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59E2F63-C63B-A4FF-433C-98D22A4F0CE4}"/>
                  </a:ext>
                </a:extLst>
              </p:cNvPr>
              <p:cNvSpPr txBox="1"/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59E2F63-C63B-A4FF-433C-98D22A4F0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29A7D54-C64B-61B4-99CF-BC29A0C891A1}"/>
                  </a:ext>
                </a:extLst>
              </p:cNvPr>
              <p:cNvSpPr txBox="1"/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29A7D54-C64B-61B4-99CF-BC29A0C89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矩形 29">
            <a:extLst>
              <a:ext uri="{FF2B5EF4-FFF2-40B4-BE49-F238E27FC236}">
                <a16:creationId xmlns:a16="http://schemas.microsoft.com/office/drawing/2014/main" id="{11567B48-D1D7-04D2-798A-C4802A6E7A02}"/>
              </a:ext>
            </a:extLst>
          </p:cNvPr>
          <p:cNvSpPr/>
          <p:nvPr/>
        </p:nvSpPr>
        <p:spPr>
          <a:xfrm>
            <a:off x="4395536" y="308204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74E40D7-7566-8DCE-609B-DF14F9137503}"/>
              </a:ext>
            </a:extLst>
          </p:cNvPr>
          <p:cNvSpPr/>
          <p:nvPr/>
        </p:nvSpPr>
        <p:spPr>
          <a:xfrm>
            <a:off x="5181884" y="300468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279E6C3-4294-FE71-EA29-B7BF61B6DFCA}"/>
              </a:ext>
            </a:extLst>
          </p:cNvPr>
          <p:cNvSpPr/>
          <p:nvPr/>
        </p:nvSpPr>
        <p:spPr>
          <a:xfrm>
            <a:off x="5965659" y="30473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5F14511-9614-941B-55E2-AB3C254C05DE}"/>
                  </a:ext>
                </a:extLst>
              </p:cNvPr>
              <p:cNvSpPr txBox="1"/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5F14511-9614-941B-55E2-AB3C254C0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矩形 33">
            <a:extLst>
              <a:ext uri="{FF2B5EF4-FFF2-40B4-BE49-F238E27FC236}">
                <a16:creationId xmlns:a16="http://schemas.microsoft.com/office/drawing/2014/main" id="{AC5A3A1E-9A88-EB74-DD7B-9827AAC104F0}"/>
              </a:ext>
            </a:extLst>
          </p:cNvPr>
          <p:cNvSpPr/>
          <p:nvPr/>
        </p:nvSpPr>
        <p:spPr>
          <a:xfrm>
            <a:off x="4394214" y="303112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35" name="!!q_at">
            <a:extLst>
              <a:ext uri="{FF2B5EF4-FFF2-40B4-BE49-F238E27FC236}">
                <a16:creationId xmlns:a16="http://schemas.microsoft.com/office/drawing/2014/main" id="{7B7D3744-2958-A5A3-E547-B68C7E7258A5}"/>
              </a:ext>
            </a:extLst>
          </p:cNvPr>
          <p:cNvSpPr/>
          <p:nvPr/>
        </p:nvSpPr>
        <p:spPr>
          <a:xfrm>
            <a:off x="3588907" y="41602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37" name="!!v_at">
            <a:extLst>
              <a:ext uri="{FF2B5EF4-FFF2-40B4-BE49-F238E27FC236}">
                <a16:creationId xmlns:a16="http://schemas.microsoft.com/office/drawing/2014/main" id="{F6F060B6-6AD3-36B1-0777-1AE16CA39F44}"/>
              </a:ext>
            </a:extLst>
          </p:cNvPr>
          <p:cNvSpPr/>
          <p:nvPr/>
        </p:nvSpPr>
        <p:spPr>
          <a:xfrm>
            <a:off x="6743378" y="302656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39" name="!!k_at">
            <a:extLst>
              <a:ext uri="{FF2B5EF4-FFF2-40B4-BE49-F238E27FC236}">
                <a16:creationId xmlns:a16="http://schemas.microsoft.com/office/drawing/2014/main" id="{17C45370-97CC-0888-22F3-1CBABB59B250}"/>
              </a:ext>
            </a:extLst>
          </p:cNvPr>
          <p:cNvSpPr/>
          <p:nvPr/>
        </p:nvSpPr>
        <p:spPr>
          <a:xfrm>
            <a:off x="6744352" y="1060089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9A60C468-C485-EF52-E0D7-A9D6A67CD33E}"/>
                  </a:ext>
                </a:extLst>
              </p:cNvPr>
              <p:cNvSpPr/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9A60C468-C485-EF52-E0D7-A9D6A67CD3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69EA0765-53F2-5D6F-24CB-FB8122302464}"/>
                  </a:ext>
                </a:extLst>
              </p:cNvPr>
              <p:cNvSpPr/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69EA0765-53F2-5D6F-24CB-FB81223024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E78C5FF6-8627-6823-4C76-D6C1C7A63975}"/>
                  </a:ext>
                </a:extLst>
              </p:cNvPr>
              <p:cNvSpPr/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E78C5FF6-8627-6823-4C76-D6C1C7A63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B39AC436-F422-63E0-154D-79BE53475EC2}"/>
                  </a:ext>
                </a:extLst>
              </p:cNvPr>
              <p:cNvSpPr/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B39AC436-F422-63E0-154D-79BE53475E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矩形 46">
            <a:extLst>
              <a:ext uri="{FF2B5EF4-FFF2-40B4-BE49-F238E27FC236}">
                <a16:creationId xmlns:a16="http://schemas.microsoft.com/office/drawing/2014/main" id="{72294A7A-1984-9401-43AA-AF9A3B444DD5}"/>
              </a:ext>
            </a:extLst>
          </p:cNvPr>
          <p:cNvSpPr/>
          <p:nvPr/>
        </p:nvSpPr>
        <p:spPr>
          <a:xfrm>
            <a:off x="3609649" y="182875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6DFC0F9-A633-BE85-189F-6A5CADA7B705}"/>
              </a:ext>
            </a:extLst>
          </p:cNvPr>
          <p:cNvSpPr/>
          <p:nvPr/>
        </p:nvSpPr>
        <p:spPr>
          <a:xfrm>
            <a:off x="3601280" y="2616157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endParaRPr lang="en-CH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84E64B2A-9AC2-50F4-41A3-378F925B9200}"/>
                  </a:ext>
                </a:extLst>
              </p:cNvPr>
              <p:cNvSpPr/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84E64B2A-9AC2-50F4-41A3-378F925B92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5AAB6621-2412-EEDF-4F6E-6A1068A1B033}"/>
                  </a:ext>
                </a:extLst>
              </p:cNvPr>
              <p:cNvSpPr/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5AAB6621-2412-EEDF-4F6E-6A1068A1B0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E874AF29-0113-0BA7-3D8C-7E06C05E6D38}"/>
                  </a:ext>
                </a:extLst>
              </p:cNvPr>
              <p:cNvSpPr/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E874AF29-0113-0BA7-3D8C-7E06C05E6D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55CF9DF7-3A12-2E06-BF99-F3F7555E47C7}"/>
                  </a:ext>
                </a:extLst>
              </p:cNvPr>
              <p:cNvSpPr/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55CF9DF7-3A12-2E06-BF99-F3F7555E47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511499C4-0DEC-DB01-3370-0CBA66FE4CEA}"/>
                  </a:ext>
                </a:extLst>
              </p:cNvPr>
              <p:cNvSpPr/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511499C4-0DEC-DB01-3370-0CBA66FE4C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8329197-095B-2CB0-3485-6FD26B60B10C}"/>
                  </a:ext>
                </a:extLst>
              </p:cNvPr>
              <p:cNvSpPr/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8329197-095B-2CB0-3485-6FD26B60B1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959F26E2-66C6-0AFF-8A7F-953DEB92B3AF}"/>
                  </a:ext>
                </a:extLst>
              </p:cNvPr>
              <p:cNvSpPr txBox="1"/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959F26E2-66C6-0AFF-8A7F-953DEB92B3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blipFill>
                <a:blip r:embed="rId16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" name="图片 55">
            <a:extLst>
              <a:ext uri="{FF2B5EF4-FFF2-40B4-BE49-F238E27FC236}">
                <a16:creationId xmlns:a16="http://schemas.microsoft.com/office/drawing/2014/main" id="{42A0FC1B-BD1F-7C5A-3796-C628BEB1885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78" y="5049727"/>
            <a:ext cx="6339363" cy="1556450"/>
          </a:xfrm>
          <a:prstGeom prst="rect">
            <a:avLst/>
          </a:prstGeom>
        </p:spPr>
      </p:pic>
      <p:sp>
        <p:nvSpPr>
          <p:cNvPr id="57" name="!!mask">
            <a:extLst>
              <a:ext uri="{FF2B5EF4-FFF2-40B4-BE49-F238E27FC236}">
                <a16:creationId xmlns:a16="http://schemas.microsoft.com/office/drawing/2014/main" id="{31F317CD-0100-D01B-D487-53BF90002A37}"/>
              </a:ext>
            </a:extLst>
          </p:cNvPr>
          <p:cNvSpPr/>
          <p:nvPr/>
        </p:nvSpPr>
        <p:spPr>
          <a:xfrm>
            <a:off x="3306374" y="4995894"/>
            <a:ext cx="6521912" cy="1659242"/>
          </a:xfrm>
          <a:custGeom>
            <a:avLst/>
            <a:gdLst>
              <a:gd name="connsiteX0" fmla="*/ 3475350 w 11876400"/>
              <a:gd name="connsiteY0" fmla="*/ 285750 h 3189600"/>
              <a:gd name="connsiteX1" fmla="*/ 3475350 w 11876400"/>
              <a:gd name="connsiteY1" fmla="*/ 2961000 h 3189600"/>
              <a:gd name="connsiteX2" fmla="*/ 4923150 w 11876400"/>
              <a:gd name="connsiteY2" fmla="*/ 2961000 h 3189600"/>
              <a:gd name="connsiteX3" fmla="*/ 4923150 w 11876400"/>
              <a:gd name="connsiteY3" fmla="*/ 285750 h 3189600"/>
              <a:gd name="connsiteX4" fmla="*/ 0 w 11876400"/>
              <a:gd name="connsiteY4" fmla="*/ 0 h 3189600"/>
              <a:gd name="connsiteX5" fmla="*/ 11876400 w 11876400"/>
              <a:gd name="connsiteY5" fmla="*/ 0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3475350" y="285750"/>
                </a:moveTo>
                <a:lnTo>
                  <a:pt x="3475350" y="2961000"/>
                </a:lnTo>
                <a:lnTo>
                  <a:pt x="4923150" y="2961000"/>
                </a:lnTo>
                <a:lnTo>
                  <a:pt x="4923150" y="285750"/>
                </a:lnTo>
                <a:close/>
                <a:moveTo>
                  <a:pt x="0" y="0"/>
                </a:moveTo>
                <a:lnTo>
                  <a:pt x="11876400" y="0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7259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19</a:t>
            </a:fld>
            <a:endParaRPr lang="de-CH" noProof="0"/>
          </a:p>
        </p:txBody>
      </p:sp>
      <p:sp>
        <p:nvSpPr>
          <p:cNvPr id="7" name="!!k_ethz">
            <a:extLst>
              <a:ext uri="{FF2B5EF4-FFF2-40B4-BE49-F238E27FC236}">
                <a16:creationId xmlns:a16="http://schemas.microsoft.com/office/drawing/2014/main" id="{DE1BD6A1-1F4A-311E-5F9A-B476692424ED}"/>
              </a:ext>
            </a:extLst>
          </p:cNvPr>
          <p:cNvSpPr/>
          <p:nvPr/>
        </p:nvSpPr>
        <p:spPr>
          <a:xfrm>
            <a:off x="10792800" y="4125600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ETHz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8" name="!!q_ethz">
            <a:extLst>
              <a:ext uri="{FF2B5EF4-FFF2-40B4-BE49-F238E27FC236}">
                <a16:creationId xmlns:a16="http://schemas.microsoft.com/office/drawing/2014/main" id="{F8E9268E-2B30-F5D3-58CC-A3DD0A98F633}"/>
              </a:ext>
            </a:extLst>
          </p:cNvPr>
          <p:cNvSpPr/>
          <p:nvPr/>
        </p:nvSpPr>
        <p:spPr>
          <a:xfrm>
            <a:off x="10792800" y="4125600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ETHz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10" name="!!v_ethz">
            <a:extLst>
              <a:ext uri="{FF2B5EF4-FFF2-40B4-BE49-F238E27FC236}">
                <a16:creationId xmlns:a16="http://schemas.microsoft.com/office/drawing/2014/main" id="{931D0582-535B-1CBB-F7D0-28AE1D4CFFEC}"/>
              </a:ext>
            </a:extLst>
          </p:cNvPr>
          <p:cNvSpPr/>
          <p:nvPr/>
        </p:nvSpPr>
        <p:spPr>
          <a:xfrm>
            <a:off x="10792800" y="4125600"/>
            <a:ext cx="689332" cy="679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ETHz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02B0CBF-25D4-C749-3BB0-C514392CF637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39B04F2-452A-639C-ED7A-29268F372CF8}"/>
              </a:ext>
            </a:extLst>
          </p:cNvPr>
          <p:cNvSpPr/>
          <p:nvPr/>
        </p:nvSpPr>
        <p:spPr>
          <a:xfrm>
            <a:off x="3594384" y="33874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691E3A4-1BE0-40AB-73B0-7FC4049F42D2}"/>
              </a:ext>
            </a:extLst>
          </p:cNvPr>
          <p:cNvSpPr/>
          <p:nvPr/>
        </p:nvSpPr>
        <p:spPr>
          <a:xfrm>
            <a:off x="4394484" y="1061475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F8CE3FC-2F3C-BDD7-20C1-4978DE96EC01}"/>
              </a:ext>
            </a:extLst>
          </p:cNvPr>
          <p:cNvSpPr/>
          <p:nvPr/>
        </p:nvSpPr>
        <p:spPr>
          <a:xfrm>
            <a:off x="5181884" y="1051948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A56BBC4-DD0A-BA5C-FB2E-394051C9C40D}"/>
              </a:ext>
            </a:extLst>
          </p:cNvPr>
          <p:cNvSpPr/>
          <p:nvPr/>
        </p:nvSpPr>
        <p:spPr>
          <a:xfrm>
            <a:off x="5966625" y="1060677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2DE9A84-CFBB-9B9D-7AAE-CDF9A259BCA2}"/>
                  </a:ext>
                </a:extLst>
              </p:cNvPr>
              <p:cNvSpPr txBox="1"/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2DE9A84-CFBB-9B9D-7AAE-CDF9A259B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64F657B-5C14-6B2A-384C-157CF66767F0}"/>
                  </a:ext>
                </a:extLst>
              </p:cNvPr>
              <p:cNvSpPr txBox="1"/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64F657B-5C14-6B2A-384C-157CF6676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矩形 31">
            <a:extLst>
              <a:ext uri="{FF2B5EF4-FFF2-40B4-BE49-F238E27FC236}">
                <a16:creationId xmlns:a16="http://schemas.microsoft.com/office/drawing/2014/main" id="{197BCBBF-E2F7-F22C-C5DF-5B89089B157E}"/>
              </a:ext>
            </a:extLst>
          </p:cNvPr>
          <p:cNvSpPr/>
          <p:nvPr/>
        </p:nvSpPr>
        <p:spPr>
          <a:xfrm>
            <a:off x="4395536" y="308204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6A5C995-EC6D-A2F9-9F83-41047555BE96}"/>
              </a:ext>
            </a:extLst>
          </p:cNvPr>
          <p:cNvSpPr/>
          <p:nvPr/>
        </p:nvSpPr>
        <p:spPr>
          <a:xfrm>
            <a:off x="5181884" y="300468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F0CF570-19B8-C4A7-8F41-0B1D33FFF50C}"/>
              </a:ext>
            </a:extLst>
          </p:cNvPr>
          <p:cNvSpPr/>
          <p:nvPr/>
        </p:nvSpPr>
        <p:spPr>
          <a:xfrm>
            <a:off x="5965659" y="30473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D79E719A-8761-FB48-21BE-91B446E653DA}"/>
                  </a:ext>
                </a:extLst>
              </p:cNvPr>
              <p:cNvSpPr txBox="1"/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D79E719A-8761-FB48-21BE-91B446E65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矩形 36">
            <a:extLst>
              <a:ext uri="{FF2B5EF4-FFF2-40B4-BE49-F238E27FC236}">
                <a16:creationId xmlns:a16="http://schemas.microsoft.com/office/drawing/2014/main" id="{70121C6A-AC90-3B89-19FD-9FA8659ED3BC}"/>
              </a:ext>
            </a:extLst>
          </p:cNvPr>
          <p:cNvSpPr/>
          <p:nvPr/>
        </p:nvSpPr>
        <p:spPr>
          <a:xfrm>
            <a:off x="4394214" y="303112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39" name="!!q_at">
            <a:extLst>
              <a:ext uri="{FF2B5EF4-FFF2-40B4-BE49-F238E27FC236}">
                <a16:creationId xmlns:a16="http://schemas.microsoft.com/office/drawing/2014/main" id="{B45FD910-FCCC-0B83-661D-1A37997598AC}"/>
              </a:ext>
            </a:extLst>
          </p:cNvPr>
          <p:cNvSpPr/>
          <p:nvPr/>
        </p:nvSpPr>
        <p:spPr>
          <a:xfrm>
            <a:off x="3588907" y="41602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41" name="!!v_at">
            <a:extLst>
              <a:ext uri="{FF2B5EF4-FFF2-40B4-BE49-F238E27FC236}">
                <a16:creationId xmlns:a16="http://schemas.microsoft.com/office/drawing/2014/main" id="{663CE247-BDA0-FB79-1778-B9B6BA9C3F47}"/>
              </a:ext>
            </a:extLst>
          </p:cNvPr>
          <p:cNvSpPr/>
          <p:nvPr/>
        </p:nvSpPr>
        <p:spPr>
          <a:xfrm>
            <a:off x="6743378" y="302656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44" name="!!k_at">
            <a:extLst>
              <a:ext uri="{FF2B5EF4-FFF2-40B4-BE49-F238E27FC236}">
                <a16:creationId xmlns:a16="http://schemas.microsoft.com/office/drawing/2014/main" id="{0B74F07F-CF10-D51A-7A76-817FADBDAB8C}"/>
              </a:ext>
            </a:extLst>
          </p:cNvPr>
          <p:cNvSpPr/>
          <p:nvPr/>
        </p:nvSpPr>
        <p:spPr>
          <a:xfrm>
            <a:off x="6744352" y="1060089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B785482C-775C-2AF5-8FF3-866F19AA38F2}"/>
                  </a:ext>
                </a:extLst>
              </p:cNvPr>
              <p:cNvSpPr/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B785482C-775C-2AF5-8FF3-866F19AA38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36D618B3-4CDC-0C0D-52A9-1B09750F270F}"/>
                  </a:ext>
                </a:extLst>
              </p:cNvPr>
              <p:cNvSpPr/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36D618B3-4CDC-0C0D-52A9-1B09750F27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907E1DD2-67D6-824F-53FB-5DE6178AF2CD}"/>
                  </a:ext>
                </a:extLst>
              </p:cNvPr>
              <p:cNvSpPr/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907E1DD2-67D6-824F-53FB-5DE6178AF2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A498849D-E776-CB90-DB6B-15BF224650CD}"/>
                  </a:ext>
                </a:extLst>
              </p:cNvPr>
              <p:cNvSpPr/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A498849D-E776-CB90-DB6B-15BF22465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矩形 48">
            <a:extLst>
              <a:ext uri="{FF2B5EF4-FFF2-40B4-BE49-F238E27FC236}">
                <a16:creationId xmlns:a16="http://schemas.microsoft.com/office/drawing/2014/main" id="{097D572A-9C74-999F-283E-84051AC7847A}"/>
              </a:ext>
            </a:extLst>
          </p:cNvPr>
          <p:cNvSpPr/>
          <p:nvPr/>
        </p:nvSpPr>
        <p:spPr>
          <a:xfrm>
            <a:off x="3609649" y="182875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A645DC07-3075-BBD7-ED1D-038C6889F68B}"/>
              </a:ext>
            </a:extLst>
          </p:cNvPr>
          <p:cNvSpPr/>
          <p:nvPr/>
        </p:nvSpPr>
        <p:spPr>
          <a:xfrm>
            <a:off x="3601280" y="2616157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endParaRPr lang="en-CH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5A75AA8D-C36C-5E63-01D9-392B96463F72}"/>
                  </a:ext>
                </a:extLst>
              </p:cNvPr>
              <p:cNvSpPr/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5A75AA8D-C36C-5E63-01D9-392B96463F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CBB90BC9-0A95-853E-F78B-2C55890A1B27}"/>
                  </a:ext>
                </a:extLst>
              </p:cNvPr>
              <p:cNvSpPr/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CBB90BC9-0A95-853E-F78B-2C55890A1B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C6D24073-F082-E3D4-727C-B45F891A2D0B}"/>
                  </a:ext>
                </a:extLst>
              </p:cNvPr>
              <p:cNvSpPr/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C6D24073-F082-E3D4-727C-B45F891A2D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AC8982E6-5A98-5579-4080-FD98B39F5FBE}"/>
                  </a:ext>
                </a:extLst>
              </p:cNvPr>
              <p:cNvSpPr/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AC8982E6-5A98-5579-4080-FD98B39F5F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3BBCDA81-AB34-D40A-87C2-3A09FA25FCE6}"/>
                  </a:ext>
                </a:extLst>
              </p:cNvPr>
              <p:cNvSpPr/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3BBCDA81-AB34-D40A-87C2-3A09FA25FC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C3F6BF23-10B6-FC33-A58E-544469B05E0F}"/>
                  </a:ext>
                </a:extLst>
              </p:cNvPr>
              <p:cNvSpPr/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C3F6BF23-10B6-FC33-A58E-544469B05E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31B36394-266D-C684-E30C-40B74ECC72F4}"/>
                  </a:ext>
                </a:extLst>
              </p:cNvPr>
              <p:cNvSpPr txBox="1"/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31B36394-266D-C684-E30C-40B74ECC7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blipFill>
                <a:blip r:embed="rId16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图片 57">
            <a:extLst>
              <a:ext uri="{FF2B5EF4-FFF2-40B4-BE49-F238E27FC236}">
                <a16:creationId xmlns:a16="http://schemas.microsoft.com/office/drawing/2014/main" id="{19FBD342-48E8-DB2C-1B56-1179E15C1E9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78" y="5049727"/>
            <a:ext cx="6339363" cy="1556450"/>
          </a:xfrm>
          <a:prstGeom prst="rect">
            <a:avLst/>
          </a:prstGeom>
        </p:spPr>
      </p:pic>
      <p:sp>
        <p:nvSpPr>
          <p:cNvPr id="61" name="矩形 60">
            <a:extLst>
              <a:ext uri="{FF2B5EF4-FFF2-40B4-BE49-F238E27FC236}">
                <a16:creationId xmlns:a16="http://schemas.microsoft.com/office/drawing/2014/main" id="{48B21441-4DD6-37A9-D3FD-7B3B8A328B34}"/>
              </a:ext>
            </a:extLst>
          </p:cNvPr>
          <p:cNvSpPr/>
          <p:nvPr/>
        </p:nvSpPr>
        <p:spPr>
          <a:xfrm>
            <a:off x="9205419" y="4106708"/>
            <a:ext cx="1098428" cy="71767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FFN</a:t>
            </a:r>
            <a:endParaRPr lang="en-CH" dirty="0"/>
          </a:p>
        </p:txBody>
      </p:sp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F846B73F-301A-CFAD-FF43-0159E2D5D6AA}"/>
              </a:ext>
            </a:extLst>
          </p:cNvPr>
          <p:cNvSpPr/>
          <p:nvPr/>
        </p:nvSpPr>
        <p:spPr>
          <a:xfrm>
            <a:off x="3263984" y="5040603"/>
            <a:ext cx="6479357" cy="1552578"/>
          </a:xfrm>
          <a:custGeom>
            <a:avLst/>
            <a:gdLst>
              <a:gd name="connsiteX0" fmla="*/ 0 w 11876400"/>
              <a:gd name="connsiteY0" fmla="*/ 0 h 3189600"/>
              <a:gd name="connsiteX1" fmla="*/ 11876400 w 11876400"/>
              <a:gd name="connsiteY1" fmla="*/ 0 h 3189600"/>
              <a:gd name="connsiteX2" fmla="*/ 11876400 w 11876400"/>
              <a:gd name="connsiteY2" fmla="*/ 76200 h 3189600"/>
              <a:gd name="connsiteX3" fmla="*/ 7526651 w 11876400"/>
              <a:gd name="connsiteY3" fmla="*/ 76200 h 3189600"/>
              <a:gd name="connsiteX4" fmla="*/ 7526651 w 11876400"/>
              <a:gd name="connsiteY4" fmla="*/ 3095626 h 3189600"/>
              <a:gd name="connsiteX5" fmla="*/ 11876400 w 11876400"/>
              <a:gd name="connsiteY5" fmla="*/ 3095626 h 3189600"/>
              <a:gd name="connsiteX6" fmla="*/ 11876400 w 11876400"/>
              <a:gd name="connsiteY6" fmla="*/ 3189600 h 3189600"/>
              <a:gd name="connsiteX7" fmla="*/ 0 w 11876400"/>
              <a:gd name="connsiteY7" fmla="*/ 3189600 h 31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76400" h="3189600">
                <a:moveTo>
                  <a:pt x="0" y="0"/>
                </a:moveTo>
                <a:lnTo>
                  <a:pt x="11876400" y="0"/>
                </a:lnTo>
                <a:lnTo>
                  <a:pt x="11876400" y="76200"/>
                </a:lnTo>
                <a:lnTo>
                  <a:pt x="7526651" y="76200"/>
                </a:lnTo>
                <a:lnTo>
                  <a:pt x="7526651" y="3095626"/>
                </a:lnTo>
                <a:lnTo>
                  <a:pt x="11876400" y="3095626"/>
                </a:lnTo>
                <a:lnTo>
                  <a:pt x="11876400" y="3189600"/>
                </a:lnTo>
                <a:lnTo>
                  <a:pt x="0" y="31896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3875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20</a:t>
            </a:fld>
            <a:endParaRPr lang="de-CH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1B0374B0-180E-2300-5895-FB0EB5CFF1AD}"/>
                  </a:ext>
                </a:extLst>
              </p:cNvPr>
              <p:cNvSpPr/>
              <p:nvPr/>
            </p:nvSpPr>
            <p:spPr>
              <a:xfrm>
                <a:off x="4381227" y="492974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1B0374B0-180E-2300-5895-FB0EB5CFF1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227" y="4929741"/>
                <a:ext cx="689332" cy="6792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AEF0AC5-1AF7-FC0D-DEA2-4B0E7C9EF6E6}"/>
                  </a:ext>
                </a:extLst>
              </p:cNvPr>
              <p:cNvSpPr/>
              <p:nvPr/>
            </p:nvSpPr>
            <p:spPr>
              <a:xfrm>
                <a:off x="5186615" y="493631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AEF0AC5-1AF7-FC0D-DEA2-4B0E7C9EF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6615" y="4936314"/>
                <a:ext cx="689332" cy="6792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FB56602-716F-B083-13C3-729341396119}"/>
                  </a:ext>
                </a:extLst>
              </p:cNvPr>
              <p:cNvSpPr/>
              <p:nvPr/>
            </p:nvSpPr>
            <p:spPr>
              <a:xfrm>
                <a:off x="5973847" y="493802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FB56602-716F-B083-13C3-7293413961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847" y="4938026"/>
                <a:ext cx="689332" cy="6792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34AC532-E7A4-BCCE-80CE-509E7E6249AD}"/>
                  </a:ext>
                </a:extLst>
              </p:cNvPr>
              <p:cNvSpPr/>
              <p:nvPr/>
            </p:nvSpPr>
            <p:spPr>
              <a:xfrm>
                <a:off x="6757157" y="4941900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34AC532-E7A4-BCCE-80CE-509E7E6249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7157" y="4941900"/>
                <a:ext cx="689332" cy="6792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!!q_ethz">
            <a:extLst>
              <a:ext uri="{FF2B5EF4-FFF2-40B4-BE49-F238E27FC236}">
                <a16:creationId xmlns:a16="http://schemas.microsoft.com/office/drawing/2014/main" id="{DE1BD6A1-1F4A-311E-5F9A-B476692424ED}"/>
              </a:ext>
            </a:extLst>
          </p:cNvPr>
          <p:cNvSpPr/>
          <p:nvPr/>
        </p:nvSpPr>
        <p:spPr>
          <a:xfrm>
            <a:off x="3587939" y="4916438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ETHz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8" name="!!v_ethz">
            <a:extLst>
              <a:ext uri="{FF2B5EF4-FFF2-40B4-BE49-F238E27FC236}">
                <a16:creationId xmlns:a16="http://schemas.microsoft.com/office/drawing/2014/main" id="{1ECF0FB0-B08A-2496-9072-8E8AD477D60E}"/>
              </a:ext>
            </a:extLst>
          </p:cNvPr>
          <p:cNvSpPr/>
          <p:nvPr/>
        </p:nvSpPr>
        <p:spPr>
          <a:xfrm>
            <a:off x="7513836" y="30175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ETHz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10" name="!!k_ethz">
            <a:extLst>
              <a:ext uri="{FF2B5EF4-FFF2-40B4-BE49-F238E27FC236}">
                <a16:creationId xmlns:a16="http://schemas.microsoft.com/office/drawing/2014/main" id="{F42582DE-4989-B6B9-6EB1-F3502FA2DB67}"/>
              </a:ext>
            </a:extLst>
          </p:cNvPr>
          <p:cNvSpPr/>
          <p:nvPr/>
        </p:nvSpPr>
        <p:spPr>
          <a:xfrm>
            <a:off x="7519181" y="1070829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ETHz</a:t>
            </a:r>
            <a:endParaRPr lang="en-CH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4285387-F34B-0472-E74A-06DCE12F6219}"/>
                  </a:ext>
                </a:extLst>
              </p:cNvPr>
              <p:cNvSpPr/>
              <p:nvPr/>
            </p:nvSpPr>
            <p:spPr>
              <a:xfrm>
                <a:off x="7545735" y="493806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4285387-F34B-0472-E74A-06DCE12F62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735" y="4938066"/>
                <a:ext cx="689332" cy="679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01C331D9-6321-FAB3-AD04-364A1092D14C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Generation</a:t>
            </a:r>
            <a:endParaRPr lang="en-CH" sz="24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D23A15C-67D6-357E-6864-6C892EAEBF83}"/>
              </a:ext>
            </a:extLst>
          </p:cNvPr>
          <p:cNvSpPr/>
          <p:nvPr/>
        </p:nvSpPr>
        <p:spPr>
          <a:xfrm>
            <a:off x="3594384" y="33874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2843313-51DF-B642-3977-FC482D9E81A6}"/>
              </a:ext>
            </a:extLst>
          </p:cNvPr>
          <p:cNvSpPr/>
          <p:nvPr/>
        </p:nvSpPr>
        <p:spPr>
          <a:xfrm>
            <a:off x="4394484" y="1061475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2ED52C1-62B1-C36C-1C9B-DD80E5C99D97}"/>
              </a:ext>
            </a:extLst>
          </p:cNvPr>
          <p:cNvSpPr/>
          <p:nvPr/>
        </p:nvSpPr>
        <p:spPr>
          <a:xfrm>
            <a:off x="5181884" y="1051948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DF93447-688D-4C5A-EF3F-2C5CE3B44F97}"/>
              </a:ext>
            </a:extLst>
          </p:cNvPr>
          <p:cNvSpPr/>
          <p:nvPr/>
        </p:nvSpPr>
        <p:spPr>
          <a:xfrm>
            <a:off x="5966625" y="1060677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71AAEF7-434D-BA02-2B40-674F488D51AE}"/>
                  </a:ext>
                </a:extLst>
              </p:cNvPr>
              <p:cNvSpPr txBox="1"/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71AAEF7-434D-BA02-2B40-674F488D5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991" y="1484081"/>
                <a:ext cx="503164" cy="369460"/>
              </a:xfrm>
              <a:prstGeom prst="rect">
                <a:avLst/>
              </a:prstGeom>
              <a:blipFill>
                <a:blip r:embed="rId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BCDA43E5-80D1-6733-3B65-2BE998CAB027}"/>
                  </a:ext>
                </a:extLst>
              </p:cNvPr>
              <p:cNvSpPr txBox="1"/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BCDA43E5-80D1-6733-3B65-2BE998CAB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603" y="1245272"/>
                <a:ext cx="503164" cy="3694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矩形 30">
            <a:extLst>
              <a:ext uri="{FF2B5EF4-FFF2-40B4-BE49-F238E27FC236}">
                <a16:creationId xmlns:a16="http://schemas.microsoft.com/office/drawing/2014/main" id="{F8FE2440-C0DE-819A-D749-3A9E847C10AB}"/>
              </a:ext>
            </a:extLst>
          </p:cNvPr>
          <p:cNvSpPr/>
          <p:nvPr/>
        </p:nvSpPr>
        <p:spPr>
          <a:xfrm>
            <a:off x="4395536" y="308204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D67AAFF-D903-7BE9-A22B-E9C77FB96B84}"/>
              </a:ext>
            </a:extLst>
          </p:cNvPr>
          <p:cNvSpPr/>
          <p:nvPr/>
        </p:nvSpPr>
        <p:spPr>
          <a:xfrm>
            <a:off x="5181884" y="300468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I</a:t>
            </a:r>
            <a:endParaRPr lang="en-CH" sz="1600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20178FD-1726-DA05-B851-1133E72E2882}"/>
              </a:ext>
            </a:extLst>
          </p:cNvPr>
          <p:cNvSpPr/>
          <p:nvPr/>
        </p:nvSpPr>
        <p:spPr>
          <a:xfrm>
            <a:off x="5965659" y="304731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study</a:t>
            </a:r>
            <a:endParaRPr lang="en-CH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8602DDD7-318D-83B1-0347-02A4043E2B34}"/>
                  </a:ext>
                </a:extLst>
              </p:cNvPr>
              <p:cNvSpPr txBox="1"/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8602DDD7-318D-83B1-0347-02A4043E2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743" y="519676"/>
                <a:ext cx="503164" cy="36946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矩形 34">
            <a:extLst>
              <a:ext uri="{FF2B5EF4-FFF2-40B4-BE49-F238E27FC236}">
                <a16:creationId xmlns:a16="http://schemas.microsoft.com/office/drawing/2014/main" id="{B29697E5-DCB0-0471-D8FE-7EC1D5933941}"/>
              </a:ext>
            </a:extLst>
          </p:cNvPr>
          <p:cNvSpPr/>
          <p:nvPr/>
        </p:nvSpPr>
        <p:spPr>
          <a:xfrm>
            <a:off x="4394214" y="303112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37" name="!!q_at">
            <a:extLst>
              <a:ext uri="{FF2B5EF4-FFF2-40B4-BE49-F238E27FC236}">
                <a16:creationId xmlns:a16="http://schemas.microsoft.com/office/drawing/2014/main" id="{CD2EE254-FD18-7D05-0EA8-57C0E9031413}"/>
              </a:ext>
            </a:extLst>
          </p:cNvPr>
          <p:cNvSpPr/>
          <p:nvPr/>
        </p:nvSpPr>
        <p:spPr>
          <a:xfrm>
            <a:off x="3588907" y="4160273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39" name="!!v_at">
            <a:extLst>
              <a:ext uri="{FF2B5EF4-FFF2-40B4-BE49-F238E27FC236}">
                <a16:creationId xmlns:a16="http://schemas.microsoft.com/office/drawing/2014/main" id="{4A24D56E-9BDF-204F-07AE-D211DE74D5A2}"/>
              </a:ext>
            </a:extLst>
          </p:cNvPr>
          <p:cNvSpPr/>
          <p:nvPr/>
        </p:nvSpPr>
        <p:spPr>
          <a:xfrm>
            <a:off x="6743378" y="302656"/>
            <a:ext cx="689332" cy="6792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p:sp>
        <p:nvSpPr>
          <p:cNvPr id="41" name="!!k_at">
            <a:extLst>
              <a:ext uri="{FF2B5EF4-FFF2-40B4-BE49-F238E27FC236}">
                <a16:creationId xmlns:a16="http://schemas.microsoft.com/office/drawing/2014/main" id="{D4B89998-E3A2-2F35-DF60-87E1B8F846AC}"/>
              </a:ext>
            </a:extLst>
          </p:cNvPr>
          <p:cNvSpPr/>
          <p:nvPr/>
        </p:nvSpPr>
        <p:spPr>
          <a:xfrm>
            <a:off x="6744352" y="1060089"/>
            <a:ext cx="689332" cy="67924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at</a:t>
            </a:r>
            <a:endParaRPr lang="en-CH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837389E7-1BA8-569F-B6A5-D47C75DE1FB2}"/>
                  </a:ext>
                </a:extLst>
              </p:cNvPr>
              <p:cNvSpPr/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837389E7-1BA8-569F-B6A5-D47C75DE1F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157" y="4158686"/>
                <a:ext cx="689332" cy="6792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FB9E682E-4346-D59A-64E3-B27E09BA8C5C}"/>
                  </a:ext>
                </a:extLst>
              </p:cNvPr>
              <p:cNvSpPr/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FB9E682E-4346-D59A-64E3-B27E09BA8C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257" y="4159611"/>
                <a:ext cx="689332" cy="6792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A655AA5B-121E-F26E-FD9D-FF35D3DDAB1A}"/>
                  </a:ext>
                </a:extLst>
              </p:cNvPr>
              <p:cNvSpPr/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A655AA5B-121E-F26E-FD9D-FF35D3DDAB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657" y="4160861"/>
                <a:ext cx="689332" cy="6792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0C87F228-D3BE-9FA9-4D2B-D5EA4253F5EB}"/>
                  </a:ext>
                </a:extLst>
              </p:cNvPr>
              <p:cNvSpPr/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0C87F228-D3BE-9FA9-4D2B-D5EA4253F5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857" y="4157036"/>
                <a:ext cx="689332" cy="6792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矩形 47">
            <a:extLst>
              <a:ext uri="{FF2B5EF4-FFF2-40B4-BE49-F238E27FC236}">
                <a16:creationId xmlns:a16="http://schemas.microsoft.com/office/drawing/2014/main" id="{05CD40CD-5F23-FB66-AE29-B45BAB4D4F61}"/>
              </a:ext>
            </a:extLst>
          </p:cNvPr>
          <p:cNvSpPr/>
          <p:nvPr/>
        </p:nvSpPr>
        <p:spPr>
          <a:xfrm>
            <a:off x="3609649" y="1828759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&lt;start&gt;</a:t>
            </a:r>
            <a:endParaRPr lang="en-CH" sz="12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5770EFC-2E04-0F66-B7A6-6E04C1C6C5A5}"/>
              </a:ext>
            </a:extLst>
          </p:cNvPr>
          <p:cNvSpPr/>
          <p:nvPr/>
        </p:nvSpPr>
        <p:spPr>
          <a:xfrm>
            <a:off x="3601280" y="2616157"/>
            <a:ext cx="689332" cy="67924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</a:t>
            </a:r>
            <a:endParaRPr lang="en-CH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E474613B-B4F1-DC25-3DB3-D87320EBE6F1}"/>
                  </a:ext>
                </a:extLst>
              </p:cNvPr>
              <p:cNvSpPr/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E474613B-B4F1-DC25-3DB3-D87320EBE6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687" y="1827233"/>
                <a:ext cx="689332" cy="6792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CBD889B3-A076-71F6-8CD5-5AD17149F522}"/>
                  </a:ext>
                </a:extLst>
              </p:cNvPr>
              <p:cNvSpPr/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CBD889B3-A076-71F6-8CD5-5AD17149F5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668" y="2608283"/>
                <a:ext cx="689332" cy="67924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BF9E41A0-E4B2-EC84-45B1-EAF8B49762B0}"/>
                  </a:ext>
                </a:extLst>
              </p:cNvPr>
              <p:cNvSpPr/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BF9E41A0-E4B2-EC84-45B1-EAF8B49762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972" y="3382983"/>
                <a:ext cx="689332" cy="67924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27A50730-B13A-6543-FD57-DE740BD2C5FA}"/>
                  </a:ext>
                </a:extLst>
              </p:cNvPr>
              <p:cNvSpPr/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27A50730-B13A-6543-FD57-DE740BD2C5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418" y="2615558"/>
                <a:ext cx="689332" cy="67924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B3A8FA22-1515-D4B4-D713-1E83EF4235C2}"/>
                  </a:ext>
                </a:extLst>
              </p:cNvPr>
              <p:cNvSpPr/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B3A8FA22-1515-D4B4-D713-1E83EF4235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722" y="3383908"/>
                <a:ext cx="689332" cy="67924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E717BE99-C6BF-B866-0CC6-8DE424FAFDD4}"/>
                  </a:ext>
                </a:extLst>
              </p:cNvPr>
              <p:cNvSpPr/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H" sz="11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CH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CH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1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CH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1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CH" sz="11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E717BE99-C6BF-B866-0CC6-8DE424FAFD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122" y="3384834"/>
                <a:ext cx="689332" cy="67924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DAE697B4-8E4E-2BCD-6CE7-23B7809834BB}"/>
                  </a:ext>
                </a:extLst>
              </p:cNvPr>
              <p:cNvSpPr txBox="1"/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DAE697B4-8E4E-2BCD-6CE7-23B780983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107" y="2033677"/>
                <a:ext cx="292100" cy="369332"/>
              </a:xfrm>
              <a:prstGeom prst="rect">
                <a:avLst/>
              </a:prstGeom>
              <a:blipFill>
                <a:blip r:embed="rId21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83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21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9662F54-FA9C-DBB9-735F-FD5CE766B24B}"/>
              </a:ext>
            </a:extLst>
          </p:cNvPr>
          <p:cNvSpPr txBox="1"/>
          <p:nvPr/>
        </p:nvSpPr>
        <p:spPr>
          <a:xfrm>
            <a:off x="1025815" y="754728"/>
            <a:ext cx="10237271" cy="641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Does LLM tokenize by whitespace?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Not really, in fact, they use tokenizer like </a:t>
            </a:r>
            <a:r>
              <a:rPr lang="en-US" altLang="zh-CN" sz="1600" dirty="0">
                <a:hlinkClick r:id="rId3"/>
              </a:rPr>
              <a:t>Tiktoken</a:t>
            </a:r>
            <a:r>
              <a:rPr lang="en-US" altLang="zh-CN" sz="1600" dirty="0"/>
              <a:t> which use </a:t>
            </a:r>
            <a:r>
              <a:rPr lang="en-US" altLang="zh-CN" sz="1600" dirty="0">
                <a:hlinkClick r:id="rId4"/>
              </a:rPr>
              <a:t>Byte Pair Encoding (BPE) </a:t>
            </a:r>
            <a:r>
              <a:rPr lang="en-US" altLang="zh-CN" sz="1600" dirty="0"/>
              <a:t>method</a:t>
            </a:r>
            <a:endParaRPr lang="en-US" sz="16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What is </a:t>
            </a:r>
            <a:r>
              <a:rPr lang="en-US" sz="1600" b="1" dirty="0" err="1"/>
              <a:t>KVCache</a:t>
            </a:r>
            <a:r>
              <a:rPr lang="en-US" sz="1600" b="1" dirty="0"/>
              <a:t>?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In the generation, the key and values are reused, so the embeddings are cached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Is it what happened in Llama3?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Not exactly, it’s a simplified version with only one layer of transformer decoder block and self attention rather than group attention. That is for one key-value pair there are multiple queries</a:t>
            </a:r>
            <a:endParaRPr lang="en-US" sz="1600" b="1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The </a:t>
            </a:r>
            <a:r>
              <a:rPr lang="en-US" sz="1600" b="1" dirty="0" err="1"/>
              <a:t>KVCache</a:t>
            </a:r>
            <a:r>
              <a:rPr lang="en-US" sz="1600" b="1" dirty="0"/>
              <a:t> and attention grows linearly, how can LLM generate infinite content?</a:t>
            </a:r>
            <a:endParaRPr lang="en-US" sz="1600" dirty="0"/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lnSpc>
                <a:spcPct val="200000"/>
              </a:lnSpc>
            </a:pPr>
            <a:endParaRPr lang="en-US" sz="1600" dirty="0"/>
          </a:p>
          <a:p>
            <a:pPr lvl="1">
              <a:lnSpc>
                <a:spcPct val="200000"/>
              </a:lnSpc>
            </a:pPr>
            <a:endParaRPr lang="en-US" sz="1600" dirty="0"/>
          </a:p>
          <a:p>
            <a:pPr lvl="1">
              <a:lnSpc>
                <a:spcPct val="200000"/>
              </a:lnSpc>
            </a:pPr>
            <a:endParaRPr lang="en-US" sz="16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CH" sz="1600" dirty="0"/>
          </a:p>
        </p:txBody>
      </p:sp>
    </p:spTree>
    <p:extLst>
      <p:ext uri="{BB962C8B-B14F-4D97-AF65-F5344CB8AC3E}">
        <p14:creationId xmlns:p14="http://schemas.microsoft.com/office/powerpoint/2010/main" val="2023124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224781"/>
            <a:ext cx="6184219" cy="685333"/>
          </a:xfrm>
        </p:spPr>
        <p:txBody>
          <a:bodyPr/>
          <a:lstStyle/>
          <a:p>
            <a:r>
              <a:rPr lang="de-DE" sz="6000" b="1" dirty="0"/>
              <a:t>1. Related Work</a:t>
            </a:r>
            <a:endParaRPr lang="de-CH" sz="6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22</a:t>
            </a:fld>
            <a:endParaRPr lang="de-CH" noProof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10242D-EFC5-3FEA-0C4B-5D9DBB6FA549}"/>
              </a:ext>
            </a:extLst>
          </p:cNvPr>
          <p:cNvSpPr txBox="1">
            <a:spLocks/>
          </p:cNvSpPr>
          <p:nvPr/>
        </p:nvSpPr>
        <p:spPr>
          <a:xfrm>
            <a:off x="731838" y="3110152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2. Observation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1234049-776F-2A9C-E991-7ACF2AEC1C44}"/>
              </a:ext>
            </a:extLst>
          </p:cNvPr>
          <p:cNvSpPr txBox="1">
            <a:spLocks/>
          </p:cNvSpPr>
          <p:nvPr/>
        </p:nvSpPr>
        <p:spPr>
          <a:xfrm>
            <a:off x="731837" y="3940190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3. Methodology</a:t>
            </a: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3C1EC8B-714E-818A-6CE6-043B5702187A}"/>
              </a:ext>
            </a:extLst>
          </p:cNvPr>
          <p:cNvSpPr txBox="1">
            <a:spLocks/>
          </p:cNvSpPr>
          <p:nvPr/>
        </p:nvSpPr>
        <p:spPr>
          <a:xfrm>
            <a:off x="731837" y="4770228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20000"/>
                  </a:schemeClr>
                </a:solidFill>
              </a:rPr>
              <a:t>4. Experiment</a:t>
            </a:r>
            <a:br>
              <a:rPr lang="de-DE" sz="4800" b="1" dirty="0">
                <a:solidFill>
                  <a:schemeClr val="bg1">
                    <a:alpha val="2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C1BC23E-F95D-4CA0-3365-626C875B37C7}"/>
              </a:ext>
            </a:extLst>
          </p:cNvPr>
          <p:cNvSpPr txBox="1">
            <a:spLocks/>
          </p:cNvSpPr>
          <p:nvPr/>
        </p:nvSpPr>
        <p:spPr>
          <a:xfrm>
            <a:off x="731836" y="5478444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10000"/>
                  </a:schemeClr>
                </a:solidFill>
              </a:rPr>
              <a:t>5. Conclusion</a:t>
            </a:r>
            <a:br>
              <a:rPr lang="de-DE" sz="4800" b="1" dirty="0">
                <a:solidFill>
                  <a:schemeClr val="bg1">
                    <a:alpha val="1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34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23</a:t>
            </a:fld>
            <a:endParaRPr lang="de-CH" noProof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70B37A-4CCE-E8CE-FA51-0B7BD3E23D19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A7D0BC6-B4A2-CA0F-4415-0BBBBC13B796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dirty="0"/>
              <a:t>Memory-efficient Transformers via Top-</a:t>
            </a:r>
            <a:r>
              <a:rPr lang="en-US" sz="2400" dirty="0"/>
              <a:t>k</a:t>
            </a:r>
            <a:r>
              <a:rPr lang="en-CH" sz="2400" dirty="0"/>
              <a:t> Attention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2FB29E-0A8D-BA9A-CA12-97F11FF87857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SustainNLP</a:t>
            </a:r>
            <a:r>
              <a:rPr lang="en-US" dirty="0"/>
              <a:t> Jun 13 2021</a:t>
            </a:r>
            <a:endParaRPr lang="en-CH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7705286-CE11-7A57-B704-62B059EF47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74" b="87024"/>
          <a:stretch/>
        </p:blipFill>
        <p:spPr>
          <a:xfrm>
            <a:off x="612358" y="2197140"/>
            <a:ext cx="10525227" cy="92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12693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24</a:t>
            </a:fld>
            <a:endParaRPr lang="de-CH" noProof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70B37A-4CCE-E8CE-FA51-0B7BD3E23D19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A7D0BC6-B4A2-CA0F-4415-0BBBBC13B796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dirty="0"/>
              <a:t>Memory-efficient Transformers via Top-</a:t>
            </a:r>
            <a:r>
              <a:rPr lang="en-US" sz="2400" dirty="0"/>
              <a:t>k</a:t>
            </a:r>
            <a:r>
              <a:rPr lang="en-CH" sz="2400" dirty="0"/>
              <a:t> Attention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2FB29E-0A8D-BA9A-CA12-97F11FF87857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SustainNLP</a:t>
            </a:r>
            <a:r>
              <a:rPr lang="en-US" dirty="0"/>
              <a:t> Jun 13 2021</a:t>
            </a:r>
            <a:endParaRPr lang="en-CH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7705286-CE11-7A57-B704-62B059EF47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321" b="79485"/>
          <a:stretch/>
        </p:blipFill>
        <p:spPr>
          <a:xfrm>
            <a:off x="612358" y="2197140"/>
            <a:ext cx="10408887" cy="146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05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25</a:t>
            </a:fld>
            <a:endParaRPr lang="de-CH" noProof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70B37A-4CCE-E8CE-FA51-0B7BD3E23D19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A7D0BC6-B4A2-CA0F-4415-0BBBBC13B796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dirty="0"/>
              <a:t>Memory-efficient Transformers via Top-</a:t>
            </a:r>
            <a:r>
              <a:rPr lang="en-US" sz="2400" dirty="0"/>
              <a:t>k</a:t>
            </a:r>
            <a:r>
              <a:rPr lang="en-CH" sz="2400" dirty="0"/>
              <a:t> Attention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2FB29E-0A8D-BA9A-CA12-97F11FF87857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SustainNLP</a:t>
            </a:r>
            <a:r>
              <a:rPr lang="en-US" dirty="0"/>
              <a:t> Jun 13 2021</a:t>
            </a:r>
            <a:endParaRPr lang="en-CH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7705286-CE11-7A57-B704-62B059EF47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742" b="76181"/>
          <a:stretch/>
        </p:blipFill>
        <p:spPr>
          <a:xfrm>
            <a:off x="612358" y="2197140"/>
            <a:ext cx="10473334" cy="170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86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26</a:t>
            </a:fld>
            <a:endParaRPr lang="de-CH" noProof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70B37A-4CCE-E8CE-FA51-0B7BD3E23D19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A7D0BC6-B4A2-CA0F-4415-0BBBBC13B796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dirty="0"/>
              <a:t>Memory-efficient Transformers via Top-</a:t>
            </a:r>
            <a:r>
              <a:rPr lang="en-US" sz="2400" dirty="0"/>
              <a:t>k</a:t>
            </a:r>
            <a:r>
              <a:rPr lang="en-CH" sz="2400" dirty="0"/>
              <a:t> Attention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2FB29E-0A8D-BA9A-CA12-97F11FF87857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SustainNLP</a:t>
            </a:r>
            <a:r>
              <a:rPr lang="en-US" dirty="0"/>
              <a:t> Jun 13 2021</a:t>
            </a:r>
            <a:endParaRPr lang="en-CH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7705286-CE11-7A57-B704-62B059EF47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742" b="69150"/>
          <a:stretch/>
        </p:blipFill>
        <p:spPr>
          <a:xfrm>
            <a:off x="612358" y="2197140"/>
            <a:ext cx="10473334" cy="220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53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27</a:t>
            </a:fld>
            <a:endParaRPr lang="de-CH" noProof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70B37A-4CCE-E8CE-FA51-0B7BD3E23D19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A7D0BC6-B4A2-CA0F-4415-0BBBBC13B796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dirty="0"/>
              <a:t>Memory-efficient Transformers via Top-</a:t>
            </a:r>
            <a:r>
              <a:rPr lang="en-US" sz="2400" dirty="0"/>
              <a:t>k</a:t>
            </a:r>
            <a:r>
              <a:rPr lang="en-CH" sz="2400" dirty="0"/>
              <a:t> Attention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2FB29E-0A8D-BA9A-CA12-97F11FF87857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SustainNLP</a:t>
            </a:r>
            <a:r>
              <a:rPr lang="en-US" dirty="0"/>
              <a:t> Jun 13 2021</a:t>
            </a:r>
            <a:endParaRPr lang="en-CH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7705286-CE11-7A57-B704-62B059EF47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777" b="60465"/>
          <a:stretch/>
        </p:blipFill>
        <p:spPr>
          <a:xfrm>
            <a:off x="612358" y="2197140"/>
            <a:ext cx="10358255" cy="282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072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28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915AE6C-7C03-BEB1-20A7-963B2B59C537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E72988-43A2-2FBC-38A7-3FF90C113119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/>
              <a:t>Transformer-VQ: Linear-Time Transformers via Vector Quantization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262365B-73F6-1E54-7830-41C4FAC3A3D0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ArXiv</a:t>
            </a:r>
            <a:r>
              <a:rPr lang="en-US" dirty="0"/>
              <a:t> 2023</a:t>
            </a:r>
            <a:endParaRPr lang="en-CH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5AF749C-1605-6C36-22E0-7998E75A87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9" b="38099"/>
          <a:stretch/>
        </p:blipFill>
        <p:spPr>
          <a:xfrm>
            <a:off x="845523" y="2688999"/>
            <a:ext cx="10453350" cy="228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65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29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915AE6C-7C03-BEB1-20A7-963B2B59C537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262365B-73F6-1E54-7830-41C4FAC3A3D0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ArXiv</a:t>
            </a:r>
            <a:r>
              <a:rPr lang="en-US" dirty="0"/>
              <a:t> 2024</a:t>
            </a:r>
            <a:endParaRPr lang="en-CH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E837739-205F-4F72-E8AE-57E5CB1562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28" b="29306"/>
          <a:stretch/>
        </p:blipFill>
        <p:spPr>
          <a:xfrm>
            <a:off x="1409435" y="2245728"/>
            <a:ext cx="8646419" cy="309533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4D3D7BB-7CF7-CDEE-BEA1-7BA37579A30D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MemGPT</a:t>
            </a:r>
            <a:r>
              <a:rPr lang="en-US" sz="2400" b="1" dirty="0"/>
              <a:t>: Towards LLMs as Operating System</a:t>
            </a:r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3237385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248737E-C8BD-02DB-FF80-69E5408A38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741" t="-1124" r="4342" b="10770"/>
          <a:stretch/>
        </p:blipFill>
        <p:spPr>
          <a:xfrm>
            <a:off x="3613792" y="1326619"/>
            <a:ext cx="5766378" cy="547438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30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915AE6C-7C03-BEB1-20A7-963B2B59C537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E72988-43A2-2FBC-38A7-3FF90C113119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H2O: Heavy-Hitter Oracle for Efficient Generative Inference of Large Language Models</a:t>
            </a:r>
            <a:endParaRPr lang="en-CH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262365B-73F6-1E54-7830-41C4FAC3A3D0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NeurIPS</a:t>
            </a:r>
            <a:r>
              <a:rPr lang="en-US" dirty="0"/>
              <a:t> Dec 18 2023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523546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31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F231E56-B94B-EABC-88C2-B315F1305980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80F08C-630F-7EA5-82B1-2B44D4C1028B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Efficient Streaming Language Models with Attention Sinks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AE8DFC-FEAC-AF27-21F2-EAB100A89681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ICLR</a:t>
            </a:r>
            <a:r>
              <a:rPr lang="en-US" dirty="0"/>
              <a:t> May 2024</a:t>
            </a:r>
            <a:endParaRPr lang="en-CH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7B4FA3A-58D4-9BE6-49E1-FD14D05EB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1" t="-1226"/>
          <a:stretch/>
        </p:blipFill>
        <p:spPr>
          <a:xfrm>
            <a:off x="4283675" y="1537076"/>
            <a:ext cx="3492843" cy="417213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BB81FB0-7ADC-D105-AB12-2F1A998E1F62}"/>
              </a:ext>
            </a:extLst>
          </p:cNvPr>
          <p:cNvSpPr/>
          <p:nvPr/>
        </p:nvSpPr>
        <p:spPr>
          <a:xfrm>
            <a:off x="6883392" y="1698884"/>
            <a:ext cx="776052" cy="463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45008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32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F231E56-B94B-EABC-88C2-B315F1305980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80F08C-630F-7EA5-82B1-2B44D4C1028B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Efficient Streaming Language Models with Attention Sinks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AE8DFC-FEAC-AF27-21F2-EAB100A89681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ICLR</a:t>
            </a:r>
            <a:r>
              <a:rPr lang="en-US" dirty="0"/>
              <a:t> May 2024</a:t>
            </a:r>
            <a:endParaRPr lang="en-CH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7B4FA3A-58D4-9BE6-49E1-FD14D05EB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22"/>
            <a:ext cx="12192000" cy="41216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BB81FB0-7ADC-D105-AB12-2F1A998E1F62}"/>
              </a:ext>
            </a:extLst>
          </p:cNvPr>
          <p:cNvSpPr/>
          <p:nvPr/>
        </p:nvSpPr>
        <p:spPr>
          <a:xfrm>
            <a:off x="11298873" y="2031797"/>
            <a:ext cx="776052" cy="463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0C31C3C-A17B-CC5F-F7B3-7EB2227D792B}"/>
              </a:ext>
            </a:extLst>
          </p:cNvPr>
          <p:cNvSpPr/>
          <p:nvPr/>
        </p:nvSpPr>
        <p:spPr>
          <a:xfrm>
            <a:off x="3190875" y="1751325"/>
            <a:ext cx="5582422" cy="46214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16824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33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F231E56-B94B-EABC-88C2-B315F1305980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80F08C-630F-7EA5-82B1-2B44D4C1028B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Efficient Streaming Language Models with Attention Sinks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AE8DFC-FEAC-AF27-21F2-EAB100A89681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ICLR</a:t>
            </a:r>
            <a:r>
              <a:rPr lang="en-US" dirty="0"/>
              <a:t> May 2024</a:t>
            </a:r>
            <a:endParaRPr lang="en-CH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7B4FA3A-58D4-9BE6-49E1-FD14D05EB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22"/>
            <a:ext cx="12192000" cy="41216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BB81FB0-7ADC-D105-AB12-2F1A998E1F62}"/>
              </a:ext>
            </a:extLst>
          </p:cNvPr>
          <p:cNvSpPr/>
          <p:nvPr/>
        </p:nvSpPr>
        <p:spPr>
          <a:xfrm>
            <a:off x="11298873" y="2031797"/>
            <a:ext cx="776052" cy="463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D211418-2A3A-A83D-1276-EC95335DAF37}"/>
              </a:ext>
            </a:extLst>
          </p:cNvPr>
          <p:cNvSpPr/>
          <p:nvPr/>
        </p:nvSpPr>
        <p:spPr>
          <a:xfrm>
            <a:off x="5994399" y="1751325"/>
            <a:ext cx="2778897" cy="46214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99406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34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F231E56-B94B-EABC-88C2-B315F1305980}"/>
              </a:ext>
            </a:extLst>
          </p:cNvPr>
          <p:cNvSpPr txBox="1"/>
          <p:nvPr/>
        </p:nvSpPr>
        <p:spPr>
          <a:xfrm>
            <a:off x="491246" y="355060"/>
            <a:ext cx="341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Related Work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80F08C-630F-7EA5-82B1-2B44D4C1028B}"/>
              </a:ext>
            </a:extLst>
          </p:cNvPr>
          <p:cNvSpPr txBox="1"/>
          <p:nvPr/>
        </p:nvSpPr>
        <p:spPr>
          <a:xfrm>
            <a:off x="491246" y="1075411"/>
            <a:ext cx="1145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Efficient Streaming Language Models with Attention Sinks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AE8DFC-FEAC-AF27-21F2-EAB100A89681}"/>
              </a:ext>
            </a:extLst>
          </p:cNvPr>
          <p:cNvSpPr txBox="1"/>
          <p:nvPr/>
        </p:nvSpPr>
        <p:spPr>
          <a:xfrm>
            <a:off x="9207230" y="264648"/>
            <a:ext cx="298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ICLR</a:t>
            </a:r>
            <a:r>
              <a:rPr lang="en-US" dirty="0"/>
              <a:t> May 2024</a:t>
            </a:r>
            <a:endParaRPr lang="en-CH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7B4FA3A-58D4-9BE6-49E1-FD14D05EB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22"/>
            <a:ext cx="12192000" cy="41216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BB81FB0-7ADC-D105-AB12-2F1A998E1F62}"/>
              </a:ext>
            </a:extLst>
          </p:cNvPr>
          <p:cNvSpPr/>
          <p:nvPr/>
        </p:nvSpPr>
        <p:spPr>
          <a:xfrm>
            <a:off x="11298873" y="2031797"/>
            <a:ext cx="776052" cy="463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50543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224781"/>
            <a:ext cx="6184219" cy="685333"/>
          </a:xfrm>
        </p:spPr>
        <p:txBody>
          <a:bodyPr/>
          <a:lstStyle/>
          <a:p>
            <a:r>
              <a:rPr lang="de-DE" sz="6000" b="1" dirty="0"/>
              <a:t>1. Related Work</a:t>
            </a:r>
            <a:endParaRPr lang="de-CH" sz="60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35</a:t>
            </a:fld>
            <a:endParaRPr lang="de-CH" noProof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10242D-EFC5-3FEA-0C4B-5D9DBB6FA549}"/>
              </a:ext>
            </a:extLst>
          </p:cNvPr>
          <p:cNvSpPr txBox="1">
            <a:spLocks/>
          </p:cNvSpPr>
          <p:nvPr/>
        </p:nvSpPr>
        <p:spPr>
          <a:xfrm>
            <a:off x="731838" y="3110152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2. Observation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1234049-776F-2A9C-E991-7ACF2AEC1C44}"/>
              </a:ext>
            </a:extLst>
          </p:cNvPr>
          <p:cNvSpPr txBox="1">
            <a:spLocks/>
          </p:cNvSpPr>
          <p:nvPr/>
        </p:nvSpPr>
        <p:spPr>
          <a:xfrm>
            <a:off x="731837" y="3940190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3. Methodology</a:t>
            </a: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3C1EC8B-714E-818A-6CE6-043B5702187A}"/>
              </a:ext>
            </a:extLst>
          </p:cNvPr>
          <p:cNvSpPr txBox="1">
            <a:spLocks/>
          </p:cNvSpPr>
          <p:nvPr/>
        </p:nvSpPr>
        <p:spPr>
          <a:xfrm>
            <a:off x="731837" y="4770228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20000"/>
                  </a:schemeClr>
                </a:solidFill>
              </a:rPr>
              <a:t>4. Experiment</a:t>
            </a:r>
            <a:br>
              <a:rPr lang="de-DE" sz="4800" b="1" dirty="0">
                <a:solidFill>
                  <a:schemeClr val="bg1">
                    <a:alpha val="2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C1BC23E-F95D-4CA0-3365-626C875B37C7}"/>
              </a:ext>
            </a:extLst>
          </p:cNvPr>
          <p:cNvSpPr txBox="1">
            <a:spLocks/>
          </p:cNvSpPr>
          <p:nvPr/>
        </p:nvSpPr>
        <p:spPr>
          <a:xfrm>
            <a:off x="731836" y="5478444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10000"/>
                  </a:schemeClr>
                </a:solidFill>
              </a:rPr>
              <a:t>5. Conclusion</a:t>
            </a:r>
            <a:br>
              <a:rPr lang="de-DE" sz="4800" b="1" dirty="0">
                <a:solidFill>
                  <a:schemeClr val="bg1">
                    <a:alpha val="1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52095"/>
      </p:ext>
    </p:extLst>
  </p:cSld>
  <p:clrMapOvr>
    <a:masterClrMapping/>
  </p:clrMapOvr>
  <p:transition>
    <p:push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1709524"/>
            <a:ext cx="6184219" cy="685333"/>
          </a:xfrm>
        </p:spPr>
        <p:txBody>
          <a:bodyPr/>
          <a:lstStyle/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1. Related Work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36</a:t>
            </a:fld>
            <a:endParaRPr lang="de-CH" noProof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10242D-EFC5-3FEA-0C4B-5D9DBB6FA549}"/>
              </a:ext>
            </a:extLst>
          </p:cNvPr>
          <p:cNvSpPr txBox="1">
            <a:spLocks/>
          </p:cNvSpPr>
          <p:nvPr/>
        </p:nvSpPr>
        <p:spPr>
          <a:xfrm>
            <a:off x="731834" y="2440825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/>
              <a:t>2. Observation</a:t>
            </a:r>
            <a:endParaRPr lang="de-CH" sz="6000" b="1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1234049-776F-2A9C-E991-7ACF2AEC1C44}"/>
              </a:ext>
            </a:extLst>
          </p:cNvPr>
          <p:cNvSpPr txBox="1">
            <a:spLocks/>
          </p:cNvSpPr>
          <p:nvPr/>
        </p:nvSpPr>
        <p:spPr>
          <a:xfrm>
            <a:off x="731836" y="3424933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3. Methodology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3C1EC8B-714E-818A-6CE6-043B5702187A}"/>
              </a:ext>
            </a:extLst>
          </p:cNvPr>
          <p:cNvSpPr txBox="1">
            <a:spLocks/>
          </p:cNvSpPr>
          <p:nvPr/>
        </p:nvSpPr>
        <p:spPr>
          <a:xfrm>
            <a:off x="731836" y="4254971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4. Experiment</a:t>
            </a:r>
            <a:br>
              <a:rPr lang="de-DE" sz="4800" b="1" dirty="0">
                <a:solidFill>
                  <a:schemeClr val="bg1">
                    <a:alpha val="3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C1BC23E-F95D-4CA0-3365-626C875B37C7}"/>
              </a:ext>
            </a:extLst>
          </p:cNvPr>
          <p:cNvSpPr txBox="1">
            <a:spLocks/>
          </p:cNvSpPr>
          <p:nvPr/>
        </p:nvSpPr>
        <p:spPr>
          <a:xfrm>
            <a:off x="731835" y="4963187"/>
            <a:ext cx="10728325" cy="7518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20000"/>
                  </a:schemeClr>
                </a:solidFill>
              </a:rPr>
              <a:t>5. Conclusion</a:t>
            </a:r>
            <a:br>
              <a:rPr lang="de-DE" sz="4800" b="1" dirty="0">
                <a:solidFill>
                  <a:schemeClr val="bg1">
                    <a:alpha val="2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2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789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37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491246" y="355060"/>
            <a:ext cx="3414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err="1"/>
              <a:t>Topk</a:t>
            </a:r>
            <a:r>
              <a:rPr lang="en-US" altLang="zh-CN" sz="3600" dirty="0"/>
              <a:t> attention is pretty good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DB3A77C-2C7C-4762-EFE2-847ED314A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535" y="1692828"/>
            <a:ext cx="5517740" cy="413830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BE9F871-7273-458C-D1B6-6DCD99B9F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16" y="1703715"/>
            <a:ext cx="5517739" cy="413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74625"/>
      </p:ext>
    </p:extLst>
  </p:cSld>
  <p:clrMapOvr>
    <a:masterClrMapping/>
  </p:clrMapOvr>
  <p:transition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38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Matrix Visualization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E683E82-0C1B-62F1-BF4D-F1661D1BA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7000"/>
            <a:ext cx="12192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819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39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Matrix Visualization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E683E82-0C1B-62F1-BF4D-F1661D1BA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4" b="2020"/>
          <a:stretch/>
        </p:blipFill>
        <p:spPr>
          <a:xfrm>
            <a:off x="3097103" y="406830"/>
            <a:ext cx="6385567" cy="622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36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40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Matrix Visualization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F8727A5-2CAD-4983-2D3E-860CE8627BDF}"/>
              </a:ext>
            </a:extLst>
          </p:cNvPr>
          <p:cNvGrpSpPr/>
          <p:nvPr/>
        </p:nvGrpSpPr>
        <p:grpSpPr>
          <a:xfrm>
            <a:off x="250760" y="764017"/>
            <a:ext cx="11690479" cy="5419725"/>
            <a:chOff x="-774829" y="53430"/>
            <a:chExt cx="13519406" cy="642357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0DF50B4-88AE-77F3-8A04-BEBCD38B1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953000"/>
              <a:ext cx="12192000" cy="1524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EFF8940-4AF2-DB50-E92B-E05D78895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429000"/>
              <a:ext cx="12192000" cy="1524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C903616-057B-373C-14FD-F6E2B3BCD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892766"/>
              <a:ext cx="12192000" cy="1524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97A1A7DC-1D01-B220-EFED-B8B864189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1000"/>
              <a:ext cx="12192000" cy="1524000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07C339E-C21E-798C-0367-E4CADCBB0BF6}"/>
                </a:ext>
              </a:extLst>
            </p:cNvPr>
            <p:cNvSpPr txBox="1"/>
            <p:nvPr/>
          </p:nvSpPr>
          <p:spPr>
            <a:xfrm>
              <a:off x="331545" y="59485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0</a:t>
              </a:r>
              <a:endParaRPr lang="en-CH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67C0B7F-2FB5-A22D-47D8-A336A744CEA3}"/>
                </a:ext>
              </a:extLst>
            </p:cNvPr>
            <p:cNvSpPr txBox="1"/>
            <p:nvPr/>
          </p:nvSpPr>
          <p:spPr>
            <a:xfrm>
              <a:off x="1860087" y="59485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1</a:t>
              </a:r>
              <a:endParaRPr lang="en-CH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8FE5025-2773-5F8A-64DD-2340AB52C53F}"/>
                </a:ext>
              </a:extLst>
            </p:cNvPr>
            <p:cNvSpPr txBox="1"/>
            <p:nvPr/>
          </p:nvSpPr>
          <p:spPr>
            <a:xfrm>
              <a:off x="3402255" y="59485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2</a:t>
              </a:r>
              <a:endParaRPr lang="en-CH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932FF99-282F-D64B-A4B5-279681FF8983}"/>
                </a:ext>
              </a:extLst>
            </p:cNvPr>
            <p:cNvSpPr txBox="1"/>
            <p:nvPr/>
          </p:nvSpPr>
          <p:spPr>
            <a:xfrm>
              <a:off x="4917171" y="59485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3</a:t>
              </a:r>
              <a:endParaRPr lang="en-CH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9346998-C3ED-AD75-B670-D68A78AF1D3A}"/>
                </a:ext>
              </a:extLst>
            </p:cNvPr>
            <p:cNvSpPr txBox="1"/>
            <p:nvPr/>
          </p:nvSpPr>
          <p:spPr>
            <a:xfrm>
              <a:off x="6410892" y="59485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4</a:t>
              </a:r>
              <a:endParaRPr lang="en-CH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D90E5BA-E5B0-ED91-70D7-09EDE963EF65}"/>
                </a:ext>
              </a:extLst>
            </p:cNvPr>
            <p:cNvSpPr txBox="1"/>
            <p:nvPr/>
          </p:nvSpPr>
          <p:spPr>
            <a:xfrm>
              <a:off x="7925808" y="59485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5</a:t>
              </a:r>
              <a:endParaRPr lang="en-CH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9503F8B-476D-B76B-C389-0F8F387CC3D6}"/>
                </a:ext>
              </a:extLst>
            </p:cNvPr>
            <p:cNvSpPr txBox="1"/>
            <p:nvPr/>
          </p:nvSpPr>
          <p:spPr>
            <a:xfrm>
              <a:off x="9376129" y="53430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6</a:t>
              </a:r>
              <a:endParaRPr lang="en-CH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A20E574-60F3-8AC7-1CAB-02AE921D8A31}"/>
                </a:ext>
              </a:extLst>
            </p:cNvPr>
            <p:cNvSpPr txBox="1"/>
            <p:nvPr/>
          </p:nvSpPr>
          <p:spPr>
            <a:xfrm>
              <a:off x="10976333" y="53430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7</a:t>
              </a:r>
              <a:endParaRPr lang="en-CH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9E76BF9-B4B6-F71E-5B6E-C9DCEBBFB36F}"/>
                </a:ext>
              </a:extLst>
            </p:cNvPr>
            <p:cNvSpPr txBox="1"/>
            <p:nvPr/>
          </p:nvSpPr>
          <p:spPr>
            <a:xfrm>
              <a:off x="-774829" y="1002089"/>
              <a:ext cx="927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Top8</a:t>
              </a:r>
              <a:endParaRPr lang="en-CH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FB5ED2E-FED1-FD1F-353E-5DE8FDCC563E}"/>
                </a:ext>
              </a:extLst>
            </p:cNvPr>
            <p:cNvSpPr txBox="1"/>
            <p:nvPr/>
          </p:nvSpPr>
          <p:spPr>
            <a:xfrm>
              <a:off x="-774829" y="2533650"/>
              <a:ext cx="927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Top16</a:t>
              </a:r>
              <a:endParaRPr lang="en-CH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E7A785C-9B27-8BB8-544F-0D92412B306E}"/>
                </a:ext>
              </a:extLst>
            </p:cNvPr>
            <p:cNvSpPr txBox="1"/>
            <p:nvPr/>
          </p:nvSpPr>
          <p:spPr>
            <a:xfrm>
              <a:off x="-774827" y="4057650"/>
              <a:ext cx="927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Top32</a:t>
              </a:r>
              <a:endParaRPr lang="en-CH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E3A4304-A0F8-9F66-630A-CEFAD38A4738}"/>
                </a:ext>
              </a:extLst>
            </p:cNvPr>
            <p:cNvSpPr txBox="1"/>
            <p:nvPr/>
          </p:nvSpPr>
          <p:spPr>
            <a:xfrm>
              <a:off x="-774828" y="5473184"/>
              <a:ext cx="927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Top64</a:t>
              </a:r>
              <a:endParaRPr lang="en-CH" dirty="0"/>
            </a:p>
          </p:txBody>
        </p:sp>
      </p:grpSp>
    </p:spTree>
    <p:extLst>
      <p:ext uri="{BB962C8B-B14F-4D97-AF65-F5344CB8AC3E}">
        <p14:creationId xmlns:p14="http://schemas.microsoft.com/office/powerpoint/2010/main" val="1419204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41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Matrix Visualization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2C061D4-2905-4D2F-E75E-71614F957EEC}"/>
              </a:ext>
            </a:extLst>
          </p:cNvPr>
          <p:cNvSpPr txBox="1"/>
          <p:nvPr/>
        </p:nvSpPr>
        <p:spPr>
          <a:xfrm>
            <a:off x="1025815" y="754728"/>
            <a:ext cx="11736977" cy="653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What does it mean? 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Different </a:t>
            </a:r>
            <a:r>
              <a:rPr lang="en-US" sz="1600" dirty="0" err="1"/>
              <a:t>Topk</a:t>
            </a:r>
            <a:r>
              <a:rPr lang="en-US" sz="1600" dirty="0"/>
              <a:t> [8,16,32,64] for the first layer for different head on MMLU dataset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Why does it look more dense than </a:t>
            </a:r>
            <a:r>
              <a:rPr lang="en-US" sz="1600" b="1" dirty="0" err="1"/>
              <a:t>topk</a:t>
            </a:r>
            <a:r>
              <a:rPr lang="en-US" sz="1600" b="1" dirty="0"/>
              <a:t>?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Because of GQA, there are four query for one key. So I add them together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What model do and dataset do we use ?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Llama3-Instruct  8B on MMLU subsample (</a:t>
            </a:r>
            <a:r>
              <a:rPr lang="en-US" sz="1600" dirty="0" err="1"/>
              <a:t>college_biology</a:t>
            </a:r>
            <a:r>
              <a:rPr lang="en-US" sz="1600" dirty="0"/>
              <a:t>).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In GQA there are multiple query corresponding  to one head, why it’s not shown here?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We did a logical or reduction inside the group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What’s the relationship between </a:t>
            </a:r>
            <a:r>
              <a:rPr lang="en-US" sz="1600" b="1" dirty="0" err="1"/>
              <a:t>topk</a:t>
            </a:r>
            <a:r>
              <a:rPr lang="en-US" sz="1600" b="1" dirty="0"/>
              <a:t> matrix and attention matrix?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It can be considered as different contrast of image for the attention matrix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lnSpc>
                <a:spcPct val="200000"/>
              </a:lnSpc>
            </a:pPr>
            <a:endParaRPr lang="en-US" sz="16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CH" sz="1600" dirty="0"/>
          </a:p>
        </p:txBody>
      </p:sp>
    </p:spTree>
    <p:extLst>
      <p:ext uri="{BB962C8B-B14F-4D97-AF65-F5344CB8AC3E}">
        <p14:creationId xmlns:p14="http://schemas.microsoft.com/office/powerpoint/2010/main" val="28798485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42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Matrix Visualization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16493A6-7A4E-0E80-8966-15A805F12748}"/>
              </a:ext>
            </a:extLst>
          </p:cNvPr>
          <p:cNvGrpSpPr/>
          <p:nvPr/>
        </p:nvGrpSpPr>
        <p:grpSpPr>
          <a:xfrm>
            <a:off x="514454" y="1359182"/>
            <a:ext cx="11433304" cy="4295775"/>
            <a:chOff x="-774829" y="281838"/>
            <a:chExt cx="13490831" cy="494738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A3B2B1F-E1B8-F44D-234A-3ECE19B71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57225"/>
              <a:ext cx="12192000" cy="1524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D29334A-B4FB-F197-7109-D338D7A83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81225"/>
              <a:ext cx="12192000" cy="1524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AC0648A-FC01-249F-C863-AAE5E6241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5225"/>
              <a:ext cx="12192000" cy="1524000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12C6F3A-BFA4-3BB4-0FF1-A0FD9B7A01E9}"/>
                </a:ext>
              </a:extLst>
            </p:cNvPr>
            <p:cNvSpPr txBox="1"/>
            <p:nvPr/>
          </p:nvSpPr>
          <p:spPr>
            <a:xfrm>
              <a:off x="302970" y="287893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0</a:t>
              </a:r>
              <a:endParaRPr lang="en-CH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6155FBB-F8A3-0886-A212-88C8E7FAC6B0}"/>
                </a:ext>
              </a:extLst>
            </p:cNvPr>
            <p:cNvSpPr txBox="1"/>
            <p:nvPr/>
          </p:nvSpPr>
          <p:spPr>
            <a:xfrm>
              <a:off x="1831512" y="287893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1</a:t>
              </a:r>
              <a:endParaRPr lang="en-CH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28B500-385D-3F91-C886-25A6C3D19F29}"/>
                </a:ext>
              </a:extLst>
            </p:cNvPr>
            <p:cNvSpPr txBox="1"/>
            <p:nvPr/>
          </p:nvSpPr>
          <p:spPr>
            <a:xfrm>
              <a:off x="3373680" y="287893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2</a:t>
              </a:r>
              <a:endParaRPr lang="en-CH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9A6A419-BD05-8A63-ABEB-FDC2BFE79C7D}"/>
                </a:ext>
              </a:extLst>
            </p:cNvPr>
            <p:cNvSpPr txBox="1"/>
            <p:nvPr/>
          </p:nvSpPr>
          <p:spPr>
            <a:xfrm>
              <a:off x="4888596" y="287893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3</a:t>
              </a:r>
              <a:endParaRPr lang="en-CH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063F0F7-223E-AFCB-0B27-8A19CC05102E}"/>
                </a:ext>
              </a:extLst>
            </p:cNvPr>
            <p:cNvSpPr txBox="1"/>
            <p:nvPr/>
          </p:nvSpPr>
          <p:spPr>
            <a:xfrm>
              <a:off x="6382317" y="287893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4</a:t>
              </a:r>
              <a:endParaRPr lang="en-CH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9501EA3-BB29-28FD-F53E-A76A7E1BF369}"/>
                </a:ext>
              </a:extLst>
            </p:cNvPr>
            <p:cNvSpPr txBox="1"/>
            <p:nvPr/>
          </p:nvSpPr>
          <p:spPr>
            <a:xfrm>
              <a:off x="7897233" y="287893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5</a:t>
              </a:r>
              <a:endParaRPr lang="en-CH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AAE2C0C-1426-4417-199B-09C9CD7FBC29}"/>
                </a:ext>
              </a:extLst>
            </p:cNvPr>
            <p:cNvSpPr txBox="1"/>
            <p:nvPr/>
          </p:nvSpPr>
          <p:spPr>
            <a:xfrm>
              <a:off x="9347554" y="281838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6</a:t>
              </a:r>
              <a:endParaRPr lang="en-CH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8FA11F8-188C-8780-6313-5B498C39BCB7}"/>
                </a:ext>
              </a:extLst>
            </p:cNvPr>
            <p:cNvSpPr txBox="1"/>
            <p:nvPr/>
          </p:nvSpPr>
          <p:spPr>
            <a:xfrm>
              <a:off x="10947758" y="281838"/>
              <a:ext cx="1768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 7</a:t>
              </a:r>
              <a:endParaRPr lang="en-CH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435E0B0-3136-0F47-7216-DA511139E27C}"/>
                </a:ext>
              </a:extLst>
            </p:cNvPr>
            <p:cNvSpPr txBox="1"/>
            <p:nvPr/>
          </p:nvSpPr>
          <p:spPr>
            <a:xfrm>
              <a:off x="-774829" y="1230779"/>
              <a:ext cx="927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Layer0</a:t>
              </a:r>
              <a:endParaRPr lang="en-CH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BB211C2-4F5D-44BF-8962-99DBF7CC3029}"/>
                </a:ext>
              </a:extLst>
            </p:cNvPr>
            <p:cNvSpPr txBox="1"/>
            <p:nvPr/>
          </p:nvSpPr>
          <p:spPr>
            <a:xfrm>
              <a:off x="-774829" y="2762340"/>
              <a:ext cx="927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Layer15</a:t>
              </a:r>
              <a:endParaRPr lang="en-CH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D2A6296-8CC2-8983-3E81-EA164E71B6DD}"/>
                </a:ext>
              </a:extLst>
            </p:cNvPr>
            <p:cNvSpPr txBox="1"/>
            <p:nvPr/>
          </p:nvSpPr>
          <p:spPr>
            <a:xfrm>
              <a:off x="-774827" y="4286340"/>
              <a:ext cx="927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Layer31</a:t>
              </a:r>
              <a:endParaRPr lang="en-CH" dirty="0"/>
            </a:p>
          </p:txBody>
        </p:sp>
      </p:grpSp>
    </p:spTree>
    <p:extLst>
      <p:ext uri="{BB962C8B-B14F-4D97-AF65-F5344CB8AC3E}">
        <p14:creationId xmlns:p14="http://schemas.microsoft.com/office/powerpoint/2010/main" val="39217292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43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Matrix Visualization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C455248-DE2D-70BB-1C1E-028126103F69}"/>
              </a:ext>
            </a:extLst>
          </p:cNvPr>
          <p:cNvSpPr txBox="1"/>
          <p:nvPr/>
        </p:nvSpPr>
        <p:spPr>
          <a:xfrm>
            <a:off x="1585229" y="1405285"/>
            <a:ext cx="9937287" cy="3884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does it mean? 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Different Layer [0, 15, 31] at </a:t>
            </a:r>
            <a:r>
              <a:rPr lang="en-US" dirty="0" err="1"/>
              <a:t>topk</a:t>
            </a:r>
            <a:r>
              <a:rPr lang="en-US" dirty="0"/>
              <a:t> = 32 for different head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What’s the difference from the last one? 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Last one is for one layer with different </a:t>
            </a:r>
            <a:r>
              <a:rPr lang="en-US" dirty="0" err="1"/>
              <a:t>topk</a:t>
            </a:r>
            <a:r>
              <a:rPr lang="en-US" dirty="0"/>
              <a:t>, here is different layer with same </a:t>
            </a:r>
            <a:r>
              <a:rPr lang="en-US" dirty="0" err="1"/>
              <a:t>topk</a:t>
            </a:r>
            <a:endParaRPr lang="en-US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can we got ?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Shallow layers have different attention pattern compared to deep one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Shallow pattern looks more continuous while deep ones look to be chunked</a:t>
            </a:r>
          </a:p>
        </p:txBody>
      </p:sp>
    </p:spTree>
    <p:extLst>
      <p:ext uri="{BB962C8B-B14F-4D97-AF65-F5344CB8AC3E}">
        <p14:creationId xmlns:p14="http://schemas.microsoft.com/office/powerpoint/2010/main" val="35384976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44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Matrix Visualization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21835F-DC8C-63D1-49E7-D43F4D6FB11D}"/>
              </a:ext>
            </a:extLst>
          </p:cNvPr>
          <p:cNvSpPr txBox="1"/>
          <p:nvPr/>
        </p:nvSpPr>
        <p:spPr>
          <a:xfrm>
            <a:off x="1111758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0</a:t>
            </a:r>
            <a:endParaRPr lang="en-CH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F8E8C49-639D-FD0D-6A69-5CE14F2CCFC2}"/>
              </a:ext>
            </a:extLst>
          </p:cNvPr>
          <p:cNvSpPr txBox="1"/>
          <p:nvPr/>
        </p:nvSpPr>
        <p:spPr>
          <a:xfrm>
            <a:off x="2503226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1</a:t>
            </a:r>
            <a:endParaRPr lang="en-CH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B306111-E243-3BA8-FFD8-1319FEFE99CC}"/>
              </a:ext>
            </a:extLst>
          </p:cNvPr>
          <p:cNvSpPr txBox="1"/>
          <p:nvPr/>
        </p:nvSpPr>
        <p:spPr>
          <a:xfrm>
            <a:off x="3907099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2</a:t>
            </a:r>
            <a:endParaRPr lang="en-CH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4F39E26-9BE9-BE87-B9BD-5C036A819673}"/>
              </a:ext>
            </a:extLst>
          </p:cNvPr>
          <p:cNvSpPr txBox="1"/>
          <p:nvPr/>
        </p:nvSpPr>
        <p:spPr>
          <a:xfrm>
            <a:off x="5286164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3</a:t>
            </a:r>
            <a:endParaRPr lang="en-CH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0D179D2-5326-73E1-5679-99B1146365EA}"/>
              </a:ext>
            </a:extLst>
          </p:cNvPr>
          <p:cNvSpPr txBox="1"/>
          <p:nvPr/>
        </p:nvSpPr>
        <p:spPr>
          <a:xfrm>
            <a:off x="6645934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4</a:t>
            </a:r>
            <a:endParaRPr lang="en-CH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E897FD6-37DB-28E9-749B-98CBEC3E043D}"/>
              </a:ext>
            </a:extLst>
          </p:cNvPr>
          <p:cNvSpPr txBox="1"/>
          <p:nvPr/>
        </p:nvSpPr>
        <p:spPr>
          <a:xfrm>
            <a:off x="8024998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5</a:t>
            </a:r>
            <a:endParaRPr lang="en-CH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1C96A4-7C15-EF42-87B8-00B9791EBBD1}"/>
              </a:ext>
            </a:extLst>
          </p:cNvPr>
          <p:cNvSpPr txBox="1"/>
          <p:nvPr/>
        </p:nvSpPr>
        <p:spPr>
          <a:xfrm>
            <a:off x="9345261" y="1329431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6</a:t>
            </a:r>
            <a:endParaRPr lang="en-CH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DABC8B8-37A4-0011-DC9B-741E571D88D1}"/>
              </a:ext>
            </a:extLst>
          </p:cNvPr>
          <p:cNvSpPr txBox="1"/>
          <p:nvPr/>
        </p:nvSpPr>
        <p:spPr>
          <a:xfrm>
            <a:off x="10801965" y="1329431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7</a:t>
            </a:r>
            <a:endParaRPr lang="en-CH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54BD3F5-C4B2-70D0-0D3A-FB1A228A8708}"/>
              </a:ext>
            </a:extLst>
          </p:cNvPr>
          <p:cNvSpPr txBox="1"/>
          <p:nvPr/>
        </p:nvSpPr>
        <p:spPr>
          <a:xfrm>
            <a:off x="-30435" y="2193579"/>
            <a:ext cx="100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Layer0</a:t>
            </a:r>
            <a:endParaRPr lang="en-CH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44EB3B8-09DE-B33C-60D5-AA69E39E57F7}"/>
              </a:ext>
            </a:extLst>
          </p:cNvPr>
          <p:cNvSpPr txBox="1"/>
          <p:nvPr/>
        </p:nvSpPr>
        <p:spPr>
          <a:xfrm>
            <a:off x="-30435" y="3588286"/>
            <a:ext cx="100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Layer1</a:t>
            </a:r>
            <a:endParaRPr lang="en-CH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79BD727-FD71-1BEE-DE0C-812976AFFC79}"/>
              </a:ext>
            </a:extLst>
          </p:cNvPr>
          <p:cNvSpPr txBox="1"/>
          <p:nvPr/>
        </p:nvSpPr>
        <p:spPr>
          <a:xfrm>
            <a:off x="20365" y="4976108"/>
            <a:ext cx="954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Layer2</a:t>
            </a:r>
            <a:endParaRPr lang="en-CH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E96A22F-BC5D-FDF9-6433-CE9FE95D0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1671275"/>
            <a:ext cx="11098671" cy="138782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8D8B406-32D3-6032-B8C0-BC24CD0E2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3058936"/>
            <a:ext cx="11098671" cy="138782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78D1AFF-7046-DAD6-A1D8-AB934FB8D6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4446758"/>
            <a:ext cx="11098671" cy="138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8773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45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Matrix Visualization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5A89197-F353-A0BE-2661-B871C12A2C26}"/>
              </a:ext>
            </a:extLst>
          </p:cNvPr>
          <p:cNvSpPr txBox="1"/>
          <p:nvPr/>
        </p:nvSpPr>
        <p:spPr>
          <a:xfrm>
            <a:off x="1365586" y="1525935"/>
            <a:ext cx="9937287" cy="3884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does it mean? 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Different Layer [0, 1, 2] at </a:t>
            </a:r>
            <a:r>
              <a:rPr lang="en-US" dirty="0" err="1"/>
              <a:t>topk</a:t>
            </a:r>
            <a:r>
              <a:rPr lang="en-US" dirty="0"/>
              <a:t> = 32 for different head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What’s the difference from the last one? 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layers are different, here we want to look at shallow layers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can we got ?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absolute chunked pattern appear from layer 1(first head and last head)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Relative  chunked pattern appear from layer 2</a:t>
            </a:r>
          </a:p>
        </p:txBody>
      </p:sp>
    </p:spTree>
    <p:extLst>
      <p:ext uri="{BB962C8B-B14F-4D97-AF65-F5344CB8AC3E}">
        <p14:creationId xmlns:p14="http://schemas.microsoft.com/office/powerpoint/2010/main" val="8818367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46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Observation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CF2DEDE-FDC1-5ECA-1D86-ADA7474B29E0}"/>
              </a:ext>
            </a:extLst>
          </p:cNvPr>
          <p:cNvSpPr txBox="1"/>
          <p:nvPr/>
        </p:nvSpPr>
        <p:spPr>
          <a:xfrm>
            <a:off x="1111758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0</a:t>
            </a:r>
            <a:endParaRPr lang="en-CH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B203BB7-4AA7-5E55-EC93-64E52E8F2EF3}"/>
              </a:ext>
            </a:extLst>
          </p:cNvPr>
          <p:cNvSpPr txBox="1"/>
          <p:nvPr/>
        </p:nvSpPr>
        <p:spPr>
          <a:xfrm>
            <a:off x="2503226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1</a:t>
            </a:r>
            <a:endParaRPr lang="en-CH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4947113-6F12-BFAD-938F-921C77DD0CBC}"/>
              </a:ext>
            </a:extLst>
          </p:cNvPr>
          <p:cNvSpPr txBox="1"/>
          <p:nvPr/>
        </p:nvSpPr>
        <p:spPr>
          <a:xfrm>
            <a:off x="3907099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2</a:t>
            </a:r>
            <a:endParaRPr lang="en-CH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F5CBF8-1FE2-2E5A-6C98-287C07F5D7D3}"/>
              </a:ext>
            </a:extLst>
          </p:cNvPr>
          <p:cNvSpPr txBox="1"/>
          <p:nvPr/>
        </p:nvSpPr>
        <p:spPr>
          <a:xfrm>
            <a:off x="5286164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3</a:t>
            </a:r>
            <a:endParaRPr lang="en-CH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240EE9-11E9-8384-9F5C-118C47782CB6}"/>
              </a:ext>
            </a:extLst>
          </p:cNvPr>
          <p:cNvSpPr txBox="1"/>
          <p:nvPr/>
        </p:nvSpPr>
        <p:spPr>
          <a:xfrm>
            <a:off x="6645934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4</a:t>
            </a:r>
            <a:endParaRPr lang="en-CH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402AAE8-EA15-3210-DCB4-40B86FA0CEFC}"/>
              </a:ext>
            </a:extLst>
          </p:cNvPr>
          <p:cNvSpPr txBox="1"/>
          <p:nvPr/>
        </p:nvSpPr>
        <p:spPr>
          <a:xfrm>
            <a:off x="8024998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5</a:t>
            </a:r>
            <a:endParaRPr lang="en-CH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0522B7-A2ED-2B5C-2320-B9AFA935E212}"/>
              </a:ext>
            </a:extLst>
          </p:cNvPr>
          <p:cNvSpPr txBox="1"/>
          <p:nvPr/>
        </p:nvSpPr>
        <p:spPr>
          <a:xfrm>
            <a:off x="9345261" y="1329431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6</a:t>
            </a:r>
            <a:endParaRPr lang="en-CH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722C73D-390A-8412-0117-FB4179F65791}"/>
              </a:ext>
            </a:extLst>
          </p:cNvPr>
          <p:cNvSpPr txBox="1"/>
          <p:nvPr/>
        </p:nvSpPr>
        <p:spPr>
          <a:xfrm>
            <a:off x="10801965" y="1329431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7</a:t>
            </a:r>
            <a:endParaRPr lang="en-CH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79273EC-DD12-A4AA-ECB2-3D19A41FBABF}"/>
              </a:ext>
            </a:extLst>
          </p:cNvPr>
          <p:cNvSpPr txBox="1"/>
          <p:nvPr/>
        </p:nvSpPr>
        <p:spPr>
          <a:xfrm>
            <a:off x="-30435" y="2193579"/>
            <a:ext cx="100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Layer0</a:t>
            </a:r>
            <a:endParaRPr lang="en-CH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5A70887-6B35-1970-0E5F-7837D5D6E62E}"/>
              </a:ext>
            </a:extLst>
          </p:cNvPr>
          <p:cNvSpPr txBox="1"/>
          <p:nvPr/>
        </p:nvSpPr>
        <p:spPr>
          <a:xfrm>
            <a:off x="-30435" y="3588286"/>
            <a:ext cx="100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Layer1</a:t>
            </a:r>
            <a:endParaRPr lang="en-CH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9D2F81F-1C31-B0BB-5B9D-36ACA8EE7B24}"/>
              </a:ext>
            </a:extLst>
          </p:cNvPr>
          <p:cNvSpPr txBox="1"/>
          <p:nvPr/>
        </p:nvSpPr>
        <p:spPr>
          <a:xfrm>
            <a:off x="20365" y="4976108"/>
            <a:ext cx="954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Layer2</a:t>
            </a:r>
            <a:endParaRPr lang="en-CH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AA99D05-874A-5715-1084-47A3E6B79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1671275"/>
            <a:ext cx="11098671" cy="138782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F2B09FB-75F0-B80B-1B39-E4DCB1198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3058936"/>
            <a:ext cx="11098671" cy="138782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92B0F18-E8E3-EBEC-9F2A-EABD8B294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4446758"/>
            <a:ext cx="11098671" cy="138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092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47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Observation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2DDB931-2B25-12B1-4DD4-8A9308FD8A20}"/>
              </a:ext>
            </a:extLst>
          </p:cNvPr>
          <p:cNvSpPr txBox="1"/>
          <p:nvPr/>
        </p:nvSpPr>
        <p:spPr>
          <a:xfrm>
            <a:off x="5915025" y="1347788"/>
            <a:ext cx="570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Pattern 1.1 : Token Absolute Position</a:t>
            </a:r>
            <a:endParaRPr lang="en-CH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F14574-621B-D275-16D7-DC5AAE74A63E}"/>
              </a:ext>
            </a:extLst>
          </p:cNvPr>
          <p:cNvSpPr txBox="1"/>
          <p:nvPr/>
        </p:nvSpPr>
        <p:spPr>
          <a:xfrm>
            <a:off x="6281738" y="3070809"/>
            <a:ext cx="558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query focus on few fixed previous tokens</a:t>
            </a:r>
            <a:endParaRPr lang="en-CH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F5690257-5682-BD20-6997-052936CE1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7144" b="-844"/>
          <a:stretch/>
        </p:blipFill>
        <p:spPr>
          <a:xfrm>
            <a:off x="503535" y="1230912"/>
            <a:ext cx="4961094" cy="486606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851ABD1-02C4-8ED3-7223-55E950075FDE}"/>
              </a:ext>
            </a:extLst>
          </p:cNvPr>
          <p:cNvSpPr/>
          <p:nvPr/>
        </p:nvSpPr>
        <p:spPr>
          <a:xfrm>
            <a:off x="3156631" y="641568"/>
            <a:ext cx="495300" cy="552926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00574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48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Observation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CF2DEDE-FDC1-5ECA-1D86-ADA7474B29E0}"/>
              </a:ext>
            </a:extLst>
          </p:cNvPr>
          <p:cNvSpPr txBox="1"/>
          <p:nvPr/>
        </p:nvSpPr>
        <p:spPr>
          <a:xfrm>
            <a:off x="1111758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0</a:t>
            </a:r>
            <a:endParaRPr lang="en-CH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B203BB7-4AA7-5E55-EC93-64E52E8F2EF3}"/>
              </a:ext>
            </a:extLst>
          </p:cNvPr>
          <p:cNvSpPr txBox="1"/>
          <p:nvPr/>
        </p:nvSpPr>
        <p:spPr>
          <a:xfrm>
            <a:off x="2503226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1</a:t>
            </a:r>
            <a:endParaRPr lang="en-CH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4947113-6F12-BFAD-938F-921C77DD0CBC}"/>
              </a:ext>
            </a:extLst>
          </p:cNvPr>
          <p:cNvSpPr txBox="1"/>
          <p:nvPr/>
        </p:nvSpPr>
        <p:spPr>
          <a:xfrm>
            <a:off x="3907099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2</a:t>
            </a:r>
            <a:endParaRPr lang="en-CH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F5CBF8-1FE2-2E5A-6C98-287C07F5D7D3}"/>
              </a:ext>
            </a:extLst>
          </p:cNvPr>
          <p:cNvSpPr txBox="1"/>
          <p:nvPr/>
        </p:nvSpPr>
        <p:spPr>
          <a:xfrm>
            <a:off x="5286164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3</a:t>
            </a:r>
            <a:endParaRPr lang="en-CH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240EE9-11E9-8384-9F5C-118C47782CB6}"/>
              </a:ext>
            </a:extLst>
          </p:cNvPr>
          <p:cNvSpPr txBox="1"/>
          <p:nvPr/>
        </p:nvSpPr>
        <p:spPr>
          <a:xfrm>
            <a:off x="6645934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4</a:t>
            </a:r>
            <a:endParaRPr lang="en-CH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402AAE8-EA15-3210-DCB4-40B86FA0CEFC}"/>
              </a:ext>
            </a:extLst>
          </p:cNvPr>
          <p:cNvSpPr txBox="1"/>
          <p:nvPr/>
        </p:nvSpPr>
        <p:spPr>
          <a:xfrm>
            <a:off x="8024998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5</a:t>
            </a:r>
            <a:endParaRPr lang="en-CH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0522B7-A2ED-2B5C-2320-B9AFA935E212}"/>
              </a:ext>
            </a:extLst>
          </p:cNvPr>
          <p:cNvSpPr txBox="1"/>
          <p:nvPr/>
        </p:nvSpPr>
        <p:spPr>
          <a:xfrm>
            <a:off x="9345261" y="1329431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6</a:t>
            </a:r>
            <a:endParaRPr lang="en-CH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722C73D-390A-8412-0117-FB4179F65791}"/>
              </a:ext>
            </a:extLst>
          </p:cNvPr>
          <p:cNvSpPr txBox="1"/>
          <p:nvPr/>
        </p:nvSpPr>
        <p:spPr>
          <a:xfrm>
            <a:off x="10801965" y="1329431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7</a:t>
            </a:r>
            <a:endParaRPr lang="en-CH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79273EC-DD12-A4AA-ECB2-3D19A41FBABF}"/>
              </a:ext>
            </a:extLst>
          </p:cNvPr>
          <p:cNvSpPr txBox="1"/>
          <p:nvPr/>
        </p:nvSpPr>
        <p:spPr>
          <a:xfrm>
            <a:off x="-30435" y="2193579"/>
            <a:ext cx="100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Layer0</a:t>
            </a:r>
            <a:endParaRPr lang="en-CH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5A70887-6B35-1970-0E5F-7837D5D6E62E}"/>
              </a:ext>
            </a:extLst>
          </p:cNvPr>
          <p:cNvSpPr txBox="1"/>
          <p:nvPr/>
        </p:nvSpPr>
        <p:spPr>
          <a:xfrm>
            <a:off x="-30435" y="3588286"/>
            <a:ext cx="100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Layer1</a:t>
            </a:r>
            <a:endParaRPr lang="en-CH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9D2F81F-1C31-B0BB-5B9D-36ACA8EE7B24}"/>
              </a:ext>
            </a:extLst>
          </p:cNvPr>
          <p:cNvSpPr txBox="1"/>
          <p:nvPr/>
        </p:nvSpPr>
        <p:spPr>
          <a:xfrm>
            <a:off x="20365" y="4976108"/>
            <a:ext cx="954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Layer2</a:t>
            </a:r>
            <a:endParaRPr lang="en-CH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AA99D05-874A-5715-1084-47A3E6B79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1671114"/>
            <a:ext cx="11098671" cy="138782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F2B09FB-75F0-B80B-1B39-E4DCB1198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3058936"/>
            <a:ext cx="11098671" cy="138782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92B0F18-E8E3-EBEC-9F2A-EABD8B294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4446758"/>
            <a:ext cx="11098671" cy="138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42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49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Observation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4E18D62-3A10-C213-07F6-A8C95BB14B78}"/>
              </a:ext>
            </a:extLst>
          </p:cNvPr>
          <p:cNvSpPr txBox="1"/>
          <p:nvPr/>
        </p:nvSpPr>
        <p:spPr>
          <a:xfrm>
            <a:off x="5915025" y="1347788"/>
            <a:ext cx="570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Pattern 1.2 : Token Relative Position</a:t>
            </a:r>
            <a:endParaRPr lang="en-CH" sz="24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D47102F-EFB2-1220-75B7-97B487B49CD1}"/>
              </a:ext>
            </a:extLst>
          </p:cNvPr>
          <p:cNvSpPr txBox="1"/>
          <p:nvPr/>
        </p:nvSpPr>
        <p:spPr>
          <a:xfrm>
            <a:off x="6281738" y="3070809"/>
            <a:ext cx="558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query focus on a dilated sliding window</a:t>
            </a:r>
            <a:endParaRPr lang="en-CH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3926C50-45BC-A9D8-114A-59E254D38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8" r="37759" b="390"/>
          <a:stretch/>
        </p:blipFill>
        <p:spPr>
          <a:xfrm>
            <a:off x="589656" y="958221"/>
            <a:ext cx="4664502" cy="484023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4C31A84-9A16-E8E2-D881-86D9A062B6F1}"/>
              </a:ext>
            </a:extLst>
          </p:cNvPr>
          <p:cNvSpPr/>
          <p:nvPr/>
        </p:nvSpPr>
        <p:spPr>
          <a:xfrm rot="18895935">
            <a:off x="2296347" y="320269"/>
            <a:ext cx="608666" cy="741064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80084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50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Observation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CF2DEDE-FDC1-5ECA-1D86-ADA7474B29E0}"/>
              </a:ext>
            </a:extLst>
          </p:cNvPr>
          <p:cNvSpPr txBox="1"/>
          <p:nvPr/>
        </p:nvSpPr>
        <p:spPr>
          <a:xfrm>
            <a:off x="1111758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0</a:t>
            </a:r>
            <a:endParaRPr lang="en-CH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B203BB7-4AA7-5E55-EC93-64E52E8F2EF3}"/>
              </a:ext>
            </a:extLst>
          </p:cNvPr>
          <p:cNvSpPr txBox="1"/>
          <p:nvPr/>
        </p:nvSpPr>
        <p:spPr>
          <a:xfrm>
            <a:off x="2503226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1</a:t>
            </a:r>
            <a:endParaRPr lang="en-CH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4947113-6F12-BFAD-938F-921C77DD0CBC}"/>
              </a:ext>
            </a:extLst>
          </p:cNvPr>
          <p:cNvSpPr txBox="1"/>
          <p:nvPr/>
        </p:nvSpPr>
        <p:spPr>
          <a:xfrm>
            <a:off x="3907099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2</a:t>
            </a:r>
            <a:endParaRPr lang="en-CH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F5CBF8-1FE2-2E5A-6C98-287C07F5D7D3}"/>
              </a:ext>
            </a:extLst>
          </p:cNvPr>
          <p:cNvSpPr txBox="1"/>
          <p:nvPr/>
        </p:nvSpPr>
        <p:spPr>
          <a:xfrm>
            <a:off x="5286164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3</a:t>
            </a:r>
            <a:endParaRPr lang="en-CH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240EE9-11E9-8384-9F5C-118C47782CB6}"/>
              </a:ext>
            </a:extLst>
          </p:cNvPr>
          <p:cNvSpPr txBox="1"/>
          <p:nvPr/>
        </p:nvSpPr>
        <p:spPr>
          <a:xfrm>
            <a:off x="6645934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4</a:t>
            </a:r>
            <a:endParaRPr lang="en-CH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402AAE8-EA15-3210-DCB4-40B86FA0CEFC}"/>
              </a:ext>
            </a:extLst>
          </p:cNvPr>
          <p:cNvSpPr txBox="1"/>
          <p:nvPr/>
        </p:nvSpPr>
        <p:spPr>
          <a:xfrm>
            <a:off x="8024998" y="1334945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5</a:t>
            </a:r>
            <a:endParaRPr lang="en-CH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0522B7-A2ED-2B5C-2320-B9AFA935E212}"/>
              </a:ext>
            </a:extLst>
          </p:cNvPr>
          <p:cNvSpPr txBox="1"/>
          <p:nvPr/>
        </p:nvSpPr>
        <p:spPr>
          <a:xfrm>
            <a:off x="9345261" y="1329431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6</a:t>
            </a:r>
            <a:endParaRPr lang="en-CH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722C73D-390A-8412-0117-FB4179F65791}"/>
              </a:ext>
            </a:extLst>
          </p:cNvPr>
          <p:cNvSpPr txBox="1"/>
          <p:nvPr/>
        </p:nvSpPr>
        <p:spPr>
          <a:xfrm>
            <a:off x="10801965" y="1329431"/>
            <a:ext cx="16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7</a:t>
            </a:r>
            <a:endParaRPr lang="en-CH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79273EC-DD12-A4AA-ECB2-3D19A41FBABF}"/>
              </a:ext>
            </a:extLst>
          </p:cNvPr>
          <p:cNvSpPr txBox="1"/>
          <p:nvPr/>
        </p:nvSpPr>
        <p:spPr>
          <a:xfrm>
            <a:off x="-30435" y="2193579"/>
            <a:ext cx="100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Layer0</a:t>
            </a:r>
            <a:endParaRPr lang="en-CH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5A70887-6B35-1970-0E5F-7837D5D6E62E}"/>
              </a:ext>
            </a:extLst>
          </p:cNvPr>
          <p:cNvSpPr txBox="1"/>
          <p:nvPr/>
        </p:nvSpPr>
        <p:spPr>
          <a:xfrm>
            <a:off x="-30435" y="3588286"/>
            <a:ext cx="1005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Layer1</a:t>
            </a:r>
            <a:endParaRPr lang="en-CH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9D2F81F-1C31-B0BB-5B9D-36ACA8EE7B24}"/>
              </a:ext>
            </a:extLst>
          </p:cNvPr>
          <p:cNvSpPr txBox="1"/>
          <p:nvPr/>
        </p:nvSpPr>
        <p:spPr>
          <a:xfrm>
            <a:off x="20365" y="4976108"/>
            <a:ext cx="954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Layer2</a:t>
            </a:r>
            <a:endParaRPr lang="en-CH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AA99D05-874A-5715-1084-47A3E6B79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1671114"/>
            <a:ext cx="11098671" cy="138782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F2B09FB-75F0-B80B-1B39-E4DCB1198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3058936"/>
            <a:ext cx="11098671" cy="138782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92B0F18-E8E3-EBEC-9F2A-EABD8B294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7" y="4446758"/>
            <a:ext cx="11098671" cy="138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29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BA61230-409C-A3EB-339D-D9A81B228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5" t="134" r="37306" b="-11"/>
          <a:stretch/>
        </p:blipFill>
        <p:spPr>
          <a:xfrm>
            <a:off x="321822" y="983794"/>
            <a:ext cx="5281600" cy="5210819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51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Observation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96CDEAD-4F46-C8CA-112C-0CF614AB2AB4}"/>
              </a:ext>
            </a:extLst>
          </p:cNvPr>
          <p:cNvCxnSpPr>
            <a:cxnSpLocks/>
          </p:cNvCxnSpPr>
          <p:nvPr/>
        </p:nvCxnSpPr>
        <p:spPr>
          <a:xfrm>
            <a:off x="446087" y="964520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DA5371B-577F-22AD-6684-C894D5928A7F}"/>
              </a:ext>
            </a:extLst>
          </p:cNvPr>
          <p:cNvCxnSpPr>
            <a:cxnSpLocks/>
          </p:cNvCxnSpPr>
          <p:nvPr/>
        </p:nvCxnSpPr>
        <p:spPr>
          <a:xfrm>
            <a:off x="1274762" y="1035957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AFB1BCD-414E-77EF-DA0B-10AC4F873883}"/>
              </a:ext>
            </a:extLst>
          </p:cNvPr>
          <p:cNvCxnSpPr>
            <a:cxnSpLocks/>
          </p:cNvCxnSpPr>
          <p:nvPr/>
        </p:nvCxnSpPr>
        <p:spPr>
          <a:xfrm>
            <a:off x="2241550" y="1035957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E23212C-1E39-9FE1-4526-2A2C4D3FBD9F}"/>
              </a:ext>
            </a:extLst>
          </p:cNvPr>
          <p:cNvCxnSpPr>
            <a:cxnSpLocks/>
          </p:cNvCxnSpPr>
          <p:nvPr/>
        </p:nvCxnSpPr>
        <p:spPr>
          <a:xfrm flipH="1">
            <a:off x="266811" y="1957387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189B608A-CFA9-318B-6051-94693D3523F6}"/>
              </a:ext>
            </a:extLst>
          </p:cNvPr>
          <p:cNvCxnSpPr>
            <a:cxnSpLocks/>
          </p:cNvCxnSpPr>
          <p:nvPr/>
        </p:nvCxnSpPr>
        <p:spPr>
          <a:xfrm flipH="1">
            <a:off x="162036" y="2952750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ED1AFE6-4E87-1BCC-39FE-41501DE978D4}"/>
              </a:ext>
            </a:extLst>
          </p:cNvPr>
          <p:cNvCxnSpPr>
            <a:cxnSpLocks/>
          </p:cNvCxnSpPr>
          <p:nvPr/>
        </p:nvCxnSpPr>
        <p:spPr>
          <a:xfrm flipH="1">
            <a:off x="162036" y="3811559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9638CA6-17AE-0E16-0AC5-A61ACDD31701}"/>
              </a:ext>
            </a:extLst>
          </p:cNvPr>
          <p:cNvCxnSpPr>
            <a:cxnSpLocks/>
          </p:cNvCxnSpPr>
          <p:nvPr/>
        </p:nvCxnSpPr>
        <p:spPr>
          <a:xfrm flipH="1">
            <a:off x="162036" y="4506884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40CD2DF6-E087-7FB8-241D-2E159D784B80}"/>
              </a:ext>
            </a:extLst>
          </p:cNvPr>
          <p:cNvCxnSpPr>
            <a:cxnSpLocks/>
          </p:cNvCxnSpPr>
          <p:nvPr/>
        </p:nvCxnSpPr>
        <p:spPr>
          <a:xfrm flipH="1">
            <a:off x="162036" y="5126009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A5229DAF-32B6-BA2D-3908-7E2D386AEABB}"/>
              </a:ext>
            </a:extLst>
          </p:cNvPr>
          <p:cNvSpPr txBox="1"/>
          <p:nvPr/>
        </p:nvSpPr>
        <p:spPr>
          <a:xfrm>
            <a:off x="5915025" y="1347788"/>
            <a:ext cx="570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Pattern 2.1 : Chunk Absolute Position</a:t>
            </a:r>
            <a:endParaRPr lang="en-CH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E8B5B5-05AD-C614-15B6-14C589439A2A}"/>
              </a:ext>
            </a:extLst>
          </p:cNvPr>
          <p:cNvSpPr txBox="1"/>
          <p:nvPr/>
        </p:nvSpPr>
        <p:spPr>
          <a:xfrm>
            <a:off x="5498646" y="3202543"/>
            <a:ext cx="650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query focus few </a:t>
            </a:r>
            <a:r>
              <a:rPr lang="en-US" dirty="0" err="1"/>
              <a:t>frist</a:t>
            </a:r>
            <a:r>
              <a:rPr lang="en-US" dirty="0"/>
              <a:t> fixed tokens of each chunks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54905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563F025F-F2EE-CDF8-41D9-65B9F405D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4" t="-1435" r="50522" b="538"/>
          <a:stretch/>
        </p:blipFill>
        <p:spPr>
          <a:xfrm>
            <a:off x="304061" y="979023"/>
            <a:ext cx="5052559" cy="528843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52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Observation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96CDEAD-4F46-C8CA-112C-0CF614AB2AB4}"/>
              </a:ext>
            </a:extLst>
          </p:cNvPr>
          <p:cNvCxnSpPr>
            <a:cxnSpLocks/>
          </p:cNvCxnSpPr>
          <p:nvPr/>
        </p:nvCxnSpPr>
        <p:spPr>
          <a:xfrm>
            <a:off x="446087" y="964520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DA5371B-577F-22AD-6684-C894D5928A7F}"/>
              </a:ext>
            </a:extLst>
          </p:cNvPr>
          <p:cNvCxnSpPr>
            <a:cxnSpLocks/>
          </p:cNvCxnSpPr>
          <p:nvPr/>
        </p:nvCxnSpPr>
        <p:spPr>
          <a:xfrm>
            <a:off x="1274762" y="1035957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AFB1BCD-414E-77EF-DA0B-10AC4F873883}"/>
              </a:ext>
            </a:extLst>
          </p:cNvPr>
          <p:cNvCxnSpPr>
            <a:cxnSpLocks/>
          </p:cNvCxnSpPr>
          <p:nvPr/>
        </p:nvCxnSpPr>
        <p:spPr>
          <a:xfrm>
            <a:off x="2241550" y="1035957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E23212C-1E39-9FE1-4526-2A2C4D3FBD9F}"/>
              </a:ext>
            </a:extLst>
          </p:cNvPr>
          <p:cNvCxnSpPr>
            <a:cxnSpLocks/>
          </p:cNvCxnSpPr>
          <p:nvPr/>
        </p:nvCxnSpPr>
        <p:spPr>
          <a:xfrm flipH="1">
            <a:off x="266811" y="1957387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189B608A-CFA9-318B-6051-94693D3523F6}"/>
              </a:ext>
            </a:extLst>
          </p:cNvPr>
          <p:cNvCxnSpPr>
            <a:cxnSpLocks/>
          </p:cNvCxnSpPr>
          <p:nvPr/>
        </p:nvCxnSpPr>
        <p:spPr>
          <a:xfrm flipH="1">
            <a:off x="162036" y="2952750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ED1AFE6-4E87-1BCC-39FE-41501DE978D4}"/>
              </a:ext>
            </a:extLst>
          </p:cNvPr>
          <p:cNvCxnSpPr>
            <a:cxnSpLocks/>
          </p:cNvCxnSpPr>
          <p:nvPr/>
        </p:nvCxnSpPr>
        <p:spPr>
          <a:xfrm flipH="1">
            <a:off x="162036" y="3811559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9638CA6-17AE-0E16-0AC5-A61ACDD31701}"/>
              </a:ext>
            </a:extLst>
          </p:cNvPr>
          <p:cNvCxnSpPr>
            <a:cxnSpLocks/>
          </p:cNvCxnSpPr>
          <p:nvPr/>
        </p:nvCxnSpPr>
        <p:spPr>
          <a:xfrm flipH="1">
            <a:off x="162036" y="4506884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40CD2DF6-E087-7FB8-241D-2E159D784B80}"/>
              </a:ext>
            </a:extLst>
          </p:cNvPr>
          <p:cNvCxnSpPr>
            <a:cxnSpLocks/>
          </p:cNvCxnSpPr>
          <p:nvPr/>
        </p:nvCxnSpPr>
        <p:spPr>
          <a:xfrm flipH="1">
            <a:off x="162036" y="5126009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7749A383-9A24-CBA1-C8B4-5BE1E0E13F02}"/>
              </a:ext>
            </a:extLst>
          </p:cNvPr>
          <p:cNvSpPr txBox="1"/>
          <p:nvPr/>
        </p:nvSpPr>
        <p:spPr>
          <a:xfrm>
            <a:off x="5915025" y="1347788"/>
            <a:ext cx="570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Pattern 2.2 : Chunk Relative Position</a:t>
            </a:r>
            <a:endParaRPr lang="en-CH" sz="2400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FDE7A43-7013-2ABA-9771-0804D79CE08B}"/>
              </a:ext>
            </a:extLst>
          </p:cNvPr>
          <p:cNvSpPr txBox="1"/>
          <p:nvPr/>
        </p:nvSpPr>
        <p:spPr>
          <a:xfrm>
            <a:off x="5986463" y="3070809"/>
            <a:ext cx="5862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query focus the first few diagonal of each chunks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08599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53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Observation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E23212C-1E39-9FE1-4526-2A2C4D3FBD9F}"/>
              </a:ext>
            </a:extLst>
          </p:cNvPr>
          <p:cNvCxnSpPr>
            <a:cxnSpLocks/>
          </p:cNvCxnSpPr>
          <p:nvPr/>
        </p:nvCxnSpPr>
        <p:spPr>
          <a:xfrm flipH="1">
            <a:off x="266811" y="1957387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189B608A-CFA9-318B-6051-94693D3523F6}"/>
              </a:ext>
            </a:extLst>
          </p:cNvPr>
          <p:cNvCxnSpPr>
            <a:cxnSpLocks/>
          </p:cNvCxnSpPr>
          <p:nvPr/>
        </p:nvCxnSpPr>
        <p:spPr>
          <a:xfrm flipH="1">
            <a:off x="162036" y="2952750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ED1AFE6-4E87-1BCC-39FE-41501DE978D4}"/>
              </a:ext>
            </a:extLst>
          </p:cNvPr>
          <p:cNvCxnSpPr>
            <a:cxnSpLocks/>
          </p:cNvCxnSpPr>
          <p:nvPr/>
        </p:nvCxnSpPr>
        <p:spPr>
          <a:xfrm flipH="1">
            <a:off x="162036" y="3811559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9638CA6-17AE-0E16-0AC5-A61ACDD31701}"/>
              </a:ext>
            </a:extLst>
          </p:cNvPr>
          <p:cNvCxnSpPr>
            <a:cxnSpLocks/>
          </p:cNvCxnSpPr>
          <p:nvPr/>
        </p:nvCxnSpPr>
        <p:spPr>
          <a:xfrm flipH="1">
            <a:off x="162036" y="4506884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40CD2DF6-E087-7FB8-241D-2E159D784B80}"/>
              </a:ext>
            </a:extLst>
          </p:cNvPr>
          <p:cNvCxnSpPr>
            <a:cxnSpLocks/>
          </p:cNvCxnSpPr>
          <p:nvPr/>
        </p:nvCxnSpPr>
        <p:spPr>
          <a:xfrm flipH="1">
            <a:off x="162036" y="5126009"/>
            <a:ext cx="53366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2188976B-78FD-E267-FE40-48342CAA82D6}"/>
              </a:ext>
            </a:extLst>
          </p:cNvPr>
          <p:cNvSpPr txBox="1"/>
          <p:nvPr/>
        </p:nvSpPr>
        <p:spPr>
          <a:xfrm>
            <a:off x="1365586" y="1525935"/>
            <a:ext cx="9937287" cy="56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How to get the chunks?  </a:t>
            </a:r>
          </a:p>
        </p:txBody>
      </p:sp>
    </p:spTree>
    <p:extLst>
      <p:ext uri="{BB962C8B-B14F-4D97-AF65-F5344CB8AC3E}">
        <p14:creationId xmlns:p14="http://schemas.microsoft.com/office/powerpoint/2010/main" val="34730287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54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4323931-9C1B-4010-9763-E09C1276C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75" y="929423"/>
            <a:ext cx="10626249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243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55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E28DCEF-8F55-7B45-29D2-1934128B87D6}"/>
              </a:ext>
            </a:extLst>
          </p:cNvPr>
          <p:cNvSpPr txBox="1"/>
          <p:nvPr/>
        </p:nvSpPr>
        <p:spPr>
          <a:xfrm>
            <a:off x="1365586" y="1525935"/>
            <a:ext cx="9937287" cy="2222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does it mean? 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Top8 Attention matrix for different query in the GQA for layer 1(second layer)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can we got ?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Some </a:t>
            </a:r>
            <a:r>
              <a:rPr lang="en-US" altLang="zh-CN" dirty="0"/>
              <a:t>query, key could tell us where the chunk 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398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56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B9DACE0-6E74-AF87-5B2D-67190F4E5B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t="444" r="318" b="-118"/>
          <a:stretch/>
        </p:blipFill>
        <p:spPr>
          <a:xfrm>
            <a:off x="2050253" y="1435551"/>
            <a:ext cx="9077324" cy="453504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A8991A9-82FC-3D4F-40BC-30A1033013B1}"/>
              </a:ext>
            </a:extLst>
          </p:cNvPr>
          <p:cNvSpPr txBox="1"/>
          <p:nvPr/>
        </p:nvSpPr>
        <p:spPr>
          <a:xfrm>
            <a:off x="807237" y="1901123"/>
            <a:ext cx="1438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GroupID 0</a:t>
            </a:r>
            <a:endParaRPr lang="en-CH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96FA74C-EBC2-D1F6-6A7D-331D6B55EFFE}"/>
              </a:ext>
            </a:extLst>
          </p:cNvPr>
          <p:cNvSpPr txBox="1"/>
          <p:nvPr/>
        </p:nvSpPr>
        <p:spPr>
          <a:xfrm>
            <a:off x="807235" y="2998641"/>
            <a:ext cx="1438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GroupID 1</a:t>
            </a:r>
            <a:endParaRPr lang="en-CH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DB8E8D7-EAAF-BB3D-8FAA-1FAE2702AC31}"/>
              </a:ext>
            </a:extLst>
          </p:cNvPr>
          <p:cNvSpPr txBox="1"/>
          <p:nvPr/>
        </p:nvSpPr>
        <p:spPr>
          <a:xfrm>
            <a:off x="807236" y="4083022"/>
            <a:ext cx="1438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GroupID 2</a:t>
            </a:r>
            <a:endParaRPr lang="en-CH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2D0AF21-148A-9DA5-316A-76508EC5FE52}"/>
              </a:ext>
            </a:extLst>
          </p:cNvPr>
          <p:cNvSpPr txBox="1"/>
          <p:nvPr/>
        </p:nvSpPr>
        <p:spPr>
          <a:xfrm>
            <a:off x="807235" y="5180540"/>
            <a:ext cx="1438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GroupID 3</a:t>
            </a:r>
            <a:endParaRPr lang="en-CH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7703797-6497-D5E1-2825-B706E400B5CF}"/>
              </a:ext>
            </a:extLst>
          </p:cNvPr>
          <p:cNvSpPr txBox="1"/>
          <p:nvPr/>
        </p:nvSpPr>
        <p:spPr>
          <a:xfrm>
            <a:off x="2245510" y="1014826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0</a:t>
            </a:r>
            <a:endParaRPr lang="en-CH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B3A83BB-AA90-4133-2D59-B47D5862B9BE}"/>
              </a:ext>
            </a:extLst>
          </p:cNvPr>
          <p:cNvSpPr txBox="1"/>
          <p:nvPr/>
        </p:nvSpPr>
        <p:spPr>
          <a:xfrm>
            <a:off x="3388510" y="1014826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1</a:t>
            </a:r>
            <a:endParaRPr lang="en-CH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879BF03-5E01-B0BD-3650-F67527C65753}"/>
              </a:ext>
            </a:extLst>
          </p:cNvPr>
          <p:cNvSpPr txBox="1"/>
          <p:nvPr/>
        </p:nvSpPr>
        <p:spPr>
          <a:xfrm>
            <a:off x="4493403" y="1014826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2</a:t>
            </a:r>
            <a:endParaRPr lang="en-CH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5DFF0C7-A13D-E63B-2D00-1F7B178B5571}"/>
              </a:ext>
            </a:extLst>
          </p:cNvPr>
          <p:cNvSpPr txBox="1"/>
          <p:nvPr/>
        </p:nvSpPr>
        <p:spPr>
          <a:xfrm>
            <a:off x="5674510" y="1004829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3</a:t>
            </a:r>
            <a:endParaRPr lang="en-CH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6FF996F-24CB-F779-C97B-0F275BAA8A8E}"/>
              </a:ext>
            </a:extLst>
          </p:cNvPr>
          <p:cNvSpPr txBox="1"/>
          <p:nvPr/>
        </p:nvSpPr>
        <p:spPr>
          <a:xfrm>
            <a:off x="6741317" y="1006678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4</a:t>
            </a:r>
            <a:endParaRPr lang="en-CH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9A19DAF-9CC9-9E28-27A7-CC8CA9314E56}"/>
              </a:ext>
            </a:extLst>
          </p:cNvPr>
          <p:cNvSpPr txBox="1"/>
          <p:nvPr/>
        </p:nvSpPr>
        <p:spPr>
          <a:xfrm>
            <a:off x="7860501" y="998881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5</a:t>
            </a:r>
            <a:endParaRPr lang="en-CH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2437CDD-BEF6-498B-4FDD-D929A378F476}"/>
              </a:ext>
            </a:extLst>
          </p:cNvPr>
          <p:cNvSpPr txBox="1"/>
          <p:nvPr/>
        </p:nvSpPr>
        <p:spPr>
          <a:xfrm>
            <a:off x="8984458" y="998881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6</a:t>
            </a:r>
            <a:endParaRPr lang="en-CH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A04D76A-D1DF-1751-4A7A-4CBE649D6035}"/>
              </a:ext>
            </a:extLst>
          </p:cNvPr>
          <p:cNvSpPr txBox="1"/>
          <p:nvPr/>
        </p:nvSpPr>
        <p:spPr>
          <a:xfrm>
            <a:off x="10108415" y="1006678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 7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478223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5CCE1D9-8D3C-F6C7-A098-A5A02F21E6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" t="2300" r="87560" b="2619"/>
          <a:stretch/>
        </p:blipFill>
        <p:spPr>
          <a:xfrm>
            <a:off x="385510" y="1028699"/>
            <a:ext cx="4776787" cy="467646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57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0502A67-EA73-42FB-586B-006E3EF581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3" t="25282" r="62445" b="50206"/>
          <a:stretch/>
        </p:blipFill>
        <p:spPr>
          <a:xfrm>
            <a:off x="403224" y="1028700"/>
            <a:ext cx="4759065" cy="4676461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0DE30E4B-EC8C-1FE8-4599-4F06C8AA1F53}"/>
              </a:ext>
            </a:extLst>
          </p:cNvPr>
          <p:cNvSpPr txBox="1"/>
          <p:nvPr/>
        </p:nvSpPr>
        <p:spPr>
          <a:xfrm>
            <a:off x="8296276" y="2147790"/>
            <a:ext cx="1357312" cy="2266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dirty="0"/>
              <a:t>Layer 1</a:t>
            </a:r>
          </a:p>
          <a:p>
            <a:pPr>
              <a:lnSpc>
                <a:spcPct val="250000"/>
              </a:lnSpc>
            </a:pPr>
            <a:r>
              <a:rPr lang="en-US" sz="2000" dirty="0"/>
              <a:t>Head 2</a:t>
            </a:r>
          </a:p>
          <a:p>
            <a:pPr>
              <a:lnSpc>
                <a:spcPct val="250000"/>
              </a:lnSpc>
            </a:pPr>
            <a:r>
              <a:rPr lang="en-US" sz="2000" dirty="0"/>
              <a:t>GroupID 1</a:t>
            </a:r>
            <a:endParaRPr lang="en-CH" sz="2000" dirty="0"/>
          </a:p>
        </p:txBody>
      </p:sp>
    </p:spTree>
    <p:extLst>
      <p:ext uri="{BB962C8B-B14F-4D97-AF65-F5344CB8AC3E}">
        <p14:creationId xmlns:p14="http://schemas.microsoft.com/office/powerpoint/2010/main" val="574469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58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CCBE421-2DAC-8B42-A6FF-5489907004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" t="2300" r="87560" b="2619"/>
          <a:stretch/>
        </p:blipFill>
        <p:spPr>
          <a:xfrm>
            <a:off x="388936" y="1046041"/>
            <a:ext cx="4759074" cy="46591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F791C40-047D-2E31-3E2C-3960F6465F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440154"/>
              </a:clrFrom>
              <a:clrTo>
                <a:srgbClr val="440154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3" t="25282" r="62445" b="50206"/>
          <a:stretch/>
        </p:blipFill>
        <p:spPr>
          <a:xfrm>
            <a:off x="388936" y="1046041"/>
            <a:ext cx="4759065" cy="467646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6463D41-4973-D8BB-4AA0-9F3D3A4CE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449" y="2076451"/>
            <a:ext cx="6317920" cy="315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44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59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CCBE421-2DAC-8B42-A6FF-5489907004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" t="2300" r="87560" b="2619"/>
          <a:stretch/>
        </p:blipFill>
        <p:spPr>
          <a:xfrm>
            <a:off x="388936" y="1046041"/>
            <a:ext cx="4759074" cy="46591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F791C40-047D-2E31-3E2C-3960F6465FC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440154"/>
              </a:clrFrom>
              <a:clrTo>
                <a:srgbClr val="440154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3" t="25282" r="62445" b="50206"/>
          <a:stretch/>
        </p:blipFill>
        <p:spPr>
          <a:xfrm>
            <a:off x="388936" y="1046041"/>
            <a:ext cx="4759065" cy="4676461"/>
          </a:xfrm>
          <a:prstGeom prst="rect">
            <a:avLst/>
          </a:prstGeom>
        </p:spPr>
      </p:pic>
      <p:pic>
        <p:nvPicPr>
          <p:cNvPr id="3" name="attn_batch_0">
            <a:hlinkClick r:id="" action="ppaction://media"/>
            <a:extLst>
              <a:ext uri="{FF2B5EF4-FFF2-40B4-BE49-F238E27FC236}">
                <a16:creationId xmlns:a16="http://schemas.microsoft.com/office/drawing/2014/main" id="{9D97F728-C753-0E21-E416-CB89487D43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48001" y="1734457"/>
            <a:ext cx="7170058" cy="358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4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60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0754610-C989-C23D-F089-2C0B15523C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428" b="47715"/>
          <a:stretch/>
        </p:blipFill>
        <p:spPr>
          <a:xfrm>
            <a:off x="584955" y="1284029"/>
            <a:ext cx="10875207" cy="227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189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61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0754610-C989-C23D-F089-2C0B15523C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428" b="30567"/>
          <a:stretch/>
        </p:blipFill>
        <p:spPr>
          <a:xfrm>
            <a:off x="584955" y="1284029"/>
            <a:ext cx="10875207" cy="302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843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62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53461F-A16A-FBA0-3105-49D0941C380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0754610-C989-C23D-F089-2C0B15523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55" y="1284029"/>
            <a:ext cx="10828855" cy="435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904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63</a:t>
            </a:fld>
            <a:endParaRPr lang="de-CH" noProof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21AE39E-12BD-9656-BDF7-9C3878562514}"/>
              </a:ext>
            </a:extLst>
          </p:cNvPr>
          <p:cNvSpPr txBox="1"/>
          <p:nvPr/>
        </p:nvSpPr>
        <p:spPr>
          <a:xfrm>
            <a:off x="1365586" y="1525935"/>
            <a:ext cx="9937287" cy="56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are those peaks stand for? 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Pattern Detection</a:t>
            </a:r>
          </a:p>
        </p:txBody>
      </p:sp>
    </p:spTree>
    <p:extLst>
      <p:ext uri="{BB962C8B-B14F-4D97-AF65-F5344CB8AC3E}">
        <p14:creationId xmlns:p14="http://schemas.microsoft.com/office/powerpoint/2010/main" val="28227544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64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Text Correspondence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1E85353-DCEB-3CB0-1E2E-2EF1A3FD020B}"/>
              </a:ext>
            </a:extLst>
          </p:cNvPr>
          <p:cNvGrpSpPr/>
          <p:nvPr/>
        </p:nvGrpSpPr>
        <p:grpSpPr>
          <a:xfrm>
            <a:off x="421795" y="693730"/>
            <a:ext cx="11543875" cy="5940088"/>
            <a:chOff x="169153" y="416337"/>
            <a:chExt cx="11543875" cy="594008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F1C296F-261C-B81D-2B4D-079B275A7ADE}"/>
                </a:ext>
              </a:extLst>
            </p:cNvPr>
            <p:cNvSpPr/>
            <p:nvPr/>
          </p:nvSpPr>
          <p:spPr>
            <a:xfrm>
              <a:off x="6487885" y="4935338"/>
              <a:ext cx="5225143" cy="59009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08FE0FD-6C73-D676-1605-386761992B0C}"/>
                </a:ext>
              </a:extLst>
            </p:cNvPr>
            <p:cNvSpPr/>
            <p:nvPr/>
          </p:nvSpPr>
          <p:spPr>
            <a:xfrm>
              <a:off x="6476999" y="2921979"/>
              <a:ext cx="5225143" cy="61671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474F400-735C-E2BC-8937-1F8D61BDA269}"/>
                </a:ext>
              </a:extLst>
            </p:cNvPr>
            <p:cNvSpPr/>
            <p:nvPr/>
          </p:nvSpPr>
          <p:spPr>
            <a:xfrm>
              <a:off x="169153" y="4692164"/>
              <a:ext cx="6106044" cy="629697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A7F4734-E218-AA35-3A40-3AC82C303FC3}"/>
                </a:ext>
              </a:extLst>
            </p:cNvPr>
            <p:cNvSpPr/>
            <p:nvPr/>
          </p:nvSpPr>
          <p:spPr>
            <a:xfrm>
              <a:off x="169153" y="3027903"/>
              <a:ext cx="6106044" cy="629697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AA17BDA-40A8-C4D9-2B31-10E5989D1B06}"/>
                </a:ext>
              </a:extLst>
            </p:cNvPr>
            <p:cNvSpPr/>
            <p:nvPr/>
          </p:nvSpPr>
          <p:spPr>
            <a:xfrm>
              <a:off x="169153" y="1048794"/>
              <a:ext cx="6106044" cy="97469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5DB2328-03A9-3119-741E-83A68A1317F9}"/>
                </a:ext>
              </a:extLst>
            </p:cNvPr>
            <p:cNvSpPr/>
            <p:nvPr/>
          </p:nvSpPr>
          <p:spPr>
            <a:xfrm>
              <a:off x="6487884" y="1101553"/>
              <a:ext cx="5214258" cy="616715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E627BA9-FE1F-962C-5B5F-C46ACE43554D}"/>
                </a:ext>
              </a:extLst>
            </p:cNvPr>
            <p:cNvSpPr txBox="1"/>
            <p:nvPr/>
          </p:nvSpPr>
          <p:spPr>
            <a:xfrm>
              <a:off x="304805" y="416337"/>
              <a:ext cx="6070874" cy="5940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dirty="0"/>
                <a:t>&lt;|begin_of_text|&gt;&lt;|start_header_id|&gt;user&lt;|end_header_id|&gt;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There is a single choice question about college biology. Answer the question by replying A, B, C or D.</a:t>
              </a:r>
            </a:p>
            <a:p>
              <a:r>
                <a:rPr lang="en-US" sz="1000" dirty="0"/>
                <a:t>Question: Which of the following represents an accurate statement concerning arthropods?</a:t>
              </a:r>
            </a:p>
            <a:p>
              <a:r>
                <a:rPr lang="en-US" sz="1000" dirty="0"/>
                <a:t>A. They possess an exoskeleton composed primarily of peptidoglycan.</a:t>
              </a:r>
            </a:p>
            <a:p>
              <a:r>
                <a:rPr lang="en-US" sz="1000" dirty="0"/>
                <a:t>B. They possess an open circulatory system with a dorsal heart.</a:t>
              </a:r>
            </a:p>
            <a:p>
              <a:r>
                <a:rPr lang="en-US" sz="1000" dirty="0"/>
                <a:t>C. They are members of a biologically unsuccessful phylum incapable of exploiting diverse habitats and nutrition sources.</a:t>
              </a:r>
            </a:p>
            <a:p>
              <a:r>
                <a:rPr lang="en-US" sz="1000" dirty="0"/>
                <a:t>D. They lack paired, jointed appendages.</a:t>
              </a:r>
            </a:p>
            <a:p>
              <a:r>
                <a:rPr lang="en-US" sz="1000" dirty="0"/>
                <a:t>Answer:&lt;|eot_id|&gt;&lt;|start_header_id|&gt;assistant&lt;|end_header_id|&gt;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B&lt;|eot_id|&gt;&lt;|start_header_id|&gt;user&lt;|end_header_id|&gt;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There is a single choice question about college biology. Answer the question by replying A, B, C or D.</a:t>
              </a:r>
            </a:p>
            <a:p>
              <a:r>
                <a:rPr lang="en-US" sz="1000" dirty="0"/>
                <a:t>Question: In a given population, 1 out of every 400 people has a cancer caused by a completely recessive allele, b. Assuming the population is in Hardy-Weinberg equilibrium, which of the following is the expected proportion of individuals who carry the b allele but are not expected to develop the cancer?</a:t>
              </a:r>
            </a:p>
            <a:p>
              <a:r>
                <a:rPr lang="en-US" sz="1000" dirty="0"/>
                <a:t>A. 1/400</a:t>
              </a:r>
            </a:p>
            <a:p>
              <a:r>
                <a:rPr lang="en-US" sz="1000" dirty="0"/>
                <a:t>B. 19/400</a:t>
              </a:r>
            </a:p>
            <a:p>
              <a:r>
                <a:rPr lang="en-US" sz="1000" dirty="0"/>
                <a:t>C. 20/400</a:t>
              </a:r>
            </a:p>
            <a:p>
              <a:r>
                <a:rPr lang="en-US" sz="1000" dirty="0"/>
                <a:t>D. 38/400</a:t>
              </a:r>
            </a:p>
            <a:p>
              <a:r>
                <a:rPr lang="en-US" sz="1000" dirty="0"/>
                <a:t>Answer:&lt;|eot_id|&gt;&lt;|start_header_id|&gt;assistant&lt;|end_header_id|&gt;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D&lt;|eot_id|&gt;&lt;|start_header_id|&gt;user&lt;|end_header_id|&gt;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There is a single choice question about college biology. Answer the question by replying A, B, C or D.</a:t>
              </a:r>
            </a:p>
            <a:p>
              <a:r>
                <a:rPr lang="en-US" sz="1000" dirty="0"/>
                <a:t>Question: The presence of homologous structures in two different organisms, such as the humerus in the front limb of a human and a bird, indicates that</a:t>
              </a:r>
            </a:p>
            <a:p>
              <a:r>
                <a:rPr lang="en-US" sz="1000" dirty="0"/>
                <a:t>A. the human and bird are polyphyletic species</a:t>
              </a:r>
            </a:p>
            <a:p>
              <a:r>
                <a:rPr lang="en-US" sz="1000" dirty="0"/>
                <a:t>B. a human's and bird's evolution is convergent</a:t>
              </a:r>
            </a:p>
            <a:p>
              <a:r>
                <a:rPr lang="en-US" sz="1000" dirty="0"/>
                <a:t>C. the human and bird belong to a clade</a:t>
              </a:r>
            </a:p>
            <a:p>
              <a:r>
                <a:rPr lang="en-US" sz="1000" dirty="0"/>
                <a:t>D. the human and bird developed by analogy</a:t>
              </a:r>
            </a:p>
            <a:p>
              <a:r>
                <a:rPr lang="en-US" sz="1000" dirty="0"/>
                <a:t>Answer:&lt;|eot_id|&gt;&lt;|start_header_id|&gt;assistant&lt;|end_header_id|&gt;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C&lt;|eot_id|&gt;&lt;|start_header_id|&gt;user&lt;|end_header_id|&gt;</a:t>
              </a:r>
            </a:p>
            <a:p>
              <a:endParaRPr lang="en-US" sz="1000" dirty="0"/>
            </a:p>
            <a:p>
              <a:endParaRPr lang="en-US" sz="1000" dirty="0"/>
            </a:p>
            <a:p>
              <a:endParaRPr lang="en-US" sz="100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2517360-DDB1-1F62-5502-886078B96932}"/>
                </a:ext>
              </a:extLst>
            </p:cNvPr>
            <p:cNvSpPr txBox="1"/>
            <p:nvPr/>
          </p:nvSpPr>
          <p:spPr>
            <a:xfrm>
              <a:off x="6410849" y="454025"/>
              <a:ext cx="5225143" cy="5478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There is a single choice question about college biology. Answer the question by replying A, B, C or D.</a:t>
              </a:r>
            </a:p>
            <a:p>
              <a:r>
                <a:rPr lang="en-US" sz="1000" dirty="0"/>
                <a:t>Question: According to the pressure-flow model of movement of phloem contents, photosynthate movement from source to sink is driven by</a:t>
              </a:r>
            </a:p>
            <a:p>
              <a:r>
                <a:rPr lang="en-US" sz="1000" dirty="0"/>
                <a:t>A. an ATP-dependent pressure-flow pump</a:t>
              </a:r>
            </a:p>
            <a:p>
              <a:r>
                <a:rPr lang="en-US" sz="1000" dirty="0"/>
                <a:t>B. a water-pressure potential gradient</a:t>
              </a:r>
            </a:p>
            <a:p>
              <a:r>
                <a:rPr lang="en-US" sz="1000" dirty="0"/>
                <a:t>C. transpiration</a:t>
              </a:r>
            </a:p>
            <a:p>
              <a:r>
                <a:rPr lang="en-US" sz="1000" dirty="0"/>
                <a:t>D. apoplastic diffusion</a:t>
              </a:r>
            </a:p>
            <a:p>
              <a:r>
                <a:rPr lang="en-US" sz="1000" dirty="0"/>
                <a:t>Answer:&lt;|eot_id|&gt;&lt;|start_header_id|&gt;assistant&lt;|end_header_id|&gt;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B&lt;|eot_id|&gt;&lt;|start_header_id|&gt;user&lt;|end_header_id|&gt;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There is a single choice question about college biology. Answer the question by replying A, B, C or D.</a:t>
              </a:r>
            </a:p>
            <a:p>
              <a:r>
                <a:rPr lang="en-US" sz="1000" dirty="0"/>
                <a:t>Question: Which of the following contain DNA sequences required for the segregation of chromosomes in mitosis and meiosis?</a:t>
              </a:r>
            </a:p>
            <a:p>
              <a:r>
                <a:rPr lang="en-US" sz="1000" dirty="0"/>
                <a:t>A. Telomeres</a:t>
              </a:r>
            </a:p>
            <a:p>
              <a:r>
                <a:rPr lang="en-US" sz="1000" dirty="0"/>
                <a:t>B. Centromeres</a:t>
              </a:r>
            </a:p>
            <a:p>
              <a:r>
                <a:rPr lang="en-US" sz="1000" dirty="0"/>
                <a:t>C. Nucleosomes</a:t>
              </a:r>
            </a:p>
            <a:p>
              <a:r>
                <a:rPr lang="en-US" sz="1000" dirty="0"/>
                <a:t>D. Spliceosomes</a:t>
              </a:r>
            </a:p>
            <a:p>
              <a:r>
                <a:rPr lang="en-US" sz="1000" dirty="0"/>
                <a:t>Answer:&lt;|eot_id|&gt;&lt;|start_header_id|&gt;assistant&lt;|end_header_id|&gt;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B&lt;|eot_id|&gt;&lt;|start_header_id|&gt;user&lt;|end_header_id|&gt;</a:t>
              </a:r>
            </a:p>
            <a:p>
              <a:endParaRPr lang="en-US" sz="1000" dirty="0"/>
            </a:p>
            <a:p>
              <a:r>
                <a:rPr lang="en-US" sz="1000" dirty="0"/>
                <a:t>There is a single choice question about college biology. Answer the question by replying A, B, C or D.</a:t>
              </a:r>
            </a:p>
            <a:p>
              <a:r>
                <a:rPr lang="en-US" sz="1000" dirty="0"/>
                <a:t>Question: A female fruit fly bearing linked genes that produce the phenotype gray body and normal wings mates with a male fruit fly of phenotype black body and vestigial wings. The presence of gray-bodied, vestigialwinged flies among the progeny is best explained by</a:t>
              </a:r>
            </a:p>
            <a:p>
              <a:r>
                <a:rPr lang="en-US" sz="1000" dirty="0"/>
                <a:t>A. crossing over</a:t>
              </a:r>
            </a:p>
            <a:p>
              <a:r>
                <a:rPr lang="en-US" sz="1000" dirty="0"/>
                <a:t>B. independent assortment</a:t>
              </a:r>
            </a:p>
            <a:p>
              <a:r>
                <a:rPr lang="en-US" sz="1000" dirty="0"/>
                <a:t>C. segregation of alleles</a:t>
              </a:r>
            </a:p>
            <a:p>
              <a:r>
                <a:rPr lang="en-US" sz="1000" dirty="0"/>
                <a:t>D. penetrance</a:t>
              </a:r>
            </a:p>
            <a:p>
              <a:r>
                <a:rPr lang="en-US" sz="1000" dirty="0"/>
                <a:t>Answer:&lt;|eot_id|&gt;&lt;|start_header_id|&gt;assistant&lt;|end_header_id|&gt;</a:t>
              </a:r>
            </a:p>
            <a:p>
              <a:endParaRPr lang="en-CH" sz="1000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5C9ECF8-D80D-EEBB-9813-BBD3F74D5DFA}"/>
                </a:ext>
              </a:extLst>
            </p:cNvPr>
            <p:cNvSpPr txBox="1"/>
            <p:nvPr/>
          </p:nvSpPr>
          <p:spPr>
            <a:xfrm>
              <a:off x="5738013" y="5894760"/>
              <a:ext cx="1043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Peaks</a:t>
              </a:r>
              <a:endParaRPr lang="en-CH" dirty="0">
                <a:solidFill>
                  <a:schemeClr val="accent5"/>
                </a:solidFill>
              </a:endParaRPr>
            </a:p>
          </p:txBody>
        </p: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6DC639AB-FAB0-7463-89CD-1EB114CDF88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98745" y="1101553"/>
              <a:ext cx="897255" cy="47932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40B74EF4-8E50-E6F4-95B4-D2A143888D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4310" y="1101553"/>
              <a:ext cx="1000136" cy="47932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38C71310-15E1-61D4-B1C2-3882D5DD07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8303" y="2921979"/>
              <a:ext cx="1552639" cy="297278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A683C5FE-350A-2907-AFC7-7FAC10ADB5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5197" y="4873034"/>
              <a:ext cx="1537093" cy="102172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3C4B7191-1BD3-3327-35F1-9A8ED19AB32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58401" y="3123689"/>
              <a:ext cx="1359291" cy="27710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C8DE5114-13E1-525F-BAE8-F0DB8E7A1E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65244" y="4792929"/>
              <a:ext cx="1569902" cy="114369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67799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65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Text Correspondence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F8152B-EDF6-EF9A-91D0-A6B2AACB23AE}"/>
              </a:ext>
            </a:extLst>
          </p:cNvPr>
          <p:cNvSpPr txBox="1"/>
          <p:nvPr/>
        </p:nvSpPr>
        <p:spPr>
          <a:xfrm>
            <a:off x="1351299" y="1535460"/>
            <a:ext cx="9937287" cy="56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Does it work for other datasets?  </a:t>
            </a:r>
          </a:p>
        </p:txBody>
      </p:sp>
    </p:spTree>
    <p:extLst>
      <p:ext uri="{BB962C8B-B14F-4D97-AF65-F5344CB8AC3E}">
        <p14:creationId xmlns:p14="http://schemas.microsoft.com/office/powerpoint/2010/main" val="2528106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66</a:t>
            </a:fld>
            <a:endParaRPr lang="de-CH" noProof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256FD88-F04A-0411-DF26-32A1073334A5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Dataset Generalization</a:t>
            </a:r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7" name="摘要缩放定位 6">
                <a:extLst>
                  <a:ext uri="{FF2B5EF4-FFF2-40B4-BE49-F238E27FC236}">
                    <a16:creationId xmlns:a16="http://schemas.microsoft.com/office/drawing/2014/main" id="{A20586AA-2B27-E0DB-A1BC-B616896097C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2999150"/>
                  </p:ext>
                </p:extLst>
              </p:nvPr>
            </p:nvGraphicFramePr>
            <p:xfrm>
              <a:off x="7257" y="728883"/>
              <a:ext cx="12222163" cy="5331598"/>
            </p:xfrm>
            <a:graphic>
              <a:graphicData uri="http://schemas.microsoft.com/office/powerpoint/2016/summaryzoom">
                <psuz:summaryZm>
                  <psuz:summaryZmObj sectionId="{580AA7BA-EF44-4751-8962-2D953AD0F9DE}" offsetFactorX="-38508" offsetFactorY="70709" scaleFactorX="79832" scaleFactorY="79832">
                    <psuz:zmPr id="{89D78276-FCDC-49FC-9794-17CFE80B2FDE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53468" y="2125007"/>
                          <a:ext cx="3405056" cy="191534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73020236-A4B6-4D82-8344-A53A40054224}" offsetFactorX="-57032" offsetFactorY="70709" scaleFactorX="81460" scaleFactorY="81460">
                    <psuz:zmPr id="{CC90A45A-FD3E-4F66-8052-8CC90E9CC601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4153875" y="2105478"/>
                          <a:ext cx="3474495" cy="195440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C84DDC12-93DD-450D-B9BB-2D426CC6D387}" offsetFactorX="131735" offsetFactorY="-35958" scaleFactorX="79725" scaleFactorY="79725">
                    <psuz:zmPr id="{F296FD98-81E9-426D-AEBC-3AB0F0D39A87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7817087" y="2126283"/>
                          <a:ext cx="3400492" cy="1912777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7" name="摘要缩放定位 6">
                <a:extLst>
                  <a:ext uri="{FF2B5EF4-FFF2-40B4-BE49-F238E27FC236}">
                    <a16:creationId xmlns:a16="http://schemas.microsoft.com/office/drawing/2014/main" id="{A20586AA-2B27-E0DB-A1BC-B616896097CD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7257" y="728883"/>
                <a:ext cx="12222163" cy="5331598"/>
                <a:chOff x="7257" y="728883"/>
                <a:chExt cx="12222163" cy="5331598"/>
              </a:xfrm>
            </p:grpSpPr>
            <p:pic>
              <p:nvPicPr>
                <p:cNvPr id="3" name="图片 3">
                  <a:hlinkClick r:id="rId6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60725" y="2853890"/>
                  <a:ext cx="3405056" cy="1915344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8" name="图片 8">
                  <a:hlinkClick r:id="rId7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161132" y="2834361"/>
                  <a:ext cx="3474495" cy="1954403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9" name="图片 9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824344" y="2855166"/>
                  <a:ext cx="3400492" cy="1912777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1512368817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67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Multi-Agent</a:t>
            </a:r>
            <a:endParaRPr lang="en-CH" sz="3600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B39FC37-15DB-B1DA-C6B7-73F675C8112E}"/>
              </a:ext>
            </a:extLst>
          </p:cNvPr>
          <p:cNvGrpSpPr/>
          <p:nvPr/>
        </p:nvGrpSpPr>
        <p:grpSpPr>
          <a:xfrm>
            <a:off x="299010" y="1540820"/>
            <a:ext cx="11470154" cy="4471028"/>
            <a:chOff x="213853" y="916933"/>
            <a:chExt cx="11470154" cy="447102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30FE2FC-1DD8-4197-0A88-F5350B0AE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179" r="62500" b="50000"/>
            <a:stretch/>
          </p:blipFill>
          <p:spPr>
            <a:xfrm>
              <a:off x="213853" y="1255487"/>
              <a:ext cx="4162205" cy="4132474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A97FDBD-AF45-F54C-7E82-F81956C6D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6058" y="1669144"/>
              <a:ext cx="7307949" cy="365397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643E1B6-94D2-F0D8-001C-7960CE758DE2}"/>
                </a:ext>
              </a:extLst>
            </p:cNvPr>
            <p:cNvSpPr txBox="1"/>
            <p:nvPr/>
          </p:nvSpPr>
          <p:spPr>
            <a:xfrm>
              <a:off x="961573" y="916933"/>
              <a:ext cx="30118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Layer 1 Head 2 </a:t>
              </a:r>
              <a:r>
                <a:rPr lang="en-US" sz="1600" dirty="0" err="1"/>
                <a:t>QueryID</a:t>
              </a:r>
              <a:r>
                <a:rPr lang="en-US" sz="1600" dirty="0"/>
                <a:t> 1</a:t>
              </a:r>
              <a:endParaRPr lang="en-CH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008521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68</a:t>
            </a:fld>
            <a:endParaRPr lang="de-CH" noProof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B8EE2C17-DE17-3FF7-AD79-6FB414162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87" y="744758"/>
            <a:ext cx="8164881" cy="5368484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4E7E64C3-214D-471D-791F-2E3110DAFB41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Multi-Agent</a:t>
            </a:r>
            <a:endParaRPr lang="en-CH" sz="3600" dirty="0"/>
          </a:p>
        </p:txBody>
      </p:sp>
    </p:spTree>
    <p:extLst>
      <p:ext uri="{BB962C8B-B14F-4D97-AF65-F5344CB8AC3E}">
        <p14:creationId xmlns:p14="http://schemas.microsoft.com/office/powerpoint/2010/main" val="28496664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69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ShareGPT</a:t>
            </a:r>
            <a:endParaRPr lang="en-CH" sz="36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9168CF2-2332-25A9-65FF-DD042CC29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77" y="1344097"/>
            <a:ext cx="11290771" cy="45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176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70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3E94AC35-FEE0-443F-3F65-3C3813C10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504" y="942452"/>
            <a:ext cx="7036488" cy="535385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456ECD5-827D-D03B-2CFE-7A0369136345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ShareGPT</a:t>
            </a:r>
            <a:endParaRPr lang="en-CH" sz="3600" dirty="0"/>
          </a:p>
        </p:txBody>
      </p:sp>
    </p:spTree>
    <p:extLst>
      <p:ext uri="{BB962C8B-B14F-4D97-AF65-F5344CB8AC3E}">
        <p14:creationId xmlns:p14="http://schemas.microsoft.com/office/powerpoint/2010/main" val="15861622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71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SuperGLUE</a:t>
            </a:r>
            <a:endParaRPr lang="en-CH" sz="36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CB86180-F86F-0BA6-2567-BF2EB219E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52838"/>
            <a:ext cx="11668755" cy="47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64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72</a:t>
            </a:fld>
            <a:endParaRPr lang="de-CH" noProof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3AA96A4-D84A-4B8A-4981-55EAECCBC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67" y="1405879"/>
            <a:ext cx="11473666" cy="462726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2A2834B-DC57-5210-B039-B51F22A6D4A4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SuperGLUE</a:t>
            </a:r>
            <a:endParaRPr lang="en-CH" sz="3600" dirty="0"/>
          </a:p>
        </p:txBody>
      </p:sp>
    </p:spTree>
    <p:extLst>
      <p:ext uri="{BB962C8B-B14F-4D97-AF65-F5344CB8AC3E}">
        <p14:creationId xmlns:p14="http://schemas.microsoft.com/office/powerpoint/2010/main" val="31814961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73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Dataset Generalization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8C47522-1548-7CB7-F620-176A3AD3C48B}"/>
              </a:ext>
            </a:extLst>
          </p:cNvPr>
          <p:cNvSpPr txBox="1"/>
          <p:nvPr/>
        </p:nvSpPr>
        <p:spPr>
          <a:xfrm>
            <a:off x="1351299" y="1535460"/>
            <a:ext cx="9937287" cy="2776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can we got?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“.”, “\n” and change of the role is always considered as the start of the chunk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Connection words like “then” or “further” also indicates the start of a new chunk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Why is there</a:t>
            </a:r>
            <a:r>
              <a:rPr lang="zh-CN" altLang="en-US" b="1" dirty="0"/>
              <a:t> “</a:t>
            </a:r>
            <a:r>
              <a:rPr lang="en-US" sz="1800" dirty="0" err="1"/>
              <a:t>âĢĤâĢ</a:t>
            </a:r>
            <a:r>
              <a:rPr lang="zh-CN" altLang="en-US" sz="1800" b="1" dirty="0"/>
              <a:t>” </a:t>
            </a:r>
            <a:r>
              <a:rPr lang="en-US" altLang="zh-CN" sz="1800" b="1" dirty="0"/>
              <a:t>in the paragraph </a:t>
            </a:r>
            <a:r>
              <a:rPr lang="en-US" altLang="zh-CN" sz="1800" dirty="0"/>
              <a:t>?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Its caused by the tokenizer</a:t>
            </a:r>
          </a:p>
        </p:txBody>
      </p:sp>
    </p:spTree>
    <p:extLst>
      <p:ext uri="{BB962C8B-B14F-4D97-AF65-F5344CB8AC3E}">
        <p14:creationId xmlns:p14="http://schemas.microsoft.com/office/powerpoint/2010/main" val="3291976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1709524"/>
            <a:ext cx="6184219" cy="685333"/>
          </a:xfrm>
        </p:spPr>
        <p:txBody>
          <a:bodyPr/>
          <a:lstStyle/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1. Related Work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74</a:t>
            </a:fld>
            <a:endParaRPr lang="de-CH" noProof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10242D-EFC5-3FEA-0C4B-5D9DBB6FA549}"/>
              </a:ext>
            </a:extLst>
          </p:cNvPr>
          <p:cNvSpPr txBox="1">
            <a:spLocks/>
          </p:cNvSpPr>
          <p:nvPr/>
        </p:nvSpPr>
        <p:spPr>
          <a:xfrm>
            <a:off x="731834" y="2440825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/>
              <a:t>2. Observation</a:t>
            </a:r>
            <a:endParaRPr lang="de-CH" sz="6000" b="1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1234049-776F-2A9C-E991-7ACF2AEC1C44}"/>
              </a:ext>
            </a:extLst>
          </p:cNvPr>
          <p:cNvSpPr txBox="1">
            <a:spLocks/>
          </p:cNvSpPr>
          <p:nvPr/>
        </p:nvSpPr>
        <p:spPr>
          <a:xfrm>
            <a:off x="731836" y="3424933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3. Methodology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3C1EC8B-714E-818A-6CE6-043B5702187A}"/>
              </a:ext>
            </a:extLst>
          </p:cNvPr>
          <p:cNvSpPr txBox="1">
            <a:spLocks/>
          </p:cNvSpPr>
          <p:nvPr/>
        </p:nvSpPr>
        <p:spPr>
          <a:xfrm>
            <a:off x="731836" y="4254971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4. Experiment</a:t>
            </a:r>
            <a:br>
              <a:rPr lang="de-DE" sz="4800" b="1" dirty="0">
                <a:solidFill>
                  <a:schemeClr val="bg1">
                    <a:alpha val="3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C1BC23E-F95D-4CA0-3365-626C875B37C7}"/>
              </a:ext>
            </a:extLst>
          </p:cNvPr>
          <p:cNvSpPr txBox="1">
            <a:spLocks/>
          </p:cNvSpPr>
          <p:nvPr/>
        </p:nvSpPr>
        <p:spPr>
          <a:xfrm>
            <a:off x="731835" y="4963187"/>
            <a:ext cx="10728325" cy="7518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20000"/>
                  </a:schemeClr>
                </a:solidFill>
              </a:rPr>
              <a:t>5. Conclusion</a:t>
            </a:r>
            <a:br>
              <a:rPr lang="de-DE" sz="4800" b="1" dirty="0">
                <a:solidFill>
                  <a:schemeClr val="bg1">
                    <a:alpha val="2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2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695612"/>
      </p:ext>
    </p:extLst>
  </p:cSld>
  <p:clrMapOvr>
    <a:masterClrMapping/>
  </p:clrMapOvr>
  <p:transition spd="slow">
    <p:push dir="r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80" y="940267"/>
            <a:ext cx="6184219" cy="685333"/>
          </a:xfrm>
        </p:spPr>
        <p:txBody>
          <a:bodyPr/>
          <a:lstStyle/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1. Related Work</a:t>
            </a: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75</a:t>
            </a:fld>
            <a:endParaRPr lang="de-CH" noProof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10242D-EFC5-3FEA-0C4B-5D9DBB6FA549}"/>
              </a:ext>
            </a:extLst>
          </p:cNvPr>
          <p:cNvSpPr txBox="1">
            <a:spLocks/>
          </p:cNvSpPr>
          <p:nvPr/>
        </p:nvSpPr>
        <p:spPr>
          <a:xfrm>
            <a:off x="673778" y="1671568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2. Observation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1234049-776F-2A9C-E991-7ACF2AEC1C44}"/>
              </a:ext>
            </a:extLst>
          </p:cNvPr>
          <p:cNvSpPr txBox="1">
            <a:spLocks/>
          </p:cNvSpPr>
          <p:nvPr/>
        </p:nvSpPr>
        <p:spPr>
          <a:xfrm>
            <a:off x="673778" y="2479003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/>
              <a:t>3. Methodology</a:t>
            </a:r>
            <a:endParaRPr lang="de-CH" sz="6000" b="1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3C1EC8B-714E-818A-6CE6-043B5702187A}"/>
              </a:ext>
            </a:extLst>
          </p:cNvPr>
          <p:cNvSpPr txBox="1">
            <a:spLocks/>
          </p:cNvSpPr>
          <p:nvPr/>
        </p:nvSpPr>
        <p:spPr>
          <a:xfrm>
            <a:off x="673780" y="3485714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4. Experiment</a:t>
            </a:r>
            <a:br>
              <a:rPr lang="de-DE" sz="4800" b="1" dirty="0">
                <a:solidFill>
                  <a:schemeClr val="bg1">
                    <a:alpha val="4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C1BC23E-F95D-4CA0-3365-626C875B37C7}"/>
              </a:ext>
            </a:extLst>
          </p:cNvPr>
          <p:cNvSpPr txBox="1">
            <a:spLocks/>
          </p:cNvSpPr>
          <p:nvPr/>
        </p:nvSpPr>
        <p:spPr>
          <a:xfrm>
            <a:off x="673779" y="4193930"/>
            <a:ext cx="10728325" cy="7518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5. Conclusion</a:t>
            </a:r>
            <a:br>
              <a:rPr lang="de-DE" sz="4800" b="1" dirty="0">
                <a:solidFill>
                  <a:schemeClr val="bg1">
                    <a:alpha val="3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28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76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Methodology</a:t>
            </a:r>
          </a:p>
        </p:txBody>
      </p:sp>
      <p:pic>
        <p:nvPicPr>
          <p:cNvPr id="17" name="!!chunk_sink">
            <a:extLst>
              <a:ext uri="{FF2B5EF4-FFF2-40B4-BE49-F238E27FC236}">
                <a16:creationId xmlns:a16="http://schemas.microsoft.com/office/drawing/2014/main" id="{49C494C2-F48D-D388-8E2C-84ECE660D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539" y="1866627"/>
            <a:ext cx="2813613" cy="295879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7D333AF-A171-4050-E9EE-879E7FEDE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466" y="1866628"/>
            <a:ext cx="2813612" cy="295879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A40A45DC-F746-E45E-7B2C-4A30CF5F1FCE}"/>
              </a:ext>
            </a:extLst>
          </p:cNvPr>
          <p:cNvSpPr txBox="1"/>
          <p:nvPr/>
        </p:nvSpPr>
        <p:spPr>
          <a:xfrm>
            <a:off x="8251459" y="4625380"/>
            <a:ext cx="2612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(d) </a:t>
            </a:r>
            <a:r>
              <a:rPr lang="en-US" sz="1600" b="1" dirty="0"/>
              <a:t>Chunk Sink (Ours)</a:t>
            </a:r>
            <a:endParaRPr lang="en-CH" sz="16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5E3D94C-4BC8-8E72-23F6-53385F202583}"/>
              </a:ext>
            </a:extLst>
          </p:cNvPr>
          <p:cNvSpPr txBox="1"/>
          <p:nvPr/>
        </p:nvSpPr>
        <p:spPr>
          <a:xfrm>
            <a:off x="5939087" y="4625381"/>
            <a:ext cx="1797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(c) Stream LLM</a:t>
            </a:r>
            <a:endParaRPr lang="en-CH" sz="1600" dirty="0"/>
          </a:p>
        </p:txBody>
      </p:sp>
      <p:sp>
        <p:nvSpPr>
          <p:cNvPr id="21" name="!!sliding_window">
            <a:extLst>
              <a:ext uri="{FF2B5EF4-FFF2-40B4-BE49-F238E27FC236}">
                <a16:creationId xmlns:a16="http://schemas.microsoft.com/office/drawing/2014/main" id="{A3A97906-4437-6A43-75C5-37E5151DF2EA}"/>
              </a:ext>
            </a:extLst>
          </p:cNvPr>
          <p:cNvSpPr/>
          <p:nvPr/>
        </p:nvSpPr>
        <p:spPr>
          <a:xfrm>
            <a:off x="10381830" y="2827488"/>
            <a:ext cx="285513" cy="300245"/>
          </a:xfrm>
          <a:prstGeom prst="rect">
            <a:avLst/>
          </a:prstGeom>
          <a:solidFill>
            <a:srgbClr val="56C1FF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!!diagonal">
            <a:extLst>
              <a:ext uri="{FF2B5EF4-FFF2-40B4-BE49-F238E27FC236}">
                <a16:creationId xmlns:a16="http://schemas.microsoft.com/office/drawing/2014/main" id="{4DCEB4A0-E0BB-D7D7-595A-43D53CF823DD}"/>
              </a:ext>
            </a:extLst>
          </p:cNvPr>
          <p:cNvSpPr/>
          <p:nvPr/>
        </p:nvSpPr>
        <p:spPr>
          <a:xfrm>
            <a:off x="10381830" y="2412054"/>
            <a:ext cx="285513" cy="300245"/>
          </a:xfrm>
          <a:prstGeom prst="rect">
            <a:avLst/>
          </a:prstGeom>
          <a:solidFill>
            <a:srgbClr val="36A2FF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!!sink">
            <a:extLst>
              <a:ext uri="{FF2B5EF4-FFF2-40B4-BE49-F238E27FC236}">
                <a16:creationId xmlns:a16="http://schemas.microsoft.com/office/drawing/2014/main" id="{BD0E3572-D2EA-6A23-376F-61D2A4CCB142}"/>
              </a:ext>
            </a:extLst>
          </p:cNvPr>
          <p:cNvSpPr/>
          <p:nvPr/>
        </p:nvSpPr>
        <p:spPr>
          <a:xfrm>
            <a:off x="10381830" y="3242922"/>
            <a:ext cx="285513" cy="300245"/>
          </a:xfrm>
          <a:prstGeom prst="rect">
            <a:avLst/>
          </a:prstGeom>
          <a:solidFill>
            <a:srgbClr val="FBDA3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!!query">
            <a:extLst>
              <a:ext uri="{FF2B5EF4-FFF2-40B4-BE49-F238E27FC236}">
                <a16:creationId xmlns:a16="http://schemas.microsoft.com/office/drawing/2014/main" id="{823C63D5-5F0E-A046-6822-D17F9BBC9826}"/>
              </a:ext>
            </a:extLst>
          </p:cNvPr>
          <p:cNvSpPr/>
          <p:nvPr/>
        </p:nvSpPr>
        <p:spPr>
          <a:xfrm>
            <a:off x="10381830" y="3658355"/>
            <a:ext cx="285513" cy="300245"/>
          </a:xfrm>
          <a:prstGeom prst="rect">
            <a:avLst/>
          </a:prstGeom>
          <a:solidFill>
            <a:srgbClr val="ED220D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DE8EB75-ADF1-F602-8687-1EDC531B6651}"/>
              </a:ext>
            </a:extLst>
          </p:cNvPr>
          <p:cNvSpPr txBox="1"/>
          <p:nvPr/>
        </p:nvSpPr>
        <p:spPr>
          <a:xfrm>
            <a:off x="10800405" y="2404271"/>
            <a:ext cx="1260182" cy="314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Diagonal</a:t>
            </a:r>
            <a:endParaRPr lang="en-CH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6471F7D-36FE-B040-71B0-5695D001EBDC}"/>
              </a:ext>
            </a:extLst>
          </p:cNvPr>
          <p:cNvSpPr txBox="1"/>
          <p:nvPr/>
        </p:nvSpPr>
        <p:spPr>
          <a:xfrm>
            <a:off x="10800405" y="2819706"/>
            <a:ext cx="1645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Sliding Window</a:t>
            </a:r>
            <a:endParaRPr lang="en-CH" sz="14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BABBB7D-671C-FB91-4447-50F1668F4997}"/>
              </a:ext>
            </a:extLst>
          </p:cNvPr>
          <p:cNvSpPr txBox="1"/>
          <p:nvPr/>
        </p:nvSpPr>
        <p:spPr>
          <a:xfrm>
            <a:off x="10800405" y="3235139"/>
            <a:ext cx="1016826" cy="314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Sink</a:t>
            </a:r>
            <a:endParaRPr lang="en-CH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E8DB92F-E83C-B7E9-BCCE-3C9F777470CC}"/>
              </a:ext>
            </a:extLst>
          </p:cNvPr>
          <p:cNvSpPr txBox="1"/>
          <p:nvPr/>
        </p:nvSpPr>
        <p:spPr>
          <a:xfrm>
            <a:off x="10800405" y="3650572"/>
            <a:ext cx="904882" cy="314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Query</a:t>
            </a:r>
            <a:endParaRPr lang="en-CH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5F2AABF-777C-9C4E-FA97-D8A9B5F675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18" y="1866628"/>
            <a:ext cx="2784494" cy="29587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FF56182-858F-6695-9541-3DDDD21F21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211" y="1853682"/>
            <a:ext cx="2813614" cy="2989733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A4C18E86-D4D8-BA95-040F-6F5C4171EDF5}"/>
              </a:ext>
            </a:extLst>
          </p:cNvPr>
          <p:cNvSpPr txBox="1"/>
          <p:nvPr/>
        </p:nvSpPr>
        <p:spPr>
          <a:xfrm>
            <a:off x="3243017" y="4634192"/>
            <a:ext cx="2358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(b) Window Attention</a:t>
            </a:r>
            <a:endParaRPr lang="en-CH" sz="16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4EFC3D2-C041-C1D5-39F7-CE4617B81F3B}"/>
              </a:ext>
            </a:extLst>
          </p:cNvPr>
          <p:cNvSpPr txBox="1"/>
          <p:nvPr/>
        </p:nvSpPr>
        <p:spPr>
          <a:xfrm>
            <a:off x="705008" y="4625381"/>
            <a:ext cx="1996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(a) Dense Attention</a:t>
            </a:r>
            <a:endParaRPr lang="en-CH" sz="1600" dirty="0"/>
          </a:p>
        </p:txBody>
      </p:sp>
    </p:spTree>
    <p:extLst>
      <p:ext uri="{BB962C8B-B14F-4D97-AF65-F5344CB8AC3E}">
        <p14:creationId xmlns:p14="http://schemas.microsoft.com/office/powerpoint/2010/main" val="1381150101"/>
      </p:ext>
    </p:extLst>
  </p:cSld>
  <p:clrMapOvr>
    <a:masterClrMapping/>
  </p:clrMapOvr>
  <p:transition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77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Methodology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5F4E9EA-A069-CED1-05AD-A1337D9221D9}"/>
              </a:ext>
            </a:extLst>
          </p:cNvPr>
          <p:cNvSpPr/>
          <p:nvPr/>
        </p:nvSpPr>
        <p:spPr>
          <a:xfrm>
            <a:off x="2037455" y="3896940"/>
            <a:ext cx="1791979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1</a:t>
            </a:r>
            <a:endParaRPr lang="en-CH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88AC44C-6759-AA9E-56B4-6EBD937BBB18}"/>
              </a:ext>
            </a:extLst>
          </p:cNvPr>
          <p:cNvSpPr/>
          <p:nvPr/>
        </p:nvSpPr>
        <p:spPr>
          <a:xfrm>
            <a:off x="3981834" y="3896940"/>
            <a:ext cx="1375691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2</a:t>
            </a:r>
            <a:endParaRPr lang="en-CH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32FD66-D393-902C-22A3-35315CECFB37}"/>
              </a:ext>
            </a:extLst>
          </p:cNvPr>
          <p:cNvSpPr/>
          <p:nvPr/>
        </p:nvSpPr>
        <p:spPr>
          <a:xfrm flipV="1">
            <a:off x="2037455" y="3729199"/>
            <a:ext cx="629545" cy="167740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C7AEA25-8B6C-C9D7-9154-5C39502A9383}"/>
              </a:ext>
            </a:extLst>
          </p:cNvPr>
          <p:cNvSpPr/>
          <p:nvPr/>
        </p:nvSpPr>
        <p:spPr>
          <a:xfrm flipV="1">
            <a:off x="3980299" y="3729199"/>
            <a:ext cx="629545" cy="167740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09030F5-06E1-3D64-133D-089F11E359C6}"/>
              </a:ext>
            </a:extLst>
          </p:cNvPr>
          <p:cNvSpPr/>
          <p:nvPr/>
        </p:nvSpPr>
        <p:spPr>
          <a:xfrm>
            <a:off x="5508390" y="3896938"/>
            <a:ext cx="163241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</a:t>
            </a:r>
            <a:endParaRPr lang="en-CH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2CC6AEF-94D9-AF7D-AA86-7FAE33541CF8}"/>
              </a:ext>
            </a:extLst>
          </p:cNvPr>
          <p:cNvSpPr/>
          <p:nvPr/>
        </p:nvSpPr>
        <p:spPr>
          <a:xfrm>
            <a:off x="2035920" y="2441469"/>
            <a:ext cx="1791979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1</a:t>
            </a:r>
            <a:endParaRPr lang="en-CH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7825097-4285-10D6-4290-D00A4DA8DED6}"/>
              </a:ext>
            </a:extLst>
          </p:cNvPr>
          <p:cNvSpPr/>
          <p:nvPr/>
        </p:nvSpPr>
        <p:spPr>
          <a:xfrm>
            <a:off x="3980299" y="2441469"/>
            <a:ext cx="1375691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2</a:t>
            </a:r>
            <a:endParaRPr lang="en-CH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BA15A1C-0BB6-65B7-B605-EA72F289E746}"/>
              </a:ext>
            </a:extLst>
          </p:cNvPr>
          <p:cNvSpPr/>
          <p:nvPr/>
        </p:nvSpPr>
        <p:spPr>
          <a:xfrm flipV="1">
            <a:off x="2035920" y="2266950"/>
            <a:ext cx="1791977" cy="174514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B90116A-5269-18FB-87B3-A60E29E23C0A}"/>
              </a:ext>
            </a:extLst>
          </p:cNvPr>
          <p:cNvSpPr/>
          <p:nvPr/>
        </p:nvSpPr>
        <p:spPr>
          <a:xfrm>
            <a:off x="5508390" y="2441464"/>
            <a:ext cx="163241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</a:t>
            </a:r>
            <a:endParaRPr lang="en-CH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05ABD3D-E467-96C9-A48D-E59B885903AA}"/>
              </a:ext>
            </a:extLst>
          </p:cNvPr>
          <p:cNvSpPr/>
          <p:nvPr/>
        </p:nvSpPr>
        <p:spPr>
          <a:xfrm flipV="1">
            <a:off x="3980297" y="2266950"/>
            <a:ext cx="1147963" cy="174515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521D51F-FB3E-0626-F701-B5033CE105AD}"/>
              </a:ext>
            </a:extLst>
          </p:cNvPr>
          <p:cNvSpPr txBox="1"/>
          <p:nvPr/>
        </p:nvSpPr>
        <p:spPr>
          <a:xfrm>
            <a:off x="556415" y="4055937"/>
            <a:ext cx="140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Chunk Sink</a:t>
            </a:r>
            <a:endParaRPr lang="en-CH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0DE7C2F-0B59-DF73-3CC5-523E2E88E335}"/>
              </a:ext>
            </a:extLst>
          </p:cNvPr>
          <p:cNvSpPr/>
          <p:nvPr/>
        </p:nvSpPr>
        <p:spPr>
          <a:xfrm>
            <a:off x="6040196" y="5018346"/>
            <a:ext cx="284400" cy="298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CA3FEB9-D42A-35D8-1F28-479924307547}"/>
              </a:ext>
            </a:extLst>
          </p:cNvPr>
          <p:cNvSpPr txBox="1"/>
          <p:nvPr/>
        </p:nvSpPr>
        <p:spPr>
          <a:xfrm>
            <a:off x="6330767" y="4983080"/>
            <a:ext cx="1222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Token</a:t>
            </a:r>
            <a:endParaRPr lang="en-CH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FDBDE8C-1994-54F1-22ED-C2B8584CF97D}"/>
              </a:ext>
            </a:extLst>
          </p:cNvPr>
          <p:cNvSpPr txBox="1"/>
          <p:nvPr/>
        </p:nvSpPr>
        <p:spPr>
          <a:xfrm>
            <a:off x="478679" y="2602051"/>
            <a:ext cx="152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Stream LLM</a:t>
            </a:r>
            <a:endParaRPr lang="en-CH" dirty="0"/>
          </a:p>
        </p:txBody>
      </p:sp>
      <p:pic>
        <p:nvPicPr>
          <p:cNvPr id="10" name="!!chunk_sink">
            <a:extLst>
              <a:ext uri="{FF2B5EF4-FFF2-40B4-BE49-F238E27FC236}">
                <a16:creationId xmlns:a16="http://schemas.microsoft.com/office/drawing/2014/main" id="{53E29FD9-4914-B4C6-83B8-458287D46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69" y="3480055"/>
            <a:ext cx="1970531" cy="207220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F970A54-9CC0-BC46-266F-6563D82382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68" y="1565947"/>
            <a:ext cx="1970531" cy="207220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E4190B4-CD6B-FAE8-B6CC-A4F058A0483F}"/>
              </a:ext>
            </a:extLst>
          </p:cNvPr>
          <p:cNvSpPr/>
          <p:nvPr/>
        </p:nvSpPr>
        <p:spPr>
          <a:xfrm>
            <a:off x="5508388" y="2266949"/>
            <a:ext cx="1632417" cy="174515"/>
          </a:xfrm>
          <a:prstGeom prst="rect">
            <a:avLst/>
          </a:prstGeom>
          <a:solidFill>
            <a:srgbClr val="56C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F9DCC89-B6EB-0205-FF01-BC611973D8EE}"/>
              </a:ext>
            </a:extLst>
          </p:cNvPr>
          <p:cNvSpPr/>
          <p:nvPr/>
        </p:nvSpPr>
        <p:spPr>
          <a:xfrm>
            <a:off x="5508389" y="3729197"/>
            <a:ext cx="1632416" cy="174515"/>
          </a:xfrm>
          <a:prstGeom prst="rect">
            <a:avLst/>
          </a:prstGeom>
          <a:solidFill>
            <a:srgbClr val="56C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5" name="!!sink">
            <a:extLst>
              <a:ext uri="{FF2B5EF4-FFF2-40B4-BE49-F238E27FC236}">
                <a16:creationId xmlns:a16="http://schemas.microsoft.com/office/drawing/2014/main" id="{18D15BC9-A8D5-8996-4E42-B6463950973D}"/>
              </a:ext>
            </a:extLst>
          </p:cNvPr>
          <p:cNvSpPr/>
          <p:nvPr/>
        </p:nvSpPr>
        <p:spPr>
          <a:xfrm>
            <a:off x="2476708" y="5018404"/>
            <a:ext cx="285513" cy="300245"/>
          </a:xfrm>
          <a:prstGeom prst="rect">
            <a:avLst/>
          </a:prstGeom>
          <a:solidFill>
            <a:srgbClr val="FBDA3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4628492-EDCD-A1A8-E2E3-ECC0BAFBBE80}"/>
              </a:ext>
            </a:extLst>
          </p:cNvPr>
          <p:cNvSpPr txBox="1"/>
          <p:nvPr/>
        </p:nvSpPr>
        <p:spPr>
          <a:xfrm>
            <a:off x="2895283" y="5010621"/>
            <a:ext cx="1016826" cy="314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Sink</a:t>
            </a:r>
            <a:endParaRPr lang="en-CH" dirty="0"/>
          </a:p>
        </p:txBody>
      </p:sp>
      <p:sp>
        <p:nvSpPr>
          <p:cNvPr id="19" name="!!sliding_window">
            <a:extLst>
              <a:ext uri="{FF2B5EF4-FFF2-40B4-BE49-F238E27FC236}">
                <a16:creationId xmlns:a16="http://schemas.microsoft.com/office/drawing/2014/main" id="{83D4E0E8-07E7-A568-675F-733437B2A49E}"/>
              </a:ext>
            </a:extLst>
          </p:cNvPr>
          <p:cNvSpPr/>
          <p:nvPr/>
        </p:nvSpPr>
        <p:spPr>
          <a:xfrm>
            <a:off x="3912109" y="5028864"/>
            <a:ext cx="285513" cy="300245"/>
          </a:xfrm>
          <a:prstGeom prst="rect">
            <a:avLst/>
          </a:prstGeom>
          <a:solidFill>
            <a:srgbClr val="56C1FF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4E369A2-C7DA-A597-67EB-08D37C889166}"/>
              </a:ext>
            </a:extLst>
          </p:cNvPr>
          <p:cNvSpPr txBox="1"/>
          <p:nvPr/>
        </p:nvSpPr>
        <p:spPr>
          <a:xfrm>
            <a:off x="4330684" y="5021082"/>
            <a:ext cx="1645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Sliding Window</a:t>
            </a:r>
            <a:endParaRPr lang="en-CH" sz="1400" dirty="0"/>
          </a:p>
        </p:txBody>
      </p:sp>
    </p:spTree>
    <p:extLst>
      <p:ext uri="{BB962C8B-B14F-4D97-AF65-F5344CB8AC3E}">
        <p14:creationId xmlns:p14="http://schemas.microsoft.com/office/powerpoint/2010/main" val="530886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78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Methodology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CFF2509-9C78-FA59-AA58-A5AAC2666466}"/>
              </a:ext>
            </a:extLst>
          </p:cNvPr>
          <p:cNvSpPr/>
          <p:nvPr/>
        </p:nvSpPr>
        <p:spPr>
          <a:xfrm>
            <a:off x="5509926" y="3896939"/>
            <a:ext cx="5011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" dirty="0"/>
              <a:t>Chunk 3</a:t>
            </a:r>
            <a:endParaRPr lang="en-CH" sz="100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91C704E-964A-1FF1-76FA-8D39618B9FFB}"/>
              </a:ext>
            </a:extLst>
          </p:cNvPr>
          <p:cNvSpPr/>
          <p:nvPr/>
        </p:nvSpPr>
        <p:spPr>
          <a:xfrm flipV="1">
            <a:off x="5509925" y="3729198"/>
            <a:ext cx="50117" cy="167739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D307DE3-0047-0715-DA05-1B672035FE41}"/>
              </a:ext>
            </a:extLst>
          </p:cNvPr>
          <p:cNvSpPr/>
          <p:nvPr/>
        </p:nvSpPr>
        <p:spPr>
          <a:xfrm>
            <a:off x="5508391" y="2441468"/>
            <a:ext cx="51652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" dirty="0"/>
              <a:t>Chunk 3</a:t>
            </a:r>
            <a:endParaRPr lang="en-CH" sz="200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4115603B-33AD-73E3-6DA9-531B3C65026D}"/>
              </a:ext>
            </a:extLst>
          </p:cNvPr>
          <p:cNvSpPr txBox="1"/>
          <p:nvPr/>
        </p:nvSpPr>
        <p:spPr>
          <a:xfrm>
            <a:off x="556415" y="4055937"/>
            <a:ext cx="140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Chunk Sink</a:t>
            </a:r>
            <a:endParaRPr lang="en-CH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0C2E6C1B-2B9A-15DA-9253-0384A2532D6D}"/>
              </a:ext>
            </a:extLst>
          </p:cNvPr>
          <p:cNvSpPr txBox="1"/>
          <p:nvPr/>
        </p:nvSpPr>
        <p:spPr>
          <a:xfrm>
            <a:off x="478679" y="2602051"/>
            <a:ext cx="152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Stream LLM</a:t>
            </a:r>
            <a:endParaRPr lang="en-CH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CA323C2-13D9-9ABD-3DC1-9722247227A0}"/>
              </a:ext>
            </a:extLst>
          </p:cNvPr>
          <p:cNvSpPr/>
          <p:nvPr/>
        </p:nvSpPr>
        <p:spPr>
          <a:xfrm>
            <a:off x="2037455" y="3896940"/>
            <a:ext cx="1791979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1</a:t>
            </a:r>
            <a:endParaRPr lang="en-CH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8AF6DF1-867E-9727-B90C-5FC286F5F357}"/>
              </a:ext>
            </a:extLst>
          </p:cNvPr>
          <p:cNvSpPr/>
          <p:nvPr/>
        </p:nvSpPr>
        <p:spPr>
          <a:xfrm>
            <a:off x="3981834" y="3896940"/>
            <a:ext cx="1375691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2</a:t>
            </a:r>
            <a:endParaRPr lang="en-CH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A98B857-A938-BAE6-E99B-29504F958B94}"/>
              </a:ext>
            </a:extLst>
          </p:cNvPr>
          <p:cNvSpPr/>
          <p:nvPr/>
        </p:nvSpPr>
        <p:spPr>
          <a:xfrm flipV="1">
            <a:off x="2037455" y="3729199"/>
            <a:ext cx="629545" cy="167740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7B59D64-9448-B5DA-8449-DA1C66DCA4C7}"/>
              </a:ext>
            </a:extLst>
          </p:cNvPr>
          <p:cNvSpPr/>
          <p:nvPr/>
        </p:nvSpPr>
        <p:spPr>
          <a:xfrm flipV="1">
            <a:off x="3980299" y="3729199"/>
            <a:ext cx="629545" cy="167740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AC79445-4FD8-4EAB-CD62-B7D0B519702B}"/>
              </a:ext>
            </a:extLst>
          </p:cNvPr>
          <p:cNvSpPr/>
          <p:nvPr/>
        </p:nvSpPr>
        <p:spPr>
          <a:xfrm>
            <a:off x="2035920" y="2441469"/>
            <a:ext cx="1791979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1</a:t>
            </a:r>
            <a:endParaRPr lang="en-CH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3A290AD-2ADF-DE0D-1FDC-2F4627F6AC22}"/>
              </a:ext>
            </a:extLst>
          </p:cNvPr>
          <p:cNvSpPr/>
          <p:nvPr/>
        </p:nvSpPr>
        <p:spPr>
          <a:xfrm>
            <a:off x="3980299" y="2441469"/>
            <a:ext cx="1375691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2</a:t>
            </a:r>
            <a:endParaRPr lang="en-CH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6EE9425-E398-A408-7B1B-1C0072D67B01}"/>
              </a:ext>
            </a:extLst>
          </p:cNvPr>
          <p:cNvSpPr/>
          <p:nvPr/>
        </p:nvSpPr>
        <p:spPr>
          <a:xfrm flipV="1">
            <a:off x="2035920" y="2266950"/>
            <a:ext cx="1791977" cy="174514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C66C59F-29A6-2F7F-3574-89C93E3D7D05}"/>
              </a:ext>
            </a:extLst>
          </p:cNvPr>
          <p:cNvSpPr/>
          <p:nvPr/>
        </p:nvSpPr>
        <p:spPr>
          <a:xfrm flipV="1">
            <a:off x="3980297" y="2266950"/>
            <a:ext cx="1147963" cy="174515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CC443CA-EECD-8523-80DC-1EE02681EDAB}"/>
              </a:ext>
            </a:extLst>
          </p:cNvPr>
          <p:cNvSpPr/>
          <p:nvPr/>
        </p:nvSpPr>
        <p:spPr>
          <a:xfrm>
            <a:off x="5711590" y="3896938"/>
            <a:ext cx="163241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</a:t>
            </a:r>
            <a:endParaRPr lang="en-CH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5F6805C-6F4A-36A4-5FCE-7683752FBEDE}"/>
              </a:ext>
            </a:extLst>
          </p:cNvPr>
          <p:cNvSpPr/>
          <p:nvPr/>
        </p:nvSpPr>
        <p:spPr>
          <a:xfrm>
            <a:off x="5711590" y="2441464"/>
            <a:ext cx="163241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</a:t>
            </a:r>
            <a:endParaRPr lang="en-CH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027A225-2346-88CB-C393-C8878280B04C}"/>
              </a:ext>
            </a:extLst>
          </p:cNvPr>
          <p:cNvSpPr/>
          <p:nvPr/>
        </p:nvSpPr>
        <p:spPr>
          <a:xfrm>
            <a:off x="5711588" y="2266949"/>
            <a:ext cx="1632417" cy="174515"/>
          </a:xfrm>
          <a:prstGeom prst="rect">
            <a:avLst/>
          </a:prstGeom>
          <a:solidFill>
            <a:srgbClr val="56C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410A5B2-08B2-F127-2453-C21E19301B41}"/>
              </a:ext>
            </a:extLst>
          </p:cNvPr>
          <p:cNvSpPr/>
          <p:nvPr/>
        </p:nvSpPr>
        <p:spPr>
          <a:xfrm>
            <a:off x="5711589" y="3729197"/>
            <a:ext cx="1632416" cy="174515"/>
          </a:xfrm>
          <a:prstGeom prst="rect">
            <a:avLst/>
          </a:prstGeom>
          <a:solidFill>
            <a:srgbClr val="56C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pic>
        <p:nvPicPr>
          <p:cNvPr id="29" name="!!chunk_sink">
            <a:extLst>
              <a:ext uri="{FF2B5EF4-FFF2-40B4-BE49-F238E27FC236}">
                <a16:creationId xmlns:a16="http://schemas.microsoft.com/office/drawing/2014/main" id="{AEAD24C6-E5F4-7ABF-F908-6AD96844B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69" y="3480055"/>
            <a:ext cx="1970531" cy="2072207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9208A060-CEAD-A2A8-36DF-DA40DF8CA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68" y="1565947"/>
            <a:ext cx="1970531" cy="2072208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A37C97B6-8151-1B13-54C7-323ED24A1AB0}"/>
              </a:ext>
            </a:extLst>
          </p:cNvPr>
          <p:cNvSpPr/>
          <p:nvPr/>
        </p:nvSpPr>
        <p:spPr>
          <a:xfrm>
            <a:off x="6040196" y="5018346"/>
            <a:ext cx="284400" cy="298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1F4A09A-4056-8C2F-6EFB-5D8A19EB83B4}"/>
              </a:ext>
            </a:extLst>
          </p:cNvPr>
          <p:cNvSpPr txBox="1"/>
          <p:nvPr/>
        </p:nvSpPr>
        <p:spPr>
          <a:xfrm>
            <a:off x="6330767" y="4983080"/>
            <a:ext cx="1222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Token</a:t>
            </a:r>
            <a:endParaRPr lang="en-CH" dirty="0"/>
          </a:p>
        </p:txBody>
      </p:sp>
      <p:sp>
        <p:nvSpPr>
          <p:cNvPr id="33" name="!!sink">
            <a:extLst>
              <a:ext uri="{FF2B5EF4-FFF2-40B4-BE49-F238E27FC236}">
                <a16:creationId xmlns:a16="http://schemas.microsoft.com/office/drawing/2014/main" id="{CDD44760-10D6-383A-ADA5-DDB152E9AF23}"/>
              </a:ext>
            </a:extLst>
          </p:cNvPr>
          <p:cNvSpPr/>
          <p:nvPr/>
        </p:nvSpPr>
        <p:spPr>
          <a:xfrm>
            <a:off x="2476708" y="5018404"/>
            <a:ext cx="285513" cy="300245"/>
          </a:xfrm>
          <a:prstGeom prst="rect">
            <a:avLst/>
          </a:prstGeom>
          <a:solidFill>
            <a:srgbClr val="FBDA3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1D8C568-BE86-A3DE-5D6A-2BDE36B4E6FA}"/>
              </a:ext>
            </a:extLst>
          </p:cNvPr>
          <p:cNvSpPr txBox="1"/>
          <p:nvPr/>
        </p:nvSpPr>
        <p:spPr>
          <a:xfrm>
            <a:off x="2895283" y="5010621"/>
            <a:ext cx="1016826" cy="314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Sink</a:t>
            </a:r>
            <a:endParaRPr lang="en-CH" dirty="0"/>
          </a:p>
        </p:txBody>
      </p:sp>
      <p:sp>
        <p:nvSpPr>
          <p:cNvPr id="35" name="!!sliding_window">
            <a:extLst>
              <a:ext uri="{FF2B5EF4-FFF2-40B4-BE49-F238E27FC236}">
                <a16:creationId xmlns:a16="http://schemas.microsoft.com/office/drawing/2014/main" id="{9E595DB3-8AE5-4B90-435C-B77730D1C492}"/>
              </a:ext>
            </a:extLst>
          </p:cNvPr>
          <p:cNvSpPr/>
          <p:nvPr/>
        </p:nvSpPr>
        <p:spPr>
          <a:xfrm>
            <a:off x="3912109" y="5028864"/>
            <a:ext cx="285513" cy="300245"/>
          </a:xfrm>
          <a:prstGeom prst="rect">
            <a:avLst/>
          </a:prstGeom>
          <a:solidFill>
            <a:srgbClr val="56C1FF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5A784AB-D99C-1573-DE21-B24DE0FD76A1}"/>
              </a:ext>
            </a:extLst>
          </p:cNvPr>
          <p:cNvSpPr txBox="1"/>
          <p:nvPr/>
        </p:nvSpPr>
        <p:spPr>
          <a:xfrm>
            <a:off x="4330684" y="5021082"/>
            <a:ext cx="1645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Sliding Window</a:t>
            </a:r>
            <a:endParaRPr lang="en-CH" sz="1400" dirty="0"/>
          </a:p>
        </p:txBody>
      </p:sp>
    </p:spTree>
    <p:extLst>
      <p:ext uri="{BB962C8B-B14F-4D97-AF65-F5344CB8AC3E}">
        <p14:creationId xmlns:p14="http://schemas.microsoft.com/office/powerpoint/2010/main" val="43258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79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Methodology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E4AD97F-35B8-B275-E036-88EAF883DAC8}"/>
              </a:ext>
            </a:extLst>
          </p:cNvPr>
          <p:cNvSpPr txBox="1"/>
          <p:nvPr/>
        </p:nvSpPr>
        <p:spPr>
          <a:xfrm>
            <a:off x="556415" y="4055937"/>
            <a:ext cx="140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Chunk Sink</a:t>
            </a:r>
            <a:endParaRPr lang="en-CH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407B09E-1EAA-CD9E-10AF-18A5087933F5}"/>
              </a:ext>
            </a:extLst>
          </p:cNvPr>
          <p:cNvSpPr txBox="1"/>
          <p:nvPr/>
        </p:nvSpPr>
        <p:spPr>
          <a:xfrm>
            <a:off x="478679" y="2602051"/>
            <a:ext cx="152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Stream LLM</a:t>
            </a:r>
            <a:endParaRPr lang="en-CH" dirty="0"/>
          </a:p>
        </p:txBody>
      </p:sp>
      <p:pic>
        <p:nvPicPr>
          <p:cNvPr id="2" name="!!chunk_sink">
            <a:extLst>
              <a:ext uri="{FF2B5EF4-FFF2-40B4-BE49-F238E27FC236}">
                <a16:creationId xmlns:a16="http://schemas.microsoft.com/office/drawing/2014/main" id="{BFA27D8E-22CF-CC9D-95CF-F8C18D0ED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69" y="3480055"/>
            <a:ext cx="1970531" cy="207220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D19AF62-5577-A0CA-6A08-10B1CFC5A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68" y="1565947"/>
            <a:ext cx="1970531" cy="2072208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5640F403-90A4-BDC1-89C7-B6E8492F4758}"/>
              </a:ext>
            </a:extLst>
          </p:cNvPr>
          <p:cNvSpPr/>
          <p:nvPr/>
        </p:nvSpPr>
        <p:spPr>
          <a:xfrm>
            <a:off x="2037455" y="3896940"/>
            <a:ext cx="1791979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1</a:t>
            </a:r>
            <a:endParaRPr lang="en-CH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A652816-18FF-78ED-317E-B009C02F3E8F}"/>
              </a:ext>
            </a:extLst>
          </p:cNvPr>
          <p:cNvSpPr/>
          <p:nvPr/>
        </p:nvSpPr>
        <p:spPr>
          <a:xfrm>
            <a:off x="3981834" y="3896940"/>
            <a:ext cx="1375691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2</a:t>
            </a:r>
            <a:endParaRPr lang="en-CH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D5FC7AA-FB5A-0B82-78BA-0CA8594477AC}"/>
              </a:ext>
            </a:extLst>
          </p:cNvPr>
          <p:cNvSpPr/>
          <p:nvPr/>
        </p:nvSpPr>
        <p:spPr>
          <a:xfrm flipV="1">
            <a:off x="2037455" y="3729199"/>
            <a:ext cx="629545" cy="167740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90D8419-6E29-02FF-C02C-7A0323678045}"/>
              </a:ext>
            </a:extLst>
          </p:cNvPr>
          <p:cNvSpPr/>
          <p:nvPr/>
        </p:nvSpPr>
        <p:spPr>
          <a:xfrm flipV="1">
            <a:off x="3980299" y="3729199"/>
            <a:ext cx="629545" cy="167740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E33AC9B-01AE-6630-4787-295E88CEA625}"/>
              </a:ext>
            </a:extLst>
          </p:cNvPr>
          <p:cNvSpPr/>
          <p:nvPr/>
        </p:nvSpPr>
        <p:spPr>
          <a:xfrm>
            <a:off x="2035920" y="2441469"/>
            <a:ext cx="1791979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1</a:t>
            </a:r>
            <a:endParaRPr lang="en-CH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D1284F3-6839-5BC8-9102-2261CE773828}"/>
              </a:ext>
            </a:extLst>
          </p:cNvPr>
          <p:cNvSpPr/>
          <p:nvPr/>
        </p:nvSpPr>
        <p:spPr>
          <a:xfrm>
            <a:off x="3980299" y="2441469"/>
            <a:ext cx="1375691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2</a:t>
            </a:r>
            <a:endParaRPr lang="en-CH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A94716A-A273-3631-5FC9-28EFB03E6F25}"/>
              </a:ext>
            </a:extLst>
          </p:cNvPr>
          <p:cNvSpPr/>
          <p:nvPr/>
        </p:nvSpPr>
        <p:spPr>
          <a:xfrm flipV="1">
            <a:off x="2035920" y="2266950"/>
            <a:ext cx="1791977" cy="174514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highlight>
                <a:srgbClr val="FFFF00"/>
              </a:highlight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A3155AC-AAD9-2C0E-689D-35D718ED0701}"/>
              </a:ext>
            </a:extLst>
          </p:cNvPr>
          <p:cNvSpPr/>
          <p:nvPr/>
        </p:nvSpPr>
        <p:spPr>
          <a:xfrm flipV="1">
            <a:off x="3980297" y="2266950"/>
            <a:ext cx="1147963" cy="174515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1720061-7320-906E-1970-ED922BC8DA4C}"/>
              </a:ext>
            </a:extLst>
          </p:cNvPr>
          <p:cNvSpPr/>
          <p:nvPr/>
        </p:nvSpPr>
        <p:spPr>
          <a:xfrm>
            <a:off x="5509927" y="3896939"/>
            <a:ext cx="669960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Chunk 3</a:t>
            </a:r>
            <a:endParaRPr lang="en-CH" sz="1000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796230D-74FB-F50F-6FCB-DAAA0F654355}"/>
              </a:ext>
            </a:extLst>
          </p:cNvPr>
          <p:cNvSpPr/>
          <p:nvPr/>
        </p:nvSpPr>
        <p:spPr>
          <a:xfrm flipV="1">
            <a:off x="5509926" y="3729196"/>
            <a:ext cx="669960" cy="167739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9A6277F-507F-4554-B270-5C58B670A5F4}"/>
              </a:ext>
            </a:extLst>
          </p:cNvPr>
          <p:cNvSpPr/>
          <p:nvPr/>
        </p:nvSpPr>
        <p:spPr>
          <a:xfrm>
            <a:off x="5508391" y="2441468"/>
            <a:ext cx="690480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Chunk 3</a:t>
            </a:r>
            <a:endParaRPr lang="en-CH" sz="105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038E85C-C2BE-85A0-610A-B1550394516A}"/>
              </a:ext>
            </a:extLst>
          </p:cNvPr>
          <p:cNvSpPr/>
          <p:nvPr/>
        </p:nvSpPr>
        <p:spPr>
          <a:xfrm>
            <a:off x="6382150" y="3896938"/>
            <a:ext cx="163241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</a:t>
            </a:r>
            <a:endParaRPr lang="en-CH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6D1772A1-E973-51DD-989A-4000DE0E9775}"/>
              </a:ext>
            </a:extLst>
          </p:cNvPr>
          <p:cNvSpPr/>
          <p:nvPr/>
        </p:nvSpPr>
        <p:spPr>
          <a:xfrm>
            <a:off x="6382150" y="2441464"/>
            <a:ext cx="163241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</a:t>
            </a:r>
            <a:endParaRPr lang="en-CH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25E4701-C93F-A9BA-A845-2F22BFAFBB78}"/>
              </a:ext>
            </a:extLst>
          </p:cNvPr>
          <p:cNvSpPr/>
          <p:nvPr/>
        </p:nvSpPr>
        <p:spPr>
          <a:xfrm>
            <a:off x="6382148" y="2266949"/>
            <a:ext cx="1632417" cy="174515"/>
          </a:xfrm>
          <a:prstGeom prst="rect">
            <a:avLst/>
          </a:prstGeom>
          <a:solidFill>
            <a:srgbClr val="56C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44BBEC07-CEDE-7005-9149-4F25724E1FCC}"/>
              </a:ext>
            </a:extLst>
          </p:cNvPr>
          <p:cNvSpPr/>
          <p:nvPr/>
        </p:nvSpPr>
        <p:spPr>
          <a:xfrm>
            <a:off x="6382149" y="3729197"/>
            <a:ext cx="1632416" cy="174515"/>
          </a:xfrm>
          <a:prstGeom prst="rect">
            <a:avLst/>
          </a:prstGeom>
          <a:solidFill>
            <a:srgbClr val="56C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0B37689E-73B9-8BB7-DEF2-67EAC60064A5}"/>
              </a:ext>
            </a:extLst>
          </p:cNvPr>
          <p:cNvSpPr/>
          <p:nvPr/>
        </p:nvSpPr>
        <p:spPr>
          <a:xfrm>
            <a:off x="6040196" y="5018346"/>
            <a:ext cx="284400" cy="298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9897A44-A3D7-5F91-08D9-283B866F088E}"/>
              </a:ext>
            </a:extLst>
          </p:cNvPr>
          <p:cNvSpPr txBox="1"/>
          <p:nvPr/>
        </p:nvSpPr>
        <p:spPr>
          <a:xfrm>
            <a:off x="6330767" y="4983080"/>
            <a:ext cx="1222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Token</a:t>
            </a:r>
            <a:endParaRPr lang="en-CH" dirty="0"/>
          </a:p>
        </p:txBody>
      </p:sp>
      <p:sp>
        <p:nvSpPr>
          <p:cNvPr id="53" name="!!sink">
            <a:extLst>
              <a:ext uri="{FF2B5EF4-FFF2-40B4-BE49-F238E27FC236}">
                <a16:creationId xmlns:a16="http://schemas.microsoft.com/office/drawing/2014/main" id="{C01C945D-322A-63A7-F1A2-E6C8FAB2B9C7}"/>
              </a:ext>
            </a:extLst>
          </p:cNvPr>
          <p:cNvSpPr/>
          <p:nvPr/>
        </p:nvSpPr>
        <p:spPr>
          <a:xfrm>
            <a:off x="2476708" y="5018404"/>
            <a:ext cx="285513" cy="300245"/>
          </a:xfrm>
          <a:prstGeom prst="rect">
            <a:avLst/>
          </a:prstGeom>
          <a:solidFill>
            <a:srgbClr val="FBDA3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03FD85E-F97A-F9B4-80B2-2268DB40F551}"/>
              </a:ext>
            </a:extLst>
          </p:cNvPr>
          <p:cNvSpPr txBox="1"/>
          <p:nvPr/>
        </p:nvSpPr>
        <p:spPr>
          <a:xfrm>
            <a:off x="2895283" y="5010621"/>
            <a:ext cx="1016826" cy="314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Sink</a:t>
            </a:r>
            <a:endParaRPr lang="en-CH" dirty="0"/>
          </a:p>
        </p:txBody>
      </p:sp>
      <p:sp>
        <p:nvSpPr>
          <p:cNvPr id="55" name="!!sliding_window">
            <a:extLst>
              <a:ext uri="{FF2B5EF4-FFF2-40B4-BE49-F238E27FC236}">
                <a16:creationId xmlns:a16="http://schemas.microsoft.com/office/drawing/2014/main" id="{1DECAA8A-A86E-3B20-EA99-9A616BA1AF3B}"/>
              </a:ext>
            </a:extLst>
          </p:cNvPr>
          <p:cNvSpPr/>
          <p:nvPr/>
        </p:nvSpPr>
        <p:spPr>
          <a:xfrm>
            <a:off x="3912109" y="5028864"/>
            <a:ext cx="285513" cy="300245"/>
          </a:xfrm>
          <a:prstGeom prst="rect">
            <a:avLst/>
          </a:prstGeom>
          <a:solidFill>
            <a:srgbClr val="56C1FF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A0BDE272-C07A-37DC-A242-CEBE0BC1B46B}"/>
              </a:ext>
            </a:extLst>
          </p:cNvPr>
          <p:cNvSpPr txBox="1"/>
          <p:nvPr/>
        </p:nvSpPr>
        <p:spPr>
          <a:xfrm>
            <a:off x="4330684" y="5021082"/>
            <a:ext cx="1645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Sliding Window</a:t>
            </a:r>
            <a:endParaRPr lang="en-CH" sz="1400" dirty="0"/>
          </a:p>
        </p:txBody>
      </p:sp>
    </p:spTree>
    <p:extLst>
      <p:ext uri="{BB962C8B-B14F-4D97-AF65-F5344CB8AC3E}">
        <p14:creationId xmlns:p14="http://schemas.microsoft.com/office/powerpoint/2010/main" val="710054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80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Methodology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61555B0-5C97-8BDA-2539-24A0016058A4}"/>
              </a:ext>
            </a:extLst>
          </p:cNvPr>
          <p:cNvSpPr txBox="1"/>
          <p:nvPr/>
        </p:nvSpPr>
        <p:spPr>
          <a:xfrm>
            <a:off x="556415" y="4055937"/>
            <a:ext cx="140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Chunk Sink</a:t>
            </a:r>
            <a:endParaRPr lang="en-CH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37282D4-AE9E-65A4-CABA-823F48B565ED}"/>
              </a:ext>
            </a:extLst>
          </p:cNvPr>
          <p:cNvSpPr txBox="1"/>
          <p:nvPr/>
        </p:nvSpPr>
        <p:spPr>
          <a:xfrm>
            <a:off x="478679" y="2602051"/>
            <a:ext cx="152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Stream LLM</a:t>
            </a:r>
            <a:endParaRPr lang="en-CH" dirty="0"/>
          </a:p>
        </p:txBody>
      </p:sp>
      <p:pic>
        <p:nvPicPr>
          <p:cNvPr id="51" name="!!chunk_sink">
            <a:extLst>
              <a:ext uri="{FF2B5EF4-FFF2-40B4-BE49-F238E27FC236}">
                <a16:creationId xmlns:a16="http://schemas.microsoft.com/office/drawing/2014/main" id="{252CFE70-63E9-BC7C-66A4-63E383E81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69" y="3480055"/>
            <a:ext cx="1970531" cy="2072207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7141BA4E-5728-F27C-7C03-83C23EA8C2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68" y="1565947"/>
            <a:ext cx="1970531" cy="2072208"/>
          </a:xfrm>
          <a:prstGeom prst="rect">
            <a:avLst/>
          </a:prstGeom>
        </p:spPr>
      </p:pic>
      <p:sp>
        <p:nvSpPr>
          <p:cNvPr id="59" name="矩形 58">
            <a:extLst>
              <a:ext uri="{FF2B5EF4-FFF2-40B4-BE49-F238E27FC236}">
                <a16:creationId xmlns:a16="http://schemas.microsoft.com/office/drawing/2014/main" id="{77A92005-B465-F957-BF47-765C064DCA95}"/>
              </a:ext>
            </a:extLst>
          </p:cNvPr>
          <p:cNvSpPr/>
          <p:nvPr/>
        </p:nvSpPr>
        <p:spPr>
          <a:xfrm>
            <a:off x="2037455" y="3896940"/>
            <a:ext cx="1791979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1</a:t>
            </a:r>
            <a:endParaRPr lang="en-CH" dirty="0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F179CC07-69C1-4AC3-DE88-423BCDBFB667}"/>
              </a:ext>
            </a:extLst>
          </p:cNvPr>
          <p:cNvSpPr/>
          <p:nvPr/>
        </p:nvSpPr>
        <p:spPr>
          <a:xfrm>
            <a:off x="3981834" y="3896940"/>
            <a:ext cx="1375691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2</a:t>
            </a:r>
            <a:endParaRPr lang="en-CH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988BE1A7-B472-85CA-83CE-9CBEA9726454}"/>
              </a:ext>
            </a:extLst>
          </p:cNvPr>
          <p:cNvSpPr/>
          <p:nvPr/>
        </p:nvSpPr>
        <p:spPr>
          <a:xfrm flipV="1">
            <a:off x="2037455" y="3729199"/>
            <a:ext cx="629545" cy="167740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E48F07D-ED2F-FF06-BFDB-537122761575}"/>
              </a:ext>
            </a:extLst>
          </p:cNvPr>
          <p:cNvSpPr/>
          <p:nvPr/>
        </p:nvSpPr>
        <p:spPr>
          <a:xfrm flipV="1">
            <a:off x="3980299" y="3729199"/>
            <a:ext cx="629545" cy="167740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C6D63562-9D3E-5A82-D047-EB5050CF16A1}"/>
              </a:ext>
            </a:extLst>
          </p:cNvPr>
          <p:cNvSpPr/>
          <p:nvPr/>
        </p:nvSpPr>
        <p:spPr>
          <a:xfrm>
            <a:off x="2035920" y="2441469"/>
            <a:ext cx="1791979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1</a:t>
            </a:r>
            <a:endParaRPr lang="en-CH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DAFC3E59-38B4-C868-F564-E7D27024A4F8}"/>
              </a:ext>
            </a:extLst>
          </p:cNvPr>
          <p:cNvSpPr/>
          <p:nvPr/>
        </p:nvSpPr>
        <p:spPr>
          <a:xfrm>
            <a:off x="3980299" y="2441469"/>
            <a:ext cx="1375691" cy="68733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2</a:t>
            </a:r>
            <a:endParaRPr lang="en-CH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3A735033-2117-1D45-207F-6C7D3DB89837}"/>
              </a:ext>
            </a:extLst>
          </p:cNvPr>
          <p:cNvSpPr/>
          <p:nvPr/>
        </p:nvSpPr>
        <p:spPr>
          <a:xfrm flipV="1">
            <a:off x="2035920" y="2266950"/>
            <a:ext cx="1791977" cy="174514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4552FD3F-8562-75BC-8CDA-ABFDC498FFDA}"/>
              </a:ext>
            </a:extLst>
          </p:cNvPr>
          <p:cNvSpPr/>
          <p:nvPr/>
        </p:nvSpPr>
        <p:spPr>
          <a:xfrm flipV="1">
            <a:off x="3980297" y="2266950"/>
            <a:ext cx="1147963" cy="174515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2CC2D6D8-4817-BE80-5476-D123379338E0}"/>
              </a:ext>
            </a:extLst>
          </p:cNvPr>
          <p:cNvSpPr/>
          <p:nvPr/>
        </p:nvSpPr>
        <p:spPr>
          <a:xfrm>
            <a:off x="5509926" y="3896939"/>
            <a:ext cx="1970529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3</a:t>
            </a:r>
            <a:endParaRPr lang="en-CH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B1A478DB-965A-2CEC-2C16-52C6A5BE375D}"/>
              </a:ext>
            </a:extLst>
          </p:cNvPr>
          <p:cNvSpPr/>
          <p:nvPr/>
        </p:nvSpPr>
        <p:spPr>
          <a:xfrm flipV="1">
            <a:off x="5509926" y="3729196"/>
            <a:ext cx="669960" cy="167739"/>
          </a:xfrm>
          <a:prstGeom prst="rect">
            <a:avLst/>
          </a:prstGeom>
          <a:solidFill>
            <a:srgbClr val="FBDA3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FD71EBC5-F5F3-D16C-E7FC-D791B212F7BB}"/>
              </a:ext>
            </a:extLst>
          </p:cNvPr>
          <p:cNvSpPr/>
          <p:nvPr/>
        </p:nvSpPr>
        <p:spPr>
          <a:xfrm>
            <a:off x="5508390" y="2441468"/>
            <a:ext cx="197052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Chunk 3</a:t>
            </a:r>
            <a:endParaRPr lang="en-CH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6E90635F-A0B5-4745-75E4-8EE181C76B4C}"/>
              </a:ext>
            </a:extLst>
          </p:cNvPr>
          <p:cNvSpPr/>
          <p:nvPr/>
        </p:nvSpPr>
        <p:spPr>
          <a:xfrm>
            <a:off x="7626750" y="3896938"/>
            <a:ext cx="163241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</a:t>
            </a:r>
            <a:endParaRPr lang="en-CH" dirty="0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A091E8A5-9509-C2BB-AA08-841EC065A603}"/>
              </a:ext>
            </a:extLst>
          </p:cNvPr>
          <p:cNvSpPr/>
          <p:nvPr/>
        </p:nvSpPr>
        <p:spPr>
          <a:xfrm>
            <a:off x="7626750" y="2441464"/>
            <a:ext cx="1632417" cy="6873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Window</a:t>
            </a:r>
            <a:endParaRPr lang="en-CH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E321DC6-0211-5D95-BDBA-56EC02A06A33}"/>
              </a:ext>
            </a:extLst>
          </p:cNvPr>
          <p:cNvSpPr/>
          <p:nvPr/>
        </p:nvSpPr>
        <p:spPr>
          <a:xfrm>
            <a:off x="7626748" y="2266949"/>
            <a:ext cx="1632417" cy="174515"/>
          </a:xfrm>
          <a:prstGeom prst="rect">
            <a:avLst/>
          </a:prstGeom>
          <a:solidFill>
            <a:srgbClr val="56C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E66E033C-E97E-70AE-1613-8FEC0A427000}"/>
              </a:ext>
            </a:extLst>
          </p:cNvPr>
          <p:cNvSpPr/>
          <p:nvPr/>
        </p:nvSpPr>
        <p:spPr>
          <a:xfrm>
            <a:off x="7626749" y="3729197"/>
            <a:ext cx="1632416" cy="174515"/>
          </a:xfrm>
          <a:prstGeom prst="rect">
            <a:avLst/>
          </a:prstGeom>
          <a:solidFill>
            <a:srgbClr val="56C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531CA4AF-A41D-E355-DFE0-1809579A29AE}"/>
              </a:ext>
            </a:extLst>
          </p:cNvPr>
          <p:cNvSpPr/>
          <p:nvPr/>
        </p:nvSpPr>
        <p:spPr>
          <a:xfrm>
            <a:off x="6040196" y="5018346"/>
            <a:ext cx="284400" cy="298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FFAE6D01-9BDA-B27C-29E0-F6024FA37400}"/>
              </a:ext>
            </a:extLst>
          </p:cNvPr>
          <p:cNvSpPr txBox="1"/>
          <p:nvPr/>
        </p:nvSpPr>
        <p:spPr>
          <a:xfrm>
            <a:off x="6330767" y="4983080"/>
            <a:ext cx="1222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Token</a:t>
            </a:r>
            <a:endParaRPr lang="en-CH" dirty="0"/>
          </a:p>
        </p:txBody>
      </p:sp>
      <p:sp>
        <p:nvSpPr>
          <p:cNvPr id="77" name="!!sink">
            <a:extLst>
              <a:ext uri="{FF2B5EF4-FFF2-40B4-BE49-F238E27FC236}">
                <a16:creationId xmlns:a16="http://schemas.microsoft.com/office/drawing/2014/main" id="{679582E1-F178-BFAA-5CB0-40D7C1A87968}"/>
              </a:ext>
            </a:extLst>
          </p:cNvPr>
          <p:cNvSpPr/>
          <p:nvPr/>
        </p:nvSpPr>
        <p:spPr>
          <a:xfrm>
            <a:off x="2476708" y="5018404"/>
            <a:ext cx="285513" cy="300245"/>
          </a:xfrm>
          <a:prstGeom prst="rect">
            <a:avLst/>
          </a:prstGeom>
          <a:solidFill>
            <a:srgbClr val="FBDA3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372EA1F5-A499-FFFE-10A2-261DADF24A76}"/>
              </a:ext>
            </a:extLst>
          </p:cNvPr>
          <p:cNvSpPr txBox="1"/>
          <p:nvPr/>
        </p:nvSpPr>
        <p:spPr>
          <a:xfrm>
            <a:off x="2895283" y="5010621"/>
            <a:ext cx="1016826" cy="314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Sink</a:t>
            </a:r>
            <a:endParaRPr lang="en-CH" dirty="0"/>
          </a:p>
        </p:txBody>
      </p:sp>
      <p:sp>
        <p:nvSpPr>
          <p:cNvPr id="79" name="!!sliding_window">
            <a:extLst>
              <a:ext uri="{FF2B5EF4-FFF2-40B4-BE49-F238E27FC236}">
                <a16:creationId xmlns:a16="http://schemas.microsoft.com/office/drawing/2014/main" id="{BD3328A8-7D74-952F-57CA-E0D251CA6F2D}"/>
              </a:ext>
            </a:extLst>
          </p:cNvPr>
          <p:cNvSpPr/>
          <p:nvPr/>
        </p:nvSpPr>
        <p:spPr>
          <a:xfrm>
            <a:off x="3912109" y="5028864"/>
            <a:ext cx="285513" cy="300245"/>
          </a:xfrm>
          <a:prstGeom prst="rect">
            <a:avLst/>
          </a:prstGeom>
          <a:solidFill>
            <a:srgbClr val="56C1FF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C8503996-3E20-ABC2-6846-3F9D544A9A86}"/>
              </a:ext>
            </a:extLst>
          </p:cNvPr>
          <p:cNvSpPr txBox="1"/>
          <p:nvPr/>
        </p:nvSpPr>
        <p:spPr>
          <a:xfrm>
            <a:off x="4330684" y="5021082"/>
            <a:ext cx="1645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Sliding Window</a:t>
            </a:r>
            <a:endParaRPr lang="en-CH" sz="1400" dirty="0"/>
          </a:p>
        </p:txBody>
      </p:sp>
    </p:spTree>
    <p:extLst>
      <p:ext uri="{BB962C8B-B14F-4D97-AF65-F5344CB8AC3E}">
        <p14:creationId xmlns:p14="http://schemas.microsoft.com/office/powerpoint/2010/main" val="788144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80" y="940267"/>
            <a:ext cx="6184219" cy="685333"/>
          </a:xfrm>
        </p:spPr>
        <p:txBody>
          <a:bodyPr/>
          <a:lstStyle/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1. Related Work</a:t>
            </a: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81</a:t>
            </a:fld>
            <a:endParaRPr lang="de-CH" noProof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10242D-EFC5-3FEA-0C4B-5D9DBB6FA549}"/>
              </a:ext>
            </a:extLst>
          </p:cNvPr>
          <p:cNvSpPr txBox="1">
            <a:spLocks/>
          </p:cNvSpPr>
          <p:nvPr/>
        </p:nvSpPr>
        <p:spPr>
          <a:xfrm>
            <a:off x="673778" y="1671568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2. Observation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1234049-776F-2A9C-E991-7ACF2AEC1C44}"/>
              </a:ext>
            </a:extLst>
          </p:cNvPr>
          <p:cNvSpPr txBox="1">
            <a:spLocks/>
          </p:cNvSpPr>
          <p:nvPr/>
        </p:nvSpPr>
        <p:spPr>
          <a:xfrm>
            <a:off x="673778" y="2479003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/>
              <a:t>3. Methodology</a:t>
            </a:r>
            <a:endParaRPr lang="de-CH" sz="6000" b="1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3C1EC8B-714E-818A-6CE6-043B5702187A}"/>
              </a:ext>
            </a:extLst>
          </p:cNvPr>
          <p:cNvSpPr txBox="1">
            <a:spLocks/>
          </p:cNvSpPr>
          <p:nvPr/>
        </p:nvSpPr>
        <p:spPr>
          <a:xfrm>
            <a:off x="673780" y="3485714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4. Experiment</a:t>
            </a:r>
            <a:br>
              <a:rPr lang="de-DE" sz="4800" b="1" dirty="0">
                <a:solidFill>
                  <a:schemeClr val="bg1">
                    <a:alpha val="4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C1BC23E-F95D-4CA0-3365-626C875B37C7}"/>
              </a:ext>
            </a:extLst>
          </p:cNvPr>
          <p:cNvSpPr txBox="1">
            <a:spLocks/>
          </p:cNvSpPr>
          <p:nvPr/>
        </p:nvSpPr>
        <p:spPr>
          <a:xfrm>
            <a:off x="673779" y="4193930"/>
            <a:ext cx="10728325" cy="7518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5. Conclusion</a:t>
            </a:r>
            <a:br>
              <a:rPr lang="de-DE" sz="4800" b="1" dirty="0">
                <a:solidFill>
                  <a:schemeClr val="bg1">
                    <a:alpha val="3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743618"/>
      </p:ext>
    </p:extLst>
  </p:cSld>
  <p:clrMapOvr>
    <a:masterClrMapping/>
  </p:clrMapOvr>
  <p:transition>
    <p:push dir="r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008" y="584667"/>
            <a:ext cx="6184219" cy="685333"/>
          </a:xfrm>
        </p:spPr>
        <p:txBody>
          <a:bodyPr/>
          <a:lstStyle/>
          <a:p>
            <a:r>
              <a:rPr lang="de-DE" sz="4800" b="1" dirty="0">
                <a:solidFill>
                  <a:schemeClr val="bg1">
                    <a:alpha val="20000"/>
                  </a:schemeClr>
                </a:solidFill>
              </a:rPr>
              <a:t>1. Related Work</a:t>
            </a:r>
            <a:endParaRPr lang="de-CH" sz="4800" b="1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82</a:t>
            </a:fld>
            <a:endParaRPr lang="de-CH" noProof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10242D-EFC5-3FEA-0C4B-5D9DBB6FA549}"/>
              </a:ext>
            </a:extLst>
          </p:cNvPr>
          <p:cNvSpPr txBox="1">
            <a:spLocks/>
          </p:cNvSpPr>
          <p:nvPr/>
        </p:nvSpPr>
        <p:spPr>
          <a:xfrm>
            <a:off x="652006" y="1315968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2. Observation</a:t>
            </a: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1234049-776F-2A9C-E991-7ACF2AEC1C44}"/>
              </a:ext>
            </a:extLst>
          </p:cNvPr>
          <p:cNvSpPr txBox="1">
            <a:spLocks/>
          </p:cNvSpPr>
          <p:nvPr/>
        </p:nvSpPr>
        <p:spPr>
          <a:xfrm>
            <a:off x="652006" y="2123403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3. Methodology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3C1EC8B-714E-818A-6CE6-043B5702187A}"/>
              </a:ext>
            </a:extLst>
          </p:cNvPr>
          <p:cNvSpPr txBox="1">
            <a:spLocks/>
          </p:cNvSpPr>
          <p:nvPr/>
        </p:nvSpPr>
        <p:spPr>
          <a:xfrm>
            <a:off x="652006" y="2911749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/>
              <a:t>4. Experiment</a:t>
            </a:r>
            <a:br>
              <a:rPr lang="de-DE" sz="6000" b="1" dirty="0"/>
            </a:br>
            <a:endParaRPr lang="de-CH" sz="6000" b="1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C1BC23E-F95D-4CA0-3365-626C875B37C7}"/>
              </a:ext>
            </a:extLst>
          </p:cNvPr>
          <p:cNvSpPr txBox="1">
            <a:spLocks/>
          </p:cNvSpPr>
          <p:nvPr/>
        </p:nvSpPr>
        <p:spPr>
          <a:xfrm>
            <a:off x="652007" y="3838330"/>
            <a:ext cx="10728325" cy="7518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5. Conclusion</a:t>
            </a:r>
            <a:br>
              <a:rPr lang="de-DE" sz="4800" b="1" dirty="0">
                <a:solidFill>
                  <a:schemeClr val="bg1">
                    <a:alpha val="4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803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8EAFE756-4DB6-C2B6-6A3D-80D4FEFC5BF9}"/>
              </a:ext>
            </a:extLst>
          </p:cNvPr>
          <p:cNvGrpSpPr/>
          <p:nvPr/>
        </p:nvGrpSpPr>
        <p:grpSpPr>
          <a:xfrm>
            <a:off x="176626" y="928926"/>
            <a:ext cx="11838748" cy="5000148"/>
            <a:chOff x="-302130" y="891557"/>
            <a:chExt cx="12531942" cy="4861623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BAEC295-B563-3B15-3746-3FB921D07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2130" y="891557"/>
              <a:ext cx="6482162" cy="4861622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3ED98F5F-FD19-12CA-61AC-568FF1727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7649" y="891558"/>
              <a:ext cx="6482163" cy="4861622"/>
            </a:xfrm>
            <a:prstGeom prst="rect">
              <a:avLst/>
            </a:prstGeom>
          </p:spPr>
        </p:pic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83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Experiment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A9AB66F-B14D-D539-38DB-16D1E5DB9D5F}"/>
              </a:ext>
            </a:extLst>
          </p:cNvPr>
          <p:cNvSpPr txBox="1"/>
          <p:nvPr/>
        </p:nvSpPr>
        <p:spPr>
          <a:xfrm>
            <a:off x="4681001" y="192147"/>
            <a:ext cx="7384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Token Dropping Methods Compare</a:t>
            </a:r>
            <a:endParaRPr lang="en-CH" sz="3200" b="1" dirty="0"/>
          </a:p>
        </p:txBody>
      </p:sp>
    </p:spTree>
    <p:extLst>
      <p:ext uri="{BB962C8B-B14F-4D97-AF65-F5344CB8AC3E}">
        <p14:creationId xmlns:p14="http://schemas.microsoft.com/office/powerpoint/2010/main" val="2970748606"/>
      </p:ext>
    </p:extLst>
  </p:cSld>
  <p:clrMapOvr>
    <a:masterClrMapping/>
  </p:clrMapOvr>
  <p:transition spd="slow">
    <p:push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6B16F5-A5B4-DA52-22FB-51C9E5004F56}"/>
              </a:ext>
            </a:extLst>
          </p:cNvPr>
          <p:cNvGrpSpPr/>
          <p:nvPr/>
        </p:nvGrpSpPr>
        <p:grpSpPr>
          <a:xfrm>
            <a:off x="176626" y="928926"/>
            <a:ext cx="11838748" cy="5000148"/>
            <a:chOff x="-302130" y="891557"/>
            <a:chExt cx="12531942" cy="486162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E3AB88C2-6668-64A7-C31C-B2F71D34D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2130" y="891557"/>
              <a:ext cx="6482162" cy="4861622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3073735-1462-0DF4-E327-50362481A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7649" y="891558"/>
              <a:ext cx="6482163" cy="4861622"/>
            </a:xfrm>
            <a:prstGeom prst="rect">
              <a:avLst/>
            </a:prstGeom>
          </p:spPr>
        </p:pic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84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Experiment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CD39FFD-BAE6-834A-E2D3-B67294AD3B92}"/>
              </a:ext>
            </a:extLst>
          </p:cNvPr>
          <p:cNvCxnSpPr>
            <a:cxnSpLocks/>
          </p:cNvCxnSpPr>
          <p:nvPr/>
        </p:nvCxnSpPr>
        <p:spPr>
          <a:xfrm flipH="1" flipV="1">
            <a:off x="1211126" y="1792466"/>
            <a:ext cx="496561" cy="702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38FFFD9D-0EE5-5A90-7DA1-7BD0DD3D042D}"/>
              </a:ext>
            </a:extLst>
          </p:cNvPr>
          <p:cNvSpPr txBox="1"/>
          <p:nvPr/>
        </p:nvSpPr>
        <p:spPr>
          <a:xfrm>
            <a:off x="1600244" y="1988531"/>
            <a:ext cx="889086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</a:rPr>
              <a:t>better</a:t>
            </a:r>
            <a:endParaRPr lang="en-CH" dirty="0">
              <a:solidFill>
                <a:schemeClr val="accent2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53E109-0022-0415-381A-F506B64ABC98}"/>
              </a:ext>
            </a:extLst>
          </p:cNvPr>
          <p:cNvSpPr txBox="1"/>
          <p:nvPr/>
        </p:nvSpPr>
        <p:spPr>
          <a:xfrm>
            <a:off x="4681001" y="192147"/>
            <a:ext cx="7384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Token Dropping Methods Compare</a:t>
            </a:r>
            <a:endParaRPr lang="en-CH" sz="3200" b="1" dirty="0"/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A4B78494-AA06-6186-E218-61B8BAD4DDF6}"/>
              </a:ext>
            </a:extLst>
          </p:cNvPr>
          <p:cNvCxnSpPr>
            <a:cxnSpLocks/>
          </p:cNvCxnSpPr>
          <p:nvPr/>
        </p:nvCxnSpPr>
        <p:spPr>
          <a:xfrm flipH="1" flipV="1">
            <a:off x="6781800" y="1860087"/>
            <a:ext cx="496561" cy="702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0F04A739-8CB8-FE84-D4D6-5D1D4D5DF4D4}"/>
              </a:ext>
            </a:extLst>
          </p:cNvPr>
          <p:cNvSpPr txBox="1"/>
          <p:nvPr/>
        </p:nvSpPr>
        <p:spPr>
          <a:xfrm>
            <a:off x="7127157" y="2130437"/>
            <a:ext cx="889086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better</a:t>
            </a:r>
            <a:endParaRPr lang="en-CH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343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46412769-6356-487D-42F9-4C49EA50E2F3}"/>
              </a:ext>
            </a:extLst>
          </p:cNvPr>
          <p:cNvGrpSpPr/>
          <p:nvPr/>
        </p:nvGrpSpPr>
        <p:grpSpPr>
          <a:xfrm>
            <a:off x="176626" y="928926"/>
            <a:ext cx="11838748" cy="5000148"/>
            <a:chOff x="-302130" y="891557"/>
            <a:chExt cx="12531942" cy="486162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D7A8D95D-42C7-BABF-B719-6F0DE8B60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2130" y="891557"/>
              <a:ext cx="6482162" cy="486162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1E3E5DA-4681-697B-14CC-56C0A8ADE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7649" y="891558"/>
              <a:ext cx="6482163" cy="4861622"/>
            </a:xfrm>
            <a:prstGeom prst="rect">
              <a:avLst/>
            </a:prstGeom>
          </p:spPr>
        </p:pic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85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Experiment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74F5E006-8D28-0EEE-446D-483F154949C1}"/>
              </a:ext>
            </a:extLst>
          </p:cNvPr>
          <p:cNvCxnSpPr/>
          <p:nvPr/>
        </p:nvCxnSpPr>
        <p:spPr>
          <a:xfrm>
            <a:off x="8016243" y="641568"/>
            <a:ext cx="0" cy="5464628"/>
          </a:xfrm>
          <a:prstGeom prst="line">
            <a:avLst/>
          </a:prstGeom>
          <a:ln w="28575">
            <a:prstDash val="dash"/>
            <a:headEnd type="none" w="med" len="med"/>
            <a:tailEnd type="non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C6C9C814-9B2E-D1AE-A475-E98F0B662329}"/>
              </a:ext>
            </a:extLst>
          </p:cNvPr>
          <p:cNvCxnSpPr>
            <a:cxnSpLocks/>
          </p:cNvCxnSpPr>
          <p:nvPr/>
        </p:nvCxnSpPr>
        <p:spPr>
          <a:xfrm flipH="1" flipV="1">
            <a:off x="1211126" y="1792466"/>
            <a:ext cx="496561" cy="702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F3C5DE8-1677-8EDA-FBE6-7095F8210DE8}"/>
              </a:ext>
            </a:extLst>
          </p:cNvPr>
          <p:cNvSpPr txBox="1"/>
          <p:nvPr/>
        </p:nvSpPr>
        <p:spPr>
          <a:xfrm>
            <a:off x="1600244" y="1988531"/>
            <a:ext cx="889086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</a:rPr>
              <a:t>better</a:t>
            </a:r>
            <a:endParaRPr lang="en-CH" dirty="0">
              <a:solidFill>
                <a:schemeClr val="accent2"/>
              </a:solidFill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385D539A-5AB0-763F-0231-F9A79C37BBC3}"/>
              </a:ext>
            </a:extLst>
          </p:cNvPr>
          <p:cNvCxnSpPr>
            <a:cxnSpLocks/>
          </p:cNvCxnSpPr>
          <p:nvPr/>
        </p:nvCxnSpPr>
        <p:spPr>
          <a:xfrm flipH="1" flipV="1">
            <a:off x="6781800" y="1860087"/>
            <a:ext cx="496561" cy="702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DE48740C-108E-133C-D6B2-3D1594205BF5}"/>
              </a:ext>
            </a:extLst>
          </p:cNvPr>
          <p:cNvSpPr txBox="1"/>
          <p:nvPr/>
        </p:nvSpPr>
        <p:spPr>
          <a:xfrm>
            <a:off x="7127157" y="2130437"/>
            <a:ext cx="889086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better</a:t>
            </a:r>
            <a:endParaRPr lang="en-CH" dirty="0">
              <a:solidFill>
                <a:schemeClr val="accent2"/>
              </a:solidFill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0244ACE-987C-6123-4497-BA747C21A951}"/>
              </a:ext>
            </a:extLst>
          </p:cNvPr>
          <p:cNvCxnSpPr/>
          <p:nvPr/>
        </p:nvCxnSpPr>
        <p:spPr>
          <a:xfrm>
            <a:off x="2302219" y="696686"/>
            <a:ext cx="0" cy="5464628"/>
          </a:xfrm>
          <a:prstGeom prst="line">
            <a:avLst/>
          </a:prstGeom>
          <a:ln w="28575">
            <a:prstDash val="dash"/>
            <a:headEnd type="none" w="med" len="med"/>
            <a:tailEnd type="non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F33ABBD5-C2EB-EE69-024B-C83B7BF8D0D5}"/>
              </a:ext>
            </a:extLst>
          </p:cNvPr>
          <p:cNvSpPr txBox="1"/>
          <p:nvPr/>
        </p:nvSpPr>
        <p:spPr>
          <a:xfrm>
            <a:off x="4681001" y="192147"/>
            <a:ext cx="7384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Token Dropping Methods Compare</a:t>
            </a:r>
            <a:endParaRPr lang="en-CH" sz="3200" b="1" dirty="0"/>
          </a:p>
        </p:txBody>
      </p:sp>
    </p:spTree>
    <p:extLst>
      <p:ext uri="{BB962C8B-B14F-4D97-AF65-F5344CB8AC3E}">
        <p14:creationId xmlns:p14="http://schemas.microsoft.com/office/powerpoint/2010/main" val="224690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86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Experiment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EDB19EA-E010-8480-FD77-31B36911EE7C}"/>
              </a:ext>
            </a:extLst>
          </p:cNvPr>
          <p:cNvSpPr txBox="1"/>
          <p:nvPr/>
        </p:nvSpPr>
        <p:spPr>
          <a:xfrm>
            <a:off x="842405" y="1954106"/>
            <a:ext cx="9937287" cy="2222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can we got? 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Chunk Sink reach the baseline, at token percentage around 0.5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Chunk Sink seems optimal compared to StreamLLM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275F1A8-8840-487B-1C68-A5AFF50DCBE2}"/>
              </a:ext>
            </a:extLst>
          </p:cNvPr>
          <p:cNvSpPr txBox="1"/>
          <p:nvPr/>
        </p:nvSpPr>
        <p:spPr>
          <a:xfrm>
            <a:off x="4681001" y="192147"/>
            <a:ext cx="7384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Token Dropping Methods Compare</a:t>
            </a:r>
            <a:endParaRPr lang="en-CH" sz="3200" b="1" dirty="0"/>
          </a:p>
        </p:txBody>
      </p:sp>
    </p:spTree>
    <p:extLst>
      <p:ext uri="{BB962C8B-B14F-4D97-AF65-F5344CB8AC3E}">
        <p14:creationId xmlns:p14="http://schemas.microsoft.com/office/powerpoint/2010/main" val="24622367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03F19AA-ACA6-327B-1131-A747310E842B}"/>
              </a:ext>
            </a:extLst>
          </p:cNvPr>
          <p:cNvGrpSpPr/>
          <p:nvPr/>
        </p:nvGrpSpPr>
        <p:grpSpPr>
          <a:xfrm>
            <a:off x="1479928" y="387718"/>
            <a:ext cx="7801959" cy="6001165"/>
            <a:chOff x="48392" y="0"/>
            <a:chExt cx="9838558" cy="745331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FC852BA1-8B75-AE43-CA60-E3D4C6B5E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3891" y="0"/>
              <a:ext cx="4968105" cy="372607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6833DDA-CF6A-D885-0D0D-5D55B42FA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93" y="0"/>
              <a:ext cx="4968107" cy="372607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ECFEAA5-9DD7-30D8-2C43-F6B2862A0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92" y="3676648"/>
              <a:ext cx="4968105" cy="3726079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B160464D-02F1-37ED-C1D0-2E0BF9CDD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5193" y="3619495"/>
              <a:ext cx="5111757" cy="3833818"/>
            </a:xfrm>
            <a:prstGeom prst="rect">
              <a:avLst/>
            </a:prstGeom>
          </p:spPr>
        </p:pic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87</a:t>
            </a:fld>
            <a:endParaRPr lang="de-CH" noProof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Experiment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8D451E-63AC-ACED-166C-EDB4DEC618DC}"/>
              </a:ext>
            </a:extLst>
          </p:cNvPr>
          <p:cNvSpPr txBox="1"/>
          <p:nvPr/>
        </p:nvSpPr>
        <p:spPr>
          <a:xfrm>
            <a:off x="9604073" y="119556"/>
            <a:ext cx="22461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Parameter Sensitivity</a:t>
            </a:r>
            <a:endParaRPr lang="en-CH" sz="32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FA27DAD-287C-D5BC-2209-42FEC3261310}"/>
              </a:ext>
            </a:extLst>
          </p:cNvPr>
          <p:cNvSpPr txBox="1"/>
          <p:nvPr/>
        </p:nvSpPr>
        <p:spPr>
          <a:xfrm>
            <a:off x="214184" y="4275438"/>
            <a:ext cx="1342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Static Chunk</a:t>
            </a:r>
            <a:endParaRPr lang="en-CH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DF53E28-F847-8FC2-5578-BA37D236D740}"/>
              </a:ext>
            </a:extLst>
          </p:cNvPr>
          <p:cNvSpPr txBox="1"/>
          <p:nvPr/>
        </p:nvSpPr>
        <p:spPr>
          <a:xfrm>
            <a:off x="110247" y="1798561"/>
            <a:ext cx="144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StreamLLM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68534569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88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Experiment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8D451E-63AC-ACED-166C-EDB4DEC618DC}"/>
              </a:ext>
            </a:extLst>
          </p:cNvPr>
          <p:cNvSpPr txBox="1"/>
          <p:nvPr/>
        </p:nvSpPr>
        <p:spPr>
          <a:xfrm>
            <a:off x="9604073" y="119556"/>
            <a:ext cx="22461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Parameter Sensitivity</a:t>
            </a:r>
            <a:endParaRPr lang="en-CH" sz="32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2A12B4C-E973-F76B-F8FB-C68A54236E62}"/>
              </a:ext>
            </a:extLst>
          </p:cNvPr>
          <p:cNvSpPr txBox="1"/>
          <p:nvPr/>
        </p:nvSpPr>
        <p:spPr>
          <a:xfrm>
            <a:off x="842405" y="1954106"/>
            <a:ext cx="9937287" cy="2222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What can we got? 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Chunk Sink</a:t>
            </a:r>
            <a:r>
              <a:rPr lang="en-US" dirty="0"/>
              <a:t>: The increase in chunk sink contribute little to the performance. It’s more sensitive to the window size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StreamLLM</a:t>
            </a:r>
            <a:r>
              <a:rPr lang="en-US" dirty="0"/>
              <a:t>: The StreamLLM is more sensitive to the sink size</a:t>
            </a:r>
          </a:p>
        </p:txBody>
      </p:sp>
    </p:spTree>
    <p:extLst>
      <p:ext uri="{BB962C8B-B14F-4D97-AF65-F5344CB8AC3E}">
        <p14:creationId xmlns:p14="http://schemas.microsoft.com/office/powerpoint/2010/main" val="26302983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008" y="584667"/>
            <a:ext cx="6184219" cy="685333"/>
          </a:xfrm>
        </p:spPr>
        <p:txBody>
          <a:bodyPr/>
          <a:lstStyle/>
          <a:p>
            <a:r>
              <a:rPr lang="de-DE" sz="4800" b="1" dirty="0">
                <a:solidFill>
                  <a:schemeClr val="bg1">
                    <a:alpha val="20000"/>
                  </a:schemeClr>
                </a:solidFill>
              </a:rPr>
              <a:t>1. Related Work</a:t>
            </a:r>
            <a:endParaRPr lang="de-CH" sz="4800" b="1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89</a:t>
            </a:fld>
            <a:endParaRPr lang="de-CH" noProof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10242D-EFC5-3FEA-0C4B-5D9DBB6FA549}"/>
              </a:ext>
            </a:extLst>
          </p:cNvPr>
          <p:cNvSpPr txBox="1">
            <a:spLocks/>
          </p:cNvSpPr>
          <p:nvPr/>
        </p:nvSpPr>
        <p:spPr>
          <a:xfrm>
            <a:off x="652006" y="1315968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2. Observation</a:t>
            </a: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1234049-776F-2A9C-E991-7ACF2AEC1C44}"/>
              </a:ext>
            </a:extLst>
          </p:cNvPr>
          <p:cNvSpPr txBox="1">
            <a:spLocks/>
          </p:cNvSpPr>
          <p:nvPr/>
        </p:nvSpPr>
        <p:spPr>
          <a:xfrm>
            <a:off x="652006" y="2123403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3. Methodology</a:t>
            </a: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3C1EC8B-714E-818A-6CE6-043B5702187A}"/>
              </a:ext>
            </a:extLst>
          </p:cNvPr>
          <p:cNvSpPr txBox="1">
            <a:spLocks/>
          </p:cNvSpPr>
          <p:nvPr/>
        </p:nvSpPr>
        <p:spPr>
          <a:xfrm>
            <a:off x="652006" y="2911749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/>
              <a:t>4. Experiment</a:t>
            </a:r>
            <a:br>
              <a:rPr lang="de-DE" sz="6000" b="1" dirty="0"/>
            </a:br>
            <a:endParaRPr lang="de-CH" sz="6000" b="1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C1BC23E-F95D-4CA0-3365-626C875B37C7}"/>
              </a:ext>
            </a:extLst>
          </p:cNvPr>
          <p:cNvSpPr txBox="1">
            <a:spLocks/>
          </p:cNvSpPr>
          <p:nvPr/>
        </p:nvSpPr>
        <p:spPr>
          <a:xfrm>
            <a:off x="652007" y="3838330"/>
            <a:ext cx="10728325" cy="7518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5. Conclusion</a:t>
            </a:r>
            <a:br>
              <a:rPr lang="de-DE" sz="4800" b="1" dirty="0">
                <a:solidFill>
                  <a:schemeClr val="bg1">
                    <a:alpha val="4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624877"/>
      </p:ext>
    </p:extLst>
  </p:cSld>
  <p:clrMapOvr>
    <a:masterClrMapping/>
  </p:clrMapOvr>
  <p:transition spd="slow">
    <p:push dir="r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22" y="0"/>
            <a:ext cx="6184219" cy="685333"/>
          </a:xfrm>
        </p:spPr>
        <p:txBody>
          <a:bodyPr/>
          <a:lstStyle/>
          <a:p>
            <a:r>
              <a:rPr lang="de-DE" sz="4800" b="1" dirty="0">
                <a:solidFill>
                  <a:schemeClr val="bg1">
                    <a:alpha val="10000"/>
                  </a:schemeClr>
                </a:solidFill>
              </a:rPr>
              <a:t>1. Related Work</a:t>
            </a:r>
            <a:endParaRPr lang="de-CH" sz="4800" b="1" dirty="0">
              <a:solidFill>
                <a:schemeClr val="bg1">
                  <a:alpha val="10000"/>
                </a:schemeClr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90</a:t>
            </a:fld>
            <a:endParaRPr lang="de-CH" noProof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10242D-EFC5-3FEA-0C4B-5D9DBB6FA549}"/>
              </a:ext>
            </a:extLst>
          </p:cNvPr>
          <p:cNvSpPr txBox="1">
            <a:spLocks/>
          </p:cNvSpPr>
          <p:nvPr/>
        </p:nvSpPr>
        <p:spPr>
          <a:xfrm>
            <a:off x="514120" y="731301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20000"/>
                  </a:schemeClr>
                </a:solidFill>
              </a:rPr>
              <a:t>2. Observation</a:t>
            </a:r>
            <a:endParaRPr lang="de-CH" sz="4800" b="1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1234049-776F-2A9C-E991-7ACF2AEC1C44}"/>
              </a:ext>
            </a:extLst>
          </p:cNvPr>
          <p:cNvSpPr txBox="1">
            <a:spLocks/>
          </p:cNvSpPr>
          <p:nvPr/>
        </p:nvSpPr>
        <p:spPr>
          <a:xfrm>
            <a:off x="514120" y="1538736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30000"/>
                  </a:schemeClr>
                </a:solidFill>
              </a:rPr>
              <a:t>3. Methodology</a:t>
            </a:r>
            <a:endParaRPr lang="de-CH" sz="48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3C1EC8B-714E-818A-6CE6-043B5702187A}"/>
              </a:ext>
            </a:extLst>
          </p:cNvPr>
          <p:cNvSpPr txBox="1">
            <a:spLocks/>
          </p:cNvSpPr>
          <p:nvPr/>
        </p:nvSpPr>
        <p:spPr>
          <a:xfrm>
            <a:off x="514120" y="2327082"/>
            <a:ext cx="10728325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>
                    <a:alpha val="40000"/>
                  </a:schemeClr>
                </a:solidFill>
              </a:rPr>
              <a:t>4. Experiment</a:t>
            </a:r>
            <a:br>
              <a:rPr lang="de-DE" sz="4800" b="1" dirty="0">
                <a:solidFill>
                  <a:schemeClr val="bg1">
                    <a:alpha val="40000"/>
                  </a:schemeClr>
                </a:solidFill>
              </a:rPr>
            </a:br>
            <a:endParaRPr lang="de-CH" sz="48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C1BC23E-F95D-4CA0-3365-626C875B37C7}"/>
              </a:ext>
            </a:extLst>
          </p:cNvPr>
          <p:cNvSpPr txBox="1">
            <a:spLocks/>
          </p:cNvSpPr>
          <p:nvPr/>
        </p:nvSpPr>
        <p:spPr>
          <a:xfrm>
            <a:off x="514120" y="2957082"/>
            <a:ext cx="10728325" cy="7518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/>
              <a:t>5. Conclusion</a:t>
            </a:r>
            <a:br>
              <a:rPr lang="de-DE" sz="6000" b="1" dirty="0"/>
            </a:br>
            <a:endParaRPr lang="de-CH" sz="6000" b="1" dirty="0"/>
          </a:p>
        </p:txBody>
      </p:sp>
    </p:spTree>
    <p:extLst>
      <p:ext uri="{BB962C8B-B14F-4D97-AF65-F5344CB8AC3E}">
        <p14:creationId xmlns:p14="http://schemas.microsoft.com/office/powerpoint/2010/main" val="4132523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91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Conclusion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72BEBD-4931-727E-621E-0157DF8699AA}"/>
              </a:ext>
            </a:extLst>
          </p:cNvPr>
          <p:cNvSpPr txBox="1"/>
          <p:nvPr/>
        </p:nvSpPr>
        <p:spPr>
          <a:xfrm>
            <a:off x="1611086" y="2225465"/>
            <a:ext cx="2336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Limitation</a:t>
            </a:r>
            <a:endParaRPr lang="en-CH" sz="2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DDA9C1C-6D1D-743D-B8F3-72FB406A05DD}"/>
              </a:ext>
            </a:extLst>
          </p:cNvPr>
          <p:cNvSpPr txBox="1"/>
          <p:nvPr/>
        </p:nvSpPr>
        <p:spPr>
          <a:xfrm>
            <a:off x="1611086" y="2871796"/>
            <a:ext cx="10072914" cy="111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It’s currently a static method which requires precomputation from attention matrix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chunk sink should be specially design for batch inference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675086382"/>
      </p:ext>
    </p:extLst>
  </p:cSld>
  <p:clrMapOvr>
    <a:masterClrMapping/>
  </p:clrMapOvr>
  <p:transition>
    <p:push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92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Conclusion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72BEBD-4931-727E-621E-0157DF8699AA}"/>
              </a:ext>
            </a:extLst>
          </p:cNvPr>
          <p:cNvSpPr txBox="1"/>
          <p:nvPr/>
        </p:nvSpPr>
        <p:spPr>
          <a:xfrm>
            <a:off x="1458686" y="1908628"/>
            <a:ext cx="2336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Contribution</a:t>
            </a:r>
            <a:endParaRPr lang="en-CH" sz="2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DDA9C1C-6D1D-743D-B8F3-72FB406A05DD}"/>
              </a:ext>
            </a:extLst>
          </p:cNvPr>
          <p:cNvSpPr txBox="1"/>
          <p:nvPr/>
        </p:nvSpPr>
        <p:spPr>
          <a:xfrm>
            <a:off x="1458686" y="2554959"/>
            <a:ext cx="10072914" cy="1668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We conducted a detailed investigation of the attention matrix, uncovering four primary patterns.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We proposed a novel approach, Chunk Sink, which achieves higher accuracy with minimal memory consumption</a:t>
            </a:r>
          </a:p>
        </p:txBody>
      </p:sp>
    </p:spTree>
    <p:extLst>
      <p:ext uri="{BB962C8B-B14F-4D97-AF65-F5344CB8AC3E}">
        <p14:creationId xmlns:p14="http://schemas.microsoft.com/office/powerpoint/2010/main" val="301341976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93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Conclusion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72BEBD-4931-727E-621E-0157DF8699AA}"/>
              </a:ext>
            </a:extLst>
          </p:cNvPr>
          <p:cNvSpPr txBox="1"/>
          <p:nvPr/>
        </p:nvSpPr>
        <p:spPr>
          <a:xfrm>
            <a:off x="1458686" y="1908628"/>
            <a:ext cx="2336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Further Work</a:t>
            </a:r>
            <a:endParaRPr lang="en-CH" sz="2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DDA9C1C-6D1D-743D-B8F3-72FB406A05DD}"/>
              </a:ext>
            </a:extLst>
          </p:cNvPr>
          <p:cNvSpPr txBox="1"/>
          <p:nvPr/>
        </p:nvSpPr>
        <p:spPr>
          <a:xfrm>
            <a:off x="1458686" y="2583987"/>
            <a:ext cx="10072914" cy="111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A stream version of peak detection method should be develop to enable dynamic scenarios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A method utilize all these four patterns</a:t>
            </a:r>
          </a:p>
        </p:txBody>
      </p:sp>
    </p:spTree>
    <p:extLst>
      <p:ext uri="{BB962C8B-B14F-4D97-AF65-F5344CB8AC3E}">
        <p14:creationId xmlns:p14="http://schemas.microsoft.com/office/powerpoint/2010/main" val="303285483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b="1" dirty="0"/>
              <a:t>Thanks for your </a:t>
            </a:r>
            <a:r>
              <a:rPr lang="en-US" altLang="zh-CN" sz="4800" b="1" dirty="0"/>
              <a:t>attention!</a:t>
            </a:r>
            <a:endParaRPr lang="de-CH" sz="48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94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62065207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A71FBB-3009-40AD-979B-DB4E5F592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Mingyuan Chi</a:t>
            </a:r>
          </a:p>
          <a:p>
            <a:r>
              <a:rPr lang="de-DE" dirty="0"/>
              <a:t>Master Thesis</a:t>
            </a:r>
          </a:p>
          <a:p>
            <a:r>
              <a:rPr lang="de-DE" dirty="0">
                <a:hlinkClick r:id="rId3"/>
              </a:rPr>
              <a:t>minchi@student.ethz.ch</a:t>
            </a:r>
            <a:endParaRPr lang="de-DE" dirty="0"/>
          </a:p>
          <a:p>
            <a:endParaRPr lang="de-DE" dirty="0"/>
          </a:p>
          <a:p>
            <a:r>
              <a:rPr lang="de-DE" dirty="0"/>
              <a:t>ETH Zürich</a:t>
            </a:r>
          </a:p>
          <a:p>
            <a:r>
              <a:rPr lang="de-CH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Department of Mathematics</a:t>
            </a:r>
            <a:br>
              <a:rPr lang="de-CH" dirty="0"/>
            </a:br>
            <a:r>
              <a:rPr lang="de-CH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Computational Sci &amp; Eng</a:t>
            </a:r>
            <a:br>
              <a:rPr lang="de-CH" dirty="0"/>
            </a:br>
            <a:r>
              <a:rPr lang="de-CH" dirty="0">
                <a:solidFill>
                  <a:srgbClr val="000000"/>
                </a:solidFill>
                <a:latin typeface="Arial" panose="020B0604020202020204" pitchFamily="34" charset="0"/>
              </a:rPr>
              <a:t>Zürich</a:t>
            </a:r>
            <a:endParaRPr lang="de-CH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de-DE" dirty="0"/>
          </a:p>
        </p:txBody>
      </p:sp>
      <p:pic>
        <p:nvPicPr>
          <p:cNvPr id="5" name="图片占位符 4">
            <a:extLst>
              <a:ext uri="{FF2B5EF4-FFF2-40B4-BE49-F238E27FC236}">
                <a16:creationId xmlns:a16="http://schemas.microsoft.com/office/drawing/2014/main" id="{9AB21433-A200-3ED4-3634-020AD9F4E4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" r="1081"/>
          <a:stretch>
            <a:fillRect/>
          </a:stretch>
        </p:blipFill>
        <p:spPr>
          <a:xfrm>
            <a:off x="10200162" y="6510860"/>
            <a:ext cx="1260000" cy="180000"/>
          </a:xfr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6C034F7-D8BA-2A0C-4ED7-63E59960A5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0" y="1328057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6172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57BF2-5EC6-42D6-9F04-4237E99F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-1</a:t>
            </a:r>
            <a:r>
              <a:rPr lang="de-DE" sz="4800" b="1" dirty="0"/>
              <a:t>. Appendix</a:t>
            </a:r>
            <a:br>
              <a:rPr lang="de-DE" sz="4800" b="1" dirty="0"/>
            </a:br>
            <a:endParaRPr lang="de-CH" sz="48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D7CFF-BF36-47E4-8302-EBC181BD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EA281-37DD-45CF-AABF-2BFEAD6C8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8C99-E3C0-43DD-8B41-101A5AEBBFD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16F61-62BA-4FA3-89CE-2F599E6D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96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72031779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50A74-6ED2-41B3-AD63-74F89C4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Introduction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8BFF2-5DEB-4FE4-A3E3-C18FD3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26846-AD64-4677-BEA5-D3BDD96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387B-FBD3-42F8-9E31-B45335F65718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665EC3-3ED3-4D21-AC3C-EAD0881B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97</a:t>
            </a:fld>
            <a:endParaRPr lang="de-CH" noProof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242B8F1-511C-0EE5-67B3-3D208C621648}"/>
              </a:ext>
            </a:extLst>
          </p:cNvPr>
          <p:cNvGrpSpPr/>
          <p:nvPr/>
        </p:nvGrpSpPr>
        <p:grpSpPr>
          <a:xfrm>
            <a:off x="302441" y="3524436"/>
            <a:ext cx="11889559" cy="1460548"/>
            <a:chOff x="410938" y="5159457"/>
            <a:chExt cx="11889559" cy="1460548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88BCE743-22C5-100E-AC6F-DBB084163C14}"/>
                </a:ext>
              </a:extLst>
            </p:cNvPr>
            <p:cNvGrpSpPr/>
            <p:nvPr/>
          </p:nvGrpSpPr>
          <p:grpSpPr>
            <a:xfrm>
              <a:off x="410938" y="5159457"/>
              <a:ext cx="10604252" cy="1460548"/>
              <a:chOff x="410938" y="5159457"/>
              <a:chExt cx="10604252" cy="1460548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C5100266-C542-1793-246A-7C3FD4AFD135}"/>
                  </a:ext>
                </a:extLst>
              </p:cNvPr>
              <p:cNvSpPr/>
              <p:nvPr/>
            </p:nvSpPr>
            <p:spPr>
              <a:xfrm>
                <a:off x="6611737" y="5159457"/>
                <a:ext cx="1447296" cy="82962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RAG</a:t>
                </a:r>
                <a:endParaRPr lang="en-CH" dirty="0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514A00CE-DA31-8ED6-9AB3-763514168594}"/>
                  </a:ext>
                </a:extLst>
              </p:cNvPr>
              <p:cNvSpPr/>
              <p:nvPr/>
            </p:nvSpPr>
            <p:spPr>
              <a:xfrm>
                <a:off x="8150877" y="5159457"/>
                <a:ext cx="1447296" cy="82962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Prompt</a:t>
                </a:r>
                <a:endParaRPr lang="en-CH" dirty="0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CEB93F05-4701-AF91-F018-B1F2EB38B934}"/>
                  </a:ext>
                </a:extLst>
              </p:cNvPr>
              <p:cNvSpPr/>
              <p:nvPr/>
            </p:nvSpPr>
            <p:spPr>
              <a:xfrm>
                <a:off x="4132966" y="5174445"/>
                <a:ext cx="1447296" cy="829622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Finetune</a:t>
                </a:r>
                <a:endParaRPr lang="en-CH" dirty="0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BD290312-49FB-A831-57A0-DDD662FB8E6E}"/>
                  </a:ext>
                </a:extLst>
              </p:cNvPr>
              <p:cNvSpPr/>
              <p:nvPr/>
            </p:nvSpPr>
            <p:spPr>
              <a:xfrm>
                <a:off x="2538318" y="5177322"/>
                <a:ext cx="1447296" cy="8296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Train</a:t>
                </a:r>
                <a:endParaRPr lang="en-CH" dirty="0"/>
              </a:p>
            </p:txBody>
          </p:sp>
          <p:sp>
            <p:nvSpPr>
              <p:cNvPr id="17" name="箭头: 左右 16">
                <a:extLst>
                  <a:ext uri="{FF2B5EF4-FFF2-40B4-BE49-F238E27FC236}">
                    <a16:creationId xmlns:a16="http://schemas.microsoft.com/office/drawing/2014/main" id="{56D5BF4F-A385-9944-14F6-8D154FB06783}"/>
                  </a:ext>
                </a:extLst>
              </p:cNvPr>
              <p:cNvSpPr/>
              <p:nvPr/>
            </p:nvSpPr>
            <p:spPr>
              <a:xfrm>
                <a:off x="1538130" y="6152519"/>
                <a:ext cx="9477060" cy="467486"/>
              </a:xfrm>
              <a:prstGeom prst="leftRightArrow">
                <a:avLst/>
              </a:prstGeom>
              <a:gradFill flip="none" rotWithShape="1">
                <a:gsLst>
                  <a:gs pos="0">
                    <a:schemeClr val="accent1"/>
                  </a:gs>
                  <a:gs pos="40000">
                    <a:schemeClr val="accent1">
                      <a:lumMod val="45000"/>
                      <a:lumOff val="55000"/>
                    </a:schemeClr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8F46813-DE4D-8D26-1BE0-83367907625F}"/>
                  </a:ext>
                </a:extLst>
              </p:cNvPr>
              <p:cNvSpPr txBox="1"/>
              <p:nvPr/>
            </p:nvSpPr>
            <p:spPr>
              <a:xfrm>
                <a:off x="410938" y="5574268"/>
                <a:ext cx="33115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Expensive</a:t>
                </a:r>
              </a:p>
              <a:p>
                <a:r>
                  <a:rPr lang="en-US" dirty="0"/>
                  <a:t>but Efficient</a:t>
                </a:r>
                <a:endParaRPr lang="en-CH" dirty="0"/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E5877F0-0593-E922-28D5-2E63F3D0DBDF}"/>
                </a:ext>
              </a:extLst>
            </p:cNvPr>
            <p:cNvSpPr txBox="1"/>
            <p:nvPr/>
          </p:nvSpPr>
          <p:spPr>
            <a:xfrm>
              <a:off x="10609866" y="5481345"/>
              <a:ext cx="16906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Cheap </a:t>
              </a:r>
            </a:p>
            <a:p>
              <a:r>
                <a:rPr lang="en-US" dirty="0"/>
                <a:t>But Insufficient</a:t>
              </a:r>
              <a:endParaRPr lang="en-CH" dirty="0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15BD7C3-3EB0-A7C7-5C49-D969323DD1CD}"/>
              </a:ext>
            </a:extLst>
          </p:cNvPr>
          <p:cNvSpPr txBox="1"/>
          <p:nvPr/>
        </p:nvSpPr>
        <p:spPr>
          <a:xfrm>
            <a:off x="4593697" y="1152088"/>
            <a:ext cx="70633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General LLM to specific task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Long Context depends on the task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Necessity of long context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An example of long context scenarios(motivate long context)</a:t>
            </a:r>
            <a:endParaRPr lang="en-CH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566EA57-3237-D9B8-DF22-B34020004F33}"/>
              </a:ext>
            </a:extLst>
          </p:cNvPr>
          <p:cNvSpPr txBox="1"/>
          <p:nvPr/>
        </p:nvSpPr>
        <p:spPr>
          <a:xfrm>
            <a:off x="8629650" y="368300"/>
            <a:ext cx="296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LLM </a:t>
            </a:r>
            <a:r>
              <a:rPr lang="en-US" altLang="zh-CN" sz="2400" b="1" dirty="0"/>
              <a:t>Specific Task</a:t>
            </a:r>
            <a:endParaRPr lang="en-CH" sz="2400" b="1" dirty="0"/>
          </a:p>
        </p:txBody>
      </p:sp>
    </p:spTree>
    <p:extLst>
      <p:ext uri="{BB962C8B-B14F-4D97-AF65-F5344CB8AC3E}">
        <p14:creationId xmlns:p14="http://schemas.microsoft.com/office/powerpoint/2010/main" val="231765409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98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for MMLU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D89AA4D-6724-7B50-AB8E-DCB167204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027"/>
            <a:ext cx="12192000" cy="585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140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99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for MMLU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42E8239-CD85-7410-34DC-7BD73AA5D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3040"/>
            <a:ext cx="12192000" cy="585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4755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100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for MMLU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AF74DAD-830F-D4F0-9F4E-5FA4837D6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218"/>
            <a:ext cx="12192000" cy="578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6953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101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for MMLU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4B87F01-38C5-07B0-DD32-E1B667CA4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193"/>
            <a:ext cx="12192000" cy="578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5701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102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for MMLU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73EF1D3-F61A-194B-BAF3-FF0140CBF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143"/>
            <a:ext cx="12192000" cy="57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7000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103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for MMLU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AA750F7-4C2D-F052-C1F2-75E538ABF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218"/>
            <a:ext cx="12192000" cy="578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543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104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for MMLU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3BE25B5-BF51-3156-BE61-766E5F88D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268"/>
            <a:ext cx="12192000" cy="580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977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37140-56B7-432E-8671-4B63B23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ETHz SPCL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B7874-B99C-4F6D-A86D-EA0EE8CA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B327-839C-4A2D-B2E8-7E49B2F41E4B}" type="datetime1">
              <a:rPr lang="de-CH" noProof="0" smtClean="0"/>
              <a:t>10.09.2024</a:t>
            </a:fld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20278B-D74F-421E-A3BD-EC66D58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105</a:t>
            </a:fld>
            <a:endParaRPr lang="de-CH" noProof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7264B94-F819-AA30-4236-AC9B51C9A851}"/>
              </a:ext>
            </a:extLst>
          </p:cNvPr>
          <p:cNvCxnSpPr>
            <a:cxnSpLocks/>
          </p:cNvCxnSpPr>
          <p:nvPr/>
        </p:nvCxnSpPr>
        <p:spPr>
          <a:xfrm>
            <a:off x="3132138" y="1152838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5A195C-C5C5-E08C-9487-B07E53D24754}"/>
              </a:ext>
            </a:extLst>
          </p:cNvPr>
          <p:cNvCxnSpPr>
            <a:cxnSpLocks/>
          </p:cNvCxnSpPr>
          <p:nvPr/>
        </p:nvCxnSpPr>
        <p:spPr>
          <a:xfrm>
            <a:off x="3798888" y="1152839"/>
            <a:ext cx="0" cy="5317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84F54A3-D9C2-CC7F-BFD1-6888AF798172}"/>
              </a:ext>
            </a:extLst>
          </p:cNvPr>
          <p:cNvSpPr txBox="1"/>
          <p:nvPr/>
        </p:nvSpPr>
        <p:spPr>
          <a:xfrm>
            <a:off x="110246" y="-4763"/>
            <a:ext cx="667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Attention for MMLU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40B8B6B-0566-EAE6-629B-230DAC5B2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293"/>
            <a:ext cx="12192000" cy="580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81474"/>
      </p:ext>
    </p:extLst>
  </p:cSld>
  <p:clrMapOvr>
    <a:masterClrMapping/>
  </p:clrMapOvr>
</p:sld>
</file>

<file path=ppt/theme/theme1.xml><?xml version="1.0" encoding="utf-8"?>
<a:theme xmlns:a="http://schemas.openxmlformats.org/drawingml/2006/main" name="ETH Zürich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ETH Blau">
      <a:srgbClr val="215CAF"/>
    </a:custClr>
    <a:custClr name="ETH Petrol">
      <a:srgbClr val="007894"/>
    </a:custClr>
    <a:custClr name="ETH Gruen">
      <a:srgbClr val="627313"/>
    </a:custClr>
    <a:custClr name="ETH Bronze">
      <a:srgbClr val="8E6713"/>
    </a:custClr>
    <a:custClr name="ETH Rot">
      <a:srgbClr val="B7352D"/>
    </a:custClr>
    <a:custClr name="ETH Purpur">
      <a:srgbClr val="A30774"/>
    </a:custClr>
    <a:custClr name="ETH Grau">
      <a:srgbClr val="6F6F6F"/>
    </a:custClr>
  </a:custClrLst>
  <a:extLst>
    <a:ext uri="{05A4C25C-085E-4340-85A3-A5531E510DB2}">
      <thm15:themeFamily xmlns:thm15="http://schemas.microsoft.com/office/thememl/2012/main" name="Präsentation2" id="{1321EF9B-D0C2-B940-BAF0-923936C95B7C}" vid="{0165591E-D8AE-AE49-AAAE-F458C46D785B}"/>
    </a:ext>
  </a:extLst>
</a:theme>
</file>

<file path=ppt/theme/theme2.xml><?xml version="1.0" encoding="utf-8"?>
<a:theme xmlns:a="http://schemas.openxmlformats.org/drawingml/2006/main" name="Office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ETH Blau">
      <a:srgbClr val="215CAF"/>
    </a:custClr>
    <a:custClr name="ETH Petrol">
      <a:srgbClr val="007894"/>
    </a:custClr>
    <a:custClr name="ETH Gruen">
      <a:srgbClr val="627313"/>
    </a:custClr>
    <a:custClr name="ETH Bronze">
      <a:srgbClr val="8E6713"/>
    </a:custClr>
    <a:custClr name="ETH Rot">
      <a:srgbClr val="B7352D"/>
    </a:custClr>
    <a:custClr name="ETH Purpur">
      <a:srgbClr val="A30774"/>
    </a:custClr>
    <a:custClr name="ETH Grau">
      <a:srgbClr val="6F6F6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final</Template>
  <TotalTime>1439</TotalTime>
  <Words>6144</Words>
  <Application>Microsoft Office PowerPoint</Application>
  <PresentationFormat>宽屏</PresentationFormat>
  <Paragraphs>1555</Paragraphs>
  <Slides>105</Slides>
  <Notes>96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105</vt:i4>
      </vt:variant>
    </vt:vector>
  </HeadingPairs>
  <TitlesOfParts>
    <vt:vector size="109" baseType="lpstr">
      <vt:lpstr>Arial</vt:lpstr>
      <vt:lpstr>Cambria Math</vt:lpstr>
      <vt:lpstr>Symbol</vt:lpstr>
      <vt:lpstr>ETH Zürich</vt:lpstr>
      <vt:lpstr>Semantic Chunk Sparse Attention for Large Language Model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1. Related Work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 Related Work</vt:lpstr>
      <vt:lpstr>1. Related Work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 Related Work</vt:lpstr>
      <vt:lpstr>1. Related Work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 Related Work</vt:lpstr>
      <vt:lpstr>1. Related Work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 Related Work</vt:lpstr>
      <vt:lpstr>1. Related Work</vt:lpstr>
      <vt:lpstr>PowerPoint 演示文稿</vt:lpstr>
      <vt:lpstr>PowerPoint 演示文稿</vt:lpstr>
      <vt:lpstr>PowerPoint 演示文稿</vt:lpstr>
      <vt:lpstr>Thanks for your attention!</vt:lpstr>
      <vt:lpstr>PowerPoint 演示文稿</vt:lpstr>
      <vt:lpstr>-1. Appendix </vt:lpstr>
      <vt:lpstr>Introduction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walker chi</dc:creator>
  <cp:lastModifiedBy>walker chi</cp:lastModifiedBy>
  <cp:revision>152</cp:revision>
  <dcterms:created xsi:type="dcterms:W3CDTF">2024-09-02T18:53:09Z</dcterms:created>
  <dcterms:modified xsi:type="dcterms:W3CDTF">2024-09-10T16:01:09Z</dcterms:modified>
</cp:coreProperties>
</file>