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6"/>
  </p:notesMasterIdLst>
  <p:sldIdLst>
    <p:sldId id="256" r:id="rId2"/>
    <p:sldId id="298" r:id="rId3"/>
    <p:sldId id="296" r:id="rId4"/>
    <p:sldId id="295" r:id="rId5"/>
    <p:sldId id="277" r:id="rId6"/>
    <p:sldId id="278" r:id="rId7"/>
    <p:sldId id="299" r:id="rId8"/>
    <p:sldId id="279" r:id="rId9"/>
    <p:sldId id="276" r:id="rId10"/>
    <p:sldId id="280" r:id="rId11"/>
    <p:sldId id="281" r:id="rId12"/>
    <p:sldId id="282" r:id="rId13"/>
    <p:sldId id="283" r:id="rId14"/>
    <p:sldId id="300" r:id="rId15"/>
    <p:sldId id="284" r:id="rId16"/>
    <p:sldId id="285" r:id="rId17"/>
    <p:sldId id="301" r:id="rId18"/>
    <p:sldId id="286" r:id="rId19"/>
    <p:sldId id="287" r:id="rId20"/>
    <p:sldId id="288" r:id="rId21"/>
    <p:sldId id="292" r:id="rId22"/>
    <p:sldId id="291" r:id="rId23"/>
    <p:sldId id="293" r:id="rId24"/>
    <p:sldId id="274"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默认节" id="{DCEAB90A-720C-4DCC-A823-3D87D1BE7B83}">
          <p14:sldIdLst>
            <p14:sldId id="256"/>
          </p14:sldIdLst>
        </p14:section>
        <p14:section name="摘要部分" id="{7DF6AEE9-84CD-436B-A84B-C7305FFA8EDD}">
          <p14:sldIdLst>
            <p14:sldId id="298"/>
          </p14:sldIdLst>
        </p14:section>
        <p14:section name="rgb" id="{2D4E8FDD-B727-4FF3-AB12-B7A4A13F37F9}">
          <p14:sldIdLst>
            <p14:sldId id="296"/>
            <p14:sldId id="295"/>
            <p14:sldId id="277"/>
            <p14:sldId id="278"/>
          </p14:sldIdLst>
        </p14:section>
        <p14:section name="depth" id="{F2C65382-A9FE-4CD4-B8D7-960779C621D4}">
          <p14:sldIdLst>
            <p14:sldId id="299"/>
            <p14:sldId id="279"/>
            <p14:sldId id="276"/>
            <p14:sldId id="280"/>
            <p14:sldId id="281"/>
            <p14:sldId id="282"/>
            <p14:sldId id="283"/>
          </p14:sldIdLst>
        </p14:section>
        <p14:section name="imu" id="{A44538EA-8E9D-4AC4-8AFD-4239A10452A6}">
          <p14:sldIdLst>
            <p14:sldId id="300"/>
            <p14:sldId id="284"/>
            <p14:sldId id="285"/>
          </p14:sldIdLst>
        </p14:section>
        <p14:section name="force" id="{2240483A-BBE0-4B28-B994-AF422EAD5619}">
          <p14:sldIdLst>
            <p14:sldId id="301"/>
            <p14:sldId id="286"/>
            <p14:sldId id="287"/>
            <p14:sldId id="288"/>
            <p14:sldId id="292"/>
          </p14:sldIdLst>
        </p14:section>
        <p14:section name="encoder" id="{D6668B87-EC2F-4ECD-941F-36F7769863FE}">
          <p14:sldIdLst>
            <p14:sldId id="291"/>
          </p14:sldIdLst>
        </p14:section>
        <p14:section name="reference" id="{0B4CBC32-82B3-495F-B6AE-67AEC43D8CC6}">
          <p14:sldIdLst>
            <p14:sldId id="293"/>
          </p14:sldIdLst>
        </p14:section>
        <p14:section name="ending" id="{214371D5-E024-4DA1-B9E8-061766CC8622}">
          <p14:sldIdLst>
            <p14:sldId id="27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E324DF-E4CA-492E-AE2F-25B033C11A72}">
  <a:tblStyle styleId="{8CE324DF-E4CA-492E-AE2F-25B033C11A7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dk1">
              <a:alpha val="20000"/>
            </a:schemeClr>
          </a:solidFill>
        </a:fill>
      </a:tcStyle>
    </a:band1H>
    <a:band2H>
      <a:tcTxStyle/>
      <a:tcStyle>
        <a:tcBdr/>
      </a:tcStyle>
    </a:band2H>
    <a:band1V>
      <a:tcTxStyle/>
      <a:tcStyle>
        <a:tcBdr/>
        <a:fill>
          <a:solidFill>
            <a:schemeClr val="dk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dk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dk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898" autoAdjust="0"/>
  </p:normalViewPr>
  <p:slideViewPr>
    <p:cSldViewPr snapToGrid="0">
      <p:cViewPr varScale="1">
        <p:scale>
          <a:sx n="66" d="100"/>
          <a:sy n="66" d="100"/>
        </p:scale>
        <p:origin x="1473"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CH"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9" name="Google Shape;14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2813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CNN + LSTM to handle the information from camera</a:t>
            </a:r>
          </a:p>
          <a:p>
            <a:endParaRPr lang="en-US" dirty="0"/>
          </a:p>
          <a:p>
            <a:r>
              <a:rPr lang="en-US" dirty="0"/>
              <a:t>intuitive</a:t>
            </a:r>
          </a:p>
          <a:p>
            <a:endParaRPr lang="en-US" dirty="0"/>
          </a:p>
          <a:p>
            <a:r>
              <a:rPr lang="en-US" dirty="0"/>
              <a:t>Gray part is the policy</a:t>
            </a:r>
          </a:p>
          <a:p>
            <a:r>
              <a:rPr lang="en-US" dirty="0"/>
              <a:t> </a:t>
            </a:r>
          </a:p>
          <a:p>
            <a:r>
              <a:rPr lang="en-US" dirty="0"/>
              <a:t>Others are simulation</a:t>
            </a:r>
          </a:p>
          <a:p>
            <a:endParaRPr lang="en-US" dirty="0"/>
          </a:p>
          <a:p>
            <a:r>
              <a:rPr lang="en-US" dirty="0"/>
              <a:t>Advantage:</a:t>
            </a:r>
          </a:p>
          <a:p>
            <a:r>
              <a:rPr lang="en-US" dirty="0"/>
              <a:t> </a:t>
            </a:r>
          </a:p>
          <a:p>
            <a:r>
              <a:rPr lang="en-US" dirty="0"/>
              <a:t> It could learn from the past (LSTM)</a:t>
            </a:r>
          </a:p>
          <a:p>
            <a:endParaRPr lang="en-US" dirty="0"/>
          </a:p>
          <a:p>
            <a:r>
              <a:rPr lang="en-US" altLang="zh-CN" dirty="0"/>
              <a:t>Limitation:</a:t>
            </a:r>
          </a:p>
          <a:p>
            <a:r>
              <a:rPr lang="en-US" dirty="0"/>
              <a:t>During the training, LiDAR is required</a:t>
            </a:r>
          </a:p>
          <a:p>
            <a:r>
              <a:rPr lang="en-US" dirty="0"/>
              <a:t>For object-centric feature</a:t>
            </a:r>
          </a:p>
          <a:p>
            <a:endParaRPr lang="en-US" dirty="0"/>
          </a:p>
          <a:p>
            <a:r>
              <a:rPr lang="en-US" dirty="0"/>
              <a:t>Manually adjustment</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GAIL : Generative Adversarial Imitation Learning</a:t>
            </a:r>
          </a:p>
          <a:p>
            <a:endParaRPr lang="en-CH"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4516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5-7 mins video</a:t>
            </a:r>
          </a:p>
          <a:p>
            <a:r>
              <a:rPr lang="en-US" dirty="0"/>
              <a:t>Camera pose : COLMAP </a:t>
            </a:r>
          </a:p>
          <a:p>
            <a:r>
              <a:rPr lang="en-US" dirty="0"/>
              <a:t>Simulator : dynamics object</a:t>
            </a:r>
          </a:p>
          <a:p>
            <a:endParaRPr lang="en-US" dirty="0"/>
          </a:p>
          <a:p>
            <a:r>
              <a:rPr lang="en-US" dirty="0"/>
              <a:t>Advantage:</a:t>
            </a:r>
          </a:p>
          <a:p>
            <a:pPr marL="228600" indent="-228600">
              <a:buAutoNum type="arabicPeriod"/>
            </a:pPr>
            <a:r>
              <a:rPr lang="en-US" dirty="0"/>
              <a:t>High precision from Nerf</a:t>
            </a:r>
          </a:p>
          <a:p>
            <a:pPr marL="228600" indent="-228600">
              <a:buAutoNum type="arabicPeriod"/>
            </a:pPr>
            <a:r>
              <a:rPr lang="en-US" dirty="0"/>
              <a:t>Easy to construct the environment  (a generic phone)</a:t>
            </a:r>
          </a:p>
          <a:p>
            <a:pPr marL="228600" indent="-228600">
              <a:buAutoNum type="arabicPeriod"/>
            </a:pPr>
            <a:endParaRPr lang="en-US" dirty="0"/>
          </a:p>
          <a:p>
            <a:r>
              <a:rPr lang="en-US" dirty="0"/>
              <a:t>Limitation</a:t>
            </a:r>
          </a:p>
          <a:p>
            <a:pPr marL="228600" indent="-228600">
              <a:buAutoNum type="arabicPeriod"/>
            </a:pPr>
            <a:r>
              <a:rPr lang="en-US" dirty="0"/>
              <a:t>Manual postprocessing, robot camera -&gt; simulator</a:t>
            </a:r>
          </a:p>
          <a:p>
            <a:pPr marL="228600" indent="-228600">
              <a:buAutoNum type="arabicPeriod"/>
            </a:pPr>
            <a:r>
              <a:rPr lang="en-US" dirty="0"/>
              <a:t>Long time processing and high computational intensity </a:t>
            </a:r>
          </a:p>
          <a:p>
            <a:pPr marL="0" indent="0">
              <a:buNone/>
            </a:pPr>
            <a:r>
              <a:rPr lang="en-US" altLang="zh-CN" dirty="0"/>
              <a:t>3.   Dynamic (</a:t>
            </a:r>
            <a:r>
              <a:rPr lang="en-US" altLang="zh-CN" dirty="0" err="1"/>
              <a:t>MuJoCo</a:t>
            </a:r>
            <a:r>
              <a:rPr lang="en-US" altLang="zh-CN" dirty="0"/>
              <a:t>)-Static(Nerf) Object separation</a:t>
            </a:r>
          </a:p>
          <a:p>
            <a:pPr marL="228600" indent="-228600">
              <a:buAutoNum type="arabicPeriod" startAt="3"/>
            </a:pPr>
            <a:endParaRPr lang="en-US" dirty="0"/>
          </a:p>
          <a:p>
            <a:pPr marL="228600" indent="-228600">
              <a:buAutoNum type="arabicPeriod" startAt="3"/>
            </a:pPr>
            <a:endParaRPr lang="en-US" dirty="0"/>
          </a:p>
          <a:p>
            <a:r>
              <a:rPr lang="en-US" dirty="0"/>
              <a:t>fuse Dynamic + Static</a:t>
            </a:r>
          </a:p>
          <a:p>
            <a:r>
              <a:rPr lang="en-US" dirty="0"/>
              <a:t>Simulation Environment</a:t>
            </a:r>
          </a:p>
          <a:p>
            <a:r>
              <a:rPr lang="en-US" dirty="0"/>
              <a:t>  Relation to Last Work:</a:t>
            </a:r>
          </a:p>
          <a:p>
            <a:r>
              <a:rPr lang="en-US" dirty="0"/>
              <a:t>    1. Neural Scene</a:t>
            </a:r>
          </a:p>
          <a:p>
            <a:r>
              <a:rPr lang="en-US" dirty="0"/>
              <a:t>  Advantage:</a:t>
            </a:r>
          </a:p>
          <a:p>
            <a:r>
              <a:rPr lang="en-US" dirty="0"/>
              <a:t>    1. Less complexity (without training a Nerf)</a:t>
            </a:r>
          </a:p>
          <a:p>
            <a:r>
              <a:rPr lang="en-US" dirty="0"/>
              <a:t>    2. couple dynamic objects and static objects</a:t>
            </a:r>
          </a:p>
          <a:p>
            <a:endParaRPr lang="en-US" dirty="0"/>
          </a:p>
          <a:p>
            <a:r>
              <a:rPr lang="en-US" dirty="0"/>
              <a:t>Limitation:</a:t>
            </a:r>
          </a:p>
          <a:p>
            <a:r>
              <a:rPr lang="en-US" dirty="0"/>
              <a:t>    1. LiDAR required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Neural Sensor</a:t>
            </a:r>
          </a:p>
          <a:p>
            <a:pPr marL="0" indent="0">
              <a:buNone/>
            </a:pPr>
            <a:r>
              <a:rPr lang="en-US" dirty="0"/>
              <a:t>  CNN modeling</a:t>
            </a:r>
          </a:p>
          <a:p>
            <a:pPr marL="0" indent="0">
              <a:buNone/>
            </a:pPr>
            <a:endParaRPr lang="en-US" dirty="0"/>
          </a:p>
          <a:p>
            <a:pPr marL="0" indent="0">
              <a:buNone/>
            </a:pPr>
            <a:r>
              <a:rPr lang="en-US" dirty="0"/>
              <a:t>Closed loop simulation</a:t>
            </a:r>
            <a:endParaRPr lang="en-CH" dirty="0"/>
          </a:p>
          <a:p>
            <a:pPr marL="0" indent="0">
              <a:buNone/>
            </a:pPr>
            <a:endParaRPr lang="en-US"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127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Apart from environment creation,</a:t>
            </a:r>
          </a:p>
          <a:p>
            <a:endParaRPr lang="en-US" dirty="0"/>
          </a:p>
          <a:p>
            <a:r>
              <a:rPr lang="en-US" dirty="0"/>
              <a:t>Dataset Augmentation</a:t>
            </a:r>
          </a:p>
          <a:p>
            <a:endParaRPr lang="en-US" dirty="0"/>
          </a:p>
          <a:p>
            <a:r>
              <a:rPr lang="en-US" dirty="0" err="1"/>
              <a:t>Surfel</a:t>
            </a:r>
            <a:r>
              <a:rPr lang="en-US" dirty="0"/>
              <a:t> is gained from LiDAR </a:t>
            </a:r>
          </a:p>
          <a:p>
            <a:endParaRPr lang="en-US" dirty="0"/>
          </a:p>
          <a:p>
            <a:r>
              <a:rPr lang="en-US" dirty="0" err="1"/>
              <a:t>SurfelGAN</a:t>
            </a:r>
            <a:r>
              <a:rPr lang="en-US" dirty="0"/>
              <a:t> : (</a:t>
            </a:r>
            <a:r>
              <a:rPr lang="en-US" dirty="0" err="1"/>
              <a:t>Surfel</a:t>
            </a:r>
            <a:r>
              <a:rPr lang="en-US" dirty="0"/>
              <a:t> Rendered image + Segmentation) -&gt; 2D camera image</a:t>
            </a:r>
          </a:p>
          <a:p>
            <a:endParaRPr lang="en-US" dirty="0"/>
          </a:p>
          <a:p>
            <a:r>
              <a:rPr lang="en-US" dirty="0" err="1"/>
              <a:t>Pupose</a:t>
            </a:r>
            <a:r>
              <a:rPr lang="en-US" dirty="0"/>
              <a:t>: generate realistic image</a:t>
            </a:r>
          </a:p>
          <a:p>
            <a:endParaRPr lang="en-US" dirty="0"/>
          </a:p>
          <a:p>
            <a:r>
              <a:rPr lang="en-US" dirty="0"/>
              <a:t>Limitation : </a:t>
            </a:r>
          </a:p>
          <a:p>
            <a:r>
              <a:rPr lang="en-US" dirty="0"/>
              <a:t>  1. unable to recover  from broken geometry</a:t>
            </a:r>
          </a:p>
          <a:p>
            <a:r>
              <a:rPr lang="en-US" dirty="0"/>
              <a:t>  2. Hallucination : </a:t>
            </a:r>
            <a:r>
              <a:rPr lang="en-US" dirty="0" err="1"/>
              <a:t>surfel</a:t>
            </a:r>
            <a:r>
              <a:rPr lang="en-US" dirty="0"/>
              <a:t> map doesn’t cover</a:t>
            </a:r>
            <a:endParaRPr lang="en-CH" dirty="0"/>
          </a:p>
          <a:p>
            <a:endParaRPr lang="en-US" dirty="0"/>
          </a:p>
          <a:p>
            <a:endParaRPr lang="en-US" dirty="0"/>
          </a:p>
          <a:p>
            <a:r>
              <a:rPr lang="en-US" dirty="0"/>
              <a:t>Relationship To Last Work:</a:t>
            </a:r>
          </a:p>
          <a:p>
            <a:r>
              <a:rPr lang="en-US" dirty="0"/>
              <a:t>  Dataset Augmentation</a:t>
            </a:r>
          </a:p>
          <a:p>
            <a:endParaRPr lang="en-US" dirty="0"/>
          </a:p>
          <a:p>
            <a:r>
              <a:rPr lang="en-US" altLang="zh-CN" dirty="0"/>
              <a:t>Pipeline : </a:t>
            </a:r>
          </a:p>
          <a:p>
            <a:r>
              <a:rPr lang="en-US" dirty="0"/>
              <a:t>  first, generate a bunch of real world interactive dataset </a:t>
            </a:r>
          </a:p>
          <a:p>
            <a:r>
              <a:rPr lang="en-US" dirty="0"/>
              <a:t>  second, sample a subset from it, and optimize the parameters in the simulation to close the gap between. </a:t>
            </a:r>
          </a:p>
          <a:p>
            <a:r>
              <a:rPr lang="en-US" dirty="0"/>
              <a:t>  third, generate a bunch of simulation interactive dataset </a:t>
            </a:r>
          </a:p>
          <a:p>
            <a:r>
              <a:rPr lang="en-US" dirty="0"/>
              <a:t>  last, combine </a:t>
            </a:r>
            <a:r>
              <a:rPr lang="en-US" dirty="0" err="1"/>
              <a:t>reald</a:t>
            </a:r>
            <a:r>
              <a:rPr lang="en-US" dirty="0"/>
              <a:t> interactive dataset and simulation interactive dataset to train the policy </a:t>
            </a:r>
          </a:p>
          <a:p>
            <a:endParaRPr lang="en-US" dirty="0"/>
          </a:p>
          <a:p>
            <a:r>
              <a:rPr lang="en-US" dirty="0"/>
              <a:t>Advantage:</a:t>
            </a:r>
          </a:p>
          <a:p>
            <a:r>
              <a:rPr lang="en-US" dirty="0"/>
              <a:t>  1. simple and efficient</a:t>
            </a:r>
          </a:p>
          <a:p>
            <a:endParaRPr lang="en-US" dirty="0"/>
          </a:p>
          <a:p>
            <a:r>
              <a:rPr lang="en-US" dirty="0"/>
              <a:t>Limitation </a:t>
            </a:r>
            <a:r>
              <a:rPr lang="zh-CN" altLang="en-US" dirty="0"/>
              <a:t>：</a:t>
            </a:r>
            <a:endParaRPr lang="en-US" altLang="zh-CN" dirty="0"/>
          </a:p>
          <a:p>
            <a:r>
              <a:rPr lang="en-US" dirty="0"/>
              <a:t>  1. can hard to extend to other task  (Planar Robot Casting)</a:t>
            </a:r>
            <a:endParaRPr lang="en-CH" dirty="0"/>
          </a:p>
          <a:p>
            <a:endParaRPr lang="en-CH" dirty="0"/>
          </a:p>
          <a:p>
            <a:endParaRPr lang="en-US" dirty="0"/>
          </a:p>
          <a:p>
            <a:endParaRPr lang="en-US"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2730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4000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RGB camera is always limited to one kind of  information.</a:t>
            </a:r>
          </a:p>
          <a:p>
            <a:endParaRPr lang="en-US" dirty="0"/>
          </a:p>
          <a:p>
            <a:r>
              <a:rPr lang="en-US" dirty="0"/>
              <a:t>3D position</a:t>
            </a:r>
            <a:endParaRPr lang="en-CH"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7268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Noise model for LiDAR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 noise 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 drop points</a:t>
            </a:r>
          </a:p>
          <a:p>
            <a:endParaRPr lang="en-US" dirty="0"/>
          </a:p>
          <a:p>
            <a:r>
              <a:rPr lang="en-US" dirty="0"/>
              <a:t>gaussian distribution</a:t>
            </a:r>
          </a:p>
          <a:p>
            <a:r>
              <a:rPr lang="en-US" dirty="0"/>
              <a:t> deviation of the gaussian model </a:t>
            </a:r>
          </a:p>
          <a:p>
            <a:r>
              <a:rPr lang="en-US" altLang="zh-CN" dirty="0"/>
              <a:t>Point dropout model</a:t>
            </a:r>
          </a:p>
          <a:p>
            <a:r>
              <a:rPr lang="en-US" dirty="0"/>
              <a:t> Bernoulli distribution</a:t>
            </a:r>
          </a:p>
          <a:p>
            <a:r>
              <a:rPr lang="en-US" dirty="0"/>
              <a:t>Quadratic polynomial</a:t>
            </a:r>
            <a:endParaRPr lang="en-CH" dirty="0"/>
          </a:p>
          <a:p>
            <a:endParaRPr lang="en-US" dirty="0"/>
          </a:p>
          <a:p>
            <a:r>
              <a:rPr lang="en-US" dirty="0"/>
              <a:t>===================</a:t>
            </a:r>
          </a:p>
          <a:p>
            <a:endParaRPr lang="en-US" dirty="0"/>
          </a:p>
          <a:p>
            <a:r>
              <a:rPr lang="en-US" dirty="0"/>
              <a:t>As for LiDAR</a:t>
            </a:r>
          </a:p>
          <a:p>
            <a:r>
              <a:rPr lang="en-US" dirty="0"/>
              <a:t>Uncertainty Phenomenon</a:t>
            </a:r>
          </a:p>
          <a:p>
            <a:pPr marL="228600" indent="-228600">
              <a:buAutoNum type="arabicPeriod"/>
            </a:pPr>
            <a:r>
              <a:rPr lang="en-US" dirty="0"/>
              <a:t>Unreturned pulse because of fast amplitude decay </a:t>
            </a:r>
          </a:p>
          <a:p>
            <a:pPr marL="228600" indent="-228600">
              <a:buAutoNum type="arabicPeriod"/>
            </a:pPr>
            <a:r>
              <a:rPr lang="en-US" dirty="0"/>
              <a:t>Multiple </a:t>
            </a:r>
            <a:r>
              <a:rPr lang="en-US" dirty="0" err="1"/>
              <a:t>echos</a:t>
            </a:r>
            <a:r>
              <a:rPr lang="en-US" dirty="0"/>
              <a:t> caused by multiple surfaces</a:t>
            </a:r>
          </a:p>
          <a:p>
            <a:pPr marL="228600" indent="-228600">
              <a:buAutoNum type="arabicPeriod"/>
            </a:pPr>
            <a:r>
              <a:rPr lang="en-US" dirty="0"/>
              <a:t>Spurious returns caused by beam divergence </a:t>
            </a:r>
          </a:p>
          <a:p>
            <a:pPr marL="228600" indent="-228600">
              <a:buAutoNum type="arabicPeriod"/>
            </a:pPr>
            <a:r>
              <a:rPr lang="en-US" dirty="0"/>
              <a:t>Noisy points caused by ambiguity in </a:t>
            </a:r>
            <a:r>
              <a:rPr lang="en-US" dirty="0" err="1"/>
              <a:t>wavepeak</a:t>
            </a:r>
            <a:endParaRPr lang="en-US" dirty="0"/>
          </a:p>
          <a:p>
            <a:pPr marL="228600" indent="-228600">
              <a:buAutoNum type="arabicPeriod"/>
            </a:pPr>
            <a:endParaRPr lang="en-US" dirty="0"/>
          </a:p>
          <a:p>
            <a:pPr marL="228600" indent="-228600">
              <a:buAutoNum type="arabicPeriod"/>
            </a:pPr>
            <a:endParaRPr lang="en-US" dirty="0"/>
          </a:p>
          <a:p>
            <a:pPr marL="228600" indent="-228600">
              <a:buAutoNum type="arabicPeriod"/>
            </a:pPr>
            <a:endParaRPr lang="en-US" dirty="0"/>
          </a:p>
          <a:p>
            <a:pPr marL="228600" indent="-228600">
              <a:buAutoNum type="arabicPeriod"/>
            </a:pPr>
            <a:endParaRPr lang="en-CH"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2694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Neural Network Modeling</a:t>
            </a:r>
          </a:p>
          <a:p>
            <a:endParaRPr lang="en-US" dirty="0"/>
          </a:p>
          <a:p>
            <a:r>
              <a:rPr lang="en-US" dirty="0"/>
              <a:t>Similar to </a:t>
            </a:r>
            <a:r>
              <a:rPr lang="en-US" dirty="0" err="1"/>
              <a:t>SurfelGAN</a:t>
            </a:r>
            <a:endParaRPr lang="en-US" dirty="0"/>
          </a:p>
          <a:p>
            <a:endParaRPr lang="en-US" dirty="0"/>
          </a:p>
          <a:p>
            <a:r>
              <a:rPr lang="en-US" dirty="0"/>
              <a:t>Model the transition from simulated LiDAR to sim LiDAR using Cycle GAN</a:t>
            </a:r>
          </a:p>
          <a:p>
            <a:endParaRPr lang="en-US" dirty="0"/>
          </a:p>
          <a:p>
            <a:r>
              <a:rPr lang="en-US" dirty="0"/>
              <a:t>Generate high realistic LiDAR</a:t>
            </a:r>
          </a:p>
          <a:p>
            <a:endParaRPr lang="en-US" dirty="0"/>
          </a:p>
          <a:p>
            <a:endParaRPr lang="en-US" dirty="0"/>
          </a:p>
          <a:p>
            <a:r>
              <a:rPr lang="en-US" dirty="0" err="1"/>
              <a:t>Futher</a:t>
            </a:r>
            <a:r>
              <a:rPr lang="en-US" dirty="0"/>
              <a:t> from (same author) last work</a:t>
            </a:r>
          </a:p>
          <a:p>
            <a:endParaRPr lang="en-US" dirty="0"/>
          </a:p>
          <a:p>
            <a:r>
              <a:rPr lang="en-US" dirty="0"/>
              <a:t>Here, they use a general generation model which can be </a:t>
            </a:r>
            <a:r>
              <a:rPr lang="en-US" dirty="0" err="1"/>
              <a:t>CycleGAN</a:t>
            </a:r>
            <a:r>
              <a:rPr lang="en-US" dirty="0"/>
              <a:t>, Neural Style Transfer</a:t>
            </a:r>
          </a:p>
          <a:p>
            <a:endParaRPr lang="en-US" dirty="0"/>
          </a:p>
          <a:p>
            <a:r>
              <a:rPr lang="en-US" altLang="zh-CN" dirty="0"/>
              <a:t>The total </a:t>
            </a:r>
            <a:r>
              <a:rPr lang="en-US" altLang="zh-CN" dirty="0" err="1"/>
              <a:t>trainig</a:t>
            </a:r>
            <a:r>
              <a:rPr lang="en-US" altLang="zh-CN" dirty="0"/>
              <a:t> dataset is the combination of realistic dataset and augmented dataset</a:t>
            </a:r>
            <a:endParaRPr lang="en-US" dirty="0"/>
          </a:p>
          <a:p>
            <a:endParaRPr lang="en-US" b="1" dirty="0"/>
          </a:p>
          <a:p>
            <a:endParaRPr lang="en-CH"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210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There is also a work provide the sensor modeling for Kinect. </a:t>
            </a:r>
          </a:p>
          <a:p>
            <a:endParaRPr lang="en-US" dirty="0"/>
          </a:p>
          <a:p>
            <a:r>
              <a:rPr lang="en-US" dirty="0"/>
              <a:t>Based on these modeling, they could  sperate the noise into three categories</a:t>
            </a:r>
          </a:p>
          <a:p>
            <a:endParaRPr lang="en-US"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7947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work sim2real2sim focus on DRC(DARPA Robotics Challenge) Plug task</a:t>
            </a:r>
            <a:endParaRPr lang="en-CH" dirty="0"/>
          </a:p>
          <a:p>
            <a:endParaRPr lang="en-US" dirty="0"/>
          </a:p>
          <a:p>
            <a:endParaRPr lang="en-US" dirty="0"/>
          </a:p>
          <a:p>
            <a:r>
              <a:rPr lang="en-US" dirty="0"/>
              <a:t>They use a visual </a:t>
            </a:r>
            <a:r>
              <a:rPr lang="en-US" dirty="0" err="1"/>
              <a:t>servoing</a:t>
            </a:r>
            <a:r>
              <a:rPr lang="en-US" dirty="0"/>
              <a:t> approach, which uses the reverse Jacobian of the difference between preinsert frame and cable tip frame to align the pose. Therefore, it could update the parameters in the simulation.</a:t>
            </a:r>
            <a:endParaRPr lang="en-CH"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9959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As for the modern camera, </a:t>
            </a:r>
            <a:r>
              <a:rPr lang="en-US" dirty="0" err="1"/>
              <a:t>Realsense</a:t>
            </a:r>
            <a:endParaRPr lang="en-US" dirty="0"/>
          </a:p>
          <a:p>
            <a:endParaRPr lang="en-US" dirty="0"/>
          </a:p>
          <a:p>
            <a:r>
              <a:rPr lang="en-US" dirty="0"/>
              <a:t>This work focus on Deformed Linear Objects Problem.</a:t>
            </a:r>
          </a:p>
          <a:p>
            <a:endParaRPr lang="en-US" dirty="0"/>
          </a:p>
          <a:p>
            <a:r>
              <a:rPr lang="en-US" dirty="0"/>
              <a:t>The 3D position of the nodes on the linear objects are directly gained from the RealSense camera</a:t>
            </a:r>
            <a:endParaRPr lang="en-CH"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9796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3763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err="1"/>
              <a:t>Interial</a:t>
            </a:r>
            <a:r>
              <a:rPr lang="en-US" dirty="0"/>
              <a:t> Measurement Unit is primarily used for measuring acceleration.</a:t>
            </a:r>
          </a:p>
          <a:p>
            <a:endParaRPr lang="en-US" dirty="0"/>
          </a:p>
          <a:p>
            <a:r>
              <a:rPr lang="en-US" dirty="0"/>
              <a:t>It’s always used with other sensors like RGBD cam and encoders.</a:t>
            </a:r>
          </a:p>
          <a:p>
            <a:endParaRPr lang="en-US" dirty="0"/>
          </a:p>
          <a:p>
            <a:endParaRPr lang="en-CH" dirty="0"/>
          </a:p>
          <a:p>
            <a:r>
              <a:rPr lang="en-US" dirty="0"/>
              <a:t>The signal  frequencies are different. </a:t>
            </a:r>
          </a:p>
          <a:p>
            <a:endParaRPr lang="en-US" dirty="0"/>
          </a:p>
          <a:p>
            <a:endParaRPr lang="en-US" dirty="0"/>
          </a:p>
          <a:p>
            <a:r>
              <a:rPr lang="en-US" dirty="0"/>
              <a:t>Constant frequency sampling. -&gt; policy network</a:t>
            </a:r>
          </a:p>
          <a:p>
            <a:endParaRPr lang="en-US" dirty="0"/>
          </a:p>
          <a:p>
            <a:endParaRPr lang="en-US" dirty="0"/>
          </a:p>
          <a:p>
            <a:r>
              <a:rPr lang="en-US" altLang="zh-CN" dirty="0"/>
              <a:t>Loss the information in the interval</a:t>
            </a:r>
          </a:p>
          <a:p>
            <a:endParaRPr lang="en-US" dirty="0"/>
          </a:p>
          <a:p>
            <a:endParaRPr lang="en-US" dirty="0"/>
          </a:p>
          <a:p>
            <a:endParaRPr lang="en-US" dirty="0"/>
          </a:p>
          <a:p>
            <a:r>
              <a:rPr lang="en-US" dirty="0"/>
              <a:t>To better  use the high frequency signal</a:t>
            </a:r>
          </a:p>
          <a:p>
            <a:endParaRPr lang="en-US" dirty="0"/>
          </a:p>
          <a:p>
            <a:r>
              <a:rPr lang="en-US" dirty="0"/>
              <a:t>Butterworth low-pass filter with 15Hz to denoise and outlier removal.</a:t>
            </a:r>
          </a:p>
          <a:p>
            <a:endParaRPr lang="en-US" dirty="0"/>
          </a:p>
          <a:p>
            <a:r>
              <a:rPr lang="en-US" dirty="0"/>
              <a:t>LSTM controller to interpret these time-seq signals</a:t>
            </a:r>
          </a:p>
          <a:p>
            <a:endParaRPr lang="en-US" dirty="0"/>
          </a:p>
          <a:p>
            <a:r>
              <a:rPr lang="en-US" dirty="0"/>
              <a:t>The policy could only work at a low frequency</a:t>
            </a:r>
            <a:endParaRPr lang="en-CH" dirty="0"/>
          </a:p>
          <a:p>
            <a:endParaRPr lang="en-US" dirty="0"/>
          </a:p>
          <a:p>
            <a:endParaRPr lang="en-US" dirty="0"/>
          </a:p>
          <a:p>
            <a:endParaRPr lang="en-US" dirty="0"/>
          </a:p>
          <a:p>
            <a:endParaRPr lang="en-US" dirty="0"/>
          </a:p>
          <a:p>
            <a:r>
              <a:rPr lang="en-US" dirty="0"/>
              <a:t>Visual observation buffer, which buffer the depth information to make  it synchronous with IMU signals</a:t>
            </a:r>
          </a:p>
          <a:p>
            <a:endParaRPr lang="en-US" dirty="0"/>
          </a:p>
          <a:p>
            <a:r>
              <a:rPr lang="en-US" dirty="0"/>
              <a:t>High frequency.</a:t>
            </a:r>
            <a:endParaRPr lang="en-CH" dirty="0"/>
          </a:p>
          <a:p>
            <a:endParaRPr lang="en-US" dirty="0"/>
          </a:p>
          <a:p>
            <a:endParaRPr lang="en-US" dirty="0"/>
          </a:p>
          <a:p>
            <a:endParaRPr lang="en-US"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4300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endParaRPr lang="en-US" dirty="0"/>
          </a:p>
          <a:p>
            <a:r>
              <a:rPr lang="en-US" dirty="0"/>
              <a:t>Extract information from IMU</a:t>
            </a:r>
          </a:p>
          <a:p>
            <a:endParaRPr lang="en-US" dirty="0"/>
          </a:p>
          <a:p>
            <a:r>
              <a:rPr lang="en-US" dirty="0"/>
              <a:t>Extract surface vibration using PCA</a:t>
            </a:r>
          </a:p>
          <a:p>
            <a:endParaRPr lang="en-US" dirty="0"/>
          </a:p>
          <a:p>
            <a:r>
              <a:rPr lang="en-US" dirty="0"/>
              <a:t>First two principle components.</a:t>
            </a:r>
          </a:p>
          <a:p>
            <a:endParaRPr lang="en-US" dirty="0"/>
          </a:p>
          <a:p>
            <a:r>
              <a:rPr lang="en-US" dirty="0"/>
              <a:t>IMU -&gt; heading information</a:t>
            </a:r>
          </a:p>
          <a:p>
            <a:endParaRPr lang="en-US" dirty="0"/>
          </a:p>
          <a:p>
            <a:r>
              <a:rPr lang="en-US" dirty="0"/>
              <a:t>Extract error state combined  with GPS signals</a:t>
            </a:r>
          </a:p>
          <a:p>
            <a:endParaRPr lang="en-US" dirty="0"/>
          </a:p>
          <a:p>
            <a:r>
              <a:rPr lang="en-US" dirty="0"/>
              <a:t>IMU -&gt; EKF</a:t>
            </a:r>
          </a:p>
          <a:p>
            <a:endParaRPr lang="en-US" dirty="0"/>
          </a:p>
          <a:p>
            <a:r>
              <a:rPr lang="en-US" dirty="0"/>
              <a:t>Error state-&gt; model predictive controller -&gt; navigation accuracy</a:t>
            </a:r>
          </a:p>
          <a:p>
            <a:endParaRPr lang="en-US" dirty="0"/>
          </a:p>
          <a:p>
            <a:endParaRPr lang="en-US" dirty="0"/>
          </a:p>
          <a:p>
            <a:endParaRPr lang="en-US" dirty="0"/>
          </a:p>
          <a:p>
            <a:r>
              <a:rPr lang="en-US" dirty="0"/>
              <a:t>Dynamic Window  Approach penalize velocity prevent from flip-over.</a:t>
            </a:r>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3901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5341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As for the force sensors </a:t>
            </a:r>
          </a:p>
          <a:p>
            <a:endParaRPr lang="en-US" dirty="0"/>
          </a:p>
          <a:p>
            <a:r>
              <a:rPr lang="en-US" dirty="0"/>
              <a:t>They could be categories into three main classes</a:t>
            </a:r>
            <a:endParaRPr lang="en-CH"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3878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The traditional way to model force  sensors</a:t>
            </a:r>
          </a:p>
          <a:p>
            <a:r>
              <a:rPr lang="en-US" dirty="0"/>
              <a:t>Numerical approach </a:t>
            </a:r>
          </a:p>
          <a:p>
            <a:endParaRPr lang="en-US" dirty="0"/>
          </a:p>
          <a:p>
            <a:r>
              <a:rPr lang="en-US" dirty="0"/>
              <a:t>Contact pattern -&gt; Jacobian  -&gt; controller system </a:t>
            </a:r>
          </a:p>
          <a:p>
            <a:endParaRPr lang="en-US" dirty="0"/>
          </a:p>
          <a:p>
            <a:r>
              <a:rPr lang="en-US" altLang="zh-CN" dirty="0"/>
              <a:t>Numerical robust</a:t>
            </a:r>
          </a:p>
          <a:p>
            <a:endParaRPr lang="en-US" altLang="zh-CN" dirty="0"/>
          </a:p>
          <a:p>
            <a:r>
              <a:rPr lang="en-US" altLang="zh-CN" dirty="0"/>
              <a:t>Contact pattern should be computed manually</a:t>
            </a:r>
          </a:p>
          <a:p>
            <a:endParaRPr lang="en-US" altLang="zh-CN" dirty="0"/>
          </a:p>
          <a:p>
            <a:pPr marL="0" lvl="0" indent="0" algn="l" rtl="0">
              <a:spcBef>
                <a:spcPts val="0"/>
              </a:spcBef>
              <a:spcAft>
                <a:spcPts val="0"/>
              </a:spcAft>
              <a:buNone/>
            </a:pPr>
            <a:endParaRPr lang="en-US" dirty="0"/>
          </a:p>
          <a:p>
            <a:r>
              <a:rPr lang="en-US" altLang="zh-CN" dirty="0"/>
              <a:t>As for optical tactile,</a:t>
            </a:r>
          </a:p>
          <a:p>
            <a:endParaRPr lang="en-US" dirty="0"/>
          </a:p>
          <a:p>
            <a:r>
              <a:rPr lang="en-US" dirty="0"/>
              <a:t>Deformation – rendering  model</a:t>
            </a:r>
          </a:p>
          <a:p>
            <a:endParaRPr lang="en-US" dirty="0"/>
          </a:p>
          <a:p>
            <a:r>
              <a:rPr lang="en-US" dirty="0"/>
              <a:t>Gaussian filter -&gt; strain </a:t>
            </a:r>
            <a:r>
              <a:rPr lang="en-US" dirty="0" err="1"/>
              <a:t>membrain</a:t>
            </a:r>
            <a:r>
              <a:rPr lang="en-US" dirty="0"/>
              <a:t>.</a:t>
            </a:r>
          </a:p>
          <a:p>
            <a:endParaRPr lang="en-US" dirty="0"/>
          </a:p>
          <a:p>
            <a:r>
              <a:rPr lang="en-US" dirty="0"/>
              <a:t>Phong’s shading render the image.</a:t>
            </a:r>
          </a:p>
          <a:p>
            <a:endParaRPr lang="en-US" dirty="0"/>
          </a:p>
          <a:p>
            <a:r>
              <a:rPr lang="en-US" dirty="0"/>
              <a:t>Forward method </a:t>
            </a:r>
          </a:p>
          <a:p>
            <a:r>
              <a:rPr lang="en-US" dirty="0"/>
              <a:t>Fast and robust </a:t>
            </a:r>
          </a:p>
          <a:p>
            <a:endParaRPr lang="en-US" dirty="0"/>
          </a:p>
          <a:p>
            <a:r>
              <a:rPr lang="en-US" dirty="0"/>
              <a:t>Not accurate enough</a:t>
            </a:r>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9933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FEM could also be used here. </a:t>
            </a:r>
          </a:p>
          <a:p>
            <a:endParaRPr lang="en-US" dirty="0"/>
          </a:p>
          <a:p>
            <a:endParaRPr lang="en-US" dirty="0"/>
          </a:p>
          <a:p>
            <a:r>
              <a:rPr lang="en-US" dirty="0"/>
              <a:t>For Specialized shape sensor : </a:t>
            </a:r>
            <a:r>
              <a:rPr lang="en-US" dirty="0" err="1"/>
              <a:t>SynTouch</a:t>
            </a:r>
            <a:r>
              <a:rPr lang="en-US" dirty="0"/>
              <a:t>  </a:t>
            </a:r>
            <a:r>
              <a:rPr lang="en-US" dirty="0" err="1"/>
              <a:t>BioTach</a:t>
            </a:r>
            <a:endParaRPr lang="en-US" dirty="0"/>
          </a:p>
          <a:p>
            <a:endParaRPr lang="en-US" dirty="0"/>
          </a:p>
          <a:p>
            <a:r>
              <a:rPr lang="en-US" dirty="0"/>
              <a:t>Two VAE -&gt; Two Latent Space -&gt; T</a:t>
            </a:r>
            <a:r>
              <a:rPr lang="en-US" altLang="zh-CN" dirty="0"/>
              <a:t>wo MLP bridge the gap between two latent spaces</a:t>
            </a:r>
          </a:p>
          <a:p>
            <a:endParaRPr lang="en-US" dirty="0"/>
          </a:p>
          <a:p>
            <a:r>
              <a:rPr lang="en-US" dirty="0"/>
              <a:t>FEM is of high accuracy, it could measure any contact pattern</a:t>
            </a:r>
          </a:p>
          <a:p>
            <a:endParaRPr lang="en-US" dirty="0"/>
          </a:p>
          <a:p>
            <a:r>
              <a:rPr lang="en-US" dirty="0"/>
              <a:t>=============</a:t>
            </a:r>
          </a:p>
          <a:p>
            <a:endParaRPr lang="en-US" dirty="0"/>
          </a:p>
          <a:p>
            <a:r>
              <a:rPr lang="en-US" dirty="0"/>
              <a:t>What we need is to use a model as  a transition between the FEM simulation and the real world observation.</a:t>
            </a:r>
          </a:p>
          <a:p>
            <a:endParaRPr lang="en-US" dirty="0"/>
          </a:p>
          <a:p>
            <a:r>
              <a:rPr lang="en-US" dirty="0"/>
              <a:t>First method, force distribution  </a:t>
            </a:r>
          </a:p>
          <a:p>
            <a:endParaRPr lang="en-US" dirty="0"/>
          </a:p>
          <a:p>
            <a:r>
              <a:rPr lang="en-US" dirty="0"/>
              <a:t>Second method , optical flow + force distribution</a:t>
            </a:r>
          </a:p>
          <a:p>
            <a:endParaRPr lang="en-CH"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4691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Specific Task: In-hand pose of </a:t>
            </a:r>
            <a:r>
              <a:rPr lang="en-US" dirty="0" err="1"/>
              <a:t>tubar</a:t>
            </a:r>
            <a:r>
              <a:rPr lang="en-US" dirty="0"/>
              <a:t> objects.</a:t>
            </a:r>
          </a:p>
          <a:p>
            <a:endParaRPr lang="en-US" dirty="0"/>
          </a:p>
          <a:p>
            <a:r>
              <a:rPr lang="en-US" dirty="0"/>
              <a:t>The transformation could also be learned using a </a:t>
            </a:r>
            <a:r>
              <a:rPr lang="en-US" dirty="0" err="1"/>
              <a:t>CycleGAN</a:t>
            </a:r>
            <a:r>
              <a:rPr lang="en-US" dirty="0"/>
              <a:t>.</a:t>
            </a:r>
          </a:p>
          <a:p>
            <a:endParaRPr lang="en-US" dirty="0"/>
          </a:p>
          <a:p>
            <a:r>
              <a:rPr lang="en-US" dirty="0" err="1"/>
              <a:t>CycleGAN</a:t>
            </a:r>
            <a:r>
              <a:rPr lang="en-US" dirty="0"/>
              <a:t>-like architecture model the transformation from simulated image to realistic representation</a:t>
            </a:r>
            <a:endParaRPr lang="en-CH" dirty="0"/>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109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In this simulation framework called </a:t>
            </a:r>
            <a:r>
              <a:rPr lang="en-US" dirty="0" err="1"/>
              <a:t>NeuraonGym</a:t>
            </a:r>
            <a:r>
              <a:rPr lang="en-US" dirty="0"/>
              <a:t>, the encoders are modeled using </a:t>
            </a:r>
            <a:r>
              <a:rPr lang="en-US" dirty="0" err="1"/>
              <a:t>Guassian</a:t>
            </a:r>
            <a:r>
              <a:rPr lang="en-US" dirty="0"/>
              <a:t> noise </a:t>
            </a:r>
          </a:p>
          <a:p>
            <a:endParaRPr lang="en-US" dirty="0"/>
          </a:p>
          <a:p>
            <a:r>
              <a:rPr lang="en-US" dirty="0"/>
              <a:t>not much work on encoders</a:t>
            </a:r>
          </a:p>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5899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6995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01">
  <p:cSld name="Titelfolie 01">
    <p:spTree>
      <p:nvGrpSpPr>
        <p:cNvPr id="1" name="Shape 15"/>
        <p:cNvGrpSpPr/>
        <p:nvPr/>
      </p:nvGrpSpPr>
      <p:grpSpPr>
        <a:xfrm>
          <a:off x="0" y="0"/>
          <a:ext cx="0" cy="0"/>
          <a:chOff x="0" y="0"/>
          <a:chExt cx="0" cy="0"/>
        </a:xfrm>
      </p:grpSpPr>
      <p:sp>
        <p:nvSpPr>
          <p:cNvPr id="16" name="Google Shape;16;p2"/>
          <p:cNvSpPr>
            <a:spLocks noGrp="1"/>
          </p:cNvSpPr>
          <p:nvPr>
            <p:ph type="pic" idx="2"/>
          </p:nvPr>
        </p:nvSpPr>
        <p:spPr>
          <a:xfrm>
            <a:off x="731838" y="1016000"/>
            <a:ext cx="10728325" cy="5256000"/>
          </a:xfrm>
          <a:prstGeom prst="rect">
            <a:avLst/>
          </a:prstGeom>
          <a:noFill/>
          <a:ln>
            <a:noFill/>
          </a:ln>
        </p:spPr>
        <p:txBody>
          <a:bodyPr spcFirstLastPara="1" wrap="square" lIns="5580000" tIns="0" rIns="0" bIns="0" anchor="ctr" anchorCtr="0">
            <a:noAutofit/>
          </a:bodyPr>
          <a:lstStyle>
            <a:lvl1pPr marR="0" lvl="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4pPr>
            <a:lvl5pPr marR="0" lvl="4"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 name="Google Shape;17;p2"/>
          <p:cNvSpPr txBox="1">
            <a:spLocks noGrp="1"/>
          </p:cNvSpPr>
          <p:nvPr>
            <p:ph type="ctrTitle"/>
          </p:nvPr>
        </p:nvSpPr>
        <p:spPr>
          <a:xfrm>
            <a:off x="0" y="2233538"/>
            <a:ext cx="5904000" cy="2772000"/>
          </a:xfrm>
          <a:prstGeom prst="rect">
            <a:avLst/>
          </a:prstGeom>
          <a:solidFill>
            <a:schemeClr val="accent1"/>
          </a:solidFill>
          <a:ln>
            <a:noFill/>
          </a:ln>
        </p:spPr>
        <p:txBody>
          <a:bodyPr spcFirstLastPara="1" wrap="square" lIns="1080000" tIns="252000" rIns="0" bIns="0" anchor="t" anchorCtr="0">
            <a:noAutofit/>
          </a:bodyPr>
          <a:lstStyle>
            <a:lvl1pPr lvl="0" algn="l">
              <a:lnSpc>
                <a:spcPct val="10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 name="Google Shape;18;p2"/>
          <p:cNvPicPr preferRelativeResize="0"/>
          <p:nvPr/>
        </p:nvPicPr>
        <p:blipFill rotWithShape="1">
          <a:blip r:embed="rId2">
            <a:alphaModFix/>
          </a:blip>
          <a:srcRect/>
          <a:stretch/>
        </p:blipFill>
        <p:spPr>
          <a:xfrm>
            <a:off x="731838" y="360538"/>
            <a:ext cx="1765565" cy="288000"/>
          </a:xfrm>
          <a:prstGeom prst="rect">
            <a:avLst/>
          </a:prstGeom>
          <a:noFill/>
          <a:ln>
            <a:noFill/>
          </a:ln>
        </p:spPr>
      </p:pic>
      <p:sp>
        <p:nvSpPr>
          <p:cNvPr id="19" name="Google Shape;19;p2"/>
          <p:cNvSpPr>
            <a:spLocks noGrp="1"/>
          </p:cNvSpPr>
          <p:nvPr>
            <p:ph type="pic" idx="3"/>
          </p:nvPr>
        </p:nvSpPr>
        <p:spPr>
          <a:xfrm>
            <a:off x="10200163" y="6489088"/>
            <a:ext cx="1260000" cy="180000"/>
          </a:xfrm>
          <a:prstGeom prst="rect">
            <a:avLst/>
          </a:prstGeom>
          <a:noFill/>
          <a:ln>
            <a:noFill/>
          </a:ln>
        </p:spPr>
        <p:txBody>
          <a:bodyPr spcFirstLastPara="1" wrap="square" lIns="0" tIns="0" rIns="0" bIns="0" anchor="t" anchorCtr="0">
            <a:noAutofit/>
          </a:bodyPr>
          <a:lstStyle>
            <a:lvl1pPr marR="0" lvl="0" algn="l" rtl="0">
              <a:lnSpc>
                <a:spcPct val="100000"/>
              </a:lnSpc>
              <a:spcBef>
                <a:spcPts val="100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4pPr>
            <a:lvl5pPr marR="0" lvl="4"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body" idx="1"/>
          </p:nvPr>
        </p:nvSpPr>
        <p:spPr>
          <a:xfrm>
            <a:off x="1078516" y="3860495"/>
            <a:ext cx="4680000" cy="1008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800"/>
              <a:buNone/>
              <a:defRPr>
                <a:solidFill>
                  <a:schemeClr val="lt1"/>
                </a:solidFill>
              </a:defRPr>
            </a:lvl1pPr>
            <a:lvl2pPr marL="914400" lvl="1" indent="-228600" algn="l">
              <a:lnSpc>
                <a:spcPct val="100000"/>
              </a:lnSpc>
              <a:spcBef>
                <a:spcPts val="0"/>
              </a:spcBef>
              <a:spcAft>
                <a:spcPts val="0"/>
              </a:spcAft>
              <a:buClr>
                <a:schemeClr val="lt1"/>
              </a:buClr>
              <a:buSzPts val="1800"/>
              <a:buNone/>
              <a:defRPr>
                <a:solidFill>
                  <a:schemeClr val="lt1"/>
                </a:solidFill>
              </a:defRPr>
            </a:lvl2pPr>
            <a:lvl3pPr marL="1371600" lvl="2" indent="-228600" algn="l">
              <a:lnSpc>
                <a:spcPct val="100000"/>
              </a:lnSpc>
              <a:spcBef>
                <a:spcPts val="0"/>
              </a:spcBef>
              <a:spcAft>
                <a:spcPts val="0"/>
              </a:spcAft>
              <a:buClr>
                <a:schemeClr val="lt1"/>
              </a:buClr>
              <a:buSzPts val="1800"/>
              <a:buNone/>
              <a:defRPr>
                <a:solidFill>
                  <a:schemeClr val="lt1"/>
                </a:solidFill>
              </a:defRPr>
            </a:lvl3pPr>
            <a:lvl4pPr marL="1828800" lvl="3" indent="-228600" algn="l">
              <a:lnSpc>
                <a:spcPct val="100000"/>
              </a:lnSpc>
              <a:spcBef>
                <a:spcPts val="0"/>
              </a:spcBef>
              <a:spcAft>
                <a:spcPts val="0"/>
              </a:spcAft>
              <a:buClr>
                <a:schemeClr val="lt1"/>
              </a:buClr>
              <a:buSzPts val="1800"/>
              <a:buNone/>
              <a:defRPr>
                <a:solidFill>
                  <a:schemeClr val="lt1"/>
                </a:solidFill>
              </a:defRPr>
            </a:lvl4pPr>
            <a:lvl5pPr marL="2286000" lvl="4" indent="-228600" algn="l">
              <a:lnSpc>
                <a:spcPct val="100000"/>
              </a:lnSpc>
              <a:spcBef>
                <a:spcPts val="0"/>
              </a:spcBef>
              <a:spcAft>
                <a:spcPts val="0"/>
              </a:spcAft>
              <a:buClr>
                <a:schemeClr val="lt1"/>
              </a:buClr>
              <a:buSzPts val="18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2"/>
          <p:cNvSpPr txBox="1">
            <a:spLocks noGrp="1"/>
          </p:cNvSpPr>
          <p:nvPr>
            <p:ph type="body" idx="4"/>
          </p:nvPr>
        </p:nvSpPr>
        <p:spPr>
          <a:xfrm>
            <a:off x="9696449" y="316800"/>
            <a:ext cx="1800000" cy="36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Clr>
                <a:schemeClr val="dk1"/>
              </a:buClr>
              <a:buSzPts val="1150"/>
              <a:buNone/>
              <a:defRPr sz="1150"/>
            </a:lvl1pPr>
            <a:lvl2pPr marL="914400" lvl="1" indent="-301625" algn="l">
              <a:lnSpc>
                <a:spcPct val="100000"/>
              </a:lnSpc>
              <a:spcBef>
                <a:spcPts val="500"/>
              </a:spcBef>
              <a:spcAft>
                <a:spcPts val="0"/>
              </a:spcAft>
              <a:buClr>
                <a:schemeClr val="dk1"/>
              </a:buClr>
              <a:buSzPts val="1150"/>
              <a:buChar char="−"/>
              <a:defRPr sz="1150"/>
            </a:lvl2pPr>
            <a:lvl3pPr marL="1371600" lvl="2" indent="-301625" algn="l">
              <a:lnSpc>
                <a:spcPct val="100000"/>
              </a:lnSpc>
              <a:spcBef>
                <a:spcPts val="500"/>
              </a:spcBef>
              <a:spcAft>
                <a:spcPts val="0"/>
              </a:spcAft>
              <a:buClr>
                <a:schemeClr val="dk1"/>
              </a:buClr>
              <a:buSzPts val="1150"/>
              <a:buChar char="−"/>
              <a:defRPr sz="1150"/>
            </a:lvl3pPr>
            <a:lvl4pPr marL="1828800" lvl="3" indent="-301625" algn="l">
              <a:lnSpc>
                <a:spcPct val="100000"/>
              </a:lnSpc>
              <a:spcBef>
                <a:spcPts val="500"/>
              </a:spcBef>
              <a:spcAft>
                <a:spcPts val="0"/>
              </a:spcAft>
              <a:buClr>
                <a:schemeClr val="dk1"/>
              </a:buClr>
              <a:buSzPts val="1150"/>
              <a:buChar char="−"/>
              <a:defRPr sz="1150"/>
            </a:lvl4pPr>
            <a:lvl5pPr marL="2286000" lvl="4" indent="-301625" algn="l">
              <a:lnSpc>
                <a:spcPct val="100000"/>
              </a:lnSpc>
              <a:spcBef>
                <a:spcPts val="500"/>
              </a:spcBef>
              <a:spcAft>
                <a:spcPts val="0"/>
              </a:spcAft>
              <a:buClr>
                <a:schemeClr val="dk1"/>
              </a:buClr>
              <a:buSzPts val="1150"/>
              <a:buChar char="−"/>
              <a:defRPr sz="11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2" name="Google Shape;22;p2"/>
          <p:cNvPicPr preferRelativeResize="0"/>
          <p:nvPr/>
        </p:nvPicPr>
        <p:blipFill>
          <a:blip r:embed="rId3">
            <a:alphaModFix/>
          </a:blip>
          <a:stretch>
            <a:fillRect/>
          </a:stretch>
        </p:blipFill>
        <p:spPr>
          <a:xfrm>
            <a:off x="10200171" y="260350"/>
            <a:ext cx="1260001" cy="493405"/>
          </a:xfrm>
          <a:prstGeom prst="rect">
            <a:avLst/>
          </a:prstGeom>
          <a:noFill/>
          <a:ln>
            <a:noFill/>
          </a:ln>
        </p:spPr>
      </p:pic>
    </p:spTree>
  </p:cSld>
  <p:clrMapOvr>
    <a:masterClrMapping/>
  </p:clrMapOvr>
  <p:extLst>
    <p:ext uri="{DCECCB84-F9BA-43D5-87BE-67443E8EF086}">
      <p15:sldGuideLst xmlns:p15="http://schemas.microsoft.com/office/powerpoint/2012/main">
        <p15:guide id="1" pos="3840">
          <p15:clr>
            <a:srgbClr val="FBAE40"/>
          </p15:clr>
        </p15:guide>
        <p15:guide id="2" orient="horz" pos="640">
          <p15:clr>
            <a:srgbClr val="FBAE40"/>
          </p15:clr>
        </p15:guide>
        <p15:guide id="3" orient="horz" pos="3952">
          <p15:clr>
            <a:srgbClr val="FBAE40"/>
          </p15:clr>
        </p15:guide>
        <p15:guide id="4" pos="610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genda" type="obj">
  <p:cSld name="OBJECT">
    <p:spTree>
      <p:nvGrpSpPr>
        <p:cNvPr id="1" name="Shape 54"/>
        <p:cNvGrpSpPr/>
        <p:nvPr/>
      </p:nvGrpSpPr>
      <p:grpSpPr>
        <a:xfrm>
          <a:off x="0" y="0"/>
          <a:ext cx="0" cy="0"/>
          <a:chOff x="0" y="0"/>
          <a:chExt cx="0" cy="0"/>
        </a:xfrm>
      </p:grpSpPr>
      <p:sp>
        <p:nvSpPr>
          <p:cNvPr id="55" name="Google Shape;55;p7"/>
          <p:cNvSpPr txBox="1">
            <a:spLocks noGrp="1"/>
          </p:cNvSpPr>
          <p:nvPr>
            <p:ph type="title"/>
          </p:nvPr>
        </p:nvSpPr>
        <p:spPr>
          <a:xfrm>
            <a:off x="731837" y="260351"/>
            <a:ext cx="10728325" cy="90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7"/>
          <p:cNvSpPr txBox="1">
            <a:spLocks noGrp="1"/>
          </p:cNvSpPr>
          <p:nvPr>
            <p:ph type="body" idx="1"/>
          </p:nvPr>
        </p:nvSpPr>
        <p:spPr>
          <a:xfrm>
            <a:off x="731837" y="1412875"/>
            <a:ext cx="10728325" cy="46800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1000"/>
              </a:spcBef>
              <a:spcAft>
                <a:spcPts val="0"/>
              </a:spcAft>
              <a:buClr>
                <a:schemeClr val="dk1"/>
              </a:buClr>
              <a:buSzPts val="1800"/>
              <a:buFont typeface="Arial"/>
              <a:buAutoNum type="arabicPeriod"/>
              <a:defRPr/>
            </a:lvl1pPr>
            <a:lvl2pPr marL="914400" lvl="1" indent="-342900" algn="l">
              <a:lnSpc>
                <a:spcPct val="100000"/>
              </a:lnSpc>
              <a:spcBef>
                <a:spcPts val="500"/>
              </a:spcBef>
              <a:spcAft>
                <a:spcPts val="0"/>
              </a:spcAft>
              <a:buClr>
                <a:schemeClr val="dk1"/>
              </a:buClr>
              <a:buSzPts val="1800"/>
              <a:buFont typeface="Arial"/>
              <a:buAutoNum type="arabicPeriod"/>
              <a:defRPr/>
            </a:lvl2pPr>
            <a:lvl3pPr marL="1371600" lvl="2" indent="-342900" algn="l">
              <a:lnSpc>
                <a:spcPct val="100000"/>
              </a:lnSpc>
              <a:spcBef>
                <a:spcPts val="500"/>
              </a:spcBef>
              <a:spcAft>
                <a:spcPts val="0"/>
              </a:spcAft>
              <a:buClr>
                <a:schemeClr val="dk1"/>
              </a:buClr>
              <a:buSzPts val="1800"/>
              <a:buFont typeface="Arial"/>
              <a:buAutoNum type="arabicPeriod"/>
              <a:defRPr/>
            </a:lvl3pPr>
            <a:lvl4pPr marL="1828800" lvl="3" indent="-342900" algn="l">
              <a:lnSpc>
                <a:spcPct val="100000"/>
              </a:lnSpc>
              <a:spcBef>
                <a:spcPts val="500"/>
              </a:spcBef>
              <a:spcAft>
                <a:spcPts val="0"/>
              </a:spcAft>
              <a:buClr>
                <a:schemeClr val="dk1"/>
              </a:buClr>
              <a:buSzPts val="1800"/>
              <a:buFont typeface="Arial"/>
              <a:buAutoNum type="arabicPeriod"/>
              <a:defRPr/>
            </a:lvl4pPr>
            <a:lvl5pPr marL="2286000" lvl="4" indent="-342900" algn="l">
              <a:lnSpc>
                <a:spcPct val="100000"/>
              </a:lnSpc>
              <a:spcBef>
                <a:spcPts val="500"/>
              </a:spcBef>
              <a:spcAft>
                <a:spcPts val="0"/>
              </a:spcAft>
              <a:buClr>
                <a:schemeClr val="dk1"/>
              </a:buClr>
              <a:buSzPts val="1800"/>
              <a:buFont typeface="Arial"/>
              <a:buAutoNum type="arabicPerio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7"/>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CH"/>
              <a:t>‹#›</a:t>
            </a:fld>
            <a:endParaRPr/>
          </a:p>
        </p:txBody>
      </p:sp>
      <p:pic>
        <p:nvPicPr>
          <p:cNvPr id="59" name="Google Shape;59;p7"/>
          <p:cNvPicPr preferRelativeResize="0"/>
          <p:nvPr/>
        </p:nvPicPr>
        <p:blipFill rotWithShape="1">
          <a:blip r:embed="rId2">
            <a:alphaModFix/>
          </a:blip>
          <a:srcRect/>
          <a:stretch/>
        </p:blipFill>
        <p:spPr>
          <a:xfrm>
            <a:off x="731837" y="6507088"/>
            <a:ext cx="984462" cy="162000"/>
          </a:xfrm>
          <a:prstGeom prst="rect">
            <a:avLst/>
          </a:prstGeom>
          <a:noFill/>
          <a:ln>
            <a:noFill/>
          </a:ln>
        </p:spPr>
      </p:pic>
      <p:pic>
        <p:nvPicPr>
          <p:cNvPr id="60" name="Google Shape;60;p7"/>
          <p:cNvPicPr preferRelativeResize="0"/>
          <p:nvPr/>
        </p:nvPicPr>
        <p:blipFill>
          <a:blip r:embed="rId3">
            <a:alphaModFix/>
          </a:blip>
          <a:stretch>
            <a:fillRect/>
          </a:stretch>
        </p:blipFill>
        <p:spPr>
          <a:xfrm>
            <a:off x="1997126" y="6414749"/>
            <a:ext cx="826640" cy="3237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chlussfolie">
  <p:cSld name="Schlussfolie">
    <p:bg>
      <p:bgPr>
        <a:solidFill>
          <a:schemeClr val="lt1"/>
        </a:solidFill>
        <a:effectLst/>
      </p:bgPr>
    </p:bg>
    <p:spTree>
      <p:nvGrpSpPr>
        <p:cNvPr id="1" name="Shape 142"/>
        <p:cNvGrpSpPr/>
        <p:nvPr/>
      </p:nvGrpSpPr>
      <p:grpSpPr>
        <a:xfrm>
          <a:off x="0" y="0"/>
          <a:ext cx="0" cy="0"/>
          <a:chOff x="0" y="0"/>
          <a:chExt cx="0" cy="0"/>
        </a:xfrm>
      </p:grpSpPr>
      <p:sp>
        <p:nvSpPr>
          <p:cNvPr id="143" name="Google Shape;143;p17"/>
          <p:cNvSpPr txBox="1">
            <a:spLocks noGrp="1"/>
          </p:cNvSpPr>
          <p:nvPr>
            <p:ph type="body" idx="1"/>
          </p:nvPr>
        </p:nvSpPr>
        <p:spPr>
          <a:xfrm>
            <a:off x="731837" y="2135492"/>
            <a:ext cx="10728325" cy="396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800"/>
              <a:buNone/>
              <a:defRPr>
                <a:solidFill>
                  <a:schemeClr val="dk1"/>
                </a:solidFill>
              </a:defRPr>
            </a:lvl1pPr>
            <a:lvl2pPr marL="914400" lvl="1" indent="-228600" algn="l">
              <a:lnSpc>
                <a:spcPct val="100000"/>
              </a:lnSpc>
              <a:spcBef>
                <a:spcPts val="500"/>
              </a:spcBef>
              <a:spcAft>
                <a:spcPts val="0"/>
              </a:spcAft>
              <a:buClr>
                <a:schemeClr val="lt1"/>
              </a:buClr>
              <a:buSzPts val="1800"/>
              <a:buNone/>
              <a:defRPr>
                <a:solidFill>
                  <a:schemeClr val="lt1"/>
                </a:solidFill>
              </a:defRPr>
            </a:lvl2pPr>
            <a:lvl3pPr marL="1371600" lvl="2" indent="-228600" algn="l">
              <a:lnSpc>
                <a:spcPct val="100000"/>
              </a:lnSpc>
              <a:spcBef>
                <a:spcPts val="500"/>
              </a:spcBef>
              <a:spcAft>
                <a:spcPts val="0"/>
              </a:spcAft>
              <a:buClr>
                <a:schemeClr val="lt1"/>
              </a:buClr>
              <a:buSzPts val="1800"/>
              <a:buNone/>
              <a:defRPr>
                <a:solidFill>
                  <a:schemeClr val="lt1"/>
                </a:solidFill>
              </a:defRPr>
            </a:lvl3pPr>
            <a:lvl4pPr marL="1828800" lvl="3" indent="-228600" algn="l">
              <a:lnSpc>
                <a:spcPct val="100000"/>
              </a:lnSpc>
              <a:spcBef>
                <a:spcPts val="500"/>
              </a:spcBef>
              <a:spcAft>
                <a:spcPts val="0"/>
              </a:spcAft>
              <a:buClr>
                <a:schemeClr val="lt1"/>
              </a:buClr>
              <a:buSzPts val="1800"/>
              <a:buNone/>
              <a:defRPr>
                <a:solidFill>
                  <a:schemeClr val="lt1"/>
                </a:solidFill>
              </a:defRPr>
            </a:lvl4pPr>
            <a:lvl5pPr marL="2286000" lvl="4" indent="-228600" algn="l">
              <a:lnSpc>
                <a:spcPct val="100000"/>
              </a:lnSpc>
              <a:spcBef>
                <a:spcPts val="500"/>
              </a:spcBef>
              <a:spcAft>
                <a:spcPts val="0"/>
              </a:spcAft>
              <a:buClr>
                <a:schemeClr val="lt1"/>
              </a:buClr>
              <a:buSzPts val="18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17"/>
          <p:cNvSpPr>
            <a:spLocks noGrp="1"/>
          </p:cNvSpPr>
          <p:nvPr>
            <p:ph type="pic" idx="2"/>
          </p:nvPr>
        </p:nvSpPr>
        <p:spPr>
          <a:xfrm>
            <a:off x="10200163" y="6489088"/>
            <a:ext cx="1260000" cy="180000"/>
          </a:xfrm>
          <a:prstGeom prst="rect">
            <a:avLst/>
          </a:prstGeom>
          <a:noFill/>
          <a:ln>
            <a:noFill/>
          </a:ln>
        </p:spPr>
        <p:txBody>
          <a:bodyPr spcFirstLastPara="1" wrap="square" lIns="0" tIns="0" rIns="0" bIns="0" anchor="t" anchorCtr="0">
            <a:noAutofit/>
          </a:bodyPr>
          <a:lstStyle>
            <a:lvl1pPr marR="0" lvl="0" algn="l" rtl="0">
              <a:lnSpc>
                <a:spcPct val="100000"/>
              </a:lnSpc>
              <a:spcBef>
                <a:spcPts val="100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4pPr>
            <a:lvl5pPr marR="0" lvl="4"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45" name="Google Shape;145;p17"/>
          <p:cNvPicPr preferRelativeResize="0"/>
          <p:nvPr/>
        </p:nvPicPr>
        <p:blipFill rotWithShape="1">
          <a:blip r:embed="rId2">
            <a:alphaModFix/>
          </a:blip>
          <a:srcRect/>
          <a:stretch/>
        </p:blipFill>
        <p:spPr>
          <a:xfrm>
            <a:off x="731838" y="360538"/>
            <a:ext cx="1765565" cy="288000"/>
          </a:xfrm>
          <a:prstGeom prst="rect">
            <a:avLst/>
          </a:prstGeom>
          <a:noFill/>
          <a:ln>
            <a:noFill/>
          </a:ln>
        </p:spPr>
      </p:pic>
      <p:pic>
        <p:nvPicPr>
          <p:cNvPr id="146" name="Google Shape;146;p17"/>
          <p:cNvPicPr preferRelativeResize="0"/>
          <p:nvPr/>
        </p:nvPicPr>
        <p:blipFill>
          <a:blip r:embed="rId3">
            <a:alphaModFix/>
          </a:blip>
          <a:stretch>
            <a:fillRect/>
          </a:stretch>
        </p:blipFill>
        <p:spPr>
          <a:xfrm>
            <a:off x="10200171" y="260350"/>
            <a:ext cx="1260001" cy="493405"/>
          </a:xfrm>
          <a:prstGeom prst="rect">
            <a:avLst/>
          </a:prstGeom>
          <a:noFill/>
          <a:ln>
            <a:noFill/>
          </a:ln>
        </p:spPr>
      </p:pic>
    </p:spTree>
  </p:cSld>
  <p:clrMapOvr>
    <a:masterClrMapping/>
  </p:clrMapOvr>
  <p:extLst>
    <p:ext uri="{DCECCB84-F9BA-43D5-87BE-67443E8EF086}">
      <p15:sldGuideLst xmlns:p15="http://schemas.microsoft.com/office/powerpoint/2012/main">
        <p15:guide id="1" pos="6698">
          <p15:clr>
            <a:srgbClr val="FBAE40"/>
          </p15:clr>
        </p15:guide>
        <p15:guide id="2" orient="horz" pos="640">
          <p15:clr>
            <a:srgbClr val="FBAE40"/>
          </p15:clr>
        </p15:guide>
        <p15:guide id="3" orient="horz" pos="3952">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31837" y="260351"/>
            <a:ext cx="10728325" cy="900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731837" y="1412875"/>
            <a:ext cx="10728325" cy="4680000"/>
          </a:xfrm>
          <a:prstGeom prst="rect">
            <a:avLst/>
          </a:prstGeom>
          <a:noFill/>
          <a:ln>
            <a:noFill/>
          </a:ln>
        </p:spPr>
        <p:txBody>
          <a:bodyPr spcFirstLastPara="1" wrap="square" lIns="0" tIns="0" rIns="0" bIns="0" anchor="t" anchorCtr="0">
            <a:noAutofit/>
          </a:bodyPr>
          <a:lstStyle>
            <a:lvl1pPr marL="457200" marR="0" lvl="0" indent="-342900" algn="l" rtl="0">
              <a:lnSpc>
                <a:spcPct val="10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42900"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2pPr>
            <a:lvl3pPr marL="1371600" marR="0" lvl="2" indent="-342900"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3pPr>
            <a:lvl4pPr marL="1828800" marR="0" lvl="3" indent="-342900"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50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2171700" y="6522444"/>
            <a:ext cx="5400000" cy="2160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800" b="0" i="0" u="none" strike="noStrike" cap="none">
                <a:solidFill>
                  <a:schemeClr val="dk1"/>
                </a:solidFill>
                <a:latin typeface="Arial"/>
                <a:ea typeface="Arial"/>
                <a:cs typeface="Arial"/>
                <a:sym typeface="Arial"/>
              </a:defRPr>
            </a:lvl1pPr>
            <a:lvl2pPr marL="0" marR="0" lvl="1" indent="0" algn="r" rtl="0">
              <a:spcBef>
                <a:spcPts val="0"/>
              </a:spcBef>
              <a:buNone/>
              <a:defRPr sz="800" b="0" i="0" u="none" strike="noStrike" cap="none">
                <a:solidFill>
                  <a:schemeClr val="dk1"/>
                </a:solidFill>
                <a:latin typeface="Arial"/>
                <a:ea typeface="Arial"/>
                <a:cs typeface="Arial"/>
                <a:sym typeface="Arial"/>
              </a:defRPr>
            </a:lvl2pPr>
            <a:lvl3pPr marL="0" marR="0" lvl="2" indent="0" algn="r" rtl="0">
              <a:spcBef>
                <a:spcPts val="0"/>
              </a:spcBef>
              <a:buNone/>
              <a:defRPr sz="800" b="0" i="0" u="none" strike="noStrike" cap="none">
                <a:solidFill>
                  <a:schemeClr val="dk1"/>
                </a:solidFill>
                <a:latin typeface="Arial"/>
                <a:ea typeface="Arial"/>
                <a:cs typeface="Arial"/>
                <a:sym typeface="Arial"/>
              </a:defRPr>
            </a:lvl3pPr>
            <a:lvl4pPr marL="0" marR="0" lvl="3" indent="0" algn="r" rtl="0">
              <a:spcBef>
                <a:spcPts val="0"/>
              </a:spcBef>
              <a:buNone/>
              <a:defRPr sz="800" b="0" i="0" u="none" strike="noStrike" cap="none">
                <a:solidFill>
                  <a:schemeClr val="dk1"/>
                </a:solidFill>
                <a:latin typeface="Arial"/>
                <a:ea typeface="Arial"/>
                <a:cs typeface="Arial"/>
                <a:sym typeface="Arial"/>
              </a:defRPr>
            </a:lvl4pPr>
            <a:lvl5pPr marL="0" marR="0" lvl="4" indent="0" algn="r" rtl="0">
              <a:spcBef>
                <a:spcPts val="0"/>
              </a:spcBef>
              <a:buNone/>
              <a:defRPr sz="800" b="0" i="0" u="none" strike="noStrike" cap="none">
                <a:solidFill>
                  <a:schemeClr val="dk1"/>
                </a:solidFill>
                <a:latin typeface="Arial"/>
                <a:ea typeface="Arial"/>
                <a:cs typeface="Arial"/>
                <a:sym typeface="Arial"/>
              </a:defRPr>
            </a:lvl5pPr>
            <a:lvl6pPr marL="0" marR="0" lvl="5" indent="0" algn="r" rtl="0">
              <a:spcBef>
                <a:spcPts val="0"/>
              </a:spcBef>
              <a:buNone/>
              <a:defRPr sz="800" b="0" i="0" u="none" strike="noStrike" cap="none">
                <a:solidFill>
                  <a:schemeClr val="dk1"/>
                </a:solidFill>
                <a:latin typeface="Arial"/>
                <a:ea typeface="Arial"/>
                <a:cs typeface="Arial"/>
                <a:sym typeface="Arial"/>
              </a:defRPr>
            </a:lvl6pPr>
            <a:lvl7pPr marL="0" marR="0" lvl="6" indent="0" algn="r" rtl="0">
              <a:spcBef>
                <a:spcPts val="0"/>
              </a:spcBef>
              <a:buNone/>
              <a:defRPr sz="800" b="0" i="0" u="none" strike="noStrike" cap="none">
                <a:solidFill>
                  <a:schemeClr val="dk1"/>
                </a:solidFill>
                <a:latin typeface="Arial"/>
                <a:ea typeface="Arial"/>
                <a:cs typeface="Arial"/>
                <a:sym typeface="Arial"/>
              </a:defRPr>
            </a:lvl7pPr>
            <a:lvl8pPr marL="0" marR="0" lvl="7" indent="0" algn="r" rtl="0">
              <a:spcBef>
                <a:spcPts val="0"/>
              </a:spcBef>
              <a:buNone/>
              <a:defRPr sz="800" b="0" i="0" u="none" strike="noStrike" cap="none">
                <a:solidFill>
                  <a:schemeClr val="dk1"/>
                </a:solidFill>
                <a:latin typeface="Arial"/>
                <a:ea typeface="Arial"/>
                <a:cs typeface="Arial"/>
                <a:sym typeface="Arial"/>
              </a:defRPr>
            </a:lvl8pPr>
            <a:lvl9pPr marL="0" marR="0" lvl="8" indent="0" algn="r" rtl="0">
              <a:spcBef>
                <a:spcPts val="0"/>
              </a:spcBef>
              <a:buNone/>
              <a:defRPr sz="8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63"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61">
          <p15:clr>
            <a:srgbClr val="F26B43"/>
          </p15:clr>
        </p15:guide>
        <p15:guide id="2" pos="7219">
          <p15:clr>
            <a:srgbClr val="F26B43"/>
          </p15:clr>
        </p15:guide>
        <p15:guide id="3" orient="horz" pos="164">
          <p15:clr>
            <a:srgbClr val="F26B43"/>
          </p15:clr>
        </p15:guide>
        <p15:guide id="4" orient="horz" pos="890">
          <p15:clr>
            <a:srgbClr val="F26B43"/>
          </p15:clr>
        </p15:guide>
        <p15:guide id="5" orient="horz" pos="4201">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6.png"/><Relationship Id="rId7" Type="http://schemas.openxmlformats.org/officeDocument/2006/relationships/slide" Target="slide3.xm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slide" Target="slide22.xml"/><Relationship Id="rId5" Type="http://schemas.openxmlformats.org/officeDocument/2006/relationships/image" Target="../media/image8.png"/><Relationship Id="rId10" Type="http://schemas.openxmlformats.org/officeDocument/2006/relationships/slide" Target="slide17.xml"/><Relationship Id="rId4" Type="http://schemas.openxmlformats.org/officeDocument/2006/relationships/image" Target="../media/image7.jpg"/><Relationship Id="rId9" Type="http://schemas.openxmlformats.org/officeDocument/2006/relationships/slide" Target="slide14.xml"/></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10.png"/><Relationship Id="rId7" Type="http://schemas.openxmlformats.org/officeDocument/2006/relationships/image" Target="../media/image12.png"/><Relationship Id="rId12" Type="http://schemas.openxmlformats.org/officeDocument/2006/relationships/image" Target="../media/image13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0.png"/><Relationship Id="rId11" Type="http://schemas.openxmlformats.org/officeDocument/2006/relationships/slide" Target="slide6.xml"/><Relationship Id="rId5" Type="http://schemas.openxmlformats.org/officeDocument/2006/relationships/slide" Target="slide4.xml"/><Relationship Id="rId10"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image" Target="../media/image12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0.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image" Target="../media/image27.png"/><Relationship Id="rId18" Type="http://schemas.openxmlformats.org/officeDocument/2006/relationships/image" Target="../media/image280.png"/><Relationship Id="rId3" Type="http://schemas.openxmlformats.org/officeDocument/2006/relationships/image" Target="../media/image23.png"/><Relationship Id="rId21" Type="http://schemas.openxmlformats.org/officeDocument/2006/relationships/image" Target="../media/image290.png"/><Relationship Id="rId7" Type="http://schemas.openxmlformats.org/officeDocument/2006/relationships/image" Target="../media/image25.png"/><Relationship Id="rId12" Type="http://schemas.openxmlformats.org/officeDocument/2006/relationships/image" Target="../media/image260.png"/><Relationship Id="rId17" Type="http://schemas.openxmlformats.org/officeDocument/2006/relationships/slide" Target="slide12.xml"/><Relationship Id="rId2" Type="http://schemas.openxmlformats.org/officeDocument/2006/relationships/notesSlide" Target="../notesSlides/notesSlide6.xml"/><Relationship Id="rId16" Type="http://schemas.openxmlformats.org/officeDocument/2006/relationships/image" Target="../media/image28.png"/><Relationship Id="rId20"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image" Target="../media/image240.png"/><Relationship Id="rId11" Type="http://schemas.openxmlformats.org/officeDocument/2006/relationships/slide" Target="slide10.xml"/><Relationship Id="rId5" Type="http://schemas.openxmlformats.org/officeDocument/2006/relationships/slide" Target="slide8.xml"/><Relationship Id="rId15" Type="http://schemas.openxmlformats.org/officeDocument/2006/relationships/image" Target="../media/image270.png"/><Relationship Id="rId10" Type="http://schemas.openxmlformats.org/officeDocument/2006/relationships/image" Target="../media/image26.png"/><Relationship Id="rId19"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image" Target="../media/image250.png"/><Relationship Id="rId14" Type="http://schemas.openxmlformats.org/officeDocument/2006/relationships/slide" Target="slide11.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webp"/><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60.png"/><Relationship Id="rId5" Type="http://schemas.openxmlformats.org/officeDocument/2006/relationships/slide" Target="slide15.xml"/><Relationship Id="rId4" Type="http://schemas.openxmlformats.org/officeDocument/2006/relationships/image" Target="../media/image46.png"/><Relationship Id="rId9" Type="http://schemas.openxmlformats.org/officeDocument/2006/relationships/image" Target="../media/image470.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0.gif"/><Relationship Id="rId5" Type="http://schemas.openxmlformats.org/officeDocument/2006/relationships/image" Target="../media/image49.gif"/><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image" Target="../media/image59.png"/><Relationship Id="rId3" Type="http://schemas.openxmlformats.org/officeDocument/2006/relationships/image" Target="../media/image55.png"/><Relationship Id="rId7" Type="http://schemas.openxmlformats.org/officeDocument/2006/relationships/image" Target="../media/image57.png"/><Relationship Id="rId12" Type="http://schemas.openxmlformats.org/officeDocument/2006/relationships/image" Target="../media/image58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60.png"/><Relationship Id="rId11" Type="http://schemas.openxmlformats.org/officeDocument/2006/relationships/slide" Target="slide20.xml"/><Relationship Id="rId5" Type="http://schemas.openxmlformats.org/officeDocument/2006/relationships/slide" Target="slide18.xml"/><Relationship Id="rId15" Type="http://schemas.openxmlformats.org/officeDocument/2006/relationships/image" Target="../media/image590.png"/><Relationship Id="rId10" Type="http://schemas.openxmlformats.org/officeDocument/2006/relationships/image" Target="../media/image58.png"/><Relationship Id="rId4" Type="http://schemas.openxmlformats.org/officeDocument/2006/relationships/image" Target="../media/image56.png"/><Relationship Id="rId9" Type="http://schemas.openxmlformats.org/officeDocument/2006/relationships/image" Target="../media/image570.png"/><Relationship Id="rId14" Type="http://schemas.openxmlformats.org/officeDocument/2006/relationships/slide" Target="slide21.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2.jpg"/><Relationship Id="rId5" Type="http://schemas.openxmlformats.org/officeDocument/2006/relationships/image" Target="../media/image61.png"/><Relationship Id="rId4" Type="http://schemas.openxmlformats.org/officeDocument/2006/relationships/image" Target="../media/image60.jpg"/></Relationships>
</file>

<file path=ppt/slides/_rels/slide1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4.jpg"/><Relationship Id="rId7"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66.png"/><Relationship Id="rId4" Type="http://schemas.openxmlformats.org/officeDocument/2006/relationships/image" Target="../media/image65.jpg"/></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1.gif"/><Relationship Id="rId5" Type="http://schemas.openxmlformats.org/officeDocument/2006/relationships/image" Target="../media/image55.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73.png"/></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6.jpg"/><Relationship Id="rId4" Type="http://schemas.openxmlformats.org/officeDocument/2006/relationships/image" Target="../media/image7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18" descr="Ein Bild, das Gebäude, Stadt, Schloss, Turm enthält.&#10;&#10;Automatisch generierte Beschreibung"/>
          <p:cNvPicPr preferRelativeResize="0">
            <a:picLocks noGrp="1"/>
          </p:cNvPicPr>
          <p:nvPr>
            <p:ph type="pic" idx="2"/>
          </p:nvPr>
        </p:nvPicPr>
        <p:blipFill rotWithShape="1">
          <a:blip r:embed="rId3">
            <a:alphaModFix/>
          </a:blip>
          <a:srcRect t="461" b="461"/>
          <a:stretch/>
        </p:blipFill>
        <p:spPr>
          <a:xfrm>
            <a:off x="731838" y="1016000"/>
            <a:ext cx="10728325" cy="5256000"/>
          </a:xfrm>
          <a:prstGeom prst="rect">
            <a:avLst/>
          </a:prstGeom>
          <a:noFill/>
          <a:ln>
            <a:noFill/>
          </a:ln>
        </p:spPr>
      </p:pic>
      <p:sp>
        <p:nvSpPr>
          <p:cNvPr id="152" name="Google Shape;152;p18"/>
          <p:cNvSpPr txBox="1">
            <a:spLocks noGrp="1"/>
          </p:cNvSpPr>
          <p:nvPr>
            <p:ph type="ctrTitle"/>
          </p:nvPr>
        </p:nvSpPr>
        <p:spPr>
          <a:xfrm>
            <a:off x="0" y="2233538"/>
            <a:ext cx="5904000" cy="2772000"/>
          </a:xfrm>
          <a:prstGeom prst="rect">
            <a:avLst/>
          </a:prstGeom>
          <a:solidFill>
            <a:schemeClr val="accent1"/>
          </a:solidFill>
          <a:ln>
            <a:noFill/>
          </a:ln>
        </p:spPr>
        <p:txBody>
          <a:bodyPr spcFirstLastPara="1" wrap="square" lIns="1080000" tIns="252000" rIns="0" bIns="0" anchor="t" anchorCtr="0">
            <a:noAutofit/>
          </a:bodyPr>
          <a:lstStyle/>
          <a:p>
            <a:pPr marL="0" lvl="0" indent="0" algn="l" rtl="0">
              <a:lnSpc>
                <a:spcPct val="100000"/>
              </a:lnSpc>
              <a:spcBef>
                <a:spcPts val="0"/>
              </a:spcBef>
              <a:spcAft>
                <a:spcPts val="0"/>
              </a:spcAft>
              <a:buClr>
                <a:schemeClr val="lt1"/>
              </a:buClr>
              <a:buSzPts val="3600"/>
              <a:buFont typeface="Arial"/>
              <a:buNone/>
            </a:pPr>
            <a:r>
              <a:rPr lang="de-CH" dirty="0"/>
              <a:t>Sensor Modeling in Sim2Real</a:t>
            </a:r>
            <a:endParaRPr dirty="0"/>
          </a:p>
        </p:txBody>
      </p:sp>
      <p:sp>
        <p:nvSpPr>
          <p:cNvPr id="153" name="Google Shape;153;p18"/>
          <p:cNvSpPr>
            <a:spLocks noGrp="1"/>
          </p:cNvSpPr>
          <p:nvPr>
            <p:ph type="pic" idx="3"/>
          </p:nvPr>
        </p:nvSpPr>
        <p:spPr>
          <a:xfrm>
            <a:off x="10200163" y="6489088"/>
            <a:ext cx="1260000" cy="180000"/>
          </a:xfrm>
          <a:prstGeom prst="rect">
            <a:avLst/>
          </a:prstGeom>
          <a:noFill/>
          <a:ln>
            <a:noFill/>
          </a:ln>
        </p:spPr>
        <p:txBody>
          <a:bodyPr spcFirstLastPara="1" wrap="square" lIns="0" tIns="0" rIns="0" bIns="0" anchor="t" anchorCtr="0">
            <a:noAutofit/>
          </a:bodyPr>
          <a:lstStyle/>
          <a:p>
            <a:pPr marL="0" indent="0"/>
            <a:r>
              <a:rPr lang="de-CH" dirty="0"/>
              <a:t>19.12.2023</a:t>
            </a:r>
          </a:p>
          <a:p>
            <a:pPr marL="0" lvl="0" indent="0" algn="l" rtl="0">
              <a:spcBef>
                <a:spcPts val="1000"/>
              </a:spcBef>
              <a:spcAft>
                <a:spcPts val="0"/>
              </a:spcAft>
              <a:buNone/>
            </a:pPr>
            <a:endParaRPr dirty="0"/>
          </a:p>
        </p:txBody>
      </p:sp>
      <p:sp>
        <p:nvSpPr>
          <p:cNvPr id="154" name="Google Shape;154;p18"/>
          <p:cNvSpPr txBox="1">
            <a:spLocks noGrp="1"/>
          </p:cNvSpPr>
          <p:nvPr>
            <p:ph type="body" idx="1"/>
          </p:nvPr>
        </p:nvSpPr>
        <p:spPr>
          <a:xfrm>
            <a:off x="1078516" y="3860495"/>
            <a:ext cx="4680000" cy="1008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800"/>
              <a:buNone/>
            </a:pPr>
            <a:r>
              <a:rPr lang="en-US" b="1" dirty="0" err="1"/>
              <a:t>Mingyuan</a:t>
            </a:r>
            <a:r>
              <a:rPr lang="en-US" b="1" dirty="0"/>
              <a:t> Chi</a:t>
            </a:r>
          </a:p>
          <a:p>
            <a:pPr marL="0" lvl="0" indent="0" algn="l" rtl="0">
              <a:lnSpc>
                <a:spcPct val="100000"/>
              </a:lnSpc>
              <a:spcBef>
                <a:spcPts val="0"/>
              </a:spcBef>
              <a:spcAft>
                <a:spcPts val="0"/>
              </a:spcAft>
              <a:buClr>
                <a:schemeClr val="lt1"/>
              </a:buClr>
              <a:buSzPts val="1800"/>
              <a:buNone/>
            </a:pPr>
            <a:r>
              <a:rPr lang="en-US" dirty="0"/>
              <a:t>Robotic Seminar</a:t>
            </a:r>
          </a:p>
          <a:p>
            <a:pPr marL="0" lvl="0" indent="0" algn="l" rtl="0">
              <a:lnSpc>
                <a:spcPct val="100000"/>
              </a:lnSpc>
              <a:spcBef>
                <a:spcPts val="0"/>
              </a:spcBef>
              <a:spcAft>
                <a:spcPts val="0"/>
              </a:spcAft>
              <a:buClr>
                <a:schemeClr val="lt1"/>
              </a:buClr>
              <a:buSzPts val="1800"/>
              <a:buNone/>
            </a:pPr>
            <a:r>
              <a:rPr lang="en-US" dirty="0"/>
              <a:t>19.12.2023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6" name="摘要缩放定位 5">
                <a:extLst>
                  <a:ext uri="{FF2B5EF4-FFF2-40B4-BE49-F238E27FC236}">
                    <a16:creationId xmlns:a16="http://schemas.microsoft.com/office/drawing/2014/main" id="{4AC3BE49-AE3F-4221-12AA-253FB9AC6699}"/>
                  </a:ext>
                </a:extLst>
              </p:cNvPr>
              <p:cNvGraphicFramePr>
                <a:graphicFrameLocks noChangeAspect="1"/>
              </p:cNvGraphicFramePr>
              <p:nvPr>
                <p:extLst>
                  <p:ext uri="{D42A27DB-BD31-4B8C-83A1-F6EECF244321}">
                    <p14:modId xmlns:p14="http://schemas.microsoft.com/office/powerpoint/2010/main" val="4271790118"/>
                  </p:ext>
                </p:extLst>
              </p:nvPr>
            </p:nvGraphicFramePr>
            <p:xfrm>
              <a:off x="2032000" y="719666"/>
              <a:ext cx="8128000" cy="5418667"/>
            </p:xfrm>
            <a:graphic>
              <a:graphicData uri="http://schemas.microsoft.com/office/powerpoint/2016/summaryzoom">
                <psuz:summaryZm>
                  <psuz:summaryZmObj sectionId="{2D4E8FDD-B727-4FF3-AB12-B7A4A13F37F9}" scaleFactorX="55371" scaleFactorY="59063">
                    <psuz:zmPr id="{00CE88B2-BB35-4DB4-83E1-B412C680913C}" imageType="cover" transitionDur="1000">
                      <p166:blipFill xmlns:p166="http://schemas.microsoft.com/office/powerpoint/2016/6/main">
                        <a:blip r:embed="rId2"/>
                        <a:stretch>
                          <a:fillRect/>
                        </a:stretch>
                      </p166:blipFill>
                      <p166:spPr xmlns:p166="http://schemas.microsoft.com/office/powerpoint/2016/6/main">
                        <a:xfrm>
                          <a:off x="1764737" y="495296"/>
                          <a:ext cx="1600196" cy="960128"/>
                        </a:xfrm>
                        <a:prstGeom prst="rect">
                          <a:avLst/>
                        </a:prstGeom>
                        <a:ln w="3175">
                          <a:solidFill>
                            <a:prstClr val="ltGray"/>
                          </a:solidFill>
                        </a:ln>
                      </p166:spPr>
                    </psuz:zmPr>
                  </psuz:summaryZmObj>
                  <psuz:summaryZmObj sectionId="{F2C65382-A9FE-4CD4-B8D7-960779C621D4}" scaleFactorX="86084">
                    <psuz:zmPr id="{03526BAC-5501-453F-94B9-69D4034DB7CD}" imageType="cover" transitionDur="1000">
                      <p166:blipFill xmlns:p166="http://schemas.microsoft.com/office/powerpoint/2016/6/main">
                        <a:blip r:embed="rId3"/>
                        <a:stretch>
                          <a:fillRect/>
                        </a:stretch>
                      </p166:blipFill>
                      <p166:spPr xmlns:p166="http://schemas.microsoft.com/office/powerpoint/2016/6/main">
                        <a:xfrm>
                          <a:off x="4319269" y="162560"/>
                          <a:ext cx="2487788" cy="1625600"/>
                        </a:xfrm>
                        <a:prstGeom prst="rect">
                          <a:avLst/>
                        </a:prstGeom>
                        <a:ln w="3175">
                          <a:solidFill>
                            <a:prstClr val="ltGray"/>
                          </a:solidFill>
                        </a:ln>
                      </p166:spPr>
                    </psuz:zmPr>
                  </psuz:summaryZmObj>
                  <psuz:summaryZmObj sectionId="{A44538EA-8E9D-4AC4-8AFD-4239A10452A6}" scaleFactorX="75000">
                    <psuz:zmPr id="{299B8ABC-AB1D-4B64-B496-9CF70F0F3702}" imageType="cover" transitionDur="1000">
                      <p166:blipFill xmlns:p166="http://schemas.microsoft.com/office/powerpoint/2016/6/main">
                        <a:blip r:embed="rId4"/>
                        <a:stretch>
                          <a:fillRect/>
                        </a:stretch>
                      </p166:blipFill>
                      <p166:spPr xmlns:p166="http://schemas.microsoft.com/office/powerpoint/2016/6/main">
                        <a:xfrm>
                          <a:off x="1481102" y="1896533"/>
                          <a:ext cx="2167466" cy="1625600"/>
                        </a:xfrm>
                        <a:prstGeom prst="rect">
                          <a:avLst/>
                        </a:prstGeom>
                        <a:ln w="3175">
                          <a:solidFill>
                            <a:prstClr val="ltGray"/>
                          </a:solidFill>
                        </a:ln>
                      </p166:spPr>
                    </psuz:zmPr>
                  </psuz:summaryZmObj>
                  <psuz:summaryZmObj sectionId="{2240483A-BBE0-4B28-B994-AF422EAD5619}" scaleFactorX="97826" scaleFactorY="99216">
                    <psuz:zmPr id="{984E4C1F-9969-4951-88AD-BBC694D9D2AE}" imageType="cover" transitionDur="1000">
                      <p166:blipFill xmlns:p166="http://schemas.microsoft.com/office/powerpoint/2016/6/main">
                        <a:blip r:embed="rId5"/>
                        <a:stretch>
                          <a:fillRect/>
                        </a:stretch>
                      </p166:blipFill>
                      <p166:spPr xmlns:p166="http://schemas.microsoft.com/office/powerpoint/2016/6/main">
                        <a:xfrm>
                          <a:off x="4149600" y="1902906"/>
                          <a:ext cx="2827127" cy="1612855"/>
                        </a:xfrm>
                        <a:prstGeom prst="rect">
                          <a:avLst/>
                        </a:prstGeom>
                        <a:ln w="3175">
                          <a:solidFill>
                            <a:prstClr val="ltGray"/>
                          </a:solidFill>
                        </a:ln>
                      </p166:spPr>
                    </psuz:zmPr>
                  </psuz:summaryZmObj>
                  <psuz:summaryZmObj sectionId="{D6668B87-EC2F-4ECD-941F-36F7769863FE}" offsetFactorX="50625" offsetFactorY="888" scaleFactorX="77284">
                    <psuz:zmPr id="{93F020AD-F2E0-4143-A123-3C463CD8DB18}" imageType="cover" transitionDur="1000">
                      <p166:blipFill xmlns:p166="http://schemas.microsoft.com/office/powerpoint/2016/6/main">
                        <a:blip r:embed="rId6"/>
                        <a:stretch>
                          <a:fillRect/>
                        </a:stretch>
                      </p166:blipFill>
                      <p166:spPr xmlns:p166="http://schemas.microsoft.com/office/powerpoint/2016/6/main">
                        <a:xfrm>
                          <a:off x="2911139" y="3644941"/>
                          <a:ext cx="2233472" cy="1625600"/>
                        </a:xfrm>
                        <a:prstGeom prst="rect">
                          <a:avLst/>
                        </a:prstGeom>
                        <a:ln w="3175">
                          <a:solidFill>
                            <a:prstClr val="ltGray"/>
                          </a:solidFill>
                        </a:ln>
                      </p166:spPr>
                    </psuz:zmPr>
                  </psuz:summaryZmObj>
                  <psuz:gridLayout/>
                </psuz:summaryZm>
              </a:graphicData>
            </a:graphic>
          </p:graphicFrame>
        </mc:Choice>
        <mc:Fallback>
          <p:grpSp>
            <p:nvGrpSpPr>
              <p:cNvPr id="6" name="摘要缩放定位 5">
                <a:extLst>
                  <a:ext uri="{FF2B5EF4-FFF2-40B4-BE49-F238E27FC236}">
                    <a16:creationId xmlns:a16="http://schemas.microsoft.com/office/drawing/2014/main" id="{4AC3BE49-AE3F-4221-12AA-253FB9AC6699}"/>
                  </a:ext>
                </a:extLst>
              </p:cNvPr>
              <p:cNvGrpSpPr>
                <a:grpSpLocks noGrp="1" noUngrp="1" noRot="1" noChangeAspect="1" noMove="1" noResize="1"/>
              </p:cNvGrpSpPr>
              <p:nvPr/>
            </p:nvGrpSpPr>
            <p:grpSpPr>
              <a:xfrm>
                <a:off x="2032000" y="719666"/>
                <a:ext cx="8128000" cy="5418667"/>
                <a:chOff x="2032000" y="719666"/>
                <a:chExt cx="8128000" cy="5418667"/>
              </a:xfrm>
            </p:grpSpPr>
            <p:pic>
              <p:nvPicPr>
                <p:cNvPr id="2" name="图片 2">
                  <a:hlinkClick r:id="rId7"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3796737" y="1214962"/>
                  <a:ext cx="1600196" cy="960128"/>
                </a:xfrm>
                <a:prstGeom prst="rect">
                  <a:avLst/>
                </a:prstGeom>
                <a:ln w="3175">
                  <a:solidFill>
                    <a:prstClr val="ltGray"/>
                  </a:solidFill>
                </a:ln>
              </p:spPr>
            </p:pic>
            <p:pic>
              <p:nvPicPr>
                <p:cNvPr id="3" name="图片 3">
                  <a:hlinkClick r:id="rId8"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6351269" y="882226"/>
                  <a:ext cx="2487788" cy="1625600"/>
                </a:xfrm>
                <a:prstGeom prst="rect">
                  <a:avLst/>
                </a:prstGeom>
                <a:ln w="3175">
                  <a:solidFill>
                    <a:prstClr val="ltGray"/>
                  </a:solidFill>
                </a:ln>
              </p:spPr>
            </p:pic>
            <p:pic>
              <p:nvPicPr>
                <p:cNvPr id="4" name="图片 4">
                  <a:hlinkClick r:id="rId9"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3513102" y="2616199"/>
                  <a:ext cx="2167466" cy="1625600"/>
                </a:xfrm>
                <a:prstGeom prst="rect">
                  <a:avLst/>
                </a:prstGeom>
                <a:ln w="3175">
                  <a:solidFill>
                    <a:prstClr val="ltGray"/>
                  </a:solidFill>
                </a:ln>
              </p:spPr>
            </p:pic>
            <p:pic>
              <p:nvPicPr>
                <p:cNvPr id="5" name="图片 5">
                  <a:hlinkClick r:id="rId10"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6181600" y="2622572"/>
                  <a:ext cx="2827127" cy="1612855"/>
                </a:xfrm>
                <a:prstGeom prst="rect">
                  <a:avLst/>
                </a:prstGeom>
                <a:ln w="3175">
                  <a:solidFill>
                    <a:prstClr val="ltGray"/>
                  </a:solidFill>
                </a:ln>
              </p:spPr>
            </p:pic>
            <p:pic>
              <p:nvPicPr>
                <p:cNvPr id="12" name="图片 12">
                  <a:hlinkClick r:id="rId11"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4943139" y="4364607"/>
                  <a:ext cx="2233472" cy="1625600"/>
                </a:xfrm>
                <a:prstGeom prst="rect">
                  <a:avLst/>
                </a:prstGeom>
                <a:ln w="3175">
                  <a:solidFill>
                    <a:prstClr val="ltGray"/>
                  </a:solidFill>
                </a:ln>
              </p:spPr>
            </p:pic>
          </p:grpSp>
        </mc:Fallback>
      </mc:AlternateContent>
      <p:sp>
        <p:nvSpPr>
          <p:cNvPr id="7" name="文本框 6">
            <a:extLst>
              <a:ext uri="{FF2B5EF4-FFF2-40B4-BE49-F238E27FC236}">
                <a16:creationId xmlns:a16="http://schemas.microsoft.com/office/drawing/2014/main" id="{62F6D3BC-EB53-C294-3AE2-D0A8172D7C88}"/>
              </a:ext>
            </a:extLst>
          </p:cNvPr>
          <p:cNvSpPr txBox="1"/>
          <p:nvPr/>
        </p:nvSpPr>
        <p:spPr>
          <a:xfrm>
            <a:off x="1366788" y="1501541"/>
            <a:ext cx="2387065" cy="307777"/>
          </a:xfrm>
          <a:prstGeom prst="rect">
            <a:avLst/>
          </a:prstGeom>
          <a:noFill/>
        </p:spPr>
        <p:txBody>
          <a:bodyPr wrap="square" rtlCol="0">
            <a:spAutoFit/>
          </a:bodyPr>
          <a:lstStyle/>
          <a:p>
            <a:r>
              <a:rPr lang="en-US" dirty="0"/>
              <a:t>A.RGB  Camera</a:t>
            </a:r>
            <a:endParaRPr lang="en-CH" dirty="0"/>
          </a:p>
        </p:txBody>
      </p:sp>
      <p:sp>
        <p:nvSpPr>
          <p:cNvPr id="8" name="文本框 7">
            <a:extLst>
              <a:ext uri="{FF2B5EF4-FFF2-40B4-BE49-F238E27FC236}">
                <a16:creationId xmlns:a16="http://schemas.microsoft.com/office/drawing/2014/main" id="{3E8E6556-3D30-C759-376A-26D6E2D86D83}"/>
              </a:ext>
            </a:extLst>
          </p:cNvPr>
          <p:cNvSpPr txBox="1"/>
          <p:nvPr/>
        </p:nvSpPr>
        <p:spPr>
          <a:xfrm>
            <a:off x="9315651" y="1461436"/>
            <a:ext cx="2387065" cy="307777"/>
          </a:xfrm>
          <a:prstGeom prst="rect">
            <a:avLst/>
          </a:prstGeom>
          <a:noFill/>
        </p:spPr>
        <p:txBody>
          <a:bodyPr wrap="square" rtlCol="0">
            <a:spAutoFit/>
          </a:bodyPr>
          <a:lstStyle/>
          <a:p>
            <a:r>
              <a:rPr lang="en-US" dirty="0" err="1"/>
              <a:t>B.Depth</a:t>
            </a:r>
            <a:r>
              <a:rPr lang="en-US" dirty="0"/>
              <a:t> Sensor</a:t>
            </a:r>
            <a:endParaRPr lang="en-CH" dirty="0"/>
          </a:p>
        </p:txBody>
      </p:sp>
      <p:sp>
        <p:nvSpPr>
          <p:cNvPr id="9" name="文本框 8">
            <a:extLst>
              <a:ext uri="{FF2B5EF4-FFF2-40B4-BE49-F238E27FC236}">
                <a16:creationId xmlns:a16="http://schemas.microsoft.com/office/drawing/2014/main" id="{6DD17CDC-7040-12B2-EA71-1856FC1600CD}"/>
              </a:ext>
            </a:extLst>
          </p:cNvPr>
          <p:cNvSpPr txBox="1"/>
          <p:nvPr/>
        </p:nvSpPr>
        <p:spPr>
          <a:xfrm>
            <a:off x="1785486" y="3155482"/>
            <a:ext cx="2387065" cy="307777"/>
          </a:xfrm>
          <a:prstGeom prst="rect">
            <a:avLst/>
          </a:prstGeom>
          <a:noFill/>
        </p:spPr>
        <p:txBody>
          <a:bodyPr wrap="square" rtlCol="0">
            <a:spAutoFit/>
          </a:bodyPr>
          <a:lstStyle/>
          <a:p>
            <a:r>
              <a:rPr lang="en-US" dirty="0"/>
              <a:t>C.IMU</a:t>
            </a:r>
            <a:endParaRPr lang="en-CH" dirty="0"/>
          </a:p>
        </p:txBody>
      </p:sp>
      <p:sp>
        <p:nvSpPr>
          <p:cNvPr id="10" name="文本框 9">
            <a:extLst>
              <a:ext uri="{FF2B5EF4-FFF2-40B4-BE49-F238E27FC236}">
                <a16:creationId xmlns:a16="http://schemas.microsoft.com/office/drawing/2014/main" id="{B3E4D5E0-D861-4A56-DF5E-C0A7C0C50410}"/>
              </a:ext>
            </a:extLst>
          </p:cNvPr>
          <p:cNvSpPr txBox="1"/>
          <p:nvPr/>
        </p:nvSpPr>
        <p:spPr>
          <a:xfrm>
            <a:off x="9421528" y="3121222"/>
            <a:ext cx="2387065" cy="307777"/>
          </a:xfrm>
          <a:prstGeom prst="rect">
            <a:avLst/>
          </a:prstGeom>
          <a:noFill/>
        </p:spPr>
        <p:txBody>
          <a:bodyPr wrap="square" rtlCol="0">
            <a:spAutoFit/>
          </a:bodyPr>
          <a:lstStyle/>
          <a:p>
            <a:r>
              <a:rPr lang="en-US" dirty="0" err="1"/>
              <a:t>D.Force</a:t>
            </a:r>
            <a:r>
              <a:rPr lang="en-US" dirty="0"/>
              <a:t> Sensor</a:t>
            </a:r>
            <a:endParaRPr lang="en-CH" dirty="0"/>
          </a:p>
        </p:txBody>
      </p:sp>
      <p:sp>
        <p:nvSpPr>
          <p:cNvPr id="11" name="文本框 10">
            <a:extLst>
              <a:ext uri="{FF2B5EF4-FFF2-40B4-BE49-F238E27FC236}">
                <a16:creationId xmlns:a16="http://schemas.microsoft.com/office/drawing/2014/main" id="{22B24780-769B-FB86-B9C0-5F67758F19F9}"/>
              </a:ext>
            </a:extLst>
          </p:cNvPr>
          <p:cNvSpPr txBox="1"/>
          <p:nvPr/>
        </p:nvSpPr>
        <p:spPr>
          <a:xfrm>
            <a:off x="5463940" y="6185264"/>
            <a:ext cx="2387065" cy="307777"/>
          </a:xfrm>
          <a:prstGeom prst="rect">
            <a:avLst/>
          </a:prstGeom>
          <a:noFill/>
        </p:spPr>
        <p:txBody>
          <a:bodyPr wrap="square" rtlCol="0">
            <a:spAutoFit/>
          </a:bodyPr>
          <a:lstStyle/>
          <a:p>
            <a:r>
              <a:rPr lang="en-US" dirty="0" err="1"/>
              <a:t>E.Encoder</a:t>
            </a:r>
            <a:endParaRPr lang="en-CH" dirty="0"/>
          </a:p>
        </p:txBody>
      </p:sp>
    </p:spTree>
    <p:extLst>
      <p:ext uri="{BB962C8B-B14F-4D97-AF65-F5344CB8AC3E}">
        <p14:creationId xmlns:p14="http://schemas.microsoft.com/office/powerpoint/2010/main" val="1233965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3</a:t>
            </a:fld>
            <a:endParaRPr dirty="0"/>
          </a:p>
        </p:txBody>
      </p:sp>
      <p:pic>
        <p:nvPicPr>
          <p:cNvPr id="10" name="图片 9">
            <a:extLst>
              <a:ext uri="{FF2B5EF4-FFF2-40B4-BE49-F238E27FC236}">
                <a16:creationId xmlns:a16="http://schemas.microsoft.com/office/drawing/2014/main" id="{F148706F-65DC-D008-D8E5-A0A6B46515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2561" y="4211"/>
            <a:ext cx="603557" cy="603557"/>
          </a:xfrm>
          <a:prstGeom prst="rect">
            <a:avLst/>
          </a:prstGeom>
        </p:spPr>
      </p:pic>
      <mc:AlternateContent xmlns:mc="http://schemas.openxmlformats.org/markup-compatibility/2006" xmlns:pslz="http://schemas.microsoft.com/office/powerpoint/2016/slidezoom">
        <mc:Choice Requires="pslz">
          <p:graphicFrame>
            <p:nvGraphicFramePr>
              <p:cNvPr id="3" name="幻灯片缩放定位 2">
                <a:extLst>
                  <a:ext uri="{FF2B5EF4-FFF2-40B4-BE49-F238E27FC236}">
                    <a16:creationId xmlns:a16="http://schemas.microsoft.com/office/drawing/2014/main" id="{6A413D06-52AC-9F11-DE02-15EAFF18D9BE}"/>
                  </a:ext>
                </a:extLst>
              </p:cNvPr>
              <p:cNvGraphicFramePr>
                <a:graphicFrameLocks noChangeAspect="1"/>
              </p:cNvGraphicFramePr>
              <p:nvPr>
                <p:extLst>
                  <p:ext uri="{D42A27DB-BD31-4B8C-83A1-F6EECF244321}">
                    <p14:modId xmlns:p14="http://schemas.microsoft.com/office/powerpoint/2010/main" val="2325536619"/>
                  </p:ext>
                </p:extLst>
              </p:nvPr>
            </p:nvGraphicFramePr>
            <p:xfrm>
              <a:off x="819751" y="2640731"/>
              <a:ext cx="3048000" cy="1714500"/>
            </p:xfrm>
            <a:graphic>
              <a:graphicData uri="http://schemas.microsoft.com/office/powerpoint/2016/slidezoom">
                <pslz:sldZm>
                  <pslz:sldZmObj sldId="295" cId="2086758500">
                    <pslz:zmPr id="{4DFB3DE4-8C16-4C64-A209-BB9A57433D69}" returnToParent="0" transitionDur="1000">
                      <p166:blipFill xmlns:p166="http://schemas.microsoft.com/office/powerpoint/2016/6/main">
                        <a:blip r:embed="rId4"/>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3" name="幻灯片缩放定位 2">
                <a:hlinkClick r:id="rId5" action="ppaction://hlinksldjump"/>
                <a:extLst>
                  <a:ext uri="{FF2B5EF4-FFF2-40B4-BE49-F238E27FC236}">
                    <a16:creationId xmlns:a16="http://schemas.microsoft.com/office/drawing/2014/main" id="{6A413D06-52AC-9F11-DE02-15EAFF18D9BE}"/>
                  </a:ext>
                </a:extLst>
              </p:cNvPr>
              <p:cNvPicPr>
                <a:picLocks noGrp="1" noRot="1" noChangeAspect="1" noMove="1" noResize="1" noEditPoints="1" noAdjustHandles="1" noChangeArrowheads="1" noChangeShapeType="1"/>
              </p:cNvPicPr>
              <p:nvPr/>
            </p:nvPicPr>
            <p:blipFill>
              <a:blip r:embed="rId6"/>
              <a:stretch>
                <a:fillRect/>
              </a:stretch>
            </p:blipFill>
            <p:spPr>
              <a:xfrm>
                <a:off x="819751" y="2640731"/>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 name="幻灯片缩放定位 4">
                <a:extLst>
                  <a:ext uri="{FF2B5EF4-FFF2-40B4-BE49-F238E27FC236}">
                    <a16:creationId xmlns:a16="http://schemas.microsoft.com/office/drawing/2014/main" id="{DB13A516-8354-AA04-E7D0-1750A9634B32}"/>
                  </a:ext>
                </a:extLst>
              </p:cNvPr>
              <p:cNvGraphicFramePr>
                <a:graphicFrameLocks noChangeAspect="1"/>
              </p:cNvGraphicFramePr>
              <p:nvPr>
                <p:extLst>
                  <p:ext uri="{D42A27DB-BD31-4B8C-83A1-F6EECF244321}">
                    <p14:modId xmlns:p14="http://schemas.microsoft.com/office/powerpoint/2010/main" val="1618846609"/>
                  </p:ext>
                </p:extLst>
              </p:nvPr>
            </p:nvGraphicFramePr>
            <p:xfrm>
              <a:off x="4572000" y="2640731"/>
              <a:ext cx="3048000" cy="1714500"/>
            </p:xfrm>
            <a:graphic>
              <a:graphicData uri="http://schemas.microsoft.com/office/powerpoint/2016/slidezoom">
                <pslz:sldZm>
                  <pslz:sldZmObj sldId="277" cId="540810969">
                    <pslz:zmPr id="{5DCD1600-9425-4C1C-8B2B-53CA0D394756}" returnToParent="0" transitionDur="1000">
                      <p166:blipFill xmlns:p166="http://schemas.microsoft.com/office/powerpoint/2016/6/main">
                        <a:blip r:embed="rId7"/>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幻灯片缩放定位 4">
                <a:hlinkClick r:id="rId8" action="ppaction://hlinksldjump"/>
                <a:extLst>
                  <a:ext uri="{FF2B5EF4-FFF2-40B4-BE49-F238E27FC236}">
                    <a16:creationId xmlns:a16="http://schemas.microsoft.com/office/drawing/2014/main" id="{DB13A516-8354-AA04-E7D0-1750A9634B32}"/>
                  </a:ext>
                </a:extLst>
              </p:cNvPr>
              <p:cNvPicPr>
                <a:picLocks noGrp="1" noRot="1" noChangeAspect="1" noMove="1" noResize="1" noEditPoints="1" noAdjustHandles="1" noChangeArrowheads="1" noChangeShapeType="1"/>
              </p:cNvPicPr>
              <p:nvPr/>
            </p:nvPicPr>
            <p:blipFill>
              <a:blip r:embed="rId9"/>
              <a:stretch>
                <a:fillRect/>
              </a:stretch>
            </p:blipFill>
            <p:spPr>
              <a:xfrm>
                <a:off x="4572000" y="2640731"/>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2" name="幻灯片缩放定位 11">
                <a:extLst>
                  <a:ext uri="{FF2B5EF4-FFF2-40B4-BE49-F238E27FC236}">
                    <a16:creationId xmlns:a16="http://schemas.microsoft.com/office/drawing/2014/main" id="{A7DD90D7-AD80-BC56-708E-D693E3453832}"/>
                  </a:ext>
                </a:extLst>
              </p:cNvPr>
              <p:cNvGraphicFramePr>
                <a:graphicFrameLocks noChangeAspect="1"/>
              </p:cNvGraphicFramePr>
              <p:nvPr>
                <p:extLst>
                  <p:ext uri="{D42A27DB-BD31-4B8C-83A1-F6EECF244321}">
                    <p14:modId xmlns:p14="http://schemas.microsoft.com/office/powerpoint/2010/main" val="1704397632"/>
                  </p:ext>
                </p:extLst>
              </p:nvPr>
            </p:nvGraphicFramePr>
            <p:xfrm>
              <a:off x="8324249" y="2640731"/>
              <a:ext cx="3048000" cy="1714500"/>
            </p:xfrm>
            <a:graphic>
              <a:graphicData uri="http://schemas.microsoft.com/office/powerpoint/2016/slidezoom">
                <pslz:sldZm>
                  <pslz:sldZmObj sldId="278" cId="650452421">
                    <pslz:zmPr id="{3C669757-4677-4DB7-A25C-2DA5E29E9779}" returnToParent="0" transitionDur="1000">
                      <p166:blipFill xmlns:p166="http://schemas.microsoft.com/office/powerpoint/2016/6/main">
                        <a:blip r:embed="rId10"/>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12" name="幻灯片缩放定位 11">
                <a:hlinkClick r:id="rId11" action="ppaction://hlinksldjump"/>
                <a:extLst>
                  <a:ext uri="{FF2B5EF4-FFF2-40B4-BE49-F238E27FC236}">
                    <a16:creationId xmlns:a16="http://schemas.microsoft.com/office/drawing/2014/main" id="{A7DD90D7-AD80-BC56-708E-D693E3453832}"/>
                  </a:ext>
                </a:extLst>
              </p:cNvPr>
              <p:cNvPicPr>
                <a:picLocks noGrp="1" noRot="1" noChangeAspect="1" noMove="1" noResize="1" noEditPoints="1" noAdjustHandles="1" noChangeArrowheads="1" noChangeShapeType="1"/>
              </p:cNvPicPr>
              <p:nvPr/>
            </p:nvPicPr>
            <p:blipFill>
              <a:blip r:embed="rId12"/>
              <a:stretch>
                <a:fillRect/>
              </a:stretch>
            </p:blipFill>
            <p:spPr>
              <a:xfrm>
                <a:off x="8324249" y="2640731"/>
                <a:ext cx="3048000" cy="1714500"/>
              </a:xfrm>
              <a:prstGeom prst="rect">
                <a:avLst/>
              </a:prstGeom>
              <a:ln w="3175">
                <a:solidFill>
                  <a:prstClr val="ltGray"/>
                </a:solidFill>
              </a:ln>
            </p:spPr>
          </p:pic>
        </mc:Fallback>
      </mc:AlternateContent>
      <p:sp>
        <p:nvSpPr>
          <p:cNvPr id="13" name="文本框 12">
            <a:extLst>
              <a:ext uri="{FF2B5EF4-FFF2-40B4-BE49-F238E27FC236}">
                <a16:creationId xmlns:a16="http://schemas.microsoft.com/office/drawing/2014/main" id="{DEC300D9-4FFF-0EAB-AF01-384341C9F220}"/>
              </a:ext>
            </a:extLst>
          </p:cNvPr>
          <p:cNvSpPr txBox="1"/>
          <p:nvPr/>
        </p:nvSpPr>
        <p:spPr>
          <a:xfrm>
            <a:off x="1082842" y="2002055"/>
            <a:ext cx="2507381" cy="307777"/>
          </a:xfrm>
          <a:prstGeom prst="rect">
            <a:avLst/>
          </a:prstGeom>
          <a:noFill/>
        </p:spPr>
        <p:txBody>
          <a:bodyPr wrap="square" rtlCol="0">
            <a:spAutoFit/>
          </a:bodyPr>
          <a:lstStyle/>
          <a:p>
            <a:r>
              <a:rPr lang="en-US" dirty="0"/>
              <a:t>A.1.CNN-LSTM</a:t>
            </a:r>
            <a:endParaRPr lang="en-CH" dirty="0"/>
          </a:p>
        </p:txBody>
      </p:sp>
      <p:sp>
        <p:nvSpPr>
          <p:cNvPr id="14" name="文本框 13">
            <a:extLst>
              <a:ext uri="{FF2B5EF4-FFF2-40B4-BE49-F238E27FC236}">
                <a16:creationId xmlns:a16="http://schemas.microsoft.com/office/drawing/2014/main" id="{EC90A497-C7BB-D6D2-E303-A48DD5DA5441}"/>
              </a:ext>
            </a:extLst>
          </p:cNvPr>
          <p:cNvSpPr txBox="1"/>
          <p:nvPr/>
        </p:nvSpPr>
        <p:spPr>
          <a:xfrm>
            <a:off x="5369293" y="2000566"/>
            <a:ext cx="2507381" cy="307777"/>
          </a:xfrm>
          <a:prstGeom prst="rect">
            <a:avLst/>
          </a:prstGeom>
          <a:noFill/>
        </p:spPr>
        <p:txBody>
          <a:bodyPr wrap="square" rtlCol="0">
            <a:spAutoFit/>
          </a:bodyPr>
          <a:lstStyle/>
          <a:p>
            <a:r>
              <a:rPr lang="en-US" altLang="zh-CN" dirty="0"/>
              <a:t>A.2.</a:t>
            </a:r>
            <a:r>
              <a:rPr lang="en-US" dirty="0"/>
              <a:t>Neural Field</a:t>
            </a:r>
            <a:endParaRPr lang="en-CH" dirty="0"/>
          </a:p>
        </p:txBody>
      </p:sp>
      <p:sp>
        <p:nvSpPr>
          <p:cNvPr id="15" name="文本框 14">
            <a:extLst>
              <a:ext uri="{FF2B5EF4-FFF2-40B4-BE49-F238E27FC236}">
                <a16:creationId xmlns:a16="http://schemas.microsoft.com/office/drawing/2014/main" id="{A667DB6B-DF6D-770D-EA78-FEB0BF82FFD9}"/>
              </a:ext>
            </a:extLst>
          </p:cNvPr>
          <p:cNvSpPr txBox="1"/>
          <p:nvPr/>
        </p:nvSpPr>
        <p:spPr>
          <a:xfrm>
            <a:off x="8791492" y="2000565"/>
            <a:ext cx="2507381" cy="307777"/>
          </a:xfrm>
          <a:prstGeom prst="rect">
            <a:avLst/>
          </a:prstGeom>
          <a:noFill/>
        </p:spPr>
        <p:txBody>
          <a:bodyPr wrap="square" rtlCol="0">
            <a:spAutoFit/>
          </a:bodyPr>
          <a:lstStyle/>
          <a:p>
            <a:r>
              <a:rPr lang="en-US" dirty="0"/>
              <a:t>A.3.Dataset  Augmentation</a:t>
            </a:r>
            <a:endParaRPr lang="en-CH" dirty="0"/>
          </a:p>
        </p:txBody>
      </p:sp>
      <p:sp>
        <p:nvSpPr>
          <p:cNvPr id="2" name="文本框 1">
            <a:extLst>
              <a:ext uri="{FF2B5EF4-FFF2-40B4-BE49-F238E27FC236}">
                <a16:creationId xmlns:a16="http://schemas.microsoft.com/office/drawing/2014/main" id="{AACB4582-539B-4A96-77C4-5857BA0701BD}"/>
              </a:ext>
            </a:extLst>
          </p:cNvPr>
          <p:cNvSpPr txBox="1"/>
          <p:nvPr/>
        </p:nvSpPr>
        <p:spPr>
          <a:xfrm>
            <a:off x="107578" y="0"/>
            <a:ext cx="7521947" cy="523220"/>
          </a:xfrm>
          <a:prstGeom prst="rect">
            <a:avLst/>
          </a:prstGeom>
          <a:noFill/>
        </p:spPr>
        <p:txBody>
          <a:bodyPr wrap="square" rtlCol="0">
            <a:spAutoFit/>
          </a:bodyPr>
          <a:lstStyle/>
          <a:p>
            <a:r>
              <a:rPr lang="en-US" sz="2800" dirty="0"/>
              <a:t>A. RGB Camera</a:t>
            </a:r>
            <a:endParaRPr lang="en-CH" sz="2800" dirty="0"/>
          </a:p>
        </p:txBody>
      </p:sp>
    </p:spTree>
    <p:extLst>
      <p:ext uri="{BB962C8B-B14F-4D97-AF65-F5344CB8AC3E}">
        <p14:creationId xmlns:p14="http://schemas.microsoft.com/office/powerpoint/2010/main" val="3312741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4</a:t>
            </a:fld>
            <a:endParaRPr dirty="0"/>
          </a:p>
        </p:txBody>
      </p:sp>
      <p:sp>
        <p:nvSpPr>
          <p:cNvPr id="6" name="文本框 5">
            <a:extLst>
              <a:ext uri="{FF2B5EF4-FFF2-40B4-BE49-F238E27FC236}">
                <a16:creationId xmlns:a16="http://schemas.microsoft.com/office/drawing/2014/main" id="{58C81514-A923-1CE9-7847-338E50F611DF}"/>
              </a:ext>
            </a:extLst>
          </p:cNvPr>
          <p:cNvSpPr txBox="1"/>
          <p:nvPr/>
        </p:nvSpPr>
        <p:spPr>
          <a:xfrm>
            <a:off x="676273" y="1497317"/>
            <a:ext cx="11354479" cy="369332"/>
          </a:xfrm>
          <a:prstGeom prst="rect">
            <a:avLst/>
          </a:prstGeom>
          <a:noFill/>
        </p:spPr>
        <p:txBody>
          <a:bodyPr wrap="square" rtlCol="0">
            <a:spAutoFit/>
          </a:bodyPr>
          <a:lstStyle/>
          <a:p>
            <a:r>
              <a:rPr lang="en-US" b="1" dirty="0"/>
              <a:t>1.Reinforcement and Imitation Learning for Diverse Visuomotor Skills (2018)</a:t>
            </a:r>
            <a:endParaRPr lang="en-CH" b="1" dirty="0"/>
          </a:p>
        </p:txBody>
      </p:sp>
      <p:pic>
        <p:nvPicPr>
          <p:cNvPr id="8" name="图片 7">
            <a:extLst>
              <a:ext uri="{FF2B5EF4-FFF2-40B4-BE49-F238E27FC236}">
                <a16:creationId xmlns:a16="http://schemas.microsoft.com/office/drawing/2014/main" id="{CFEFB4FA-ADC7-4AA3-B210-7E3D2B748C45}"/>
              </a:ext>
            </a:extLst>
          </p:cNvPr>
          <p:cNvPicPr>
            <a:picLocks noChangeAspect="1"/>
          </p:cNvPicPr>
          <p:nvPr/>
        </p:nvPicPr>
        <p:blipFill rotWithShape="1">
          <a:blip r:embed="rId3">
            <a:extLst>
              <a:ext uri="{28A0092B-C50C-407E-A947-70E740481C1C}">
                <a14:useLocalDpi xmlns:a14="http://schemas.microsoft.com/office/drawing/2010/main" val="0"/>
              </a:ext>
            </a:extLst>
          </a:blip>
          <a:srcRect r="442" b="13091"/>
          <a:stretch/>
        </p:blipFill>
        <p:spPr>
          <a:xfrm>
            <a:off x="295273" y="2635405"/>
            <a:ext cx="9814885" cy="3380082"/>
          </a:xfrm>
          <a:prstGeom prst="rect">
            <a:avLst/>
          </a:prstGeom>
        </p:spPr>
      </p:pic>
      <p:sp>
        <p:nvSpPr>
          <p:cNvPr id="9" name="文本框 8">
            <a:extLst>
              <a:ext uri="{FF2B5EF4-FFF2-40B4-BE49-F238E27FC236}">
                <a16:creationId xmlns:a16="http://schemas.microsoft.com/office/drawing/2014/main" id="{0E589A01-073F-37AD-73EE-A949863BC4A4}"/>
              </a:ext>
            </a:extLst>
          </p:cNvPr>
          <p:cNvSpPr txBox="1"/>
          <p:nvPr/>
        </p:nvSpPr>
        <p:spPr>
          <a:xfrm>
            <a:off x="457198" y="1931992"/>
            <a:ext cx="11573554" cy="646331"/>
          </a:xfrm>
          <a:prstGeom prst="rect">
            <a:avLst/>
          </a:prstGeom>
          <a:noFill/>
        </p:spPr>
        <p:txBody>
          <a:bodyPr wrap="square" rtlCol="0">
            <a:spAutoFit/>
          </a:bodyPr>
          <a:lstStyle/>
          <a:p>
            <a:r>
              <a:rPr lang="en-US" dirty="0"/>
              <a:t>a Kinect camera (RGBD) was visually calibrated to match the position and orientation of the simulated camera, and the simulation’s dynamics parameters were manually adjusted to match the dynamics of the real arm.</a:t>
            </a:r>
            <a:endParaRPr lang="en-CH" dirty="0"/>
          </a:p>
        </p:txBody>
      </p:sp>
      <p:pic>
        <p:nvPicPr>
          <p:cNvPr id="10" name="图片 9">
            <a:extLst>
              <a:ext uri="{FF2B5EF4-FFF2-40B4-BE49-F238E27FC236}">
                <a16:creationId xmlns:a16="http://schemas.microsoft.com/office/drawing/2014/main" id="{F148706F-65DC-D008-D8E5-A0A6B46515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2561" y="4211"/>
            <a:ext cx="603557" cy="603557"/>
          </a:xfrm>
          <a:prstGeom prst="rect">
            <a:avLst/>
          </a:prstGeom>
        </p:spPr>
      </p:pic>
      <p:sp>
        <p:nvSpPr>
          <p:cNvPr id="2" name="文本框 1">
            <a:extLst>
              <a:ext uri="{FF2B5EF4-FFF2-40B4-BE49-F238E27FC236}">
                <a16:creationId xmlns:a16="http://schemas.microsoft.com/office/drawing/2014/main" id="{F801BA50-39AD-FC98-3776-B475E0267E11}"/>
              </a:ext>
            </a:extLst>
          </p:cNvPr>
          <p:cNvSpPr txBox="1"/>
          <p:nvPr/>
        </p:nvSpPr>
        <p:spPr>
          <a:xfrm>
            <a:off x="107578" y="0"/>
            <a:ext cx="7521947" cy="523220"/>
          </a:xfrm>
          <a:prstGeom prst="rect">
            <a:avLst/>
          </a:prstGeom>
          <a:noFill/>
        </p:spPr>
        <p:txBody>
          <a:bodyPr wrap="square" rtlCol="0">
            <a:spAutoFit/>
          </a:bodyPr>
          <a:lstStyle/>
          <a:p>
            <a:r>
              <a:rPr lang="en-US" sz="2800" dirty="0"/>
              <a:t>A.1.CNN-LSTM</a:t>
            </a:r>
            <a:endParaRPr lang="en-CH" sz="2800" dirty="0"/>
          </a:p>
        </p:txBody>
      </p:sp>
    </p:spTree>
    <p:extLst>
      <p:ext uri="{BB962C8B-B14F-4D97-AF65-F5344CB8AC3E}">
        <p14:creationId xmlns:p14="http://schemas.microsoft.com/office/powerpoint/2010/main" val="2086758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5</a:t>
            </a:fld>
            <a:endParaRPr dirty="0"/>
          </a:p>
        </p:txBody>
      </p:sp>
      <p:pic>
        <p:nvPicPr>
          <p:cNvPr id="2" name="图片 1">
            <a:extLst>
              <a:ext uri="{FF2B5EF4-FFF2-40B4-BE49-F238E27FC236}">
                <a16:creationId xmlns:a16="http://schemas.microsoft.com/office/drawing/2014/main" id="{F08DF000-BC22-1BF0-3EB4-7B78D5B5CBA3}"/>
              </a:ext>
            </a:extLst>
          </p:cNvPr>
          <p:cNvPicPr>
            <a:picLocks noChangeAspect="1"/>
          </p:cNvPicPr>
          <p:nvPr/>
        </p:nvPicPr>
        <p:blipFill rotWithShape="1">
          <a:blip r:embed="rId3">
            <a:extLst>
              <a:ext uri="{28A0092B-C50C-407E-A947-70E740481C1C}">
                <a14:useLocalDpi xmlns:a14="http://schemas.microsoft.com/office/drawing/2010/main" val="0"/>
              </a:ext>
            </a:extLst>
          </a:blip>
          <a:srcRect r="864" b="30242"/>
          <a:stretch/>
        </p:blipFill>
        <p:spPr>
          <a:xfrm>
            <a:off x="752209" y="1062829"/>
            <a:ext cx="10291063" cy="2558600"/>
          </a:xfrm>
          <a:prstGeom prst="rect">
            <a:avLst/>
          </a:prstGeom>
        </p:spPr>
      </p:pic>
      <p:sp>
        <p:nvSpPr>
          <p:cNvPr id="3" name="文本框 2">
            <a:extLst>
              <a:ext uri="{FF2B5EF4-FFF2-40B4-BE49-F238E27FC236}">
                <a16:creationId xmlns:a16="http://schemas.microsoft.com/office/drawing/2014/main" id="{68223087-DFAE-1AB8-A8AB-29BC872927D3}"/>
              </a:ext>
            </a:extLst>
          </p:cNvPr>
          <p:cNvSpPr txBox="1"/>
          <p:nvPr/>
        </p:nvSpPr>
        <p:spPr>
          <a:xfrm>
            <a:off x="752209" y="878163"/>
            <a:ext cx="10123996" cy="369332"/>
          </a:xfrm>
          <a:prstGeom prst="rect">
            <a:avLst/>
          </a:prstGeom>
          <a:noFill/>
        </p:spPr>
        <p:txBody>
          <a:bodyPr wrap="square" rtlCol="0">
            <a:spAutoFit/>
          </a:bodyPr>
          <a:lstStyle/>
          <a:p>
            <a:r>
              <a:rPr lang="en-US" b="1" dirty="0"/>
              <a:t>2. Nerf2real: Sim2real transfer of vision-guided bipedal motion skills using neural radiance fields (2023)</a:t>
            </a:r>
            <a:endParaRPr lang="en-CH" b="1" dirty="0"/>
          </a:p>
        </p:txBody>
      </p:sp>
      <p:sp>
        <p:nvSpPr>
          <p:cNvPr id="5" name="文本框 4">
            <a:extLst>
              <a:ext uri="{FF2B5EF4-FFF2-40B4-BE49-F238E27FC236}">
                <a16:creationId xmlns:a16="http://schemas.microsoft.com/office/drawing/2014/main" id="{F76B3A43-0700-A59D-DF33-46AD08D13B40}"/>
              </a:ext>
            </a:extLst>
          </p:cNvPr>
          <p:cNvSpPr txBox="1"/>
          <p:nvPr/>
        </p:nvSpPr>
        <p:spPr>
          <a:xfrm>
            <a:off x="5124090" y="4351096"/>
            <a:ext cx="6096000" cy="369332"/>
          </a:xfrm>
          <a:prstGeom prst="rect">
            <a:avLst/>
          </a:prstGeom>
          <a:noFill/>
        </p:spPr>
        <p:txBody>
          <a:bodyPr wrap="square">
            <a:spAutoFit/>
          </a:bodyPr>
          <a:lstStyle/>
          <a:p>
            <a:r>
              <a:rPr lang="en-US" b="1" dirty="0"/>
              <a:t>3. UniSim: A Neural Closed-Loop Sensor Simulator (2023)</a:t>
            </a:r>
            <a:endParaRPr lang="en-CH" b="1" dirty="0"/>
          </a:p>
        </p:txBody>
      </p:sp>
      <p:pic>
        <p:nvPicPr>
          <p:cNvPr id="6" name="图片 5">
            <a:extLst>
              <a:ext uri="{FF2B5EF4-FFF2-40B4-BE49-F238E27FC236}">
                <a16:creationId xmlns:a16="http://schemas.microsoft.com/office/drawing/2014/main" id="{108A696E-114E-8E6E-08E4-BF524F105BDE}"/>
              </a:ext>
            </a:extLst>
          </p:cNvPr>
          <p:cNvPicPr>
            <a:picLocks noChangeAspect="1"/>
          </p:cNvPicPr>
          <p:nvPr/>
        </p:nvPicPr>
        <p:blipFill>
          <a:blip r:embed="rId4"/>
          <a:stretch>
            <a:fillRect/>
          </a:stretch>
        </p:blipFill>
        <p:spPr>
          <a:xfrm>
            <a:off x="5002869" y="4845429"/>
            <a:ext cx="7384211" cy="539486"/>
          </a:xfrm>
          <a:prstGeom prst="rect">
            <a:avLst/>
          </a:prstGeom>
        </p:spPr>
      </p:pic>
      <p:pic>
        <p:nvPicPr>
          <p:cNvPr id="7" name="图片 6">
            <a:extLst>
              <a:ext uri="{FF2B5EF4-FFF2-40B4-BE49-F238E27FC236}">
                <a16:creationId xmlns:a16="http://schemas.microsoft.com/office/drawing/2014/main" id="{7010A7C3-8FCE-6594-BB81-E122C54EB3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2561" y="4211"/>
            <a:ext cx="603557" cy="603557"/>
          </a:xfrm>
          <a:prstGeom prst="rect">
            <a:avLst/>
          </a:prstGeom>
        </p:spPr>
      </p:pic>
      <p:pic>
        <p:nvPicPr>
          <p:cNvPr id="8" name="图片 7">
            <a:extLst>
              <a:ext uri="{FF2B5EF4-FFF2-40B4-BE49-F238E27FC236}">
                <a16:creationId xmlns:a16="http://schemas.microsoft.com/office/drawing/2014/main" id="{EE661E75-006D-AE19-564A-11AD56C2DCCA}"/>
              </a:ext>
            </a:extLst>
          </p:cNvPr>
          <p:cNvPicPr>
            <a:picLocks noChangeAspect="1"/>
          </p:cNvPicPr>
          <p:nvPr/>
        </p:nvPicPr>
        <p:blipFill rotWithShape="1">
          <a:blip r:embed="rId6">
            <a:extLst>
              <a:ext uri="{28A0092B-C50C-407E-A947-70E740481C1C}">
                <a14:useLocalDpi xmlns:a14="http://schemas.microsoft.com/office/drawing/2010/main" val="0"/>
              </a:ext>
            </a:extLst>
          </a:blip>
          <a:srcRect r="5194" b="38015"/>
          <a:stretch/>
        </p:blipFill>
        <p:spPr>
          <a:xfrm>
            <a:off x="172884" y="3429000"/>
            <a:ext cx="4783756" cy="2970748"/>
          </a:xfrm>
          <a:prstGeom prst="rect">
            <a:avLst/>
          </a:prstGeom>
        </p:spPr>
      </p:pic>
      <p:sp>
        <p:nvSpPr>
          <p:cNvPr id="9" name="文本框 8">
            <a:extLst>
              <a:ext uri="{FF2B5EF4-FFF2-40B4-BE49-F238E27FC236}">
                <a16:creationId xmlns:a16="http://schemas.microsoft.com/office/drawing/2014/main" id="{A01AC0AD-A918-78DD-3C5D-E7A6BD0601C7}"/>
              </a:ext>
            </a:extLst>
          </p:cNvPr>
          <p:cNvSpPr txBox="1"/>
          <p:nvPr/>
        </p:nvSpPr>
        <p:spPr>
          <a:xfrm>
            <a:off x="107578" y="0"/>
            <a:ext cx="7521947" cy="523220"/>
          </a:xfrm>
          <a:prstGeom prst="rect">
            <a:avLst/>
          </a:prstGeom>
          <a:noFill/>
        </p:spPr>
        <p:txBody>
          <a:bodyPr wrap="square" rtlCol="0">
            <a:spAutoFit/>
          </a:bodyPr>
          <a:lstStyle/>
          <a:p>
            <a:r>
              <a:rPr lang="en-US" altLang="zh-CN" sz="2800" dirty="0"/>
              <a:t>A.2.</a:t>
            </a:r>
            <a:r>
              <a:rPr lang="en-US" sz="2800" dirty="0"/>
              <a:t>Neural Field</a:t>
            </a:r>
            <a:endParaRPr lang="en-CH" sz="2800" dirty="0"/>
          </a:p>
        </p:txBody>
      </p:sp>
    </p:spTree>
    <p:extLst>
      <p:ext uri="{BB962C8B-B14F-4D97-AF65-F5344CB8AC3E}">
        <p14:creationId xmlns:p14="http://schemas.microsoft.com/office/powerpoint/2010/main" val="54081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6</a:t>
            </a:fld>
            <a:endParaRPr dirty="0"/>
          </a:p>
        </p:txBody>
      </p:sp>
      <p:sp>
        <p:nvSpPr>
          <p:cNvPr id="2" name="文本框 1">
            <a:extLst>
              <a:ext uri="{FF2B5EF4-FFF2-40B4-BE49-F238E27FC236}">
                <a16:creationId xmlns:a16="http://schemas.microsoft.com/office/drawing/2014/main" id="{524DB630-7080-D85A-BBCB-D857B1EA8D80}"/>
              </a:ext>
            </a:extLst>
          </p:cNvPr>
          <p:cNvSpPr txBox="1"/>
          <p:nvPr/>
        </p:nvSpPr>
        <p:spPr>
          <a:xfrm>
            <a:off x="474320" y="646099"/>
            <a:ext cx="10115551" cy="369332"/>
          </a:xfrm>
          <a:prstGeom prst="rect">
            <a:avLst/>
          </a:prstGeom>
          <a:noFill/>
        </p:spPr>
        <p:txBody>
          <a:bodyPr wrap="square" rtlCol="0">
            <a:spAutoFit/>
          </a:bodyPr>
          <a:lstStyle/>
          <a:p>
            <a:r>
              <a:rPr lang="en-US" b="1" dirty="0"/>
              <a:t>4.SurfelGAN: Synthesizing Realistic Sensor Data for Autonomous Driving (2022)</a:t>
            </a:r>
            <a:endParaRPr lang="en-CH" b="1" dirty="0"/>
          </a:p>
        </p:txBody>
      </p:sp>
      <p:sp>
        <p:nvSpPr>
          <p:cNvPr id="3" name="文本框 2">
            <a:extLst>
              <a:ext uri="{FF2B5EF4-FFF2-40B4-BE49-F238E27FC236}">
                <a16:creationId xmlns:a16="http://schemas.microsoft.com/office/drawing/2014/main" id="{DB2C2E15-9453-EF6E-E665-87DBE2B55E5D}"/>
              </a:ext>
            </a:extLst>
          </p:cNvPr>
          <p:cNvSpPr txBox="1"/>
          <p:nvPr/>
        </p:nvSpPr>
        <p:spPr>
          <a:xfrm>
            <a:off x="146846" y="-31453"/>
            <a:ext cx="5949154" cy="523220"/>
          </a:xfrm>
          <a:prstGeom prst="rect">
            <a:avLst/>
          </a:prstGeom>
          <a:noFill/>
        </p:spPr>
        <p:txBody>
          <a:bodyPr wrap="square" rtlCol="0">
            <a:spAutoFit/>
          </a:bodyPr>
          <a:lstStyle/>
          <a:p>
            <a:r>
              <a:rPr lang="en-US" sz="2800" dirty="0"/>
              <a:t>A.3.Dataset  Augmentation</a:t>
            </a:r>
            <a:endParaRPr lang="en-CH" sz="2800" dirty="0"/>
          </a:p>
        </p:txBody>
      </p:sp>
      <p:pic>
        <p:nvPicPr>
          <p:cNvPr id="4" name="图片 3">
            <a:extLst>
              <a:ext uri="{FF2B5EF4-FFF2-40B4-BE49-F238E27FC236}">
                <a16:creationId xmlns:a16="http://schemas.microsoft.com/office/drawing/2014/main" id="{432471B8-1275-231E-6556-8F2A4387E22A}"/>
              </a:ext>
            </a:extLst>
          </p:cNvPr>
          <p:cNvPicPr>
            <a:picLocks noChangeAspect="1"/>
          </p:cNvPicPr>
          <p:nvPr/>
        </p:nvPicPr>
        <p:blipFill rotWithShape="1">
          <a:blip r:embed="rId3">
            <a:extLst>
              <a:ext uri="{28A0092B-C50C-407E-A947-70E740481C1C}">
                <a14:useLocalDpi xmlns:a14="http://schemas.microsoft.com/office/drawing/2010/main" val="0"/>
              </a:ext>
            </a:extLst>
          </a:blip>
          <a:srcRect r="-1225" b="34020"/>
          <a:stretch/>
        </p:blipFill>
        <p:spPr>
          <a:xfrm>
            <a:off x="474320" y="1503499"/>
            <a:ext cx="7607109" cy="2282509"/>
          </a:xfrm>
          <a:prstGeom prst="rect">
            <a:avLst/>
          </a:prstGeom>
        </p:spPr>
      </p:pic>
      <p:sp>
        <p:nvSpPr>
          <p:cNvPr id="5" name="文本框 4">
            <a:extLst>
              <a:ext uri="{FF2B5EF4-FFF2-40B4-BE49-F238E27FC236}">
                <a16:creationId xmlns:a16="http://schemas.microsoft.com/office/drawing/2014/main" id="{A92EBD6C-B35D-1638-03A8-0584DC05C699}"/>
              </a:ext>
            </a:extLst>
          </p:cNvPr>
          <p:cNvSpPr txBox="1"/>
          <p:nvPr/>
        </p:nvSpPr>
        <p:spPr>
          <a:xfrm>
            <a:off x="8169662" y="2972666"/>
            <a:ext cx="3728757" cy="461665"/>
          </a:xfrm>
          <a:prstGeom prst="rect">
            <a:avLst/>
          </a:prstGeom>
          <a:noFill/>
        </p:spPr>
        <p:txBody>
          <a:bodyPr wrap="square" rtlCol="0">
            <a:spAutoFit/>
          </a:bodyPr>
          <a:lstStyle/>
          <a:p>
            <a:r>
              <a:rPr lang="en-US" sz="1200" dirty="0" err="1">
                <a:solidFill>
                  <a:schemeClr val="bg1">
                    <a:lumMod val="50000"/>
                  </a:schemeClr>
                </a:solidFill>
              </a:rPr>
              <a:t>Surfel</a:t>
            </a:r>
            <a:r>
              <a:rPr lang="en-US" sz="1200" dirty="0">
                <a:solidFill>
                  <a:schemeClr val="bg1">
                    <a:lumMod val="50000"/>
                  </a:schemeClr>
                </a:solidFill>
              </a:rPr>
              <a:t> :  A </a:t>
            </a:r>
            <a:r>
              <a:rPr lang="en-US" sz="1200" dirty="0" err="1">
                <a:solidFill>
                  <a:schemeClr val="bg1">
                    <a:lumMod val="50000"/>
                  </a:schemeClr>
                </a:solidFill>
              </a:rPr>
              <a:t>surfel</a:t>
            </a:r>
            <a:r>
              <a:rPr lang="en-US" sz="1200" dirty="0">
                <a:solidFill>
                  <a:schemeClr val="bg1">
                    <a:lumMod val="50000"/>
                  </a:schemeClr>
                </a:solidFill>
              </a:rPr>
              <a:t> is a small, oriented disk used to represent a portion of a 3D surface. </a:t>
            </a:r>
            <a:endParaRPr lang="en-CH" sz="1200" dirty="0">
              <a:solidFill>
                <a:schemeClr val="bg1">
                  <a:lumMod val="50000"/>
                </a:schemeClr>
              </a:solidFill>
            </a:endParaRPr>
          </a:p>
        </p:txBody>
      </p:sp>
      <p:pic>
        <p:nvPicPr>
          <p:cNvPr id="6" name="图片 5">
            <a:extLst>
              <a:ext uri="{FF2B5EF4-FFF2-40B4-BE49-F238E27FC236}">
                <a16:creationId xmlns:a16="http://schemas.microsoft.com/office/drawing/2014/main" id="{5A3D83B9-C2E9-D0E6-438C-EC5CDE939F1F}"/>
              </a:ext>
            </a:extLst>
          </p:cNvPr>
          <p:cNvPicPr>
            <a:picLocks noChangeAspect="1"/>
          </p:cNvPicPr>
          <p:nvPr/>
        </p:nvPicPr>
        <p:blipFill>
          <a:blip r:embed="rId4"/>
          <a:stretch>
            <a:fillRect/>
          </a:stretch>
        </p:blipFill>
        <p:spPr>
          <a:xfrm>
            <a:off x="2063740" y="1041293"/>
            <a:ext cx="5080098" cy="585719"/>
          </a:xfrm>
          <a:prstGeom prst="rect">
            <a:avLst/>
          </a:prstGeom>
        </p:spPr>
      </p:pic>
      <p:pic>
        <p:nvPicPr>
          <p:cNvPr id="7" name="图片 6">
            <a:extLst>
              <a:ext uri="{FF2B5EF4-FFF2-40B4-BE49-F238E27FC236}">
                <a16:creationId xmlns:a16="http://schemas.microsoft.com/office/drawing/2014/main" id="{ACE92FAA-7E05-E724-A3F4-851869511C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95466" y="935016"/>
            <a:ext cx="2150765" cy="1709737"/>
          </a:xfrm>
          <a:prstGeom prst="rect">
            <a:avLst/>
          </a:prstGeom>
        </p:spPr>
      </p:pic>
      <p:sp>
        <p:nvSpPr>
          <p:cNvPr id="8" name="文本框 7">
            <a:extLst>
              <a:ext uri="{FF2B5EF4-FFF2-40B4-BE49-F238E27FC236}">
                <a16:creationId xmlns:a16="http://schemas.microsoft.com/office/drawing/2014/main" id="{DFAA35A4-1031-40B2-FCFE-162CBC30FD4B}"/>
              </a:ext>
            </a:extLst>
          </p:cNvPr>
          <p:cNvSpPr txBox="1"/>
          <p:nvPr/>
        </p:nvSpPr>
        <p:spPr>
          <a:xfrm>
            <a:off x="474320" y="3958928"/>
            <a:ext cx="10991852" cy="646331"/>
          </a:xfrm>
          <a:prstGeom prst="rect">
            <a:avLst/>
          </a:prstGeom>
          <a:noFill/>
        </p:spPr>
        <p:txBody>
          <a:bodyPr wrap="square" rtlCol="0">
            <a:spAutoFit/>
          </a:bodyPr>
          <a:lstStyle/>
          <a:p>
            <a:r>
              <a:rPr lang="en-US" b="1" dirty="0"/>
              <a:t>5.Real2Sim2Real: Self-Supervised Learning of Physical Single-Step Dynamic Actions for Planar Robot Casting (2022)</a:t>
            </a:r>
            <a:endParaRPr lang="en-CH" b="1" dirty="0"/>
          </a:p>
        </p:txBody>
      </p:sp>
      <p:pic>
        <p:nvPicPr>
          <p:cNvPr id="9" name="图片 8">
            <a:extLst>
              <a:ext uri="{FF2B5EF4-FFF2-40B4-BE49-F238E27FC236}">
                <a16:creationId xmlns:a16="http://schemas.microsoft.com/office/drawing/2014/main" id="{CBBFBA8B-30DC-E177-68D0-67B93F560F65}"/>
              </a:ext>
            </a:extLst>
          </p:cNvPr>
          <p:cNvPicPr>
            <a:picLocks noChangeAspect="1"/>
          </p:cNvPicPr>
          <p:nvPr/>
        </p:nvPicPr>
        <p:blipFill rotWithShape="1">
          <a:blip r:embed="rId6"/>
          <a:srcRect t="41116" r="5687"/>
          <a:stretch/>
        </p:blipFill>
        <p:spPr>
          <a:xfrm>
            <a:off x="8635310" y="4561938"/>
            <a:ext cx="3556690" cy="1457011"/>
          </a:xfrm>
          <a:prstGeom prst="rect">
            <a:avLst/>
          </a:prstGeom>
        </p:spPr>
      </p:pic>
      <p:pic>
        <p:nvPicPr>
          <p:cNvPr id="11" name="图片 10">
            <a:extLst>
              <a:ext uri="{FF2B5EF4-FFF2-40B4-BE49-F238E27FC236}">
                <a16:creationId xmlns:a16="http://schemas.microsoft.com/office/drawing/2014/main" id="{C00BC33E-3391-B96B-4CF7-CB554B77A0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22561" y="4211"/>
            <a:ext cx="603557" cy="603557"/>
          </a:xfrm>
          <a:prstGeom prst="rect">
            <a:avLst/>
          </a:prstGeom>
        </p:spPr>
      </p:pic>
      <p:pic>
        <p:nvPicPr>
          <p:cNvPr id="12" name="图片 11">
            <a:extLst>
              <a:ext uri="{FF2B5EF4-FFF2-40B4-BE49-F238E27FC236}">
                <a16:creationId xmlns:a16="http://schemas.microsoft.com/office/drawing/2014/main" id="{7ADD7299-3C26-FEB3-1095-DF3D7F50F0CB}"/>
              </a:ext>
            </a:extLst>
          </p:cNvPr>
          <p:cNvPicPr>
            <a:picLocks noChangeAspect="1"/>
          </p:cNvPicPr>
          <p:nvPr/>
        </p:nvPicPr>
        <p:blipFill rotWithShape="1">
          <a:blip r:embed="rId8">
            <a:extLst>
              <a:ext uri="{28A0092B-C50C-407E-A947-70E740481C1C}">
                <a14:useLocalDpi xmlns:a14="http://schemas.microsoft.com/office/drawing/2010/main" val="0"/>
              </a:ext>
            </a:extLst>
          </a:blip>
          <a:srcRect l="1" t="3891" r="1308" b="23085"/>
          <a:stretch/>
        </p:blipFill>
        <p:spPr>
          <a:xfrm>
            <a:off x="0" y="4320151"/>
            <a:ext cx="8672362" cy="1965359"/>
          </a:xfrm>
          <a:prstGeom prst="rect">
            <a:avLst/>
          </a:prstGeom>
        </p:spPr>
      </p:pic>
    </p:spTree>
    <p:extLst>
      <p:ext uri="{BB962C8B-B14F-4D97-AF65-F5344CB8AC3E}">
        <p14:creationId xmlns:p14="http://schemas.microsoft.com/office/powerpoint/2010/main" val="65045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7</a:t>
            </a:fld>
            <a:endParaRPr dirty="0"/>
          </a:p>
        </p:txBody>
      </p:sp>
      <p:pic>
        <p:nvPicPr>
          <p:cNvPr id="6" name="图片 5">
            <a:extLst>
              <a:ext uri="{FF2B5EF4-FFF2-40B4-BE49-F238E27FC236}">
                <a16:creationId xmlns:a16="http://schemas.microsoft.com/office/drawing/2014/main" id="{EEDA24C3-B106-C1B4-265F-A5CF8586F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15000" y="-9065"/>
            <a:ext cx="774994" cy="774994"/>
          </a:xfrm>
          <a:prstGeom prst="rect">
            <a:avLst/>
          </a:prstGeom>
        </p:spPr>
      </p:pic>
      <mc:AlternateContent xmlns:mc="http://schemas.openxmlformats.org/markup-compatibility/2006" xmlns:pslz="http://schemas.microsoft.com/office/powerpoint/2016/slidezoom">
        <mc:Choice Requires="pslz">
          <p:graphicFrame>
            <p:nvGraphicFramePr>
              <p:cNvPr id="12" name="幻灯片缩放定位 11">
                <a:extLst>
                  <a:ext uri="{FF2B5EF4-FFF2-40B4-BE49-F238E27FC236}">
                    <a16:creationId xmlns:a16="http://schemas.microsoft.com/office/drawing/2014/main" id="{A3F4F916-6FDA-EE56-197C-BD32235A27EC}"/>
                  </a:ext>
                </a:extLst>
              </p:cNvPr>
              <p:cNvGraphicFramePr>
                <a:graphicFrameLocks noChangeAspect="1"/>
              </p:cNvGraphicFramePr>
              <p:nvPr>
                <p:extLst>
                  <p:ext uri="{D42A27DB-BD31-4B8C-83A1-F6EECF244321}">
                    <p14:modId xmlns:p14="http://schemas.microsoft.com/office/powerpoint/2010/main" val="3567316316"/>
                  </p:ext>
                </p:extLst>
              </p:nvPr>
            </p:nvGraphicFramePr>
            <p:xfrm>
              <a:off x="1186313" y="1538578"/>
              <a:ext cx="3048000" cy="1714500"/>
            </p:xfrm>
            <a:graphic>
              <a:graphicData uri="http://schemas.microsoft.com/office/powerpoint/2016/slidezoom">
                <pslz:sldZm>
                  <pslz:sldZmObj sldId="279" cId="2302487318">
                    <pslz:zmPr id="{DA1CF2E3-CD06-4492-88E1-A6D9066F3FD2}" returnToParent="0" transitionDur="1000">
                      <p166:blipFill xmlns:p166="http://schemas.microsoft.com/office/powerpoint/2016/6/main">
                        <a:blip r:embed="rId4"/>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12" name="幻灯片缩放定位 11">
                <a:hlinkClick r:id="rId5" action="ppaction://hlinksldjump"/>
                <a:extLst>
                  <a:ext uri="{FF2B5EF4-FFF2-40B4-BE49-F238E27FC236}">
                    <a16:creationId xmlns:a16="http://schemas.microsoft.com/office/drawing/2014/main" id="{A3F4F916-6FDA-EE56-197C-BD32235A27EC}"/>
                  </a:ext>
                </a:extLst>
              </p:cNvPr>
              <p:cNvPicPr>
                <a:picLocks noGrp="1" noRot="1" noChangeAspect="1" noMove="1" noResize="1" noEditPoints="1" noAdjustHandles="1" noChangeArrowheads="1" noChangeShapeType="1"/>
              </p:cNvPicPr>
              <p:nvPr/>
            </p:nvPicPr>
            <p:blipFill>
              <a:blip r:embed="rId6"/>
              <a:stretch>
                <a:fillRect/>
              </a:stretch>
            </p:blipFill>
            <p:spPr>
              <a:xfrm>
                <a:off x="1186313" y="1538578"/>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4" name="幻灯片缩放定位 13">
                <a:extLst>
                  <a:ext uri="{FF2B5EF4-FFF2-40B4-BE49-F238E27FC236}">
                    <a16:creationId xmlns:a16="http://schemas.microsoft.com/office/drawing/2014/main" id="{A37029F1-83FE-6EF3-77D5-9B4CCC6F109B}"/>
                  </a:ext>
                </a:extLst>
              </p:cNvPr>
              <p:cNvGraphicFramePr>
                <a:graphicFrameLocks noChangeAspect="1"/>
              </p:cNvGraphicFramePr>
              <p:nvPr>
                <p:extLst>
                  <p:ext uri="{D42A27DB-BD31-4B8C-83A1-F6EECF244321}">
                    <p14:modId xmlns:p14="http://schemas.microsoft.com/office/powerpoint/2010/main" val="1758888276"/>
                  </p:ext>
                </p:extLst>
              </p:nvPr>
            </p:nvGraphicFramePr>
            <p:xfrm>
              <a:off x="4431632" y="1538578"/>
              <a:ext cx="3048000" cy="1714500"/>
            </p:xfrm>
            <a:graphic>
              <a:graphicData uri="http://schemas.microsoft.com/office/powerpoint/2016/slidezoom">
                <pslz:sldZm>
                  <pslz:sldZmObj sldId="276" cId="2400574516">
                    <pslz:zmPr id="{C4812D58-6F66-48C9-9B00-31D57280D1AE}" returnToParent="0" transitionDur="1000">
                      <p166:blipFill xmlns:p166="http://schemas.microsoft.com/office/powerpoint/2016/6/main">
                        <a:blip r:embed="rId7"/>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14" name="幻灯片缩放定位 13">
                <a:hlinkClick r:id="rId8" action="ppaction://hlinksldjump"/>
                <a:extLst>
                  <a:ext uri="{FF2B5EF4-FFF2-40B4-BE49-F238E27FC236}">
                    <a16:creationId xmlns:a16="http://schemas.microsoft.com/office/drawing/2014/main" id="{A37029F1-83FE-6EF3-77D5-9B4CCC6F109B}"/>
                  </a:ext>
                </a:extLst>
              </p:cNvPr>
              <p:cNvPicPr>
                <a:picLocks noGrp="1" noRot="1" noChangeAspect="1" noMove="1" noResize="1" noEditPoints="1" noAdjustHandles="1" noChangeArrowheads="1" noChangeShapeType="1"/>
              </p:cNvPicPr>
              <p:nvPr/>
            </p:nvPicPr>
            <p:blipFill>
              <a:blip r:embed="rId9"/>
              <a:stretch>
                <a:fillRect/>
              </a:stretch>
            </p:blipFill>
            <p:spPr>
              <a:xfrm>
                <a:off x="4431632" y="1538578"/>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6" name="幻灯片缩放定位 15">
                <a:extLst>
                  <a:ext uri="{FF2B5EF4-FFF2-40B4-BE49-F238E27FC236}">
                    <a16:creationId xmlns:a16="http://schemas.microsoft.com/office/drawing/2014/main" id="{606BB57E-61E3-DE1E-B015-44936FB64F61}"/>
                  </a:ext>
                </a:extLst>
              </p:cNvPr>
              <p:cNvGraphicFramePr>
                <a:graphicFrameLocks noChangeAspect="1"/>
              </p:cNvGraphicFramePr>
              <p:nvPr>
                <p:extLst>
                  <p:ext uri="{D42A27DB-BD31-4B8C-83A1-F6EECF244321}">
                    <p14:modId xmlns:p14="http://schemas.microsoft.com/office/powerpoint/2010/main" val="3772175228"/>
                  </p:ext>
                </p:extLst>
              </p:nvPr>
            </p:nvGraphicFramePr>
            <p:xfrm>
              <a:off x="7676951" y="1538578"/>
              <a:ext cx="3048000" cy="1714500"/>
            </p:xfrm>
            <a:graphic>
              <a:graphicData uri="http://schemas.microsoft.com/office/powerpoint/2016/slidezoom">
                <pslz:sldZm>
                  <pslz:sldZmObj sldId="280" cId="4189588639">
                    <pslz:zmPr id="{A317EAFD-C9FC-4F22-AD59-BD23EC3871DA}" returnToParent="0" transitionDur="1000">
                      <p166:blipFill xmlns:p166="http://schemas.microsoft.com/office/powerpoint/2016/6/main">
                        <a:blip r:embed="rId10"/>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16" name="幻灯片缩放定位 15">
                <a:hlinkClick r:id="rId11" action="ppaction://hlinksldjump"/>
                <a:extLst>
                  <a:ext uri="{FF2B5EF4-FFF2-40B4-BE49-F238E27FC236}">
                    <a16:creationId xmlns:a16="http://schemas.microsoft.com/office/drawing/2014/main" id="{606BB57E-61E3-DE1E-B015-44936FB64F61}"/>
                  </a:ext>
                </a:extLst>
              </p:cNvPr>
              <p:cNvPicPr>
                <a:picLocks noGrp="1" noRot="1" noChangeAspect="1" noMove="1" noResize="1" noEditPoints="1" noAdjustHandles="1" noChangeArrowheads="1" noChangeShapeType="1"/>
              </p:cNvPicPr>
              <p:nvPr/>
            </p:nvPicPr>
            <p:blipFill>
              <a:blip r:embed="rId12"/>
              <a:stretch>
                <a:fillRect/>
              </a:stretch>
            </p:blipFill>
            <p:spPr>
              <a:xfrm>
                <a:off x="7676951" y="1538578"/>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8" name="幻灯片缩放定位 17">
                <a:extLst>
                  <a:ext uri="{FF2B5EF4-FFF2-40B4-BE49-F238E27FC236}">
                    <a16:creationId xmlns:a16="http://schemas.microsoft.com/office/drawing/2014/main" id="{8C979B7F-CB59-3979-3881-A0CFAF7155DD}"/>
                  </a:ext>
                </a:extLst>
              </p:cNvPr>
              <p:cNvGraphicFramePr>
                <a:graphicFrameLocks noChangeAspect="1"/>
              </p:cNvGraphicFramePr>
              <p:nvPr>
                <p:extLst>
                  <p:ext uri="{D42A27DB-BD31-4B8C-83A1-F6EECF244321}">
                    <p14:modId xmlns:p14="http://schemas.microsoft.com/office/powerpoint/2010/main" val="2775364182"/>
                  </p:ext>
                </p:extLst>
              </p:nvPr>
            </p:nvGraphicFramePr>
            <p:xfrm>
              <a:off x="1186313" y="3371249"/>
              <a:ext cx="3048000" cy="1714500"/>
            </p:xfrm>
            <a:graphic>
              <a:graphicData uri="http://schemas.microsoft.com/office/powerpoint/2016/slidezoom">
                <pslz:sldZm>
                  <pslz:sldZmObj sldId="281" cId="138990622">
                    <pslz:zmPr id="{525A602D-459B-4C38-AB8C-4464743A95ED}" returnToParent="0" transitionDur="1000">
                      <p166:blipFill xmlns:p166="http://schemas.microsoft.com/office/powerpoint/2016/6/main">
                        <a:blip r:embed="rId1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18" name="幻灯片缩放定位 17">
                <a:hlinkClick r:id="rId14" action="ppaction://hlinksldjump"/>
                <a:extLst>
                  <a:ext uri="{FF2B5EF4-FFF2-40B4-BE49-F238E27FC236}">
                    <a16:creationId xmlns:a16="http://schemas.microsoft.com/office/drawing/2014/main" id="{8C979B7F-CB59-3979-3881-A0CFAF7155DD}"/>
                  </a:ext>
                </a:extLst>
              </p:cNvPr>
              <p:cNvPicPr>
                <a:picLocks noGrp="1" noRot="1" noChangeAspect="1" noMove="1" noResize="1" noEditPoints="1" noAdjustHandles="1" noChangeArrowheads="1" noChangeShapeType="1"/>
              </p:cNvPicPr>
              <p:nvPr/>
            </p:nvPicPr>
            <p:blipFill>
              <a:blip r:embed="rId15"/>
              <a:stretch>
                <a:fillRect/>
              </a:stretch>
            </p:blipFill>
            <p:spPr>
              <a:xfrm>
                <a:off x="1186313" y="3371249"/>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0" name="幻灯片缩放定位 19">
                <a:extLst>
                  <a:ext uri="{FF2B5EF4-FFF2-40B4-BE49-F238E27FC236}">
                    <a16:creationId xmlns:a16="http://schemas.microsoft.com/office/drawing/2014/main" id="{5BA8C5E5-5149-1D04-1E1A-31C2979AE432}"/>
                  </a:ext>
                </a:extLst>
              </p:cNvPr>
              <p:cNvGraphicFramePr>
                <a:graphicFrameLocks noChangeAspect="1"/>
              </p:cNvGraphicFramePr>
              <p:nvPr>
                <p:extLst>
                  <p:ext uri="{D42A27DB-BD31-4B8C-83A1-F6EECF244321}">
                    <p14:modId xmlns:p14="http://schemas.microsoft.com/office/powerpoint/2010/main" val="3432900250"/>
                  </p:ext>
                </p:extLst>
              </p:nvPr>
            </p:nvGraphicFramePr>
            <p:xfrm>
              <a:off x="4431632" y="3371249"/>
              <a:ext cx="3048000" cy="1714500"/>
            </p:xfrm>
            <a:graphic>
              <a:graphicData uri="http://schemas.microsoft.com/office/powerpoint/2016/slidezoom">
                <pslz:sldZm>
                  <pslz:sldZmObj sldId="282" cId="1188739421">
                    <pslz:zmPr id="{5EAEF08F-8CBA-4BA5-A8B2-7FF9A00A95A0}" returnToParent="0" transitionDur="1000">
                      <p166:blipFill xmlns:p166="http://schemas.microsoft.com/office/powerpoint/2016/6/main">
                        <a:blip r:embed="rId16"/>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20" name="幻灯片缩放定位 19">
                <a:hlinkClick r:id="rId17" action="ppaction://hlinksldjump"/>
                <a:extLst>
                  <a:ext uri="{FF2B5EF4-FFF2-40B4-BE49-F238E27FC236}">
                    <a16:creationId xmlns:a16="http://schemas.microsoft.com/office/drawing/2014/main" id="{5BA8C5E5-5149-1D04-1E1A-31C2979AE432}"/>
                  </a:ext>
                </a:extLst>
              </p:cNvPr>
              <p:cNvPicPr>
                <a:picLocks noGrp="1" noRot="1" noChangeAspect="1" noMove="1" noResize="1" noEditPoints="1" noAdjustHandles="1" noChangeArrowheads="1" noChangeShapeType="1"/>
              </p:cNvPicPr>
              <p:nvPr/>
            </p:nvPicPr>
            <p:blipFill>
              <a:blip r:embed="rId18"/>
              <a:stretch>
                <a:fillRect/>
              </a:stretch>
            </p:blipFill>
            <p:spPr>
              <a:xfrm>
                <a:off x="4431632" y="3371249"/>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2" name="幻灯片缩放定位 21">
                <a:extLst>
                  <a:ext uri="{FF2B5EF4-FFF2-40B4-BE49-F238E27FC236}">
                    <a16:creationId xmlns:a16="http://schemas.microsoft.com/office/drawing/2014/main" id="{8164F641-DB5F-389C-B8F3-DE9380C0EBE1}"/>
                  </a:ext>
                </a:extLst>
              </p:cNvPr>
              <p:cNvGraphicFramePr>
                <a:graphicFrameLocks noChangeAspect="1"/>
              </p:cNvGraphicFramePr>
              <p:nvPr>
                <p:extLst>
                  <p:ext uri="{D42A27DB-BD31-4B8C-83A1-F6EECF244321}">
                    <p14:modId xmlns:p14="http://schemas.microsoft.com/office/powerpoint/2010/main" val="733678635"/>
                  </p:ext>
                </p:extLst>
              </p:nvPr>
            </p:nvGraphicFramePr>
            <p:xfrm>
              <a:off x="7676951" y="3371249"/>
              <a:ext cx="3048000" cy="1714500"/>
            </p:xfrm>
            <a:graphic>
              <a:graphicData uri="http://schemas.microsoft.com/office/powerpoint/2016/slidezoom">
                <pslz:sldZm>
                  <pslz:sldZmObj sldId="283" cId="2179600654">
                    <pslz:zmPr id="{65E2D8CD-E6B7-4DA4-8103-153A7EB8A453}" returnToParent="0" transitionDur="1000">
                      <p166:blipFill xmlns:p166="http://schemas.microsoft.com/office/powerpoint/2016/6/main">
                        <a:blip r:embed="rId19"/>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22" name="幻灯片缩放定位 21">
                <a:hlinkClick r:id="rId20" action="ppaction://hlinksldjump"/>
                <a:extLst>
                  <a:ext uri="{FF2B5EF4-FFF2-40B4-BE49-F238E27FC236}">
                    <a16:creationId xmlns:a16="http://schemas.microsoft.com/office/drawing/2014/main" id="{8164F641-DB5F-389C-B8F3-DE9380C0EBE1}"/>
                  </a:ext>
                </a:extLst>
              </p:cNvPr>
              <p:cNvPicPr>
                <a:picLocks noGrp="1" noRot="1" noChangeAspect="1" noMove="1" noResize="1" noEditPoints="1" noAdjustHandles="1" noChangeArrowheads="1" noChangeShapeType="1"/>
              </p:cNvPicPr>
              <p:nvPr/>
            </p:nvPicPr>
            <p:blipFill>
              <a:blip r:embed="rId21"/>
              <a:stretch>
                <a:fillRect/>
              </a:stretch>
            </p:blipFill>
            <p:spPr>
              <a:xfrm>
                <a:off x="7676951" y="3371249"/>
                <a:ext cx="3048000" cy="1714500"/>
              </a:xfrm>
              <a:prstGeom prst="rect">
                <a:avLst/>
              </a:prstGeom>
              <a:ln w="3175">
                <a:solidFill>
                  <a:prstClr val="ltGray"/>
                </a:solidFill>
              </a:ln>
            </p:spPr>
          </p:pic>
        </mc:Fallback>
      </mc:AlternateContent>
      <p:sp>
        <p:nvSpPr>
          <p:cNvPr id="23" name="文本框 22">
            <a:extLst>
              <a:ext uri="{FF2B5EF4-FFF2-40B4-BE49-F238E27FC236}">
                <a16:creationId xmlns:a16="http://schemas.microsoft.com/office/drawing/2014/main" id="{14DB71C9-DCEA-BB28-FB17-1918649C6A74}"/>
              </a:ext>
            </a:extLst>
          </p:cNvPr>
          <p:cNvSpPr txBox="1"/>
          <p:nvPr/>
        </p:nvSpPr>
        <p:spPr>
          <a:xfrm>
            <a:off x="2194259" y="947153"/>
            <a:ext cx="1694046" cy="307777"/>
          </a:xfrm>
          <a:prstGeom prst="rect">
            <a:avLst/>
          </a:prstGeom>
          <a:noFill/>
        </p:spPr>
        <p:txBody>
          <a:bodyPr wrap="square" rtlCol="0">
            <a:spAutoFit/>
          </a:bodyPr>
          <a:lstStyle/>
          <a:p>
            <a:r>
              <a:rPr lang="en-US" dirty="0"/>
              <a:t>B.1.Categories</a:t>
            </a:r>
            <a:endParaRPr lang="en-CH" dirty="0"/>
          </a:p>
        </p:txBody>
      </p:sp>
      <p:sp>
        <p:nvSpPr>
          <p:cNvPr id="24" name="文本框 23">
            <a:extLst>
              <a:ext uri="{FF2B5EF4-FFF2-40B4-BE49-F238E27FC236}">
                <a16:creationId xmlns:a16="http://schemas.microsoft.com/office/drawing/2014/main" id="{4D7C4646-32E8-2C0F-4B92-618B92309EB0}"/>
              </a:ext>
            </a:extLst>
          </p:cNvPr>
          <p:cNvSpPr txBox="1"/>
          <p:nvPr/>
        </p:nvSpPr>
        <p:spPr>
          <a:xfrm>
            <a:off x="4431632" y="947153"/>
            <a:ext cx="3245319" cy="307777"/>
          </a:xfrm>
          <a:prstGeom prst="rect">
            <a:avLst/>
          </a:prstGeom>
          <a:noFill/>
        </p:spPr>
        <p:txBody>
          <a:bodyPr wrap="square" rtlCol="0">
            <a:spAutoFit/>
          </a:bodyPr>
          <a:lstStyle/>
          <a:p>
            <a:r>
              <a:rPr lang="en-US" dirty="0"/>
              <a:t>B.2.Data Augmentation(perturbation)</a:t>
            </a:r>
            <a:endParaRPr lang="en-CH" dirty="0"/>
          </a:p>
        </p:txBody>
      </p:sp>
      <p:sp>
        <p:nvSpPr>
          <p:cNvPr id="25" name="文本框 24">
            <a:extLst>
              <a:ext uri="{FF2B5EF4-FFF2-40B4-BE49-F238E27FC236}">
                <a16:creationId xmlns:a16="http://schemas.microsoft.com/office/drawing/2014/main" id="{79D9A41D-8C11-BAC0-08A2-4CE1E4403225}"/>
              </a:ext>
            </a:extLst>
          </p:cNvPr>
          <p:cNvSpPr txBox="1"/>
          <p:nvPr/>
        </p:nvSpPr>
        <p:spPr>
          <a:xfrm>
            <a:off x="7676952" y="925363"/>
            <a:ext cx="3048000" cy="307777"/>
          </a:xfrm>
          <a:prstGeom prst="rect">
            <a:avLst/>
          </a:prstGeom>
          <a:noFill/>
        </p:spPr>
        <p:txBody>
          <a:bodyPr wrap="square" rtlCol="0">
            <a:spAutoFit/>
          </a:bodyPr>
          <a:lstStyle/>
          <a:p>
            <a:r>
              <a:rPr lang="en-US" altLang="zh-CN" dirty="0"/>
              <a:t>B.3.</a:t>
            </a:r>
            <a:r>
              <a:rPr lang="en-US" dirty="0"/>
              <a:t>Data Augmentation(generation)</a:t>
            </a:r>
            <a:endParaRPr lang="en-CH" dirty="0"/>
          </a:p>
        </p:txBody>
      </p:sp>
      <p:sp>
        <p:nvSpPr>
          <p:cNvPr id="26" name="文本框 25">
            <a:extLst>
              <a:ext uri="{FF2B5EF4-FFF2-40B4-BE49-F238E27FC236}">
                <a16:creationId xmlns:a16="http://schemas.microsoft.com/office/drawing/2014/main" id="{E7406737-3733-64B6-EB07-F9EE4F736D4F}"/>
              </a:ext>
            </a:extLst>
          </p:cNvPr>
          <p:cNvSpPr txBox="1"/>
          <p:nvPr/>
        </p:nvSpPr>
        <p:spPr>
          <a:xfrm>
            <a:off x="1416516" y="5319422"/>
            <a:ext cx="2817797" cy="307777"/>
          </a:xfrm>
          <a:prstGeom prst="rect">
            <a:avLst/>
          </a:prstGeom>
          <a:noFill/>
        </p:spPr>
        <p:txBody>
          <a:bodyPr wrap="square" rtlCol="0">
            <a:spAutoFit/>
          </a:bodyPr>
          <a:lstStyle/>
          <a:p>
            <a:r>
              <a:rPr lang="en-US" dirty="0"/>
              <a:t>B.4.Kinect noise survey</a:t>
            </a:r>
            <a:endParaRPr lang="en-CH" dirty="0"/>
          </a:p>
        </p:txBody>
      </p:sp>
      <p:sp>
        <p:nvSpPr>
          <p:cNvPr id="27" name="文本框 26">
            <a:extLst>
              <a:ext uri="{FF2B5EF4-FFF2-40B4-BE49-F238E27FC236}">
                <a16:creationId xmlns:a16="http://schemas.microsoft.com/office/drawing/2014/main" id="{4C877981-3582-2ED1-978D-53DA6FB273B6}"/>
              </a:ext>
            </a:extLst>
          </p:cNvPr>
          <p:cNvSpPr txBox="1"/>
          <p:nvPr/>
        </p:nvSpPr>
        <p:spPr>
          <a:xfrm>
            <a:off x="4859154" y="5342431"/>
            <a:ext cx="2817797" cy="307777"/>
          </a:xfrm>
          <a:prstGeom prst="rect">
            <a:avLst/>
          </a:prstGeom>
          <a:noFill/>
        </p:spPr>
        <p:txBody>
          <a:bodyPr wrap="square" rtlCol="0">
            <a:spAutoFit/>
          </a:bodyPr>
          <a:lstStyle/>
          <a:p>
            <a:r>
              <a:rPr lang="en-US" dirty="0"/>
              <a:t>B.5.Visual </a:t>
            </a:r>
            <a:r>
              <a:rPr lang="en-US" dirty="0" err="1"/>
              <a:t>servoing</a:t>
            </a:r>
            <a:endParaRPr lang="en-CH" dirty="0"/>
          </a:p>
        </p:txBody>
      </p:sp>
      <p:sp>
        <p:nvSpPr>
          <p:cNvPr id="28" name="文本框 27">
            <a:extLst>
              <a:ext uri="{FF2B5EF4-FFF2-40B4-BE49-F238E27FC236}">
                <a16:creationId xmlns:a16="http://schemas.microsoft.com/office/drawing/2014/main" id="{785D5E80-E06A-46AA-CAC2-82B07EBFBE2A}"/>
              </a:ext>
            </a:extLst>
          </p:cNvPr>
          <p:cNvSpPr txBox="1"/>
          <p:nvPr/>
        </p:nvSpPr>
        <p:spPr>
          <a:xfrm>
            <a:off x="8394834" y="5319421"/>
            <a:ext cx="2817797" cy="307777"/>
          </a:xfrm>
          <a:prstGeom prst="rect">
            <a:avLst/>
          </a:prstGeom>
          <a:noFill/>
        </p:spPr>
        <p:txBody>
          <a:bodyPr wrap="square" rtlCol="0">
            <a:spAutoFit/>
          </a:bodyPr>
          <a:lstStyle/>
          <a:p>
            <a:r>
              <a:rPr lang="en-US" dirty="0"/>
              <a:t>B.6.Modern camera </a:t>
            </a:r>
            <a:endParaRPr lang="en-CH" dirty="0"/>
          </a:p>
        </p:txBody>
      </p:sp>
      <p:sp>
        <p:nvSpPr>
          <p:cNvPr id="2" name="文本框 1">
            <a:extLst>
              <a:ext uri="{FF2B5EF4-FFF2-40B4-BE49-F238E27FC236}">
                <a16:creationId xmlns:a16="http://schemas.microsoft.com/office/drawing/2014/main" id="{E84B55B8-E8E3-A679-79DC-451AB7ED9148}"/>
              </a:ext>
            </a:extLst>
          </p:cNvPr>
          <p:cNvSpPr txBox="1"/>
          <p:nvPr/>
        </p:nvSpPr>
        <p:spPr>
          <a:xfrm>
            <a:off x="107578" y="0"/>
            <a:ext cx="7521947" cy="523220"/>
          </a:xfrm>
          <a:prstGeom prst="rect">
            <a:avLst/>
          </a:prstGeom>
          <a:noFill/>
        </p:spPr>
        <p:txBody>
          <a:bodyPr wrap="square" rtlCol="0">
            <a:spAutoFit/>
          </a:bodyPr>
          <a:lstStyle/>
          <a:p>
            <a:r>
              <a:rPr lang="en-US" sz="2800" dirty="0"/>
              <a:t>B. Depth Sensor</a:t>
            </a:r>
            <a:endParaRPr lang="en-CH" sz="2800" dirty="0"/>
          </a:p>
        </p:txBody>
      </p:sp>
    </p:spTree>
    <p:extLst>
      <p:ext uri="{BB962C8B-B14F-4D97-AF65-F5344CB8AC3E}">
        <p14:creationId xmlns:p14="http://schemas.microsoft.com/office/powerpoint/2010/main" val="365429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8</a:t>
            </a:fld>
            <a:endParaRPr dirty="0"/>
          </a:p>
        </p:txBody>
      </p:sp>
      <p:pic>
        <p:nvPicPr>
          <p:cNvPr id="2" name="图片 1">
            <a:extLst>
              <a:ext uri="{FF2B5EF4-FFF2-40B4-BE49-F238E27FC236}">
                <a16:creationId xmlns:a16="http://schemas.microsoft.com/office/drawing/2014/main" id="{D0439A5E-8BD9-2A2C-C86C-E50B3F2DEC89}"/>
              </a:ext>
            </a:extLst>
          </p:cNvPr>
          <p:cNvPicPr>
            <a:picLocks noChangeAspect="1"/>
          </p:cNvPicPr>
          <p:nvPr/>
        </p:nvPicPr>
        <p:blipFill rotWithShape="1">
          <a:blip r:embed="rId3">
            <a:extLst>
              <a:ext uri="{28A0092B-C50C-407E-A947-70E740481C1C}">
                <a14:useLocalDpi xmlns:a14="http://schemas.microsoft.com/office/drawing/2010/main" val="0"/>
              </a:ext>
            </a:extLst>
          </a:blip>
          <a:srcRect l="30557" t="-2325" r="17125" b="37336"/>
          <a:stretch/>
        </p:blipFill>
        <p:spPr>
          <a:xfrm>
            <a:off x="1750263" y="732270"/>
            <a:ext cx="2636615" cy="1720744"/>
          </a:xfrm>
          <a:prstGeom prst="rect">
            <a:avLst/>
          </a:prstGeom>
        </p:spPr>
      </p:pic>
      <p:pic>
        <p:nvPicPr>
          <p:cNvPr id="3" name="图片 2">
            <a:extLst>
              <a:ext uri="{FF2B5EF4-FFF2-40B4-BE49-F238E27FC236}">
                <a16:creationId xmlns:a16="http://schemas.microsoft.com/office/drawing/2014/main" id="{5D4FECE7-6128-C2F5-7DD7-97E3A9F6EC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3255" y="685626"/>
            <a:ext cx="3982032" cy="2239893"/>
          </a:xfrm>
          <a:prstGeom prst="rect">
            <a:avLst/>
          </a:prstGeom>
        </p:spPr>
      </p:pic>
      <p:pic>
        <p:nvPicPr>
          <p:cNvPr id="4" name="图片 3">
            <a:extLst>
              <a:ext uri="{FF2B5EF4-FFF2-40B4-BE49-F238E27FC236}">
                <a16:creationId xmlns:a16="http://schemas.microsoft.com/office/drawing/2014/main" id="{410561B2-F2BF-E426-30ED-D7A2086173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1089" y="4100776"/>
            <a:ext cx="4419117" cy="1517491"/>
          </a:xfrm>
          <a:prstGeom prst="rect">
            <a:avLst/>
          </a:prstGeom>
        </p:spPr>
      </p:pic>
      <p:pic>
        <p:nvPicPr>
          <p:cNvPr id="5" name="图片 4">
            <a:extLst>
              <a:ext uri="{FF2B5EF4-FFF2-40B4-BE49-F238E27FC236}">
                <a16:creationId xmlns:a16="http://schemas.microsoft.com/office/drawing/2014/main" id="{BD13A696-F37A-D110-2114-9F76A664FE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3255" y="3932481"/>
            <a:ext cx="4770199" cy="2058000"/>
          </a:xfrm>
          <a:prstGeom prst="rect">
            <a:avLst/>
          </a:prstGeom>
        </p:spPr>
      </p:pic>
      <p:pic>
        <p:nvPicPr>
          <p:cNvPr id="6" name="图片 5">
            <a:extLst>
              <a:ext uri="{FF2B5EF4-FFF2-40B4-BE49-F238E27FC236}">
                <a16:creationId xmlns:a16="http://schemas.microsoft.com/office/drawing/2014/main" id="{EEDA24C3-B106-C1B4-265F-A5CF8586F9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15000" y="-9065"/>
            <a:ext cx="774994" cy="774994"/>
          </a:xfrm>
          <a:prstGeom prst="rect">
            <a:avLst/>
          </a:prstGeom>
        </p:spPr>
      </p:pic>
      <p:sp>
        <p:nvSpPr>
          <p:cNvPr id="7" name="文本框 6">
            <a:extLst>
              <a:ext uri="{FF2B5EF4-FFF2-40B4-BE49-F238E27FC236}">
                <a16:creationId xmlns:a16="http://schemas.microsoft.com/office/drawing/2014/main" id="{95C8D766-9D23-9C69-CA4D-4D8892E7FC0B}"/>
              </a:ext>
            </a:extLst>
          </p:cNvPr>
          <p:cNvSpPr txBox="1"/>
          <p:nvPr/>
        </p:nvSpPr>
        <p:spPr>
          <a:xfrm>
            <a:off x="2584422" y="2705576"/>
            <a:ext cx="1901727" cy="369332"/>
          </a:xfrm>
          <a:prstGeom prst="rect">
            <a:avLst/>
          </a:prstGeom>
          <a:noFill/>
        </p:spPr>
        <p:txBody>
          <a:bodyPr wrap="square" rtlCol="0">
            <a:spAutoFit/>
          </a:bodyPr>
          <a:lstStyle/>
          <a:p>
            <a:r>
              <a:rPr lang="en-US" dirty="0"/>
              <a:t>LiDAR</a:t>
            </a:r>
            <a:endParaRPr lang="en-CH" dirty="0"/>
          </a:p>
        </p:txBody>
      </p:sp>
      <p:sp>
        <p:nvSpPr>
          <p:cNvPr id="8" name="文本框 7">
            <a:extLst>
              <a:ext uri="{FF2B5EF4-FFF2-40B4-BE49-F238E27FC236}">
                <a16:creationId xmlns:a16="http://schemas.microsoft.com/office/drawing/2014/main" id="{6E1B2B20-723D-4AC4-3EC2-CA3FE7329D63}"/>
              </a:ext>
            </a:extLst>
          </p:cNvPr>
          <p:cNvSpPr txBox="1"/>
          <p:nvPr/>
        </p:nvSpPr>
        <p:spPr>
          <a:xfrm>
            <a:off x="8559811" y="2785048"/>
            <a:ext cx="1901727" cy="369332"/>
          </a:xfrm>
          <a:prstGeom prst="rect">
            <a:avLst/>
          </a:prstGeom>
          <a:noFill/>
        </p:spPr>
        <p:txBody>
          <a:bodyPr wrap="square" rtlCol="0">
            <a:spAutoFit/>
          </a:bodyPr>
          <a:lstStyle/>
          <a:p>
            <a:r>
              <a:rPr lang="en-US" dirty="0"/>
              <a:t>Kinect</a:t>
            </a:r>
          </a:p>
        </p:txBody>
      </p:sp>
      <p:sp>
        <p:nvSpPr>
          <p:cNvPr id="9" name="文本框 8">
            <a:extLst>
              <a:ext uri="{FF2B5EF4-FFF2-40B4-BE49-F238E27FC236}">
                <a16:creationId xmlns:a16="http://schemas.microsoft.com/office/drawing/2014/main" id="{58B4CF5C-28BD-2EBD-69F6-36755C61E0CF}"/>
              </a:ext>
            </a:extLst>
          </p:cNvPr>
          <p:cNvSpPr txBox="1"/>
          <p:nvPr/>
        </p:nvSpPr>
        <p:spPr>
          <a:xfrm>
            <a:off x="2771249" y="5990481"/>
            <a:ext cx="1901727" cy="369332"/>
          </a:xfrm>
          <a:prstGeom prst="rect">
            <a:avLst/>
          </a:prstGeom>
          <a:noFill/>
        </p:spPr>
        <p:txBody>
          <a:bodyPr wrap="square" rtlCol="0">
            <a:spAutoFit/>
          </a:bodyPr>
          <a:lstStyle/>
          <a:p>
            <a:r>
              <a:rPr lang="en-US" dirty="0"/>
              <a:t>Zed Camera</a:t>
            </a:r>
          </a:p>
        </p:txBody>
      </p:sp>
      <p:sp>
        <p:nvSpPr>
          <p:cNvPr id="11" name="文本框 10">
            <a:extLst>
              <a:ext uri="{FF2B5EF4-FFF2-40B4-BE49-F238E27FC236}">
                <a16:creationId xmlns:a16="http://schemas.microsoft.com/office/drawing/2014/main" id="{920FC4BA-849F-F80B-88C1-5E224E991DC6}"/>
              </a:ext>
            </a:extLst>
          </p:cNvPr>
          <p:cNvSpPr txBox="1"/>
          <p:nvPr/>
        </p:nvSpPr>
        <p:spPr>
          <a:xfrm>
            <a:off x="8469887" y="5987708"/>
            <a:ext cx="1901727" cy="369332"/>
          </a:xfrm>
          <a:prstGeom prst="rect">
            <a:avLst/>
          </a:prstGeom>
          <a:noFill/>
        </p:spPr>
        <p:txBody>
          <a:bodyPr wrap="square" rtlCol="0">
            <a:spAutoFit/>
          </a:bodyPr>
          <a:lstStyle/>
          <a:p>
            <a:r>
              <a:rPr lang="en-US" dirty="0"/>
              <a:t>Real Sense</a:t>
            </a:r>
          </a:p>
        </p:txBody>
      </p:sp>
      <p:sp>
        <p:nvSpPr>
          <p:cNvPr id="10" name="文本框 9">
            <a:extLst>
              <a:ext uri="{FF2B5EF4-FFF2-40B4-BE49-F238E27FC236}">
                <a16:creationId xmlns:a16="http://schemas.microsoft.com/office/drawing/2014/main" id="{6365C78B-DE65-5060-4307-70DA107F702D}"/>
              </a:ext>
            </a:extLst>
          </p:cNvPr>
          <p:cNvSpPr txBox="1"/>
          <p:nvPr/>
        </p:nvSpPr>
        <p:spPr>
          <a:xfrm>
            <a:off x="107578" y="0"/>
            <a:ext cx="7521947" cy="523220"/>
          </a:xfrm>
          <a:prstGeom prst="rect">
            <a:avLst/>
          </a:prstGeom>
          <a:noFill/>
        </p:spPr>
        <p:txBody>
          <a:bodyPr wrap="square" rtlCol="0">
            <a:spAutoFit/>
          </a:bodyPr>
          <a:lstStyle/>
          <a:p>
            <a:r>
              <a:rPr lang="en-US" sz="2800" dirty="0"/>
              <a:t>B.1.Categories</a:t>
            </a:r>
            <a:endParaRPr lang="en-CH" sz="2800" dirty="0"/>
          </a:p>
        </p:txBody>
      </p:sp>
    </p:spTree>
    <p:extLst>
      <p:ext uri="{BB962C8B-B14F-4D97-AF65-F5344CB8AC3E}">
        <p14:creationId xmlns:p14="http://schemas.microsoft.com/office/powerpoint/2010/main" val="2302487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9</a:t>
            </a:fld>
            <a:endParaRPr dirty="0"/>
          </a:p>
        </p:txBody>
      </p:sp>
      <p:sp>
        <p:nvSpPr>
          <p:cNvPr id="2" name="文本框 1">
            <a:extLst>
              <a:ext uri="{FF2B5EF4-FFF2-40B4-BE49-F238E27FC236}">
                <a16:creationId xmlns:a16="http://schemas.microsoft.com/office/drawing/2014/main" id="{261518AB-8BA4-25EC-59CF-F74F76C5E325}"/>
              </a:ext>
            </a:extLst>
          </p:cNvPr>
          <p:cNvSpPr txBox="1"/>
          <p:nvPr/>
        </p:nvSpPr>
        <p:spPr>
          <a:xfrm>
            <a:off x="583098" y="3349713"/>
            <a:ext cx="11025803" cy="369332"/>
          </a:xfrm>
          <a:prstGeom prst="rect">
            <a:avLst/>
          </a:prstGeom>
          <a:noFill/>
        </p:spPr>
        <p:txBody>
          <a:bodyPr wrap="square" rtlCol="0">
            <a:spAutoFit/>
          </a:bodyPr>
          <a:lstStyle/>
          <a:p>
            <a:r>
              <a:rPr lang="en-US" b="1" dirty="0"/>
              <a:t>7.Towards Zero Domain Gap: A Comprehensive Study of Realistic LiDAR Simulation for Autonomy Testing (2023)</a:t>
            </a:r>
            <a:endParaRPr lang="en-CH" b="1" dirty="0"/>
          </a:p>
        </p:txBody>
      </p:sp>
      <p:pic>
        <p:nvPicPr>
          <p:cNvPr id="4" name="图片 3">
            <a:extLst>
              <a:ext uri="{FF2B5EF4-FFF2-40B4-BE49-F238E27FC236}">
                <a16:creationId xmlns:a16="http://schemas.microsoft.com/office/drawing/2014/main" id="{8923A547-6269-E599-38D2-EA5382A288DD}"/>
              </a:ext>
            </a:extLst>
          </p:cNvPr>
          <p:cNvPicPr>
            <a:picLocks noChangeAspect="1"/>
          </p:cNvPicPr>
          <p:nvPr/>
        </p:nvPicPr>
        <p:blipFill rotWithShape="1">
          <a:blip r:embed="rId3">
            <a:extLst>
              <a:ext uri="{28A0092B-C50C-407E-A947-70E740481C1C}">
                <a14:useLocalDpi xmlns:a14="http://schemas.microsoft.com/office/drawing/2010/main" val="0"/>
              </a:ext>
            </a:extLst>
          </a:blip>
          <a:srcRect r="1276" b="42480"/>
          <a:stretch/>
        </p:blipFill>
        <p:spPr>
          <a:xfrm>
            <a:off x="1000969" y="3772812"/>
            <a:ext cx="3709769" cy="2340490"/>
          </a:xfrm>
          <a:prstGeom prst="rect">
            <a:avLst/>
          </a:prstGeom>
        </p:spPr>
      </p:pic>
      <p:pic>
        <p:nvPicPr>
          <p:cNvPr id="5" name="图片 4">
            <a:extLst>
              <a:ext uri="{FF2B5EF4-FFF2-40B4-BE49-F238E27FC236}">
                <a16:creationId xmlns:a16="http://schemas.microsoft.com/office/drawing/2014/main" id="{CF6D6179-38BC-F5F0-D3F3-33DF5A926E3F}"/>
              </a:ext>
            </a:extLst>
          </p:cNvPr>
          <p:cNvPicPr>
            <a:picLocks noChangeAspect="1"/>
          </p:cNvPicPr>
          <p:nvPr/>
        </p:nvPicPr>
        <p:blipFill rotWithShape="1">
          <a:blip r:embed="rId4"/>
          <a:srcRect t="17911" r="-521"/>
          <a:stretch/>
        </p:blipFill>
        <p:spPr>
          <a:xfrm>
            <a:off x="5995693" y="3772812"/>
            <a:ext cx="6942265" cy="1823068"/>
          </a:xfrm>
          <a:prstGeom prst="rect">
            <a:avLst/>
          </a:prstGeom>
        </p:spPr>
      </p:pic>
      <p:sp>
        <p:nvSpPr>
          <p:cNvPr id="11" name="文本框 10">
            <a:extLst>
              <a:ext uri="{FF2B5EF4-FFF2-40B4-BE49-F238E27FC236}">
                <a16:creationId xmlns:a16="http://schemas.microsoft.com/office/drawing/2014/main" id="{D8B1915A-9DF3-C2BE-CC14-16081D0FB6E0}"/>
              </a:ext>
            </a:extLst>
          </p:cNvPr>
          <p:cNvSpPr txBox="1"/>
          <p:nvPr/>
        </p:nvSpPr>
        <p:spPr>
          <a:xfrm>
            <a:off x="502369" y="619838"/>
            <a:ext cx="11418490" cy="646331"/>
          </a:xfrm>
          <a:prstGeom prst="rect">
            <a:avLst/>
          </a:prstGeom>
          <a:noFill/>
        </p:spPr>
        <p:txBody>
          <a:bodyPr wrap="square" rtlCol="0">
            <a:spAutoFit/>
          </a:bodyPr>
          <a:lstStyle/>
          <a:p>
            <a:r>
              <a:rPr lang="en-US" b="1" dirty="0"/>
              <a:t>6.LiDAR Data Noise Models and Methodology for Sim-to-Real Domain Generalization and Adaptation in Autonomous Driving Perception (2021)</a:t>
            </a:r>
            <a:endParaRPr lang="en-CH" b="1" dirty="0"/>
          </a:p>
        </p:txBody>
      </p:sp>
      <p:pic>
        <p:nvPicPr>
          <p:cNvPr id="12" name="图片 11">
            <a:extLst>
              <a:ext uri="{FF2B5EF4-FFF2-40B4-BE49-F238E27FC236}">
                <a16:creationId xmlns:a16="http://schemas.microsoft.com/office/drawing/2014/main" id="{DBF5EFC1-33FF-D73D-2EAE-0504776DFAEA}"/>
              </a:ext>
            </a:extLst>
          </p:cNvPr>
          <p:cNvPicPr>
            <a:picLocks noChangeAspect="1"/>
          </p:cNvPicPr>
          <p:nvPr/>
        </p:nvPicPr>
        <p:blipFill rotWithShape="1">
          <a:blip r:embed="rId5"/>
          <a:srcRect l="14843" t="54856" r="15138"/>
          <a:stretch/>
        </p:blipFill>
        <p:spPr>
          <a:xfrm>
            <a:off x="110296" y="1560198"/>
            <a:ext cx="5172250" cy="938487"/>
          </a:xfrm>
          <a:prstGeom prst="rect">
            <a:avLst/>
          </a:prstGeom>
        </p:spPr>
      </p:pic>
      <p:pic>
        <p:nvPicPr>
          <p:cNvPr id="13" name="图片 12">
            <a:extLst>
              <a:ext uri="{FF2B5EF4-FFF2-40B4-BE49-F238E27FC236}">
                <a16:creationId xmlns:a16="http://schemas.microsoft.com/office/drawing/2014/main" id="{4E15265F-DB74-5991-5850-5D1AD3172D9B}"/>
              </a:ext>
            </a:extLst>
          </p:cNvPr>
          <p:cNvPicPr>
            <a:picLocks noChangeAspect="1"/>
          </p:cNvPicPr>
          <p:nvPr/>
        </p:nvPicPr>
        <p:blipFill>
          <a:blip r:embed="rId6"/>
          <a:stretch>
            <a:fillRect/>
          </a:stretch>
        </p:blipFill>
        <p:spPr>
          <a:xfrm>
            <a:off x="7029330" y="943003"/>
            <a:ext cx="4269543" cy="2408807"/>
          </a:xfrm>
          <a:prstGeom prst="rect">
            <a:avLst/>
          </a:prstGeom>
        </p:spPr>
      </p:pic>
      <p:pic>
        <p:nvPicPr>
          <p:cNvPr id="14" name="图片 13">
            <a:extLst>
              <a:ext uri="{FF2B5EF4-FFF2-40B4-BE49-F238E27FC236}">
                <a16:creationId xmlns:a16="http://schemas.microsoft.com/office/drawing/2014/main" id="{DC1BE868-7417-59B8-B1B1-2DE109272E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15000" y="-9065"/>
            <a:ext cx="774994" cy="774994"/>
          </a:xfrm>
          <a:prstGeom prst="rect">
            <a:avLst/>
          </a:prstGeom>
        </p:spPr>
      </p:pic>
      <p:sp>
        <p:nvSpPr>
          <p:cNvPr id="7" name="文本框 6">
            <a:extLst>
              <a:ext uri="{FF2B5EF4-FFF2-40B4-BE49-F238E27FC236}">
                <a16:creationId xmlns:a16="http://schemas.microsoft.com/office/drawing/2014/main" id="{54828313-AA03-AE37-8C64-189C37827695}"/>
              </a:ext>
            </a:extLst>
          </p:cNvPr>
          <p:cNvSpPr txBox="1"/>
          <p:nvPr/>
        </p:nvSpPr>
        <p:spPr>
          <a:xfrm>
            <a:off x="107578" y="0"/>
            <a:ext cx="7521947" cy="523220"/>
          </a:xfrm>
          <a:prstGeom prst="rect">
            <a:avLst/>
          </a:prstGeom>
          <a:noFill/>
        </p:spPr>
        <p:txBody>
          <a:bodyPr wrap="square" rtlCol="0">
            <a:spAutoFit/>
          </a:bodyPr>
          <a:lstStyle/>
          <a:p>
            <a:r>
              <a:rPr lang="en-US" sz="2800" dirty="0"/>
              <a:t>B.2.Data Augmentation(perturbation)</a:t>
            </a:r>
            <a:endParaRPr lang="en-CH" sz="2800" dirty="0"/>
          </a:p>
        </p:txBody>
      </p:sp>
    </p:spTree>
    <p:extLst>
      <p:ext uri="{BB962C8B-B14F-4D97-AF65-F5344CB8AC3E}">
        <p14:creationId xmlns:p14="http://schemas.microsoft.com/office/powerpoint/2010/main" val="240057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10</a:t>
            </a:fld>
            <a:endParaRPr dirty="0"/>
          </a:p>
        </p:txBody>
      </p:sp>
      <p:sp>
        <p:nvSpPr>
          <p:cNvPr id="6" name="文本框 5">
            <a:extLst>
              <a:ext uri="{FF2B5EF4-FFF2-40B4-BE49-F238E27FC236}">
                <a16:creationId xmlns:a16="http://schemas.microsoft.com/office/drawing/2014/main" id="{58850317-D3BA-0ECB-ABB6-740AEB98DE43}"/>
              </a:ext>
            </a:extLst>
          </p:cNvPr>
          <p:cNvSpPr txBox="1"/>
          <p:nvPr/>
        </p:nvSpPr>
        <p:spPr>
          <a:xfrm>
            <a:off x="5821250" y="1805648"/>
            <a:ext cx="5881247" cy="646331"/>
          </a:xfrm>
          <a:prstGeom prst="rect">
            <a:avLst/>
          </a:prstGeom>
          <a:noFill/>
        </p:spPr>
        <p:txBody>
          <a:bodyPr wrap="square" rtlCol="0">
            <a:spAutoFit/>
          </a:bodyPr>
          <a:lstStyle/>
          <a:p>
            <a:r>
              <a:rPr lang="en-US" b="1" dirty="0"/>
              <a:t>8.LiDAR Sensor modeling and Data augmentation with GANs for Autonomous driving (2019)</a:t>
            </a:r>
            <a:endParaRPr lang="en-CH" b="1" dirty="0"/>
          </a:p>
        </p:txBody>
      </p:sp>
      <p:pic>
        <p:nvPicPr>
          <p:cNvPr id="8" name="图片 7">
            <a:extLst>
              <a:ext uri="{FF2B5EF4-FFF2-40B4-BE49-F238E27FC236}">
                <a16:creationId xmlns:a16="http://schemas.microsoft.com/office/drawing/2014/main" id="{F99AA6BA-AEEB-11C7-17D5-4AAD33A57F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15000" y="-9065"/>
            <a:ext cx="774994" cy="774994"/>
          </a:xfrm>
          <a:prstGeom prst="rect">
            <a:avLst/>
          </a:prstGeom>
        </p:spPr>
      </p:pic>
      <p:sp>
        <p:nvSpPr>
          <p:cNvPr id="9" name="文本框 8">
            <a:extLst>
              <a:ext uri="{FF2B5EF4-FFF2-40B4-BE49-F238E27FC236}">
                <a16:creationId xmlns:a16="http://schemas.microsoft.com/office/drawing/2014/main" id="{925CE7F9-729F-4018-93AF-AF8A5724E521}"/>
              </a:ext>
            </a:extLst>
          </p:cNvPr>
          <p:cNvSpPr txBox="1"/>
          <p:nvPr/>
        </p:nvSpPr>
        <p:spPr>
          <a:xfrm>
            <a:off x="5821250" y="3846521"/>
            <a:ext cx="6464388" cy="646331"/>
          </a:xfrm>
          <a:prstGeom prst="rect">
            <a:avLst/>
          </a:prstGeom>
          <a:noFill/>
        </p:spPr>
        <p:txBody>
          <a:bodyPr wrap="square" rtlCol="0">
            <a:spAutoFit/>
          </a:bodyPr>
          <a:lstStyle/>
          <a:p>
            <a:r>
              <a:rPr lang="en-US" b="1" dirty="0"/>
              <a:t>9.Unsupervised Neural Sensor Models for Synthetic LiDAR Data Augmentation (2019)</a:t>
            </a:r>
            <a:endParaRPr lang="en-CH" b="1" dirty="0"/>
          </a:p>
        </p:txBody>
      </p:sp>
      <p:pic>
        <p:nvPicPr>
          <p:cNvPr id="10" name="图片 9">
            <a:extLst>
              <a:ext uri="{FF2B5EF4-FFF2-40B4-BE49-F238E27FC236}">
                <a16:creationId xmlns:a16="http://schemas.microsoft.com/office/drawing/2014/main" id="{7FDB3821-8775-1AA8-AC69-3E95C1166D2D}"/>
              </a:ext>
            </a:extLst>
          </p:cNvPr>
          <p:cNvPicPr>
            <a:picLocks noChangeAspect="1"/>
          </p:cNvPicPr>
          <p:nvPr/>
        </p:nvPicPr>
        <p:blipFill rotWithShape="1">
          <a:blip r:embed="rId4">
            <a:extLst>
              <a:ext uri="{28A0092B-C50C-407E-A947-70E740481C1C}">
                <a14:useLocalDpi xmlns:a14="http://schemas.microsoft.com/office/drawing/2010/main" val="0"/>
              </a:ext>
            </a:extLst>
          </a:blip>
          <a:srcRect l="16958" t="-510" r="770" b="28483"/>
          <a:stretch/>
        </p:blipFill>
        <p:spPr>
          <a:xfrm>
            <a:off x="63260" y="1802624"/>
            <a:ext cx="5361391" cy="3433313"/>
          </a:xfrm>
          <a:prstGeom prst="rect">
            <a:avLst/>
          </a:prstGeom>
        </p:spPr>
      </p:pic>
      <p:sp>
        <p:nvSpPr>
          <p:cNvPr id="15" name="文本框 14">
            <a:extLst>
              <a:ext uri="{FF2B5EF4-FFF2-40B4-BE49-F238E27FC236}">
                <a16:creationId xmlns:a16="http://schemas.microsoft.com/office/drawing/2014/main" id="{BE4F53E0-4A2B-4F3F-4E43-9DDECAA80145}"/>
              </a:ext>
            </a:extLst>
          </p:cNvPr>
          <p:cNvSpPr txBox="1"/>
          <p:nvPr/>
        </p:nvSpPr>
        <p:spPr>
          <a:xfrm>
            <a:off x="6038491" y="2746788"/>
            <a:ext cx="3646098" cy="369332"/>
          </a:xfrm>
          <a:prstGeom prst="rect">
            <a:avLst/>
          </a:prstGeom>
          <a:noFill/>
        </p:spPr>
        <p:txBody>
          <a:bodyPr wrap="square" rtlCol="0">
            <a:spAutoFit/>
          </a:bodyPr>
          <a:lstStyle/>
          <a:p>
            <a:r>
              <a:rPr lang="en-US" dirty="0"/>
              <a:t>G = </a:t>
            </a:r>
            <a:r>
              <a:rPr lang="en-US" dirty="0" err="1"/>
              <a:t>Cycl</a:t>
            </a:r>
            <a:r>
              <a:rPr lang="en-US" altLang="zh-CN" dirty="0" err="1"/>
              <a:t>eGAN</a:t>
            </a:r>
            <a:endParaRPr lang="en-CH" dirty="0"/>
          </a:p>
        </p:txBody>
      </p:sp>
      <p:sp>
        <p:nvSpPr>
          <p:cNvPr id="16" name="文本框 15">
            <a:extLst>
              <a:ext uri="{FF2B5EF4-FFF2-40B4-BE49-F238E27FC236}">
                <a16:creationId xmlns:a16="http://schemas.microsoft.com/office/drawing/2014/main" id="{90682811-1210-9D91-CCB9-A848D9712EE9}"/>
              </a:ext>
            </a:extLst>
          </p:cNvPr>
          <p:cNvSpPr txBox="1"/>
          <p:nvPr/>
        </p:nvSpPr>
        <p:spPr>
          <a:xfrm>
            <a:off x="5978105" y="4787661"/>
            <a:ext cx="3646098" cy="369332"/>
          </a:xfrm>
          <a:prstGeom prst="rect">
            <a:avLst/>
          </a:prstGeom>
          <a:noFill/>
        </p:spPr>
        <p:txBody>
          <a:bodyPr wrap="square" rtlCol="0">
            <a:spAutoFit/>
          </a:bodyPr>
          <a:lstStyle/>
          <a:p>
            <a:r>
              <a:rPr lang="en-US" dirty="0"/>
              <a:t>G = </a:t>
            </a:r>
            <a:r>
              <a:rPr lang="en-US" dirty="0" err="1"/>
              <a:t>Cycl</a:t>
            </a:r>
            <a:r>
              <a:rPr lang="en-US" altLang="zh-CN" dirty="0" err="1"/>
              <a:t>eGAN</a:t>
            </a:r>
            <a:r>
              <a:rPr lang="en-US" altLang="zh-CN" dirty="0"/>
              <a:t> / NST</a:t>
            </a:r>
            <a:endParaRPr lang="en-CH" dirty="0"/>
          </a:p>
        </p:txBody>
      </p:sp>
      <p:sp>
        <p:nvSpPr>
          <p:cNvPr id="4" name="文本框 3">
            <a:extLst>
              <a:ext uri="{FF2B5EF4-FFF2-40B4-BE49-F238E27FC236}">
                <a16:creationId xmlns:a16="http://schemas.microsoft.com/office/drawing/2014/main" id="{B4712B3E-5F5E-59C0-68AE-8ED6540ED951}"/>
              </a:ext>
            </a:extLst>
          </p:cNvPr>
          <p:cNvSpPr txBox="1"/>
          <p:nvPr/>
        </p:nvSpPr>
        <p:spPr>
          <a:xfrm>
            <a:off x="107578" y="0"/>
            <a:ext cx="7521947" cy="523220"/>
          </a:xfrm>
          <a:prstGeom prst="rect">
            <a:avLst/>
          </a:prstGeom>
          <a:noFill/>
        </p:spPr>
        <p:txBody>
          <a:bodyPr wrap="square" rtlCol="0">
            <a:spAutoFit/>
          </a:bodyPr>
          <a:lstStyle/>
          <a:p>
            <a:r>
              <a:rPr lang="en-US" altLang="zh-CN" sz="2800" dirty="0"/>
              <a:t>B.3.</a:t>
            </a:r>
            <a:r>
              <a:rPr lang="en-US" sz="2800" dirty="0"/>
              <a:t>Data Augmentation(generation)</a:t>
            </a:r>
            <a:endParaRPr lang="en-CH" sz="2800" dirty="0"/>
          </a:p>
        </p:txBody>
      </p:sp>
    </p:spTree>
    <p:extLst>
      <p:ext uri="{BB962C8B-B14F-4D97-AF65-F5344CB8AC3E}">
        <p14:creationId xmlns:p14="http://schemas.microsoft.com/office/powerpoint/2010/main" val="418958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11</a:t>
            </a:fld>
            <a:endParaRPr dirty="0"/>
          </a:p>
        </p:txBody>
      </p:sp>
      <p:sp>
        <p:nvSpPr>
          <p:cNvPr id="2" name="文本框 1">
            <a:extLst>
              <a:ext uri="{FF2B5EF4-FFF2-40B4-BE49-F238E27FC236}">
                <a16:creationId xmlns:a16="http://schemas.microsoft.com/office/drawing/2014/main" id="{CBECF792-3DC5-3974-035A-5DD968544FC7}"/>
              </a:ext>
            </a:extLst>
          </p:cNvPr>
          <p:cNvSpPr txBox="1"/>
          <p:nvPr/>
        </p:nvSpPr>
        <p:spPr>
          <a:xfrm>
            <a:off x="676273" y="1497317"/>
            <a:ext cx="11354479" cy="369332"/>
          </a:xfrm>
          <a:prstGeom prst="rect">
            <a:avLst/>
          </a:prstGeom>
          <a:noFill/>
        </p:spPr>
        <p:txBody>
          <a:bodyPr wrap="square" rtlCol="0">
            <a:spAutoFit/>
          </a:bodyPr>
          <a:lstStyle/>
          <a:p>
            <a:r>
              <a:rPr lang="en-US" b="1" dirty="0"/>
              <a:t>10.Characterizations of Noise in Kinect Depth Images: A Review (2014)</a:t>
            </a:r>
            <a:endParaRPr lang="en-CH" b="1" dirty="0"/>
          </a:p>
        </p:txBody>
      </p:sp>
      <p:pic>
        <p:nvPicPr>
          <p:cNvPr id="4" name="图片 3">
            <a:extLst>
              <a:ext uri="{FF2B5EF4-FFF2-40B4-BE49-F238E27FC236}">
                <a16:creationId xmlns:a16="http://schemas.microsoft.com/office/drawing/2014/main" id="{A7F40EBA-05A9-06F6-0B85-71FBAAD2A8DD}"/>
              </a:ext>
            </a:extLst>
          </p:cNvPr>
          <p:cNvPicPr>
            <a:picLocks noChangeAspect="1"/>
          </p:cNvPicPr>
          <p:nvPr/>
        </p:nvPicPr>
        <p:blipFill>
          <a:blip r:embed="rId3"/>
          <a:stretch>
            <a:fillRect/>
          </a:stretch>
        </p:blipFill>
        <p:spPr>
          <a:xfrm>
            <a:off x="3068920" y="2205981"/>
            <a:ext cx="5120173" cy="3698292"/>
          </a:xfrm>
          <a:prstGeom prst="rect">
            <a:avLst/>
          </a:prstGeom>
        </p:spPr>
      </p:pic>
      <p:pic>
        <p:nvPicPr>
          <p:cNvPr id="5" name="图片 4">
            <a:extLst>
              <a:ext uri="{FF2B5EF4-FFF2-40B4-BE49-F238E27FC236}">
                <a16:creationId xmlns:a16="http://schemas.microsoft.com/office/drawing/2014/main" id="{0AE668CF-F9DC-F4A7-5643-B61C06E3E0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44585" y="-17361"/>
            <a:ext cx="883933" cy="883933"/>
          </a:xfrm>
          <a:prstGeom prst="rect">
            <a:avLst/>
          </a:prstGeom>
        </p:spPr>
      </p:pic>
      <p:sp>
        <p:nvSpPr>
          <p:cNvPr id="6" name="文本框 5">
            <a:extLst>
              <a:ext uri="{FF2B5EF4-FFF2-40B4-BE49-F238E27FC236}">
                <a16:creationId xmlns:a16="http://schemas.microsoft.com/office/drawing/2014/main" id="{BC0B4003-98C4-5E34-22D3-88187FA5044A}"/>
              </a:ext>
            </a:extLst>
          </p:cNvPr>
          <p:cNvSpPr txBox="1"/>
          <p:nvPr/>
        </p:nvSpPr>
        <p:spPr>
          <a:xfrm>
            <a:off x="107578" y="0"/>
            <a:ext cx="7521947" cy="523220"/>
          </a:xfrm>
          <a:prstGeom prst="rect">
            <a:avLst/>
          </a:prstGeom>
          <a:noFill/>
        </p:spPr>
        <p:txBody>
          <a:bodyPr wrap="square" rtlCol="0">
            <a:spAutoFit/>
          </a:bodyPr>
          <a:lstStyle/>
          <a:p>
            <a:r>
              <a:rPr lang="en-US" sz="2800" dirty="0"/>
              <a:t>B.4.Kinect noise survey</a:t>
            </a:r>
            <a:endParaRPr lang="en-CH" sz="2800" dirty="0"/>
          </a:p>
        </p:txBody>
      </p:sp>
    </p:spTree>
    <p:extLst>
      <p:ext uri="{BB962C8B-B14F-4D97-AF65-F5344CB8AC3E}">
        <p14:creationId xmlns:p14="http://schemas.microsoft.com/office/powerpoint/2010/main" val="138990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12</a:t>
            </a:fld>
            <a:endParaRPr dirty="0"/>
          </a:p>
        </p:txBody>
      </p:sp>
      <p:sp>
        <p:nvSpPr>
          <p:cNvPr id="2" name="文本框 1">
            <a:extLst>
              <a:ext uri="{FF2B5EF4-FFF2-40B4-BE49-F238E27FC236}">
                <a16:creationId xmlns:a16="http://schemas.microsoft.com/office/drawing/2014/main" id="{27915BB0-F691-F3BD-FD12-A404918F7659}"/>
              </a:ext>
            </a:extLst>
          </p:cNvPr>
          <p:cNvSpPr txBox="1"/>
          <p:nvPr/>
        </p:nvSpPr>
        <p:spPr>
          <a:xfrm>
            <a:off x="986590" y="1836213"/>
            <a:ext cx="11354479" cy="369332"/>
          </a:xfrm>
          <a:prstGeom prst="rect">
            <a:avLst/>
          </a:prstGeom>
          <a:noFill/>
        </p:spPr>
        <p:txBody>
          <a:bodyPr wrap="square" rtlCol="0">
            <a:spAutoFit/>
          </a:bodyPr>
          <a:lstStyle/>
          <a:p>
            <a:r>
              <a:rPr lang="en-US" b="1" dirty="0"/>
              <a:t>11.Sim2Real2Sim: Bridging the Gap Between Simulation and Real-World in Flexible Object Manipulation (2022)</a:t>
            </a:r>
            <a:endParaRPr lang="en-CH" b="1" dirty="0"/>
          </a:p>
        </p:txBody>
      </p:sp>
      <p:pic>
        <p:nvPicPr>
          <p:cNvPr id="4" name="图片 3">
            <a:extLst>
              <a:ext uri="{FF2B5EF4-FFF2-40B4-BE49-F238E27FC236}">
                <a16:creationId xmlns:a16="http://schemas.microsoft.com/office/drawing/2014/main" id="{F64F28BA-F36E-7145-F4C3-E88FD591D6D5}"/>
              </a:ext>
            </a:extLst>
          </p:cNvPr>
          <p:cNvPicPr>
            <a:picLocks noChangeAspect="1"/>
          </p:cNvPicPr>
          <p:nvPr/>
        </p:nvPicPr>
        <p:blipFill rotWithShape="1">
          <a:blip r:embed="rId3"/>
          <a:srcRect l="-990" t="35303" r="4477" b="15892"/>
          <a:stretch/>
        </p:blipFill>
        <p:spPr>
          <a:xfrm>
            <a:off x="5338663" y="2855397"/>
            <a:ext cx="6563063" cy="2367342"/>
          </a:xfrm>
          <a:prstGeom prst="rect">
            <a:avLst/>
          </a:prstGeom>
        </p:spPr>
      </p:pic>
      <p:pic>
        <p:nvPicPr>
          <p:cNvPr id="5" name="图片 4">
            <a:extLst>
              <a:ext uri="{FF2B5EF4-FFF2-40B4-BE49-F238E27FC236}">
                <a16:creationId xmlns:a16="http://schemas.microsoft.com/office/drawing/2014/main" id="{B24E3E21-1930-BE13-40B5-084ECCB85825}"/>
              </a:ext>
            </a:extLst>
          </p:cNvPr>
          <p:cNvPicPr>
            <a:picLocks noChangeAspect="1"/>
          </p:cNvPicPr>
          <p:nvPr/>
        </p:nvPicPr>
        <p:blipFill rotWithShape="1">
          <a:blip r:embed="rId4">
            <a:extLst>
              <a:ext uri="{28A0092B-C50C-407E-A947-70E740481C1C}">
                <a14:useLocalDpi xmlns:a14="http://schemas.microsoft.com/office/drawing/2010/main" val="0"/>
              </a:ext>
            </a:extLst>
          </a:blip>
          <a:srcRect r="1215" b="9736"/>
          <a:stretch/>
        </p:blipFill>
        <p:spPr>
          <a:xfrm>
            <a:off x="602925" y="2252810"/>
            <a:ext cx="4490788" cy="3031636"/>
          </a:xfrm>
          <a:prstGeom prst="rect">
            <a:avLst/>
          </a:prstGeom>
        </p:spPr>
      </p:pic>
      <p:pic>
        <p:nvPicPr>
          <p:cNvPr id="6" name="图片 5">
            <a:extLst>
              <a:ext uri="{FF2B5EF4-FFF2-40B4-BE49-F238E27FC236}">
                <a16:creationId xmlns:a16="http://schemas.microsoft.com/office/drawing/2014/main" id="{6A26FB91-342F-816D-DA46-DC6D9D0A88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44585" y="-17361"/>
            <a:ext cx="883933" cy="883933"/>
          </a:xfrm>
          <a:prstGeom prst="rect">
            <a:avLst/>
          </a:prstGeom>
        </p:spPr>
      </p:pic>
      <p:sp>
        <p:nvSpPr>
          <p:cNvPr id="3" name="文本框 2">
            <a:extLst>
              <a:ext uri="{FF2B5EF4-FFF2-40B4-BE49-F238E27FC236}">
                <a16:creationId xmlns:a16="http://schemas.microsoft.com/office/drawing/2014/main" id="{E63610B2-F214-833E-2820-10EC968FA1F3}"/>
              </a:ext>
            </a:extLst>
          </p:cNvPr>
          <p:cNvSpPr txBox="1"/>
          <p:nvPr/>
        </p:nvSpPr>
        <p:spPr>
          <a:xfrm>
            <a:off x="107578" y="0"/>
            <a:ext cx="7521947" cy="523220"/>
          </a:xfrm>
          <a:prstGeom prst="rect">
            <a:avLst/>
          </a:prstGeom>
          <a:noFill/>
        </p:spPr>
        <p:txBody>
          <a:bodyPr wrap="square" rtlCol="0">
            <a:spAutoFit/>
          </a:bodyPr>
          <a:lstStyle/>
          <a:p>
            <a:r>
              <a:rPr lang="en-US" sz="2800" dirty="0"/>
              <a:t>B.5.Visual </a:t>
            </a:r>
            <a:r>
              <a:rPr lang="en-US" sz="2800" dirty="0" err="1"/>
              <a:t>servoing</a:t>
            </a:r>
            <a:endParaRPr lang="en-CH" sz="2800" dirty="0"/>
          </a:p>
        </p:txBody>
      </p:sp>
    </p:spTree>
    <p:extLst>
      <p:ext uri="{BB962C8B-B14F-4D97-AF65-F5344CB8AC3E}">
        <p14:creationId xmlns:p14="http://schemas.microsoft.com/office/powerpoint/2010/main" val="1188739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13</a:t>
            </a:fld>
            <a:endParaRPr dirty="0"/>
          </a:p>
        </p:txBody>
      </p:sp>
      <p:sp>
        <p:nvSpPr>
          <p:cNvPr id="3" name="文本框 2">
            <a:extLst>
              <a:ext uri="{FF2B5EF4-FFF2-40B4-BE49-F238E27FC236}">
                <a16:creationId xmlns:a16="http://schemas.microsoft.com/office/drawing/2014/main" id="{DC1570E0-197F-1699-4C11-75B95C5477A1}"/>
              </a:ext>
            </a:extLst>
          </p:cNvPr>
          <p:cNvSpPr txBox="1"/>
          <p:nvPr/>
        </p:nvSpPr>
        <p:spPr>
          <a:xfrm>
            <a:off x="1224913" y="1781263"/>
            <a:ext cx="11048242" cy="369332"/>
          </a:xfrm>
          <a:prstGeom prst="rect">
            <a:avLst/>
          </a:prstGeom>
          <a:noFill/>
        </p:spPr>
        <p:txBody>
          <a:bodyPr wrap="square" rtlCol="0">
            <a:spAutoFit/>
          </a:bodyPr>
          <a:lstStyle/>
          <a:p>
            <a:r>
              <a:rPr lang="en-US" b="1" dirty="0"/>
              <a:t>12.Sim2Real Neural Controllers for Physics-Based Robotic Deployment of Deformable Linear Objects</a:t>
            </a:r>
            <a:endParaRPr lang="en-CH" b="1" dirty="0"/>
          </a:p>
        </p:txBody>
      </p:sp>
      <p:pic>
        <p:nvPicPr>
          <p:cNvPr id="5" name="图片 4">
            <a:extLst>
              <a:ext uri="{FF2B5EF4-FFF2-40B4-BE49-F238E27FC236}">
                <a16:creationId xmlns:a16="http://schemas.microsoft.com/office/drawing/2014/main" id="{224FDCD1-FD83-6413-796B-E4ABD6DD2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887" y="2620578"/>
            <a:ext cx="7309969" cy="2506599"/>
          </a:xfrm>
          <a:prstGeom prst="rect">
            <a:avLst/>
          </a:prstGeom>
        </p:spPr>
      </p:pic>
      <p:pic>
        <p:nvPicPr>
          <p:cNvPr id="6" name="图片 5">
            <a:extLst>
              <a:ext uri="{FF2B5EF4-FFF2-40B4-BE49-F238E27FC236}">
                <a16:creationId xmlns:a16="http://schemas.microsoft.com/office/drawing/2014/main" id="{BB43EBE7-EE0A-2870-9D73-CB32BD664A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8898" y="-99813"/>
            <a:ext cx="1025458" cy="1025458"/>
          </a:xfrm>
          <a:prstGeom prst="rect">
            <a:avLst/>
          </a:prstGeom>
        </p:spPr>
      </p:pic>
      <p:sp>
        <p:nvSpPr>
          <p:cNvPr id="2" name="文本框 1">
            <a:extLst>
              <a:ext uri="{FF2B5EF4-FFF2-40B4-BE49-F238E27FC236}">
                <a16:creationId xmlns:a16="http://schemas.microsoft.com/office/drawing/2014/main" id="{B5935B6B-70BD-8890-5244-19E5B219C893}"/>
              </a:ext>
            </a:extLst>
          </p:cNvPr>
          <p:cNvSpPr txBox="1"/>
          <p:nvPr/>
        </p:nvSpPr>
        <p:spPr>
          <a:xfrm>
            <a:off x="107578" y="0"/>
            <a:ext cx="7521947" cy="523220"/>
          </a:xfrm>
          <a:prstGeom prst="rect">
            <a:avLst/>
          </a:prstGeom>
          <a:noFill/>
        </p:spPr>
        <p:txBody>
          <a:bodyPr wrap="square" rtlCol="0">
            <a:spAutoFit/>
          </a:bodyPr>
          <a:lstStyle/>
          <a:p>
            <a:r>
              <a:rPr lang="en-US" sz="2800" dirty="0"/>
              <a:t>B.6.Modern camera </a:t>
            </a:r>
            <a:endParaRPr lang="en-CH" sz="2800" dirty="0"/>
          </a:p>
        </p:txBody>
      </p:sp>
    </p:spTree>
    <p:extLst>
      <p:ext uri="{BB962C8B-B14F-4D97-AF65-F5344CB8AC3E}">
        <p14:creationId xmlns:p14="http://schemas.microsoft.com/office/powerpoint/2010/main" val="2179600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14</a:t>
            </a:fld>
            <a:endParaRPr dirty="0"/>
          </a:p>
        </p:txBody>
      </p:sp>
      <p:pic>
        <p:nvPicPr>
          <p:cNvPr id="5" name="图片 4">
            <a:extLst>
              <a:ext uri="{FF2B5EF4-FFF2-40B4-BE49-F238E27FC236}">
                <a16:creationId xmlns:a16="http://schemas.microsoft.com/office/drawing/2014/main" id="{ABE568F4-11C0-7A6E-F19B-8833A8361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4897" y="76805"/>
            <a:ext cx="841345" cy="841345"/>
          </a:xfrm>
          <a:prstGeom prst="rect">
            <a:avLst/>
          </a:prstGeom>
        </p:spPr>
      </p:pic>
      <mc:AlternateContent xmlns:mc="http://schemas.openxmlformats.org/markup-compatibility/2006" xmlns:pslz="http://schemas.microsoft.com/office/powerpoint/2016/slidezoom">
        <mc:Choice Requires="pslz">
          <p:graphicFrame>
            <p:nvGraphicFramePr>
              <p:cNvPr id="13" name="幻灯片缩放定位 12">
                <a:extLst>
                  <a:ext uri="{FF2B5EF4-FFF2-40B4-BE49-F238E27FC236}">
                    <a16:creationId xmlns:a16="http://schemas.microsoft.com/office/drawing/2014/main" id="{8E556051-1768-0C08-89DF-C16BEA05712E}"/>
                  </a:ext>
                </a:extLst>
              </p:cNvPr>
              <p:cNvGraphicFramePr>
                <a:graphicFrameLocks noChangeAspect="1"/>
              </p:cNvGraphicFramePr>
              <p:nvPr>
                <p:extLst>
                  <p:ext uri="{D42A27DB-BD31-4B8C-83A1-F6EECF244321}">
                    <p14:modId xmlns:p14="http://schemas.microsoft.com/office/powerpoint/2010/main" val="1645079840"/>
                  </p:ext>
                </p:extLst>
              </p:nvPr>
            </p:nvGraphicFramePr>
            <p:xfrm>
              <a:off x="3104950" y="2571750"/>
              <a:ext cx="3048000" cy="1714500"/>
            </p:xfrm>
            <a:graphic>
              <a:graphicData uri="http://schemas.microsoft.com/office/powerpoint/2016/slidezoom">
                <pslz:sldZm>
                  <pslz:sldZmObj sldId="284" cId="3389527143">
                    <pslz:zmPr id="{2AE3AA66-4E58-4EC1-8F2A-C141309405B6}" returnToParent="0" transitionDur="1000">
                      <p166:blipFill xmlns:p166="http://schemas.microsoft.com/office/powerpoint/2016/6/main">
                        <a:blip r:embed="rId4"/>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13" name="幻灯片缩放定位 12">
                <a:hlinkClick r:id="rId5" action="ppaction://hlinksldjump"/>
                <a:extLst>
                  <a:ext uri="{FF2B5EF4-FFF2-40B4-BE49-F238E27FC236}">
                    <a16:creationId xmlns:a16="http://schemas.microsoft.com/office/drawing/2014/main" id="{8E556051-1768-0C08-89DF-C16BEA05712E}"/>
                  </a:ext>
                </a:extLst>
              </p:cNvPr>
              <p:cNvPicPr>
                <a:picLocks noGrp="1" noRot="1" noChangeAspect="1" noMove="1" noResize="1" noEditPoints="1" noAdjustHandles="1" noChangeArrowheads="1" noChangeShapeType="1"/>
              </p:cNvPicPr>
              <p:nvPr/>
            </p:nvPicPr>
            <p:blipFill>
              <a:blip r:embed="rId6"/>
              <a:stretch>
                <a:fillRect/>
              </a:stretch>
            </p:blipFill>
            <p:spPr>
              <a:xfrm>
                <a:off x="3104950" y="2571750"/>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5" name="幻灯片缩放定位 14">
                <a:extLst>
                  <a:ext uri="{FF2B5EF4-FFF2-40B4-BE49-F238E27FC236}">
                    <a16:creationId xmlns:a16="http://schemas.microsoft.com/office/drawing/2014/main" id="{FF56E36D-711F-4DA8-D656-DEE7956E52BE}"/>
                  </a:ext>
                </a:extLst>
              </p:cNvPr>
              <p:cNvGraphicFramePr>
                <a:graphicFrameLocks noChangeAspect="1"/>
              </p:cNvGraphicFramePr>
              <p:nvPr>
                <p:extLst>
                  <p:ext uri="{D42A27DB-BD31-4B8C-83A1-F6EECF244321}">
                    <p14:modId xmlns:p14="http://schemas.microsoft.com/office/powerpoint/2010/main" val="3541234382"/>
                  </p:ext>
                </p:extLst>
              </p:nvPr>
            </p:nvGraphicFramePr>
            <p:xfrm>
              <a:off x="6366310" y="2571750"/>
              <a:ext cx="3048000" cy="1714500"/>
            </p:xfrm>
            <a:graphic>
              <a:graphicData uri="http://schemas.microsoft.com/office/powerpoint/2016/slidezoom">
                <pslz:sldZm>
                  <pslz:sldZmObj sldId="285" cId="1425039790">
                    <pslz:zmPr id="{A7FF1B94-B09C-4A5F-9709-8A612876F334}" returnToParent="0" transitionDur="1000">
                      <p166:blipFill xmlns:p166="http://schemas.microsoft.com/office/powerpoint/2016/6/main">
                        <a:blip r:embed="rId7"/>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15" name="幻灯片缩放定位 14">
                <a:hlinkClick r:id="rId8" action="ppaction://hlinksldjump"/>
                <a:extLst>
                  <a:ext uri="{FF2B5EF4-FFF2-40B4-BE49-F238E27FC236}">
                    <a16:creationId xmlns:a16="http://schemas.microsoft.com/office/drawing/2014/main" id="{FF56E36D-711F-4DA8-D656-DEE7956E52BE}"/>
                  </a:ext>
                </a:extLst>
              </p:cNvPr>
              <p:cNvPicPr>
                <a:picLocks noGrp="1" noRot="1" noChangeAspect="1" noMove="1" noResize="1" noEditPoints="1" noAdjustHandles="1" noChangeArrowheads="1" noChangeShapeType="1"/>
              </p:cNvPicPr>
              <p:nvPr/>
            </p:nvPicPr>
            <p:blipFill>
              <a:blip r:embed="rId9"/>
              <a:stretch>
                <a:fillRect/>
              </a:stretch>
            </p:blipFill>
            <p:spPr>
              <a:xfrm>
                <a:off x="6366310" y="2571750"/>
                <a:ext cx="3048000" cy="1714500"/>
              </a:xfrm>
              <a:prstGeom prst="rect">
                <a:avLst/>
              </a:prstGeom>
              <a:ln w="3175">
                <a:solidFill>
                  <a:prstClr val="ltGray"/>
                </a:solidFill>
              </a:ln>
            </p:spPr>
          </p:pic>
        </mc:Fallback>
      </mc:AlternateContent>
      <p:sp>
        <p:nvSpPr>
          <p:cNvPr id="16" name="文本框 15">
            <a:extLst>
              <a:ext uri="{FF2B5EF4-FFF2-40B4-BE49-F238E27FC236}">
                <a16:creationId xmlns:a16="http://schemas.microsoft.com/office/drawing/2014/main" id="{F3B6A617-977D-09AD-96BA-54B634982C52}"/>
              </a:ext>
            </a:extLst>
          </p:cNvPr>
          <p:cNvSpPr txBox="1"/>
          <p:nvPr/>
        </p:nvSpPr>
        <p:spPr>
          <a:xfrm>
            <a:off x="3546909" y="2019583"/>
            <a:ext cx="2329314" cy="307777"/>
          </a:xfrm>
          <a:prstGeom prst="rect">
            <a:avLst/>
          </a:prstGeom>
          <a:noFill/>
        </p:spPr>
        <p:txBody>
          <a:bodyPr wrap="square" rtlCol="0">
            <a:spAutoFit/>
          </a:bodyPr>
          <a:lstStyle/>
          <a:p>
            <a:r>
              <a:rPr lang="en-US" dirty="0"/>
              <a:t>C.1.IMU + NN </a:t>
            </a:r>
            <a:endParaRPr lang="en-CH" dirty="0"/>
          </a:p>
        </p:txBody>
      </p:sp>
      <p:sp>
        <p:nvSpPr>
          <p:cNvPr id="17" name="文本框 16">
            <a:extLst>
              <a:ext uri="{FF2B5EF4-FFF2-40B4-BE49-F238E27FC236}">
                <a16:creationId xmlns:a16="http://schemas.microsoft.com/office/drawing/2014/main" id="{F8C4EFB3-A6FC-6828-0D54-6298C6481847}"/>
              </a:ext>
            </a:extLst>
          </p:cNvPr>
          <p:cNvSpPr txBox="1"/>
          <p:nvPr/>
        </p:nvSpPr>
        <p:spPr>
          <a:xfrm>
            <a:off x="6657975" y="2019583"/>
            <a:ext cx="2614361" cy="307777"/>
          </a:xfrm>
          <a:prstGeom prst="rect">
            <a:avLst/>
          </a:prstGeom>
          <a:noFill/>
        </p:spPr>
        <p:txBody>
          <a:bodyPr wrap="square" rtlCol="0">
            <a:spAutoFit/>
          </a:bodyPr>
          <a:lstStyle/>
          <a:p>
            <a:r>
              <a:rPr lang="en-US" dirty="0"/>
              <a:t>C.2.IMU Information Extraction</a:t>
            </a:r>
            <a:endParaRPr lang="en-CH" dirty="0"/>
          </a:p>
        </p:txBody>
      </p:sp>
      <p:sp>
        <p:nvSpPr>
          <p:cNvPr id="4" name="文本框 3">
            <a:extLst>
              <a:ext uri="{FF2B5EF4-FFF2-40B4-BE49-F238E27FC236}">
                <a16:creationId xmlns:a16="http://schemas.microsoft.com/office/drawing/2014/main" id="{CA16EE7D-34DE-8DB3-9711-6673E59B3751}"/>
              </a:ext>
            </a:extLst>
          </p:cNvPr>
          <p:cNvSpPr txBox="1"/>
          <p:nvPr/>
        </p:nvSpPr>
        <p:spPr>
          <a:xfrm>
            <a:off x="107578" y="0"/>
            <a:ext cx="7521947" cy="523220"/>
          </a:xfrm>
          <a:prstGeom prst="rect">
            <a:avLst/>
          </a:prstGeom>
          <a:noFill/>
        </p:spPr>
        <p:txBody>
          <a:bodyPr wrap="square" rtlCol="0">
            <a:spAutoFit/>
          </a:bodyPr>
          <a:lstStyle/>
          <a:p>
            <a:r>
              <a:rPr lang="en-US" sz="2800" dirty="0"/>
              <a:t>C. IMU</a:t>
            </a:r>
            <a:endParaRPr lang="en-CH" sz="2800" dirty="0"/>
          </a:p>
        </p:txBody>
      </p:sp>
    </p:spTree>
    <p:extLst>
      <p:ext uri="{BB962C8B-B14F-4D97-AF65-F5344CB8AC3E}">
        <p14:creationId xmlns:p14="http://schemas.microsoft.com/office/powerpoint/2010/main" val="858833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15</a:t>
            </a:fld>
            <a:endParaRPr dirty="0"/>
          </a:p>
        </p:txBody>
      </p:sp>
      <p:sp>
        <p:nvSpPr>
          <p:cNvPr id="2" name="文本框 1">
            <a:extLst>
              <a:ext uri="{FF2B5EF4-FFF2-40B4-BE49-F238E27FC236}">
                <a16:creationId xmlns:a16="http://schemas.microsoft.com/office/drawing/2014/main" id="{016B81D6-8244-701B-D952-C256480E227F}"/>
              </a:ext>
            </a:extLst>
          </p:cNvPr>
          <p:cNvSpPr txBox="1"/>
          <p:nvPr/>
        </p:nvSpPr>
        <p:spPr>
          <a:xfrm>
            <a:off x="505934" y="515252"/>
            <a:ext cx="11354479" cy="369332"/>
          </a:xfrm>
          <a:prstGeom prst="rect">
            <a:avLst/>
          </a:prstGeom>
          <a:noFill/>
        </p:spPr>
        <p:txBody>
          <a:bodyPr wrap="square" rtlCol="0">
            <a:spAutoFit/>
          </a:bodyPr>
          <a:lstStyle/>
          <a:p>
            <a:r>
              <a:rPr lang="en-US" b="1" dirty="0"/>
              <a:t>13. Policies Modulating Trajectory Generators (2018)</a:t>
            </a:r>
            <a:endParaRPr lang="en-CH" b="1" dirty="0"/>
          </a:p>
        </p:txBody>
      </p:sp>
      <p:pic>
        <p:nvPicPr>
          <p:cNvPr id="3" name="图片 2">
            <a:extLst>
              <a:ext uri="{FF2B5EF4-FFF2-40B4-BE49-F238E27FC236}">
                <a16:creationId xmlns:a16="http://schemas.microsoft.com/office/drawing/2014/main" id="{B5955C57-3655-BF3C-2CCF-66FBECACD9A7}"/>
              </a:ext>
            </a:extLst>
          </p:cNvPr>
          <p:cNvPicPr>
            <a:picLocks noChangeAspect="1"/>
          </p:cNvPicPr>
          <p:nvPr/>
        </p:nvPicPr>
        <p:blipFill rotWithShape="1">
          <a:blip r:embed="rId3">
            <a:extLst>
              <a:ext uri="{28A0092B-C50C-407E-A947-70E740481C1C}">
                <a14:useLocalDpi xmlns:a14="http://schemas.microsoft.com/office/drawing/2010/main" val="0"/>
              </a:ext>
            </a:extLst>
          </a:blip>
          <a:srcRect r="3520" b="18297"/>
          <a:stretch/>
        </p:blipFill>
        <p:spPr>
          <a:xfrm>
            <a:off x="791562" y="761104"/>
            <a:ext cx="4057823" cy="1648244"/>
          </a:xfrm>
          <a:prstGeom prst="rect">
            <a:avLst/>
          </a:prstGeom>
        </p:spPr>
      </p:pic>
      <p:sp>
        <p:nvSpPr>
          <p:cNvPr id="4" name="文本框 3">
            <a:extLst>
              <a:ext uri="{FF2B5EF4-FFF2-40B4-BE49-F238E27FC236}">
                <a16:creationId xmlns:a16="http://schemas.microsoft.com/office/drawing/2014/main" id="{C115E9E6-C1F9-D1BF-5B00-5027A3BCF2D6}"/>
              </a:ext>
            </a:extLst>
          </p:cNvPr>
          <p:cNvSpPr txBox="1"/>
          <p:nvPr/>
        </p:nvSpPr>
        <p:spPr>
          <a:xfrm>
            <a:off x="6183174" y="1276305"/>
            <a:ext cx="4290518" cy="369332"/>
          </a:xfrm>
          <a:prstGeom prst="rect">
            <a:avLst/>
          </a:prstGeom>
          <a:noFill/>
        </p:spPr>
        <p:txBody>
          <a:bodyPr wrap="square" rtlCol="0">
            <a:spAutoFit/>
          </a:bodyPr>
          <a:lstStyle/>
          <a:p>
            <a:r>
              <a:rPr lang="en-US" dirty="0"/>
              <a:t>Sample at a certain frequency</a:t>
            </a:r>
            <a:endParaRPr lang="en-CH" dirty="0"/>
          </a:p>
        </p:txBody>
      </p:sp>
      <p:pic>
        <p:nvPicPr>
          <p:cNvPr id="5" name="图片 4">
            <a:extLst>
              <a:ext uri="{FF2B5EF4-FFF2-40B4-BE49-F238E27FC236}">
                <a16:creationId xmlns:a16="http://schemas.microsoft.com/office/drawing/2014/main" id="{ABE568F4-11C0-7A6E-F19B-8833A8361A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94897" y="76805"/>
            <a:ext cx="841345" cy="841345"/>
          </a:xfrm>
          <a:prstGeom prst="rect">
            <a:avLst/>
          </a:prstGeom>
        </p:spPr>
      </p:pic>
      <p:sp>
        <p:nvSpPr>
          <p:cNvPr id="6" name="文本框 5">
            <a:extLst>
              <a:ext uri="{FF2B5EF4-FFF2-40B4-BE49-F238E27FC236}">
                <a16:creationId xmlns:a16="http://schemas.microsoft.com/office/drawing/2014/main" id="{92ACE8E9-B122-DFC5-124D-D1CCB2D7C850}"/>
              </a:ext>
            </a:extLst>
          </p:cNvPr>
          <p:cNvSpPr txBox="1"/>
          <p:nvPr/>
        </p:nvSpPr>
        <p:spPr>
          <a:xfrm>
            <a:off x="397702" y="2356876"/>
            <a:ext cx="7629527" cy="369332"/>
          </a:xfrm>
          <a:prstGeom prst="rect">
            <a:avLst/>
          </a:prstGeom>
          <a:noFill/>
        </p:spPr>
        <p:txBody>
          <a:bodyPr wrap="square" rtlCol="0">
            <a:spAutoFit/>
          </a:bodyPr>
          <a:lstStyle/>
          <a:p>
            <a:r>
              <a:rPr lang="en-US" b="1" dirty="0"/>
              <a:t>14. Learning Autonomous Mobility Using Real Demonstration Data (2021)</a:t>
            </a:r>
            <a:endParaRPr lang="en-CH" b="1" dirty="0"/>
          </a:p>
        </p:txBody>
      </p:sp>
      <p:pic>
        <p:nvPicPr>
          <p:cNvPr id="7" name="图片 6">
            <a:extLst>
              <a:ext uri="{FF2B5EF4-FFF2-40B4-BE49-F238E27FC236}">
                <a16:creationId xmlns:a16="http://schemas.microsoft.com/office/drawing/2014/main" id="{DC65A8A2-3320-AE8F-E9A9-A13B6E1D60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5704" y="2870466"/>
            <a:ext cx="3405189" cy="1117068"/>
          </a:xfrm>
          <a:prstGeom prst="rect">
            <a:avLst/>
          </a:prstGeom>
        </p:spPr>
      </p:pic>
      <p:sp>
        <p:nvSpPr>
          <p:cNvPr id="8" name="文本框 7">
            <a:extLst>
              <a:ext uri="{FF2B5EF4-FFF2-40B4-BE49-F238E27FC236}">
                <a16:creationId xmlns:a16="http://schemas.microsoft.com/office/drawing/2014/main" id="{9458EAEB-5271-39D7-7CA9-B9B75711285B}"/>
              </a:ext>
            </a:extLst>
          </p:cNvPr>
          <p:cNvSpPr txBox="1"/>
          <p:nvPr/>
        </p:nvSpPr>
        <p:spPr>
          <a:xfrm>
            <a:off x="397702" y="4167230"/>
            <a:ext cx="11354479" cy="369332"/>
          </a:xfrm>
          <a:prstGeom prst="rect">
            <a:avLst/>
          </a:prstGeom>
          <a:noFill/>
        </p:spPr>
        <p:txBody>
          <a:bodyPr wrap="square" rtlCol="0">
            <a:spAutoFit/>
          </a:bodyPr>
          <a:lstStyle/>
          <a:p>
            <a:r>
              <a:rPr lang="en-US" b="1" dirty="0"/>
              <a:t>15.Vision-Guided Quadrupedal Locomotion in the Wild with Multi-Modal Delay Randomization (2022)</a:t>
            </a:r>
            <a:endParaRPr lang="en-CH" b="1" dirty="0"/>
          </a:p>
        </p:txBody>
      </p:sp>
      <p:pic>
        <p:nvPicPr>
          <p:cNvPr id="9" name="图片 8">
            <a:extLst>
              <a:ext uri="{FF2B5EF4-FFF2-40B4-BE49-F238E27FC236}">
                <a16:creationId xmlns:a16="http://schemas.microsoft.com/office/drawing/2014/main" id="{7F23DC6E-34F3-556C-8DCD-5AD9B31AB9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7231" y="4450305"/>
            <a:ext cx="3386486" cy="1730412"/>
          </a:xfrm>
          <a:prstGeom prst="rect">
            <a:avLst/>
          </a:prstGeom>
        </p:spPr>
      </p:pic>
      <p:sp>
        <p:nvSpPr>
          <p:cNvPr id="10" name="文本框 9">
            <a:extLst>
              <a:ext uri="{FF2B5EF4-FFF2-40B4-BE49-F238E27FC236}">
                <a16:creationId xmlns:a16="http://schemas.microsoft.com/office/drawing/2014/main" id="{F73DB88B-B78B-82F5-2907-6EE17580100D}"/>
              </a:ext>
            </a:extLst>
          </p:cNvPr>
          <p:cNvSpPr txBox="1"/>
          <p:nvPr/>
        </p:nvSpPr>
        <p:spPr>
          <a:xfrm>
            <a:off x="6045898" y="2828835"/>
            <a:ext cx="4181475" cy="954107"/>
          </a:xfrm>
          <a:prstGeom prst="rect">
            <a:avLst/>
          </a:prstGeom>
          <a:noFill/>
        </p:spPr>
        <p:txBody>
          <a:bodyPr wrap="square" rtlCol="0">
            <a:spAutoFit/>
          </a:bodyPr>
          <a:lstStyle/>
          <a:p>
            <a:pPr marL="285750" indent="-285750">
              <a:buFont typeface="Arial" panose="020B0604020202020204" pitchFamily="34" charset="0"/>
              <a:buChar char="•"/>
            </a:pPr>
            <a:r>
              <a:rPr lang="en-US" dirty="0"/>
              <a:t>Butterworth loss-pass filter with 15Hz to denoise and outlier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LSTM interpret time-seq signals</a:t>
            </a:r>
            <a:endParaRPr lang="en-CH" dirty="0"/>
          </a:p>
        </p:txBody>
      </p:sp>
      <p:sp>
        <p:nvSpPr>
          <p:cNvPr id="11" name="文本框 10">
            <a:extLst>
              <a:ext uri="{FF2B5EF4-FFF2-40B4-BE49-F238E27FC236}">
                <a16:creationId xmlns:a16="http://schemas.microsoft.com/office/drawing/2014/main" id="{DD3169F2-EB2F-828B-80CA-5C90D914480C}"/>
              </a:ext>
            </a:extLst>
          </p:cNvPr>
          <p:cNvSpPr txBox="1"/>
          <p:nvPr/>
        </p:nvSpPr>
        <p:spPr>
          <a:xfrm>
            <a:off x="6363834" y="5070276"/>
            <a:ext cx="2628902" cy="369332"/>
          </a:xfrm>
          <a:prstGeom prst="rect">
            <a:avLst/>
          </a:prstGeom>
          <a:noFill/>
        </p:spPr>
        <p:txBody>
          <a:bodyPr wrap="square" rtlCol="0">
            <a:spAutoFit/>
          </a:bodyPr>
          <a:lstStyle/>
          <a:p>
            <a:r>
              <a:rPr lang="en-US" dirty="0"/>
              <a:t>Observation buffer</a:t>
            </a:r>
            <a:endParaRPr lang="en-CH" dirty="0"/>
          </a:p>
        </p:txBody>
      </p:sp>
      <p:sp>
        <p:nvSpPr>
          <p:cNvPr id="13" name="文本框 12">
            <a:extLst>
              <a:ext uri="{FF2B5EF4-FFF2-40B4-BE49-F238E27FC236}">
                <a16:creationId xmlns:a16="http://schemas.microsoft.com/office/drawing/2014/main" id="{CF45255F-93DE-D2A1-7FAE-12E4397A2A40}"/>
              </a:ext>
            </a:extLst>
          </p:cNvPr>
          <p:cNvSpPr txBox="1"/>
          <p:nvPr/>
        </p:nvSpPr>
        <p:spPr>
          <a:xfrm>
            <a:off x="107578" y="0"/>
            <a:ext cx="7521947" cy="523220"/>
          </a:xfrm>
          <a:prstGeom prst="rect">
            <a:avLst/>
          </a:prstGeom>
          <a:noFill/>
        </p:spPr>
        <p:txBody>
          <a:bodyPr wrap="square" rtlCol="0">
            <a:spAutoFit/>
          </a:bodyPr>
          <a:lstStyle/>
          <a:p>
            <a:r>
              <a:rPr lang="en-US" sz="2800" dirty="0"/>
              <a:t>C.1.IMU + NN </a:t>
            </a:r>
            <a:endParaRPr lang="en-CH" sz="2800" dirty="0"/>
          </a:p>
        </p:txBody>
      </p:sp>
    </p:spTree>
    <p:extLst>
      <p:ext uri="{BB962C8B-B14F-4D97-AF65-F5344CB8AC3E}">
        <p14:creationId xmlns:p14="http://schemas.microsoft.com/office/powerpoint/2010/main" val="338952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16</a:t>
            </a:fld>
            <a:endParaRPr dirty="0"/>
          </a:p>
        </p:txBody>
      </p:sp>
      <p:sp>
        <p:nvSpPr>
          <p:cNvPr id="2" name="文本框 1">
            <a:extLst>
              <a:ext uri="{FF2B5EF4-FFF2-40B4-BE49-F238E27FC236}">
                <a16:creationId xmlns:a16="http://schemas.microsoft.com/office/drawing/2014/main" id="{B4B3B05E-1D7F-1AB8-1EF7-17A8F047C5C2}"/>
              </a:ext>
            </a:extLst>
          </p:cNvPr>
          <p:cNvSpPr txBox="1"/>
          <p:nvPr/>
        </p:nvSpPr>
        <p:spPr>
          <a:xfrm>
            <a:off x="485539" y="648428"/>
            <a:ext cx="11354479" cy="369332"/>
          </a:xfrm>
          <a:prstGeom prst="rect">
            <a:avLst/>
          </a:prstGeom>
          <a:noFill/>
        </p:spPr>
        <p:txBody>
          <a:bodyPr wrap="square" rtlCol="0">
            <a:spAutoFit/>
          </a:bodyPr>
          <a:lstStyle/>
          <a:p>
            <a:r>
              <a:rPr lang="en-US" b="1" dirty="0"/>
              <a:t>16.Sim-to-Real Strategy for Spatially Aware Robot Navigation in Uneven Outdoor Environment(2022)</a:t>
            </a:r>
            <a:endParaRPr lang="en-CH" b="1" dirty="0"/>
          </a:p>
        </p:txBody>
      </p:sp>
      <p:pic>
        <p:nvPicPr>
          <p:cNvPr id="3" name="图片 2">
            <a:extLst>
              <a:ext uri="{FF2B5EF4-FFF2-40B4-BE49-F238E27FC236}">
                <a16:creationId xmlns:a16="http://schemas.microsoft.com/office/drawing/2014/main" id="{C49E73C4-B59A-88DA-1224-80DD05FE89B5}"/>
              </a:ext>
            </a:extLst>
          </p:cNvPr>
          <p:cNvPicPr>
            <a:picLocks noChangeAspect="1"/>
          </p:cNvPicPr>
          <p:nvPr/>
        </p:nvPicPr>
        <p:blipFill rotWithShape="1">
          <a:blip r:embed="rId3">
            <a:extLst>
              <a:ext uri="{28A0092B-C50C-407E-A947-70E740481C1C}">
                <a14:useLocalDpi xmlns:a14="http://schemas.microsoft.com/office/drawing/2010/main" val="0"/>
              </a:ext>
            </a:extLst>
          </a:blip>
          <a:srcRect r="1005" b="45829"/>
          <a:stretch/>
        </p:blipFill>
        <p:spPr>
          <a:xfrm>
            <a:off x="380532" y="1160561"/>
            <a:ext cx="6098805" cy="2213669"/>
          </a:xfrm>
          <a:prstGeom prst="rect">
            <a:avLst/>
          </a:prstGeom>
        </p:spPr>
      </p:pic>
      <p:pic>
        <p:nvPicPr>
          <p:cNvPr id="4" name="图片 3">
            <a:extLst>
              <a:ext uri="{FF2B5EF4-FFF2-40B4-BE49-F238E27FC236}">
                <a16:creationId xmlns:a16="http://schemas.microsoft.com/office/drawing/2014/main" id="{E2064C8B-FDB4-091A-CAF6-D3104C0360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94897" y="76805"/>
            <a:ext cx="841345" cy="841345"/>
          </a:xfrm>
          <a:prstGeom prst="rect">
            <a:avLst/>
          </a:prstGeom>
        </p:spPr>
      </p:pic>
      <p:pic>
        <p:nvPicPr>
          <p:cNvPr id="5" name="图片 4">
            <a:extLst>
              <a:ext uri="{FF2B5EF4-FFF2-40B4-BE49-F238E27FC236}">
                <a16:creationId xmlns:a16="http://schemas.microsoft.com/office/drawing/2014/main" id="{2015A066-9FB8-F75D-E8AD-98AAA2B135C7}"/>
              </a:ext>
            </a:extLst>
          </p:cNvPr>
          <p:cNvPicPr>
            <a:picLocks noChangeAspect="1"/>
          </p:cNvPicPr>
          <p:nvPr/>
        </p:nvPicPr>
        <p:blipFill rotWithShape="1">
          <a:blip r:embed="rId5">
            <a:extLst>
              <a:ext uri="{28A0092B-C50C-407E-A947-70E740481C1C}">
                <a14:useLocalDpi xmlns:a14="http://schemas.microsoft.com/office/drawing/2010/main" val="0"/>
              </a:ext>
            </a:extLst>
          </a:blip>
          <a:srcRect r="1102" b="19526"/>
          <a:stretch/>
        </p:blipFill>
        <p:spPr>
          <a:xfrm>
            <a:off x="160239" y="4323582"/>
            <a:ext cx="5048007" cy="1762982"/>
          </a:xfrm>
          <a:prstGeom prst="rect">
            <a:avLst/>
          </a:prstGeom>
        </p:spPr>
      </p:pic>
      <p:sp>
        <p:nvSpPr>
          <p:cNvPr id="6" name="文本框 5">
            <a:extLst>
              <a:ext uri="{FF2B5EF4-FFF2-40B4-BE49-F238E27FC236}">
                <a16:creationId xmlns:a16="http://schemas.microsoft.com/office/drawing/2014/main" id="{452BD47D-EE3B-399C-988F-4CED62019536}"/>
              </a:ext>
            </a:extLst>
          </p:cNvPr>
          <p:cNvSpPr txBox="1"/>
          <p:nvPr/>
        </p:nvSpPr>
        <p:spPr>
          <a:xfrm>
            <a:off x="485539" y="3517031"/>
            <a:ext cx="11354479" cy="369332"/>
          </a:xfrm>
          <a:prstGeom prst="rect">
            <a:avLst/>
          </a:prstGeom>
          <a:noFill/>
        </p:spPr>
        <p:txBody>
          <a:bodyPr wrap="square" rtlCol="0">
            <a:spAutoFit/>
          </a:bodyPr>
          <a:lstStyle/>
          <a:p>
            <a:r>
              <a:rPr lang="en-US" b="1" dirty="0"/>
              <a:t>17.Zero-Shot Policy Transferability for the Control of a Scale Autonomous Vehicle</a:t>
            </a:r>
            <a:endParaRPr lang="en-CH" b="1" dirty="0"/>
          </a:p>
        </p:txBody>
      </p:sp>
      <p:pic>
        <p:nvPicPr>
          <p:cNvPr id="7" name="图片 6">
            <a:extLst>
              <a:ext uri="{FF2B5EF4-FFF2-40B4-BE49-F238E27FC236}">
                <a16:creationId xmlns:a16="http://schemas.microsoft.com/office/drawing/2014/main" id="{8C12D206-E709-8E0E-1D4D-D41DEF269CAB}"/>
              </a:ext>
            </a:extLst>
          </p:cNvPr>
          <p:cNvPicPr>
            <a:picLocks noChangeAspect="1"/>
          </p:cNvPicPr>
          <p:nvPr/>
        </p:nvPicPr>
        <p:blipFill>
          <a:blip r:embed="rId6"/>
          <a:stretch>
            <a:fillRect/>
          </a:stretch>
        </p:blipFill>
        <p:spPr>
          <a:xfrm>
            <a:off x="3572752" y="4935620"/>
            <a:ext cx="8219082" cy="671683"/>
          </a:xfrm>
          <a:prstGeom prst="rect">
            <a:avLst/>
          </a:prstGeom>
        </p:spPr>
      </p:pic>
      <p:pic>
        <p:nvPicPr>
          <p:cNvPr id="8" name="图片 7">
            <a:extLst>
              <a:ext uri="{FF2B5EF4-FFF2-40B4-BE49-F238E27FC236}">
                <a16:creationId xmlns:a16="http://schemas.microsoft.com/office/drawing/2014/main" id="{C0ABEC82-023D-87A4-D4AE-D65E8A801928}"/>
              </a:ext>
            </a:extLst>
          </p:cNvPr>
          <p:cNvPicPr>
            <a:picLocks noChangeAspect="1"/>
          </p:cNvPicPr>
          <p:nvPr/>
        </p:nvPicPr>
        <p:blipFill>
          <a:blip r:embed="rId7"/>
          <a:stretch>
            <a:fillRect/>
          </a:stretch>
        </p:blipFill>
        <p:spPr>
          <a:xfrm>
            <a:off x="7244774" y="1944724"/>
            <a:ext cx="3814511" cy="545734"/>
          </a:xfrm>
          <a:prstGeom prst="rect">
            <a:avLst/>
          </a:prstGeom>
        </p:spPr>
      </p:pic>
      <p:sp>
        <p:nvSpPr>
          <p:cNvPr id="9" name="文本框 8">
            <a:extLst>
              <a:ext uri="{FF2B5EF4-FFF2-40B4-BE49-F238E27FC236}">
                <a16:creationId xmlns:a16="http://schemas.microsoft.com/office/drawing/2014/main" id="{4BDA52CE-A22F-B8A3-832E-868198FD3C4D}"/>
              </a:ext>
            </a:extLst>
          </p:cNvPr>
          <p:cNvSpPr txBox="1"/>
          <p:nvPr/>
        </p:nvSpPr>
        <p:spPr>
          <a:xfrm>
            <a:off x="107578" y="0"/>
            <a:ext cx="7521947" cy="523220"/>
          </a:xfrm>
          <a:prstGeom prst="rect">
            <a:avLst/>
          </a:prstGeom>
          <a:noFill/>
        </p:spPr>
        <p:txBody>
          <a:bodyPr wrap="square" rtlCol="0">
            <a:spAutoFit/>
          </a:bodyPr>
          <a:lstStyle/>
          <a:p>
            <a:r>
              <a:rPr lang="en-US" sz="2800" dirty="0"/>
              <a:t>C.2.IMU Information Extraction</a:t>
            </a:r>
            <a:endParaRPr lang="en-CH" sz="2800" dirty="0"/>
          </a:p>
        </p:txBody>
      </p:sp>
    </p:spTree>
    <p:extLst>
      <p:ext uri="{BB962C8B-B14F-4D97-AF65-F5344CB8AC3E}">
        <p14:creationId xmlns:p14="http://schemas.microsoft.com/office/powerpoint/2010/main" val="142503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17</a:t>
            </a:fld>
            <a:endParaRPr dirty="0"/>
          </a:p>
        </p:txBody>
      </p:sp>
      <p:sp>
        <p:nvSpPr>
          <p:cNvPr id="3" name="文本框 2">
            <a:extLst>
              <a:ext uri="{FF2B5EF4-FFF2-40B4-BE49-F238E27FC236}">
                <a16:creationId xmlns:a16="http://schemas.microsoft.com/office/drawing/2014/main" id="{061692E8-B8E9-DD37-C6D6-1A3942B389F1}"/>
              </a:ext>
            </a:extLst>
          </p:cNvPr>
          <p:cNvSpPr txBox="1"/>
          <p:nvPr/>
        </p:nvSpPr>
        <p:spPr>
          <a:xfrm>
            <a:off x="107578" y="0"/>
            <a:ext cx="4772027" cy="523220"/>
          </a:xfrm>
          <a:prstGeom prst="rect">
            <a:avLst/>
          </a:prstGeom>
          <a:noFill/>
        </p:spPr>
        <p:txBody>
          <a:bodyPr wrap="square" rtlCol="0">
            <a:spAutoFit/>
          </a:bodyPr>
          <a:lstStyle/>
          <a:p>
            <a:r>
              <a:rPr lang="en-US" altLang="zh-CN" sz="2800" dirty="0"/>
              <a:t>D. Force Sensor</a:t>
            </a:r>
            <a:endParaRPr lang="en-CH" sz="2800" dirty="0"/>
          </a:p>
        </p:txBody>
      </p:sp>
      <p:pic>
        <p:nvPicPr>
          <p:cNvPr id="5" name="图片 4">
            <a:extLst>
              <a:ext uri="{FF2B5EF4-FFF2-40B4-BE49-F238E27FC236}">
                <a16:creationId xmlns:a16="http://schemas.microsoft.com/office/drawing/2014/main" id="{7699E438-DE6E-7B6C-4CC2-BC94795BB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2799" y="129025"/>
            <a:ext cx="626598" cy="650417"/>
          </a:xfrm>
          <a:prstGeom prst="rect">
            <a:avLst/>
          </a:prstGeom>
        </p:spPr>
      </p:pic>
      <mc:AlternateContent xmlns:mc="http://schemas.openxmlformats.org/markup-compatibility/2006" xmlns:pslz="http://schemas.microsoft.com/office/powerpoint/2016/slidezoom">
        <mc:Choice Requires="pslz">
          <p:graphicFrame>
            <p:nvGraphicFramePr>
              <p:cNvPr id="7" name="幻灯片缩放定位 6">
                <a:extLst>
                  <a:ext uri="{FF2B5EF4-FFF2-40B4-BE49-F238E27FC236}">
                    <a16:creationId xmlns:a16="http://schemas.microsoft.com/office/drawing/2014/main" id="{7A9852EB-D430-A45E-4BA8-541DA1B9B955}"/>
                  </a:ext>
                </a:extLst>
              </p:cNvPr>
              <p:cNvGraphicFramePr>
                <a:graphicFrameLocks noChangeAspect="1"/>
              </p:cNvGraphicFramePr>
              <p:nvPr>
                <p:extLst>
                  <p:ext uri="{D42A27DB-BD31-4B8C-83A1-F6EECF244321}">
                    <p14:modId xmlns:p14="http://schemas.microsoft.com/office/powerpoint/2010/main" val="2102591454"/>
                  </p:ext>
                </p:extLst>
              </p:nvPr>
            </p:nvGraphicFramePr>
            <p:xfrm>
              <a:off x="2706303" y="1714500"/>
              <a:ext cx="3048000" cy="1714500"/>
            </p:xfrm>
            <a:graphic>
              <a:graphicData uri="http://schemas.microsoft.com/office/powerpoint/2016/slidezoom">
                <pslz:sldZm>
                  <pslz:sldZmObj sldId="286" cId="3942669643">
                    <pslz:zmPr id="{5A1CA187-0807-437D-9724-7B29028B5C87}" returnToParent="0" transitionDur="1000">
                      <p166:blipFill xmlns:p166="http://schemas.microsoft.com/office/powerpoint/2016/6/main">
                        <a:blip r:embed="rId4"/>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7" name="幻灯片缩放定位 6">
                <a:hlinkClick r:id="rId5" action="ppaction://hlinksldjump"/>
                <a:extLst>
                  <a:ext uri="{FF2B5EF4-FFF2-40B4-BE49-F238E27FC236}">
                    <a16:creationId xmlns:a16="http://schemas.microsoft.com/office/drawing/2014/main" id="{7A9852EB-D430-A45E-4BA8-541DA1B9B955}"/>
                  </a:ext>
                </a:extLst>
              </p:cNvPr>
              <p:cNvPicPr>
                <a:picLocks noGrp="1" noRot="1" noChangeAspect="1" noMove="1" noResize="1" noEditPoints="1" noAdjustHandles="1" noChangeArrowheads="1" noChangeShapeType="1"/>
              </p:cNvPicPr>
              <p:nvPr/>
            </p:nvPicPr>
            <p:blipFill>
              <a:blip r:embed="rId6"/>
              <a:stretch>
                <a:fillRect/>
              </a:stretch>
            </p:blipFill>
            <p:spPr>
              <a:xfrm>
                <a:off x="2706303" y="1714500"/>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 name="幻灯片缩放定位 8">
                <a:extLst>
                  <a:ext uri="{FF2B5EF4-FFF2-40B4-BE49-F238E27FC236}">
                    <a16:creationId xmlns:a16="http://schemas.microsoft.com/office/drawing/2014/main" id="{87B3030A-7534-F790-0CDD-86C81FA3396F}"/>
                  </a:ext>
                </a:extLst>
              </p:cNvPr>
              <p:cNvGraphicFramePr>
                <a:graphicFrameLocks noChangeAspect="1"/>
              </p:cNvGraphicFramePr>
              <p:nvPr>
                <p:extLst>
                  <p:ext uri="{D42A27DB-BD31-4B8C-83A1-F6EECF244321}">
                    <p14:modId xmlns:p14="http://schemas.microsoft.com/office/powerpoint/2010/main" val="3901134506"/>
                  </p:ext>
                </p:extLst>
              </p:nvPr>
            </p:nvGraphicFramePr>
            <p:xfrm>
              <a:off x="6055092" y="1714500"/>
              <a:ext cx="3048000" cy="1714500"/>
            </p:xfrm>
            <a:graphic>
              <a:graphicData uri="http://schemas.microsoft.com/office/powerpoint/2016/slidezoom">
                <pslz:sldZm>
                  <pslz:sldZmObj sldId="287" cId="1439228805">
                    <pslz:zmPr id="{E6589414-30B6-4CDE-A5A2-64E0B8535C46}" returnToParent="0" transitionDur="1000">
                      <p166:blipFill xmlns:p166="http://schemas.microsoft.com/office/powerpoint/2016/6/main">
                        <a:blip r:embed="rId7"/>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9" name="幻灯片缩放定位 8">
                <a:hlinkClick r:id="rId8" action="ppaction://hlinksldjump"/>
                <a:extLst>
                  <a:ext uri="{FF2B5EF4-FFF2-40B4-BE49-F238E27FC236}">
                    <a16:creationId xmlns:a16="http://schemas.microsoft.com/office/drawing/2014/main" id="{87B3030A-7534-F790-0CDD-86C81FA3396F}"/>
                  </a:ext>
                </a:extLst>
              </p:cNvPr>
              <p:cNvPicPr>
                <a:picLocks noGrp="1" noRot="1" noChangeAspect="1" noMove="1" noResize="1" noEditPoints="1" noAdjustHandles="1" noChangeArrowheads="1" noChangeShapeType="1"/>
              </p:cNvPicPr>
              <p:nvPr/>
            </p:nvPicPr>
            <p:blipFill>
              <a:blip r:embed="rId9"/>
              <a:stretch>
                <a:fillRect/>
              </a:stretch>
            </p:blipFill>
            <p:spPr>
              <a:xfrm>
                <a:off x="6055092" y="1714500"/>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 name="幻灯片缩放定位 10">
                <a:extLst>
                  <a:ext uri="{FF2B5EF4-FFF2-40B4-BE49-F238E27FC236}">
                    <a16:creationId xmlns:a16="http://schemas.microsoft.com/office/drawing/2014/main" id="{3A021564-1D1E-D76E-6877-A7B8B5FB271D}"/>
                  </a:ext>
                </a:extLst>
              </p:cNvPr>
              <p:cNvGraphicFramePr>
                <a:graphicFrameLocks noChangeAspect="1"/>
              </p:cNvGraphicFramePr>
              <p:nvPr>
                <p:extLst>
                  <p:ext uri="{D42A27DB-BD31-4B8C-83A1-F6EECF244321}">
                    <p14:modId xmlns:p14="http://schemas.microsoft.com/office/powerpoint/2010/main" val="4107483595"/>
                  </p:ext>
                </p:extLst>
              </p:nvPr>
            </p:nvGraphicFramePr>
            <p:xfrm>
              <a:off x="2706303" y="3626518"/>
              <a:ext cx="3048000" cy="1714500"/>
            </p:xfrm>
            <a:graphic>
              <a:graphicData uri="http://schemas.microsoft.com/office/powerpoint/2016/slidezoom">
                <pslz:sldZm>
                  <pslz:sldZmObj sldId="288" cId="3126725249">
                    <pslz:zmPr id="{07F2793A-3234-4441-9522-4FA1D45ED2C0}" returnToParent="0" transitionDur="1000">
                      <p166:blipFill xmlns:p166="http://schemas.microsoft.com/office/powerpoint/2016/6/main">
                        <a:blip r:embed="rId10"/>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11" name="幻灯片缩放定位 10">
                <a:hlinkClick r:id="rId11" action="ppaction://hlinksldjump"/>
                <a:extLst>
                  <a:ext uri="{FF2B5EF4-FFF2-40B4-BE49-F238E27FC236}">
                    <a16:creationId xmlns:a16="http://schemas.microsoft.com/office/drawing/2014/main" id="{3A021564-1D1E-D76E-6877-A7B8B5FB271D}"/>
                  </a:ext>
                </a:extLst>
              </p:cNvPr>
              <p:cNvPicPr>
                <a:picLocks noGrp="1" noRot="1" noChangeAspect="1" noMove="1" noResize="1" noEditPoints="1" noAdjustHandles="1" noChangeArrowheads="1" noChangeShapeType="1"/>
              </p:cNvPicPr>
              <p:nvPr/>
            </p:nvPicPr>
            <p:blipFill>
              <a:blip r:embed="rId12"/>
              <a:stretch>
                <a:fillRect/>
              </a:stretch>
            </p:blipFill>
            <p:spPr>
              <a:xfrm>
                <a:off x="2706303" y="3626518"/>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 name="幻灯片缩放定位 12">
                <a:extLst>
                  <a:ext uri="{FF2B5EF4-FFF2-40B4-BE49-F238E27FC236}">
                    <a16:creationId xmlns:a16="http://schemas.microsoft.com/office/drawing/2014/main" id="{2C58D758-42CC-CC90-4A85-D428FAB9C1ED}"/>
                  </a:ext>
                </a:extLst>
              </p:cNvPr>
              <p:cNvGraphicFramePr>
                <a:graphicFrameLocks noChangeAspect="1"/>
              </p:cNvGraphicFramePr>
              <p:nvPr>
                <p:extLst>
                  <p:ext uri="{D42A27DB-BD31-4B8C-83A1-F6EECF244321}">
                    <p14:modId xmlns:p14="http://schemas.microsoft.com/office/powerpoint/2010/main" val="2249257889"/>
                  </p:ext>
                </p:extLst>
              </p:nvPr>
            </p:nvGraphicFramePr>
            <p:xfrm>
              <a:off x="6055092" y="3626518"/>
              <a:ext cx="3048000" cy="1714500"/>
            </p:xfrm>
            <a:graphic>
              <a:graphicData uri="http://schemas.microsoft.com/office/powerpoint/2016/slidezoom">
                <pslz:sldZm>
                  <pslz:sldZmObj sldId="292" cId="2940523499">
                    <pslz:zmPr id="{43D6ED85-55F1-4414-959E-847CDFA6602D}" returnToParent="0" transitionDur="1000">
                      <p166:blipFill xmlns:p166="http://schemas.microsoft.com/office/powerpoint/2016/6/main">
                        <a:blip r:embed="rId1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13" name="幻灯片缩放定位 12">
                <a:hlinkClick r:id="rId14" action="ppaction://hlinksldjump"/>
                <a:extLst>
                  <a:ext uri="{FF2B5EF4-FFF2-40B4-BE49-F238E27FC236}">
                    <a16:creationId xmlns:a16="http://schemas.microsoft.com/office/drawing/2014/main" id="{2C58D758-42CC-CC90-4A85-D428FAB9C1ED}"/>
                  </a:ext>
                </a:extLst>
              </p:cNvPr>
              <p:cNvPicPr>
                <a:picLocks noGrp="1" noRot="1" noChangeAspect="1" noMove="1" noResize="1" noEditPoints="1" noAdjustHandles="1" noChangeArrowheads="1" noChangeShapeType="1"/>
              </p:cNvPicPr>
              <p:nvPr/>
            </p:nvPicPr>
            <p:blipFill>
              <a:blip r:embed="rId15"/>
              <a:stretch>
                <a:fillRect/>
              </a:stretch>
            </p:blipFill>
            <p:spPr>
              <a:xfrm>
                <a:off x="6055092" y="3626518"/>
                <a:ext cx="3048000" cy="1714500"/>
              </a:xfrm>
              <a:prstGeom prst="rect">
                <a:avLst/>
              </a:prstGeom>
              <a:ln w="3175">
                <a:solidFill>
                  <a:prstClr val="ltGray"/>
                </a:solidFill>
              </a:ln>
            </p:spPr>
          </p:pic>
        </mc:Fallback>
      </mc:AlternateContent>
      <p:sp>
        <p:nvSpPr>
          <p:cNvPr id="14" name="文本框 13">
            <a:extLst>
              <a:ext uri="{FF2B5EF4-FFF2-40B4-BE49-F238E27FC236}">
                <a16:creationId xmlns:a16="http://schemas.microsoft.com/office/drawing/2014/main" id="{CC75B934-35A9-2A10-D2C1-2F60756EAD2A}"/>
              </a:ext>
            </a:extLst>
          </p:cNvPr>
          <p:cNvSpPr txBox="1"/>
          <p:nvPr/>
        </p:nvSpPr>
        <p:spPr>
          <a:xfrm>
            <a:off x="3437020" y="1106905"/>
            <a:ext cx="1751798" cy="307777"/>
          </a:xfrm>
          <a:prstGeom prst="rect">
            <a:avLst/>
          </a:prstGeom>
          <a:noFill/>
        </p:spPr>
        <p:txBody>
          <a:bodyPr wrap="square" rtlCol="0">
            <a:spAutoFit/>
          </a:bodyPr>
          <a:lstStyle/>
          <a:p>
            <a:r>
              <a:rPr lang="en-US" dirty="0"/>
              <a:t>D.1.Review</a:t>
            </a:r>
            <a:endParaRPr lang="en-CH" dirty="0"/>
          </a:p>
        </p:txBody>
      </p:sp>
      <p:sp>
        <p:nvSpPr>
          <p:cNvPr id="15" name="文本框 14">
            <a:extLst>
              <a:ext uri="{FF2B5EF4-FFF2-40B4-BE49-F238E27FC236}">
                <a16:creationId xmlns:a16="http://schemas.microsoft.com/office/drawing/2014/main" id="{D8AFFCBC-1FB3-74C2-858F-B6AE1D81FE4A}"/>
              </a:ext>
            </a:extLst>
          </p:cNvPr>
          <p:cNvSpPr txBox="1"/>
          <p:nvPr/>
        </p:nvSpPr>
        <p:spPr>
          <a:xfrm>
            <a:off x="6791326" y="1106905"/>
            <a:ext cx="2140918" cy="307777"/>
          </a:xfrm>
          <a:prstGeom prst="rect">
            <a:avLst/>
          </a:prstGeom>
          <a:noFill/>
        </p:spPr>
        <p:txBody>
          <a:bodyPr wrap="square" rtlCol="0">
            <a:spAutoFit/>
          </a:bodyPr>
          <a:lstStyle/>
          <a:p>
            <a:r>
              <a:rPr lang="en-US" dirty="0"/>
              <a:t>D.2.Numerical Approach</a:t>
            </a:r>
            <a:endParaRPr lang="en-CH" dirty="0"/>
          </a:p>
        </p:txBody>
      </p:sp>
      <p:sp>
        <p:nvSpPr>
          <p:cNvPr id="16" name="文本框 15">
            <a:extLst>
              <a:ext uri="{FF2B5EF4-FFF2-40B4-BE49-F238E27FC236}">
                <a16:creationId xmlns:a16="http://schemas.microsoft.com/office/drawing/2014/main" id="{7D4F0C1C-01DD-379F-4C4B-A772EB86FA21}"/>
              </a:ext>
            </a:extLst>
          </p:cNvPr>
          <p:cNvSpPr txBox="1"/>
          <p:nvPr/>
        </p:nvSpPr>
        <p:spPr>
          <a:xfrm>
            <a:off x="3119387" y="5597206"/>
            <a:ext cx="1917031" cy="307777"/>
          </a:xfrm>
          <a:prstGeom prst="rect">
            <a:avLst/>
          </a:prstGeom>
          <a:noFill/>
        </p:spPr>
        <p:txBody>
          <a:bodyPr wrap="square" rtlCol="0">
            <a:spAutoFit/>
          </a:bodyPr>
          <a:lstStyle/>
          <a:p>
            <a:r>
              <a:rPr lang="en-US" dirty="0"/>
              <a:t>D.3.FEM simulation</a:t>
            </a:r>
            <a:endParaRPr lang="en-CH" dirty="0"/>
          </a:p>
        </p:txBody>
      </p:sp>
      <p:sp>
        <p:nvSpPr>
          <p:cNvPr id="17" name="文本框 16">
            <a:extLst>
              <a:ext uri="{FF2B5EF4-FFF2-40B4-BE49-F238E27FC236}">
                <a16:creationId xmlns:a16="http://schemas.microsoft.com/office/drawing/2014/main" id="{9DBF5BAE-1EEC-8252-D652-6683010D32B4}"/>
              </a:ext>
            </a:extLst>
          </p:cNvPr>
          <p:cNvSpPr txBox="1"/>
          <p:nvPr/>
        </p:nvSpPr>
        <p:spPr>
          <a:xfrm>
            <a:off x="6638423" y="5597205"/>
            <a:ext cx="2986239" cy="307777"/>
          </a:xfrm>
          <a:prstGeom prst="rect">
            <a:avLst/>
          </a:prstGeom>
          <a:noFill/>
        </p:spPr>
        <p:txBody>
          <a:bodyPr wrap="square" rtlCol="0">
            <a:spAutoFit/>
          </a:bodyPr>
          <a:lstStyle/>
          <a:p>
            <a:r>
              <a:rPr lang="en-US" dirty="0"/>
              <a:t>D.4.Dataset Augmentation</a:t>
            </a:r>
            <a:endParaRPr lang="en-CH" dirty="0"/>
          </a:p>
        </p:txBody>
      </p:sp>
    </p:spTree>
    <p:extLst>
      <p:ext uri="{BB962C8B-B14F-4D97-AF65-F5344CB8AC3E}">
        <p14:creationId xmlns:p14="http://schemas.microsoft.com/office/powerpoint/2010/main" val="1798173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18</a:t>
            </a:fld>
            <a:endParaRPr dirty="0"/>
          </a:p>
        </p:txBody>
      </p:sp>
      <p:sp>
        <p:nvSpPr>
          <p:cNvPr id="2" name="文本框 1">
            <a:extLst>
              <a:ext uri="{FF2B5EF4-FFF2-40B4-BE49-F238E27FC236}">
                <a16:creationId xmlns:a16="http://schemas.microsoft.com/office/drawing/2014/main" id="{26344B6E-86F0-6F28-5FA0-261209F7D12E}"/>
              </a:ext>
            </a:extLst>
          </p:cNvPr>
          <p:cNvSpPr txBox="1"/>
          <p:nvPr/>
        </p:nvSpPr>
        <p:spPr>
          <a:xfrm>
            <a:off x="606891" y="1108202"/>
            <a:ext cx="7629527" cy="369332"/>
          </a:xfrm>
          <a:prstGeom prst="rect">
            <a:avLst/>
          </a:prstGeom>
          <a:noFill/>
        </p:spPr>
        <p:txBody>
          <a:bodyPr wrap="square" rtlCol="0">
            <a:spAutoFit/>
          </a:bodyPr>
          <a:lstStyle/>
          <a:p>
            <a:r>
              <a:rPr lang="en-US" b="1" dirty="0"/>
              <a:t>18.Robotic tactile perception of object properties: A review (2017)</a:t>
            </a:r>
            <a:endParaRPr lang="en-CH" b="1" dirty="0"/>
          </a:p>
        </p:txBody>
      </p:sp>
      <p:sp>
        <p:nvSpPr>
          <p:cNvPr id="3" name="文本框 2">
            <a:extLst>
              <a:ext uri="{FF2B5EF4-FFF2-40B4-BE49-F238E27FC236}">
                <a16:creationId xmlns:a16="http://schemas.microsoft.com/office/drawing/2014/main" id="{061692E8-B8E9-DD37-C6D6-1A3942B389F1}"/>
              </a:ext>
            </a:extLst>
          </p:cNvPr>
          <p:cNvSpPr txBox="1"/>
          <p:nvPr/>
        </p:nvSpPr>
        <p:spPr>
          <a:xfrm>
            <a:off x="107578" y="0"/>
            <a:ext cx="4772027" cy="523220"/>
          </a:xfrm>
          <a:prstGeom prst="rect">
            <a:avLst/>
          </a:prstGeom>
          <a:noFill/>
        </p:spPr>
        <p:txBody>
          <a:bodyPr wrap="square" rtlCol="0">
            <a:spAutoFit/>
          </a:bodyPr>
          <a:lstStyle/>
          <a:p>
            <a:r>
              <a:rPr lang="en-US" altLang="zh-CN" sz="2800" dirty="0"/>
              <a:t>D.1.Review</a:t>
            </a:r>
            <a:endParaRPr lang="en-CH" sz="2800" dirty="0"/>
          </a:p>
        </p:txBody>
      </p:sp>
      <p:pic>
        <p:nvPicPr>
          <p:cNvPr id="5" name="图片 4">
            <a:extLst>
              <a:ext uri="{FF2B5EF4-FFF2-40B4-BE49-F238E27FC236}">
                <a16:creationId xmlns:a16="http://schemas.microsoft.com/office/drawing/2014/main" id="{7699E438-DE6E-7B6C-4CC2-BC94795BB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2799" y="129025"/>
            <a:ext cx="626598" cy="650417"/>
          </a:xfrm>
          <a:prstGeom prst="rect">
            <a:avLst/>
          </a:prstGeom>
        </p:spPr>
      </p:pic>
      <p:pic>
        <p:nvPicPr>
          <p:cNvPr id="7" name="图片 6">
            <a:extLst>
              <a:ext uri="{FF2B5EF4-FFF2-40B4-BE49-F238E27FC236}">
                <a16:creationId xmlns:a16="http://schemas.microsoft.com/office/drawing/2014/main" id="{F1C83E30-EA1A-4453-8104-7A9C52F0E8EF}"/>
              </a:ext>
            </a:extLst>
          </p:cNvPr>
          <p:cNvPicPr>
            <a:picLocks noChangeAspect="1"/>
          </p:cNvPicPr>
          <p:nvPr/>
        </p:nvPicPr>
        <p:blipFill>
          <a:blip r:embed="rId4"/>
          <a:stretch>
            <a:fillRect/>
          </a:stretch>
        </p:blipFill>
        <p:spPr>
          <a:xfrm>
            <a:off x="7112069" y="1259032"/>
            <a:ext cx="1712331" cy="1269373"/>
          </a:xfrm>
          <a:prstGeom prst="rect">
            <a:avLst/>
          </a:prstGeom>
        </p:spPr>
      </p:pic>
      <p:pic>
        <p:nvPicPr>
          <p:cNvPr id="9" name="图片 8">
            <a:extLst>
              <a:ext uri="{FF2B5EF4-FFF2-40B4-BE49-F238E27FC236}">
                <a16:creationId xmlns:a16="http://schemas.microsoft.com/office/drawing/2014/main" id="{D2047937-8D95-9637-8837-A9EACC2372A7}"/>
              </a:ext>
            </a:extLst>
          </p:cNvPr>
          <p:cNvPicPr>
            <a:picLocks noChangeAspect="1"/>
          </p:cNvPicPr>
          <p:nvPr/>
        </p:nvPicPr>
        <p:blipFill rotWithShape="1">
          <a:blip r:embed="rId5"/>
          <a:srcRect l="67818" t="630" r="2123" b="14500"/>
          <a:stretch/>
        </p:blipFill>
        <p:spPr>
          <a:xfrm>
            <a:off x="10227404" y="2125163"/>
            <a:ext cx="1422208" cy="2033560"/>
          </a:xfrm>
          <a:prstGeom prst="rect">
            <a:avLst/>
          </a:prstGeom>
        </p:spPr>
      </p:pic>
      <p:pic>
        <p:nvPicPr>
          <p:cNvPr id="13" name="图片 12">
            <a:extLst>
              <a:ext uri="{FF2B5EF4-FFF2-40B4-BE49-F238E27FC236}">
                <a16:creationId xmlns:a16="http://schemas.microsoft.com/office/drawing/2014/main" id="{798FFB92-43C9-0EB2-1369-1EA5FE11CB4F}"/>
              </a:ext>
            </a:extLst>
          </p:cNvPr>
          <p:cNvPicPr>
            <a:picLocks noChangeAspect="1"/>
          </p:cNvPicPr>
          <p:nvPr/>
        </p:nvPicPr>
        <p:blipFill>
          <a:blip r:embed="rId6"/>
          <a:stretch>
            <a:fillRect/>
          </a:stretch>
        </p:blipFill>
        <p:spPr>
          <a:xfrm>
            <a:off x="8468428" y="3360486"/>
            <a:ext cx="1498530" cy="1498530"/>
          </a:xfrm>
          <a:prstGeom prst="rect">
            <a:avLst/>
          </a:prstGeom>
        </p:spPr>
      </p:pic>
      <p:pic>
        <p:nvPicPr>
          <p:cNvPr id="15" name="图片 14">
            <a:extLst>
              <a:ext uri="{FF2B5EF4-FFF2-40B4-BE49-F238E27FC236}">
                <a16:creationId xmlns:a16="http://schemas.microsoft.com/office/drawing/2014/main" id="{9BB9B739-9E21-BC8D-7E97-D28345B5AC24}"/>
              </a:ext>
            </a:extLst>
          </p:cNvPr>
          <p:cNvPicPr>
            <a:picLocks noChangeAspect="1"/>
          </p:cNvPicPr>
          <p:nvPr/>
        </p:nvPicPr>
        <p:blipFill rotWithShape="1">
          <a:blip r:embed="rId7"/>
          <a:srcRect r="705" b="15079"/>
          <a:stretch/>
        </p:blipFill>
        <p:spPr>
          <a:xfrm>
            <a:off x="8267700" y="5115994"/>
            <a:ext cx="2125812" cy="1212070"/>
          </a:xfrm>
          <a:prstGeom prst="rect">
            <a:avLst/>
          </a:prstGeom>
        </p:spPr>
      </p:pic>
      <p:sp>
        <p:nvSpPr>
          <p:cNvPr id="16" name="文本框 15">
            <a:extLst>
              <a:ext uri="{FF2B5EF4-FFF2-40B4-BE49-F238E27FC236}">
                <a16:creationId xmlns:a16="http://schemas.microsoft.com/office/drawing/2014/main" id="{FB3FBA0C-27B3-801B-5CBC-980062025804}"/>
              </a:ext>
            </a:extLst>
          </p:cNvPr>
          <p:cNvSpPr txBox="1"/>
          <p:nvPr/>
        </p:nvSpPr>
        <p:spPr>
          <a:xfrm>
            <a:off x="2156059" y="4204139"/>
            <a:ext cx="7252636" cy="37555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Tactile Array: fiber optics, MEMS barometers, </a:t>
            </a:r>
            <a:r>
              <a:rPr lang="en-US" dirty="0" err="1"/>
              <a:t>RoboTouch</a:t>
            </a:r>
            <a:r>
              <a:rPr lang="en-US" dirty="0"/>
              <a:t>, </a:t>
            </a:r>
            <a:r>
              <a:rPr lang="en-US" dirty="0" err="1"/>
              <a:t>DigiTacts</a:t>
            </a:r>
            <a:endParaRPr lang="en-US" dirty="0"/>
          </a:p>
        </p:txBody>
      </p:sp>
      <p:sp>
        <p:nvSpPr>
          <p:cNvPr id="17" name="文本框 16">
            <a:extLst>
              <a:ext uri="{FF2B5EF4-FFF2-40B4-BE49-F238E27FC236}">
                <a16:creationId xmlns:a16="http://schemas.microsoft.com/office/drawing/2014/main" id="{B8B9882D-2666-BDE7-3F5C-60BA6AD043C2}"/>
              </a:ext>
            </a:extLst>
          </p:cNvPr>
          <p:cNvSpPr txBox="1"/>
          <p:nvPr/>
        </p:nvSpPr>
        <p:spPr>
          <a:xfrm>
            <a:off x="2158465" y="5315848"/>
            <a:ext cx="7175634" cy="37555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optical tactile sensor, high resolution : </a:t>
            </a:r>
            <a:r>
              <a:rPr lang="en-US" dirty="0" err="1"/>
              <a:t>GelSight</a:t>
            </a:r>
            <a:r>
              <a:rPr lang="en-US" dirty="0"/>
              <a:t>, </a:t>
            </a:r>
            <a:r>
              <a:rPr lang="en-US" dirty="0" err="1"/>
              <a:t>GelTip</a:t>
            </a:r>
            <a:r>
              <a:rPr lang="en-US" dirty="0"/>
              <a:t>, </a:t>
            </a:r>
            <a:r>
              <a:rPr lang="en-US" dirty="0" err="1"/>
              <a:t>TacTip</a:t>
            </a:r>
            <a:r>
              <a:rPr lang="en-US" dirty="0"/>
              <a:t>, DIGIT</a:t>
            </a:r>
          </a:p>
        </p:txBody>
      </p:sp>
      <p:sp>
        <p:nvSpPr>
          <p:cNvPr id="18" name="文本框 17">
            <a:extLst>
              <a:ext uri="{FF2B5EF4-FFF2-40B4-BE49-F238E27FC236}">
                <a16:creationId xmlns:a16="http://schemas.microsoft.com/office/drawing/2014/main" id="{17CFB2C0-91A5-DB78-4F83-FB3C85421DAB}"/>
              </a:ext>
            </a:extLst>
          </p:cNvPr>
          <p:cNvSpPr txBox="1"/>
          <p:nvPr/>
        </p:nvSpPr>
        <p:spPr>
          <a:xfrm>
            <a:off x="2974206" y="2673536"/>
            <a:ext cx="5544152" cy="523220"/>
          </a:xfrm>
          <a:prstGeom prst="rect">
            <a:avLst/>
          </a:prstGeom>
          <a:noFill/>
        </p:spPr>
        <p:txBody>
          <a:bodyPr wrap="square" rtlCol="0">
            <a:spAutoFit/>
          </a:bodyPr>
          <a:lstStyle/>
          <a:p>
            <a:r>
              <a:rPr lang="en-US" dirty="0"/>
              <a:t>measure contact force : ATI Nano 17 force-torque sensor</a:t>
            </a:r>
          </a:p>
          <a:p>
            <a:endParaRPr lang="en-CH" dirty="0"/>
          </a:p>
        </p:txBody>
      </p:sp>
      <p:sp>
        <p:nvSpPr>
          <p:cNvPr id="19" name="文本框 18">
            <a:extLst>
              <a:ext uri="{FF2B5EF4-FFF2-40B4-BE49-F238E27FC236}">
                <a16:creationId xmlns:a16="http://schemas.microsoft.com/office/drawing/2014/main" id="{06FC9071-FB1C-50F1-B080-D3D2FCA05C96}"/>
              </a:ext>
            </a:extLst>
          </p:cNvPr>
          <p:cNvSpPr txBox="1"/>
          <p:nvPr/>
        </p:nvSpPr>
        <p:spPr>
          <a:xfrm>
            <a:off x="2979019" y="3325103"/>
            <a:ext cx="5606716" cy="523220"/>
          </a:xfrm>
          <a:prstGeom prst="rect">
            <a:avLst/>
          </a:prstGeom>
          <a:noFill/>
        </p:spPr>
        <p:txBody>
          <a:bodyPr wrap="square" rtlCol="0">
            <a:spAutoFit/>
          </a:bodyPr>
          <a:lstStyle/>
          <a:p>
            <a:r>
              <a:rPr lang="en-US" dirty="0"/>
              <a:t>measure vibration : </a:t>
            </a:r>
            <a:r>
              <a:rPr lang="en-US" dirty="0" err="1"/>
              <a:t>biomimeticwhiskers</a:t>
            </a:r>
            <a:endParaRPr lang="en-US" dirty="0"/>
          </a:p>
          <a:p>
            <a:endParaRPr lang="en-CH" dirty="0"/>
          </a:p>
        </p:txBody>
      </p:sp>
      <p:sp>
        <p:nvSpPr>
          <p:cNvPr id="20" name="文本框 19">
            <a:extLst>
              <a:ext uri="{FF2B5EF4-FFF2-40B4-BE49-F238E27FC236}">
                <a16:creationId xmlns:a16="http://schemas.microsoft.com/office/drawing/2014/main" id="{9A2E953F-B24F-4ECD-DF1E-3A956D701679}"/>
              </a:ext>
            </a:extLst>
          </p:cNvPr>
          <p:cNvSpPr txBox="1"/>
          <p:nvPr/>
        </p:nvSpPr>
        <p:spPr>
          <a:xfrm>
            <a:off x="2364332" y="2000664"/>
            <a:ext cx="4875196" cy="69871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Single-point contact sensor : </a:t>
            </a:r>
          </a:p>
          <a:p>
            <a:pPr marL="285750" indent="-285750">
              <a:lnSpc>
                <a:spcPct val="150000"/>
              </a:lnSpc>
              <a:buFont typeface="Arial" panose="020B0604020202020204" pitchFamily="34" charset="0"/>
              <a:buChar char="•"/>
            </a:pPr>
            <a:endParaRPr lang="en-US" dirty="0"/>
          </a:p>
        </p:txBody>
      </p:sp>
    </p:spTree>
    <p:extLst>
      <p:ext uri="{BB962C8B-B14F-4D97-AF65-F5344CB8AC3E}">
        <p14:creationId xmlns:p14="http://schemas.microsoft.com/office/powerpoint/2010/main" val="394266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19</a:t>
            </a:fld>
            <a:endParaRPr dirty="0"/>
          </a:p>
        </p:txBody>
      </p:sp>
      <p:sp>
        <p:nvSpPr>
          <p:cNvPr id="10" name="文本框 9">
            <a:extLst>
              <a:ext uri="{FF2B5EF4-FFF2-40B4-BE49-F238E27FC236}">
                <a16:creationId xmlns:a16="http://schemas.microsoft.com/office/drawing/2014/main" id="{364F7687-2902-8EB6-2BDF-5A7C6781D1D6}"/>
              </a:ext>
            </a:extLst>
          </p:cNvPr>
          <p:cNvSpPr txBox="1"/>
          <p:nvPr/>
        </p:nvSpPr>
        <p:spPr>
          <a:xfrm>
            <a:off x="445776" y="697794"/>
            <a:ext cx="7629527" cy="369332"/>
          </a:xfrm>
          <a:prstGeom prst="rect">
            <a:avLst/>
          </a:prstGeom>
          <a:noFill/>
        </p:spPr>
        <p:txBody>
          <a:bodyPr wrap="square" rtlCol="0">
            <a:spAutoFit/>
          </a:bodyPr>
          <a:lstStyle/>
          <a:p>
            <a:r>
              <a:rPr lang="en-US" b="1" dirty="0"/>
              <a:t>19.Touch driven controller and tactile features for physical interactions (2022)</a:t>
            </a:r>
            <a:endParaRPr lang="en-CH" b="1" dirty="0"/>
          </a:p>
        </p:txBody>
      </p:sp>
      <p:pic>
        <p:nvPicPr>
          <p:cNvPr id="12" name="图片 11">
            <a:extLst>
              <a:ext uri="{FF2B5EF4-FFF2-40B4-BE49-F238E27FC236}">
                <a16:creationId xmlns:a16="http://schemas.microsoft.com/office/drawing/2014/main" id="{3CB46DE8-17FD-36F5-9AE7-4980BF384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5304" y="264694"/>
            <a:ext cx="2480502" cy="2630067"/>
          </a:xfrm>
          <a:prstGeom prst="rect">
            <a:avLst/>
          </a:prstGeom>
        </p:spPr>
      </p:pic>
      <p:pic>
        <p:nvPicPr>
          <p:cNvPr id="13" name="图片 12">
            <a:extLst>
              <a:ext uri="{FF2B5EF4-FFF2-40B4-BE49-F238E27FC236}">
                <a16:creationId xmlns:a16="http://schemas.microsoft.com/office/drawing/2014/main" id="{620B3470-A689-AA3D-8833-9B46F09B7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293" y="1534558"/>
            <a:ext cx="5545707" cy="1207367"/>
          </a:xfrm>
          <a:prstGeom prst="rect">
            <a:avLst/>
          </a:prstGeom>
        </p:spPr>
      </p:pic>
      <p:pic>
        <p:nvPicPr>
          <p:cNvPr id="14" name="图片 13">
            <a:extLst>
              <a:ext uri="{FF2B5EF4-FFF2-40B4-BE49-F238E27FC236}">
                <a16:creationId xmlns:a16="http://schemas.microsoft.com/office/drawing/2014/main" id="{D19808DB-40D0-1218-5B04-84C9613237B7}"/>
              </a:ext>
            </a:extLst>
          </p:cNvPr>
          <p:cNvPicPr>
            <a:picLocks noChangeAspect="1"/>
          </p:cNvPicPr>
          <p:nvPr/>
        </p:nvPicPr>
        <p:blipFill>
          <a:blip r:embed="rId5"/>
          <a:stretch>
            <a:fillRect/>
          </a:stretch>
        </p:blipFill>
        <p:spPr>
          <a:xfrm>
            <a:off x="659577" y="990652"/>
            <a:ext cx="5096330" cy="543906"/>
          </a:xfrm>
          <a:prstGeom prst="rect">
            <a:avLst/>
          </a:prstGeom>
        </p:spPr>
      </p:pic>
      <p:pic>
        <p:nvPicPr>
          <p:cNvPr id="15" name="图片 14">
            <a:extLst>
              <a:ext uri="{FF2B5EF4-FFF2-40B4-BE49-F238E27FC236}">
                <a16:creationId xmlns:a16="http://schemas.microsoft.com/office/drawing/2014/main" id="{FC463BE4-ABD4-6698-42A3-BF1C3862CD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72799" y="129025"/>
            <a:ext cx="626598" cy="650417"/>
          </a:xfrm>
          <a:prstGeom prst="rect">
            <a:avLst/>
          </a:prstGeom>
        </p:spPr>
      </p:pic>
      <p:sp>
        <p:nvSpPr>
          <p:cNvPr id="16" name="文本框 15">
            <a:extLst>
              <a:ext uri="{FF2B5EF4-FFF2-40B4-BE49-F238E27FC236}">
                <a16:creationId xmlns:a16="http://schemas.microsoft.com/office/drawing/2014/main" id="{F44B84DD-07B7-43DF-A5A1-3C3814FFC496}"/>
              </a:ext>
            </a:extLst>
          </p:cNvPr>
          <p:cNvSpPr txBox="1"/>
          <p:nvPr/>
        </p:nvSpPr>
        <p:spPr>
          <a:xfrm>
            <a:off x="445777" y="3332079"/>
            <a:ext cx="7629527" cy="307777"/>
          </a:xfrm>
          <a:prstGeom prst="rect">
            <a:avLst/>
          </a:prstGeom>
          <a:noFill/>
        </p:spPr>
        <p:txBody>
          <a:bodyPr wrap="square" rtlCol="0">
            <a:spAutoFit/>
          </a:bodyPr>
          <a:lstStyle/>
          <a:p>
            <a:r>
              <a:rPr lang="en-US" b="1" dirty="0"/>
              <a:t>20. Generation of </a:t>
            </a:r>
            <a:r>
              <a:rPr lang="en-US" b="1" dirty="0" err="1"/>
              <a:t>GelSight</a:t>
            </a:r>
            <a:r>
              <a:rPr lang="en-US" b="1" dirty="0"/>
              <a:t> Tactile Images for Sim2Real Learning (2021)</a:t>
            </a:r>
            <a:endParaRPr lang="en-CH" b="1" dirty="0"/>
          </a:p>
        </p:txBody>
      </p:sp>
      <p:pic>
        <p:nvPicPr>
          <p:cNvPr id="17" name="图片 16">
            <a:extLst>
              <a:ext uri="{FF2B5EF4-FFF2-40B4-BE49-F238E27FC236}">
                <a16:creationId xmlns:a16="http://schemas.microsoft.com/office/drawing/2014/main" id="{046F46C2-3695-4855-A6B7-C6EDADC927B0}"/>
              </a:ext>
            </a:extLst>
          </p:cNvPr>
          <p:cNvPicPr>
            <a:picLocks noChangeAspect="1"/>
          </p:cNvPicPr>
          <p:nvPr/>
        </p:nvPicPr>
        <p:blipFill rotWithShape="1">
          <a:blip r:embed="rId7">
            <a:extLst>
              <a:ext uri="{28A0092B-C50C-407E-A947-70E740481C1C}">
                <a14:useLocalDpi xmlns:a14="http://schemas.microsoft.com/office/drawing/2010/main" val="0"/>
              </a:ext>
            </a:extLst>
          </a:blip>
          <a:srcRect l="13867" t="1551" r="11734" b="26021"/>
          <a:stretch/>
        </p:blipFill>
        <p:spPr>
          <a:xfrm>
            <a:off x="7894312" y="3532472"/>
            <a:ext cx="3368214" cy="2480949"/>
          </a:xfrm>
          <a:prstGeom prst="rect">
            <a:avLst/>
          </a:prstGeom>
        </p:spPr>
      </p:pic>
      <p:pic>
        <p:nvPicPr>
          <p:cNvPr id="18" name="图片 17">
            <a:extLst>
              <a:ext uri="{FF2B5EF4-FFF2-40B4-BE49-F238E27FC236}">
                <a16:creationId xmlns:a16="http://schemas.microsoft.com/office/drawing/2014/main" id="{5EC98DA2-AEF8-6A1E-62F0-A12773BEFB9E}"/>
              </a:ext>
            </a:extLst>
          </p:cNvPr>
          <p:cNvPicPr>
            <a:picLocks noChangeAspect="1"/>
          </p:cNvPicPr>
          <p:nvPr/>
        </p:nvPicPr>
        <p:blipFill>
          <a:blip r:embed="rId8"/>
          <a:stretch>
            <a:fillRect/>
          </a:stretch>
        </p:blipFill>
        <p:spPr>
          <a:xfrm>
            <a:off x="1538910" y="4000254"/>
            <a:ext cx="4078896" cy="1202201"/>
          </a:xfrm>
          <a:prstGeom prst="rect">
            <a:avLst/>
          </a:prstGeom>
        </p:spPr>
      </p:pic>
      <p:sp>
        <p:nvSpPr>
          <p:cNvPr id="2" name="文本框 1">
            <a:extLst>
              <a:ext uri="{FF2B5EF4-FFF2-40B4-BE49-F238E27FC236}">
                <a16:creationId xmlns:a16="http://schemas.microsoft.com/office/drawing/2014/main" id="{D769EF8B-C255-573C-6859-396D0AB8573C}"/>
              </a:ext>
            </a:extLst>
          </p:cNvPr>
          <p:cNvSpPr txBox="1"/>
          <p:nvPr/>
        </p:nvSpPr>
        <p:spPr>
          <a:xfrm>
            <a:off x="107578" y="0"/>
            <a:ext cx="4772027" cy="523220"/>
          </a:xfrm>
          <a:prstGeom prst="rect">
            <a:avLst/>
          </a:prstGeom>
          <a:noFill/>
        </p:spPr>
        <p:txBody>
          <a:bodyPr wrap="square" rtlCol="0">
            <a:spAutoFit/>
          </a:bodyPr>
          <a:lstStyle/>
          <a:p>
            <a:r>
              <a:rPr lang="en-US" sz="2800" dirty="0"/>
              <a:t>D.2.Numerical Approach</a:t>
            </a:r>
            <a:endParaRPr lang="en-CH" sz="2800" dirty="0"/>
          </a:p>
        </p:txBody>
      </p:sp>
    </p:spTree>
    <p:extLst>
      <p:ext uri="{BB962C8B-B14F-4D97-AF65-F5344CB8AC3E}">
        <p14:creationId xmlns:p14="http://schemas.microsoft.com/office/powerpoint/2010/main" val="143922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20</a:t>
            </a:fld>
            <a:endParaRPr dirty="0"/>
          </a:p>
        </p:txBody>
      </p:sp>
      <p:sp>
        <p:nvSpPr>
          <p:cNvPr id="3" name="文本框 2">
            <a:extLst>
              <a:ext uri="{FF2B5EF4-FFF2-40B4-BE49-F238E27FC236}">
                <a16:creationId xmlns:a16="http://schemas.microsoft.com/office/drawing/2014/main" id="{554445CD-E54D-00A5-872C-35DD1788BA39}"/>
              </a:ext>
            </a:extLst>
          </p:cNvPr>
          <p:cNvSpPr txBox="1"/>
          <p:nvPr/>
        </p:nvSpPr>
        <p:spPr>
          <a:xfrm>
            <a:off x="360540" y="831594"/>
            <a:ext cx="10725152" cy="307777"/>
          </a:xfrm>
          <a:prstGeom prst="rect">
            <a:avLst/>
          </a:prstGeom>
          <a:noFill/>
        </p:spPr>
        <p:txBody>
          <a:bodyPr wrap="square" rtlCol="0">
            <a:spAutoFit/>
          </a:bodyPr>
          <a:lstStyle/>
          <a:p>
            <a:r>
              <a:rPr lang="en-US" b="1" dirty="0"/>
              <a:t>21.Sim-to-Real for Robotic Tactile Sensing via Physics-Based Simulation and Learned Latent Projections(2021)</a:t>
            </a:r>
            <a:endParaRPr lang="en-CH" b="1" dirty="0"/>
          </a:p>
        </p:txBody>
      </p:sp>
      <p:sp>
        <p:nvSpPr>
          <p:cNvPr id="4" name="文本框 3">
            <a:extLst>
              <a:ext uri="{FF2B5EF4-FFF2-40B4-BE49-F238E27FC236}">
                <a16:creationId xmlns:a16="http://schemas.microsoft.com/office/drawing/2014/main" id="{7AAE123A-70CE-B224-D348-587E975F9D78}"/>
              </a:ext>
            </a:extLst>
          </p:cNvPr>
          <p:cNvSpPr txBox="1"/>
          <p:nvPr/>
        </p:nvSpPr>
        <p:spPr>
          <a:xfrm>
            <a:off x="192603" y="129025"/>
            <a:ext cx="4772027" cy="523220"/>
          </a:xfrm>
          <a:prstGeom prst="rect">
            <a:avLst/>
          </a:prstGeom>
          <a:noFill/>
        </p:spPr>
        <p:txBody>
          <a:bodyPr wrap="square" rtlCol="0">
            <a:spAutoFit/>
          </a:bodyPr>
          <a:lstStyle/>
          <a:p>
            <a:r>
              <a:rPr lang="en-US" sz="2800" dirty="0"/>
              <a:t>D.3.FEM simulation</a:t>
            </a:r>
            <a:endParaRPr lang="en-CH" sz="2800" dirty="0"/>
          </a:p>
        </p:txBody>
      </p:sp>
      <p:pic>
        <p:nvPicPr>
          <p:cNvPr id="5" name="图片 4">
            <a:extLst>
              <a:ext uri="{FF2B5EF4-FFF2-40B4-BE49-F238E27FC236}">
                <a16:creationId xmlns:a16="http://schemas.microsoft.com/office/drawing/2014/main" id="{A7727309-69EF-27C0-6CE4-D7874FF2E317}"/>
              </a:ext>
            </a:extLst>
          </p:cNvPr>
          <p:cNvPicPr>
            <a:picLocks noChangeAspect="1"/>
          </p:cNvPicPr>
          <p:nvPr/>
        </p:nvPicPr>
        <p:blipFill rotWithShape="1">
          <a:blip r:embed="rId3">
            <a:extLst>
              <a:ext uri="{28A0092B-C50C-407E-A947-70E740481C1C}">
                <a14:useLocalDpi xmlns:a14="http://schemas.microsoft.com/office/drawing/2010/main" val="0"/>
              </a:ext>
            </a:extLst>
          </a:blip>
          <a:srcRect l="6360" t="10026" r="4827" b="26216"/>
          <a:stretch/>
        </p:blipFill>
        <p:spPr>
          <a:xfrm>
            <a:off x="574807" y="1257479"/>
            <a:ext cx="5521193" cy="1648199"/>
          </a:xfrm>
          <a:prstGeom prst="rect">
            <a:avLst/>
          </a:prstGeom>
        </p:spPr>
      </p:pic>
      <p:pic>
        <p:nvPicPr>
          <p:cNvPr id="6" name="图片 5">
            <a:extLst>
              <a:ext uri="{FF2B5EF4-FFF2-40B4-BE49-F238E27FC236}">
                <a16:creationId xmlns:a16="http://schemas.microsoft.com/office/drawing/2014/main" id="{3279E58E-8286-AE4C-9320-745B9E19F50C}"/>
              </a:ext>
            </a:extLst>
          </p:cNvPr>
          <p:cNvPicPr>
            <a:picLocks noChangeAspect="1"/>
          </p:cNvPicPr>
          <p:nvPr/>
        </p:nvPicPr>
        <p:blipFill rotWithShape="1">
          <a:blip r:embed="rId4">
            <a:extLst>
              <a:ext uri="{28A0092B-C50C-407E-A947-70E740481C1C}">
                <a14:useLocalDpi xmlns:a14="http://schemas.microsoft.com/office/drawing/2010/main" val="0"/>
              </a:ext>
            </a:extLst>
          </a:blip>
          <a:srcRect l="3730" r="4038" b="39783"/>
          <a:stretch/>
        </p:blipFill>
        <p:spPr>
          <a:xfrm>
            <a:off x="6653050" y="1198485"/>
            <a:ext cx="3512383" cy="1648199"/>
          </a:xfrm>
          <a:prstGeom prst="rect">
            <a:avLst/>
          </a:prstGeom>
        </p:spPr>
      </p:pic>
      <p:pic>
        <p:nvPicPr>
          <p:cNvPr id="8" name="图片 7">
            <a:extLst>
              <a:ext uri="{FF2B5EF4-FFF2-40B4-BE49-F238E27FC236}">
                <a16:creationId xmlns:a16="http://schemas.microsoft.com/office/drawing/2014/main" id="{7942D1F7-A95B-704F-3E91-C6228F468E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72799" y="129025"/>
            <a:ext cx="626598" cy="650417"/>
          </a:xfrm>
          <a:prstGeom prst="rect">
            <a:avLst/>
          </a:prstGeom>
        </p:spPr>
      </p:pic>
      <p:sp>
        <p:nvSpPr>
          <p:cNvPr id="10" name="文本框 9">
            <a:extLst>
              <a:ext uri="{FF2B5EF4-FFF2-40B4-BE49-F238E27FC236}">
                <a16:creationId xmlns:a16="http://schemas.microsoft.com/office/drawing/2014/main" id="{5CAC1083-2984-E0E8-70EE-1B9F472AA9D4}"/>
              </a:ext>
            </a:extLst>
          </p:cNvPr>
          <p:cNvSpPr txBox="1"/>
          <p:nvPr/>
        </p:nvSpPr>
        <p:spPr>
          <a:xfrm>
            <a:off x="574807" y="3219655"/>
            <a:ext cx="5060785" cy="523220"/>
          </a:xfrm>
          <a:prstGeom prst="rect">
            <a:avLst/>
          </a:prstGeom>
          <a:noFill/>
        </p:spPr>
        <p:txBody>
          <a:bodyPr wrap="square">
            <a:spAutoFit/>
          </a:bodyPr>
          <a:lstStyle/>
          <a:p>
            <a:r>
              <a:rPr lang="en-US" b="1" dirty="0"/>
              <a:t>22.Ground Truth Force Distribution for Learning-Based Tactile Sensing: A Finite Element Approach(2019)</a:t>
            </a:r>
            <a:endParaRPr lang="en-CH" b="1" dirty="0"/>
          </a:p>
        </p:txBody>
      </p:sp>
      <p:sp>
        <p:nvSpPr>
          <p:cNvPr id="11" name="文本框 10">
            <a:extLst>
              <a:ext uri="{FF2B5EF4-FFF2-40B4-BE49-F238E27FC236}">
                <a16:creationId xmlns:a16="http://schemas.microsoft.com/office/drawing/2014/main" id="{8B5156DA-63ED-E285-911D-1989ACB22475}"/>
              </a:ext>
            </a:extLst>
          </p:cNvPr>
          <p:cNvSpPr txBox="1"/>
          <p:nvPr/>
        </p:nvSpPr>
        <p:spPr>
          <a:xfrm>
            <a:off x="6391192" y="3213575"/>
            <a:ext cx="4907681" cy="523220"/>
          </a:xfrm>
          <a:prstGeom prst="rect">
            <a:avLst/>
          </a:prstGeom>
          <a:noFill/>
        </p:spPr>
        <p:txBody>
          <a:bodyPr wrap="square" rtlCol="0">
            <a:spAutoFit/>
          </a:bodyPr>
          <a:lstStyle/>
          <a:p>
            <a:r>
              <a:rPr lang="en-US" b="1" dirty="0"/>
              <a:t>23.Learning the sense of touch in simulation: a sim-to-real strategy for </a:t>
            </a:r>
            <a:r>
              <a:rPr lang="en-US" b="1" dirty="0" err="1"/>
              <a:t>visionbased</a:t>
            </a:r>
            <a:r>
              <a:rPr lang="en-US" b="1" dirty="0"/>
              <a:t> tactile sensing (2020)</a:t>
            </a:r>
            <a:endParaRPr lang="en-CH" b="1" dirty="0"/>
          </a:p>
        </p:txBody>
      </p:sp>
      <p:pic>
        <p:nvPicPr>
          <p:cNvPr id="12" name="图片 11">
            <a:extLst>
              <a:ext uri="{FF2B5EF4-FFF2-40B4-BE49-F238E27FC236}">
                <a16:creationId xmlns:a16="http://schemas.microsoft.com/office/drawing/2014/main" id="{ADE99707-1BD5-56C8-FD2F-B22073CF48A4}"/>
              </a:ext>
            </a:extLst>
          </p:cNvPr>
          <p:cNvPicPr>
            <a:picLocks noChangeAspect="1"/>
          </p:cNvPicPr>
          <p:nvPr/>
        </p:nvPicPr>
        <p:blipFill rotWithShape="1">
          <a:blip r:embed="rId6">
            <a:extLst>
              <a:ext uri="{28A0092B-C50C-407E-A947-70E740481C1C}">
                <a14:useLocalDpi xmlns:a14="http://schemas.microsoft.com/office/drawing/2010/main" val="0"/>
              </a:ext>
            </a:extLst>
          </a:blip>
          <a:srcRect b="54743"/>
          <a:stretch/>
        </p:blipFill>
        <p:spPr>
          <a:xfrm>
            <a:off x="1273272" y="4089037"/>
            <a:ext cx="3125740" cy="2031494"/>
          </a:xfrm>
          <a:prstGeom prst="rect">
            <a:avLst/>
          </a:prstGeom>
        </p:spPr>
      </p:pic>
      <p:pic>
        <p:nvPicPr>
          <p:cNvPr id="13" name="图片 12">
            <a:extLst>
              <a:ext uri="{FF2B5EF4-FFF2-40B4-BE49-F238E27FC236}">
                <a16:creationId xmlns:a16="http://schemas.microsoft.com/office/drawing/2014/main" id="{BE8DC136-CB80-A65F-A111-2F4B445FA1D8}"/>
              </a:ext>
            </a:extLst>
          </p:cNvPr>
          <p:cNvPicPr>
            <a:picLocks noChangeAspect="1"/>
          </p:cNvPicPr>
          <p:nvPr/>
        </p:nvPicPr>
        <p:blipFill rotWithShape="1">
          <a:blip r:embed="rId6">
            <a:extLst>
              <a:ext uri="{28A0092B-C50C-407E-A947-70E740481C1C}">
                <a14:useLocalDpi xmlns:a14="http://schemas.microsoft.com/office/drawing/2010/main" val="0"/>
              </a:ext>
            </a:extLst>
          </a:blip>
          <a:srcRect l="-1" t="49733" r="-1191" b="2534"/>
          <a:stretch/>
        </p:blipFill>
        <p:spPr>
          <a:xfrm>
            <a:off x="7002478" y="4103686"/>
            <a:ext cx="3162955" cy="2142612"/>
          </a:xfrm>
          <a:prstGeom prst="rect">
            <a:avLst/>
          </a:prstGeom>
        </p:spPr>
      </p:pic>
    </p:spTree>
    <p:extLst>
      <p:ext uri="{BB962C8B-B14F-4D97-AF65-F5344CB8AC3E}">
        <p14:creationId xmlns:p14="http://schemas.microsoft.com/office/powerpoint/2010/main" val="312672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21</a:t>
            </a:fld>
            <a:endParaRPr dirty="0"/>
          </a:p>
        </p:txBody>
      </p:sp>
      <p:sp>
        <p:nvSpPr>
          <p:cNvPr id="3" name="文本框 2">
            <a:extLst>
              <a:ext uri="{FF2B5EF4-FFF2-40B4-BE49-F238E27FC236}">
                <a16:creationId xmlns:a16="http://schemas.microsoft.com/office/drawing/2014/main" id="{05D50A90-31A8-BEC8-7C06-354645DA7DE4}"/>
              </a:ext>
            </a:extLst>
          </p:cNvPr>
          <p:cNvSpPr txBox="1"/>
          <p:nvPr/>
        </p:nvSpPr>
        <p:spPr>
          <a:xfrm>
            <a:off x="638173" y="1431974"/>
            <a:ext cx="10725152" cy="369332"/>
          </a:xfrm>
          <a:prstGeom prst="rect">
            <a:avLst/>
          </a:prstGeom>
          <a:noFill/>
        </p:spPr>
        <p:txBody>
          <a:bodyPr wrap="square" rtlCol="0">
            <a:spAutoFit/>
          </a:bodyPr>
          <a:lstStyle/>
          <a:p>
            <a:r>
              <a:rPr lang="en-US" b="1" dirty="0"/>
              <a:t>24.Skill generalization of tubular object manipulation with tactile sensing and Sim2Real learning(2023)</a:t>
            </a:r>
            <a:endParaRPr lang="en-CH" b="1" dirty="0"/>
          </a:p>
        </p:txBody>
      </p:sp>
      <p:pic>
        <p:nvPicPr>
          <p:cNvPr id="5" name="图片 4">
            <a:extLst>
              <a:ext uri="{FF2B5EF4-FFF2-40B4-BE49-F238E27FC236}">
                <a16:creationId xmlns:a16="http://schemas.microsoft.com/office/drawing/2014/main" id="{34EC53B1-534E-7A8E-1C11-85291AD421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7939" y="2040886"/>
            <a:ext cx="4231849" cy="3851976"/>
          </a:xfrm>
          <a:prstGeom prst="rect">
            <a:avLst/>
          </a:prstGeom>
        </p:spPr>
      </p:pic>
      <p:pic>
        <p:nvPicPr>
          <p:cNvPr id="6" name="图片 5">
            <a:extLst>
              <a:ext uri="{FF2B5EF4-FFF2-40B4-BE49-F238E27FC236}">
                <a16:creationId xmlns:a16="http://schemas.microsoft.com/office/drawing/2014/main" id="{9AF8A8A4-93DA-8B2A-6BA9-494666CEC3A4}"/>
              </a:ext>
            </a:extLst>
          </p:cNvPr>
          <p:cNvPicPr>
            <a:picLocks noChangeAspect="1"/>
          </p:cNvPicPr>
          <p:nvPr/>
        </p:nvPicPr>
        <p:blipFill>
          <a:blip r:embed="rId4"/>
          <a:stretch>
            <a:fillRect/>
          </a:stretch>
        </p:blipFill>
        <p:spPr>
          <a:xfrm>
            <a:off x="7376" y="3063733"/>
            <a:ext cx="6564874" cy="1005309"/>
          </a:xfrm>
          <a:prstGeom prst="rect">
            <a:avLst/>
          </a:prstGeom>
        </p:spPr>
      </p:pic>
      <p:pic>
        <p:nvPicPr>
          <p:cNvPr id="9" name="图片 8">
            <a:extLst>
              <a:ext uri="{FF2B5EF4-FFF2-40B4-BE49-F238E27FC236}">
                <a16:creationId xmlns:a16="http://schemas.microsoft.com/office/drawing/2014/main" id="{3DD1F4A3-CB92-A67F-6DB8-6A417E408F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72799" y="129025"/>
            <a:ext cx="626598" cy="650417"/>
          </a:xfrm>
          <a:prstGeom prst="rect">
            <a:avLst/>
          </a:prstGeom>
        </p:spPr>
      </p:pic>
      <p:sp>
        <p:nvSpPr>
          <p:cNvPr id="2" name="文本框 1">
            <a:extLst>
              <a:ext uri="{FF2B5EF4-FFF2-40B4-BE49-F238E27FC236}">
                <a16:creationId xmlns:a16="http://schemas.microsoft.com/office/drawing/2014/main" id="{C704F0D7-1CB2-FD38-DAC9-71FFC10D33BE}"/>
              </a:ext>
            </a:extLst>
          </p:cNvPr>
          <p:cNvSpPr txBox="1"/>
          <p:nvPr/>
        </p:nvSpPr>
        <p:spPr>
          <a:xfrm>
            <a:off x="192603" y="129025"/>
            <a:ext cx="4772027" cy="523220"/>
          </a:xfrm>
          <a:prstGeom prst="rect">
            <a:avLst/>
          </a:prstGeom>
          <a:noFill/>
        </p:spPr>
        <p:txBody>
          <a:bodyPr wrap="square" rtlCol="0">
            <a:spAutoFit/>
          </a:bodyPr>
          <a:lstStyle/>
          <a:p>
            <a:r>
              <a:rPr lang="en-US" sz="2800" dirty="0"/>
              <a:t>D.4.Dataset Augmentation</a:t>
            </a:r>
            <a:endParaRPr lang="en-CH" sz="2800" dirty="0"/>
          </a:p>
        </p:txBody>
      </p:sp>
    </p:spTree>
    <p:extLst>
      <p:ext uri="{BB962C8B-B14F-4D97-AF65-F5344CB8AC3E}">
        <p14:creationId xmlns:p14="http://schemas.microsoft.com/office/powerpoint/2010/main" val="2940523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22</a:t>
            </a:fld>
            <a:endParaRPr dirty="0"/>
          </a:p>
        </p:txBody>
      </p:sp>
      <p:sp>
        <p:nvSpPr>
          <p:cNvPr id="3" name="文本框 2">
            <a:extLst>
              <a:ext uri="{FF2B5EF4-FFF2-40B4-BE49-F238E27FC236}">
                <a16:creationId xmlns:a16="http://schemas.microsoft.com/office/drawing/2014/main" id="{23B266A6-A3A9-6F57-9C86-CD88A24483C4}"/>
              </a:ext>
            </a:extLst>
          </p:cNvPr>
          <p:cNvSpPr txBox="1"/>
          <p:nvPr/>
        </p:nvSpPr>
        <p:spPr>
          <a:xfrm>
            <a:off x="638173" y="1431974"/>
            <a:ext cx="10725152" cy="369332"/>
          </a:xfrm>
          <a:prstGeom prst="rect">
            <a:avLst/>
          </a:prstGeom>
          <a:noFill/>
        </p:spPr>
        <p:txBody>
          <a:bodyPr wrap="square" rtlCol="0">
            <a:spAutoFit/>
          </a:bodyPr>
          <a:lstStyle/>
          <a:p>
            <a:r>
              <a:rPr lang="en-US" b="1" dirty="0"/>
              <a:t>25.NeuronsGym: A Hybrid Framework and Benchmark for Robot Tasks with Sim2Real Policy Learning(2023)</a:t>
            </a:r>
            <a:endParaRPr lang="en-CH" b="1" dirty="0"/>
          </a:p>
        </p:txBody>
      </p:sp>
      <p:pic>
        <p:nvPicPr>
          <p:cNvPr id="5" name="图片 4">
            <a:extLst>
              <a:ext uri="{FF2B5EF4-FFF2-40B4-BE49-F238E27FC236}">
                <a16:creationId xmlns:a16="http://schemas.microsoft.com/office/drawing/2014/main" id="{A92F7E18-60F4-868D-1C4E-8F5D3804E6E7}"/>
              </a:ext>
            </a:extLst>
          </p:cNvPr>
          <p:cNvPicPr>
            <a:picLocks noChangeAspect="1"/>
          </p:cNvPicPr>
          <p:nvPr/>
        </p:nvPicPr>
        <p:blipFill rotWithShape="1">
          <a:blip r:embed="rId3">
            <a:extLst>
              <a:ext uri="{28A0092B-C50C-407E-A947-70E740481C1C}">
                <a14:useLocalDpi xmlns:a14="http://schemas.microsoft.com/office/drawing/2010/main" val="0"/>
              </a:ext>
            </a:extLst>
          </a:blip>
          <a:srcRect r="980" b="22404"/>
          <a:stretch/>
        </p:blipFill>
        <p:spPr>
          <a:xfrm>
            <a:off x="5760719" y="2767531"/>
            <a:ext cx="6116855" cy="2292848"/>
          </a:xfrm>
          <a:prstGeom prst="rect">
            <a:avLst/>
          </a:prstGeom>
        </p:spPr>
      </p:pic>
      <p:pic>
        <p:nvPicPr>
          <p:cNvPr id="6" name="图片 5">
            <a:extLst>
              <a:ext uri="{FF2B5EF4-FFF2-40B4-BE49-F238E27FC236}">
                <a16:creationId xmlns:a16="http://schemas.microsoft.com/office/drawing/2014/main" id="{8A800324-582B-AAB5-693B-46FA6AAB40FE}"/>
              </a:ext>
            </a:extLst>
          </p:cNvPr>
          <p:cNvPicPr>
            <a:picLocks noChangeAspect="1"/>
          </p:cNvPicPr>
          <p:nvPr/>
        </p:nvPicPr>
        <p:blipFill>
          <a:blip r:embed="rId4"/>
          <a:stretch>
            <a:fillRect/>
          </a:stretch>
        </p:blipFill>
        <p:spPr>
          <a:xfrm>
            <a:off x="314426" y="3165427"/>
            <a:ext cx="4649034" cy="615422"/>
          </a:xfrm>
          <a:prstGeom prst="rect">
            <a:avLst/>
          </a:prstGeom>
        </p:spPr>
      </p:pic>
      <p:sp>
        <p:nvSpPr>
          <p:cNvPr id="7" name="文本框 6">
            <a:extLst>
              <a:ext uri="{FF2B5EF4-FFF2-40B4-BE49-F238E27FC236}">
                <a16:creationId xmlns:a16="http://schemas.microsoft.com/office/drawing/2014/main" id="{072EA074-2DC3-6130-3773-06A4E0F708AB}"/>
              </a:ext>
            </a:extLst>
          </p:cNvPr>
          <p:cNvSpPr txBox="1"/>
          <p:nvPr/>
        </p:nvSpPr>
        <p:spPr>
          <a:xfrm>
            <a:off x="1350377" y="4226243"/>
            <a:ext cx="3195218" cy="307777"/>
          </a:xfrm>
          <a:prstGeom prst="rect">
            <a:avLst/>
          </a:prstGeom>
          <a:noFill/>
        </p:spPr>
        <p:txBody>
          <a:bodyPr wrap="square" rtlCol="0">
            <a:spAutoFit/>
          </a:bodyPr>
          <a:lstStyle/>
          <a:p>
            <a:r>
              <a:rPr lang="en-US" dirty="0"/>
              <a:t>A simulator framework</a:t>
            </a:r>
            <a:endParaRPr lang="en-CH" dirty="0"/>
          </a:p>
        </p:txBody>
      </p:sp>
      <p:pic>
        <p:nvPicPr>
          <p:cNvPr id="8" name="图片 7">
            <a:extLst>
              <a:ext uri="{FF2B5EF4-FFF2-40B4-BE49-F238E27FC236}">
                <a16:creationId xmlns:a16="http://schemas.microsoft.com/office/drawing/2014/main" id="{F70412FC-BCE3-D93D-E808-920230D219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3325" y="62750"/>
            <a:ext cx="694385" cy="686712"/>
          </a:xfrm>
          <a:prstGeom prst="rect">
            <a:avLst/>
          </a:prstGeom>
        </p:spPr>
      </p:pic>
      <p:sp>
        <p:nvSpPr>
          <p:cNvPr id="4" name="文本框 3">
            <a:extLst>
              <a:ext uri="{FF2B5EF4-FFF2-40B4-BE49-F238E27FC236}">
                <a16:creationId xmlns:a16="http://schemas.microsoft.com/office/drawing/2014/main" id="{57BB6129-BE0A-17D0-6D5D-49D5DD61B60C}"/>
              </a:ext>
            </a:extLst>
          </p:cNvPr>
          <p:cNvSpPr txBox="1"/>
          <p:nvPr/>
        </p:nvSpPr>
        <p:spPr>
          <a:xfrm>
            <a:off x="192603" y="129025"/>
            <a:ext cx="4772027" cy="523220"/>
          </a:xfrm>
          <a:prstGeom prst="rect">
            <a:avLst/>
          </a:prstGeom>
          <a:noFill/>
        </p:spPr>
        <p:txBody>
          <a:bodyPr wrap="square" rtlCol="0">
            <a:spAutoFit/>
          </a:bodyPr>
          <a:lstStyle/>
          <a:p>
            <a:r>
              <a:rPr lang="en-US" sz="2800" dirty="0" err="1"/>
              <a:t>E.Dataset</a:t>
            </a:r>
            <a:r>
              <a:rPr lang="en-US" sz="2800" dirty="0"/>
              <a:t> Augmentation</a:t>
            </a:r>
            <a:endParaRPr lang="en-CH" sz="2800" dirty="0"/>
          </a:p>
        </p:txBody>
      </p:sp>
    </p:spTree>
    <p:extLst>
      <p:ext uri="{BB962C8B-B14F-4D97-AF65-F5344CB8AC3E}">
        <p14:creationId xmlns:p14="http://schemas.microsoft.com/office/powerpoint/2010/main" val="1787831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p23"/>
          <p:cNvSpPr txBox="1">
            <a:spLocks noGrp="1"/>
          </p:cNvSpPr>
          <p:nvPr>
            <p:ph type="dt" idx="10"/>
          </p:nvPr>
        </p:nvSpPr>
        <p:spPr>
          <a:xfrm>
            <a:off x="10473692" y="6522444"/>
            <a:ext cx="612000" cy="21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de-CH" dirty="0"/>
              <a:t>19.12.2023</a:t>
            </a:r>
            <a:endParaRPr dirty="0"/>
          </a:p>
        </p:txBody>
      </p:sp>
      <p:sp>
        <p:nvSpPr>
          <p:cNvPr id="192" name="Google Shape;192;p23"/>
          <p:cNvSpPr txBox="1">
            <a:spLocks noGrp="1"/>
          </p:cNvSpPr>
          <p:nvPr>
            <p:ph type="sldNum" idx="12"/>
          </p:nvPr>
        </p:nvSpPr>
        <p:spPr>
          <a:xfrm>
            <a:off x="11137585" y="6522444"/>
            <a:ext cx="322577" cy="21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de-CH"/>
              <a:t>23</a:t>
            </a:fld>
            <a:endParaRPr dirty="0"/>
          </a:p>
        </p:txBody>
      </p:sp>
      <p:sp>
        <p:nvSpPr>
          <p:cNvPr id="2" name="文本框 1">
            <a:extLst>
              <a:ext uri="{FF2B5EF4-FFF2-40B4-BE49-F238E27FC236}">
                <a16:creationId xmlns:a16="http://schemas.microsoft.com/office/drawing/2014/main" id="{BD976568-22F7-1A3B-F058-13BFEEAA46BE}"/>
              </a:ext>
            </a:extLst>
          </p:cNvPr>
          <p:cNvSpPr txBox="1"/>
          <p:nvPr/>
        </p:nvSpPr>
        <p:spPr>
          <a:xfrm>
            <a:off x="115018" y="151179"/>
            <a:ext cx="11961963" cy="6355586"/>
          </a:xfrm>
          <a:prstGeom prst="rect">
            <a:avLst/>
          </a:prstGeom>
          <a:noFill/>
        </p:spPr>
        <p:txBody>
          <a:bodyPr wrap="square" rtlCol="0">
            <a:spAutoFit/>
          </a:bodyPr>
          <a:lstStyle/>
          <a:p>
            <a:r>
              <a:rPr lang="en-US" sz="1100" dirty="0"/>
              <a:t>1. Zhu Y, Wang Z, </a:t>
            </a:r>
            <a:r>
              <a:rPr lang="en-US" sz="1100" dirty="0" err="1"/>
              <a:t>Merel</a:t>
            </a:r>
            <a:r>
              <a:rPr lang="en-US" sz="1100" dirty="0"/>
              <a:t> J, et al. Reinforcement and imitation learning for diverse visuomotor skills[J]. </a:t>
            </a:r>
            <a:r>
              <a:rPr lang="en-US" sz="1100" dirty="0" err="1"/>
              <a:t>arXiv</a:t>
            </a:r>
            <a:r>
              <a:rPr lang="en-US" sz="1100" dirty="0"/>
              <a:t> preprint arXiv:1802.09564, 2018.</a:t>
            </a:r>
          </a:p>
          <a:p>
            <a:r>
              <a:rPr lang="en-US" sz="1100" dirty="0"/>
              <a:t>2. </a:t>
            </a:r>
            <a:r>
              <a:rPr lang="en-US" sz="1100" dirty="0" err="1"/>
              <a:t>Byravan</a:t>
            </a:r>
            <a:r>
              <a:rPr lang="en-US" sz="1100" dirty="0"/>
              <a:t> A, </a:t>
            </a:r>
            <a:r>
              <a:rPr lang="en-US" sz="1100" dirty="0" err="1"/>
              <a:t>Humplik</a:t>
            </a:r>
            <a:r>
              <a:rPr lang="en-US" sz="1100" dirty="0"/>
              <a:t> J, </a:t>
            </a:r>
            <a:r>
              <a:rPr lang="en-US" sz="1100" dirty="0" err="1"/>
              <a:t>Hasenclever</a:t>
            </a:r>
            <a:r>
              <a:rPr lang="en-US" sz="1100" dirty="0"/>
              <a:t> L, et al. Nerf2real: Sim2real transfer of vision-guided bipedal motion skills using neural radiance fields[C]//2023 IEEE International Conference on Robotics and Automation (ICRA). IEEE, 2023: 9362-9369.</a:t>
            </a:r>
          </a:p>
          <a:p>
            <a:r>
              <a:rPr lang="en-US" sz="1100" dirty="0"/>
              <a:t>3. Yang Z, Chen Y, Wang J, et al. UniSim: A Neural Closed-Loop Sensor Simulator[C]//Proceedings of the IEEE/CVF Conference on Computer Vision and Pattern Recognition. 2023: 1389-1399.</a:t>
            </a:r>
          </a:p>
          <a:p>
            <a:r>
              <a:rPr lang="en-US" sz="1100" dirty="0"/>
              <a:t>4. Yang Z, Chai Y, </a:t>
            </a:r>
            <a:r>
              <a:rPr lang="en-US" sz="1100" dirty="0" err="1"/>
              <a:t>Anguelov</a:t>
            </a:r>
            <a:r>
              <a:rPr lang="en-US" sz="1100" dirty="0"/>
              <a:t> D, et al. </a:t>
            </a:r>
            <a:r>
              <a:rPr lang="en-US" sz="1100" dirty="0" err="1"/>
              <a:t>Surfelgan</a:t>
            </a:r>
            <a:r>
              <a:rPr lang="en-US" sz="1100" dirty="0"/>
              <a:t>: Synthesizing realistic sensor data for autonomous driving[C]//Proceedings of the IEEE/CVF Conference on Computer Vision and Pattern Recognition. 2020: 11118-11127.</a:t>
            </a:r>
          </a:p>
          <a:p>
            <a:r>
              <a:rPr lang="en-US" sz="1100" dirty="0"/>
              <a:t>5. Lim V, Huang H, Chen L Y, et al. Real2sim2real: Self-supervised learning of physical single-step dynamic actions for planar robot casting[C]//2022 International Conference on Robotics and Automation (ICRA). IEEE, 2022: 8282-8289.</a:t>
            </a:r>
          </a:p>
          <a:p>
            <a:r>
              <a:rPr lang="en-US" sz="1100" dirty="0"/>
              <a:t>6. </a:t>
            </a:r>
            <a:r>
              <a:rPr lang="en-US" sz="1100" dirty="0" err="1"/>
              <a:t>Espadinha</a:t>
            </a:r>
            <a:r>
              <a:rPr lang="en-US" sz="1100" dirty="0"/>
              <a:t> J, Lebedev I, Lukic L, et al. LiDAR data noise models and methodology for sim-to-real domain generalization and adaptation in autonomous driving perception[C]//2021 IEEE Intelligent Vehicles Symposium (IV). IEEE, 2021: 797-803. </a:t>
            </a:r>
          </a:p>
          <a:p>
            <a:r>
              <a:rPr lang="en-US" sz="1100" dirty="0"/>
              <a:t>7. </a:t>
            </a:r>
            <a:r>
              <a:rPr lang="en-US" sz="1100" dirty="0" err="1"/>
              <a:t>Manivasagam</a:t>
            </a:r>
            <a:r>
              <a:rPr lang="en-US" sz="1100" dirty="0"/>
              <a:t> S, </a:t>
            </a:r>
            <a:r>
              <a:rPr lang="en-US" sz="1100" dirty="0" err="1"/>
              <a:t>Bârsan</a:t>
            </a:r>
            <a:r>
              <a:rPr lang="en-US" sz="1100" dirty="0"/>
              <a:t> I A, Wang J, et al. Towards zero domain gap: A comprehensive study of realistic lidar simulation for autonomy testing[C]//Proceedings of the IEEE/CVF International Conference on Computer Vision. 2023: 8272-8282.</a:t>
            </a:r>
          </a:p>
          <a:p>
            <a:r>
              <a:rPr lang="en-US" sz="1100" dirty="0"/>
              <a:t>8. </a:t>
            </a:r>
            <a:r>
              <a:rPr lang="en-US" sz="1100" dirty="0" err="1"/>
              <a:t>Sallab</a:t>
            </a:r>
            <a:r>
              <a:rPr lang="en-US" sz="1100" dirty="0"/>
              <a:t> A E, </a:t>
            </a:r>
            <a:r>
              <a:rPr lang="en-US" sz="1100" dirty="0" err="1"/>
              <a:t>Sobh</a:t>
            </a:r>
            <a:r>
              <a:rPr lang="en-US" sz="1100" dirty="0"/>
              <a:t> I, Zahran M, et al. LiDAR Sensor modeling and Data augmentation with GANs for Autonomous driving. </a:t>
            </a:r>
            <a:r>
              <a:rPr lang="en-US" sz="1100" dirty="0" err="1"/>
              <a:t>arXiv</a:t>
            </a:r>
            <a:r>
              <a:rPr lang="en-US" sz="1100" dirty="0"/>
              <a:t> 2019[J]. </a:t>
            </a:r>
            <a:r>
              <a:rPr lang="en-US" sz="1100" dirty="0" err="1"/>
              <a:t>arXiv</a:t>
            </a:r>
            <a:r>
              <a:rPr lang="en-US" sz="1100" dirty="0"/>
              <a:t> preprint arXiv:1905.07290.</a:t>
            </a:r>
          </a:p>
          <a:p>
            <a:r>
              <a:rPr lang="en-US" sz="1100" dirty="0"/>
              <a:t>9. </a:t>
            </a:r>
            <a:r>
              <a:rPr lang="en-US" sz="1100" dirty="0" err="1"/>
              <a:t>Sallab</a:t>
            </a:r>
            <a:r>
              <a:rPr lang="en-US" sz="1100" dirty="0"/>
              <a:t> A E, </a:t>
            </a:r>
            <a:r>
              <a:rPr lang="en-US" sz="1100" dirty="0" err="1"/>
              <a:t>Sobh</a:t>
            </a:r>
            <a:r>
              <a:rPr lang="en-US" sz="1100" dirty="0"/>
              <a:t> I, Zahran M, et al. Unsupervised neural sensor models for synthetic lidar data augmentation[J]. </a:t>
            </a:r>
            <a:r>
              <a:rPr lang="en-US" sz="1100" dirty="0" err="1"/>
              <a:t>arXiv</a:t>
            </a:r>
            <a:r>
              <a:rPr lang="en-US" sz="1100" dirty="0"/>
              <a:t> preprint arXiv:1911.10575, 2019.</a:t>
            </a:r>
          </a:p>
          <a:p>
            <a:r>
              <a:rPr lang="en-US" sz="1100" dirty="0"/>
              <a:t>10. Mallick T, Das P </a:t>
            </a:r>
            <a:r>
              <a:rPr lang="en-US" sz="1100" dirty="0" err="1"/>
              <a:t>P</a:t>
            </a:r>
            <a:r>
              <a:rPr lang="en-US" sz="1100" dirty="0"/>
              <a:t>, Majumdar A K. Characterizations of noise in Kinect depth images: A review[J]. IEEE Sensors journal, 2014, 14(6): 1731-1740.</a:t>
            </a:r>
          </a:p>
          <a:p>
            <a:r>
              <a:rPr lang="en-US" sz="1100" dirty="0"/>
              <a:t>11. Chang P, </a:t>
            </a:r>
            <a:r>
              <a:rPr lang="en-US" sz="1100" dirty="0" err="1"/>
              <a:t>Padif</a:t>
            </a:r>
            <a:r>
              <a:rPr lang="en-US" sz="1100" dirty="0"/>
              <a:t> T. Sim2real2sim: Bridging the gap between simulation and real-world in flexible object manipulation[C]//2020 Fourth IEEE International Conference on Robotic Computing (IRC). IEEE, 2020: 56-62.</a:t>
            </a:r>
          </a:p>
          <a:p>
            <a:r>
              <a:rPr lang="en-US" sz="1100" dirty="0"/>
              <a:t>12. Tong D, Choi A, Qin L, et al. Sim2Real Neural Controllers for Physics-Based Robotic Deployment of Deformable Linear Objects[J]. The International Journal of Robotics Research, 2023: 02783649231214553.</a:t>
            </a:r>
          </a:p>
          <a:p>
            <a:r>
              <a:rPr lang="en-US" sz="1100" dirty="0"/>
              <a:t>13. </a:t>
            </a:r>
            <a:r>
              <a:rPr lang="en-US" sz="1100" dirty="0" err="1"/>
              <a:t>Iscen</a:t>
            </a:r>
            <a:r>
              <a:rPr lang="en-US" sz="1100" dirty="0"/>
              <a:t> A, </a:t>
            </a:r>
            <a:r>
              <a:rPr lang="en-US" sz="1100" dirty="0" err="1"/>
              <a:t>Caluwaerts</a:t>
            </a:r>
            <a:r>
              <a:rPr lang="en-US" sz="1100" dirty="0"/>
              <a:t> K, Tan J, et al. Policies modulating trajectory generators[C]//Conference on Robot Learning. PMLR, 2018: 916-926.</a:t>
            </a:r>
          </a:p>
          <a:p>
            <a:r>
              <a:rPr lang="en-US" sz="1100" dirty="0"/>
              <a:t>14. Gu J, Li Z. Learning Autonomous Mobility Using Real Demonstration Data[C]//2021 20th International Conference on Advanced Robotics (ICAR). IEEE, 2021: 428-434.</a:t>
            </a:r>
          </a:p>
          <a:p>
            <a:r>
              <a:rPr lang="en-US" sz="1100" dirty="0"/>
              <a:t>15. Imai C S, Zhang M, Zhang Y, et al. Vision-guided quadrupedal locomotion in the wild with multi-modal delay randomization[C]//2022 IEEE/RSJ international conference on intelligent robots and systems (IROS). IEEE, 2022: 5556-5563.</a:t>
            </a:r>
          </a:p>
          <a:p>
            <a:r>
              <a:rPr lang="en-US" sz="1100" dirty="0"/>
              <a:t>16. Weerakoon K, </a:t>
            </a:r>
            <a:r>
              <a:rPr lang="en-US" sz="1100" dirty="0" err="1"/>
              <a:t>Sathyamoorthy</a:t>
            </a:r>
            <a:r>
              <a:rPr lang="en-US" sz="1100" dirty="0"/>
              <a:t> A J, </a:t>
            </a:r>
            <a:r>
              <a:rPr lang="en-US" sz="1100" dirty="0" err="1"/>
              <a:t>Manocha</a:t>
            </a:r>
            <a:r>
              <a:rPr lang="en-US" sz="1100" dirty="0"/>
              <a:t> D. Sim-to-Real Strategy for Spatially Aware Robot Navigation in Uneven Outdoor Environments[J]. </a:t>
            </a:r>
            <a:r>
              <a:rPr lang="en-US" sz="1100" dirty="0" err="1"/>
              <a:t>arXiv</a:t>
            </a:r>
            <a:r>
              <a:rPr lang="en-US" sz="1100" dirty="0"/>
              <a:t> preprint arXiv:2205.09194, 2022.</a:t>
            </a:r>
          </a:p>
          <a:p>
            <a:r>
              <a:rPr lang="en-US" sz="1100" dirty="0"/>
              <a:t>17. Zhang H, </a:t>
            </a:r>
            <a:r>
              <a:rPr lang="en-US" sz="1100" dirty="0" err="1"/>
              <a:t>Caldararu</a:t>
            </a:r>
            <a:r>
              <a:rPr lang="en-US" sz="1100" dirty="0"/>
              <a:t> S, </a:t>
            </a:r>
            <a:r>
              <a:rPr lang="en-US" sz="1100" dirty="0" err="1"/>
              <a:t>Ashokkumar</a:t>
            </a:r>
            <a:r>
              <a:rPr lang="en-US" sz="1100" dirty="0"/>
              <a:t> S, et al. Zero-Shot Policy Transferability for the Control of a Scale Autonomous Vehicle[J]. </a:t>
            </a:r>
            <a:r>
              <a:rPr lang="en-US" sz="1100" dirty="0" err="1"/>
              <a:t>arXiv</a:t>
            </a:r>
            <a:r>
              <a:rPr lang="en-US" sz="1100" dirty="0"/>
              <a:t> preprint arXiv:2309.09870, 2023.</a:t>
            </a:r>
          </a:p>
          <a:p>
            <a:r>
              <a:rPr lang="en-US" sz="1100" dirty="0"/>
              <a:t>18. Luo S, Bimbo J, Dahiya R, et al. Robotic tactile perception of object properties: A review[J]. Mechatronics, 2017, 48: 54-67.</a:t>
            </a:r>
          </a:p>
          <a:p>
            <a:r>
              <a:rPr lang="en-US" sz="1100" dirty="0"/>
              <a:t>19. </a:t>
            </a:r>
            <a:r>
              <a:rPr lang="en-US" sz="1100" dirty="0" err="1"/>
              <a:t>Kappassov</a:t>
            </a:r>
            <a:r>
              <a:rPr lang="en-US" sz="1100" dirty="0"/>
              <a:t> Z, Corrales J A, </a:t>
            </a:r>
            <a:r>
              <a:rPr lang="en-US" sz="1100" dirty="0" err="1"/>
              <a:t>Perdereau</a:t>
            </a:r>
            <a:r>
              <a:rPr lang="en-US" sz="1100" dirty="0"/>
              <a:t> V. Touch driven controller and tactile features for physical interactions[J]. Robotics and Autonomous Systems, 2020, 123: 103332.</a:t>
            </a:r>
          </a:p>
          <a:p>
            <a:r>
              <a:rPr lang="en-US" sz="1100" dirty="0"/>
              <a:t>20. Gomes D F, </a:t>
            </a:r>
            <a:r>
              <a:rPr lang="en-US" sz="1100" dirty="0" err="1"/>
              <a:t>Paoletti</a:t>
            </a:r>
            <a:r>
              <a:rPr lang="en-US" sz="1100" dirty="0"/>
              <a:t> P, Luo S. Generation of </a:t>
            </a:r>
            <a:r>
              <a:rPr lang="en-US" sz="1100" dirty="0" err="1"/>
              <a:t>gelsight</a:t>
            </a:r>
            <a:r>
              <a:rPr lang="en-US" sz="1100" dirty="0"/>
              <a:t> tactile images for sim2real learning[J]. IEEE Robotics and Automation Letters, 2021, 6(2): 4177-4184.</a:t>
            </a:r>
          </a:p>
          <a:p>
            <a:r>
              <a:rPr lang="en-US" sz="1100" dirty="0"/>
              <a:t>21. Narang Y, </a:t>
            </a:r>
            <a:r>
              <a:rPr lang="en-US" sz="1100" dirty="0" err="1"/>
              <a:t>Sundaralingam</a:t>
            </a:r>
            <a:r>
              <a:rPr lang="en-US" sz="1100" dirty="0"/>
              <a:t> B, Macklin M, et al. Sim-to-real for robotic tactile sensing via physics-based simulation and learned latent projections[C]//2021 IEEE International Conference on Robotics and Automation (ICRA). IEEE, 2021: 6444-6451.</a:t>
            </a:r>
          </a:p>
          <a:p>
            <a:r>
              <a:rPr lang="en-US" sz="1100" dirty="0"/>
              <a:t>22. Sferrazza C, </a:t>
            </a:r>
            <a:r>
              <a:rPr lang="en-US" sz="1100" dirty="0" err="1"/>
              <a:t>Wahlsten</a:t>
            </a:r>
            <a:r>
              <a:rPr lang="en-US" sz="1100" dirty="0"/>
              <a:t> A, </a:t>
            </a:r>
            <a:r>
              <a:rPr lang="en-US" sz="1100" dirty="0" err="1"/>
              <a:t>Trueeb</a:t>
            </a:r>
            <a:r>
              <a:rPr lang="en-US" sz="1100" dirty="0"/>
              <a:t> C, et al. Ground truth force distribution for learning-based tactile sensing: A finite element approach[J]. IEEE Access, 2019, 7: 173438-173449.</a:t>
            </a:r>
          </a:p>
          <a:p>
            <a:r>
              <a:rPr lang="en-US" sz="1100" dirty="0"/>
              <a:t>23. Sferrazza C, Bi T, </a:t>
            </a:r>
            <a:r>
              <a:rPr lang="en-US" sz="1100" dirty="0" err="1"/>
              <a:t>D’Andrea</a:t>
            </a:r>
            <a:r>
              <a:rPr lang="en-US" sz="1100" dirty="0"/>
              <a:t> R. Learning the sense of touch in simulation: a sim-to-real strategy for vision-based tactile sensing[C]//2020 IEEE/RSJ International Conference on Intelligent Robots and Systems (IROS). IEEE, 2020: 4389-4396.</a:t>
            </a:r>
          </a:p>
          <a:p>
            <a:r>
              <a:rPr lang="en-US" sz="1100" dirty="0"/>
              <a:t>24. Zhao Y, Jing X, Qian K, et al. Skill generalization of tubular object manipulation with tactile sensing and Sim2Real learning[J]. Robotics and Autonomous Systems, 2023, 160: 104321.</a:t>
            </a:r>
          </a:p>
          <a:p>
            <a:r>
              <a:rPr lang="en-US" sz="1100" dirty="0"/>
              <a:t>25. </a:t>
            </a:r>
            <a:r>
              <a:rPr lang="en-US" sz="1100" dirty="0" err="1"/>
              <a:t>Haoran</a:t>
            </a:r>
            <a:r>
              <a:rPr lang="en-US" sz="1100" dirty="0"/>
              <a:t> L, </a:t>
            </a:r>
            <a:r>
              <a:rPr lang="en-US" sz="1100" dirty="0" err="1"/>
              <a:t>Shasha</a:t>
            </a:r>
            <a:r>
              <a:rPr lang="en-US" sz="1100" dirty="0"/>
              <a:t> L, </a:t>
            </a:r>
            <a:r>
              <a:rPr lang="en-US" sz="1100" dirty="0" err="1"/>
              <a:t>Mingjun</a:t>
            </a:r>
            <a:r>
              <a:rPr lang="en-US" sz="1100" dirty="0"/>
              <a:t> M, et al. </a:t>
            </a:r>
            <a:r>
              <a:rPr lang="en-US" sz="1100" dirty="0" err="1"/>
              <a:t>NeuronsGym</a:t>
            </a:r>
            <a:r>
              <a:rPr lang="en-US" sz="1100" dirty="0"/>
              <a:t>: A Hybrid Framework and Benchmark for Robot Tasks with Sim2Real Policy Learning[J]. </a:t>
            </a:r>
            <a:r>
              <a:rPr lang="en-US" sz="1100" dirty="0" err="1"/>
              <a:t>arXiv</a:t>
            </a:r>
            <a:r>
              <a:rPr lang="en-US" sz="1100" dirty="0"/>
              <a:t> preprint arXiv:2302.03385, 2023.</a:t>
            </a:r>
            <a:endParaRPr lang="en-CH" sz="1100" dirty="0"/>
          </a:p>
        </p:txBody>
      </p:sp>
    </p:spTree>
    <p:extLst>
      <p:ext uri="{BB962C8B-B14F-4D97-AF65-F5344CB8AC3E}">
        <p14:creationId xmlns:p14="http://schemas.microsoft.com/office/powerpoint/2010/main" val="1217914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6"/>
          <p:cNvSpPr txBox="1">
            <a:spLocks noGrp="1"/>
          </p:cNvSpPr>
          <p:nvPr>
            <p:ph type="body" idx="1"/>
          </p:nvPr>
        </p:nvSpPr>
        <p:spPr>
          <a:xfrm>
            <a:off x="731837" y="2135492"/>
            <a:ext cx="10728325" cy="3960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800"/>
              <a:buNone/>
            </a:pPr>
            <a:r>
              <a:rPr lang="en-US" dirty="0" err="1"/>
              <a:t>Mingyuan</a:t>
            </a:r>
            <a:r>
              <a:rPr lang="en-US" dirty="0"/>
              <a:t> Chi</a:t>
            </a:r>
            <a:endParaRPr dirty="0"/>
          </a:p>
          <a:p>
            <a:pPr marL="0" lvl="0" indent="0" algn="l" rtl="0">
              <a:lnSpc>
                <a:spcPct val="100000"/>
              </a:lnSpc>
              <a:spcBef>
                <a:spcPts val="0"/>
              </a:spcBef>
              <a:spcAft>
                <a:spcPts val="0"/>
              </a:spcAft>
              <a:buClr>
                <a:schemeClr val="dk1"/>
              </a:buClr>
              <a:buSzPts val="1800"/>
              <a:buNone/>
            </a:pPr>
            <a:r>
              <a:rPr lang="en-US" dirty="0"/>
              <a:t>Robotic Seminar</a:t>
            </a:r>
            <a:endParaRPr dirty="0"/>
          </a:p>
          <a:p>
            <a:pPr marL="0" lvl="0" indent="0" algn="l" rtl="0">
              <a:lnSpc>
                <a:spcPct val="100000"/>
              </a:lnSpc>
              <a:spcBef>
                <a:spcPts val="0"/>
              </a:spcBef>
              <a:spcAft>
                <a:spcPts val="0"/>
              </a:spcAft>
              <a:buClr>
                <a:schemeClr val="dk1"/>
              </a:buClr>
              <a:buSzPts val="1800"/>
              <a:buNone/>
            </a:pPr>
            <a:r>
              <a:rPr lang="en-US" dirty="0"/>
              <a:t>minchi@</a:t>
            </a:r>
            <a:r>
              <a:rPr lang="en-US" altLang="zh-CN" dirty="0"/>
              <a:t>student.ethz.ch</a:t>
            </a:r>
            <a:endParaRPr dirty="0"/>
          </a:p>
          <a:p>
            <a:pPr marL="0" lvl="0" indent="0" algn="l" rtl="0">
              <a:lnSpc>
                <a:spcPct val="100000"/>
              </a:lnSpc>
              <a:spcBef>
                <a:spcPts val="0"/>
              </a:spcBef>
              <a:spcAft>
                <a:spcPts val="0"/>
              </a:spcAft>
              <a:buClr>
                <a:schemeClr val="dk1"/>
              </a:buClr>
              <a:buSzPts val="1800"/>
              <a:buNone/>
            </a:pPr>
            <a:endParaRPr dirty="0"/>
          </a:p>
          <a:p>
            <a:pPr marL="0" lvl="0" indent="0" algn="l" rtl="0">
              <a:lnSpc>
                <a:spcPct val="100000"/>
              </a:lnSpc>
              <a:spcBef>
                <a:spcPts val="0"/>
              </a:spcBef>
              <a:spcAft>
                <a:spcPts val="0"/>
              </a:spcAft>
              <a:buClr>
                <a:schemeClr val="dk1"/>
              </a:buClr>
              <a:buSzPts val="1800"/>
              <a:buNone/>
            </a:pPr>
            <a:r>
              <a:rPr lang="de-CH" dirty="0"/>
              <a:t>ETH Zurich</a:t>
            </a:r>
            <a:endParaRPr dirty="0"/>
          </a:p>
        </p:txBody>
      </p:sp>
      <p:sp>
        <p:nvSpPr>
          <p:cNvPr id="301" name="Google Shape;301;p36"/>
          <p:cNvSpPr>
            <a:spLocks noGrp="1"/>
          </p:cNvSpPr>
          <p:nvPr>
            <p:ph type="pic" idx="2"/>
          </p:nvPr>
        </p:nvSpPr>
        <p:spPr>
          <a:xfrm>
            <a:off x="10200163" y="6489088"/>
            <a:ext cx="1260000" cy="180000"/>
          </a:xfrm>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None/>
            </a:pPr>
            <a:r>
              <a:rPr lang="en-US" dirty="0"/>
              <a:t>19.12.2023</a:t>
            </a:r>
            <a:endParaRPr dirty="0"/>
          </a:p>
        </p:txBody>
      </p:sp>
    </p:spTree>
  </p:cSld>
  <p:clrMapOvr>
    <a:masterClrMapping/>
  </p:clrMapOvr>
</p:sld>
</file>

<file path=ppt/theme/theme1.xml><?xml version="1.0" encoding="utf-8"?>
<a:theme xmlns:a="http://schemas.openxmlformats.org/drawingml/2006/main" name="ETH Zürich">
  <a:themeElements>
    <a:clrScheme name="ETH Zürich">
      <a:dk1>
        <a:srgbClr val="000000"/>
      </a:dk1>
      <a:lt1>
        <a:srgbClr val="FFFFFF"/>
      </a:lt1>
      <a:dk2>
        <a:srgbClr val="000000"/>
      </a:dk2>
      <a:lt2>
        <a:srgbClr val="FFFFFF"/>
      </a:lt2>
      <a:accent1>
        <a:srgbClr val="1269B0"/>
      </a:accent1>
      <a:accent2>
        <a:srgbClr val="91056A"/>
      </a:accent2>
      <a:accent3>
        <a:srgbClr val="007A96"/>
      </a:accent3>
      <a:accent4>
        <a:srgbClr val="485A2C"/>
      </a:accent4>
      <a:accent5>
        <a:srgbClr val="A8322D"/>
      </a:accent5>
      <a:accent6>
        <a:srgbClr val="72791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ETH Zürich">
      <a:dk1>
        <a:srgbClr val="000000"/>
      </a:dk1>
      <a:lt1>
        <a:srgbClr val="FFFFFF"/>
      </a:lt1>
      <a:dk2>
        <a:srgbClr val="000000"/>
      </a:dk2>
      <a:lt2>
        <a:srgbClr val="FFFFFF"/>
      </a:lt2>
      <a:accent1>
        <a:srgbClr val="1269B0"/>
      </a:accent1>
      <a:accent2>
        <a:srgbClr val="91056A"/>
      </a:accent2>
      <a:accent3>
        <a:srgbClr val="007A96"/>
      </a:accent3>
      <a:accent4>
        <a:srgbClr val="485A2C"/>
      </a:accent4>
      <a:accent5>
        <a:srgbClr val="A8322D"/>
      </a:accent5>
      <a:accent6>
        <a:srgbClr val="72791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2698</Words>
  <Application>Microsoft Office PowerPoint</Application>
  <PresentationFormat>宽屏</PresentationFormat>
  <Paragraphs>390</Paragraphs>
  <Slides>24</Slides>
  <Notes>23</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24</vt:i4>
      </vt:variant>
    </vt:vector>
  </HeadingPairs>
  <TitlesOfParts>
    <vt:vector size="27" baseType="lpstr">
      <vt:lpstr>Noto Sans Symbols</vt:lpstr>
      <vt:lpstr>Arial</vt:lpstr>
      <vt:lpstr>ETH Zürich</vt:lpstr>
      <vt:lpstr>Sensor Modeling in Sim2Real</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Sensor Modeling in Sim2Real</dc:title>
  <dc:creator>walkerchi</dc:creator>
  <cp:lastModifiedBy>walker chi</cp:lastModifiedBy>
  <cp:revision>6</cp:revision>
  <dcterms:modified xsi:type="dcterms:W3CDTF">2023-12-19T13:44:09Z</dcterms:modified>
</cp:coreProperties>
</file>