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7"/>
  </p:notesMasterIdLst>
  <p:sldIdLst>
    <p:sldId id="256" r:id="rId2"/>
    <p:sldId id="434" r:id="rId3"/>
    <p:sldId id="273" r:id="rId4"/>
    <p:sldId id="259" r:id="rId5"/>
    <p:sldId id="260" r:id="rId6"/>
    <p:sldId id="261" r:id="rId7"/>
    <p:sldId id="418" r:id="rId8"/>
    <p:sldId id="338" r:id="rId9"/>
    <p:sldId id="290" r:id="rId10"/>
    <p:sldId id="344" r:id="rId11"/>
    <p:sldId id="342" r:id="rId12"/>
    <p:sldId id="343" r:id="rId13"/>
    <p:sldId id="349" r:id="rId14"/>
    <p:sldId id="351" r:id="rId15"/>
    <p:sldId id="473" r:id="rId16"/>
    <p:sldId id="352" r:id="rId17"/>
    <p:sldId id="353" r:id="rId18"/>
    <p:sldId id="355" r:id="rId19"/>
    <p:sldId id="364" r:id="rId20"/>
    <p:sldId id="356" r:id="rId21"/>
    <p:sldId id="357" r:id="rId22"/>
    <p:sldId id="459" r:id="rId23"/>
    <p:sldId id="359" r:id="rId24"/>
    <p:sldId id="427" r:id="rId25"/>
    <p:sldId id="428" r:id="rId26"/>
    <p:sldId id="360" r:id="rId27"/>
    <p:sldId id="429" r:id="rId28"/>
    <p:sldId id="430" r:id="rId29"/>
    <p:sldId id="363" r:id="rId30"/>
    <p:sldId id="460" r:id="rId31"/>
    <p:sldId id="362" r:id="rId32"/>
    <p:sldId id="365" r:id="rId33"/>
    <p:sldId id="367" r:id="rId34"/>
    <p:sldId id="368" r:id="rId35"/>
    <p:sldId id="369" r:id="rId36"/>
    <p:sldId id="370" r:id="rId37"/>
    <p:sldId id="373" r:id="rId38"/>
    <p:sldId id="376" r:id="rId39"/>
    <p:sldId id="456" r:id="rId40"/>
    <p:sldId id="377" r:id="rId41"/>
    <p:sldId id="375" r:id="rId42"/>
    <p:sldId id="457" r:id="rId43"/>
    <p:sldId id="458" r:id="rId44"/>
    <p:sldId id="404" r:id="rId45"/>
    <p:sldId id="406" r:id="rId46"/>
    <p:sldId id="436" r:id="rId47"/>
    <p:sldId id="410" r:id="rId48"/>
    <p:sldId id="476" r:id="rId49"/>
    <p:sldId id="433" r:id="rId50"/>
    <p:sldId id="380" r:id="rId51"/>
    <p:sldId id="382" r:id="rId52"/>
    <p:sldId id="420" r:id="rId53"/>
    <p:sldId id="383" r:id="rId54"/>
    <p:sldId id="395" r:id="rId55"/>
    <p:sldId id="390" r:id="rId56"/>
    <p:sldId id="475" r:id="rId57"/>
    <p:sldId id="407" r:id="rId58"/>
    <p:sldId id="384" r:id="rId59"/>
    <p:sldId id="385" r:id="rId60"/>
    <p:sldId id="386" r:id="rId61"/>
    <p:sldId id="387" r:id="rId62"/>
    <p:sldId id="391" r:id="rId63"/>
    <p:sldId id="393" r:id="rId64"/>
    <p:sldId id="394" r:id="rId65"/>
    <p:sldId id="408" r:id="rId66"/>
    <p:sldId id="431" r:id="rId67"/>
    <p:sldId id="409" r:id="rId68"/>
    <p:sldId id="451" r:id="rId69"/>
    <p:sldId id="452" r:id="rId70"/>
    <p:sldId id="437" r:id="rId71"/>
    <p:sldId id="438" r:id="rId72"/>
    <p:sldId id="439" r:id="rId73"/>
    <p:sldId id="454" r:id="rId74"/>
    <p:sldId id="440" r:id="rId75"/>
    <p:sldId id="441" r:id="rId76"/>
    <p:sldId id="442" r:id="rId77"/>
    <p:sldId id="444" r:id="rId78"/>
    <p:sldId id="445" r:id="rId79"/>
    <p:sldId id="455" r:id="rId80"/>
    <p:sldId id="446" r:id="rId81"/>
    <p:sldId id="461" r:id="rId82"/>
    <p:sldId id="453" r:id="rId83"/>
    <p:sldId id="449" r:id="rId84"/>
    <p:sldId id="450" r:id="rId85"/>
    <p:sldId id="462" r:id="rId86"/>
    <p:sldId id="466" r:id="rId87"/>
    <p:sldId id="465" r:id="rId88"/>
    <p:sldId id="467" r:id="rId89"/>
    <p:sldId id="469" r:id="rId90"/>
    <p:sldId id="468" r:id="rId91"/>
    <p:sldId id="470" r:id="rId92"/>
    <p:sldId id="464" r:id="rId93"/>
    <p:sldId id="471" r:id="rId94"/>
    <p:sldId id="472" r:id="rId95"/>
    <p:sldId id="447" r:id="rId96"/>
    <p:sldId id="448" r:id="rId97"/>
    <p:sldId id="477" r:id="rId98"/>
    <p:sldId id="478" r:id="rId99"/>
    <p:sldId id="479" r:id="rId100"/>
    <p:sldId id="480" r:id="rId101"/>
    <p:sldId id="421" r:id="rId102"/>
    <p:sldId id="424" r:id="rId103"/>
    <p:sldId id="422" r:id="rId104"/>
    <p:sldId id="432" r:id="rId105"/>
    <p:sldId id="425" r:id="rId10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416" userDrawn="1">
          <p15:clr>
            <a:srgbClr val="A4A3A4"/>
          </p15:clr>
        </p15:guide>
        <p15:guide id="2" pos="287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121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070" autoAdjust="0"/>
    <p:restoredTop sz="97363" autoAdjust="0"/>
  </p:normalViewPr>
  <p:slideViewPr>
    <p:cSldViewPr snapToGrid="0" snapToObjects="1" showGuides="1">
      <p:cViewPr varScale="1">
        <p:scale>
          <a:sx n="160" d="100"/>
          <a:sy n="160" d="100"/>
        </p:scale>
        <p:origin x="2208" y="168"/>
      </p:cViewPr>
      <p:guideLst>
        <p:guide orient="horz" pos="1416"/>
        <p:guide pos="2879"/>
      </p:guideLst>
    </p:cSldViewPr>
  </p:slideViewPr>
  <p:outlineViewPr>
    <p:cViewPr>
      <p:scale>
        <a:sx n="33" d="100"/>
        <a:sy n="33" d="100"/>
      </p:scale>
      <p:origin x="0" y="-1008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01" Type="http://schemas.openxmlformats.org/officeDocument/2006/relationships/slide" Target="slides/slide100.xml"/><Relationship Id="rId102" Type="http://schemas.openxmlformats.org/officeDocument/2006/relationships/slide" Target="slides/slide101.xml"/><Relationship Id="rId103" Type="http://schemas.openxmlformats.org/officeDocument/2006/relationships/slide" Target="slides/slide102.xml"/><Relationship Id="rId104" Type="http://schemas.openxmlformats.org/officeDocument/2006/relationships/slide" Target="slides/slide103.xml"/><Relationship Id="rId105" Type="http://schemas.openxmlformats.org/officeDocument/2006/relationships/slide" Target="slides/slide104.xml"/><Relationship Id="rId106" Type="http://schemas.openxmlformats.org/officeDocument/2006/relationships/slide" Target="slides/slide105.xml"/><Relationship Id="rId107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8" Type="http://schemas.openxmlformats.org/officeDocument/2006/relationships/presProps" Target="presProps.xml"/><Relationship Id="rId109" Type="http://schemas.openxmlformats.org/officeDocument/2006/relationships/viewProps" Target="view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110" Type="http://schemas.openxmlformats.org/officeDocument/2006/relationships/theme" Target="theme/theme1.xml"/><Relationship Id="rId90" Type="http://schemas.openxmlformats.org/officeDocument/2006/relationships/slide" Target="slides/slide89.xml"/><Relationship Id="rId91" Type="http://schemas.openxmlformats.org/officeDocument/2006/relationships/slide" Target="slides/slide90.xml"/><Relationship Id="rId92" Type="http://schemas.openxmlformats.org/officeDocument/2006/relationships/slide" Target="slides/slide91.xml"/><Relationship Id="rId93" Type="http://schemas.openxmlformats.org/officeDocument/2006/relationships/slide" Target="slides/slide92.xml"/><Relationship Id="rId94" Type="http://schemas.openxmlformats.org/officeDocument/2006/relationships/slide" Target="slides/slide93.xml"/><Relationship Id="rId95" Type="http://schemas.openxmlformats.org/officeDocument/2006/relationships/slide" Target="slides/slide94.xml"/><Relationship Id="rId96" Type="http://schemas.openxmlformats.org/officeDocument/2006/relationships/slide" Target="slides/slide95.xml"/><Relationship Id="rId97" Type="http://schemas.openxmlformats.org/officeDocument/2006/relationships/slide" Target="slides/slide96.xml"/><Relationship Id="rId98" Type="http://schemas.openxmlformats.org/officeDocument/2006/relationships/slide" Target="slides/slide97.xml"/><Relationship Id="rId99" Type="http://schemas.openxmlformats.org/officeDocument/2006/relationships/slide" Target="slides/slide98.xml"/><Relationship Id="rId111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100" Type="http://schemas.openxmlformats.org/officeDocument/2006/relationships/slide" Target="slides/slide99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slide" Target="slides/slide84.xml"/><Relationship Id="rId86" Type="http://schemas.openxmlformats.org/officeDocument/2006/relationships/slide" Target="slides/slide85.xml"/><Relationship Id="rId87" Type="http://schemas.openxmlformats.org/officeDocument/2006/relationships/slide" Target="slides/slide86.xml"/><Relationship Id="rId88" Type="http://schemas.openxmlformats.org/officeDocument/2006/relationships/slide" Target="slides/slide87.xml"/><Relationship Id="rId89" Type="http://schemas.openxmlformats.org/officeDocument/2006/relationships/slide" Target="slides/slide8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193F8E-D44C-E748-896D-6CCDFE62C711}" type="datetimeFigureOut">
              <a:rPr lang="en-US" smtClean="0"/>
              <a:t>12/12/16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FA6627-5FF8-454A-801C-A45D955178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8303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sz="1600" dirty="0" smtClean="0"/>
              <a:t>Even though WAITALL is semantically equivalent to loop of WAITs, an implementation may have to scan/choose whether to use an optimized plural implementation or have to split it out into a sequence of WAITs.</a:t>
            </a:r>
          </a:p>
          <a:p>
            <a:pPr algn="l"/>
            <a:endParaRPr lang="en-US" sz="1600" dirty="0" smtClean="0"/>
          </a:p>
          <a:p>
            <a:pPr algn="l"/>
            <a:r>
              <a:rPr lang="en-US" sz="1600" dirty="0" smtClean="0"/>
              <a:t>Plus: what does it mean if multiple sessions have different thread levels and we WAITALL on requests from them?</a:t>
            </a: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FA6627-5FF8-454A-801C-A45D955178EE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754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solidFill>
                  <a:sysClr val="windowText" lastClr="000000"/>
                </a:solidFill>
              </a:rPr>
              <a:t>NOTE:</a:t>
            </a:r>
            <a:r>
              <a:rPr lang="en-US" baseline="0" dirty="0" smtClean="0">
                <a:solidFill>
                  <a:sysClr val="windowText" lastClr="000000"/>
                </a:solidFill>
              </a:rPr>
              <a:t> H</a:t>
            </a:r>
            <a:r>
              <a:rPr lang="en-US" dirty="0" smtClean="0">
                <a:solidFill>
                  <a:sysClr val="windowText" lastClr="000000"/>
                </a:solidFill>
              </a:rPr>
              <a:t>andle </a:t>
            </a:r>
            <a:r>
              <a:rPr lang="en-US" dirty="0" err="1" smtClean="0">
                <a:solidFill>
                  <a:sysClr val="windowText" lastClr="000000"/>
                </a:solidFill>
              </a:rPr>
              <a:t>xfer</a:t>
            </a:r>
            <a:r>
              <a:rPr lang="en-US" dirty="0" smtClean="0">
                <a:solidFill>
                  <a:sysClr val="windowText" lastClr="000000"/>
                </a:solidFill>
              </a:rPr>
              <a:t> functions need to be high performance, too.  We convinced ourselves that this is still implementable: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>
              <a:solidFill>
                <a:sysClr val="windowText" lastClr="000000"/>
              </a:solidFill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solidFill>
                  <a:sysClr val="windowText" lastClr="000000"/>
                </a:solidFill>
              </a:rPr>
              <a:t>MPICH-like implementations: no issue.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solidFill>
                  <a:sysClr val="windowText" lastClr="000000"/>
                </a:solidFill>
              </a:rPr>
              <a:t>OMPI-like implementation: can have an initial table that is all the pre-defined f2c lookups. Upon first user handle creation, </a:t>
            </a:r>
            <a:r>
              <a:rPr lang="en-US" dirty="0" err="1" smtClean="0">
                <a:solidFill>
                  <a:sysClr val="windowText" lastClr="000000"/>
                </a:solidFill>
              </a:rPr>
              <a:t>alloc</a:t>
            </a:r>
            <a:r>
              <a:rPr lang="en-US" dirty="0" smtClean="0">
                <a:solidFill>
                  <a:sysClr val="windowText" lastClr="000000"/>
                </a:solidFill>
              </a:rPr>
              <a:t> a new table (and re-</a:t>
            </a:r>
            <a:r>
              <a:rPr lang="en-US" dirty="0" err="1" smtClean="0">
                <a:solidFill>
                  <a:sysClr val="windowText" lastClr="000000"/>
                </a:solidFill>
              </a:rPr>
              <a:t>alloc</a:t>
            </a:r>
            <a:r>
              <a:rPr lang="en-US" dirty="0" smtClean="0">
                <a:solidFill>
                  <a:sysClr val="windowText" lastClr="000000"/>
                </a:solidFill>
              </a:rPr>
              <a:t> every time you need to grow after that).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FA6627-5FF8-454A-801C-A45D955178EE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34713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99E59-EC3E-FB40-8490-5CCC3B043648}" type="datetimeFigureOut">
              <a:rPr lang="en-US" smtClean="0"/>
              <a:t>12/12/16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9575D-D9DB-2940-90F4-7B5B1B81E5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20779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99E59-EC3E-FB40-8490-5CCC3B043648}" type="datetimeFigureOut">
              <a:rPr lang="en-US" smtClean="0"/>
              <a:t>12/12/16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9575D-D9DB-2940-90F4-7B5B1B81E5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03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99E59-EC3E-FB40-8490-5CCC3B043648}" type="datetimeFigureOut">
              <a:rPr lang="en-US" smtClean="0"/>
              <a:t>12/12/16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9575D-D9DB-2940-90F4-7B5B1B81E5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3277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99E59-EC3E-FB40-8490-5CCC3B043648}" type="datetimeFigureOut">
              <a:rPr lang="en-US" smtClean="0"/>
              <a:t>12/12/16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9575D-D9DB-2940-90F4-7B5B1B81E5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6773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99E59-EC3E-FB40-8490-5CCC3B043648}" type="datetimeFigureOut">
              <a:rPr lang="en-US" smtClean="0"/>
              <a:t>12/12/16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9575D-D9DB-2940-90F4-7B5B1B81E5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1630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99E59-EC3E-FB40-8490-5CCC3B043648}" type="datetimeFigureOut">
              <a:rPr lang="en-US" smtClean="0"/>
              <a:t>12/12/16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9575D-D9DB-2940-90F4-7B5B1B81E5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6826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99E59-EC3E-FB40-8490-5CCC3B043648}" type="datetimeFigureOut">
              <a:rPr lang="en-US" smtClean="0"/>
              <a:t>12/12/16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9575D-D9DB-2940-90F4-7B5B1B81E5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64537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99E59-EC3E-FB40-8490-5CCC3B043648}" type="datetimeFigureOut">
              <a:rPr lang="en-US" smtClean="0"/>
              <a:t>12/12/16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9575D-D9DB-2940-90F4-7B5B1B81E5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5621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99E59-EC3E-FB40-8490-5CCC3B043648}" type="datetimeFigureOut">
              <a:rPr lang="en-US" smtClean="0"/>
              <a:t>12/12/16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9575D-D9DB-2940-90F4-7B5B1B81E5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4166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99E59-EC3E-FB40-8490-5CCC3B043648}" type="datetimeFigureOut">
              <a:rPr lang="en-US" smtClean="0"/>
              <a:t>12/12/16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9575D-D9DB-2940-90F4-7B5B1B81E5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4949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99E59-EC3E-FB40-8490-5CCC3B043648}" type="datetimeFigureOut">
              <a:rPr lang="en-US" smtClean="0"/>
              <a:t>12/12/16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9575D-D9DB-2940-90F4-7B5B1B81E5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4870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9703" y="381003"/>
            <a:ext cx="8588861" cy="889415"/>
          </a:xfrm>
        </p:spPr>
        <p:txBody>
          <a:bodyPr vert="horz" lIns="89606" tIns="44804" rIns="83206" bIns="44804" rtlCol="0" anchor="b" anchorCtr="0">
            <a:noAutofit/>
          </a:bodyPr>
          <a:lstStyle>
            <a:lvl1pPr algn="l" defTabSz="640048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3600" b="0" kern="1200" spc="0" baseline="0" dirty="0">
                <a:gradFill>
                  <a:gsLst>
                    <a:gs pos="0">
                      <a:srgbClr val="00A5C7"/>
                    </a:gs>
                    <a:gs pos="44000">
                      <a:srgbClr val="00B0F0"/>
                    </a:gs>
                    <a:gs pos="100000">
                      <a:srgbClr val="00519A"/>
                    </a:gs>
                  </a:gsLst>
                  <a:lin ang="4800000" scaled="0"/>
                </a:gra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29702" y="1344168"/>
            <a:ext cx="8578850" cy="4523232"/>
          </a:xfrm>
        </p:spPr>
        <p:txBody>
          <a:bodyPr>
            <a:noAutofit/>
          </a:bodyPr>
          <a:lstStyle>
            <a:lvl1pPr>
              <a:lnSpc>
                <a:spcPct val="95000"/>
              </a:lnSpc>
              <a:spcBef>
                <a:spcPts val="840"/>
              </a:spcBef>
              <a:defRPr sz="2200">
                <a:solidFill>
                  <a:srgbClr val="0E243E"/>
                </a:solidFill>
                <a:latin typeface="+mj-lt"/>
              </a:defRPr>
            </a:lvl1pPr>
            <a:lvl2pPr>
              <a:lnSpc>
                <a:spcPct val="95000"/>
              </a:lnSpc>
              <a:spcBef>
                <a:spcPts val="840"/>
              </a:spcBef>
              <a:defRPr>
                <a:solidFill>
                  <a:srgbClr val="0E243E"/>
                </a:solidFill>
                <a:latin typeface="+mj-lt"/>
              </a:defRPr>
            </a:lvl2pPr>
            <a:lvl3pPr>
              <a:spcBef>
                <a:spcPts val="840"/>
              </a:spcBef>
              <a:defRPr sz="1500">
                <a:solidFill>
                  <a:srgbClr val="0E243E"/>
                </a:solidFill>
                <a:latin typeface="+mj-lt"/>
              </a:defRPr>
            </a:lvl3pPr>
            <a:lvl4pPr>
              <a:spcBef>
                <a:spcPts val="840"/>
              </a:spcBef>
              <a:defRPr>
                <a:solidFill>
                  <a:srgbClr val="0E243E"/>
                </a:solidFill>
                <a:latin typeface="+mj-lt"/>
              </a:defRPr>
            </a:lvl4pPr>
            <a:lvl5pPr>
              <a:spcBef>
                <a:spcPts val="840"/>
              </a:spcBef>
              <a:defRPr>
                <a:solidFill>
                  <a:srgbClr val="0E243E"/>
                </a:solidFill>
                <a:latin typeface="+mj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229702" y="6062120"/>
            <a:ext cx="8412480" cy="276999"/>
          </a:xfrm>
        </p:spPr>
        <p:txBody>
          <a:bodyPr vert="horz" wrap="square" lIns="91412" tIns="45707" rIns="91412" bIns="45707" rtlCol="0" anchor="b" anchorCtr="0">
            <a:noAutofit/>
          </a:bodyPr>
          <a:lstStyle>
            <a:lvl1pPr marL="0" indent="0" algn="l" defTabSz="804623">
              <a:lnSpc>
                <a:spcPct val="90000"/>
              </a:lnSpc>
              <a:spcBef>
                <a:spcPct val="50000"/>
              </a:spcBef>
              <a:buNone/>
              <a:defRPr lang="en-US" sz="1200" kern="1200" dirty="0" smtClean="0">
                <a:solidFill>
                  <a:srgbClr val="0E243E"/>
                </a:solidFill>
                <a:latin typeface="+mj-lt"/>
                <a:ea typeface="+mn-ea"/>
                <a:cs typeface="+mn-cs"/>
              </a:defRPr>
            </a:lvl1pPr>
            <a:lvl2pPr>
              <a:buFont typeface="Arial" pitchFamily="34" charset="0"/>
              <a:buNone/>
              <a:defRPr sz="1400"/>
            </a:lvl2pPr>
            <a:lvl3pPr>
              <a:buFont typeface="Arial" pitchFamily="34" charset="0"/>
              <a:buNone/>
              <a:defRPr sz="1400"/>
            </a:lvl3pPr>
            <a:lvl4pPr>
              <a:buFont typeface="Arial" pitchFamily="34" charset="0"/>
              <a:buNone/>
              <a:defRPr sz="1400"/>
            </a:lvl4pPr>
            <a:lvl5pPr>
              <a:buFont typeface="Arial" pitchFamily="34" charset="0"/>
              <a:buNone/>
              <a:defRPr sz="1400"/>
            </a:lvl5pPr>
          </a:lstStyle>
          <a:p>
            <a:pPr marL="228530" lvl="0" indent="-228530" algn="l" defTabSz="804623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SzPct val="90000"/>
              <a:buFont typeface="Arial" pitchFamily="34" charset="0"/>
              <a:buNone/>
              <a:tabLst/>
            </a:pPr>
            <a:r>
              <a:rPr lang="en-US" dirty="0" smtClean="0"/>
              <a:t>Source: Placeholder for Notes Is 12 Points</a:t>
            </a:r>
          </a:p>
        </p:txBody>
      </p:sp>
    </p:spTree>
    <p:extLst>
      <p:ext uri="{BB962C8B-B14F-4D97-AF65-F5344CB8AC3E}">
        <p14:creationId xmlns:p14="http://schemas.microsoft.com/office/powerpoint/2010/main" val="115562610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ottom title_photo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29702" y="5635333"/>
            <a:ext cx="8558698" cy="633113"/>
          </a:xfrm>
        </p:spPr>
        <p:txBody>
          <a:bodyPr vert="horz" lIns="89606" tIns="44804" rIns="83206" bIns="44804" rtlCol="0" anchor="b" anchorCtr="0">
            <a:noAutofit/>
          </a:bodyPr>
          <a:lstStyle>
            <a:lvl1pPr algn="l" defTabSz="640048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3600" b="0" kern="1200" spc="0" baseline="0" dirty="0">
                <a:gradFill>
                  <a:gsLst>
                    <a:gs pos="0">
                      <a:srgbClr val="00A5C7"/>
                    </a:gs>
                    <a:gs pos="44000">
                      <a:srgbClr val="00B0F0"/>
                    </a:gs>
                    <a:gs pos="100000">
                      <a:srgbClr val="00519A"/>
                    </a:gs>
                  </a:gsLst>
                  <a:lin ang="4800000" scaled="0"/>
                </a:gra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Slide Title Goes Here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229703" y="825500"/>
            <a:ext cx="4294673" cy="4419600"/>
          </a:xfrm>
        </p:spPr>
        <p:txBody>
          <a:bodyPr anchor="ctr" anchorCtr="0">
            <a:noAutofit/>
          </a:bodyPr>
          <a:lstStyle>
            <a:lvl1pPr marL="0" indent="0" algn="l" defTabSz="914127" rtl="0" eaLnBrk="1" latinLnBrk="0" hangingPunct="1">
              <a:lnSpc>
                <a:spcPct val="95000"/>
              </a:lnSpc>
              <a:spcBef>
                <a:spcPct val="0"/>
              </a:spcBef>
              <a:buFontTx/>
              <a:buNone/>
              <a:defRPr lang="en-US" sz="2400" b="0" kern="1200" spc="0" baseline="0" dirty="0" smtClean="0">
                <a:solidFill>
                  <a:srgbClr val="0E243E"/>
                </a:solidFill>
                <a:latin typeface="+mj-lt"/>
                <a:ea typeface="+mj-ea"/>
                <a:cs typeface="+mj-cs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Simple text goes here and can wrap to accommodate more lines of information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4648200" y="1115060"/>
            <a:ext cx="4114800" cy="3840480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2" tIns="45707" rIns="91412" bIns="45707" rtlCol="0" anchor="ctr"/>
          <a:lstStyle/>
          <a:p>
            <a:pPr algn="ctr"/>
            <a:endParaRPr lang="en-US" dirty="0">
              <a:latin typeface="+mj-lt"/>
            </a:endParaRPr>
          </a:p>
        </p:txBody>
      </p:sp>
      <p:sp>
        <p:nvSpPr>
          <p:cNvPr id="8" name="Picture Placeholder 30"/>
          <p:cNvSpPr>
            <a:spLocks noGrp="1"/>
          </p:cNvSpPr>
          <p:nvPr>
            <p:ph type="pic" sz="quarter" idx="11" hasCustomPrompt="1"/>
          </p:nvPr>
        </p:nvSpPr>
        <p:spPr>
          <a:xfrm>
            <a:off x="4648200" y="1115060"/>
            <a:ext cx="4114800" cy="3840480"/>
          </a:xfrm>
          <a:solidFill>
            <a:schemeClr val="bg1">
              <a:alpha val="30000"/>
            </a:schemeClr>
          </a:solidFill>
          <a:ln>
            <a:solidFill>
              <a:schemeClr val="bg2"/>
            </a:solidFill>
            <a:miter lim="800000"/>
          </a:ln>
          <a:effectLst>
            <a:outerShdw blurRad="190500" dist="1270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12" tIns="45707" rIns="91412" bIns="45707" rtlCol="0" anchor="ctr" anchorCtr="0">
            <a:noAutofit/>
          </a:bodyPr>
          <a:lstStyle>
            <a:lvl1pPr marL="228530" indent="-228530" algn="ctr" defTabSz="914127" rtl="0" eaLnBrk="1" latinLnBrk="0" hangingPunct="1">
              <a:lnSpc>
                <a:spcPct val="95000"/>
              </a:lnSpc>
              <a:spcBef>
                <a:spcPts val="1440"/>
              </a:spcBef>
              <a:buClr>
                <a:schemeClr val="tx1"/>
              </a:buClr>
              <a:buSzPct val="90000"/>
              <a:buFontTx/>
              <a:buNone/>
              <a:tabLst/>
              <a:defRPr lang="en-US" sz="20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 smtClean="0"/>
              <a:t>Insert photo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223934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B99E59-EC3E-FB40-8490-5CCC3B043648}" type="datetimeFigureOut">
              <a:rPr lang="en-US" smtClean="0"/>
              <a:t>12/12/16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D9575D-D9DB-2940-90F4-7B5B1B81E5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045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2" r:id="rId13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tiff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How to make MPI Awesome:</a:t>
            </a:r>
            <a:br>
              <a:rPr lang="en-US" dirty="0" smtClean="0"/>
            </a:br>
            <a:r>
              <a:rPr lang="en-US" dirty="0" smtClean="0"/>
              <a:t>MPI Sessions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98550" y="3893345"/>
            <a:ext cx="6943725" cy="1885950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/>
              <a:t>Follow-on to Jeff’s crazy thoughts discussed in Bordeaux</a:t>
            </a:r>
          </a:p>
          <a:p>
            <a:endParaRPr lang="en-US" dirty="0" smtClean="0"/>
          </a:p>
          <a:p>
            <a:r>
              <a:rPr lang="en-US" dirty="0" smtClean="0"/>
              <a:t>Random group of people who have been talking about this stuff:</a:t>
            </a:r>
          </a:p>
          <a:p>
            <a:r>
              <a:rPr lang="en-US" dirty="0" smtClean="0"/>
              <a:t>Wesley Bland, Ryan Grant, Dan Holmes, Kathryn </a:t>
            </a:r>
            <a:r>
              <a:rPr lang="en-US" dirty="0" err="1" smtClean="0"/>
              <a:t>Mohror</a:t>
            </a:r>
            <a:r>
              <a:rPr lang="en-US" dirty="0" smtClean="0"/>
              <a:t>,</a:t>
            </a:r>
            <a:br>
              <a:rPr lang="en-US" dirty="0" smtClean="0"/>
            </a:br>
            <a:r>
              <a:rPr lang="en-US" dirty="0" smtClean="0"/>
              <a:t>Martin Schulz, Anthony </a:t>
            </a:r>
            <a:r>
              <a:rPr lang="en-US" dirty="0" err="1" smtClean="0"/>
              <a:t>Skjellum</a:t>
            </a:r>
            <a:r>
              <a:rPr lang="en-US" dirty="0" smtClean="0"/>
              <a:t>, Jeff Squyres</a:t>
            </a:r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5256862" y="1439698"/>
            <a:ext cx="665054" cy="830997"/>
            <a:chOff x="5256862" y="1439698"/>
            <a:chExt cx="665054" cy="830997"/>
          </a:xfrm>
        </p:grpSpPr>
        <p:sp>
          <p:nvSpPr>
            <p:cNvPr id="4" name="TextBox 3"/>
            <p:cNvSpPr txBox="1"/>
            <p:nvPr/>
          </p:nvSpPr>
          <p:spPr>
            <a:xfrm rot="11486230">
              <a:off x="5386449" y="1439698"/>
              <a:ext cx="405880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8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Noteworthy Light" charset="0"/>
                  <a:ea typeface="Noteworthy Light" charset="0"/>
                  <a:cs typeface="Noteworthy Light" charset="0"/>
                </a:rPr>
                <a:t>^</a:t>
              </a:r>
              <a:endParaRPr lang="en-US" sz="4800" dirty="0">
                <a:solidFill>
                  <a:schemeClr val="tx1">
                    <a:lumMod val="65000"/>
                    <a:lumOff val="35000"/>
                  </a:schemeClr>
                </a:solidFill>
                <a:latin typeface="Noteworthy Light" charset="0"/>
                <a:ea typeface="Noteworthy Light" charset="0"/>
                <a:cs typeface="Noteworthy Light" charset="0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 rot="556314">
              <a:off x="5256862" y="1806057"/>
              <a:ext cx="6650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Noteworthy Light" charset="0"/>
                  <a:ea typeface="Noteworthy Light" charset="0"/>
                  <a:cs typeface="Noteworthy Light" charset="0"/>
                </a:rPr>
                <a:t>more</a:t>
              </a: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Noteworthy Light" charset="0"/>
                <a:ea typeface="Noteworthy Light" charset="0"/>
                <a:cs typeface="Noteworthy Light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72329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Still TBD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36244"/>
            <a:ext cx="8229600" cy="5521756"/>
          </a:xfrm>
        </p:spPr>
        <p:txBody>
          <a:bodyPr>
            <a:normAutofit/>
          </a:bodyPr>
          <a:lstStyle/>
          <a:p>
            <a:r>
              <a:rPr lang="en-US" dirty="0" smtClean="0"/>
              <a:t>If thread level is per-session:</a:t>
            </a:r>
          </a:p>
          <a:p>
            <a:pPr lvl="1"/>
            <a:r>
              <a:rPr lang="en-US" dirty="0"/>
              <a:t>M</a:t>
            </a:r>
            <a:r>
              <a:rPr lang="en-US" dirty="0" smtClean="0"/>
              <a:t>ight need a few more always-thread-safe APIs</a:t>
            </a:r>
          </a:p>
          <a:p>
            <a:pPr lvl="1"/>
            <a:r>
              <a:rPr lang="en-US" dirty="0" smtClean="0"/>
              <a:t>Can implementation load two versions of MPI lib to effect this?</a:t>
            </a:r>
          </a:p>
        </p:txBody>
      </p:sp>
    </p:spTree>
    <p:extLst>
      <p:ext uri="{BB962C8B-B14F-4D97-AF65-F5344CB8AC3E}">
        <p14:creationId xmlns:p14="http://schemas.microsoft.com/office/powerpoint/2010/main" val="1165256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we want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Any thread (e.g., library) can use MPI any time it wants</a:t>
            </a:r>
          </a:p>
          <a:p>
            <a:r>
              <a:rPr lang="en-US" sz="2400" dirty="0" smtClean="0"/>
              <a:t>But still be able to totally clean up MPI if/when desired</a:t>
            </a:r>
          </a:p>
          <a:p>
            <a:r>
              <a:rPr lang="en-US" sz="2400" dirty="0" smtClean="0"/>
              <a:t>New parameters to initialize the MPI API</a:t>
            </a:r>
            <a:endParaRPr lang="en-US" sz="2400" dirty="0"/>
          </a:p>
        </p:txBody>
      </p:sp>
      <p:sp>
        <p:nvSpPr>
          <p:cNvPr id="5" name="Rounded Rectangle 4"/>
          <p:cNvSpPr/>
          <p:nvPr/>
        </p:nvSpPr>
        <p:spPr>
          <a:xfrm>
            <a:off x="667344" y="2959422"/>
            <a:ext cx="7772400" cy="3708400"/>
          </a:xfrm>
          <a:prstGeom prst="round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91435" tIns="45718" rIns="91435" bIns="45718" spcCol="0" rtlCol="0" anchor="ctr"/>
          <a:lstStyle/>
          <a:p>
            <a:pPr algn="ctr"/>
            <a:r>
              <a:rPr lang="en-US" sz="3600" dirty="0"/>
              <a:t>MPI Process</a:t>
            </a:r>
          </a:p>
          <a:p>
            <a:pPr algn="ctr"/>
            <a:endParaRPr lang="en-US" sz="3600" dirty="0"/>
          </a:p>
          <a:p>
            <a:pPr algn="ctr"/>
            <a:endParaRPr lang="en-US" sz="3600" dirty="0"/>
          </a:p>
          <a:p>
            <a:pPr algn="ctr"/>
            <a:endParaRPr lang="en-US" sz="3600" dirty="0"/>
          </a:p>
          <a:p>
            <a:pPr algn="ctr"/>
            <a:endParaRPr lang="en-US" sz="3600" dirty="0"/>
          </a:p>
          <a:p>
            <a:pPr algn="ctr"/>
            <a:endParaRPr lang="en-US" sz="3600" dirty="0"/>
          </a:p>
        </p:txBody>
      </p:sp>
      <p:sp>
        <p:nvSpPr>
          <p:cNvPr id="7" name="TextBox 6"/>
          <p:cNvSpPr txBox="1"/>
          <p:nvPr/>
        </p:nvSpPr>
        <p:spPr>
          <a:xfrm>
            <a:off x="2496144" y="3887892"/>
            <a:ext cx="1846920" cy="64632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lIns="91435" tIns="45718" rIns="91435" bIns="45718" rtlCol="0">
            <a:spAutoFit/>
          </a:bodyPr>
          <a:lstStyle/>
          <a:p>
            <a:r>
              <a:rPr lang="en-US" dirty="0" smtClean="0">
                <a:solidFill>
                  <a:sysClr val="windowText" lastClr="000000"/>
                </a:solidFill>
                <a:latin typeface="Courier"/>
                <a:cs typeface="Courier"/>
              </a:rPr>
              <a:t>// Library 1</a:t>
            </a:r>
          </a:p>
          <a:p>
            <a:r>
              <a:rPr lang="en-US" dirty="0" err="1" smtClean="0">
                <a:solidFill>
                  <a:sysClr val="windowText" lastClr="000000"/>
                </a:solidFill>
                <a:latin typeface="Courier"/>
                <a:cs typeface="Courier"/>
              </a:rPr>
              <a:t>MPI_Init</a:t>
            </a:r>
            <a:r>
              <a:rPr lang="en-US" dirty="0" smtClean="0">
                <a:solidFill>
                  <a:sysClr val="windowText" lastClr="000000"/>
                </a:solidFill>
                <a:latin typeface="Courier"/>
                <a:cs typeface="Courier"/>
              </a:rPr>
              <a:t>(…);</a:t>
            </a:r>
            <a:endParaRPr lang="en-US" dirty="0">
              <a:solidFill>
                <a:sysClr val="windowText" lastClr="000000"/>
              </a:solidFill>
              <a:latin typeface="Courier"/>
              <a:cs typeface="Courier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88072" y="3878963"/>
            <a:ext cx="1846920" cy="64632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lIns="91435" tIns="45718" rIns="91435" bIns="45718" rtlCol="0">
            <a:spAutoFit/>
          </a:bodyPr>
          <a:lstStyle/>
          <a:p>
            <a:r>
              <a:rPr lang="en-US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urier"/>
                <a:cs typeface="Courier"/>
              </a:rPr>
              <a:t>// Library 2</a:t>
            </a:r>
          </a:p>
          <a:p>
            <a:r>
              <a:rPr lang="en-US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urier"/>
                <a:cs typeface="Courier"/>
              </a:rPr>
              <a:t>MPI_Init</a:t>
            </a:r>
            <a:r>
              <a:rPr lang="en-US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urier"/>
                <a:cs typeface="Courier"/>
              </a:rPr>
              <a:t>(…);</a:t>
            </a:r>
            <a:endParaRPr 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urier"/>
              <a:cs typeface="Courier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734144" y="4762823"/>
            <a:ext cx="1846920" cy="64632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lIns="91435" tIns="45718" rIns="91435" bIns="45718" rtlCol="0">
            <a:spAutoFit/>
          </a:bodyPr>
          <a:lstStyle/>
          <a:p>
            <a:r>
              <a:rPr lang="en-US" dirty="0" smtClean="0">
                <a:solidFill>
                  <a:srgbClr val="0E233E"/>
                </a:solidFill>
                <a:latin typeface="Courier"/>
                <a:cs typeface="Courier"/>
              </a:rPr>
              <a:t>// Library 3</a:t>
            </a:r>
          </a:p>
          <a:p>
            <a:r>
              <a:rPr lang="en-US" dirty="0" err="1" smtClean="0">
                <a:solidFill>
                  <a:srgbClr val="0E233E"/>
                </a:solidFill>
                <a:latin typeface="Courier"/>
                <a:cs typeface="Courier"/>
              </a:rPr>
              <a:t>MPI_Init</a:t>
            </a:r>
            <a:r>
              <a:rPr lang="en-US" dirty="0" smtClean="0">
                <a:solidFill>
                  <a:srgbClr val="0E233E"/>
                </a:solidFill>
                <a:latin typeface="Courier"/>
                <a:cs typeface="Courier"/>
              </a:rPr>
              <a:t>(…);</a:t>
            </a:r>
            <a:endParaRPr lang="en-US" dirty="0">
              <a:solidFill>
                <a:srgbClr val="0E233E"/>
              </a:solidFill>
              <a:latin typeface="Courier"/>
              <a:cs typeface="Courier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467944" y="4686623"/>
            <a:ext cx="1846920" cy="64632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lIns="91435" tIns="45718" rIns="91435" bIns="45718" rtlCol="0">
            <a:spAutoFit/>
          </a:bodyPr>
          <a:lstStyle/>
          <a:p>
            <a:r>
              <a:rPr lang="en-US" dirty="0" smtClean="0">
                <a:solidFill>
                  <a:srgbClr val="0E233E"/>
                </a:solidFill>
                <a:latin typeface="Courier"/>
                <a:cs typeface="Courier"/>
              </a:rPr>
              <a:t>// Library 4</a:t>
            </a:r>
          </a:p>
          <a:p>
            <a:r>
              <a:rPr lang="en-US" dirty="0" err="1" smtClean="0">
                <a:solidFill>
                  <a:srgbClr val="0E233E"/>
                </a:solidFill>
                <a:latin typeface="Courier"/>
                <a:cs typeface="Courier"/>
              </a:rPr>
              <a:t>MPI_Init</a:t>
            </a:r>
            <a:r>
              <a:rPr lang="en-US" dirty="0" smtClean="0">
                <a:solidFill>
                  <a:srgbClr val="0E233E"/>
                </a:solidFill>
                <a:latin typeface="Courier"/>
                <a:cs typeface="Courier"/>
              </a:rPr>
              <a:t>(…);</a:t>
            </a:r>
            <a:endParaRPr lang="en-US" dirty="0">
              <a:solidFill>
                <a:srgbClr val="0E233E"/>
              </a:solidFill>
              <a:latin typeface="Courier"/>
              <a:cs typeface="Courier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715344" y="5677223"/>
            <a:ext cx="1846920" cy="64632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lIns="91435" tIns="45718" rIns="91435" bIns="45718" rtlCol="0">
            <a:spAutoFit/>
          </a:bodyPr>
          <a:lstStyle/>
          <a:p>
            <a:r>
              <a:rPr lang="en-US" dirty="0" smtClean="0">
                <a:solidFill>
                  <a:srgbClr val="0E233E"/>
                </a:solidFill>
                <a:latin typeface="Courier"/>
                <a:cs typeface="Courier"/>
              </a:rPr>
              <a:t>// Library 5</a:t>
            </a:r>
          </a:p>
          <a:p>
            <a:r>
              <a:rPr lang="en-US" dirty="0" err="1" smtClean="0">
                <a:solidFill>
                  <a:srgbClr val="0E233E"/>
                </a:solidFill>
                <a:latin typeface="Courier"/>
                <a:cs typeface="Courier"/>
              </a:rPr>
              <a:t>MPI_Init</a:t>
            </a:r>
            <a:r>
              <a:rPr lang="en-US" dirty="0" smtClean="0">
                <a:solidFill>
                  <a:srgbClr val="0E233E"/>
                </a:solidFill>
                <a:latin typeface="Courier"/>
                <a:cs typeface="Courier"/>
              </a:rPr>
              <a:t>(…);</a:t>
            </a:r>
            <a:endParaRPr lang="en-US" dirty="0">
              <a:solidFill>
                <a:srgbClr val="0E233E"/>
              </a:solidFill>
              <a:latin typeface="Courier"/>
              <a:cs typeface="Courier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229944" y="5524823"/>
            <a:ext cx="1846920" cy="64632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lIns="91435" tIns="45718" rIns="91435" bIns="45718" rtlCol="0">
            <a:spAutoFit/>
          </a:bodyPr>
          <a:lstStyle/>
          <a:p>
            <a:r>
              <a:rPr lang="en-US" dirty="0" smtClean="0">
                <a:solidFill>
                  <a:srgbClr val="0E233E"/>
                </a:solidFill>
                <a:latin typeface="Courier"/>
                <a:cs typeface="Courier"/>
              </a:rPr>
              <a:t>// Library 6</a:t>
            </a:r>
          </a:p>
          <a:p>
            <a:r>
              <a:rPr lang="en-US" dirty="0" err="1" smtClean="0">
                <a:solidFill>
                  <a:srgbClr val="0E233E"/>
                </a:solidFill>
                <a:latin typeface="Courier"/>
                <a:cs typeface="Courier"/>
              </a:rPr>
              <a:t>MPI_Init</a:t>
            </a:r>
            <a:r>
              <a:rPr lang="en-US" dirty="0" smtClean="0">
                <a:solidFill>
                  <a:srgbClr val="0E233E"/>
                </a:solidFill>
                <a:latin typeface="Courier"/>
                <a:cs typeface="Courier"/>
              </a:rPr>
              <a:t>(…);</a:t>
            </a:r>
            <a:endParaRPr lang="en-US" dirty="0">
              <a:solidFill>
                <a:srgbClr val="0E233E"/>
              </a:solidFill>
              <a:latin typeface="Courier"/>
              <a:cs typeface="Courier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200744" y="5829623"/>
            <a:ext cx="1846920" cy="64632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lIns="91435" tIns="45718" rIns="91435" bIns="45718" rtlCol="0">
            <a:spAutoFit/>
          </a:bodyPr>
          <a:lstStyle/>
          <a:p>
            <a:r>
              <a:rPr lang="en-US" dirty="0" smtClean="0">
                <a:solidFill>
                  <a:srgbClr val="0E233E"/>
                </a:solidFill>
                <a:latin typeface="Courier"/>
                <a:cs typeface="Courier"/>
              </a:rPr>
              <a:t>// Library 7</a:t>
            </a:r>
          </a:p>
          <a:p>
            <a:r>
              <a:rPr lang="en-US" dirty="0" err="1" smtClean="0">
                <a:solidFill>
                  <a:srgbClr val="0E233E"/>
                </a:solidFill>
                <a:latin typeface="Courier"/>
                <a:cs typeface="Courier"/>
              </a:rPr>
              <a:t>MPI_Init</a:t>
            </a:r>
            <a:r>
              <a:rPr lang="en-US" dirty="0" smtClean="0">
                <a:solidFill>
                  <a:srgbClr val="0E233E"/>
                </a:solidFill>
                <a:latin typeface="Courier"/>
                <a:cs typeface="Courier"/>
              </a:rPr>
              <a:t>(…);</a:t>
            </a:r>
            <a:endParaRPr lang="en-US" dirty="0">
              <a:solidFill>
                <a:srgbClr val="0E233E"/>
              </a:solidFill>
              <a:latin typeface="Courier"/>
              <a:cs typeface="Courier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648544" y="5220023"/>
            <a:ext cx="1846920" cy="64632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lIns="91435" tIns="45718" rIns="91435" bIns="45718" rtlCol="0">
            <a:spAutoFit/>
          </a:bodyPr>
          <a:lstStyle/>
          <a:p>
            <a:r>
              <a:rPr lang="en-US" dirty="0" smtClean="0">
                <a:solidFill>
                  <a:srgbClr val="0E233E"/>
                </a:solidFill>
                <a:latin typeface="Courier"/>
                <a:cs typeface="Courier"/>
              </a:rPr>
              <a:t>// Library 8</a:t>
            </a:r>
          </a:p>
          <a:p>
            <a:r>
              <a:rPr lang="en-US" dirty="0" err="1" smtClean="0">
                <a:solidFill>
                  <a:srgbClr val="0E233E"/>
                </a:solidFill>
                <a:latin typeface="Courier"/>
                <a:cs typeface="Courier"/>
              </a:rPr>
              <a:t>MPI_Init</a:t>
            </a:r>
            <a:r>
              <a:rPr lang="en-US" dirty="0" smtClean="0">
                <a:solidFill>
                  <a:srgbClr val="0E233E"/>
                </a:solidFill>
                <a:latin typeface="Courier"/>
                <a:cs typeface="Courier"/>
              </a:rPr>
              <a:t>(…);</a:t>
            </a:r>
            <a:endParaRPr lang="en-US" dirty="0">
              <a:solidFill>
                <a:srgbClr val="0E233E"/>
              </a:solidFill>
              <a:latin typeface="Courier"/>
              <a:cs typeface="Courier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05469" y="4102423"/>
            <a:ext cx="1846920" cy="64632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lIns="91435" tIns="45718" rIns="91435" bIns="45718" rtlCol="0">
            <a:spAutoFit/>
          </a:bodyPr>
          <a:lstStyle/>
          <a:p>
            <a:r>
              <a:rPr lang="en-US" dirty="0" smtClean="0">
                <a:solidFill>
                  <a:srgbClr val="0E233E"/>
                </a:solidFill>
                <a:latin typeface="Courier"/>
                <a:cs typeface="Courier"/>
              </a:rPr>
              <a:t>// Library 9</a:t>
            </a:r>
          </a:p>
          <a:p>
            <a:r>
              <a:rPr lang="en-US" dirty="0" err="1" smtClean="0">
                <a:solidFill>
                  <a:srgbClr val="0E233E"/>
                </a:solidFill>
                <a:latin typeface="Courier"/>
                <a:cs typeface="Courier"/>
              </a:rPr>
              <a:t>MPI_Init</a:t>
            </a:r>
            <a:r>
              <a:rPr lang="en-US" dirty="0" smtClean="0">
                <a:solidFill>
                  <a:srgbClr val="0E233E"/>
                </a:solidFill>
                <a:latin typeface="Courier"/>
                <a:cs typeface="Courier"/>
              </a:rPr>
              <a:t>(…);</a:t>
            </a:r>
            <a:endParaRPr lang="en-US" dirty="0">
              <a:solidFill>
                <a:srgbClr val="0E233E"/>
              </a:solidFill>
              <a:latin typeface="Courier"/>
              <a:cs typeface="Courier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020144" y="4229423"/>
            <a:ext cx="1985442" cy="64632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lIns="91435" tIns="45718" rIns="91435" bIns="45718" rtlCol="0">
            <a:spAutoFit/>
          </a:bodyPr>
          <a:lstStyle/>
          <a:p>
            <a:r>
              <a:rPr lang="en-US" dirty="0" smtClean="0">
                <a:solidFill>
                  <a:srgbClr val="0E233E"/>
                </a:solidFill>
                <a:latin typeface="Courier"/>
                <a:cs typeface="Courier"/>
              </a:rPr>
              <a:t>// Library 10</a:t>
            </a:r>
          </a:p>
          <a:p>
            <a:r>
              <a:rPr lang="en-US" dirty="0" err="1" smtClean="0">
                <a:solidFill>
                  <a:srgbClr val="0E233E"/>
                </a:solidFill>
                <a:latin typeface="Courier"/>
                <a:cs typeface="Courier"/>
              </a:rPr>
              <a:t>MPI_Init</a:t>
            </a:r>
            <a:r>
              <a:rPr lang="en-US" dirty="0" smtClean="0">
                <a:solidFill>
                  <a:srgbClr val="0E233E"/>
                </a:solidFill>
                <a:latin typeface="Courier"/>
                <a:cs typeface="Courier"/>
              </a:rPr>
              <a:t>(…);</a:t>
            </a:r>
            <a:endParaRPr lang="en-US" dirty="0">
              <a:solidFill>
                <a:srgbClr val="0E233E"/>
              </a:solidFill>
              <a:latin typeface="Courier"/>
              <a:cs typeface="Courier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715469" y="5245423"/>
            <a:ext cx="1985442" cy="64632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lIns="91435" tIns="45718" rIns="91435" bIns="45718" rtlCol="0">
            <a:spAutoFit/>
          </a:bodyPr>
          <a:lstStyle/>
          <a:p>
            <a:r>
              <a:rPr lang="en-US" dirty="0" smtClean="0">
                <a:solidFill>
                  <a:srgbClr val="0E233E"/>
                </a:solidFill>
                <a:latin typeface="Courier"/>
                <a:cs typeface="Courier"/>
              </a:rPr>
              <a:t>// Library 11</a:t>
            </a:r>
          </a:p>
          <a:p>
            <a:r>
              <a:rPr lang="en-US" dirty="0" err="1" smtClean="0">
                <a:solidFill>
                  <a:srgbClr val="0E233E"/>
                </a:solidFill>
                <a:latin typeface="Courier"/>
                <a:cs typeface="Courier"/>
              </a:rPr>
              <a:t>MPI_Init</a:t>
            </a:r>
            <a:r>
              <a:rPr lang="en-US" dirty="0" smtClean="0">
                <a:solidFill>
                  <a:srgbClr val="0E233E"/>
                </a:solidFill>
                <a:latin typeface="Courier"/>
                <a:cs typeface="Courier"/>
              </a:rPr>
              <a:t>(…);</a:t>
            </a:r>
            <a:endParaRPr lang="en-US" dirty="0">
              <a:solidFill>
                <a:srgbClr val="0E233E"/>
              </a:solidFill>
              <a:latin typeface="Courier"/>
              <a:cs typeface="Courier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191844" y="3721423"/>
            <a:ext cx="1985442" cy="64632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lIns="91435" tIns="45718" rIns="91435" bIns="45718" rtlCol="0">
            <a:spAutoFit/>
          </a:bodyPr>
          <a:lstStyle/>
          <a:p>
            <a:r>
              <a:rPr lang="en-US" dirty="0" smtClean="0">
                <a:solidFill>
                  <a:srgbClr val="0E233E"/>
                </a:solidFill>
                <a:latin typeface="Courier"/>
                <a:cs typeface="Courier"/>
              </a:rPr>
              <a:t>// Library 12</a:t>
            </a:r>
          </a:p>
          <a:p>
            <a:r>
              <a:rPr lang="en-US" dirty="0" err="1" smtClean="0">
                <a:solidFill>
                  <a:srgbClr val="0E233E"/>
                </a:solidFill>
                <a:latin typeface="Courier"/>
                <a:cs typeface="Courier"/>
              </a:rPr>
              <a:t>MPI_Init</a:t>
            </a:r>
            <a:r>
              <a:rPr lang="en-US" dirty="0" smtClean="0">
                <a:solidFill>
                  <a:srgbClr val="0E233E"/>
                </a:solidFill>
                <a:latin typeface="Courier"/>
                <a:cs typeface="Courier"/>
              </a:rPr>
              <a:t>(…);</a:t>
            </a:r>
            <a:endParaRPr lang="en-US" dirty="0">
              <a:solidFill>
                <a:srgbClr val="0E233E"/>
              </a:solidFill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3935918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Before MPI-3.1, this could be erroneous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28600" y="3429000"/>
            <a:ext cx="5171447" cy="12003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91435" tIns="45718" rIns="91435" bIns="45718" rtlCol="0">
            <a:spAutoFit/>
          </a:bodyPr>
          <a:lstStyle/>
          <a:p>
            <a:r>
              <a:rPr lang="en-US" dirty="0" err="1" smtClean="0">
                <a:solidFill>
                  <a:srgbClr val="FFFFFF"/>
                </a:solidFill>
                <a:latin typeface="Courier"/>
                <a:cs typeface="Courier"/>
              </a:rPr>
              <a:t>int</a:t>
            </a:r>
            <a:r>
              <a:rPr lang="en-US" dirty="0" smtClean="0">
                <a:solidFill>
                  <a:srgbClr val="FFFFFF"/>
                </a:solidFill>
                <a:latin typeface="Courier"/>
                <a:cs typeface="Courier"/>
              </a:rPr>
              <a:t> my_thread1_main(void *context) {</a:t>
            </a:r>
          </a:p>
          <a:p>
            <a:r>
              <a:rPr lang="en-US" dirty="0">
                <a:solidFill>
                  <a:srgbClr val="FFFFFF"/>
                </a:solidFill>
                <a:latin typeface="Courier"/>
                <a:cs typeface="Courier"/>
              </a:rPr>
              <a:t> </a:t>
            </a:r>
            <a:r>
              <a:rPr lang="en-US" dirty="0" smtClean="0">
                <a:solidFill>
                  <a:srgbClr val="FFFFFF"/>
                </a:solidFill>
                <a:latin typeface="Courier"/>
                <a:cs typeface="Courier"/>
              </a:rPr>
              <a:t>   </a:t>
            </a:r>
            <a:r>
              <a:rPr lang="en-US" dirty="0" err="1" smtClean="0">
                <a:solidFill>
                  <a:srgbClr val="FFFFFF"/>
                </a:solidFill>
                <a:latin typeface="Courier"/>
                <a:cs typeface="Courier"/>
              </a:rPr>
              <a:t>MPI_Initialized</a:t>
            </a:r>
            <a:r>
              <a:rPr lang="en-US" dirty="0" smtClean="0">
                <a:solidFill>
                  <a:srgbClr val="FFFFFF"/>
                </a:solidFill>
                <a:latin typeface="Courier"/>
                <a:cs typeface="Courier"/>
              </a:rPr>
              <a:t>(&amp;flag);</a:t>
            </a:r>
          </a:p>
          <a:p>
            <a:r>
              <a:rPr lang="en-US" dirty="0" smtClean="0">
                <a:solidFill>
                  <a:srgbClr val="FFFFFF"/>
                </a:solidFill>
                <a:latin typeface="Courier"/>
                <a:cs typeface="Courier"/>
              </a:rPr>
              <a:t>    // …</a:t>
            </a:r>
          </a:p>
          <a:p>
            <a:r>
              <a:rPr lang="en-US" dirty="0">
                <a:solidFill>
                  <a:srgbClr val="FFFFFF"/>
                </a:solidFill>
                <a:latin typeface="Courier"/>
                <a:cs typeface="Courier"/>
              </a:rPr>
              <a:t>}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57600" y="4938457"/>
            <a:ext cx="5171447" cy="1200325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lIns="91435" tIns="45718" rIns="91435" bIns="45718" rtlCol="0">
            <a:spAutoFit/>
          </a:bodyPr>
          <a:lstStyle/>
          <a:p>
            <a:r>
              <a:rPr lang="en-US" dirty="0" err="1" smtClean="0">
                <a:latin typeface="Courier"/>
                <a:cs typeface="Courier"/>
              </a:rPr>
              <a:t>int</a:t>
            </a:r>
            <a:r>
              <a:rPr lang="en-US" dirty="0" smtClean="0">
                <a:latin typeface="Courier"/>
                <a:cs typeface="Courier"/>
              </a:rPr>
              <a:t> my_thread2_main(void *context) {</a:t>
            </a:r>
          </a:p>
          <a:p>
            <a:r>
              <a:rPr lang="en-US" dirty="0">
                <a:latin typeface="Courier"/>
                <a:cs typeface="Courier"/>
              </a:rPr>
              <a:t> </a:t>
            </a:r>
            <a:r>
              <a:rPr lang="en-US" dirty="0" smtClean="0">
                <a:latin typeface="Courier"/>
                <a:cs typeface="Courier"/>
              </a:rPr>
              <a:t>   </a:t>
            </a:r>
            <a:r>
              <a:rPr lang="en-US" dirty="0" err="1" smtClean="0">
                <a:latin typeface="Courier"/>
                <a:cs typeface="Courier"/>
              </a:rPr>
              <a:t>MPI_Initialized</a:t>
            </a:r>
            <a:r>
              <a:rPr lang="en-US" dirty="0" smtClean="0">
                <a:latin typeface="Courier"/>
                <a:cs typeface="Courier"/>
              </a:rPr>
              <a:t>(&amp;flag);</a:t>
            </a:r>
          </a:p>
          <a:p>
            <a:r>
              <a:rPr lang="en-US" dirty="0" smtClean="0">
                <a:latin typeface="Courier"/>
                <a:cs typeface="Courier"/>
              </a:rPr>
              <a:t>    // …</a:t>
            </a:r>
          </a:p>
          <a:p>
            <a:r>
              <a:rPr lang="en-US" dirty="0">
                <a:latin typeface="Courier"/>
                <a:cs typeface="Courier"/>
              </a:rPr>
              <a:t>}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47800" y="1351184"/>
            <a:ext cx="6695189" cy="175432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lIns="91435" tIns="45718" rIns="91435" bIns="45718" rtlCol="0">
            <a:spAutoFit/>
          </a:bodyPr>
          <a:lstStyle/>
          <a:p>
            <a:r>
              <a:rPr lang="en-US" dirty="0" err="1" smtClean="0">
                <a:latin typeface="Courier"/>
                <a:cs typeface="Courier"/>
              </a:rPr>
              <a:t>int</a:t>
            </a:r>
            <a:r>
              <a:rPr lang="en-US" dirty="0" smtClean="0">
                <a:latin typeface="Courier"/>
                <a:cs typeface="Courier"/>
              </a:rPr>
              <a:t> main(</a:t>
            </a:r>
            <a:r>
              <a:rPr lang="en-US" dirty="0" err="1" smtClean="0">
                <a:latin typeface="Courier"/>
                <a:cs typeface="Courier"/>
              </a:rPr>
              <a:t>int</a:t>
            </a:r>
            <a:r>
              <a:rPr lang="en-US" dirty="0" smtClean="0">
                <a:latin typeface="Courier"/>
                <a:cs typeface="Courier"/>
              </a:rPr>
              <a:t> </a:t>
            </a:r>
            <a:r>
              <a:rPr lang="en-US" dirty="0" err="1" smtClean="0">
                <a:latin typeface="Courier"/>
                <a:cs typeface="Courier"/>
              </a:rPr>
              <a:t>argc</a:t>
            </a:r>
            <a:r>
              <a:rPr lang="en-US" dirty="0" smtClean="0">
                <a:latin typeface="Courier"/>
                <a:cs typeface="Courier"/>
              </a:rPr>
              <a:t>, char **</a:t>
            </a:r>
            <a:r>
              <a:rPr lang="en-US" dirty="0" err="1" smtClean="0">
                <a:latin typeface="Courier"/>
                <a:cs typeface="Courier"/>
              </a:rPr>
              <a:t>argv</a:t>
            </a:r>
            <a:r>
              <a:rPr lang="en-US" dirty="0" smtClean="0">
                <a:latin typeface="Courier"/>
                <a:cs typeface="Courier"/>
              </a:rPr>
              <a:t>) {</a:t>
            </a:r>
          </a:p>
          <a:p>
            <a:r>
              <a:rPr lang="en-US" dirty="0">
                <a:latin typeface="Courier"/>
                <a:cs typeface="Courier"/>
              </a:rPr>
              <a:t> </a:t>
            </a:r>
            <a:r>
              <a:rPr lang="en-US" dirty="0" smtClean="0">
                <a:latin typeface="Courier"/>
                <a:cs typeface="Courier"/>
              </a:rPr>
              <a:t>   </a:t>
            </a:r>
            <a:r>
              <a:rPr lang="en-US" dirty="0" err="1" smtClean="0">
                <a:latin typeface="Courier"/>
                <a:cs typeface="Courier"/>
              </a:rPr>
              <a:t>MPI_Init_thread</a:t>
            </a:r>
            <a:r>
              <a:rPr lang="en-US" dirty="0" smtClean="0">
                <a:latin typeface="Courier"/>
                <a:cs typeface="Courier"/>
              </a:rPr>
              <a:t>(…, MPI_THREAD_FUNNELED, …);</a:t>
            </a:r>
          </a:p>
          <a:p>
            <a:r>
              <a:rPr lang="en-US" dirty="0">
                <a:latin typeface="Courier"/>
                <a:cs typeface="Courier"/>
              </a:rPr>
              <a:t> </a:t>
            </a:r>
            <a:r>
              <a:rPr lang="en-US" dirty="0" smtClean="0">
                <a:latin typeface="Courier"/>
                <a:cs typeface="Courier"/>
              </a:rPr>
              <a:t>   </a:t>
            </a:r>
            <a:r>
              <a:rPr lang="en-US" dirty="0" err="1" smtClean="0">
                <a:latin typeface="Courier"/>
                <a:cs typeface="Courier"/>
              </a:rPr>
              <a:t>pthread_create</a:t>
            </a:r>
            <a:r>
              <a:rPr lang="en-US" dirty="0" smtClean="0">
                <a:latin typeface="Courier"/>
                <a:cs typeface="Courier"/>
              </a:rPr>
              <a:t>(…, my_thread1_main, NULL);</a:t>
            </a:r>
          </a:p>
          <a:p>
            <a:r>
              <a:rPr lang="en-US" dirty="0">
                <a:latin typeface="Courier"/>
                <a:cs typeface="Courier"/>
              </a:rPr>
              <a:t> </a:t>
            </a:r>
            <a:r>
              <a:rPr lang="en-US" dirty="0" smtClean="0">
                <a:latin typeface="Courier"/>
                <a:cs typeface="Courier"/>
              </a:rPr>
              <a:t>   </a:t>
            </a:r>
            <a:r>
              <a:rPr lang="en-US" dirty="0" err="1" smtClean="0">
                <a:latin typeface="Courier"/>
                <a:cs typeface="Courier"/>
              </a:rPr>
              <a:t>pthread_create</a:t>
            </a:r>
            <a:r>
              <a:rPr lang="en-US" dirty="0" smtClean="0">
                <a:latin typeface="Courier"/>
                <a:cs typeface="Courier"/>
              </a:rPr>
              <a:t>(…, my_thread2_main, NULL);</a:t>
            </a:r>
          </a:p>
          <a:p>
            <a:r>
              <a:rPr lang="en-US" dirty="0" smtClean="0">
                <a:latin typeface="Courier"/>
                <a:cs typeface="Courier"/>
              </a:rPr>
              <a:t>    // …</a:t>
            </a:r>
          </a:p>
          <a:p>
            <a:r>
              <a:rPr lang="en-US" dirty="0">
                <a:latin typeface="Courier"/>
                <a:cs typeface="Courier"/>
              </a:rPr>
              <a:t>}</a:t>
            </a:r>
          </a:p>
        </p:txBody>
      </p:sp>
      <p:grpSp>
        <p:nvGrpSpPr>
          <p:cNvPr id="21" name="Group 20"/>
          <p:cNvGrpSpPr/>
          <p:nvPr/>
        </p:nvGrpSpPr>
        <p:grpSpPr>
          <a:xfrm>
            <a:off x="4059089" y="3365500"/>
            <a:ext cx="4863698" cy="1572957"/>
            <a:chOff x="4059088" y="3365500"/>
            <a:chExt cx="4863698" cy="1572957"/>
          </a:xfrm>
        </p:grpSpPr>
        <p:sp>
          <p:nvSpPr>
            <p:cNvPr id="14" name="TextBox 13"/>
            <p:cNvSpPr txBox="1"/>
            <p:nvPr/>
          </p:nvSpPr>
          <p:spPr>
            <a:xfrm>
              <a:off x="6509708" y="3365500"/>
              <a:ext cx="241307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rgbClr val="0E233E"/>
                  </a:solidFill>
                </a:rPr>
                <a:t>These might</a:t>
              </a:r>
            </a:p>
            <a:p>
              <a:pPr algn="ctr"/>
              <a:r>
                <a:rPr lang="en-US" dirty="0" smtClean="0">
                  <a:solidFill>
                    <a:srgbClr val="0E233E"/>
                  </a:solidFill>
                </a:rPr>
                <a:t>run at the same time (!)</a:t>
              </a:r>
              <a:endParaRPr lang="en-US" dirty="0">
                <a:solidFill>
                  <a:srgbClr val="0E233E"/>
                </a:solidFill>
              </a:endParaRPr>
            </a:p>
          </p:txBody>
        </p:sp>
        <p:cxnSp>
          <p:nvCxnSpPr>
            <p:cNvPr id="16" name="Curved Connector 15"/>
            <p:cNvCxnSpPr>
              <a:stCxn id="14" idx="1"/>
            </p:cNvCxnSpPr>
            <p:nvPr/>
          </p:nvCxnSpPr>
          <p:spPr>
            <a:xfrm rot="10800000" flipV="1">
              <a:off x="4059088" y="3688665"/>
              <a:ext cx="2450621" cy="249711"/>
            </a:xfrm>
            <a:prstGeom prst="curvedConnector3">
              <a:avLst/>
            </a:prstGeom>
            <a:ln>
              <a:solidFill>
                <a:srgbClr val="0E233E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urved Connector 17"/>
            <p:cNvCxnSpPr>
              <a:stCxn id="14" idx="2"/>
              <a:endCxn id="12" idx="0"/>
            </p:cNvCxnSpPr>
            <p:nvPr/>
          </p:nvCxnSpPr>
          <p:spPr>
            <a:xfrm rot="5400000">
              <a:off x="6516472" y="3738682"/>
              <a:ext cx="926626" cy="1472924"/>
            </a:xfrm>
            <a:prstGeom prst="curvedConnector3">
              <a:avLst>
                <a:gd name="adj1" fmla="val 50000"/>
              </a:avLst>
            </a:prstGeom>
            <a:ln>
              <a:solidFill>
                <a:srgbClr val="0E233E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10093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MPI-3.1 solution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>
          <a:xfrm>
            <a:off x="457199" y="1600200"/>
            <a:ext cx="8441703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MPI_INITIALIZED (and friends) are allowed to be called at any time</a:t>
            </a:r>
          </a:p>
          <a:p>
            <a:pPr lvl="1"/>
            <a:r>
              <a:rPr lang="en-US" dirty="0" smtClean="0"/>
              <a:t>…even by multiple threads</a:t>
            </a:r>
          </a:p>
          <a:p>
            <a:pPr lvl="1"/>
            <a:r>
              <a:rPr lang="en-US" dirty="0" smtClean="0"/>
              <a:t>…regardless of MPI_THREAD_* level</a:t>
            </a:r>
          </a:p>
          <a:p>
            <a:r>
              <a:rPr lang="en-US" dirty="0" smtClean="0"/>
              <a:t>This is a simple, easy-to-explain solution</a:t>
            </a:r>
          </a:p>
          <a:p>
            <a:pPr lvl="1"/>
            <a:r>
              <a:rPr lang="en-US" dirty="0" smtClean="0"/>
              <a:t>And probably what most applications do, anyway </a:t>
            </a:r>
            <a:r>
              <a:rPr lang="en-US" dirty="0" smtClean="0">
                <a:sym typeface="Wingdings"/>
              </a:rPr>
              <a:t>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But many other paths were investigated</a:t>
            </a:r>
          </a:p>
        </p:txBody>
      </p:sp>
    </p:spTree>
    <p:extLst>
      <p:ext uri="{BB962C8B-B14F-4D97-AF65-F5344CB8AC3E}">
        <p14:creationId xmlns:p14="http://schemas.microsoft.com/office/powerpoint/2010/main" val="2257405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smtClean="0"/>
              <a:t>MPI-3.1 MPI_INIT / FINALIZE limitations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51056" cy="4525963"/>
          </a:xfrm>
        </p:spPr>
        <p:txBody>
          <a:bodyPr>
            <a:normAutofit/>
          </a:bodyPr>
          <a:lstStyle/>
          <a:p>
            <a:r>
              <a:rPr lang="en-US" sz="2400" smtClean="0"/>
              <a:t>Cannot init MPI from different entities within a process without a priori knowledge / coordination</a:t>
            </a:r>
          </a:p>
          <a:p>
            <a:pPr lvl="1"/>
            <a:r>
              <a:rPr lang="en-US" sz="2000" smtClean="0"/>
              <a:t>I.e.: MPI-3.1 (intentionally) still did not solve the underlying problem </a:t>
            </a:r>
            <a:r>
              <a:rPr lang="en-US" sz="2000" smtClean="0">
                <a:sym typeface="Wingdings"/>
              </a:rPr>
              <a:t></a:t>
            </a:r>
            <a:endParaRPr lang="en-US" sz="2000" dirty="0" smtClean="0"/>
          </a:p>
        </p:txBody>
      </p:sp>
      <p:sp>
        <p:nvSpPr>
          <p:cNvPr id="11" name="Rounded Rectangle 10"/>
          <p:cNvSpPr/>
          <p:nvPr/>
        </p:nvSpPr>
        <p:spPr>
          <a:xfrm>
            <a:off x="670024" y="3296056"/>
            <a:ext cx="7772400" cy="2139545"/>
          </a:xfrm>
          <a:prstGeom prst="round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91435" tIns="45718" rIns="91435" bIns="45718" spcCol="0" rtlCol="0" anchor="ctr"/>
          <a:lstStyle/>
          <a:p>
            <a:pPr algn="ctr"/>
            <a:r>
              <a:rPr lang="en-US" sz="4400" dirty="0"/>
              <a:t>MPI Process</a:t>
            </a:r>
          </a:p>
          <a:p>
            <a:pPr algn="ctr"/>
            <a:endParaRPr lang="en-US" sz="4400" dirty="0"/>
          </a:p>
          <a:p>
            <a:pPr algn="ctr"/>
            <a:endParaRPr lang="en-US" sz="4400" dirty="0"/>
          </a:p>
        </p:txBody>
      </p:sp>
      <p:sp>
        <p:nvSpPr>
          <p:cNvPr id="12" name="TextBox 11"/>
          <p:cNvSpPr txBox="1"/>
          <p:nvPr/>
        </p:nvSpPr>
        <p:spPr>
          <a:xfrm>
            <a:off x="974824" y="4158486"/>
            <a:ext cx="3370662" cy="9233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91435" tIns="45718" rIns="91435" bIns="45718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Courier"/>
                <a:cs typeface="Courier"/>
              </a:rPr>
              <a:t>// Library 1 (thread)</a:t>
            </a:r>
          </a:p>
          <a:p>
            <a:r>
              <a:rPr lang="en-US" dirty="0" err="1" smtClean="0">
                <a:solidFill>
                  <a:schemeClr val="bg1"/>
                </a:solidFill>
                <a:latin typeface="Courier"/>
                <a:cs typeface="Courier"/>
              </a:rPr>
              <a:t>MPI_Initialized</a:t>
            </a:r>
            <a:r>
              <a:rPr lang="en-US" dirty="0" smtClean="0">
                <a:solidFill>
                  <a:schemeClr val="bg1"/>
                </a:solidFill>
                <a:latin typeface="Courier"/>
                <a:cs typeface="Courier"/>
              </a:rPr>
              <a:t>(&amp;flag);</a:t>
            </a:r>
          </a:p>
          <a:p>
            <a:r>
              <a:rPr lang="en-US" dirty="0" smtClean="0">
                <a:solidFill>
                  <a:schemeClr val="bg1"/>
                </a:solidFill>
                <a:latin typeface="Courier"/>
                <a:cs typeface="Courier"/>
              </a:rPr>
              <a:t>if (!flag) </a:t>
            </a:r>
            <a:r>
              <a:rPr lang="en-US" dirty="0" err="1" smtClean="0">
                <a:solidFill>
                  <a:schemeClr val="bg1"/>
                </a:solidFill>
                <a:latin typeface="Courier"/>
                <a:cs typeface="Courier"/>
              </a:rPr>
              <a:t>MPI_Init</a:t>
            </a:r>
            <a:r>
              <a:rPr lang="en-US" dirty="0" smtClean="0">
                <a:solidFill>
                  <a:schemeClr val="bg1"/>
                </a:solidFill>
                <a:latin typeface="Courier"/>
                <a:cs typeface="Courier"/>
              </a:rPr>
              <a:t>(…);</a:t>
            </a:r>
            <a:endParaRPr lang="en-US" dirty="0">
              <a:solidFill>
                <a:schemeClr val="bg1"/>
              </a:solidFill>
              <a:latin typeface="Courier"/>
              <a:cs typeface="Courier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791334" y="4133086"/>
            <a:ext cx="3370662" cy="92332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lIns="91435" tIns="45718" rIns="91435" bIns="45718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Courier"/>
                <a:cs typeface="Courier"/>
              </a:rPr>
              <a:t>// Library 2 (thread)</a:t>
            </a:r>
          </a:p>
          <a:p>
            <a:r>
              <a:rPr lang="en-US" dirty="0" err="1" smtClean="0">
                <a:solidFill>
                  <a:schemeClr val="bg1"/>
                </a:solidFill>
                <a:latin typeface="Courier"/>
                <a:cs typeface="Courier"/>
              </a:rPr>
              <a:t>MPI_Initialized</a:t>
            </a:r>
            <a:r>
              <a:rPr lang="en-US" dirty="0" smtClean="0">
                <a:solidFill>
                  <a:schemeClr val="bg1"/>
                </a:solidFill>
                <a:latin typeface="Courier"/>
                <a:cs typeface="Courier"/>
              </a:rPr>
              <a:t>(&amp;flag);</a:t>
            </a:r>
          </a:p>
          <a:p>
            <a:r>
              <a:rPr lang="en-US" dirty="0" smtClean="0">
                <a:solidFill>
                  <a:schemeClr val="bg1"/>
                </a:solidFill>
                <a:latin typeface="Courier"/>
                <a:cs typeface="Courier"/>
              </a:rPr>
              <a:t>if (!flag) </a:t>
            </a:r>
            <a:r>
              <a:rPr lang="en-US" dirty="0" err="1" smtClean="0">
                <a:solidFill>
                  <a:schemeClr val="bg1"/>
                </a:solidFill>
                <a:latin typeface="Courier"/>
                <a:cs typeface="Courier"/>
              </a:rPr>
              <a:t>MPI_Init</a:t>
            </a:r>
            <a:r>
              <a:rPr lang="en-US" dirty="0" smtClean="0">
                <a:solidFill>
                  <a:schemeClr val="bg1"/>
                </a:solidFill>
                <a:latin typeface="Courier"/>
                <a:cs typeface="Courier"/>
              </a:rPr>
              <a:t>(…);</a:t>
            </a:r>
            <a:endParaRPr lang="en-US" dirty="0">
              <a:solidFill>
                <a:schemeClr val="bg1"/>
              </a:solidFill>
              <a:latin typeface="Courier"/>
              <a:cs typeface="Courier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2495649" y="5687557"/>
            <a:ext cx="4121150" cy="773873"/>
          </a:xfrm>
          <a:prstGeom prst="roundRect">
            <a:avLst/>
          </a:prstGeom>
          <a:solidFill>
            <a:srgbClr val="FF0000">
              <a:alpha val="90000"/>
            </a:srgbClr>
          </a:solidFill>
          <a:ln>
            <a:noFill/>
          </a:ln>
          <a:effectLst>
            <a:outerShdw blurRad="76200" dist="50800" dir="5400000" algn="ctr" rotWithShape="0">
              <a:srgbClr val="000000">
                <a:alpha val="2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008" tIns="32004" rIns="64008" bIns="32004" rtlCol="0" anchor="ctr"/>
          <a:lstStyle/>
          <a:p>
            <a:pPr algn="ctr"/>
            <a:r>
              <a:rPr lang="en-US" b="1" dirty="0">
                <a:latin typeface="Chalkboard"/>
                <a:cs typeface="Chalkboard"/>
              </a:rPr>
              <a:t>THIS IS INSUFFICIENT / POTENTIALLY ERRONEOUS</a:t>
            </a:r>
          </a:p>
        </p:txBody>
      </p:sp>
    </p:spTree>
    <p:extLst>
      <p:ext uri="{BB962C8B-B14F-4D97-AF65-F5344CB8AC3E}">
        <p14:creationId xmlns:p14="http://schemas.microsoft.com/office/powerpoint/2010/main" val="2119215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(More of) What we want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Fix MPI-3.1 limitations:</a:t>
            </a:r>
          </a:p>
          <a:p>
            <a:pPr lvl="1"/>
            <a:r>
              <a:rPr lang="en-US" dirty="0" smtClean="0"/>
              <a:t>Cannot </a:t>
            </a:r>
            <a:r>
              <a:rPr lang="en-US" dirty="0" err="1" smtClean="0"/>
              <a:t>init</a:t>
            </a:r>
            <a:r>
              <a:rPr lang="en-US" dirty="0" smtClean="0"/>
              <a:t> MPI from different entities within a process without a priori knowledge / coordination</a:t>
            </a:r>
          </a:p>
          <a:p>
            <a:pPr lvl="1"/>
            <a:r>
              <a:rPr lang="en-US" dirty="0" smtClean="0"/>
              <a:t>Cannot initialize MPI more than once</a:t>
            </a:r>
          </a:p>
          <a:p>
            <a:pPr lvl="1"/>
            <a:r>
              <a:rPr lang="en-US" dirty="0" smtClean="0"/>
              <a:t>Cannot set error behavior of MPI initialization</a:t>
            </a:r>
          </a:p>
          <a:p>
            <a:pPr lvl="1"/>
            <a:r>
              <a:rPr lang="en-US" dirty="0" smtClean="0"/>
              <a:t>Cannot re-initialize MPI after it has been finalized</a:t>
            </a:r>
          </a:p>
        </p:txBody>
      </p:sp>
    </p:spTree>
    <p:extLst>
      <p:ext uri="{BB962C8B-B14F-4D97-AF65-F5344CB8AC3E}">
        <p14:creationId xmlns:p14="http://schemas.microsoft.com/office/powerpoint/2010/main" val="1991429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All these things overlap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3191132" y="3797644"/>
            <a:ext cx="2759676" cy="233881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Still be able to finalize MPI</a:t>
            </a:r>
          </a:p>
        </p:txBody>
      </p:sp>
      <p:sp>
        <p:nvSpPr>
          <p:cNvPr id="5" name="Oval 4"/>
          <p:cNvSpPr/>
          <p:nvPr/>
        </p:nvSpPr>
        <p:spPr>
          <a:xfrm>
            <a:off x="3191132" y="1417638"/>
            <a:ext cx="2759676" cy="233881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Any thread can use MPI any time</a:t>
            </a:r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1226408" y="2585024"/>
            <a:ext cx="2759676" cy="233881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Re-initialize MPI</a:t>
            </a:r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5155856" y="2585024"/>
            <a:ext cx="2759676" cy="233881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Affect MPI initialization </a:t>
            </a:r>
            <a:r>
              <a:rPr lang="en-US" smtClean="0"/>
              <a:t>error behavior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3885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How do we get those things?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1911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concept: “session”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26703"/>
          </a:xfrm>
        </p:spPr>
        <p:txBody>
          <a:bodyPr>
            <a:normAutofit/>
          </a:bodyPr>
          <a:lstStyle/>
          <a:p>
            <a:r>
              <a:rPr lang="en-US" dirty="0" smtClean="0"/>
              <a:t>A local handle to the MPI library</a:t>
            </a:r>
          </a:p>
          <a:p>
            <a:pPr lvl="1"/>
            <a:r>
              <a:rPr lang="en-US" dirty="0" smtClean="0"/>
              <a:t>Implementation intent: lightweight / uses very few resources</a:t>
            </a:r>
          </a:p>
          <a:p>
            <a:pPr lvl="1"/>
            <a:r>
              <a:rPr lang="en-US" dirty="0" smtClean="0"/>
              <a:t>Can also cache some local state</a:t>
            </a:r>
          </a:p>
          <a:p>
            <a:r>
              <a:rPr lang="en-US" dirty="0" smtClean="0"/>
              <a:t>Can have multiple sessions in an MPI process</a:t>
            </a:r>
          </a:p>
          <a:p>
            <a:pPr lvl="1"/>
            <a:r>
              <a:rPr lang="en-US" dirty="0" err="1" smtClean="0"/>
              <a:t>MPI_Session_init</a:t>
            </a:r>
            <a:r>
              <a:rPr lang="en-US" dirty="0" smtClean="0"/>
              <a:t>(…, &amp;session);</a:t>
            </a:r>
          </a:p>
          <a:p>
            <a:pPr lvl="1"/>
            <a:r>
              <a:rPr lang="en-US" dirty="0" err="1" smtClean="0"/>
              <a:t>MPI_Session_finalize</a:t>
            </a:r>
            <a:r>
              <a:rPr lang="en-US" dirty="0" smtClean="0"/>
              <a:t>(…, &amp;session);</a:t>
            </a:r>
          </a:p>
          <a:p>
            <a:r>
              <a:rPr lang="en-US" dirty="0" smtClean="0"/>
              <a:t>Each session is a unit of isolation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00210" y="0"/>
            <a:ext cx="1843790" cy="667062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ysClr val="windowText" lastClr="000000"/>
                </a:solidFill>
              </a:rPr>
              <a:t>Modified since </a:t>
            </a:r>
            <a:r>
              <a:rPr lang="en-US" dirty="0" smtClean="0">
                <a:solidFill>
                  <a:sysClr val="windowText" lastClr="000000"/>
                </a:solidFill>
              </a:rPr>
              <a:t>Bellevue meeting</a:t>
            </a:r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846944" y="5737553"/>
            <a:ext cx="7450111" cy="98935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Advice to implementers: if you run out of dedicated hardware to allocate to sessions and fall back to sub-optimal configurations, need to warn the user somehow.  Perhaps also have info keys prohibiting falling back too far</a:t>
            </a:r>
            <a:r>
              <a:rPr lang="is-IS" dirty="0">
                <a:solidFill>
                  <a:schemeClr val="bg1"/>
                </a:solidFill>
              </a:rPr>
              <a:t>…?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1181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MPI Session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835742" y="2171290"/>
            <a:ext cx="7480710" cy="4211484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MPI Process</a:t>
            </a:r>
          </a:p>
          <a:p>
            <a:pPr algn="ctr"/>
            <a:endParaRPr lang="en-US" sz="3200" dirty="0"/>
          </a:p>
          <a:p>
            <a:pPr algn="ctr"/>
            <a:endParaRPr lang="en-US" sz="3200" dirty="0" smtClean="0"/>
          </a:p>
          <a:p>
            <a:pPr algn="ctr"/>
            <a:endParaRPr lang="en-US" sz="3200" dirty="0" smtClean="0"/>
          </a:p>
          <a:p>
            <a:pPr algn="ctr"/>
            <a:endParaRPr lang="en-US" sz="3200" dirty="0"/>
          </a:p>
          <a:p>
            <a:pPr algn="ctr"/>
            <a:endParaRPr lang="en-US" sz="3200" dirty="0" smtClean="0"/>
          </a:p>
          <a:p>
            <a:pPr algn="ctr"/>
            <a:endParaRPr lang="en-US" sz="3200" dirty="0"/>
          </a:p>
          <a:p>
            <a:pPr algn="ctr"/>
            <a:endParaRPr lang="en-US" sz="3200" dirty="0"/>
          </a:p>
        </p:txBody>
      </p:sp>
      <p:sp>
        <p:nvSpPr>
          <p:cNvPr id="6" name="Rounded Rectangle 5"/>
          <p:cNvSpPr/>
          <p:nvPr/>
        </p:nvSpPr>
        <p:spPr>
          <a:xfrm>
            <a:off x="1237227" y="3129932"/>
            <a:ext cx="3007033" cy="1941871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ocean library</a:t>
            </a:r>
          </a:p>
          <a:p>
            <a:pPr algn="ctr"/>
            <a:endParaRPr lang="en-US" dirty="0" smtClean="0"/>
          </a:p>
          <a:p>
            <a:pPr algn="ctr"/>
            <a:r>
              <a:rPr lang="en-US" dirty="0" smtClean="0"/>
              <a:t>MPI_SESSION_INIT(…)</a:t>
            </a:r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4863690" y="3129931"/>
            <a:ext cx="3007033" cy="1941871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atmosphere library</a:t>
            </a:r>
          </a:p>
          <a:p>
            <a:pPr algn="ctr"/>
            <a:endParaRPr lang="en-US" dirty="0" smtClean="0"/>
          </a:p>
          <a:p>
            <a:pPr algn="ctr"/>
            <a:r>
              <a:rPr lang="en-US" dirty="0" smtClean="0"/>
              <a:t>MPI_SESSION_INIT(…)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1237227" y="5260258"/>
            <a:ext cx="6633496" cy="1000432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MPI library</a:t>
            </a:r>
          </a:p>
        </p:txBody>
      </p:sp>
    </p:spTree>
    <p:extLst>
      <p:ext uri="{BB962C8B-B14F-4D97-AF65-F5344CB8AC3E}">
        <p14:creationId xmlns:p14="http://schemas.microsoft.com/office/powerpoint/2010/main" val="2427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MPI Session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835742" y="2171290"/>
            <a:ext cx="7480710" cy="4211484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MPI Process</a:t>
            </a:r>
          </a:p>
          <a:p>
            <a:pPr algn="ctr"/>
            <a:endParaRPr lang="en-US" sz="3200" dirty="0"/>
          </a:p>
          <a:p>
            <a:pPr algn="ctr"/>
            <a:endParaRPr lang="en-US" sz="3200" dirty="0" smtClean="0"/>
          </a:p>
          <a:p>
            <a:pPr algn="ctr"/>
            <a:endParaRPr lang="en-US" sz="3200" dirty="0" smtClean="0"/>
          </a:p>
          <a:p>
            <a:pPr algn="ctr"/>
            <a:endParaRPr lang="en-US" sz="3200" dirty="0"/>
          </a:p>
          <a:p>
            <a:pPr algn="ctr"/>
            <a:endParaRPr lang="en-US" sz="3200" dirty="0" smtClean="0"/>
          </a:p>
          <a:p>
            <a:pPr algn="ctr"/>
            <a:endParaRPr lang="en-US" sz="3200" dirty="0"/>
          </a:p>
          <a:p>
            <a:pPr algn="ctr"/>
            <a:endParaRPr lang="en-US" sz="3200" dirty="0"/>
          </a:p>
        </p:txBody>
      </p:sp>
      <p:sp>
        <p:nvSpPr>
          <p:cNvPr id="6" name="Rounded Rectangle 5"/>
          <p:cNvSpPr/>
          <p:nvPr/>
        </p:nvSpPr>
        <p:spPr>
          <a:xfrm>
            <a:off x="1237227" y="3129932"/>
            <a:ext cx="3007033" cy="1941871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ocean library</a:t>
            </a:r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4863690" y="3129931"/>
            <a:ext cx="3007033" cy="1941871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atmosphere library</a:t>
            </a:r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1237227" y="5260258"/>
            <a:ext cx="6633496" cy="1000432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MPI library</a:t>
            </a:r>
          </a:p>
        </p:txBody>
      </p:sp>
      <p:sp>
        <p:nvSpPr>
          <p:cNvPr id="9" name="Rectangle 8"/>
          <p:cNvSpPr/>
          <p:nvPr/>
        </p:nvSpPr>
        <p:spPr>
          <a:xfrm>
            <a:off x="2580968" y="4391742"/>
            <a:ext cx="975032" cy="1442064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ocean session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5412661" y="4391742"/>
            <a:ext cx="975032" cy="1442064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atmos-phere</a:t>
            </a:r>
            <a:r>
              <a:rPr lang="en-US" dirty="0" smtClean="0"/>
              <a:t> session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27742" y="1466645"/>
            <a:ext cx="44037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Unique handles to the underlying MPI library</a:t>
            </a:r>
            <a:endParaRPr lang="en-US" dirty="0"/>
          </a:p>
        </p:txBody>
      </p:sp>
      <p:cxnSp>
        <p:nvCxnSpPr>
          <p:cNvPr id="11" name="Straight Arrow Connector 10"/>
          <p:cNvCxnSpPr>
            <a:endCxn id="9" idx="0"/>
          </p:cNvCxnSpPr>
          <p:nvPr/>
        </p:nvCxnSpPr>
        <p:spPr>
          <a:xfrm>
            <a:off x="1515806" y="1835977"/>
            <a:ext cx="1552678" cy="255576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endCxn id="10" idx="0"/>
          </p:cNvCxnSpPr>
          <p:nvPr/>
        </p:nvCxnSpPr>
        <p:spPr>
          <a:xfrm>
            <a:off x="4014839" y="1835977"/>
            <a:ext cx="1885338" cy="255576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3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Initialize / finalize a session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43090"/>
          </a:xfrm>
        </p:spPr>
        <p:txBody>
          <a:bodyPr>
            <a:normAutofit lnSpcReduction="10000"/>
          </a:bodyPr>
          <a:lstStyle/>
          <a:p>
            <a:r>
              <a:rPr lang="en-US" dirty="0" err="1" smtClean="0"/>
              <a:t>MPI_Session_init</a:t>
            </a:r>
            <a:r>
              <a:rPr lang="en-US" dirty="0" smtClean="0"/>
              <a:t>(</a:t>
            </a:r>
          </a:p>
          <a:p>
            <a:pPr lvl="1"/>
            <a:r>
              <a:rPr lang="en-US" dirty="0" smtClean="0"/>
              <a:t>INOUT </a:t>
            </a:r>
            <a:r>
              <a:rPr lang="en-US" dirty="0" err="1" smtClean="0"/>
              <a:t>MPI_Flags</a:t>
            </a:r>
            <a:r>
              <a:rPr lang="en-US" dirty="0" smtClean="0"/>
              <a:t> *flags,</a:t>
            </a:r>
          </a:p>
          <a:p>
            <a:pPr lvl="1"/>
            <a:r>
              <a:rPr lang="en-US" dirty="0" smtClean="0"/>
              <a:t>IN </a:t>
            </a:r>
            <a:r>
              <a:rPr lang="en-US" dirty="0" err="1" smtClean="0"/>
              <a:t>MPI_Info</a:t>
            </a:r>
            <a:r>
              <a:rPr lang="en-US" dirty="0" smtClean="0"/>
              <a:t> info,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IN </a:t>
            </a:r>
            <a:r>
              <a:rPr lang="en-US" dirty="0" err="1" smtClean="0">
                <a:solidFill>
                  <a:srgbClr val="000000"/>
                </a:solidFill>
              </a:rPr>
              <a:t>MPI_Errhandler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errhandler</a:t>
            </a:r>
            <a:r>
              <a:rPr lang="en-US" dirty="0" smtClean="0">
                <a:solidFill>
                  <a:srgbClr val="000000"/>
                </a:solidFill>
              </a:rPr>
              <a:t>,</a:t>
            </a:r>
          </a:p>
          <a:p>
            <a:pPr lvl="1"/>
            <a:r>
              <a:rPr lang="en-US" dirty="0" smtClean="0"/>
              <a:t>OUT </a:t>
            </a:r>
            <a:r>
              <a:rPr lang="en-US" dirty="0" err="1" smtClean="0"/>
              <a:t>MPI_Session</a:t>
            </a:r>
            <a:r>
              <a:rPr lang="en-US" dirty="0" smtClean="0"/>
              <a:t> *session)</a:t>
            </a:r>
          </a:p>
          <a:p>
            <a:endParaRPr lang="en-US" dirty="0" smtClean="0"/>
          </a:p>
          <a:p>
            <a:r>
              <a:rPr lang="en-US" dirty="0" err="1" smtClean="0"/>
              <a:t>MPI_Session_finalize</a:t>
            </a:r>
            <a:r>
              <a:rPr lang="en-US" dirty="0" smtClean="0"/>
              <a:t>(</a:t>
            </a:r>
          </a:p>
          <a:p>
            <a:pPr lvl="1"/>
            <a:r>
              <a:rPr lang="en-US" dirty="0" smtClean="0"/>
              <a:t>INOUT </a:t>
            </a:r>
            <a:r>
              <a:rPr lang="en-US" dirty="0" err="1" smtClean="0"/>
              <a:t>MPI_Session</a:t>
            </a:r>
            <a:r>
              <a:rPr lang="en-US" dirty="0" smtClean="0"/>
              <a:t> *session)</a:t>
            </a:r>
          </a:p>
          <a:p>
            <a:endParaRPr lang="en-US" dirty="0"/>
          </a:p>
          <a:p>
            <a:r>
              <a:rPr lang="en-US" dirty="0" smtClean="0"/>
              <a:t>Parameters described in next slides</a:t>
            </a:r>
            <a:r>
              <a:rPr lang="is-IS" dirty="0" smtClean="0"/>
              <a:t>…</a:t>
            </a:r>
            <a:endParaRPr lang="en-US" dirty="0" smtClean="0"/>
          </a:p>
        </p:txBody>
      </p:sp>
      <p:sp>
        <p:nvSpPr>
          <p:cNvPr id="6" name="Rectangle 5"/>
          <p:cNvSpPr/>
          <p:nvPr/>
        </p:nvSpPr>
        <p:spPr>
          <a:xfrm>
            <a:off x="6190938" y="1319135"/>
            <a:ext cx="2953062" cy="4204740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ysClr val="windowText" lastClr="000000"/>
                </a:solidFill>
              </a:rPr>
              <a:t>2016-07-11 discussion: </a:t>
            </a:r>
          </a:p>
          <a:p>
            <a:pPr algn="ctr"/>
            <a:endParaRPr lang="en-US" dirty="0" smtClean="0">
              <a:solidFill>
                <a:sysClr val="windowText" lastClr="000000"/>
              </a:solidFill>
            </a:endParaRPr>
          </a:p>
          <a:p>
            <a:pPr algn="ctr"/>
            <a:r>
              <a:rPr lang="en-US" dirty="0" err="1" smtClean="0">
                <a:solidFill>
                  <a:sysClr val="windowText" lastClr="000000"/>
                </a:solidFill>
              </a:rPr>
              <a:t>MPI_Flags</a:t>
            </a:r>
            <a:r>
              <a:rPr lang="en-US" dirty="0" smtClean="0">
                <a:solidFill>
                  <a:sysClr val="windowText" lastClr="000000"/>
                </a:solidFill>
              </a:rPr>
              <a:t> </a:t>
            </a:r>
            <a:r>
              <a:rPr lang="en-US" dirty="0">
                <a:solidFill>
                  <a:sysClr val="windowText" lastClr="000000"/>
                </a:solidFill>
              </a:rPr>
              <a:t>is integral type and supports logical </a:t>
            </a:r>
            <a:r>
              <a:rPr lang="en-US" dirty="0" err="1">
                <a:solidFill>
                  <a:sysClr val="windowText" lastClr="000000"/>
                </a:solidFill>
              </a:rPr>
              <a:t>or’ing</a:t>
            </a:r>
            <a:r>
              <a:rPr lang="en-US" dirty="0">
                <a:solidFill>
                  <a:sysClr val="windowText" lastClr="000000"/>
                </a:solidFill>
              </a:rPr>
              <a:t> of MPI_FLAG_* values </a:t>
            </a:r>
            <a:r>
              <a:rPr lang="en-US" dirty="0" smtClean="0">
                <a:solidFill>
                  <a:sysClr val="windowText" lastClr="000000"/>
                </a:solidFill>
              </a:rPr>
              <a:t>together.  Its size is unspecified.</a:t>
            </a:r>
          </a:p>
          <a:p>
            <a:pPr algn="ctr"/>
            <a:endParaRPr lang="en-US" dirty="0">
              <a:solidFill>
                <a:sysClr val="windowText" lastClr="000000"/>
              </a:solidFill>
            </a:endParaRPr>
          </a:p>
          <a:p>
            <a:pPr algn="ctr"/>
            <a:r>
              <a:rPr lang="en-US" dirty="0" smtClean="0">
                <a:solidFill>
                  <a:sysClr val="windowText" lastClr="000000"/>
                </a:solidFill>
              </a:rPr>
              <a:t>Flags is meant to be INOUT – to include concurrency level. Can extend this with new flags over time. </a:t>
            </a:r>
          </a:p>
          <a:p>
            <a:pPr algn="ctr"/>
            <a:endParaRPr lang="en-US" dirty="0">
              <a:solidFill>
                <a:sysClr val="windowText" lastClr="000000"/>
              </a:solidFill>
            </a:endParaRPr>
          </a:p>
          <a:p>
            <a:pPr algn="ctr"/>
            <a:r>
              <a:rPr lang="en-US" dirty="0" smtClean="0">
                <a:solidFill>
                  <a:sysClr val="windowText" lastClr="000000"/>
                </a:solidFill>
              </a:rPr>
              <a:t>Info is meant to be IN only.</a:t>
            </a:r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300210" y="0"/>
            <a:ext cx="1843790" cy="667062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ysClr val="windowText" lastClr="000000"/>
                </a:solidFill>
              </a:rPr>
              <a:t>Modified since Bellevue meeting</a:t>
            </a:r>
            <a:endParaRPr lang="en-US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5393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Session </a:t>
            </a:r>
            <a:r>
              <a:rPr lang="en-US" dirty="0" err="1" smtClean="0"/>
              <a:t>init</a:t>
            </a:r>
            <a:r>
              <a:rPr lang="en-US" dirty="0" smtClean="0"/>
              <a:t> </a:t>
            </a:r>
            <a:r>
              <a:rPr lang="en-US" dirty="0" err="1" smtClean="0"/>
              <a:t>params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Flags:</a:t>
            </a:r>
          </a:p>
          <a:p>
            <a:pPr lvl="1"/>
            <a:r>
              <a:rPr lang="en-US" dirty="0" smtClean="0"/>
              <a:t>MPI_FLAG_THREAD_NONCONCURRENT_SINGLE</a:t>
            </a:r>
          </a:p>
          <a:p>
            <a:pPr lvl="1"/>
            <a:r>
              <a:rPr lang="en-US" dirty="0" smtClean="0"/>
              <a:t>MPI_FLAG_THREAD_NONCONCURRENT_FUNNELED</a:t>
            </a:r>
          </a:p>
          <a:p>
            <a:pPr lvl="1"/>
            <a:r>
              <a:rPr lang="en-US" dirty="0" smtClean="0"/>
              <a:t>MPI_FLAG_THREAD_NONCONCURRENT_SERIALIZED</a:t>
            </a:r>
          </a:p>
          <a:p>
            <a:pPr lvl="1"/>
            <a:r>
              <a:rPr lang="en-US" dirty="0" smtClean="0"/>
              <a:t>MPI_FLAG_THREAD_CONCURRENT</a:t>
            </a:r>
          </a:p>
          <a:p>
            <a:r>
              <a:rPr lang="en-US" dirty="0" smtClean="0"/>
              <a:t>Info:</a:t>
            </a:r>
          </a:p>
          <a:p>
            <a:pPr lvl="1"/>
            <a:r>
              <a:rPr lang="en-US" dirty="0" smtClean="0"/>
              <a:t>Implementations may define some keys</a:t>
            </a:r>
          </a:p>
          <a:p>
            <a:pPr lvl="1"/>
            <a:r>
              <a:rPr lang="en-US" dirty="0" smtClean="0"/>
              <a:t>MPI may define other keys here someday  </a:t>
            </a:r>
          </a:p>
          <a:p>
            <a:r>
              <a:rPr lang="en-US" dirty="0" err="1" smtClean="0"/>
              <a:t>Errhandler</a:t>
            </a:r>
            <a:r>
              <a:rPr lang="en-US" dirty="0" smtClean="0"/>
              <a:t>: to be invoked if MPI_SESSION_INIT errors</a:t>
            </a:r>
            <a:endParaRPr lang="en-US" dirty="0"/>
          </a:p>
          <a:p>
            <a:pPr lvl="1"/>
            <a:r>
              <a:rPr lang="en-US" dirty="0" smtClean="0"/>
              <a:t>Likely need a new type of </a:t>
            </a:r>
            <a:r>
              <a:rPr lang="en-US" dirty="0" err="1" smtClean="0"/>
              <a:t>errhandler</a:t>
            </a:r>
            <a:endParaRPr lang="en-US" dirty="0" smtClean="0"/>
          </a:p>
          <a:p>
            <a:pPr lvl="2"/>
            <a:r>
              <a:rPr lang="is-IS" dirty="0" smtClean="0"/>
              <a:t>…or a generic errhandler</a:t>
            </a:r>
          </a:p>
          <a:p>
            <a:pPr lvl="2"/>
            <a:r>
              <a:rPr lang="is-IS" dirty="0" smtClean="0"/>
              <a:t>FT working is discussing exactly this topic</a:t>
            </a:r>
          </a:p>
        </p:txBody>
      </p:sp>
      <p:sp>
        <p:nvSpPr>
          <p:cNvPr id="6" name="Rectangle 5"/>
          <p:cNvSpPr/>
          <p:nvPr/>
        </p:nvSpPr>
        <p:spPr>
          <a:xfrm>
            <a:off x="6343650" y="2628900"/>
            <a:ext cx="2800350" cy="1600200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ysClr val="windowText" lastClr="000000"/>
                </a:solidFill>
              </a:rPr>
              <a:t>Ryan’s suggestion: have flag for [NON]CONCURRENT, and info hint can be used for single / funneled / serialized</a:t>
            </a:r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300210" y="0"/>
            <a:ext cx="1843790" cy="667062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ysClr val="windowText" lastClr="000000"/>
                </a:solidFill>
              </a:rPr>
              <a:t>Modified since </a:t>
            </a:r>
            <a:r>
              <a:rPr lang="en-US" dirty="0" smtClean="0">
                <a:solidFill>
                  <a:sysClr val="windowText" lastClr="000000"/>
                </a:solidFill>
              </a:rPr>
              <a:t>Bellevue meeting</a:t>
            </a:r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2855626" cy="607102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Need to discuss Ryan’s suggestion in WG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1250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MPI_Session_init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Must always be thread safe</a:t>
            </a:r>
          </a:p>
          <a:p>
            <a:pPr lvl="1"/>
            <a:r>
              <a:rPr lang="en-US" dirty="0" smtClean="0"/>
              <a:t>Regardless of how many threads call it concurrently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7122319" y="0"/>
            <a:ext cx="2021681" cy="964406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ysClr val="windowText" lastClr="000000"/>
                </a:solidFill>
              </a:rPr>
              <a:t>New </a:t>
            </a:r>
            <a:r>
              <a:rPr lang="en-US" smtClean="0">
                <a:solidFill>
                  <a:sysClr val="windowText" lastClr="000000"/>
                </a:solidFill>
              </a:rPr>
              <a:t>since Bellevue </a:t>
            </a:r>
            <a:r>
              <a:rPr lang="en-US" dirty="0" smtClean="0">
                <a:solidFill>
                  <a:sysClr val="windowText" lastClr="000000"/>
                </a:solidFill>
              </a:rPr>
              <a:t>meeting</a:t>
            </a:r>
            <a:endParaRPr lang="en-US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13730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MPI Session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835742" y="1744587"/>
            <a:ext cx="7480710" cy="4211484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MPI Process</a:t>
            </a:r>
          </a:p>
          <a:p>
            <a:pPr algn="ctr"/>
            <a:endParaRPr lang="en-US" sz="3200" dirty="0"/>
          </a:p>
          <a:p>
            <a:pPr algn="ctr"/>
            <a:endParaRPr lang="en-US" sz="3200" dirty="0" smtClean="0"/>
          </a:p>
          <a:p>
            <a:pPr algn="ctr"/>
            <a:endParaRPr lang="en-US" sz="3200" dirty="0" smtClean="0"/>
          </a:p>
          <a:p>
            <a:pPr algn="ctr"/>
            <a:endParaRPr lang="en-US" sz="3200" dirty="0"/>
          </a:p>
          <a:p>
            <a:pPr algn="ctr"/>
            <a:endParaRPr lang="en-US" sz="3200" dirty="0" smtClean="0"/>
          </a:p>
          <a:p>
            <a:pPr algn="ctr"/>
            <a:endParaRPr lang="en-US" sz="3200" dirty="0"/>
          </a:p>
          <a:p>
            <a:pPr algn="ctr"/>
            <a:endParaRPr lang="en-US" sz="3200" dirty="0"/>
          </a:p>
        </p:txBody>
      </p:sp>
      <p:sp>
        <p:nvSpPr>
          <p:cNvPr id="6" name="Rounded Rectangle 5"/>
          <p:cNvSpPr/>
          <p:nvPr/>
        </p:nvSpPr>
        <p:spPr>
          <a:xfrm>
            <a:off x="1237227" y="2703229"/>
            <a:ext cx="3007033" cy="1941871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ocean library</a:t>
            </a:r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4896466" y="2703228"/>
            <a:ext cx="3007033" cy="1941871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</a:t>
            </a:r>
            <a:r>
              <a:rPr lang="en-US" dirty="0" smtClean="0"/>
              <a:t>tmosphere library</a:t>
            </a:r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1237227" y="4833555"/>
            <a:ext cx="6633496" cy="1000432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MPI library</a:t>
            </a:r>
          </a:p>
        </p:txBody>
      </p:sp>
      <p:sp>
        <p:nvSpPr>
          <p:cNvPr id="9" name="Rectangle 8"/>
          <p:cNvSpPr/>
          <p:nvPr/>
        </p:nvSpPr>
        <p:spPr>
          <a:xfrm>
            <a:off x="2539891" y="3965039"/>
            <a:ext cx="1163602" cy="171309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ocean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Errors return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412660" y="3965039"/>
            <a:ext cx="1150371" cy="1713090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atmos-phere</a:t>
            </a:r>
            <a:endParaRPr lang="en-US" dirty="0" smtClean="0"/>
          </a:p>
          <a:p>
            <a:pPr algn="ctr"/>
            <a:r>
              <a:rPr lang="en-US" dirty="0" smtClean="0">
                <a:solidFill>
                  <a:srgbClr val="000000"/>
                </a:solidFill>
              </a:rPr>
              <a:t>Errors abort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23479" y="3423626"/>
            <a:ext cx="7849418" cy="369332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Unique </a:t>
            </a:r>
            <a:r>
              <a:rPr lang="en-US" dirty="0" err="1" smtClean="0"/>
              <a:t>errhandlers</a:t>
            </a:r>
            <a:r>
              <a:rPr lang="en-US" dirty="0" smtClean="0"/>
              <a:t>, info, local state, etc.</a:t>
            </a:r>
            <a:endParaRPr lang="en-US" dirty="0"/>
          </a:p>
        </p:txBody>
      </p:sp>
      <p:cxnSp>
        <p:nvCxnSpPr>
          <p:cNvPr id="12" name="Curved Connector 11"/>
          <p:cNvCxnSpPr>
            <a:stCxn id="3" idx="2"/>
            <a:endCxn id="9" idx="3"/>
          </p:cNvCxnSpPr>
          <p:nvPr/>
        </p:nvCxnSpPr>
        <p:spPr>
          <a:xfrm rot="5400000">
            <a:off x="3611528" y="3884924"/>
            <a:ext cx="1028626" cy="844695"/>
          </a:xfrm>
          <a:prstGeom prst="curvedConnector2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urved Connector 14"/>
          <p:cNvCxnSpPr>
            <a:stCxn id="3" idx="2"/>
            <a:endCxn id="10" idx="1"/>
          </p:cNvCxnSpPr>
          <p:nvPr/>
        </p:nvCxnSpPr>
        <p:spPr>
          <a:xfrm rot="16200000" flipH="1">
            <a:off x="4466111" y="3875035"/>
            <a:ext cx="1028626" cy="864472"/>
          </a:xfrm>
          <a:prstGeom prst="curvedConnector2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0973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Great. I have a session.</a:t>
            </a:r>
            <a:br>
              <a:rPr lang="en-US" dirty="0" smtClean="0"/>
            </a:br>
            <a:r>
              <a:rPr lang="en-US" dirty="0" smtClean="0"/>
              <a:t>Now what?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6260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Fair warning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The MPI runtime has long-since been a bastard stepchild</a:t>
            </a:r>
          </a:p>
          <a:p>
            <a:pPr lvl="1"/>
            <a:r>
              <a:rPr lang="en-US" dirty="0" smtClean="0"/>
              <a:t>Barely acknowledged in the standard</a:t>
            </a:r>
          </a:p>
          <a:p>
            <a:pPr lvl="1"/>
            <a:r>
              <a:rPr lang="en-US" dirty="0" smtClean="0"/>
              <a:t>Mainly in the form of non-normative suggestions</a:t>
            </a:r>
          </a:p>
          <a:p>
            <a:endParaRPr lang="en-US" i="1" dirty="0" smtClean="0"/>
          </a:p>
          <a:p>
            <a:r>
              <a:rPr lang="en-US" i="1" dirty="0" smtClean="0"/>
              <a:t>It’s time to change that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3512" y="1521618"/>
            <a:ext cx="3143250" cy="4733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5161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General scheme:</a:t>
            </a:r>
          </a:p>
          <a:p>
            <a:pPr lvl="1"/>
            <a:r>
              <a:rPr lang="en-US" dirty="0" smtClean="0"/>
              <a:t>Query the underlying run-time system</a:t>
            </a:r>
          </a:p>
          <a:p>
            <a:pPr lvl="2"/>
            <a:r>
              <a:rPr lang="en-US" dirty="0" smtClean="0"/>
              <a:t>Get a “set” of processes</a:t>
            </a:r>
          </a:p>
          <a:p>
            <a:pPr lvl="1"/>
            <a:r>
              <a:rPr lang="en-US" dirty="0" smtClean="0"/>
              <a:t>Determine the processes you want</a:t>
            </a:r>
          </a:p>
          <a:p>
            <a:pPr lvl="2"/>
            <a:r>
              <a:rPr lang="en-US" dirty="0" smtClean="0"/>
              <a:t>Create an </a:t>
            </a:r>
            <a:r>
              <a:rPr lang="en-US" dirty="0" err="1" smtClean="0"/>
              <a:t>MPI_Group</a:t>
            </a:r>
            <a:endParaRPr lang="en-US" dirty="0" smtClean="0"/>
          </a:p>
          <a:p>
            <a:pPr lvl="1"/>
            <a:r>
              <a:rPr lang="en-US" dirty="0" smtClean="0"/>
              <a:t>Create a communicator with just those processes</a:t>
            </a:r>
          </a:p>
          <a:p>
            <a:pPr lvl="2"/>
            <a:r>
              <a:rPr lang="en-US" dirty="0" smtClean="0"/>
              <a:t>Create an </a:t>
            </a:r>
            <a:r>
              <a:rPr lang="en-US" dirty="0" err="1" smtClean="0"/>
              <a:t>MPI_Comm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693789" y="2681532"/>
            <a:ext cx="2394408" cy="73096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Query runtime</a:t>
            </a:r>
            <a:br>
              <a:rPr lang="en-US" dirty="0" smtClean="0"/>
            </a:br>
            <a:r>
              <a:rPr lang="en-US" dirty="0" smtClean="0"/>
              <a:t>for set of processes</a:t>
            </a:r>
            <a:endParaRPr lang="en-US" dirty="0"/>
          </a:p>
        </p:txBody>
      </p:sp>
      <p:cxnSp>
        <p:nvCxnSpPr>
          <p:cNvPr id="7" name="Straight Arrow Connector 6"/>
          <p:cNvCxnSpPr>
            <a:stCxn id="5" idx="2"/>
            <a:endCxn id="16" idx="0"/>
          </p:cNvCxnSpPr>
          <p:nvPr/>
        </p:nvCxnSpPr>
        <p:spPr>
          <a:xfrm>
            <a:off x="6890993" y="3412501"/>
            <a:ext cx="0" cy="46477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16" idx="2"/>
            <a:endCxn id="19" idx="0"/>
          </p:cNvCxnSpPr>
          <p:nvPr/>
        </p:nvCxnSpPr>
        <p:spPr>
          <a:xfrm>
            <a:off x="6890993" y="4608246"/>
            <a:ext cx="0" cy="47134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5693789" y="3877277"/>
            <a:ext cx="2394408" cy="73096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MPI_Group</a:t>
            </a: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5693789" y="5079586"/>
            <a:ext cx="2394408" cy="73096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MPI_Comm</a:t>
            </a:r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5693789" y="1434252"/>
            <a:ext cx="2394408" cy="73096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MPI_Session</a:t>
            </a:r>
            <a:endParaRPr lang="en-US" dirty="0"/>
          </a:p>
        </p:txBody>
      </p:sp>
      <p:cxnSp>
        <p:nvCxnSpPr>
          <p:cNvPr id="22" name="Straight Arrow Connector 21"/>
          <p:cNvCxnSpPr>
            <a:stCxn id="21" idx="2"/>
            <a:endCxn id="5" idx="0"/>
          </p:cNvCxnSpPr>
          <p:nvPr/>
        </p:nvCxnSpPr>
        <p:spPr>
          <a:xfrm>
            <a:off x="6890993" y="2165221"/>
            <a:ext cx="0" cy="51631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7122319" y="5445070"/>
            <a:ext cx="2021681" cy="964406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ysClr val="windowText" lastClr="000000"/>
                </a:solidFill>
              </a:rPr>
              <a:t>CID assigned</a:t>
            </a:r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122319" y="1600408"/>
            <a:ext cx="2021681" cy="964406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s-IS" dirty="0" smtClean="0">
                <a:solidFill>
                  <a:sysClr val="windowText" lastClr="000000"/>
                </a:solidFill>
              </a:rPr>
              <a:t>…</a:t>
            </a:r>
            <a:endParaRPr lang="en-US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627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Runtime concepts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Expose 2 concepts to MPI from the runtime: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S</a:t>
            </a:r>
            <a:r>
              <a:rPr lang="en-US" dirty="0" smtClean="0"/>
              <a:t>tatic sets of processes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Each set caches (</a:t>
            </a:r>
            <a:r>
              <a:rPr lang="en-US" dirty="0" err="1" smtClean="0"/>
              <a:t>key,value</a:t>
            </a:r>
            <a:r>
              <a:rPr lang="en-US" dirty="0" smtClean="0"/>
              <a:t>) string tuples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984182" y="3431358"/>
            <a:ext cx="5172462" cy="31266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These slides only discuss </a:t>
            </a:r>
            <a:r>
              <a:rPr lang="en-US" i="1" u="sng" dirty="0" smtClean="0">
                <a:solidFill>
                  <a:schemeClr val="bg1"/>
                </a:solidFill>
              </a:rPr>
              <a:t>static</a:t>
            </a:r>
            <a:r>
              <a:rPr lang="en-US" dirty="0" smtClean="0">
                <a:solidFill>
                  <a:schemeClr val="bg1"/>
                </a:solidFill>
              </a:rPr>
              <a:t> sets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(unchanged for the life of the process).</a:t>
            </a:r>
          </a:p>
          <a:p>
            <a:pPr algn="ctr"/>
            <a:endParaRPr lang="en-US" dirty="0" smtClean="0">
              <a:solidFill>
                <a:schemeClr val="bg1"/>
              </a:solidFill>
            </a:endParaRPr>
          </a:p>
          <a:p>
            <a:pPr algn="ctr"/>
            <a:r>
              <a:rPr lang="en-US" dirty="0" smtClean="0">
                <a:solidFill>
                  <a:schemeClr val="bg1"/>
                </a:solidFill>
              </a:rPr>
              <a:t>Note that having </a:t>
            </a:r>
            <a:r>
              <a:rPr lang="en-US" i="1" u="sng" dirty="0" smtClean="0">
                <a:solidFill>
                  <a:schemeClr val="bg1"/>
                </a:solidFill>
              </a:rPr>
              <a:t>dynamic</a:t>
            </a:r>
            <a:r>
              <a:rPr lang="en-US" dirty="0" smtClean="0">
                <a:solidFill>
                  <a:schemeClr val="bg1"/>
                </a:solidFill>
              </a:rPr>
              <a:t> sets – where the membership can change over time – adds considerable complexity, and we have been unable to come up with a solid use case.  Instead, we need to make sure that creation and destruction of static sets can be optimized (e.g., to support periodic growing and shrinking of jobs by adding/removing processes in an orderly fashion).</a:t>
            </a:r>
          </a:p>
        </p:txBody>
      </p:sp>
    </p:spTree>
    <p:extLst>
      <p:ext uri="{BB962C8B-B14F-4D97-AF65-F5344CB8AC3E}">
        <p14:creationId xmlns:p14="http://schemas.microsoft.com/office/powerpoint/2010/main" val="1385257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Static sets of processes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/>
          </a:bodyPr>
          <a:lstStyle/>
          <a:p>
            <a:r>
              <a:rPr lang="en-US" dirty="0" smtClean="0"/>
              <a:t>Two sets are mandated to exist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A set of processes effectively equivalent to the processes in MPI-3.1’s MPI_COMM_WORLD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A set containing only a single process</a:t>
            </a:r>
          </a:p>
          <a:p>
            <a:r>
              <a:rPr lang="en-US" dirty="0" smtClean="0"/>
              <a:t>Sets are identified by string name</a:t>
            </a:r>
          </a:p>
          <a:p>
            <a:pPr lvl="1"/>
            <a:r>
              <a:rPr lang="en-US" dirty="0" smtClean="0"/>
              <a:t>“</a:t>
            </a:r>
            <a:r>
              <a:rPr lang="en-US" dirty="0" err="1" smtClean="0"/>
              <a:t>mpi</a:t>
            </a:r>
            <a:r>
              <a:rPr lang="en-US" dirty="0" smtClean="0"/>
              <a:t>://WORLD”: refers to set #1, above</a:t>
            </a:r>
          </a:p>
          <a:p>
            <a:pPr lvl="1"/>
            <a:r>
              <a:rPr lang="en-US" dirty="0" smtClean="0"/>
              <a:t>“</a:t>
            </a:r>
            <a:r>
              <a:rPr lang="en-US" dirty="0" err="1" smtClean="0"/>
              <a:t>mpi</a:t>
            </a:r>
            <a:r>
              <a:rPr lang="en-US" dirty="0" smtClean="0"/>
              <a:t>://SELF”: refers to set #2, above</a:t>
            </a:r>
          </a:p>
          <a:p>
            <a:r>
              <a:rPr lang="en-US" dirty="0" smtClean="0"/>
              <a:t>By definition, processes will </a:t>
            </a:r>
            <a:r>
              <a:rPr lang="en-US" dirty="0"/>
              <a:t>be in more than one </a:t>
            </a:r>
            <a:r>
              <a:rPr lang="en-US" dirty="0" smtClean="0"/>
              <a:t>set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8602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Static sets of processes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/>
          </a:bodyPr>
          <a:lstStyle/>
          <a:p>
            <a:r>
              <a:rPr lang="en-US" dirty="0" smtClean="0"/>
              <a:t>Other sets can be defined and named by the system:</a:t>
            </a:r>
          </a:p>
          <a:p>
            <a:pPr lvl="1"/>
            <a:r>
              <a:rPr lang="en-US" dirty="0" smtClean="0"/>
              <a:t>“location://rack/19”</a:t>
            </a:r>
          </a:p>
          <a:p>
            <a:pPr lvl="1"/>
            <a:r>
              <a:rPr lang="en-US" dirty="0" smtClean="0"/>
              <a:t>“network://leaf-switch/37”</a:t>
            </a:r>
          </a:p>
          <a:p>
            <a:pPr lvl="1"/>
            <a:r>
              <a:rPr lang="en-US" dirty="0" smtClean="0"/>
              <a:t>“arch://x86_64”</a:t>
            </a:r>
          </a:p>
          <a:p>
            <a:pPr lvl="1"/>
            <a:r>
              <a:rPr lang="en-US" dirty="0" smtClean="0"/>
              <a:t>“job://12942”</a:t>
            </a:r>
          </a:p>
          <a:p>
            <a:pPr lvl="1"/>
            <a:r>
              <a:rPr lang="is-IS" dirty="0" smtClean="0"/>
              <a:t>… etc.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35110" y="2623665"/>
            <a:ext cx="2928937" cy="1435894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These names are implementation-dependent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2368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 of sets</a:t>
            </a:r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395695" y="4543814"/>
            <a:ext cx="804148" cy="72113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2922249" y="4543814"/>
            <a:ext cx="804148" cy="72113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5448803" y="4543814"/>
            <a:ext cx="804148" cy="72113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7975357" y="4543814"/>
            <a:ext cx="804148" cy="72113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3172" y="5264953"/>
            <a:ext cx="1497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MPI process 0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575254" y="5264953"/>
            <a:ext cx="1497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MPI process 1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5108189" y="5264953"/>
            <a:ext cx="1497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MPI process 2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7646700" y="5264953"/>
            <a:ext cx="1497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MPI process 3</a:t>
            </a:r>
            <a:endParaRPr lang="en-US" dirty="0"/>
          </a:p>
        </p:txBody>
      </p:sp>
      <p:sp>
        <p:nvSpPr>
          <p:cNvPr id="14" name="Left Brace 13"/>
          <p:cNvSpPr/>
          <p:nvPr/>
        </p:nvSpPr>
        <p:spPr>
          <a:xfrm rot="5400000">
            <a:off x="4335505" y="-11851"/>
            <a:ext cx="504188" cy="8383810"/>
          </a:xfrm>
          <a:prstGeom prst="leftBrace">
            <a:avLst>
              <a:gd name="adj1" fmla="val 53903"/>
              <a:gd name="adj2" fmla="val 5000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3843166" y="3573786"/>
            <a:ext cx="15064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err="1">
                <a:solidFill>
                  <a:srgbClr val="FF0000"/>
                </a:solidFill>
              </a:rPr>
              <a:t>m</a:t>
            </a:r>
            <a:r>
              <a:rPr lang="en-US" dirty="0" err="1" smtClean="0">
                <a:solidFill>
                  <a:srgbClr val="FF0000"/>
                </a:solidFill>
              </a:rPr>
              <a:t>pi</a:t>
            </a:r>
            <a:r>
              <a:rPr lang="en-US" dirty="0" smtClean="0">
                <a:solidFill>
                  <a:srgbClr val="FF0000"/>
                </a:solidFill>
              </a:rPr>
              <a:t>://WORLD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881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 of sets</a:t>
            </a:r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395695" y="4543814"/>
            <a:ext cx="804148" cy="72113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2922249" y="4543814"/>
            <a:ext cx="804148" cy="72113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5448803" y="4543814"/>
            <a:ext cx="804148" cy="72113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7975357" y="4543814"/>
            <a:ext cx="804148" cy="72113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3172" y="5264953"/>
            <a:ext cx="1497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MPI process 0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575254" y="5264953"/>
            <a:ext cx="1497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MPI process 1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5108189" y="5264953"/>
            <a:ext cx="1497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MPI process 2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7646700" y="5264953"/>
            <a:ext cx="1497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MPI process 3</a:t>
            </a:r>
            <a:endParaRPr lang="en-US" dirty="0"/>
          </a:p>
        </p:txBody>
      </p:sp>
      <p:sp>
        <p:nvSpPr>
          <p:cNvPr id="14" name="Left Brace 13"/>
          <p:cNvSpPr/>
          <p:nvPr/>
        </p:nvSpPr>
        <p:spPr>
          <a:xfrm rot="5400000">
            <a:off x="4335505" y="-11851"/>
            <a:ext cx="504188" cy="8383810"/>
          </a:xfrm>
          <a:prstGeom prst="leftBrace">
            <a:avLst>
              <a:gd name="adj1" fmla="val 53903"/>
              <a:gd name="adj2" fmla="val 5000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3843166" y="3573786"/>
            <a:ext cx="15064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err="1">
                <a:solidFill>
                  <a:srgbClr val="FF0000"/>
                </a:solidFill>
              </a:rPr>
              <a:t>m</a:t>
            </a:r>
            <a:r>
              <a:rPr lang="en-US" dirty="0" err="1" smtClean="0">
                <a:solidFill>
                  <a:srgbClr val="FF0000"/>
                </a:solidFill>
              </a:rPr>
              <a:t>pi</a:t>
            </a:r>
            <a:r>
              <a:rPr lang="en-US" dirty="0" smtClean="0">
                <a:solidFill>
                  <a:srgbClr val="FF0000"/>
                </a:solidFill>
              </a:rPr>
              <a:t>://WORLD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6" name="Left Brace 15"/>
          <p:cNvSpPr/>
          <p:nvPr/>
        </p:nvSpPr>
        <p:spPr>
          <a:xfrm rot="5400000">
            <a:off x="4327646" y="-886973"/>
            <a:ext cx="504188" cy="8383810"/>
          </a:xfrm>
          <a:prstGeom prst="leftBrace">
            <a:avLst>
              <a:gd name="adj1" fmla="val 53903"/>
              <a:gd name="adj2" fmla="val 5000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3819152" y="2598511"/>
            <a:ext cx="15167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arch://x86_64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4329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 of sets</a:t>
            </a:r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395695" y="4543814"/>
            <a:ext cx="804148" cy="72113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2922249" y="4543814"/>
            <a:ext cx="804148" cy="72113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5448803" y="4543814"/>
            <a:ext cx="804148" cy="72113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7975357" y="4543814"/>
            <a:ext cx="804148" cy="72113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3172" y="5264953"/>
            <a:ext cx="1497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MPI process 0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575254" y="5264953"/>
            <a:ext cx="1497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MPI process 1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5108189" y="5264953"/>
            <a:ext cx="1497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MPI process 2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7646700" y="5264953"/>
            <a:ext cx="1497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MPI process 3</a:t>
            </a:r>
            <a:endParaRPr lang="en-US" dirty="0"/>
          </a:p>
        </p:txBody>
      </p:sp>
      <p:sp>
        <p:nvSpPr>
          <p:cNvPr id="14" name="Left Brace 13"/>
          <p:cNvSpPr/>
          <p:nvPr/>
        </p:nvSpPr>
        <p:spPr>
          <a:xfrm rot="5400000">
            <a:off x="4335505" y="-11851"/>
            <a:ext cx="504188" cy="8383810"/>
          </a:xfrm>
          <a:prstGeom prst="leftBrace">
            <a:avLst>
              <a:gd name="adj1" fmla="val 53903"/>
              <a:gd name="adj2" fmla="val 5000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3843166" y="3573786"/>
            <a:ext cx="15064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err="1">
                <a:solidFill>
                  <a:srgbClr val="FF0000"/>
                </a:solidFill>
              </a:rPr>
              <a:t>m</a:t>
            </a:r>
            <a:r>
              <a:rPr lang="en-US" dirty="0" err="1" smtClean="0">
                <a:solidFill>
                  <a:srgbClr val="FF0000"/>
                </a:solidFill>
              </a:rPr>
              <a:t>pi</a:t>
            </a:r>
            <a:r>
              <a:rPr lang="en-US" dirty="0" smtClean="0">
                <a:solidFill>
                  <a:srgbClr val="FF0000"/>
                </a:solidFill>
              </a:rPr>
              <a:t>://WORLD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6" name="Left Brace 15"/>
          <p:cNvSpPr/>
          <p:nvPr/>
        </p:nvSpPr>
        <p:spPr>
          <a:xfrm rot="5400000">
            <a:off x="4327646" y="-886973"/>
            <a:ext cx="504188" cy="8383810"/>
          </a:xfrm>
          <a:prstGeom prst="leftBrace">
            <a:avLst>
              <a:gd name="adj1" fmla="val 53903"/>
              <a:gd name="adj2" fmla="val 5000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3915425" y="1657780"/>
            <a:ext cx="13099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j</a:t>
            </a:r>
            <a:r>
              <a:rPr lang="en-US" dirty="0" smtClean="0">
                <a:solidFill>
                  <a:srgbClr val="FF0000"/>
                </a:solidFill>
              </a:rPr>
              <a:t>ob://12942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819152" y="2598511"/>
            <a:ext cx="15167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arch://x86_64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9" name="Left Brace 18"/>
          <p:cNvSpPr/>
          <p:nvPr/>
        </p:nvSpPr>
        <p:spPr>
          <a:xfrm rot="5400000">
            <a:off x="4319906" y="-1801034"/>
            <a:ext cx="504188" cy="8383810"/>
          </a:xfrm>
          <a:prstGeom prst="leftBrace">
            <a:avLst>
              <a:gd name="adj1" fmla="val 53903"/>
              <a:gd name="adj2" fmla="val 5000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598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 of sets</a:t>
            </a:r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395695" y="4543814"/>
            <a:ext cx="804148" cy="72113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2922249" y="4543814"/>
            <a:ext cx="804148" cy="72113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5448803" y="4543814"/>
            <a:ext cx="804148" cy="72113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7975357" y="4543814"/>
            <a:ext cx="804148" cy="72113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3172" y="5264953"/>
            <a:ext cx="1497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MPI process 0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575254" y="5264953"/>
            <a:ext cx="1497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MPI process 1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5108189" y="5264953"/>
            <a:ext cx="1497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MPI process 2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7646700" y="5264953"/>
            <a:ext cx="1497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MPI process 3</a:t>
            </a:r>
            <a:endParaRPr lang="en-US" dirty="0"/>
          </a:p>
        </p:txBody>
      </p:sp>
      <p:sp>
        <p:nvSpPr>
          <p:cNvPr id="14" name="Left Brace 13"/>
          <p:cNvSpPr/>
          <p:nvPr/>
        </p:nvSpPr>
        <p:spPr>
          <a:xfrm rot="5400000">
            <a:off x="545675" y="3777979"/>
            <a:ext cx="504188" cy="804149"/>
          </a:xfrm>
          <a:prstGeom prst="leftBrace">
            <a:avLst>
              <a:gd name="adj1" fmla="val 53903"/>
              <a:gd name="adj2" fmla="val 5000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196838" y="3263886"/>
            <a:ext cx="12073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err="1">
                <a:solidFill>
                  <a:srgbClr val="FF0000"/>
                </a:solidFill>
              </a:rPr>
              <a:t>m</a:t>
            </a:r>
            <a:r>
              <a:rPr lang="en-US" dirty="0" err="1" smtClean="0">
                <a:solidFill>
                  <a:srgbClr val="FF0000"/>
                </a:solidFill>
              </a:rPr>
              <a:t>pi</a:t>
            </a:r>
            <a:r>
              <a:rPr lang="en-US" dirty="0" smtClean="0">
                <a:solidFill>
                  <a:srgbClr val="FF0000"/>
                </a:solidFill>
              </a:rPr>
              <a:t>://SELF</a:t>
            </a:r>
          </a:p>
        </p:txBody>
      </p:sp>
      <p:sp>
        <p:nvSpPr>
          <p:cNvPr id="16" name="Left Brace 15"/>
          <p:cNvSpPr/>
          <p:nvPr/>
        </p:nvSpPr>
        <p:spPr>
          <a:xfrm rot="5400000">
            <a:off x="3072228" y="3777979"/>
            <a:ext cx="504188" cy="804149"/>
          </a:xfrm>
          <a:prstGeom prst="leftBrace">
            <a:avLst>
              <a:gd name="adj1" fmla="val 53903"/>
              <a:gd name="adj2" fmla="val 5000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723390" y="3263886"/>
            <a:ext cx="12073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err="1">
                <a:solidFill>
                  <a:srgbClr val="FF0000"/>
                </a:solidFill>
              </a:rPr>
              <a:t>mpi</a:t>
            </a:r>
            <a:r>
              <a:rPr lang="en-US" dirty="0">
                <a:solidFill>
                  <a:srgbClr val="FF0000"/>
                </a:solidFill>
              </a:rPr>
              <a:t>://</a:t>
            </a:r>
            <a:r>
              <a:rPr lang="en-US" dirty="0" smtClean="0">
                <a:solidFill>
                  <a:srgbClr val="FF0000"/>
                </a:solidFill>
              </a:rPr>
              <a:t>SELF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8" name="Left Brace 17"/>
          <p:cNvSpPr/>
          <p:nvPr/>
        </p:nvSpPr>
        <p:spPr>
          <a:xfrm rot="5400000">
            <a:off x="5598781" y="3777979"/>
            <a:ext cx="504188" cy="804149"/>
          </a:xfrm>
          <a:prstGeom prst="leftBrace">
            <a:avLst>
              <a:gd name="adj1" fmla="val 53903"/>
              <a:gd name="adj2" fmla="val 5000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5249943" y="3263886"/>
            <a:ext cx="12073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err="1">
                <a:solidFill>
                  <a:srgbClr val="FF0000"/>
                </a:solidFill>
              </a:rPr>
              <a:t>mpi</a:t>
            </a:r>
            <a:r>
              <a:rPr lang="en-US" dirty="0">
                <a:solidFill>
                  <a:srgbClr val="FF0000"/>
                </a:solidFill>
              </a:rPr>
              <a:t>://</a:t>
            </a:r>
            <a:r>
              <a:rPr lang="en-US" dirty="0" smtClean="0">
                <a:solidFill>
                  <a:srgbClr val="FF0000"/>
                </a:solidFill>
              </a:rPr>
              <a:t>SELF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0" name="Left Brace 19"/>
          <p:cNvSpPr/>
          <p:nvPr/>
        </p:nvSpPr>
        <p:spPr>
          <a:xfrm rot="5400000">
            <a:off x="8125334" y="3777979"/>
            <a:ext cx="504188" cy="804149"/>
          </a:xfrm>
          <a:prstGeom prst="leftBrace">
            <a:avLst>
              <a:gd name="adj1" fmla="val 53903"/>
              <a:gd name="adj2" fmla="val 5000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7776496" y="3263886"/>
            <a:ext cx="12073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err="1">
                <a:solidFill>
                  <a:srgbClr val="FF0000"/>
                </a:solidFill>
              </a:rPr>
              <a:t>mpi</a:t>
            </a:r>
            <a:r>
              <a:rPr lang="en-US" dirty="0">
                <a:solidFill>
                  <a:srgbClr val="FF0000"/>
                </a:solidFill>
              </a:rPr>
              <a:t>://</a:t>
            </a:r>
            <a:r>
              <a:rPr lang="en-US" dirty="0" smtClean="0">
                <a:solidFill>
                  <a:srgbClr val="FF0000"/>
                </a:solidFill>
              </a:rPr>
              <a:t>SELF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6539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 of sets</a:t>
            </a:r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395695" y="4543814"/>
            <a:ext cx="804148" cy="72113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2922249" y="4543814"/>
            <a:ext cx="804148" cy="72113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5448803" y="4543814"/>
            <a:ext cx="804148" cy="72113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7975357" y="4543814"/>
            <a:ext cx="804148" cy="72113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3172" y="5264953"/>
            <a:ext cx="1497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MPI process 0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575254" y="5264953"/>
            <a:ext cx="1497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MPI process 1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5108189" y="5264953"/>
            <a:ext cx="1497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MPI process 2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7646700" y="5264953"/>
            <a:ext cx="1497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MPI process 3</a:t>
            </a:r>
            <a:endParaRPr lang="en-US" dirty="0"/>
          </a:p>
        </p:txBody>
      </p:sp>
      <p:sp>
        <p:nvSpPr>
          <p:cNvPr id="14" name="Left Brace 13"/>
          <p:cNvSpPr/>
          <p:nvPr/>
        </p:nvSpPr>
        <p:spPr>
          <a:xfrm rot="5400000">
            <a:off x="1808952" y="2514702"/>
            <a:ext cx="504188" cy="3330703"/>
          </a:xfrm>
          <a:prstGeom prst="leftBrace">
            <a:avLst>
              <a:gd name="adj1" fmla="val 53903"/>
              <a:gd name="adj2" fmla="val 5000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1081325" y="3558627"/>
            <a:ext cx="19815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location://rack/self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6" name="Left Brace 15"/>
          <p:cNvSpPr/>
          <p:nvPr/>
        </p:nvSpPr>
        <p:spPr>
          <a:xfrm rot="5400000">
            <a:off x="6874058" y="2514702"/>
            <a:ext cx="504188" cy="3330703"/>
          </a:xfrm>
          <a:prstGeom prst="leftBrace">
            <a:avLst>
              <a:gd name="adj1" fmla="val 53903"/>
              <a:gd name="adj2" fmla="val 5000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6137004" y="3558627"/>
            <a:ext cx="19815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location://rack/self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190788" y="2582738"/>
            <a:ext cx="18913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location://rack/17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8" name="Left Brace 17"/>
          <p:cNvSpPr/>
          <p:nvPr/>
        </p:nvSpPr>
        <p:spPr>
          <a:xfrm rot="5400000">
            <a:off x="1870458" y="1641180"/>
            <a:ext cx="504188" cy="3330703"/>
          </a:xfrm>
          <a:prstGeom prst="leftBrace">
            <a:avLst>
              <a:gd name="adj1" fmla="val 53903"/>
              <a:gd name="adj2" fmla="val 5000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6194390" y="2582738"/>
            <a:ext cx="18913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location://rack/23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0" name="Left Brace 19"/>
          <p:cNvSpPr/>
          <p:nvPr/>
        </p:nvSpPr>
        <p:spPr>
          <a:xfrm rot="5400000">
            <a:off x="6874060" y="1641180"/>
            <a:ext cx="504188" cy="3330703"/>
          </a:xfrm>
          <a:prstGeom prst="leftBrace">
            <a:avLst>
              <a:gd name="adj1" fmla="val 53903"/>
              <a:gd name="adj2" fmla="val 5000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286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 of sets</a:t>
            </a:r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395695" y="4543814"/>
            <a:ext cx="804148" cy="72113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2922249" y="4543814"/>
            <a:ext cx="804148" cy="72113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5448803" y="4543814"/>
            <a:ext cx="804148" cy="72113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7975357" y="4543814"/>
            <a:ext cx="804148" cy="72113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3172" y="5264953"/>
            <a:ext cx="1497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MPI process 0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575254" y="5264953"/>
            <a:ext cx="1497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MPI process 1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5108189" y="5264953"/>
            <a:ext cx="1497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MPI process 2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7646700" y="5264953"/>
            <a:ext cx="1497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MPI process 3</a:t>
            </a:r>
            <a:endParaRPr lang="en-US" dirty="0"/>
          </a:p>
        </p:txBody>
      </p:sp>
      <p:sp>
        <p:nvSpPr>
          <p:cNvPr id="14" name="Left Brace 13"/>
          <p:cNvSpPr/>
          <p:nvPr/>
        </p:nvSpPr>
        <p:spPr>
          <a:xfrm rot="5400000">
            <a:off x="1808952" y="2514702"/>
            <a:ext cx="504188" cy="3330703"/>
          </a:xfrm>
          <a:prstGeom prst="leftBrace">
            <a:avLst>
              <a:gd name="adj1" fmla="val 53903"/>
              <a:gd name="adj2" fmla="val 5000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1373393" y="3558627"/>
            <a:ext cx="13974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u</a:t>
            </a:r>
            <a:r>
              <a:rPr lang="en-US" dirty="0" smtClean="0">
                <a:solidFill>
                  <a:srgbClr val="FF0000"/>
                </a:solidFill>
              </a:rPr>
              <a:t>ser://ocean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6" name="Left Brace 15"/>
          <p:cNvSpPr/>
          <p:nvPr/>
        </p:nvSpPr>
        <p:spPr>
          <a:xfrm rot="5400000">
            <a:off x="6874058" y="2514702"/>
            <a:ext cx="504188" cy="3330703"/>
          </a:xfrm>
          <a:prstGeom prst="leftBrace">
            <a:avLst>
              <a:gd name="adj1" fmla="val 53903"/>
              <a:gd name="adj2" fmla="val 5000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6146399" y="3558627"/>
            <a:ext cx="19627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u</a:t>
            </a:r>
            <a:r>
              <a:rPr lang="en-US" dirty="0" smtClean="0">
                <a:solidFill>
                  <a:srgbClr val="FF0000"/>
                </a:solidFill>
              </a:rPr>
              <a:t>ser://atmosphere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7005" y="1962663"/>
            <a:ext cx="903324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mpiexec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\</a:t>
            </a:r>
          </a:p>
          <a:p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  --np 2 --set user://ocean      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ocean.exe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: \</a:t>
            </a:r>
          </a:p>
          <a:p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  --np 2 --set user://atmosphere 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atmosphere.exe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025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Querying the run-time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199" y="1600200"/>
            <a:ext cx="4436269" cy="4525963"/>
          </a:xfrm>
        </p:spPr>
        <p:txBody>
          <a:bodyPr/>
          <a:lstStyle/>
          <a:p>
            <a:r>
              <a:rPr lang="en-US" dirty="0" err="1" smtClean="0"/>
              <a:t>MPI_Session_get_names</a:t>
            </a:r>
            <a:r>
              <a:rPr lang="en-US" dirty="0" smtClean="0"/>
              <a:t>(</a:t>
            </a:r>
          </a:p>
          <a:p>
            <a:pPr lvl="1"/>
            <a:r>
              <a:rPr lang="en-US" dirty="0" smtClean="0"/>
              <a:t>IN </a:t>
            </a:r>
            <a:r>
              <a:rPr lang="en-US" dirty="0" err="1" smtClean="0"/>
              <a:t>MPI_Session</a:t>
            </a:r>
            <a:r>
              <a:rPr lang="en-US" dirty="0" smtClean="0"/>
              <a:t> session,</a:t>
            </a:r>
          </a:p>
          <a:p>
            <a:pPr lvl="1"/>
            <a:r>
              <a:rPr lang="en-US" dirty="0" smtClean="0"/>
              <a:t>OUT char **</a:t>
            </a:r>
            <a:r>
              <a:rPr lang="en-US" dirty="0" err="1" smtClean="0"/>
              <a:t>set_names</a:t>
            </a:r>
            <a:r>
              <a:rPr lang="en-US" dirty="0" smtClean="0"/>
              <a:t>)</a:t>
            </a:r>
          </a:p>
          <a:p>
            <a:endParaRPr lang="en-US" dirty="0" smtClean="0"/>
          </a:p>
          <a:p>
            <a:r>
              <a:rPr lang="en-US" dirty="0" smtClean="0"/>
              <a:t>Returns </a:t>
            </a:r>
            <a:r>
              <a:rPr lang="en-US" dirty="0" err="1" smtClean="0"/>
              <a:t>argv</a:t>
            </a:r>
            <a:r>
              <a:rPr lang="en-US" dirty="0" smtClean="0"/>
              <a:t>-style list of \0-terminated names for which this process is a member</a:t>
            </a:r>
          </a:p>
          <a:p>
            <a:pPr lvl="1"/>
            <a:r>
              <a:rPr lang="en-US" dirty="0" smtClean="0"/>
              <a:t>Must be freed by caller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2783005"/>
              </p:ext>
            </p:extLst>
          </p:nvPr>
        </p:nvGraphicFramePr>
        <p:xfrm>
          <a:off x="4943475" y="2165509"/>
          <a:ext cx="3864769" cy="2590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64769"/>
              </a:tblGrid>
              <a:tr h="0">
                <a:tc>
                  <a:txBody>
                    <a:bodyPr/>
                    <a:lstStyle/>
                    <a:p>
                      <a:r>
                        <a:rPr lang="en-US" dirty="0" smtClean="0"/>
                        <a:t>Example </a:t>
                      </a:r>
                      <a:r>
                        <a:rPr lang="en-US" baseline="0" dirty="0" smtClean="0"/>
                        <a:t>list of set names returned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mpi</a:t>
                      </a:r>
                      <a:r>
                        <a:rPr lang="en-US" dirty="0" smtClean="0"/>
                        <a:t>://WORLD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mpi</a:t>
                      </a:r>
                      <a:r>
                        <a:rPr lang="en-US" dirty="0" smtClean="0"/>
                        <a:t>://SELF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arch://x86_64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location://rack/17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job://12942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user://ocean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17854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-1587" y="0"/>
            <a:ext cx="9144000" cy="6858000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Open questions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en-US" dirty="0" smtClean="0"/>
              <a:t>Can we support getting names for sets to which you do not belong?</a:t>
            </a:r>
          </a:p>
          <a:p>
            <a:r>
              <a:rPr lang="en-US" dirty="0" smtClean="0"/>
              <a:t>May not be onerous to have a universal naming mechanism</a:t>
            </a:r>
          </a:p>
          <a:p>
            <a:pPr lvl="1"/>
            <a:r>
              <a:rPr lang="en-US" dirty="0" smtClean="0"/>
              <a:t>Maybe hierarchal --&gt; do we need namespaces?</a:t>
            </a:r>
          </a:p>
          <a:p>
            <a:pPr lvl="1"/>
            <a:r>
              <a:rPr lang="en-US" dirty="0" smtClean="0"/>
              <a:t>Maybe </a:t>
            </a:r>
            <a:r>
              <a:rPr lang="en-US" dirty="0" err="1" smtClean="0"/>
              <a:t>regexp</a:t>
            </a:r>
            <a:r>
              <a:rPr lang="en-US" dirty="0" smtClean="0"/>
              <a:t>-able</a:t>
            </a:r>
            <a:endParaRPr lang="is-IS" dirty="0" smtClean="0"/>
          </a:p>
          <a:p>
            <a:pPr lvl="1"/>
            <a:r>
              <a:rPr lang="is-IS" dirty="0" smtClean="0"/>
              <a:t>Could potentially map to existing systems like DNS, LDAP, ...?</a:t>
            </a:r>
          </a:p>
          <a:p>
            <a:pPr lvl="1"/>
            <a:r>
              <a:rPr lang="is-IS" dirty="0" smtClean="0"/>
              <a:t>Set name lookup not performance critical</a:t>
            </a:r>
            <a:endParaRPr lang="en-US" dirty="0" smtClean="0"/>
          </a:p>
          <a:p>
            <a:r>
              <a:rPr lang="en-US" dirty="0" smtClean="0"/>
              <a:t>Need the ability to have system policies about who can query for what</a:t>
            </a:r>
          </a:p>
          <a:p>
            <a:pPr lvl="1"/>
            <a:r>
              <a:rPr lang="en-US" dirty="0" smtClean="0"/>
              <a:t>MPI does not want to be in the security business</a:t>
            </a:r>
          </a:p>
          <a:p>
            <a:pPr lvl="1"/>
            <a:r>
              <a:rPr lang="en-US" dirty="0" smtClean="0"/>
              <a:t>Want to be able to have a back-end system that does these things</a:t>
            </a:r>
          </a:p>
          <a:p>
            <a:r>
              <a:rPr lang="en-US" dirty="0" smtClean="0"/>
              <a:t>Still have the ”unique set name” issue</a:t>
            </a:r>
          </a:p>
          <a:p>
            <a:pPr lvl="1"/>
            <a:r>
              <a:rPr lang="en-US" dirty="0"/>
              <a:t>E</a:t>
            </a:r>
            <a:r>
              <a:rPr lang="en-US" dirty="0" smtClean="0"/>
              <a:t>.g., how does process X refer to process Y’s </a:t>
            </a:r>
            <a:r>
              <a:rPr lang="en-US" dirty="0" err="1" smtClean="0"/>
              <a:t>mpi</a:t>
            </a:r>
            <a:r>
              <a:rPr lang="en-US" dirty="0" smtClean="0"/>
              <a:t>://SELF?</a:t>
            </a:r>
          </a:p>
          <a:p>
            <a:pPr lvl="1"/>
            <a:r>
              <a:rPr lang="is-IS" dirty="0" smtClean="0"/>
              <a:t>…maybe it can’t?</a:t>
            </a:r>
            <a:endParaRPr lang="en-US" dirty="0" smtClean="0"/>
          </a:p>
          <a:p>
            <a:r>
              <a:rPr lang="en-US" dirty="0" smtClean="0">
                <a:solidFill>
                  <a:sysClr val="windowText" lastClr="000000"/>
                </a:solidFill>
              </a:rPr>
              <a:t>Idea: *my</a:t>
            </a:r>
            <a:r>
              <a:rPr lang="en-US" dirty="0">
                <a:solidFill>
                  <a:sysClr val="windowText" lastClr="000000"/>
                </a:solidFill>
              </a:rPr>
              <a:t>* set names are private until I explicitly publish them with a unique name (mechanism for uniqueness TBD</a:t>
            </a:r>
            <a:r>
              <a:rPr lang="en-US" dirty="0" smtClean="0">
                <a:solidFill>
                  <a:sysClr val="windowText" lastClr="000000"/>
                </a:solidFill>
              </a:rPr>
              <a:t>)</a:t>
            </a:r>
          </a:p>
          <a:p>
            <a:pPr lvl="1"/>
            <a:r>
              <a:rPr lang="en-US" dirty="0" smtClean="0">
                <a:solidFill>
                  <a:sysClr val="windowText" lastClr="000000"/>
                </a:solidFill>
              </a:rPr>
              <a:t>Can </a:t>
            </a:r>
            <a:r>
              <a:rPr lang="en-US" dirty="0">
                <a:solidFill>
                  <a:sysClr val="windowText" lastClr="000000"/>
                </a:solidFill>
              </a:rPr>
              <a:t>we leverage name </a:t>
            </a:r>
            <a:r>
              <a:rPr lang="en-US" dirty="0" smtClean="0">
                <a:solidFill>
                  <a:sysClr val="windowText" lastClr="000000"/>
                </a:solidFill>
              </a:rPr>
              <a:t>lookup/publish?</a:t>
            </a:r>
          </a:p>
          <a:p>
            <a:pPr lvl="1"/>
            <a:r>
              <a:rPr lang="en-US" dirty="0" smtClean="0">
                <a:solidFill>
                  <a:sysClr val="windowText" lastClr="000000"/>
                </a:solidFill>
              </a:rPr>
              <a:t>Should we add a scope on all names (local, global)?  Can that scope be part of the URI, or is it separate flag / parameter?</a:t>
            </a:r>
          </a:p>
          <a:p>
            <a:r>
              <a:rPr lang="en-US" dirty="0" smtClean="0"/>
              <a:t>There are FT implications – the FTWG is going to talk about this separately </a:t>
            </a:r>
            <a:r>
              <a:rPr lang="en-US" dirty="0" smtClean="0">
                <a:sym typeface="Wingdings"/>
              </a:rPr>
              <a:t></a:t>
            </a:r>
          </a:p>
          <a:p>
            <a:pPr lvl="1"/>
            <a:r>
              <a:rPr lang="en-US" dirty="0" smtClean="0">
                <a:sym typeface="Wingdings"/>
              </a:rPr>
              <a:t>October 2016: Wesley says: we don’t need this for now.</a:t>
            </a:r>
            <a:endParaRPr lang="is-IS" dirty="0" smtClean="0"/>
          </a:p>
        </p:txBody>
      </p:sp>
    </p:spTree>
    <p:extLst>
      <p:ext uri="{BB962C8B-B14F-4D97-AF65-F5344CB8AC3E}">
        <p14:creationId xmlns:p14="http://schemas.microsoft.com/office/powerpoint/2010/main" val="1804431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Values in sets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Each set has an associated </a:t>
            </a:r>
            <a:r>
              <a:rPr lang="en-US" dirty="0" err="1" smtClean="0"/>
              <a:t>MPI_Info</a:t>
            </a:r>
            <a:r>
              <a:rPr lang="en-US" dirty="0" smtClean="0"/>
              <a:t> object</a:t>
            </a:r>
          </a:p>
          <a:p>
            <a:r>
              <a:rPr lang="en-US" dirty="0" smtClean="0"/>
              <a:t>One mandated key in each info:</a:t>
            </a:r>
          </a:p>
          <a:p>
            <a:pPr lvl="1"/>
            <a:r>
              <a:rPr lang="en-US" dirty="0" smtClean="0"/>
              <a:t>“size”: number of processes in this set</a:t>
            </a:r>
          </a:p>
          <a:p>
            <a:r>
              <a:rPr lang="en-US" dirty="0" smtClean="0"/>
              <a:t>Runtime may also provide other keys</a:t>
            </a:r>
          </a:p>
          <a:p>
            <a:pPr lvl="1"/>
            <a:r>
              <a:rPr lang="en-US" dirty="0" smtClean="0"/>
              <a:t>Implementation-dependent</a:t>
            </a:r>
          </a:p>
        </p:txBody>
      </p:sp>
    </p:spTree>
    <p:extLst>
      <p:ext uri="{BB962C8B-B14F-4D97-AF65-F5344CB8AC3E}">
        <p14:creationId xmlns:p14="http://schemas.microsoft.com/office/powerpoint/2010/main" val="949774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Querying the run-time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s-IS" dirty="0" smtClean="0"/>
              <a:t>MPI_Set_get_info(</a:t>
            </a:r>
          </a:p>
          <a:p>
            <a:pPr lvl="1"/>
            <a:r>
              <a:rPr lang="is-IS" dirty="0" smtClean="0"/>
              <a:t>IN MPI_Session session,</a:t>
            </a:r>
          </a:p>
          <a:p>
            <a:pPr lvl="1"/>
            <a:r>
              <a:rPr lang="is-IS" dirty="0" smtClean="0"/>
              <a:t>IN const char *set_name,</a:t>
            </a:r>
          </a:p>
          <a:p>
            <a:pPr lvl="1"/>
            <a:r>
              <a:rPr lang="is-IS" dirty="0" smtClean="0"/>
              <a:t>OUT MPI_Info *info)</a:t>
            </a:r>
            <a:endParaRPr lang="is-IS" dirty="0"/>
          </a:p>
          <a:p>
            <a:endParaRPr lang="is-IS" dirty="0" smtClean="0"/>
          </a:p>
          <a:p>
            <a:r>
              <a:rPr lang="is-IS" dirty="0" smtClean="0"/>
              <a:t>Use existing MPI_Info functions to retrieve (key,value) tuples</a:t>
            </a:r>
          </a:p>
          <a:p>
            <a:r>
              <a:rPr lang="is-IS" dirty="0" smtClean="0"/>
              <a:t>Analogous to MPI_COMM_GET_INFO, user must free the returned info</a:t>
            </a:r>
          </a:p>
        </p:txBody>
      </p:sp>
      <p:sp>
        <p:nvSpPr>
          <p:cNvPr id="7" name="Rectangle 6"/>
          <p:cNvSpPr/>
          <p:nvPr/>
        </p:nvSpPr>
        <p:spPr>
          <a:xfrm>
            <a:off x="5216579" y="1763843"/>
            <a:ext cx="3889948" cy="1364104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ysClr val="windowText" lastClr="000000"/>
                </a:solidFill>
              </a:rPr>
              <a:t>Open question: exactly what keys and values do you get back from this call?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2855626" cy="607102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Need to discuss in WG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6054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325867" y="1493045"/>
            <a:ext cx="8489092" cy="50477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MPI_Info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info;</a:t>
            </a:r>
          </a:p>
          <a:p>
            <a:pPr marL="0" indent="0">
              <a:buFont typeface="Arial"/>
              <a:buNone/>
            </a:pP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MPI_Session_get_info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(session, “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mpi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://WORLD”,</a:t>
            </a:r>
          </a:p>
          <a:p>
            <a:pPr marL="0" indent="0">
              <a:buFont typeface="Arial"/>
              <a:buNone/>
            </a:pP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  &amp;info);</a:t>
            </a:r>
          </a:p>
          <a:p>
            <a:pPr marL="0" indent="0">
              <a:buFont typeface="Arial"/>
              <a:buNone/>
            </a:pPr>
            <a:endParaRPr lang="en-US" sz="2400" dirty="0" smtClean="0"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Font typeface="Arial"/>
              <a:buNone/>
            </a:pP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c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har *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size_str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[MPI_MAX_INFO_VAL]</a:t>
            </a:r>
          </a:p>
          <a:p>
            <a:pPr marL="0" indent="0">
              <a:buFont typeface="Arial"/>
              <a:buNone/>
            </a:pP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MPI_Info_get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(info, “size”, </a:t>
            </a:r>
            <a:r>
              <a:rPr lang="is-IS" sz="2400" dirty="0" smtClean="0">
                <a:latin typeface="Courier" charset="0"/>
                <a:ea typeface="Courier" charset="0"/>
                <a:cs typeface="Courier" charset="0"/>
              </a:rPr>
              <a:t>…, 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size_str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, </a:t>
            </a:r>
            <a:r>
              <a:rPr lang="is-IS" sz="2400" dirty="0" smtClean="0">
                <a:latin typeface="Courier" charset="0"/>
                <a:ea typeface="Courier" charset="0"/>
                <a:cs typeface="Courier" charset="0"/>
              </a:rPr>
              <a:t>…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pPr marL="0" indent="0">
              <a:buFont typeface="Arial"/>
              <a:buNone/>
            </a:pP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size = 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atoi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size_str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);</a:t>
            </a:r>
          </a:p>
        </p:txBody>
      </p:sp>
    </p:spTree>
    <p:extLst>
      <p:ext uri="{BB962C8B-B14F-4D97-AF65-F5344CB8AC3E}">
        <p14:creationId xmlns:p14="http://schemas.microsoft.com/office/powerpoint/2010/main" val="226376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Ummmm</a:t>
            </a:r>
            <a:r>
              <a:rPr lang="is-IS" dirty="0" smtClean="0"/>
              <a:t>… great.</a:t>
            </a:r>
            <a:br>
              <a:rPr lang="is-IS" dirty="0" smtClean="0"/>
            </a:br>
            <a:r>
              <a:rPr lang="is-IS" dirty="0" smtClean="0"/>
              <a:t>What’s the point of that?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8704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Make </a:t>
            </a:r>
            <a:r>
              <a:rPr lang="en-US" dirty="0" err="1" smtClean="0"/>
              <a:t>MPI_Groups</a:t>
            </a:r>
            <a:r>
              <a:rPr lang="en-US" dirty="0" smtClean="0"/>
              <a:t>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MPI_Group_create_from_session</a:t>
            </a:r>
            <a:r>
              <a:rPr lang="en-US" dirty="0" smtClean="0"/>
              <a:t>(</a:t>
            </a:r>
          </a:p>
          <a:p>
            <a:pPr lvl="1"/>
            <a:r>
              <a:rPr lang="en-US" dirty="0" smtClean="0"/>
              <a:t>IN </a:t>
            </a:r>
            <a:r>
              <a:rPr lang="en-US" dirty="0" err="1" smtClean="0"/>
              <a:t>MPI_Session</a:t>
            </a:r>
            <a:r>
              <a:rPr lang="en-US" dirty="0" smtClean="0"/>
              <a:t> session,</a:t>
            </a:r>
          </a:p>
          <a:p>
            <a:pPr lvl="1"/>
            <a:r>
              <a:rPr lang="en-US" dirty="0" smtClean="0"/>
              <a:t>IN </a:t>
            </a:r>
            <a:r>
              <a:rPr lang="en-US" dirty="0" err="1" smtClean="0"/>
              <a:t>const</a:t>
            </a:r>
            <a:r>
              <a:rPr lang="en-US" dirty="0" smtClean="0"/>
              <a:t> char *</a:t>
            </a:r>
            <a:r>
              <a:rPr lang="en-US" dirty="0" err="1" smtClean="0"/>
              <a:t>set_name</a:t>
            </a:r>
            <a:r>
              <a:rPr lang="en-US" dirty="0" smtClean="0"/>
              <a:t>,</a:t>
            </a:r>
          </a:p>
          <a:p>
            <a:pPr lvl="1"/>
            <a:r>
              <a:rPr lang="en-US" dirty="0" smtClean="0"/>
              <a:t>OUT </a:t>
            </a:r>
            <a:r>
              <a:rPr lang="en-US" dirty="0" err="1" smtClean="0"/>
              <a:t>MPI_Group</a:t>
            </a:r>
            <a:r>
              <a:rPr lang="en-US" dirty="0" smtClean="0"/>
              <a:t> *group);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3648173" y="4336330"/>
            <a:ext cx="5038627" cy="2314501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Advice to implementers:</a:t>
            </a:r>
          </a:p>
          <a:p>
            <a:pPr algn="ctr"/>
            <a:endParaRPr lang="en-US" sz="2400" dirty="0"/>
          </a:p>
          <a:p>
            <a:pPr algn="ctr"/>
            <a:r>
              <a:rPr lang="en-US" sz="2400" dirty="0" smtClean="0"/>
              <a:t>This </a:t>
            </a:r>
            <a:r>
              <a:rPr lang="en-US" sz="2400" dirty="0" err="1"/>
              <a:t>MPI_Group</a:t>
            </a:r>
            <a:r>
              <a:rPr lang="en-US" sz="2400" dirty="0"/>
              <a:t> can still be a lightweight object (even if there are a large number of processes in it)</a:t>
            </a:r>
          </a:p>
        </p:txBody>
      </p:sp>
    </p:spTree>
    <p:extLst>
      <p:ext uri="{BB962C8B-B14F-4D97-AF65-F5344CB8AC3E}">
        <p14:creationId xmlns:p14="http://schemas.microsoft.com/office/powerpoint/2010/main" val="635728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89092" cy="50477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// </a:t>
            </a:r>
            <a:r>
              <a:rPr lang="en-US" sz="2000" dirty="0" smtClean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Make a group of </a:t>
            </a:r>
            <a:r>
              <a:rPr lang="en-US" sz="2000" dirty="0" err="1" smtClean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procs</a:t>
            </a:r>
            <a:r>
              <a:rPr lang="en-US" sz="2000" dirty="0" smtClean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 from “location://rack/self”</a:t>
            </a:r>
            <a:endParaRPr lang="en-US" sz="2000" dirty="0">
              <a:solidFill>
                <a:srgbClr val="FF0000"/>
              </a:solidFill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MPI_Create_group_from_session_name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(</a:t>
            </a:r>
          </a:p>
          <a:p>
            <a:pPr marL="0" indent="0">
              <a:buNone/>
            </a:pP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session, “location://rack/self”, &amp;group);</a:t>
            </a:r>
          </a:p>
          <a:p>
            <a:pPr marL="0" indent="0">
              <a:buNone/>
            </a:pPr>
            <a:endParaRPr lang="en-US" sz="2400" dirty="0" smtClean="0">
              <a:solidFill>
                <a:sysClr val="windowText" lastClr="000000"/>
              </a:solidFill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// Use just the even </a:t>
            </a:r>
            <a:r>
              <a:rPr lang="en-US" sz="2400" dirty="0" err="1" smtClean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procs</a:t>
            </a:r>
            <a:endParaRPr lang="en-US" sz="2400" dirty="0" smtClean="0">
              <a:solidFill>
                <a:srgbClr val="FF0000"/>
              </a:solidFill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en-US" sz="2400" dirty="0" err="1" smtClean="0">
                <a:solidFill>
                  <a:sysClr val="windowText" lastClr="000000"/>
                </a:solidFill>
                <a:latin typeface="Courier" charset="0"/>
                <a:ea typeface="Courier" charset="0"/>
                <a:cs typeface="Courier" charset="0"/>
              </a:rPr>
              <a:t>MPI_Group_size</a:t>
            </a:r>
            <a:r>
              <a:rPr lang="en-US" sz="2400" dirty="0" smtClean="0">
                <a:solidFill>
                  <a:sysClr val="windowText" lastClr="000000"/>
                </a:solidFill>
                <a:latin typeface="Courier" charset="0"/>
                <a:ea typeface="Courier" charset="0"/>
                <a:cs typeface="Courier" charset="0"/>
              </a:rPr>
              <a:t>(group, &amp;size);</a:t>
            </a:r>
          </a:p>
          <a:p>
            <a:pPr marL="0" indent="0">
              <a:buNone/>
            </a:pPr>
            <a:r>
              <a:rPr lang="en-US" sz="2400" dirty="0">
                <a:solidFill>
                  <a:sysClr val="windowText" lastClr="000000"/>
                </a:solidFill>
                <a:latin typeface="Courier" charset="0"/>
                <a:ea typeface="Courier" charset="0"/>
                <a:cs typeface="Courier" charset="0"/>
              </a:rPr>
              <a:t>r</a:t>
            </a:r>
            <a:r>
              <a:rPr lang="en-US" sz="2400" dirty="0" smtClean="0">
                <a:solidFill>
                  <a:sysClr val="windowText" lastClr="000000"/>
                </a:solidFill>
                <a:latin typeface="Courier" charset="0"/>
                <a:ea typeface="Courier" charset="0"/>
                <a:cs typeface="Courier" charset="0"/>
              </a:rPr>
              <a:t>anges[0][0] = 0;</a:t>
            </a:r>
          </a:p>
          <a:p>
            <a:pPr marL="0" indent="0">
              <a:buNone/>
            </a:pPr>
            <a:r>
              <a:rPr lang="en-US" sz="2400" dirty="0">
                <a:solidFill>
                  <a:sysClr val="windowText" lastClr="000000"/>
                </a:solidFill>
                <a:latin typeface="Courier" charset="0"/>
                <a:ea typeface="Courier" charset="0"/>
                <a:cs typeface="Courier" charset="0"/>
              </a:rPr>
              <a:t>ranges</a:t>
            </a:r>
            <a:r>
              <a:rPr lang="en-US" sz="2400" dirty="0" smtClean="0">
                <a:solidFill>
                  <a:sysClr val="windowText" lastClr="000000"/>
                </a:solidFill>
                <a:latin typeface="Courier" charset="0"/>
                <a:ea typeface="Courier" charset="0"/>
                <a:cs typeface="Courier" charset="0"/>
              </a:rPr>
              <a:t>[0][1] </a:t>
            </a:r>
            <a:r>
              <a:rPr lang="en-US" sz="2400" dirty="0">
                <a:solidFill>
                  <a:sysClr val="windowText" lastClr="000000"/>
                </a:solidFill>
                <a:latin typeface="Courier" charset="0"/>
                <a:ea typeface="Courier" charset="0"/>
                <a:cs typeface="Courier" charset="0"/>
              </a:rPr>
              <a:t>= </a:t>
            </a:r>
            <a:r>
              <a:rPr lang="en-US" sz="2400" dirty="0" smtClean="0">
                <a:solidFill>
                  <a:sysClr val="windowText" lastClr="000000"/>
                </a:solidFill>
                <a:latin typeface="Courier" charset="0"/>
                <a:ea typeface="Courier" charset="0"/>
                <a:cs typeface="Courier" charset="0"/>
              </a:rPr>
              <a:t>size;</a:t>
            </a:r>
            <a:endParaRPr lang="en-US" sz="2400" dirty="0">
              <a:solidFill>
                <a:sysClr val="windowText" lastClr="000000"/>
              </a:solidFill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en-US" sz="2400" dirty="0">
                <a:solidFill>
                  <a:sysClr val="windowText" lastClr="000000"/>
                </a:solidFill>
                <a:latin typeface="Courier" charset="0"/>
                <a:ea typeface="Courier" charset="0"/>
                <a:cs typeface="Courier" charset="0"/>
              </a:rPr>
              <a:t>ranges</a:t>
            </a:r>
            <a:r>
              <a:rPr lang="en-US" sz="2400" dirty="0" smtClean="0">
                <a:solidFill>
                  <a:sysClr val="windowText" lastClr="000000"/>
                </a:solidFill>
                <a:latin typeface="Courier" charset="0"/>
                <a:ea typeface="Courier" charset="0"/>
                <a:cs typeface="Courier" charset="0"/>
              </a:rPr>
              <a:t>[0][2] </a:t>
            </a:r>
            <a:r>
              <a:rPr lang="en-US" sz="2400" dirty="0">
                <a:solidFill>
                  <a:sysClr val="windowText" lastClr="000000"/>
                </a:solidFill>
                <a:latin typeface="Courier" charset="0"/>
                <a:ea typeface="Courier" charset="0"/>
                <a:cs typeface="Courier" charset="0"/>
              </a:rPr>
              <a:t>= </a:t>
            </a:r>
            <a:r>
              <a:rPr lang="en-US" sz="2400" dirty="0" smtClean="0">
                <a:solidFill>
                  <a:sysClr val="windowText" lastClr="000000"/>
                </a:solidFill>
                <a:latin typeface="Courier" charset="0"/>
                <a:ea typeface="Courier" charset="0"/>
                <a:cs typeface="Courier" charset="0"/>
              </a:rPr>
              <a:t>2;</a:t>
            </a:r>
          </a:p>
          <a:p>
            <a:pPr marL="0" indent="0">
              <a:buNone/>
            </a:pP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MPI_Group_range_incl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(group, 1, ranges, 				&amp;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group_of_evens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);</a:t>
            </a:r>
          </a:p>
        </p:txBody>
      </p:sp>
    </p:spTree>
    <p:extLst>
      <p:ext uri="{BB962C8B-B14F-4D97-AF65-F5344CB8AC3E}">
        <p14:creationId xmlns:p14="http://schemas.microsoft.com/office/powerpoint/2010/main" val="910458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Make a communicator from that group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MPI_Create_comm_from_group</a:t>
            </a:r>
            <a:r>
              <a:rPr lang="en-US" dirty="0" smtClean="0"/>
              <a:t>(</a:t>
            </a:r>
          </a:p>
          <a:p>
            <a:pPr lvl="1"/>
            <a:r>
              <a:rPr lang="en-US" dirty="0" smtClean="0"/>
              <a:t>IN </a:t>
            </a:r>
            <a:r>
              <a:rPr lang="en-US" dirty="0" err="1" smtClean="0"/>
              <a:t>MPI_Group</a:t>
            </a:r>
            <a:r>
              <a:rPr lang="en-US" dirty="0" smtClean="0"/>
              <a:t> group,</a:t>
            </a:r>
          </a:p>
          <a:p>
            <a:pPr lvl="1"/>
            <a:r>
              <a:rPr lang="en-US" dirty="0" smtClean="0"/>
              <a:t>IN </a:t>
            </a:r>
            <a:r>
              <a:rPr lang="en-US" dirty="0" err="1" smtClean="0"/>
              <a:t>const</a:t>
            </a:r>
            <a:r>
              <a:rPr lang="en-US" dirty="0" smtClean="0"/>
              <a:t> char *tag, </a:t>
            </a:r>
            <a:r>
              <a:rPr lang="en-US" dirty="0" smtClean="0">
                <a:solidFill>
                  <a:srgbClr val="FF0000"/>
                </a:solidFill>
              </a:rPr>
              <a:t>// for matching (see next slide)</a:t>
            </a:r>
          </a:p>
          <a:p>
            <a:pPr lvl="1"/>
            <a:r>
              <a:rPr lang="en-US" dirty="0" smtClean="0"/>
              <a:t>IN </a:t>
            </a:r>
            <a:r>
              <a:rPr lang="en-US" dirty="0" err="1" smtClean="0"/>
              <a:t>MPI_Info</a:t>
            </a:r>
            <a:r>
              <a:rPr lang="en-US" dirty="0" smtClean="0"/>
              <a:t> info,</a:t>
            </a:r>
          </a:p>
          <a:p>
            <a:pPr lvl="1"/>
            <a:r>
              <a:rPr lang="en-US" dirty="0" smtClean="0"/>
              <a:t>IN </a:t>
            </a:r>
            <a:r>
              <a:rPr lang="en-US" dirty="0" err="1" smtClean="0"/>
              <a:t>MPI_Errhandler</a:t>
            </a:r>
            <a:r>
              <a:rPr lang="en-US" dirty="0" smtClean="0"/>
              <a:t> </a:t>
            </a:r>
            <a:r>
              <a:rPr lang="en-US" dirty="0" err="1" smtClean="0"/>
              <a:t>errhander</a:t>
            </a:r>
            <a:r>
              <a:rPr lang="en-US" dirty="0" smtClean="0"/>
              <a:t>,</a:t>
            </a:r>
          </a:p>
          <a:p>
            <a:pPr lvl="1"/>
            <a:r>
              <a:rPr lang="en-US" dirty="0" smtClean="0"/>
              <a:t>OUT </a:t>
            </a:r>
            <a:r>
              <a:rPr lang="en-US" dirty="0" err="1" smtClean="0"/>
              <a:t>MPI_Comm</a:t>
            </a:r>
            <a:r>
              <a:rPr lang="en-US" dirty="0" smtClean="0"/>
              <a:t> *</a:t>
            </a:r>
            <a:r>
              <a:rPr lang="en-US" dirty="0" err="1" smtClean="0"/>
              <a:t>comm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5915025" y="3707606"/>
            <a:ext cx="3021806" cy="289321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Note: this is different than the existing function</a:t>
            </a:r>
          </a:p>
          <a:p>
            <a:pPr algn="ctr"/>
            <a:r>
              <a:rPr lang="en-US" dirty="0" smtClean="0"/>
              <a:t> </a:t>
            </a:r>
            <a:r>
              <a:rPr lang="en-US" dirty="0" err="1" smtClean="0"/>
              <a:t>MPI_Comm_create_group</a:t>
            </a:r>
            <a:r>
              <a:rPr lang="en-US" dirty="0" smtClean="0"/>
              <a:t>(</a:t>
            </a:r>
            <a:r>
              <a:rPr lang="en-US" dirty="0" err="1" smtClean="0"/>
              <a:t>oldcomm</a:t>
            </a:r>
            <a:r>
              <a:rPr lang="en-US" dirty="0" smtClean="0"/>
              <a:t>, group, (</a:t>
            </a:r>
            <a:r>
              <a:rPr lang="en-US" dirty="0" err="1" smtClean="0"/>
              <a:t>int</a:t>
            </a:r>
            <a:r>
              <a:rPr lang="en-US" dirty="0" smtClean="0"/>
              <a:t>) tag, &amp;</a:t>
            </a:r>
            <a:r>
              <a:rPr lang="en-US" dirty="0" err="1" smtClean="0"/>
              <a:t>newcomm</a:t>
            </a:r>
            <a:r>
              <a:rPr lang="en-US" dirty="0" smtClean="0"/>
              <a:t>)</a:t>
            </a:r>
          </a:p>
          <a:p>
            <a:pPr algn="ctr"/>
            <a:endParaRPr lang="en-US" dirty="0"/>
          </a:p>
          <a:p>
            <a:pPr algn="ctr"/>
            <a:r>
              <a:rPr lang="en-US" dirty="0" smtClean="0"/>
              <a:t>Might need a better name for this new function</a:t>
            </a:r>
            <a:r>
              <a:rPr lang="is-IS" dirty="0" smtClean="0"/>
              <a:t>…?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5120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String tag is used to match concurrent creations by different entities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267733" y="3326432"/>
            <a:ext cx="2720258" cy="1638621"/>
            <a:chOff x="835742" y="2171290"/>
            <a:chExt cx="7480710" cy="3107938"/>
          </a:xfrm>
        </p:grpSpPr>
        <p:sp>
          <p:nvSpPr>
            <p:cNvPr id="5" name="Rectangle 4"/>
            <p:cNvSpPr/>
            <p:nvPr/>
          </p:nvSpPr>
          <p:spPr>
            <a:xfrm>
              <a:off x="835742" y="2171290"/>
              <a:ext cx="7480710" cy="310793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 smtClean="0"/>
                <a:t>MPI Process</a:t>
              </a:r>
            </a:p>
            <a:p>
              <a:pPr algn="ctr"/>
              <a:endParaRPr lang="en-US" sz="1000" dirty="0" smtClean="0"/>
            </a:p>
            <a:p>
              <a:pPr algn="ctr"/>
              <a:endParaRPr lang="en-US" sz="1000" dirty="0" smtClean="0"/>
            </a:p>
            <a:p>
              <a:pPr algn="ctr"/>
              <a:endParaRPr lang="en-US" sz="1000" dirty="0" smtClean="0"/>
            </a:p>
            <a:p>
              <a:pPr algn="ctr"/>
              <a:endParaRPr lang="en-US" sz="1000" dirty="0" smtClean="0"/>
            </a:p>
            <a:p>
              <a:pPr algn="ctr"/>
              <a:endParaRPr lang="en-US" sz="1000" dirty="0"/>
            </a:p>
            <a:p>
              <a:pPr algn="ctr"/>
              <a:endParaRPr lang="en-US" sz="1000" dirty="0" smtClean="0"/>
            </a:p>
            <a:p>
              <a:pPr algn="ctr"/>
              <a:endParaRPr lang="en-US" sz="1000" dirty="0"/>
            </a:p>
            <a:p>
              <a:pPr algn="ctr"/>
              <a:endParaRPr lang="en-US" sz="1000" dirty="0"/>
            </a:p>
          </p:txBody>
        </p:sp>
        <p:sp>
          <p:nvSpPr>
            <p:cNvPr id="6" name="Rounded Rectangle 5"/>
            <p:cNvSpPr/>
            <p:nvPr/>
          </p:nvSpPr>
          <p:spPr>
            <a:xfrm>
              <a:off x="1237227" y="3129932"/>
              <a:ext cx="3007033" cy="1941871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 smtClean="0"/>
                <a:t>ocean library</a:t>
              </a:r>
            </a:p>
            <a:p>
              <a:pPr algn="ctr"/>
              <a:endParaRPr lang="en-US" sz="1000" dirty="0" smtClean="0"/>
            </a:p>
            <a:p>
              <a:pPr algn="ctr"/>
              <a:endParaRPr lang="en-US" sz="1000" dirty="0"/>
            </a:p>
            <a:p>
              <a:pPr algn="ctr"/>
              <a:endParaRPr lang="en-US" sz="1000" dirty="0" smtClean="0"/>
            </a:p>
            <a:p>
              <a:pPr algn="ctr"/>
              <a:endParaRPr lang="en-US" sz="1000" dirty="0"/>
            </a:p>
          </p:txBody>
        </p:sp>
        <p:sp>
          <p:nvSpPr>
            <p:cNvPr id="7" name="Rounded Rectangle 6"/>
            <p:cNvSpPr/>
            <p:nvPr/>
          </p:nvSpPr>
          <p:spPr>
            <a:xfrm>
              <a:off x="4863690" y="3129931"/>
              <a:ext cx="3007033" cy="1941871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 smtClean="0"/>
                <a:t>atmosphere library</a:t>
              </a:r>
            </a:p>
            <a:p>
              <a:pPr algn="ctr"/>
              <a:endParaRPr lang="en-US" sz="1000" dirty="0" smtClean="0"/>
            </a:p>
            <a:p>
              <a:pPr algn="ctr"/>
              <a:endParaRPr lang="en-US" sz="1000" dirty="0" smtClean="0"/>
            </a:p>
            <a:p>
              <a:pPr algn="ctr"/>
              <a:endParaRPr lang="en-US" sz="1000" dirty="0"/>
            </a:p>
            <a:p>
              <a:pPr algn="ctr"/>
              <a:endParaRPr lang="en-US" sz="1000" dirty="0"/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3210284" y="3326432"/>
            <a:ext cx="2720258" cy="1638621"/>
            <a:chOff x="835742" y="2171290"/>
            <a:chExt cx="7480710" cy="3107938"/>
          </a:xfrm>
        </p:grpSpPr>
        <p:sp>
          <p:nvSpPr>
            <p:cNvPr id="29" name="Rectangle 28"/>
            <p:cNvSpPr/>
            <p:nvPr/>
          </p:nvSpPr>
          <p:spPr>
            <a:xfrm>
              <a:off x="835742" y="2171290"/>
              <a:ext cx="7480710" cy="310793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 smtClean="0"/>
                <a:t>MPI Process</a:t>
              </a:r>
            </a:p>
            <a:p>
              <a:pPr algn="ctr"/>
              <a:endParaRPr lang="en-US" sz="1000" dirty="0" smtClean="0"/>
            </a:p>
            <a:p>
              <a:pPr algn="ctr"/>
              <a:endParaRPr lang="en-US" sz="1000" dirty="0" smtClean="0"/>
            </a:p>
            <a:p>
              <a:pPr algn="ctr"/>
              <a:endParaRPr lang="en-US" sz="1000" dirty="0" smtClean="0"/>
            </a:p>
            <a:p>
              <a:pPr algn="ctr"/>
              <a:endParaRPr lang="en-US" sz="1000" dirty="0" smtClean="0"/>
            </a:p>
            <a:p>
              <a:pPr algn="ctr"/>
              <a:endParaRPr lang="en-US" sz="1000" dirty="0"/>
            </a:p>
            <a:p>
              <a:pPr algn="ctr"/>
              <a:endParaRPr lang="en-US" sz="1000" dirty="0" smtClean="0"/>
            </a:p>
            <a:p>
              <a:pPr algn="ctr"/>
              <a:endParaRPr lang="en-US" sz="1000" dirty="0"/>
            </a:p>
            <a:p>
              <a:pPr algn="ctr"/>
              <a:endParaRPr lang="en-US" sz="1000" dirty="0"/>
            </a:p>
          </p:txBody>
        </p:sp>
        <p:sp>
          <p:nvSpPr>
            <p:cNvPr id="30" name="Rounded Rectangle 29"/>
            <p:cNvSpPr/>
            <p:nvPr/>
          </p:nvSpPr>
          <p:spPr>
            <a:xfrm>
              <a:off x="1237227" y="3129932"/>
              <a:ext cx="3007033" cy="1941871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 smtClean="0"/>
                <a:t>ocean library</a:t>
              </a:r>
            </a:p>
            <a:p>
              <a:pPr algn="ctr"/>
              <a:endParaRPr lang="en-US" sz="1000" dirty="0" smtClean="0"/>
            </a:p>
            <a:p>
              <a:pPr algn="ctr"/>
              <a:endParaRPr lang="en-US" sz="1000" dirty="0"/>
            </a:p>
            <a:p>
              <a:pPr algn="ctr"/>
              <a:endParaRPr lang="en-US" sz="1000" dirty="0" smtClean="0"/>
            </a:p>
            <a:p>
              <a:pPr algn="ctr"/>
              <a:endParaRPr lang="en-US" sz="1000" dirty="0"/>
            </a:p>
          </p:txBody>
        </p:sp>
        <p:sp>
          <p:nvSpPr>
            <p:cNvPr id="31" name="Rounded Rectangle 30"/>
            <p:cNvSpPr/>
            <p:nvPr/>
          </p:nvSpPr>
          <p:spPr>
            <a:xfrm>
              <a:off x="4863690" y="3129931"/>
              <a:ext cx="3007033" cy="1941871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 smtClean="0"/>
                <a:t>atmosphere library</a:t>
              </a:r>
            </a:p>
            <a:p>
              <a:pPr algn="ctr"/>
              <a:endParaRPr lang="en-US" sz="1000" dirty="0" smtClean="0"/>
            </a:p>
            <a:p>
              <a:pPr algn="ctr"/>
              <a:endParaRPr lang="en-US" sz="1000" dirty="0" smtClean="0"/>
            </a:p>
            <a:p>
              <a:pPr algn="ctr"/>
              <a:endParaRPr lang="en-US" sz="1000" dirty="0"/>
            </a:p>
            <a:p>
              <a:pPr algn="ctr"/>
              <a:endParaRPr lang="en-US" sz="1000" dirty="0"/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6152835" y="3326432"/>
            <a:ext cx="2720258" cy="1638621"/>
            <a:chOff x="835742" y="2171290"/>
            <a:chExt cx="7480710" cy="3107938"/>
          </a:xfrm>
        </p:grpSpPr>
        <p:sp>
          <p:nvSpPr>
            <p:cNvPr id="33" name="Rectangle 32"/>
            <p:cNvSpPr/>
            <p:nvPr/>
          </p:nvSpPr>
          <p:spPr>
            <a:xfrm>
              <a:off x="835742" y="2171290"/>
              <a:ext cx="7480710" cy="310793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 smtClean="0"/>
                <a:t>MPI Process</a:t>
              </a:r>
            </a:p>
            <a:p>
              <a:pPr algn="ctr"/>
              <a:endParaRPr lang="en-US" sz="1000" dirty="0" smtClean="0"/>
            </a:p>
            <a:p>
              <a:pPr algn="ctr"/>
              <a:endParaRPr lang="en-US" sz="1000" dirty="0" smtClean="0"/>
            </a:p>
            <a:p>
              <a:pPr algn="ctr"/>
              <a:endParaRPr lang="en-US" sz="1000" dirty="0" smtClean="0"/>
            </a:p>
            <a:p>
              <a:pPr algn="ctr"/>
              <a:endParaRPr lang="en-US" sz="1000" dirty="0" smtClean="0"/>
            </a:p>
            <a:p>
              <a:pPr algn="ctr"/>
              <a:endParaRPr lang="en-US" sz="1000" dirty="0"/>
            </a:p>
            <a:p>
              <a:pPr algn="ctr"/>
              <a:endParaRPr lang="en-US" sz="1000" dirty="0" smtClean="0"/>
            </a:p>
            <a:p>
              <a:pPr algn="ctr"/>
              <a:endParaRPr lang="en-US" sz="1000" dirty="0"/>
            </a:p>
            <a:p>
              <a:pPr algn="ctr"/>
              <a:endParaRPr lang="en-US" sz="1000" dirty="0"/>
            </a:p>
          </p:txBody>
        </p:sp>
        <p:sp>
          <p:nvSpPr>
            <p:cNvPr id="34" name="Rounded Rectangle 33"/>
            <p:cNvSpPr/>
            <p:nvPr/>
          </p:nvSpPr>
          <p:spPr>
            <a:xfrm>
              <a:off x="1237227" y="3129932"/>
              <a:ext cx="3007033" cy="1941871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 smtClean="0"/>
                <a:t>ocean library</a:t>
              </a:r>
            </a:p>
            <a:p>
              <a:pPr algn="ctr"/>
              <a:endParaRPr lang="en-US" sz="1000" dirty="0" smtClean="0"/>
            </a:p>
            <a:p>
              <a:pPr algn="ctr"/>
              <a:endParaRPr lang="en-US" sz="1000" dirty="0"/>
            </a:p>
            <a:p>
              <a:pPr algn="ctr"/>
              <a:endParaRPr lang="en-US" sz="1000" dirty="0" smtClean="0"/>
            </a:p>
            <a:p>
              <a:pPr algn="ctr"/>
              <a:endParaRPr lang="en-US" sz="1000" dirty="0"/>
            </a:p>
          </p:txBody>
        </p:sp>
        <p:sp>
          <p:nvSpPr>
            <p:cNvPr id="35" name="Rounded Rectangle 34"/>
            <p:cNvSpPr/>
            <p:nvPr/>
          </p:nvSpPr>
          <p:spPr>
            <a:xfrm>
              <a:off x="4863690" y="3129931"/>
              <a:ext cx="3007033" cy="1941871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 smtClean="0"/>
                <a:t>atmosphere library</a:t>
              </a:r>
            </a:p>
            <a:p>
              <a:pPr algn="ctr"/>
              <a:endParaRPr lang="en-US" sz="1000" dirty="0" smtClean="0"/>
            </a:p>
            <a:p>
              <a:pPr algn="ctr"/>
              <a:endParaRPr lang="en-US" sz="1000" dirty="0" smtClean="0"/>
            </a:p>
            <a:p>
              <a:pPr algn="ctr"/>
              <a:endParaRPr lang="en-US" sz="1000" dirty="0"/>
            </a:p>
            <a:p>
              <a:pPr algn="ctr"/>
              <a:endParaRPr lang="en-US" sz="1000" dirty="0"/>
            </a:p>
          </p:txBody>
        </p:sp>
      </p:grpSp>
      <p:sp>
        <p:nvSpPr>
          <p:cNvPr id="12" name="Rectangle 11"/>
          <p:cNvSpPr/>
          <p:nvPr/>
        </p:nvSpPr>
        <p:spPr>
          <a:xfrm>
            <a:off x="413727" y="5667047"/>
            <a:ext cx="6185035" cy="92535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MPI_Create_comm_from_group</a:t>
            </a:r>
            <a:r>
              <a:rPr lang="en-US" dirty="0" smtClean="0"/>
              <a:t>(</a:t>
            </a:r>
            <a:r>
              <a:rPr lang="is-IS" dirty="0" smtClean="0"/>
              <a:t>…, </a:t>
            </a:r>
            <a:r>
              <a:rPr lang="en-US" dirty="0" smtClean="0"/>
              <a:t>tag = “</a:t>
            </a:r>
            <a:r>
              <a:rPr lang="en-US" dirty="0" err="1" smtClean="0">
                <a:solidFill>
                  <a:srgbClr val="FFFF00"/>
                </a:solidFill>
              </a:rPr>
              <a:t>gov.anl.ocean</a:t>
            </a:r>
            <a:r>
              <a:rPr lang="en-US" dirty="0" smtClean="0"/>
              <a:t>”, </a:t>
            </a:r>
            <a:r>
              <a:rPr lang="is-IS" dirty="0" smtClean="0"/>
              <a:t>…)</a:t>
            </a:r>
            <a:endParaRPr lang="en-US" dirty="0"/>
          </a:p>
        </p:txBody>
      </p:sp>
      <p:sp>
        <p:nvSpPr>
          <p:cNvPr id="36" name="Rectangle 35"/>
          <p:cNvSpPr/>
          <p:nvPr/>
        </p:nvSpPr>
        <p:spPr>
          <a:xfrm>
            <a:off x="1828800" y="1594678"/>
            <a:ext cx="6882209" cy="925355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MPI_Create_comm_from_group</a:t>
            </a:r>
            <a:r>
              <a:rPr lang="en-US" dirty="0" smtClean="0"/>
              <a:t>(.., tag = “</a:t>
            </a:r>
            <a:r>
              <a:rPr lang="en-US" dirty="0" err="1" smtClean="0">
                <a:solidFill>
                  <a:srgbClr val="FFFF00"/>
                </a:solidFill>
              </a:rPr>
              <a:t>gov.llnl.atmosphere</a:t>
            </a:r>
            <a:r>
              <a:rPr lang="en-US" dirty="0" smtClean="0"/>
              <a:t>”, </a:t>
            </a:r>
            <a:r>
              <a:rPr lang="is-IS" dirty="0" smtClean="0"/>
              <a:t>…)</a:t>
            </a:r>
            <a:endParaRPr lang="en-US" dirty="0"/>
          </a:p>
        </p:txBody>
      </p:sp>
      <p:cxnSp>
        <p:nvCxnSpPr>
          <p:cNvPr id="38" name="Straight Arrow Connector 37"/>
          <p:cNvCxnSpPr>
            <a:endCxn id="6" idx="2"/>
          </p:cNvCxnSpPr>
          <p:nvPr/>
        </p:nvCxnSpPr>
        <p:spPr>
          <a:xfrm flipV="1">
            <a:off x="960461" y="4855691"/>
            <a:ext cx="0" cy="81135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12" idx="0"/>
            <a:endCxn id="30" idx="2"/>
          </p:cNvCxnSpPr>
          <p:nvPr/>
        </p:nvCxnSpPr>
        <p:spPr>
          <a:xfrm flipV="1">
            <a:off x="3506245" y="4855691"/>
            <a:ext cx="396767" cy="81135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>
            <a:endCxn id="34" idx="2"/>
          </p:cNvCxnSpPr>
          <p:nvPr/>
        </p:nvCxnSpPr>
        <p:spPr>
          <a:xfrm flipV="1">
            <a:off x="5431195" y="4855691"/>
            <a:ext cx="1414368" cy="81135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>
            <a:endCxn id="7" idx="0"/>
          </p:cNvCxnSpPr>
          <p:nvPr/>
        </p:nvCxnSpPr>
        <p:spPr>
          <a:xfrm flipH="1">
            <a:off x="2279174" y="2520033"/>
            <a:ext cx="1875594" cy="131183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>
            <a:stCxn id="36" idx="2"/>
            <a:endCxn id="31" idx="0"/>
          </p:cNvCxnSpPr>
          <p:nvPr/>
        </p:nvCxnSpPr>
        <p:spPr>
          <a:xfrm flipH="1">
            <a:off x="5221725" y="2520033"/>
            <a:ext cx="48180" cy="131183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>
            <a:endCxn id="35" idx="0"/>
          </p:cNvCxnSpPr>
          <p:nvPr/>
        </p:nvCxnSpPr>
        <p:spPr>
          <a:xfrm>
            <a:off x="8164276" y="2520033"/>
            <a:ext cx="0" cy="131183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7716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Make any kind of communicator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 smtClean="0"/>
              <a:t>MPI_Create_</a:t>
            </a:r>
            <a:r>
              <a:rPr lang="en-US" dirty="0" err="1">
                <a:solidFill>
                  <a:srgbClr val="FF0000"/>
                </a:solidFill>
              </a:rPr>
              <a:t>c</a:t>
            </a:r>
            <a:r>
              <a:rPr lang="en-US" dirty="0" err="1" smtClean="0">
                <a:solidFill>
                  <a:srgbClr val="FF0000"/>
                </a:solidFill>
              </a:rPr>
              <a:t>art</a:t>
            </a:r>
            <a:r>
              <a:rPr lang="en-US" dirty="0" err="1" smtClean="0"/>
              <a:t>_comm_from_group</a:t>
            </a:r>
            <a:r>
              <a:rPr lang="en-US" dirty="0" smtClean="0"/>
              <a:t>(</a:t>
            </a:r>
          </a:p>
          <a:p>
            <a:pPr lvl="1"/>
            <a:r>
              <a:rPr lang="en-US" dirty="0" smtClean="0"/>
              <a:t>IN </a:t>
            </a:r>
            <a:r>
              <a:rPr lang="en-US" dirty="0" err="1" smtClean="0"/>
              <a:t>MPI_Group</a:t>
            </a:r>
            <a:r>
              <a:rPr lang="en-US" dirty="0" smtClean="0"/>
              <a:t> group,</a:t>
            </a:r>
          </a:p>
          <a:p>
            <a:pPr lvl="1"/>
            <a:r>
              <a:rPr lang="en-US" dirty="0" smtClean="0"/>
              <a:t>IN </a:t>
            </a:r>
            <a:r>
              <a:rPr lang="en-US" dirty="0" err="1" smtClean="0"/>
              <a:t>const</a:t>
            </a:r>
            <a:r>
              <a:rPr lang="en-US" dirty="0" smtClean="0"/>
              <a:t> char *tag,</a:t>
            </a:r>
            <a:endParaRPr lang="en-US" dirty="0" smtClean="0">
              <a:solidFill>
                <a:srgbClr val="FF0000"/>
              </a:solidFill>
            </a:endParaRPr>
          </a:p>
          <a:p>
            <a:pPr lvl="1"/>
            <a:r>
              <a:rPr lang="en-US" dirty="0" smtClean="0"/>
              <a:t>IN </a:t>
            </a:r>
            <a:r>
              <a:rPr lang="en-US" dirty="0" err="1" smtClean="0"/>
              <a:t>MPI_Info</a:t>
            </a:r>
            <a:r>
              <a:rPr lang="en-US" dirty="0" smtClean="0"/>
              <a:t> info,</a:t>
            </a:r>
          </a:p>
          <a:p>
            <a:pPr lvl="1"/>
            <a:r>
              <a:rPr lang="en-US" dirty="0" smtClean="0"/>
              <a:t>IN </a:t>
            </a:r>
            <a:r>
              <a:rPr lang="en-US" dirty="0" err="1" smtClean="0"/>
              <a:t>MPI_Errhandler</a:t>
            </a:r>
            <a:r>
              <a:rPr lang="en-US" dirty="0" smtClean="0"/>
              <a:t> </a:t>
            </a:r>
            <a:r>
              <a:rPr lang="en-US" dirty="0" err="1" smtClean="0"/>
              <a:t>errhander</a:t>
            </a:r>
            <a:r>
              <a:rPr lang="en-US" dirty="0" smtClean="0"/>
              <a:t>,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IN </a:t>
            </a:r>
            <a:r>
              <a:rPr lang="en-US" dirty="0" err="1" smtClean="0">
                <a:solidFill>
                  <a:srgbClr val="FF0000"/>
                </a:solidFill>
              </a:rPr>
              <a:t>int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ndims</a:t>
            </a:r>
            <a:r>
              <a:rPr lang="en-US" dirty="0" smtClean="0">
                <a:solidFill>
                  <a:srgbClr val="FF0000"/>
                </a:solidFill>
              </a:rPr>
              <a:t>,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IN </a:t>
            </a:r>
            <a:r>
              <a:rPr lang="en-US" dirty="0" err="1" smtClean="0">
                <a:solidFill>
                  <a:srgbClr val="FF0000"/>
                </a:solidFill>
              </a:rPr>
              <a:t>const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int</a:t>
            </a:r>
            <a:r>
              <a:rPr lang="en-US" dirty="0" smtClean="0">
                <a:solidFill>
                  <a:srgbClr val="FF0000"/>
                </a:solidFill>
              </a:rPr>
              <a:t> dims[],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IN </a:t>
            </a:r>
            <a:r>
              <a:rPr lang="en-US" dirty="0" err="1" smtClean="0">
                <a:solidFill>
                  <a:srgbClr val="FF0000"/>
                </a:solidFill>
              </a:rPr>
              <a:t>const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int</a:t>
            </a:r>
            <a:r>
              <a:rPr lang="en-US" dirty="0" smtClean="0">
                <a:solidFill>
                  <a:srgbClr val="FF0000"/>
                </a:solidFill>
              </a:rPr>
              <a:t> periods[],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IN </a:t>
            </a:r>
            <a:r>
              <a:rPr lang="en-US" dirty="0" err="1" smtClean="0">
                <a:solidFill>
                  <a:srgbClr val="FF0000"/>
                </a:solidFill>
              </a:rPr>
              <a:t>int</a:t>
            </a:r>
            <a:r>
              <a:rPr lang="en-US" dirty="0" smtClean="0">
                <a:solidFill>
                  <a:srgbClr val="FF0000"/>
                </a:solidFill>
              </a:rPr>
              <a:t> reorder,</a:t>
            </a:r>
          </a:p>
          <a:p>
            <a:pPr lvl="1"/>
            <a:r>
              <a:rPr lang="en-US" dirty="0" smtClean="0"/>
              <a:t>OUT </a:t>
            </a:r>
            <a:r>
              <a:rPr lang="en-US" dirty="0" err="1" smtClean="0"/>
              <a:t>MPI_Comm</a:t>
            </a:r>
            <a:r>
              <a:rPr lang="en-US" dirty="0" smtClean="0"/>
              <a:t> *</a:t>
            </a:r>
            <a:r>
              <a:rPr lang="en-US" dirty="0" err="1" smtClean="0"/>
              <a:t>comm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2786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Make any kind of communicator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00200"/>
            <a:ext cx="8386763" cy="4525963"/>
          </a:xfrm>
        </p:spPr>
        <p:txBody>
          <a:bodyPr/>
          <a:lstStyle/>
          <a:p>
            <a:r>
              <a:rPr lang="en-US" dirty="0" err="1" smtClean="0"/>
              <a:t>MPI_Create_</a:t>
            </a:r>
            <a:r>
              <a:rPr lang="en-US" dirty="0" err="1" smtClean="0">
                <a:solidFill>
                  <a:srgbClr val="FF0000"/>
                </a:solidFill>
              </a:rPr>
              <a:t>graph</a:t>
            </a:r>
            <a:r>
              <a:rPr lang="en-US" dirty="0" err="1" smtClean="0"/>
              <a:t>_comm_from_group</a:t>
            </a:r>
            <a:r>
              <a:rPr lang="en-US" dirty="0" smtClean="0"/>
              <a:t>(</a:t>
            </a:r>
            <a:r>
              <a:rPr lang="is-IS" dirty="0" smtClean="0"/>
              <a:t>…)</a:t>
            </a:r>
            <a:endParaRPr lang="en-US" dirty="0"/>
          </a:p>
          <a:p>
            <a:r>
              <a:rPr lang="en-US" dirty="0" err="1" smtClean="0"/>
              <a:t>MPI_Create_</a:t>
            </a:r>
            <a:r>
              <a:rPr lang="en-US" dirty="0" err="1">
                <a:solidFill>
                  <a:srgbClr val="FF0000"/>
                </a:solidFill>
              </a:rPr>
              <a:t>d</a:t>
            </a:r>
            <a:r>
              <a:rPr lang="en-US" dirty="0" err="1" smtClean="0">
                <a:solidFill>
                  <a:srgbClr val="FF0000"/>
                </a:solidFill>
              </a:rPr>
              <a:t>ist_graph</a:t>
            </a:r>
            <a:r>
              <a:rPr lang="en-US" dirty="0" err="1" smtClean="0"/>
              <a:t>_comm_from_group</a:t>
            </a:r>
            <a:r>
              <a:rPr lang="en-US" dirty="0"/>
              <a:t>(</a:t>
            </a:r>
            <a:r>
              <a:rPr lang="is-IS" dirty="0" smtClean="0"/>
              <a:t>…)</a:t>
            </a:r>
          </a:p>
          <a:p>
            <a:r>
              <a:rPr lang="en-US" dirty="0" err="1" smtClean="0"/>
              <a:t>MPI_Create_</a:t>
            </a:r>
            <a:r>
              <a:rPr lang="en-US" dirty="0" err="1">
                <a:solidFill>
                  <a:srgbClr val="FF0000"/>
                </a:solidFill>
              </a:rPr>
              <a:t>d</a:t>
            </a:r>
            <a:r>
              <a:rPr lang="en-US" dirty="0" err="1" smtClean="0">
                <a:solidFill>
                  <a:srgbClr val="FF0000"/>
                </a:solidFill>
              </a:rPr>
              <a:t>ist_graph_adjacent</a:t>
            </a:r>
            <a:r>
              <a:rPr lang="en-US" dirty="0" err="1" smtClean="0"/>
              <a:t>_comm_from_group</a:t>
            </a:r>
            <a:r>
              <a:rPr lang="en-US" dirty="0"/>
              <a:t>(</a:t>
            </a:r>
            <a:r>
              <a:rPr lang="is-IS" dirty="0"/>
              <a:t>…)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2319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Make any kind of communicator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MPI_Create_</a:t>
            </a:r>
            <a:r>
              <a:rPr lang="en-US" dirty="0" err="1" smtClean="0">
                <a:solidFill>
                  <a:srgbClr val="FF0000"/>
                </a:solidFill>
              </a:rPr>
              <a:t>inter</a:t>
            </a:r>
            <a:r>
              <a:rPr lang="en-US" dirty="0" err="1" smtClean="0"/>
              <a:t>comm_from_group</a:t>
            </a:r>
            <a:r>
              <a:rPr lang="en-US" dirty="0" smtClean="0"/>
              <a:t>(</a:t>
            </a:r>
          </a:p>
          <a:p>
            <a:pPr lvl="1"/>
            <a:r>
              <a:rPr lang="en-US" dirty="0" smtClean="0"/>
              <a:t>IN </a:t>
            </a:r>
            <a:r>
              <a:rPr lang="en-US" dirty="0" err="1" smtClean="0"/>
              <a:t>MPI_Group</a:t>
            </a:r>
            <a:r>
              <a:rPr lang="en-US" dirty="0" smtClean="0"/>
              <a:t> </a:t>
            </a:r>
            <a:r>
              <a:rPr lang="en-US" dirty="0" err="1" smtClean="0"/>
              <a:t>local_group</a:t>
            </a:r>
            <a:r>
              <a:rPr lang="en-US" dirty="0" smtClean="0"/>
              <a:t>,</a:t>
            </a:r>
          </a:p>
          <a:p>
            <a:pPr lvl="1"/>
            <a:r>
              <a:rPr lang="en-US" dirty="0" smtClean="0"/>
              <a:t>IN </a:t>
            </a:r>
            <a:r>
              <a:rPr lang="en-US" dirty="0" err="1" smtClean="0"/>
              <a:t>int</a:t>
            </a:r>
            <a:r>
              <a:rPr lang="en-US" dirty="0" smtClean="0"/>
              <a:t> local leader,</a:t>
            </a:r>
          </a:p>
          <a:p>
            <a:pPr lvl="1"/>
            <a:r>
              <a:rPr lang="en-US" dirty="0"/>
              <a:t>IN </a:t>
            </a:r>
            <a:r>
              <a:rPr lang="en-US" dirty="0" err="1"/>
              <a:t>MPI_Group</a:t>
            </a:r>
            <a:r>
              <a:rPr lang="en-US" dirty="0"/>
              <a:t> </a:t>
            </a:r>
            <a:r>
              <a:rPr lang="en-US" dirty="0" err="1" smtClean="0"/>
              <a:t>remote_group</a:t>
            </a:r>
            <a:r>
              <a:rPr lang="en-US" dirty="0" smtClean="0"/>
              <a:t>,</a:t>
            </a:r>
          </a:p>
          <a:p>
            <a:pPr lvl="1"/>
            <a:r>
              <a:rPr lang="en-US" dirty="0" smtClean="0"/>
              <a:t>IN </a:t>
            </a: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 err="1" smtClean="0"/>
              <a:t>remote_leader</a:t>
            </a:r>
            <a:r>
              <a:rPr lang="en-US" dirty="0" smtClean="0"/>
              <a:t>,</a:t>
            </a:r>
            <a:endParaRPr lang="en-US" dirty="0"/>
          </a:p>
          <a:p>
            <a:pPr lvl="1"/>
            <a:r>
              <a:rPr lang="en-US" dirty="0" smtClean="0"/>
              <a:t>IN </a:t>
            </a:r>
            <a:r>
              <a:rPr lang="en-US" dirty="0" err="1" smtClean="0"/>
              <a:t>const</a:t>
            </a:r>
            <a:r>
              <a:rPr lang="en-US" dirty="0" smtClean="0"/>
              <a:t> char *tag,</a:t>
            </a:r>
            <a:endParaRPr lang="en-US" dirty="0" smtClean="0">
              <a:solidFill>
                <a:srgbClr val="FF0000"/>
              </a:solidFill>
            </a:endParaRPr>
          </a:p>
          <a:p>
            <a:pPr lvl="1"/>
            <a:r>
              <a:rPr lang="en-US" dirty="0" smtClean="0"/>
              <a:t>IN </a:t>
            </a:r>
            <a:r>
              <a:rPr lang="en-US" dirty="0" err="1" smtClean="0"/>
              <a:t>MPI_Info</a:t>
            </a:r>
            <a:r>
              <a:rPr lang="en-US" dirty="0" smtClean="0"/>
              <a:t> info,</a:t>
            </a:r>
          </a:p>
          <a:p>
            <a:pPr lvl="1"/>
            <a:r>
              <a:rPr lang="en-US" dirty="0" smtClean="0"/>
              <a:t>IN </a:t>
            </a:r>
            <a:r>
              <a:rPr lang="en-US" dirty="0" err="1" smtClean="0"/>
              <a:t>MPI_Errhandler</a:t>
            </a:r>
            <a:r>
              <a:rPr lang="en-US" dirty="0" smtClean="0"/>
              <a:t> </a:t>
            </a:r>
            <a:r>
              <a:rPr lang="en-US" dirty="0" err="1" smtClean="0"/>
              <a:t>errhander</a:t>
            </a:r>
            <a:r>
              <a:rPr lang="en-US" dirty="0" smtClean="0"/>
              <a:t>,</a:t>
            </a:r>
          </a:p>
          <a:p>
            <a:pPr lvl="1"/>
            <a:r>
              <a:rPr lang="en-US" dirty="0" smtClean="0"/>
              <a:t>OUT </a:t>
            </a:r>
            <a:r>
              <a:rPr lang="en-US" dirty="0" err="1" smtClean="0"/>
              <a:t>MPI_Comm</a:t>
            </a:r>
            <a:r>
              <a:rPr lang="en-US" dirty="0" smtClean="0"/>
              <a:t> *</a:t>
            </a:r>
            <a:r>
              <a:rPr lang="en-US" dirty="0" err="1" smtClean="0"/>
              <a:t>comm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3957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Make RMA window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MPI_Create_</a:t>
            </a:r>
            <a:r>
              <a:rPr lang="en-US" dirty="0" err="1" smtClean="0">
                <a:solidFill>
                  <a:srgbClr val="FF0000"/>
                </a:solidFill>
              </a:rPr>
              <a:t>win</a:t>
            </a:r>
            <a:r>
              <a:rPr lang="en-US" dirty="0" err="1" smtClean="0"/>
              <a:t>_from_group</a:t>
            </a:r>
            <a:r>
              <a:rPr lang="en-US" dirty="0" smtClean="0"/>
              <a:t>(</a:t>
            </a:r>
          </a:p>
          <a:p>
            <a:pPr lvl="1"/>
            <a:r>
              <a:rPr lang="en-US" dirty="0" smtClean="0"/>
              <a:t>IN </a:t>
            </a:r>
            <a:r>
              <a:rPr lang="en-US" dirty="0" err="1" smtClean="0"/>
              <a:t>MPI_Group</a:t>
            </a:r>
            <a:r>
              <a:rPr lang="en-US" dirty="0" smtClean="0"/>
              <a:t> group,</a:t>
            </a:r>
          </a:p>
          <a:p>
            <a:pPr lvl="1"/>
            <a:r>
              <a:rPr lang="en-US" dirty="0" smtClean="0"/>
              <a:t>IN void *base,</a:t>
            </a:r>
          </a:p>
          <a:p>
            <a:pPr lvl="1"/>
            <a:r>
              <a:rPr lang="en-US" dirty="0" smtClean="0"/>
              <a:t>IN </a:t>
            </a:r>
            <a:r>
              <a:rPr lang="en-US" dirty="0" err="1" smtClean="0"/>
              <a:t>MPI_Aint</a:t>
            </a:r>
            <a:r>
              <a:rPr lang="en-US" dirty="0" smtClean="0"/>
              <a:t> size,</a:t>
            </a:r>
          </a:p>
          <a:p>
            <a:pPr lvl="1"/>
            <a:r>
              <a:rPr lang="en-US" dirty="0" smtClean="0"/>
              <a:t>IN </a:t>
            </a: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 err="1" smtClean="0"/>
              <a:t>disp_unit</a:t>
            </a:r>
            <a:r>
              <a:rPr lang="en-US" dirty="0" smtClean="0"/>
              <a:t>,</a:t>
            </a:r>
            <a:endParaRPr lang="en-US" dirty="0"/>
          </a:p>
          <a:p>
            <a:pPr lvl="1"/>
            <a:r>
              <a:rPr lang="en-US" dirty="0" smtClean="0"/>
              <a:t>IN </a:t>
            </a:r>
            <a:r>
              <a:rPr lang="en-US" dirty="0" err="1" smtClean="0"/>
              <a:t>const</a:t>
            </a:r>
            <a:r>
              <a:rPr lang="en-US" dirty="0" smtClean="0"/>
              <a:t> char *tag,</a:t>
            </a:r>
            <a:endParaRPr lang="en-US" dirty="0" smtClean="0">
              <a:solidFill>
                <a:srgbClr val="FF0000"/>
              </a:solidFill>
            </a:endParaRPr>
          </a:p>
          <a:p>
            <a:pPr lvl="1"/>
            <a:r>
              <a:rPr lang="en-US" dirty="0" smtClean="0"/>
              <a:t>IN </a:t>
            </a:r>
            <a:r>
              <a:rPr lang="en-US" dirty="0" err="1" smtClean="0"/>
              <a:t>MPI_Info</a:t>
            </a:r>
            <a:r>
              <a:rPr lang="en-US" dirty="0" smtClean="0"/>
              <a:t> info,</a:t>
            </a:r>
          </a:p>
          <a:p>
            <a:pPr lvl="1"/>
            <a:r>
              <a:rPr lang="en-US" dirty="0" smtClean="0"/>
              <a:t>IN </a:t>
            </a:r>
            <a:r>
              <a:rPr lang="en-US" dirty="0" err="1" smtClean="0"/>
              <a:t>MPI_Errhandler</a:t>
            </a:r>
            <a:r>
              <a:rPr lang="en-US" dirty="0" smtClean="0"/>
              <a:t> </a:t>
            </a:r>
            <a:r>
              <a:rPr lang="en-US" dirty="0" err="1" smtClean="0"/>
              <a:t>errhander</a:t>
            </a:r>
            <a:r>
              <a:rPr lang="en-US" dirty="0" smtClean="0"/>
              <a:t>, </a:t>
            </a:r>
            <a:r>
              <a:rPr lang="en-US" dirty="0" smtClean="0">
                <a:solidFill>
                  <a:srgbClr val="FF0000"/>
                </a:solidFill>
              </a:rPr>
              <a:t>// do we want this?</a:t>
            </a:r>
          </a:p>
          <a:p>
            <a:pPr lvl="1"/>
            <a:r>
              <a:rPr lang="en-US" dirty="0" smtClean="0"/>
              <a:t>OUT </a:t>
            </a:r>
            <a:r>
              <a:rPr lang="en-US" dirty="0" err="1" smtClean="0"/>
              <a:t>MPI_Win</a:t>
            </a:r>
            <a:r>
              <a:rPr lang="en-US" dirty="0" smtClean="0"/>
              <a:t> *win)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7122319" y="2360951"/>
            <a:ext cx="2021681" cy="964406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ysClr val="windowText" lastClr="000000"/>
                </a:solidFill>
              </a:rPr>
              <a:t>This function could be split off </a:t>
            </a:r>
            <a:r>
              <a:rPr lang="en-US" smtClean="0">
                <a:solidFill>
                  <a:sysClr val="windowText" lastClr="000000"/>
                </a:solidFill>
              </a:rPr>
              <a:t>from this proposal</a:t>
            </a:r>
            <a:endParaRPr lang="en-US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6408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Make File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MPI_Create_</a:t>
            </a:r>
            <a:r>
              <a:rPr lang="en-US" dirty="0" err="1" smtClean="0">
                <a:solidFill>
                  <a:srgbClr val="FF0000"/>
                </a:solidFill>
              </a:rPr>
              <a:t>file</a:t>
            </a:r>
            <a:r>
              <a:rPr lang="en-US" dirty="0" err="1" smtClean="0"/>
              <a:t>_from_group</a:t>
            </a:r>
            <a:r>
              <a:rPr lang="en-US" dirty="0" smtClean="0"/>
              <a:t>(</a:t>
            </a:r>
          </a:p>
          <a:p>
            <a:pPr lvl="1"/>
            <a:r>
              <a:rPr lang="en-US" dirty="0" smtClean="0"/>
              <a:t>IN </a:t>
            </a:r>
            <a:r>
              <a:rPr lang="en-US" dirty="0" err="1" smtClean="0"/>
              <a:t>MPI_Group</a:t>
            </a:r>
            <a:r>
              <a:rPr lang="en-US" dirty="0" smtClean="0"/>
              <a:t> group,</a:t>
            </a:r>
          </a:p>
          <a:p>
            <a:pPr lvl="1"/>
            <a:r>
              <a:rPr lang="en-US" dirty="0" smtClean="0"/>
              <a:t>IN </a:t>
            </a:r>
            <a:r>
              <a:rPr lang="en-US" dirty="0" err="1" smtClean="0"/>
              <a:t>const</a:t>
            </a:r>
            <a:r>
              <a:rPr lang="en-US" dirty="0" smtClean="0"/>
              <a:t> char *filename,</a:t>
            </a:r>
          </a:p>
          <a:p>
            <a:pPr lvl="1"/>
            <a:r>
              <a:rPr lang="en-US" dirty="0" smtClean="0"/>
              <a:t>IN </a:t>
            </a: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 err="1" smtClean="0"/>
              <a:t>amode</a:t>
            </a:r>
            <a:r>
              <a:rPr lang="en-US" dirty="0" smtClean="0"/>
              <a:t>,</a:t>
            </a:r>
          </a:p>
          <a:p>
            <a:pPr lvl="1"/>
            <a:r>
              <a:rPr lang="en-US" dirty="0" smtClean="0"/>
              <a:t>IN </a:t>
            </a:r>
            <a:r>
              <a:rPr lang="en-US" dirty="0" err="1" smtClean="0"/>
              <a:t>const</a:t>
            </a:r>
            <a:r>
              <a:rPr lang="en-US" dirty="0" smtClean="0"/>
              <a:t> char *tag,</a:t>
            </a:r>
            <a:r>
              <a:rPr lang="en-US" dirty="0">
                <a:solidFill>
                  <a:srgbClr val="FF0000"/>
                </a:solidFill>
              </a:rPr>
              <a:t> // </a:t>
            </a:r>
            <a:r>
              <a:rPr lang="en-US" dirty="0" smtClean="0">
                <a:solidFill>
                  <a:srgbClr val="FF0000"/>
                </a:solidFill>
              </a:rPr>
              <a:t>necessary/desirable?</a:t>
            </a:r>
          </a:p>
          <a:p>
            <a:pPr lvl="1"/>
            <a:r>
              <a:rPr lang="en-US" dirty="0" smtClean="0"/>
              <a:t>IN </a:t>
            </a:r>
            <a:r>
              <a:rPr lang="en-US" dirty="0" err="1" smtClean="0"/>
              <a:t>MPI_Info</a:t>
            </a:r>
            <a:r>
              <a:rPr lang="en-US" dirty="0" smtClean="0"/>
              <a:t> info,</a:t>
            </a:r>
          </a:p>
          <a:p>
            <a:pPr lvl="1"/>
            <a:r>
              <a:rPr lang="en-US" dirty="0" smtClean="0"/>
              <a:t>IN </a:t>
            </a:r>
            <a:r>
              <a:rPr lang="en-US" dirty="0" err="1" smtClean="0"/>
              <a:t>MPI_Errhandler</a:t>
            </a:r>
            <a:r>
              <a:rPr lang="en-US" dirty="0" smtClean="0"/>
              <a:t> </a:t>
            </a:r>
            <a:r>
              <a:rPr lang="en-US" dirty="0" err="1" smtClean="0"/>
              <a:t>errhander</a:t>
            </a:r>
            <a:r>
              <a:rPr lang="en-US" dirty="0" smtClean="0"/>
              <a:t>, </a:t>
            </a:r>
            <a:r>
              <a:rPr lang="en-US" dirty="0" smtClean="0">
                <a:solidFill>
                  <a:srgbClr val="FF0000"/>
                </a:solidFill>
              </a:rPr>
              <a:t>// do we want this?</a:t>
            </a:r>
          </a:p>
          <a:p>
            <a:pPr lvl="1"/>
            <a:r>
              <a:rPr lang="en-US" dirty="0" smtClean="0"/>
              <a:t>OUT </a:t>
            </a:r>
            <a:r>
              <a:rPr lang="en-US" dirty="0" err="1" smtClean="0"/>
              <a:t>MPI_File</a:t>
            </a:r>
            <a:r>
              <a:rPr lang="en-US" dirty="0" smtClean="0"/>
              <a:t> *file)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7122319" y="2360951"/>
            <a:ext cx="2021681" cy="964406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ysClr val="windowText" lastClr="000000"/>
                </a:solidFill>
              </a:rPr>
              <a:t>This function could be split off </a:t>
            </a:r>
            <a:r>
              <a:rPr lang="en-US" smtClean="0">
                <a:solidFill>
                  <a:sysClr val="windowText" lastClr="000000"/>
                </a:solidFill>
              </a:rPr>
              <a:t>from this proposal</a:t>
            </a:r>
            <a:endParaRPr lang="en-US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4179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Run-time static sets across different sessions in the same process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Making communicators from the same static set will always result in the same local rank</a:t>
            </a:r>
          </a:p>
          <a:p>
            <a:pPr lvl="1"/>
            <a:r>
              <a:rPr lang="en-US" dirty="0" smtClean="0"/>
              <a:t>Even if created from different sessions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757863" y="3643313"/>
            <a:ext cx="2257425" cy="2243137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See example in the next slide</a:t>
            </a:r>
            <a:r>
              <a:rPr lang="is-IS" dirty="0" smtClean="0"/>
              <a:t>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1315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Run-time static sets across different sessions in the same process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363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 smtClean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// Session, group, and communicator 1</a:t>
            </a:r>
          </a:p>
          <a:p>
            <a:pPr marL="0" indent="0">
              <a:buNone/>
            </a:pPr>
            <a:r>
              <a:rPr lang="en-US" sz="1800" dirty="0" err="1" smtClean="0">
                <a:latin typeface="Courier" charset="0"/>
                <a:ea typeface="Courier" charset="0"/>
                <a:cs typeface="Courier" charset="0"/>
              </a:rPr>
              <a:t>MPI_Create_group_from_session_name</a:t>
            </a:r>
            <a:r>
              <a:rPr lang="en-US" sz="1800" dirty="0" smtClean="0">
                <a:latin typeface="Courier" charset="0"/>
                <a:ea typeface="Courier" charset="0"/>
                <a:cs typeface="Courier" charset="0"/>
              </a:rPr>
              <a:t>(session_1,</a:t>
            </a:r>
          </a:p>
          <a:p>
            <a:pPr marL="0" indent="0">
              <a:buNone/>
            </a:pPr>
            <a:r>
              <a:rPr lang="en-US" sz="18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1800" dirty="0" smtClean="0">
                <a:latin typeface="Courier" charset="0"/>
                <a:ea typeface="Courier" charset="0"/>
                <a:cs typeface="Courier" charset="0"/>
              </a:rPr>
              <a:t>   “</a:t>
            </a:r>
            <a:r>
              <a:rPr lang="en-US" sz="1800" dirty="0" err="1" smtClean="0">
                <a:latin typeface="Courier" charset="0"/>
                <a:ea typeface="Courier" charset="0"/>
                <a:cs typeface="Courier" charset="0"/>
              </a:rPr>
              <a:t>mpi</a:t>
            </a:r>
            <a:r>
              <a:rPr lang="en-US" sz="1800" dirty="0" smtClean="0">
                <a:latin typeface="Courier" charset="0"/>
                <a:ea typeface="Courier" charset="0"/>
                <a:cs typeface="Courier" charset="0"/>
              </a:rPr>
              <a:t>://WORLD”, </a:t>
            </a:r>
            <a:r>
              <a:rPr lang="en-US" sz="1800" dirty="0">
                <a:latin typeface="Courier" charset="0"/>
                <a:ea typeface="Courier" charset="0"/>
                <a:cs typeface="Courier" charset="0"/>
              </a:rPr>
              <a:t>&amp;</a:t>
            </a:r>
            <a:r>
              <a:rPr lang="en-US" sz="1800" dirty="0" smtClean="0">
                <a:latin typeface="Courier" charset="0"/>
                <a:ea typeface="Courier" charset="0"/>
                <a:cs typeface="Courier" charset="0"/>
              </a:rPr>
              <a:t>group1);</a:t>
            </a:r>
          </a:p>
          <a:p>
            <a:pPr marL="0" indent="0">
              <a:buNone/>
            </a:pPr>
            <a:r>
              <a:rPr lang="en-US" sz="1800" dirty="0" err="1" smtClean="0">
                <a:latin typeface="Courier" charset="0"/>
                <a:ea typeface="Courier" charset="0"/>
                <a:cs typeface="Courier" charset="0"/>
              </a:rPr>
              <a:t>MPI_Create_comm_from_group</a:t>
            </a:r>
            <a:r>
              <a:rPr lang="en-US" sz="1800" dirty="0" smtClean="0">
                <a:latin typeface="Courier" charset="0"/>
                <a:ea typeface="Courier" charset="0"/>
                <a:cs typeface="Courier" charset="0"/>
              </a:rPr>
              <a:t>(group1, “ocean”, </a:t>
            </a:r>
            <a:r>
              <a:rPr lang="is-IS" sz="1800" dirty="0" smtClean="0">
                <a:latin typeface="Courier" charset="0"/>
                <a:ea typeface="Courier" charset="0"/>
                <a:cs typeface="Courier" charset="0"/>
              </a:rPr>
              <a:t>…, &amp;comm1);</a:t>
            </a:r>
          </a:p>
          <a:p>
            <a:pPr marL="0" indent="0">
              <a:buNone/>
            </a:pPr>
            <a:r>
              <a:rPr lang="is-IS" sz="1800" dirty="0" smtClean="0">
                <a:latin typeface="Courier" charset="0"/>
                <a:ea typeface="Courier" charset="0"/>
                <a:cs typeface="Courier" charset="0"/>
              </a:rPr>
              <a:t>MPI_Comm_rank(comm1, &amp;rank1);</a:t>
            </a:r>
          </a:p>
          <a:p>
            <a:pPr marL="0" indent="0">
              <a:buNone/>
            </a:pPr>
            <a:endParaRPr lang="en-US" sz="1800" dirty="0" smtClean="0"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en-US" sz="18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// Session, group, and communicator 2</a:t>
            </a:r>
            <a:endParaRPr lang="en-US" sz="1800" dirty="0" smtClean="0"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en-US" sz="1800" dirty="0" err="1" smtClean="0">
                <a:latin typeface="Courier" charset="0"/>
                <a:ea typeface="Courier" charset="0"/>
                <a:cs typeface="Courier" charset="0"/>
              </a:rPr>
              <a:t>MPI_Create_group_from_session_name</a:t>
            </a:r>
            <a:r>
              <a:rPr lang="en-US" sz="1800" dirty="0" smtClean="0">
                <a:latin typeface="Courier" charset="0"/>
                <a:ea typeface="Courier" charset="0"/>
                <a:cs typeface="Courier" charset="0"/>
              </a:rPr>
              <a:t>(session_2,</a:t>
            </a:r>
          </a:p>
          <a:p>
            <a:pPr marL="0" indent="0">
              <a:buNone/>
            </a:pPr>
            <a:r>
              <a:rPr lang="en-US" sz="1800" dirty="0" smtClean="0">
                <a:latin typeface="Courier" charset="0"/>
                <a:ea typeface="Courier" charset="0"/>
                <a:cs typeface="Courier" charset="0"/>
              </a:rPr>
              <a:t>    “</a:t>
            </a:r>
            <a:r>
              <a:rPr lang="en-US" sz="1800" dirty="0" err="1">
                <a:latin typeface="Courier" charset="0"/>
                <a:ea typeface="Courier" charset="0"/>
                <a:cs typeface="Courier" charset="0"/>
              </a:rPr>
              <a:t>mpi</a:t>
            </a:r>
            <a:r>
              <a:rPr lang="en-US" sz="1800" dirty="0">
                <a:latin typeface="Courier" charset="0"/>
                <a:ea typeface="Courier" charset="0"/>
                <a:cs typeface="Courier" charset="0"/>
              </a:rPr>
              <a:t>://WORLD”, &amp;</a:t>
            </a:r>
            <a:r>
              <a:rPr lang="en-US" sz="1800" dirty="0" smtClean="0">
                <a:latin typeface="Courier" charset="0"/>
                <a:ea typeface="Courier" charset="0"/>
                <a:cs typeface="Courier" charset="0"/>
              </a:rPr>
              <a:t>group2);</a:t>
            </a:r>
            <a:endParaRPr lang="en-US" sz="1800" dirty="0"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en-US" sz="1800" dirty="0" err="1" smtClean="0">
                <a:latin typeface="Courier" charset="0"/>
                <a:ea typeface="Courier" charset="0"/>
                <a:cs typeface="Courier" charset="0"/>
              </a:rPr>
              <a:t>MPI_Create_comm_from_group</a:t>
            </a:r>
            <a:r>
              <a:rPr lang="en-US" sz="1800" dirty="0" smtClean="0">
                <a:latin typeface="Courier" charset="0"/>
                <a:ea typeface="Courier" charset="0"/>
                <a:cs typeface="Courier" charset="0"/>
              </a:rPr>
              <a:t>(group2, “</a:t>
            </a:r>
            <a:r>
              <a:rPr lang="en-US" sz="1800" dirty="0" err="1" smtClean="0">
                <a:latin typeface="Courier" charset="0"/>
                <a:ea typeface="Courier" charset="0"/>
                <a:cs typeface="Courier" charset="0"/>
              </a:rPr>
              <a:t>atmos</a:t>
            </a:r>
            <a:r>
              <a:rPr lang="en-US" sz="1800" dirty="0" smtClean="0">
                <a:latin typeface="Courier" charset="0"/>
                <a:ea typeface="Courier" charset="0"/>
                <a:cs typeface="Courier" charset="0"/>
              </a:rPr>
              <a:t>”, </a:t>
            </a:r>
            <a:r>
              <a:rPr lang="is-IS" sz="1800" dirty="0" smtClean="0">
                <a:latin typeface="Courier" charset="0"/>
                <a:ea typeface="Courier" charset="0"/>
                <a:cs typeface="Courier" charset="0"/>
              </a:rPr>
              <a:t>…, </a:t>
            </a:r>
            <a:r>
              <a:rPr lang="is-IS" sz="1800" dirty="0">
                <a:latin typeface="Courier" charset="0"/>
                <a:ea typeface="Courier" charset="0"/>
                <a:cs typeface="Courier" charset="0"/>
              </a:rPr>
              <a:t>&amp;</a:t>
            </a:r>
            <a:r>
              <a:rPr lang="is-IS" sz="1800" dirty="0" smtClean="0">
                <a:latin typeface="Courier" charset="0"/>
                <a:ea typeface="Courier" charset="0"/>
                <a:cs typeface="Courier" charset="0"/>
              </a:rPr>
              <a:t>comm2);</a:t>
            </a:r>
            <a:endParaRPr lang="is-IS" sz="1800" dirty="0"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is-IS" sz="1800" dirty="0" smtClean="0">
                <a:latin typeface="Courier" charset="0"/>
                <a:ea typeface="Courier" charset="0"/>
                <a:cs typeface="Courier" charset="0"/>
              </a:rPr>
              <a:t>MPI_Comm_rank(comm2, </a:t>
            </a:r>
            <a:r>
              <a:rPr lang="is-IS" sz="1800" dirty="0">
                <a:latin typeface="Courier" charset="0"/>
                <a:ea typeface="Courier" charset="0"/>
                <a:cs typeface="Courier" charset="0"/>
              </a:rPr>
              <a:t>&amp;</a:t>
            </a:r>
            <a:r>
              <a:rPr lang="is-IS" sz="1800" dirty="0" smtClean="0">
                <a:latin typeface="Courier" charset="0"/>
                <a:ea typeface="Courier" charset="0"/>
                <a:cs typeface="Courier" charset="0"/>
              </a:rPr>
              <a:t>rank2);</a:t>
            </a:r>
          </a:p>
          <a:p>
            <a:pPr marL="0" indent="0">
              <a:buNone/>
            </a:pPr>
            <a:endParaRPr lang="is-IS" sz="1800" dirty="0" smtClean="0"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is-IS" sz="1800" dirty="0" smtClean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// Ranks are guaranteed to be the same</a:t>
            </a:r>
            <a:endParaRPr lang="is-IS" sz="1800" dirty="0">
              <a:solidFill>
                <a:srgbClr val="FF0000"/>
              </a:solidFill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en-US" sz="1800" dirty="0">
                <a:latin typeface="Courier" charset="0"/>
                <a:ea typeface="Courier" charset="0"/>
                <a:cs typeface="Courier" charset="0"/>
              </a:rPr>
              <a:t>a</a:t>
            </a:r>
            <a:r>
              <a:rPr lang="en-US" sz="1800" dirty="0" smtClean="0">
                <a:latin typeface="Courier" charset="0"/>
                <a:ea typeface="Courier" charset="0"/>
                <a:cs typeface="Courier" charset="0"/>
              </a:rPr>
              <a:t>ssert(rank1 == rank2);</a:t>
            </a:r>
            <a:endParaRPr lang="en-US" sz="18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622256" y="5072063"/>
            <a:ext cx="2314575" cy="160020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Law of Least Astonishment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723551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Session isolation in a process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Within a single MPI process:</a:t>
            </a:r>
          </a:p>
          <a:p>
            <a:pPr lvl="1"/>
            <a:r>
              <a:rPr lang="en-US" dirty="0" smtClean="0"/>
              <a:t>Objects derived session A cannot be used to communicate with objects derived from session B</a:t>
            </a:r>
          </a:p>
          <a:p>
            <a:pPr lvl="1"/>
            <a:r>
              <a:rPr lang="en-US" dirty="0" smtClean="0"/>
              <a:t>MPI cannot communicate between sessions</a:t>
            </a:r>
          </a:p>
          <a:p>
            <a:pPr lvl="2"/>
            <a:r>
              <a:rPr lang="en-US" dirty="0" smtClean="0"/>
              <a:t>Send, receive, put, get, </a:t>
            </a:r>
            <a:r>
              <a:rPr lang="en-US" dirty="0" err="1" smtClean="0"/>
              <a:t>intercommunicator</a:t>
            </a:r>
            <a:r>
              <a:rPr lang="en-US" dirty="0" smtClean="0"/>
              <a:t> creation, connect/accept, etc.</a:t>
            </a:r>
          </a:p>
          <a:p>
            <a:pPr lvl="1"/>
            <a:r>
              <a:rPr lang="en-US" dirty="0" smtClean="0"/>
              <a:t>Cannot have requests from different sessions in a single call to the array TEST/WAIT functions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2723691" y="5390791"/>
            <a:ext cx="3693444" cy="1350356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Rationale: this is difficult to optimize, particularly if </a:t>
            </a:r>
            <a:r>
              <a:rPr lang="en-US" sz="2000" smtClean="0"/>
              <a:t>a session maps to hardware resources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925178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Example: Mixing requests from different sessions: disallowed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863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// Session, group, and communicator 1</a:t>
            </a:r>
          </a:p>
          <a:p>
            <a:pPr marL="0" indent="0">
              <a:buNone/>
            </a:pPr>
            <a:r>
              <a:rPr lang="en-US" sz="1800" dirty="0" err="1" smtClean="0">
                <a:latin typeface="Courier" charset="0"/>
                <a:ea typeface="Courier" charset="0"/>
                <a:cs typeface="Courier" charset="0"/>
              </a:rPr>
              <a:t>MPI_Create_group_from_session_name</a:t>
            </a:r>
            <a:r>
              <a:rPr lang="en-US" sz="1800" dirty="0" smtClean="0">
                <a:latin typeface="Courier" charset="0"/>
                <a:ea typeface="Courier" charset="0"/>
                <a:cs typeface="Courier" charset="0"/>
              </a:rPr>
              <a:t>(session_1,</a:t>
            </a:r>
          </a:p>
          <a:p>
            <a:pPr marL="0" indent="0">
              <a:buNone/>
            </a:pPr>
            <a:r>
              <a:rPr lang="en-US" sz="18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1800" dirty="0" smtClean="0">
                <a:latin typeface="Courier" charset="0"/>
                <a:ea typeface="Courier" charset="0"/>
                <a:cs typeface="Courier" charset="0"/>
              </a:rPr>
              <a:t>“</a:t>
            </a:r>
            <a:r>
              <a:rPr lang="en-US" sz="1800" dirty="0" err="1">
                <a:latin typeface="Courier" charset="0"/>
                <a:ea typeface="Courier" charset="0"/>
                <a:cs typeface="Courier" charset="0"/>
              </a:rPr>
              <a:t>mpi</a:t>
            </a:r>
            <a:r>
              <a:rPr lang="en-US" sz="1800" dirty="0">
                <a:latin typeface="Courier" charset="0"/>
                <a:ea typeface="Courier" charset="0"/>
                <a:cs typeface="Courier" charset="0"/>
              </a:rPr>
              <a:t>://WORLD”, &amp;group1);</a:t>
            </a:r>
          </a:p>
          <a:p>
            <a:pPr marL="0" indent="0">
              <a:buNone/>
            </a:pPr>
            <a:r>
              <a:rPr lang="en-US" sz="1800" dirty="0" err="1">
                <a:latin typeface="Courier" charset="0"/>
                <a:ea typeface="Courier" charset="0"/>
                <a:cs typeface="Courier" charset="0"/>
              </a:rPr>
              <a:t>MPI_Create_comm_from_group</a:t>
            </a:r>
            <a:r>
              <a:rPr lang="en-US" sz="1800" dirty="0">
                <a:latin typeface="Courier" charset="0"/>
                <a:ea typeface="Courier" charset="0"/>
                <a:cs typeface="Courier" charset="0"/>
              </a:rPr>
              <a:t>(group1, “ocean”, </a:t>
            </a:r>
            <a:r>
              <a:rPr lang="is-IS" sz="1800" dirty="0">
                <a:latin typeface="Courier" charset="0"/>
                <a:ea typeface="Courier" charset="0"/>
                <a:cs typeface="Courier" charset="0"/>
              </a:rPr>
              <a:t>…, &amp;comm1);</a:t>
            </a:r>
          </a:p>
          <a:p>
            <a:pPr marL="0" indent="0">
              <a:buNone/>
            </a:pPr>
            <a:r>
              <a:rPr lang="is-IS" sz="1800" dirty="0" smtClean="0">
                <a:latin typeface="Courier" charset="0"/>
                <a:ea typeface="Courier" charset="0"/>
                <a:cs typeface="Courier" charset="0"/>
              </a:rPr>
              <a:t>MPI_Isend(</a:t>
            </a:r>
            <a:r>
              <a:rPr lang="is-IS" sz="1800" dirty="0">
                <a:latin typeface="Courier" charset="0"/>
                <a:ea typeface="Courier" charset="0"/>
                <a:cs typeface="Courier" charset="0"/>
              </a:rPr>
              <a:t>…</a:t>
            </a:r>
            <a:r>
              <a:rPr lang="is-IS" sz="1800" dirty="0" smtClean="0">
                <a:latin typeface="Courier" charset="0"/>
                <a:ea typeface="Courier" charset="0"/>
                <a:cs typeface="Courier" charset="0"/>
              </a:rPr>
              <a:t>, &amp;req[0]);</a:t>
            </a:r>
          </a:p>
          <a:p>
            <a:pPr marL="0" indent="0">
              <a:buNone/>
            </a:pPr>
            <a:endParaRPr lang="en-US" sz="1800" dirty="0"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en-US" sz="18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// Session, group, and communicator 2</a:t>
            </a:r>
            <a:endParaRPr lang="en-US" sz="1800" dirty="0"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en-US" sz="1800" dirty="0" err="1" smtClean="0">
                <a:latin typeface="Courier" charset="0"/>
                <a:ea typeface="Courier" charset="0"/>
                <a:cs typeface="Courier" charset="0"/>
              </a:rPr>
              <a:t>MPI_Create_group_from_session_name</a:t>
            </a:r>
            <a:r>
              <a:rPr lang="en-US" sz="1800" dirty="0" smtClean="0">
                <a:latin typeface="Courier" charset="0"/>
                <a:ea typeface="Courier" charset="0"/>
                <a:cs typeface="Courier" charset="0"/>
              </a:rPr>
              <a:t>(session_2,</a:t>
            </a:r>
          </a:p>
          <a:p>
            <a:pPr marL="0" indent="0">
              <a:buNone/>
            </a:pPr>
            <a:r>
              <a:rPr lang="en-US" sz="18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1800" dirty="0" smtClean="0">
                <a:latin typeface="Courier" charset="0"/>
                <a:ea typeface="Courier" charset="0"/>
                <a:cs typeface="Courier" charset="0"/>
              </a:rPr>
              <a:t>“</a:t>
            </a:r>
            <a:r>
              <a:rPr lang="en-US" sz="1800" dirty="0" err="1">
                <a:latin typeface="Courier" charset="0"/>
                <a:ea typeface="Courier" charset="0"/>
                <a:cs typeface="Courier" charset="0"/>
              </a:rPr>
              <a:t>mpi</a:t>
            </a:r>
            <a:r>
              <a:rPr lang="en-US" sz="1800" dirty="0">
                <a:latin typeface="Courier" charset="0"/>
                <a:ea typeface="Courier" charset="0"/>
                <a:cs typeface="Courier" charset="0"/>
              </a:rPr>
              <a:t>://WORLD”, &amp;group2);</a:t>
            </a:r>
          </a:p>
          <a:p>
            <a:pPr marL="0" indent="0">
              <a:buNone/>
            </a:pPr>
            <a:r>
              <a:rPr lang="en-US" sz="1800" dirty="0" err="1">
                <a:latin typeface="Courier" charset="0"/>
                <a:ea typeface="Courier" charset="0"/>
                <a:cs typeface="Courier" charset="0"/>
              </a:rPr>
              <a:t>MPI_Create_comm_from_group</a:t>
            </a:r>
            <a:r>
              <a:rPr lang="en-US" sz="1800" dirty="0">
                <a:latin typeface="Courier" charset="0"/>
                <a:ea typeface="Courier" charset="0"/>
                <a:cs typeface="Courier" charset="0"/>
              </a:rPr>
              <a:t>(group2, “</a:t>
            </a:r>
            <a:r>
              <a:rPr lang="en-US" sz="1800" dirty="0" err="1" smtClean="0">
                <a:latin typeface="Courier" charset="0"/>
                <a:ea typeface="Courier" charset="0"/>
                <a:cs typeface="Courier" charset="0"/>
              </a:rPr>
              <a:t>atmos</a:t>
            </a:r>
            <a:r>
              <a:rPr lang="en-US" sz="1800" dirty="0" smtClean="0">
                <a:latin typeface="Courier" charset="0"/>
                <a:ea typeface="Courier" charset="0"/>
                <a:cs typeface="Courier" charset="0"/>
              </a:rPr>
              <a:t>”, </a:t>
            </a:r>
            <a:r>
              <a:rPr lang="is-IS" sz="1800" dirty="0" smtClean="0">
                <a:latin typeface="Courier" charset="0"/>
                <a:ea typeface="Courier" charset="0"/>
                <a:cs typeface="Courier" charset="0"/>
              </a:rPr>
              <a:t>…, </a:t>
            </a:r>
            <a:r>
              <a:rPr lang="is-IS" sz="1800" dirty="0">
                <a:latin typeface="Courier" charset="0"/>
                <a:ea typeface="Courier" charset="0"/>
                <a:cs typeface="Courier" charset="0"/>
              </a:rPr>
              <a:t>&amp;comm2);</a:t>
            </a:r>
          </a:p>
          <a:p>
            <a:pPr marL="0" indent="0">
              <a:buNone/>
            </a:pPr>
            <a:r>
              <a:rPr lang="is-IS" sz="1800" dirty="0">
                <a:latin typeface="Courier" charset="0"/>
                <a:ea typeface="Courier" charset="0"/>
                <a:cs typeface="Courier" charset="0"/>
              </a:rPr>
              <a:t>MPI_Isend(…, &amp;</a:t>
            </a:r>
            <a:r>
              <a:rPr lang="is-IS" sz="1800" dirty="0" smtClean="0">
                <a:latin typeface="Courier" charset="0"/>
                <a:ea typeface="Courier" charset="0"/>
                <a:cs typeface="Courier" charset="0"/>
              </a:rPr>
              <a:t>req[1]);</a:t>
            </a:r>
            <a:endParaRPr lang="is-IS" sz="1800" dirty="0"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endParaRPr lang="is-IS" sz="1800" dirty="0"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is-IS" sz="18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// </a:t>
            </a:r>
            <a:r>
              <a:rPr lang="is-IS" sz="1800" dirty="0" smtClean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Mixing requests from different</a:t>
            </a:r>
          </a:p>
          <a:p>
            <a:pPr marL="0" indent="0">
              <a:buNone/>
            </a:pPr>
            <a:r>
              <a:rPr lang="is-IS" sz="1800" dirty="0" smtClean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// sessions is disallowed</a:t>
            </a:r>
            <a:endParaRPr lang="is-IS" sz="1800" dirty="0">
              <a:solidFill>
                <a:srgbClr val="FF0000"/>
              </a:solidFill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en-US" sz="1800" dirty="0" err="1" smtClean="0">
                <a:latin typeface="Courier" charset="0"/>
                <a:ea typeface="Courier" charset="0"/>
                <a:cs typeface="Courier" charset="0"/>
              </a:rPr>
              <a:t>MPI_Waitall</a:t>
            </a:r>
            <a:r>
              <a:rPr lang="en-US" sz="1800" dirty="0" smtClean="0">
                <a:latin typeface="Courier" charset="0"/>
                <a:ea typeface="Courier" charset="0"/>
                <a:cs typeface="Courier" charset="0"/>
              </a:rPr>
              <a:t>(2, </a:t>
            </a:r>
            <a:r>
              <a:rPr lang="en-US" sz="1800" dirty="0" err="1" smtClean="0">
                <a:latin typeface="Courier" charset="0"/>
                <a:ea typeface="Courier" charset="0"/>
                <a:cs typeface="Courier" charset="0"/>
              </a:rPr>
              <a:t>req</a:t>
            </a:r>
            <a:r>
              <a:rPr lang="en-US" sz="1800" dirty="0" smtClean="0">
                <a:latin typeface="Courier" charset="0"/>
                <a:ea typeface="Courier" charset="0"/>
                <a:cs typeface="Courier" charset="0"/>
              </a:rPr>
              <a:t>, </a:t>
            </a:r>
            <a:r>
              <a:rPr lang="is-IS" sz="1800" dirty="0" smtClean="0">
                <a:latin typeface="Courier" charset="0"/>
                <a:ea typeface="Courier" charset="0"/>
                <a:cs typeface="Courier" charset="0"/>
              </a:rPr>
              <a:t>…)</a:t>
            </a:r>
            <a:r>
              <a:rPr lang="en-US" sz="1800" dirty="0" smtClean="0">
                <a:latin typeface="Courier" charset="0"/>
                <a:ea typeface="Courier" charset="0"/>
                <a:cs typeface="Courier" charset="0"/>
              </a:rPr>
              <a:t>; </a:t>
            </a:r>
            <a:r>
              <a:rPr lang="en-US" sz="1800" dirty="0" smtClean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// ERROR!</a:t>
            </a:r>
            <a:endParaRPr lang="en-US" sz="1800" dirty="0">
              <a:solidFill>
                <a:srgbClr val="FF0000"/>
              </a:solidFill>
              <a:latin typeface="Courier" charset="0"/>
              <a:ea typeface="Courier" charset="0"/>
              <a:cs typeface="Couri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7611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Extracting a Set from a Group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Proposal 1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err="1" smtClean="0"/>
              <a:t>MPI_Group_translate_session</a:t>
            </a:r>
            <a:r>
              <a:rPr lang="en-US" dirty="0" smtClean="0"/>
              <a:t>(</a:t>
            </a:r>
            <a:r>
              <a:rPr lang="en-US" dirty="0" err="1" smtClean="0"/>
              <a:t>MPI_Group</a:t>
            </a:r>
            <a:r>
              <a:rPr lang="en-US" dirty="0" smtClean="0"/>
              <a:t> </a:t>
            </a:r>
            <a:r>
              <a:rPr lang="en-US" dirty="0" err="1" smtClean="0"/>
              <a:t>src_group</a:t>
            </a:r>
            <a:r>
              <a:rPr lang="en-US" dirty="0" smtClean="0"/>
              <a:t>, </a:t>
            </a:r>
            <a:r>
              <a:rPr lang="en-US" dirty="0" err="1" smtClean="0"/>
              <a:t>MPI_Session</a:t>
            </a:r>
            <a:r>
              <a:rPr lang="en-US" dirty="0" smtClean="0"/>
              <a:t> </a:t>
            </a:r>
            <a:r>
              <a:rPr lang="en-US" dirty="0" err="1" smtClean="0"/>
              <a:t>dest_session</a:t>
            </a:r>
            <a:r>
              <a:rPr lang="en-US" dirty="0" smtClean="0"/>
              <a:t>, </a:t>
            </a:r>
            <a:r>
              <a:rPr lang="en-US" dirty="0" err="1" smtClean="0"/>
              <a:t>MPI_Group</a:t>
            </a:r>
            <a:r>
              <a:rPr lang="en-US" dirty="0" smtClean="0"/>
              <a:t> *</a:t>
            </a:r>
            <a:r>
              <a:rPr lang="en-US" dirty="0" err="1" smtClean="0"/>
              <a:t>output_group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Proposal 2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err="1" smtClean="0"/>
              <a:t>MPI_Group_extract_set</a:t>
            </a:r>
            <a:r>
              <a:rPr lang="en-US" dirty="0" smtClean="0"/>
              <a:t>(</a:t>
            </a:r>
            <a:r>
              <a:rPr lang="en-US" dirty="0" err="1" smtClean="0"/>
              <a:t>MPI_Group</a:t>
            </a:r>
            <a:r>
              <a:rPr lang="en-US" dirty="0" smtClean="0"/>
              <a:t>, char </a:t>
            </a:r>
            <a:r>
              <a:rPr lang="en-US" dirty="0" err="1" smtClean="0"/>
              <a:t>set_name</a:t>
            </a:r>
            <a:r>
              <a:rPr lang="en-US" dirty="0" smtClean="0"/>
              <a:t>[MPI_MAX_SET_NAME])</a:t>
            </a:r>
          </a:p>
          <a:p>
            <a:pPr lvl="1"/>
            <a:r>
              <a:rPr lang="en-US" dirty="0" smtClean="0"/>
              <a:t>Could give a locally-unique name</a:t>
            </a:r>
          </a:p>
          <a:p>
            <a:pPr lvl="1"/>
            <a:r>
              <a:rPr lang="en-US" dirty="0" smtClean="0"/>
              <a:t>E.g., local://group37</a:t>
            </a:r>
          </a:p>
          <a:p>
            <a:pPr lvl="1"/>
            <a:r>
              <a:rPr lang="en-US" dirty="0" smtClean="0"/>
              <a:t>Can be used in a different session</a:t>
            </a:r>
          </a:p>
          <a:p>
            <a:pPr lvl="1"/>
            <a:r>
              <a:rPr lang="en-US" dirty="0" smtClean="0"/>
              <a:t>Name will become stale when MPI is finalized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99606" y="4579495"/>
            <a:ext cx="3455233" cy="205365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Use case: two libraries in a single process want to take an input communicator (or group) and make a communicator (or group) in their own session with all the same members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7300210" y="0"/>
            <a:ext cx="1843790" cy="667062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ysClr val="windowText" lastClr="000000"/>
                </a:solidFill>
              </a:rPr>
              <a:t>New </a:t>
            </a:r>
            <a:r>
              <a:rPr lang="en-US" smtClean="0">
                <a:solidFill>
                  <a:sysClr val="windowText" lastClr="000000"/>
                </a:solidFill>
              </a:rPr>
              <a:t>since Bellevue </a:t>
            </a:r>
            <a:r>
              <a:rPr lang="en-US" dirty="0" smtClean="0">
                <a:solidFill>
                  <a:sysClr val="windowText" lastClr="000000"/>
                </a:solidFill>
              </a:rPr>
              <a:t>meeting</a:t>
            </a:r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0" y="0"/>
            <a:ext cx="2855626" cy="607102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Need to discuss in WG</a:t>
            </a:r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4694308" y="6077891"/>
            <a:ext cx="4449692" cy="780109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ysClr val="windowText" lastClr="000000"/>
                </a:solidFill>
              </a:rPr>
              <a:t>Cleaner: does not allow 2</a:t>
            </a:r>
            <a:r>
              <a:rPr lang="en-US" baseline="30000" dirty="0" smtClean="0">
                <a:solidFill>
                  <a:sysClr val="windowText" lastClr="000000"/>
                </a:solidFill>
              </a:rPr>
              <a:t>nd</a:t>
            </a:r>
            <a:r>
              <a:rPr lang="en-US" dirty="0" smtClean="0">
                <a:solidFill>
                  <a:sysClr val="windowText" lastClr="000000"/>
                </a:solidFill>
              </a:rPr>
              <a:t> library to </a:t>
            </a:r>
            <a:r>
              <a:rPr lang="en-US" dirty="0" err="1" smtClean="0">
                <a:solidFill>
                  <a:sysClr val="windowText" lastClr="000000"/>
                </a:solidFill>
              </a:rPr>
              <a:t>mis</a:t>
            </a:r>
            <a:r>
              <a:rPr lang="en-US" dirty="0" smtClean="0">
                <a:solidFill>
                  <a:sysClr val="windowText" lastClr="000000"/>
                </a:solidFill>
              </a:rPr>
              <a:t>-use a </a:t>
            </a:r>
            <a:r>
              <a:rPr lang="en-US" dirty="0" err="1" smtClean="0">
                <a:solidFill>
                  <a:sysClr val="windowText" lastClr="000000"/>
                </a:solidFill>
              </a:rPr>
              <a:t>comm</a:t>
            </a:r>
            <a:r>
              <a:rPr lang="en-US" dirty="0" smtClean="0">
                <a:solidFill>
                  <a:sysClr val="windowText" lastClr="000000"/>
                </a:solidFill>
              </a:rPr>
              <a:t>/group from the other.  Also useful for tools to extract set names.</a:t>
            </a:r>
            <a:endParaRPr lang="en-US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728571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MPI_Session_finalize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75354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Each session that is initialized must be finalized</a:t>
            </a:r>
          </a:p>
          <a:p>
            <a:r>
              <a:rPr lang="en-US" dirty="0" smtClean="0"/>
              <a:t>Analogous to MPI_FINALIZE</a:t>
            </a:r>
          </a:p>
          <a:p>
            <a:pPr lvl="1"/>
            <a:r>
              <a:rPr lang="en-US" dirty="0" smtClean="0"/>
              <a:t>MPI-3.1 says:</a:t>
            </a:r>
          </a:p>
          <a:p>
            <a:pPr lvl="2"/>
            <a:r>
              <a:rPr lang="en-US" dirty="0" smtClean="0"/>
              <a:t>“MPI_FINALIZE </a:t>
            </a:r>
            <a:r>
              <a:rPr lang="en-US" dirty="0"/>
              <a:t>is collective over all connected processes. If no processes were spawned, accepted or connected then this means over MPI_COMM_WORLD; otherwise it is collective over the union of all processes that have been and continue to be connected, as explained in Section 10.5.4</a:t>
            </a:r>
            <a:r>
              <a:rPr lang="en-US" dirty="0" smtClean="0"/>
              <a:t>.”</a:t>
            </a:r>
          </a:p>
          <a:p>
            <a:pPr lvl="1"/>
            <a:r>
              <a:rPr lang="en-US" dirty="0" smtClean="0"/>
              <a:t>SESSION_FINALIZE is collective over all processes that are connected via </a:t>
            </a:r>
            <a:r>
              <a:rPr lang="en-US" smtClean="0"/>
              <a:t>MPI communication objects that both:</a:t>
            </a:r>
          </a:p>
          <a:p>
            <a:pPr lvl="2"/>
            <a:r>
              <a:rPr lang="en-US" dirty="0" smtClean="0"/>
              <a:t>Were created as part of the session, and</a:t>
            </a:r>
          </a:p>
          <a:p>
            <a:pPr lvl="2"/>
            <a:r>
              <a:rPr lang="en-US" dirty="0"/>
              <a:t>S</a:t>
            </a:r>
            <a:r>
              <a:rPr lang="en-US" dirty="0" smtClean="0"/>
              <a:t>till exist</a:t>
            </a:r>
          </a:p>
          <a:p>
            <a:pPr lvl="1"/>
            <a:endParaRPr lang="en-US" dirty="0" smtClean="0"/>
          </a:p>
        </p:txBody>
      </p:sp>
      <p:sp>
        <p:nvSpPr>
          <p:cNvPr id="10" name="Rectangle 9"/>
          <p:cNvSpPr/>
          <p:nvPr/>
        </p:nvSpPr>
        <p:spPr>
          <a:xfrm>
            <a:off x="7300210" y="0"/>
            <a:ext cx="1843790" cy="667062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ysClr val="windowText" lastClr="000000"/>
                </a:solidFill>
              </a:rPr>
              <a:t>Modified since Bellevue meeting</a:t>
            </a:r>
            <a:endParaRPr lang="en-US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5748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4213" y="2660917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Well, that all sounds great.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is-IS" dirty="0" smtClean="0"/>
              <a:t>…but who calls MPI_INIT?</a:t>
            </a:r>
            <a:br>
              <a:rPr lang="is-IS" dirty="0" smtClean="0"/>
            </a:br>
            <a:r>
              <a:rPr lang="is-IS" dirty="0" smtClean="0"/>
              <a:t/>
            </a:r>
            <a:br>
              <a:rPr lang="is-IS" dirty="0" smtClean="0"/>
            </a:br>
            <a:r>
              <a:rPr lang="is-IS" dirty="0" smtClean="0"/>
              <a:t>And what session does MPI_COMM_WORLD / MPI_COMM_SELF belong to?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8112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New concept: no longer require MPI_INIT / MPI_FINALIZE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0475" y="2662449"/>
            <a:ext cx="4083050" cy="2714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2975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New concept: no longer require MPI_INIT / MPI_FINALIZE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WHAT?!</a:t>
            </a:r>
          </a:p>
          <a:p>
            <a:r>
              <a:rPr lang="en-US" dirty="0" smtClean="0"/>
              <a:t>When will MPI initialize itself?</a:t>
            </a:r>
          </a:p>
          <a:p>
            <a:r>
              <a:rPr lang="en-US" dirty="0" smtClean="0"/>
              <a:t>How will MPI finalize itself?</a:t>
            </a:r>
          </a:p>
          <a:p>
            <a:pPr lvl="1"/>
            <a:r>
              <a:rPr lang="en-US" dirty="0" smtClean="0"/>
              <a:t>It is still (very) desirable to allow MPI to clean itself up so that MPI processes can be “</a:t>
            </a:r>
            <a:r>
              <a:rPr lang="en-US" dirty="0" err="1" smtClean="0"/>
              <a:t>valgrind</a:t>
            </a:r>
            <a:r>
              <a:rPr lang="en-US" dirty="0" smtClean="0"/>
              <a:t> clean” when they exit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525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Split MPI APIs into two sets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982792" y="1529750"/>
            <a:ext cx="2431750" cy="639762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en-US" dirty="0" smtClean="0">
                <a:solidFill>
                  <a:srgbClr val="00B050"/>
                </a:solidFill>
              </a:rPr>
              <a:t>Performance doesn’t matter (as much)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325865" y="2273731"/>
            <a:ext cx="3945924" cy="3951288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Functions that create / query / destroy:</a:t>
            </a:r>
          </a:p>
          <a:p>
            <a:pPr lvl="1"/>
            <a:r>
              <a:rPr lang="en-US" dirty="0" err="1" smtClean="0"/>
              <a:t>MPI_Comm</a:t>
            </a:r>
            <a:endParaRPr lang="en-US" dirty="0" smtClean="0"/>
          </a:p>
          <a:p>
            <a:pPr lvl="1"/>
            <a:r>
              <a:rPr lang="en-US" dirty="0" err="1" smtClean="0"/>
              <a:t>MPI_File</a:t>
            </a:r>
            <a:endParaRPr lang="en-US" dirty="0" smtClean="0"/>
          </a:p>
          <a:p>
            <a:pPr lvl="1"/>
            <a:r>
              <a:rPr lang="en-US" dirty="0" err="1" smtClean="0"/>
              <a:t>MPI_Win</a:t>
            </a:r>
            <a:endParaRPr lang="en-US" dirty="0" smtClean="0"/>
          </a:p>
          <a:p>
            <a:pPr lvl="1"/>
            <a:r>
              <a:rPr lang="en-US" dirty="0" err="1" smtClean="0"/>
              <a:t>MPI_Info</a:t>
            </a:r>
            <a:endParaRPr lang="en-US" dirty="0"/>
          </a:p>
          <a:p>
            <a:pPr lvl="1"/>
            <a:r>
              <a:rPr lang="en-US" dirty="0" err="1"/>
              <a:t>MPI_Op</a:t>
            </a:r>
            <a:endParaRPr lang="en-US" dirty="0"/>
          </a:p>
          <a:p>
            <a:pPr lvl="1"/>
            <a:r>
              <a:rPr lang="en-US" dirty="0" err="1"/>
              <a:t>MPI_Errhandler</a:t>
            </a:r>
            <a:endParaRPr lang="en-US" dirty="0"/>
          </a:p>
          <a:p>
            <a:pPr lvl="1"/>
            <a:r>
              <a:rPr lang="en-US" dirty="0" err="1" smtClean="0"/>
              <a:t>MPI_Datatype</a:t>
            </a:r>
            <a:endParaRPr lang="en-US" dirty="0" smtClean="0"/>
          </a:p>
          <a:p>
            <a:pPr lvl="1"/>
            <a:r>
              <a:rPr lang="en-US" dirty="0" err="1" smtClean="0"/>
              <a:t>MPI_Group</a:t>
            </a:r>
            <a:endParaRPr lang="en-US" dirty="0" smtClean="0"/>
          </a:p>
          <a:p>
            <a:pPr lvl="1"/>
            <a:r>
              <a:rPr lang="en-US" dirty="0" err="1" smtClean="0"/>
              <a:t>MPI_Session</a:t>
            </a:r>
            <a:endParaRPr lang="en-US" dirty="0" smtClean="0"/>
          </a:p>
          <a:p>
            <a:pPr lvl="1"/>
            <a:r>
              <a:rPr lang="en-US" dirty="0" smtClean="0"/>
              <a:t>Attributes</a:t>
            </a:r>
          </a:p>
          <a:p>
            <a:pPr lvl="1"/>
            <a:r>
              <a:rPr lang="en-US" dirty="0" smtClean="0"/>
              <a:t>Processes</a:t>
            </a:r>
          </a:p>
          <a:p>
            <a:r>
              <a:rPr lang="en-US" dirty="0" smtClean="0"/>
              <a:t>MPI_T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>
          <a:xfrm>
            <a:off x="5580871" y="1529750"/>
            <a:ext cx="2887276" cy="639762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Performance</a:t>
            </a:r>
          </a:p>
          <a:p>
            <a:pPr algn="ctr"/>
            <a:r>
              <a:rPr lang="en-US" dirty="0" smtClean="0">
                <a:solidFill>
                  <a:srgbClr val="FF0000"/>
                </a:solidFill>
              </a:rPr>
              <a:t>absolutely matters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>
          <a:xfrm>
            <a:off x="5273127" y="2199589"/>
            <a:ext cx="3195020" cy="3951288"/>
          </a:xfrm>
        </p:spPr>
        <p:txBody>
          <a:bodyPr>
            <a:normAutofit/>
          </a:bodyPr>
          <a:lstStyle/>
          <a:p>
            <a:r>
              <a:rPr lang="en-US" dirty="0" smtClean="0"/>
              <a:t>Point </a:t>
            </a:r>
            <a:r>
              <a:rPr lang="en-US" dirty="0"/>
              <a:t>to </a:t>
            </a:r>
            <a:r>
              <a:rPr lang="en-US" dirty="0" smtClean="0"/>
              <a:t>point</a:t>
            </a:r>
            <a:endParaRPr lang="en-US" dirty="0"/>
          </a:p>
          <a:p>
            <a:r>
              <a:rPr lang="en-US" dirty="0" smtClean="0"/>
              <a:t>Collectives</a:t>
            </a:r>
            <a:endParaRPr lang="en-US" dirty="0"/>
          </a:p>
          <a:p>
            <a:r>
              <a:rPr lang="en-US" dirty="0" smtClean="0"/>
              <a:t>I/O</a:t>
            </a:r>
            <a:endParaRPr lang="en-US" dirty="0"/>
          </a:p>
          <a:p>
            <a:r>
              <a:rPr lang="en-US" dirty="0" smtClean="0"/>
              <a:t>RMA</a:t>
            </a:r>
          </a:p>
          <a:p>
            <a:r>
              <a:rPr lang="en-US" dirty="0" smtClean="0"/>
              <a:t>Test/Wait</a:t>
            </a:r>
          </a:p>
          <a:p>
            <a:r>
              <a:rPr lang="en-US" dirty="0" smtClean="0"/>
              <a:t>Handle language </a:t>
            </a:r>
            <a:r>
              <a:rPr lang="en-US" dirty="0" err="1" smtClean="0"/>
              <a:t>xfer</a:t>
            </a:r>
            <a:endParaRPr lang="en-US" dirty="0" smtClean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4561060" y="1351092"/>
            <a:ext cx="0" cy="477507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9956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Split MPI APIs into two sets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982792" y="1529750"/>
            <a:ext cx="2431750" cy="639762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en-US" dirty="0" smtClean="0">
                <a:solidFill>
                  <a:srgbClr val="00B050"/>
                </a:solidFill>
              </a:rPr>
              <a:t>Performance doesn’t matter (as much)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325865" y="2273731"/>
            <a:ext cx="3945924" cy="3951288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Functions that create / query / destroy:</a:t>
            </a:r>
          </a:p>
          <a:p>
            <a:pPr lvl="1"/>
            <a:r>
              <a:rPr lang="en-US" dirty="0" err="1" smtClean="0"/>
              <a:t>MPI_Comm</a:t>
            </a:r>
            <a:endParaRPr lang="en-US" dirty="0" smtClean="0"/>
          </a:p>
          <a:p>
            <a:pPr lvl="1"/>
            <a:r>
              <a:rPr lang="en-US" dirty="0" err="1" smtClean="0"/>
              <a:t>MPI_File</a:t>
            </a:r>
            <a:endParaRPr lang="en-US" dirty="0" smtClean="0"/>
          </a:p>
          <a:p>
            <a:pPr lvl="1"/>
            <a:r>
              <a:rPr lang="en-US" dirty="0" err="1" smtClean="0"/>
              <a:t>MPI_Win</a:t>
            </a:r>
            <a:endParaRPr lang="en-US" dirty="0" smtClean="0"/>
          </a:p>
          <a:p>
            <a:pPr lvl="1"/>
            <a:r>
              <a:rPr lang="en-US" dirty="0" err="1" smtClean="0"/>
              <a:t>MPI_Info</a:t>
            </a:r>
            <a:endParaRPr lang="en-US" dirty="0"/>
          </a:p>
          <a:p>
            <a:pPr lvl="1"/>
            <a:r>
              <a:rPr lang="en-US" dirty="0" err="1"/>
              <a:t>MPI_Op</a:t>
            </a:r>
            <a:endParaRPr lang="en-US" dirty="0"/>
          </a:p>
          <a:p>
            <a:pPr lvl="1"/>
            <a:r>
              <a:rPr lang="en-US" dirty="0" err="1"/>
              <a:t>MPI_Errhandler</a:t>
            </a:r>
            <a:endParaRPr lang="en-US" dirty="0"/>
          </a:p>
          <a:p>
            <a:pPr lvl="1"/>
            <a:r>
              <a:rPr lang="en-US" dirty="0" err="1" smtClean="0"/>
              <a:t>MPI_Datatype</a:t>
            </a:r>
            <a:endParaRPr lang="en-US" dirty="0" smtClean="0"/>
          </a:p>
          <a:p>
            <a:pPr lvl="1"/>
            <a:r>
              <a:rPr lang="en-US" dirty="0" err="1" smtClean="0"/>
              <a:t>MPI_Group</a:t>
            </a:r>
            <a:endParaRPr lang="en-US" dirty="0" smtClean="0"/>
          </a:p>
          <a:p>
            <a:pPr lvl="1"/>
            <a:r>
              <a:rPr lang="en-US" dirty="0" err="1" smtClean="0"/>
              <a:t>MPI_Session</a:t>
            </a:r>
            <a:endParaRPr lang="en-US" dirty="0" smtClean="0"/>
          </a:p>
          <a:p>
            <a:pPr lvl="1"/>
            <a:r>
              <a:rPr lang="en-US" dirty="0" smtClean="0"/>
              <a:t>Attributes</a:t>
            </a:r>
          </a:p>
          <a:p>
            <a:pPr lvl="1"/>
            <a:r>
              <a:rPr lang="en-US" dirty="0" smtClean="0"/>
              <a:t>Processes</a:t>
            </a:r>
          </a:p>
          <a:p>
            <a:r>
              <a:rPr lang="en-US" dirty="0" smtClean="0"/>
              <a:t>MPI_T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>
          <a:xfrm>
            <a:off x="5580871" y="1529750"/>
            <a:ext cx="2887276" cy="639762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Performance</a:t>
            </a:r>
          </a:p>
          <a:p>
            <a:pPr algn="ctr"/>
            <a:r>
              <a:rPr lang="en-US" dirty="0" smtClean="0">
                <a:solidFill>
                  <a:srgbClr val="FF0000"/>
                </a:solidFill>
              </a:rPr>
              <a:t>absolutely matters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>
          <a:xfrm>
            <a:off x="5273127" y="2199589"/>
            <a:ext cx="3195020" cy="3951288"/>
          </a:xfrm>
        </p:spPr>
        <p:txBody>
          <a:bodyPr>
            <a:normAutofit/>
          </a:bodyPr>
          <a:lstStyle/>
          <a:p>
            <a:r>
              <a:rPr lang="en-US" dirty="0" smtClean="0"/>
              <a:t>Point </a:t>
            </a:r>
            <a:r>
              <a:rPr lang="en-US" dirty="0"/>
              <a:t>to </a:t>
            </a:r>
            <a:r>
              <a:rPr lang="en-US" dirty="0" smtClean="0"/>
              <a:t>point</a:t>
            </a:r>
            <a:endParaRPr lang="en-US" dirty="0"/>
          </a:p>
          <a:p>
            <a:r>
              <a:rPr lang="en-US" dirty="0" smtClean="0"/>
              <a:t>Collectives</a:t>
            </a:r>
            <a:endParaRPr lang="en-US" dirty="0"/>
          </a:p>
          <a:p>
            <a:r>
              <a:rPr lang="en-US" dirty="0" smtClean="0"/>
              <a:t>I/O</a:t>
            </a:r>
            <a:endParaRPr lang="en-US" dirty="0"/>
          </a:p>
          <a:p>
            <a:r>
              <a:rPr lang="en-US" dirty="0" smtClean="0"/>
              <a:t>RMA</a:t>
            </a:r>
          </a:p>
          <a:p>
            <a:r>
              <a:rPr lang="en-US" dirty="0" smtClean="0"/>
              <a:t>Test/Wait</a:t>
            </a:r>
          </a:p>
          <a:p>
            <a:r>
              <a:rPr lang="en-US" dirty="0" smtClean="0"/>
              <a:t>Handle language </a:t>
            </a:r>
            <a:r>
              <a:rPr lang="en-US" dirty="0" err="1" smtClean="0"/>
              <a:t>xfer</a:t>
            </a:r>
            <a:endParaRPr lang="en-US" dirty="0" smtClean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4561060" y="1351092"/>
            <a:ext cx="0" cy="477507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325865" y="2364258"/>
            <a:ext cx="3809529" cy="3435178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Ensure that MPI is initialized (and/or finalized) by these functions</a:t>
            </a:r>
            <a:endParaRPr lang="en-US" sz="2400" dirty="0"/>
          </a:p>
        </p:txBody>
      </p:sp>
      <p:sp>
        <p:nvSpPr>
          <p:cNvPr id="15" name="Rounded Rectangle 14"/>
          <p:cNvSpPr/>
          <p:nvPr/>
        </p:nvSpPr>
        <p:spPr>
          <a:xfrm>
            <a:off x="5160815" y="2364258"/>
            <a:ext cx="3682314" cy="3435178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These functions still can’t be used unless MPI </a:t>
            </a:r>
            <a:r>
              <a:rPr lang="en-US" sz="2400" smtClean="0"/>
              <a:t>is initialized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62469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Split MPI APIs into two sets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982792" y="1529750"/>
            <a:ext cx="2431750" cy="639762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en-US" dirty="0" smtClean="0">
                <a:solidFill>
                  <a:srgbClr val="00B050"/>
                </a:solidFill>
              </a:rPr>
              <a:t>Performance doesn’t matter (as much)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325865" y="2273731"/>
            <a:ext cx="3945924" cy="3951288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Functions that create / query / destroy:</a:t>
            </a:r>
          </a:p>
          <a:p>
            <a:pPr lvl="1"/>
            <a:r>
              <a:rPr lang="en-US" dirty="0" err="1" smtClean="0"/>
              <a:t>MPI_Comm</a:t>
            </a:r>
            <a:endParaRPr lang="en-US" dirty="0" smtClean="0"/>
          </a:p>
          <a:p>
            <a:pPr lvl="1"/>
            <a:r>
              <a:rPr lang="en-US" dirty="0" err="1" smtClean="0"/>
              <a:t>MPI_File</a:t>
            </a:r>
            <a:endParaRPr lang="en-US" dirty="0" smtClean="0"/>
          </a:p>
          <a:p>
            <a:pPr lvl="1"/>
            <a:r>
              <a:rPr lang="en-US" dirty="0" err="1" smtClean="0"/>
              <a:t>MPI_Win</a:t>
            </a:r>
            <a:endParaRPr lang="en-US" dirty="0" smtClean="0"/>
          </a:p>
          <a:p>
            <a:pPr lvl="1"/>
            <a:r>
              <a:rPr lang="en-US" dirty="0" err="1" smtClean="0"/>
              <a:t>MPI_Info</a:t>
            </a:r>
            <a:endParaRPr lang="en-US" dirty="0"/>
          </a:p>
          <a:p>
            <a:pPr lvl="1"/>
            <a:r>
              <a:rPr lang="en-US" dirty="0" err="1"/>
              <a:t>MPI_Op</a:t>
            </a:r>
            <a:endParaRPr lang="en-US" dirty="0"/>
          </a:p>
          <a:p>
            <a:pPr lvl="1"/>
            <a:r>
              <a:rPr lang="en-US" dirty="0" err="1"/>
              <a:t>MPI_Errhandler</a:t>
            </a:r>
            <a:endParaRPr lang="en-US" dirty="0"/>
          </a:p>
          <a:p>
            <a:pPr lvl="1"/>
            <a:r>
              <a:rPr lang="en-US" dirty="0" err="1" smtClean="0"/>
              <a:t>MPI_Datatype</a:t>
            </a:r>
            <a:endParaRPr lang="en-US" dirty="0" smtClean="0"/>
          </a:p>
          <a:p>
            <a:pPr lvl="1"/>
            <a:r>
              <a:rPr lang="en-US" dirty="0" err="1" smtClean="0"/>
              <a:t>MPI_Group</a:t>
            </a:r>
            <a:endParaRPr lang="en-US" dirty="0" smtClean="0"/>
          </a:p>
          <a:p>
            <a:pPr lvl="1"/>
            <a:r>
              <a:rPr lang="en-US" dirty="0" err="1" smtClean="0"/>
              <a:t>MPI_Session</a:t>
            </a:r>
            <a:endParaRPr lang="en-US" dirty="0" smtClean="0"/>
          </a:p>
          <a:p>
            <a:pPr lvl="1"/>
            <a:r>
              <a:rPr lang="en-US" dirty="0" smtClean="0"/>
              <a:t>Attributes</a:t>
            </a:r>
          </a:p>
          <a:p>
            <a:pPr lvl="1"/>
            <a:r>
              <a:rPr lang="en-US" dirty="0" smtClean="0"/>
              <a:t>Processes</a:t>
            </a:r>
          </a:p>
          <a:p>
            <a:r>
              <a:rPr lang="en-US" dirty="0" smtClean="0"/>
              <a:t>MPI_T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>
          <a:xfrm>
            <a:off x="5580871" y="1529750"/>
            <a:ext cx="2887276" cy="639762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Performance</a:t>
            </a:r>
          </a:p>
          <a:p>
            <a:pPr algn="ctr"/>
            <a:r>
              <a:rPr lang="en-US" dirty="0" smtClean="0">
                <a:solidFill>
                  <a:srgbClr val="FF0000"/>
                </a:solidFill>
              </a:rPr>
              <a:t>absolutely matters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>
          <a:xfrm>
            <a:off x="5273127" y="2199589"/>
            <a:ext cx="3195020" cy="3951288"/>
          </a:xfrm>
        </p:spPr>
        <p:txBody>
          <a:bodyPr>
            <a:normAutofit/>
          </a:bodyPr>
          <a:lstStyle/>
          <a:p>
            <a:r>
              <a:rPr lang="en-US" dirty="0" smtClean="0"/>
              <a:t>Point </a:t>
            </a:r>
            <a:r>
              <a:rPr lang="en-US" dirty="0"/>
              <a:t>to </a:t>
            </a:r>
            <a:r>
              <a:rPr lang="en-US" dirty="0" smtClean="0"/>
              <a:t>point</a:t>
            </a:r>
            <a:endParaRPr lang="en-US" dirty="0"/>
          </a:p>
          <a:p>
            <a:r>
              <a:rPr lang="en-US" dirty="0" smtClean="0"/>
              <a:t>Collectives</a:t>
            </a:r>
            <a:endParaRPr lang="en-US" dirty="0"/>
          </a:p>
          <a:p>
            <a:r>
              <a:rPr lang="en-US" dirty="0" smtClean="0"/>
              <a:t>I/O</a:t>
            </a:r>
            <a:endParaRPr lang="en-US" dirty="0"/>
          </a:p>
          <a:p>
            <a:r>
              <a:rPr lang="en-US" dirty="0" smtClean="0"/>
              <a:t>RMA</a:t>
            </a:r>
          </a:p>
          <a:p>
            <a:r>
              <a:rPr lang="en-US" dirty="0" smtClean="0"/>
              <a:t>Test/Wait</a:t>
            </a:r>
          </a:p>
          <a:p>
            <a:r>
              <a:rPr lang="en-US" dirty="0" smtClean="0"/>
              <a:t>Handle language </a:t>
            </a:r>
            <a:r>
              <a:rPr lang="en-US" dirty="0" err="1" smtClean="0"/>
              <a:t>xfer</a:t>
            </a:r>
            <a:endParaRPr lang="en-US" dirty="0" smtClean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4561060" y="1351092"/>
            <a:ext cx="0" cy="477507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325866" y="5442422"/>
            <a:ext cx="4010072" cy="1367481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These functions </a:t>
            </a:r>
            <a:r>
              <a:rPr lang="en-US" sz="2400" dirty="0" err="1" smtClean="0"/>
              <a:t>init</a:t>
            </a:r>
            <a:r>
              <a:rPr lang="en-US" sz="2400" dirty="0" smtClean="0"/>
              <a:t> / finalize MPI transparently</a:t>
            </a:r>
            <a:endParaRPr lang="en-US" sz="2400" dirty="0"/>
          </a:p>
        </p:txBody>
      </p:sp>
      <p:sp>
        <p:nvSpPr>
          <p:cNvPr id="12" name="Rounded Rectangle 11"/>
          <p:cNvSpPr/>
          <p:nvPr/>
        </p:nvSpPr>
        <p:spPr>
          <a:xfrm>
            <a:off x="4786183" y="5442421"/>
            <a:ext cx="4221389" cy="1367481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These functions can’t be called without a handle created from the left-hand column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81303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-1587" y="0"/>
            <a:ext cx="9144000" cy="6858000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Open question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82849"/>
          </a:xfrm>
        </p:spPr>
        <p:txBody>
          <a:bodyPr>
            <a:normAutofit fontScale="40000" lnSpcReduction="20000"/>
          </a:bodyPr>
          <a:lstStyle/>
          <a:p>
            <a:r>
              <a:rPr lang="en-US" dirty="0" smtClean="0"/>
              <a:t>How are errors handled for the functions on the left that are not derived from a session?</a:t>
            </a:r>
          </a:p>
          <a:p>
            <a:pPr lvl="1"/>
            <a:r>
              <a:rPr lang="en-US" dirty="0" smtClean="0"/>
              <a:t>Info, Op, </a:t>
            </a:r>
            <a:r>
              <a:rPr lang="en-US" dirty="0" err="1" smtClean="0"/>
              <a:t>Errhandler</a:t>
            </a:r>
            <a:r>
              <a:rPr lang="en-US" dirty="0" smtClean="0"/>
              <a:t>, Datatype</a:t>
            </a:r>
          </a:p>
          <a:p>
            <a:r>
              <a:rPr lang="en-US" dirty="0" smtClean="0"/>
              <a:t>Option 1: change all these functions to use ERRORS_RETURN</a:t>
            </a:r>
          </a:p>
          <a:p>
            <a:pPr lvl="1"/>
            <a:r>
              <a:rPr lang="en-US" dirty="0"/>
              <a:t>T</a:t>
            </a:r>
            <a:r>
              <a:rPr lang="en-US" dirty="0" smtClean="0"/>
              <a:t>he app can’t change this behavior</a:t>
            </a:r>
          </a:p>
          <a:p>
            <a:pPr lvl="1"/>
            <a:r>
              <a:rPr lang="en-US" dirty="0" smtClean="0"/>
              <a:t>This is the same as most other (non-MPI) APIs</a:t>
            </a:r>
          </a:p>
          <a:p>
            <a:pPr lvl="2"/>
            <a:r>
              <a:rPr lang="en-US" dirty="0" smtClean="0"/>
              <a:t>Make the code somewhat un-tidy (you have to check each function invocation)</a:t>
            </a:r>
          </a:p>
          <a:p>
            <a:pPr lvl="1"/>
            <a:r>
              <a:rPr lang="en-US" dirty="0" smtClean="0"/>
              <a:t>Potentially surprising to existing MPI apps (where errors cause aborts)</a:t>
            </a:r>
          </a:p>
          <a:p>
            <a:r>
              <a:rPr lang="en-US" dirty="0" smtClean="0"/>
              <a:t>Option 2: add a function:</a:t>
            </a:r>
          </a:p>
          <a:p>
            <a:pPr lvl="1"/>
            <a:r>
              <a:rPr lang="en-US" dirty="0" err="1" smtClean="0"/>
              <a:t>MPI_Errors_with_no_errhandler_will_abort</a:t>
            </a:r>
            <a:r>
              <a:rPr lang="en-US" dirty="0" smtClean="0"/>
              <a:t>(</a:t>
            </a:r>
            <a:r>
              <a:rPr lang="en-US" dirty="0" err="1" smtClean="0"/>
              <a:t>true|false</a:t>
            </a:r>
            <a:r>
              <a:rPr lang="en-US" dirty="0" smtClean="0"/>
              <a:t>)</a:t>
            </a:r>
          </a:p>
          <a:p>
            <a:pPr lvl="2"/>
            <a:r>
              <a:rPr lang="en-US" dirty="0"/>
              <a:t>Sets the global behavior to ERRORS_ABORT or ERRORS_RETURN</a:t>
            </a:r>
          </a:p>
          <a:p>
            <a:pPr lvl="2"/>
            <a:r>
              <a:rPr lang="en-US" dirty="0" smtClean="0"/>
              <a:t>Or maybe a variation: </a:t>
            </a:r>
            <a:r>
              <a:rPr lang="en-US" dirty="0" err="1" smtClean="0"/>
              <a:t>MPI_Set_unbound_errhandler</a:t>
            </a:r>
            <a:r>
              <a:rPr lang="en-US" dirty="0" smtClean="0"/>
              <a:t>(</a:t>
            </a:r>
            <a:r>
              <a:rPr lang="en-US" dirty="0" err="1" smtClean="0"/>
              <a:t>MPI_Errhandler</a:t>
            </a:r>
            <a:r>
              <a:rPr lang="en-US" dirty="0" smtClean="0"/>
              <a:t>, </a:t>
            </a:r>
            <a:r>
              <a:rPr lang="en-US" dirty="0" err="1" smtClean="0"/>
              <a:t>errhandler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PRO: Especially if we make the default “true”, this (</a:t>
            </a:r>
            <a:r>
              <a:rPr lang="en-US" dirty="0" err="1" smtClean="0"/>
              <a:t>sorta</a:t>
            </a:r>
            <a:r>
              <a:rPr lang="en-US" dirty="0" smtClean="0"/>
              <a:t>) preserves (at least some) backwards compatibility</a:t>
            </a:r>
          </a:p>
          <a:p>
            <a:pPr lvl="1"/>
            <a:r>
              <a:rPr lang="en-US" dirty="0" smtClean="0"/>
              <a:t>CON: Setting global state outside of a session somewhat goes against the </a:t>
            </a:r>
            <a:r>
              <a:rPr lang="en-US" dirty="0" err="1" smtClean="0"/>
              <a:t>zen</a:t>
            </a:r>
            <a:r>
              <a:rPr lang="en-US" dirty="0" smtClean="0"/>
              <a:t> of isolation from the sessions proposal</a:t>
            </a:r>
          </a:p>
          <a:p>
            <a:pPr lvl="2"/>
            <a:r>
              <a:rPr lang="en-US" dirty="0" smtClean="0"/>
              <a:t>If multiple libraries use this functionality, last one who sets it, wins.  Will lead to undefined behavior if code expects abort on failure, but then doesn’t abort</a:t>
            </a:r>
          </a:p>
          <a:p>
            <a:pPr lvl="1"/>
            <a:r>
              <a:rPr lang="en-US" dirty="0" smtClean="0"/>
              <a:t>CON: If we bias towards aborting, then all MPI codes will still be written to assume aborting upon failure</a:t>
            </a:r>
          </a:p>
          <a:p>
            <a:r>
              <a:rPr lang="en-US" dirty="0" smtClean="0"/>
              <a:t>Option 3: add a session argument to all of these functions (!)</a:t>
            </a:r>
          </a:p>
          <a:p>
            <a:pPr lvl="1"/>
            <a:r>
              <a:rPr lang="en-US" dirty="0" smtClean="0"/>
              <a:t>PRO: Makes for a consistent interface, gives a clear </a:t>
            </a:r>
            <a:r>
              <a:rPr lang="en-US" dirty="0" err="1" smtClean="0"/>
              <a:t>errhandler</a:t>
            </a:r>
            <a:r>
              <a:rPr lang="en-US" dirty="0" smtClean="0"/>
              <a:t> to invoke (except when making the initial </a:t>
            </a:r>
            <a:r>
              <a:rPr lang="en-US" dirty="0" err="1" smtClean="0"/>
              <a:t>errhandler</a:t>
            </a:r>
            <a:r>
              <a:rPr lang="en-US" dirty="0" smtClean="0"/>
              <a:t> and/or session!)</a:t>
            </a:r>
          </a:p>
          <a:p>
            <a:pPr lvl="1"/>
            <a:r>
              <a:rPr lang="en-US" dirty="0" smtClean="0"/>
              <a:t>CON: That</a:t>
            </a:r>
            <a:r>
              <a:rPr lang="uk-UA" dirty="0" smtClean="0"/>
              <a:t>’</a:t>
            </a:r>
            <a:r>
              <a:rPr lang="en-US" dirty="0" smtClean="0"/>
              <a:t>s crazy talk</a:t>
            </a:r>
          </a:p>
          <a:p>
            <a:r>
              <a:rPr lang="en-US" dirty="0" smtClean="0"/>
              <a:t>There is no clear winner here yet </a:t>
            </a:r>
            <a:r>
              <a:rPr lang="en-US" dirty="0" smtClean="0">
                <a:sym typeface="Wingdings"/>
              </a:rPr>
              <a:t></a:t>
            </a:r>
          </a:p>
          <a:p>
            <a:r>
              <a:rPr lang="en-US" dirty="0" smtClean="0">
                <a:sym typeface="Wingdings"/>
              </a:rPr>
              <a:t>2016-07-11: Still have no clear winner </a:t>
            </a:r>
          </a:p>
          <a:p>
            <a:pPr lvl="1"/>
            <a:r>
              <a:rPr lang="en-US" dirty="0" smtClean="0">
                <a:sym typeface="Wingdings"/>
              </a:rPr>
              <a:t>Closest thing we came to: C++ try/catch blocks are nice.  Can we somehow do that in C?  Or say you can only do that in C++?  Or </a:t>
            </a:r>
            <a:r>
              <a:rPr lang="is-IS" dirty="0" smtClean="0">
                <a:sym typeface="Wingdings"/>
              </a:rPr>
              <a:t>…?</a:t>
            </a:r>
          </a:p>
          <a:p>
            <a:r>
              <a:rPr lang="is-IS" b="1" dirty="0" smtClean="0">
                <a:sym typeface="Wingdings"/>
              </a:rPr>
              <a:t>MAYBE THE WINNING / CONVINCING ARGUMENT?</a:t>
            </a:r>
          </a:p>
          <a:p>
            <a:pPr lvl="1"/>
            <a:r>
              <a:rPr lang="is-IS" u="sng" dirty="0" smtClean="0">
                <a:sym typeface="Wingdings"/>
              </a:rPr>
              <a:t>Go for option 1</a:t>
            </a:r>
            <a:r>
              <a:rPr lang="is-IS" dirty="0" smtClean="0">
                <a:sym typeface="Wingdings"/>
              </a:rPr>
              <a:t> because it’s the simplest / easiest to describe</a:t>
            </a:r>
          </a:p>
          <a:p>
            <a:pPr lvl="1"/>
            <a:r>
              <a:rPr lang="is-IS" dirty="0" smtClean="0">
                <a:sym typeface="Wingdings"/>
              </a:rPr>
              <a:t>For those worrying about “I need to abort when there’s an error,” you’re really worrying about incorrect applications.  I.e., the info, op, errhandler, and datatype API functions *generally* error out with *coding* errors – not *runtime* errors.</a:t>
            </a:r>
          </a:p>
          <a:p>
            <a:pPr lvl="1"/>
            <a:r>
              <a:rPr lang="is-IS" dirty="0" smtClean="0">
                <a:sym typeface="Wingdings"/>
              </a:rPr>
              <a:t>...but what about “out of memory/resources” kinds of errors? That might be a corner case we don’t care about...?</a:t>
            </a:r>
            <a:endParaRPr lang="is-IS" dirty="0" smtClean="0"/>
          </a:p>
        </p:txBody>
      </p:sp>
    </p:spTree>
    <p:extLst>
      <p:ext uri="{BB962C8B-B14F-4D97-AF65-F5344CB8AC3E}">
        <p14:creationId xmlns:p14="http://schemas.microsoft.com/office/powerpoint/2010/main" val="309188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Split MPI APIs into two sets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982792" y="1529750"/>
            <a:ext cx="2431750" cy="639762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en-US" dirty="0" smtClean="0">
                <a:solidFill>
                  <a:srgbClr val="00B050"/>
                </a:solidFill>
              </a:rPr>
              <a:t>Performance doesn’t matter (as much)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325865" y="2273731"/>
            <a:ext cx="3945924" cy="3951288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Functions that create / query / destroy:</a:t>
            </a:r>
          </a:p>
          <a:p>
            <a:pPr lvl="1"/>
            <a:r>
              <a:rPr lang="en-US" dirty="0" err="1" smtClean="0"/>
              <a:t>MPI_Comm</a:t>
            </a:r>
            <a:endParaRPr lang="en-US" dirty="0" smtClean="0"/>
          </a:p>
          <a:p>
            <a:pPr lvl="1"/>
            <a:r>
              <a:rPr lang="en-US" dirty="0" err="1" smtClean="0"/>
              <a:t>MPI_File</a:t>
            </a:r>
            <a:endParaRPr lang="en-US" dirty="0" smtClean="0"/>
          </a:p>
          <a:p>
            <a:pPr lvl="1"/>
            <a:r>
              <a:rPr lang="en-US" dirty="0" err="1" smtClean="0"/>
              <a:t>MPI_Win</a:t>
            </a:r>
            <a:endParaRPr lang="en-US" dirty="0" smtClean="0"/>
          </a:p>
          <a:p>
            <a:pPr lvl="1"/>
            <a:r>
              <a:rPr lang="en-US" dirty="0" err="1" smtClean="0"/>
              <a:t>MPI_Info</a:t>
            </a:r>
            <a:endParaRPr lang="en-US" dirty="0"/>
          </a:p>
          <a:p>
            <a:pPr lvl="1"/>
            <a:r>
              <a:rPr lang="en-US" dirty="0" err="1"/>
              <a:t>MPI_Op</a:t>
            </a:r>
            <a:endParaRPr lang="en-US" dirty="0"/>
          </a:p>
          <a:p>
            <a:pPr lvl="1"/>
            <a:r>
              <a:rPr lang="en-US" dirty="0" err="1"/>
              <a:t>MPI_Errhandler</a:t>
            </a:r>
            <a:endParaRPr lang="en-US" dirty="0"/>
          </a:p>
          <a:p>
            <a:pPr lvl="1"/>
            <a:r>
              <a:rPr lang="en-US" dirty="0" err="1" smtClean="0"/>
              <a:t>MPI_Datatype</a:t>
            </a:r>
            <a:endParaRPr lang="en-US" dirty="0" smtClean="0"/>
          </a:p>
          <a:p>
            <a:pPr lvl="1"/>
            <a:r>
              <a:rPr lang="en-US" dirty="0" err="1" smtClean="0"/>
              <a:t>MPI_Group</a:t>
            </a:r>
            <a:endParaRPr lang="en-US" dirty="0" smtClean="0"/>
          </a:p>
          <a:p>
            <a:pPr lvl="1"/>
            <a:r>
              <a:rPr lang="en-US" dirty="0" err="1" smtClean="0"/>
              <a:t>MPI_Session</a:t>
            </a:r>
            <a:endParaRPr lang="en-US" dirty="0" smtClean="0"/>
          </a:p>
          <a:p>
            <a:pPr lvl="1"/>
            <a:r>
              <a:rPr lang="en-US" dirty="0" smtClean="0"/>
              <a:t>Attributes</a:t>
            </a:r>
          </a:p>
          <a:p>
            <a:pPr lvl="1"/>
            <a:r>
              <a:rPr lang="en-US" dirty="0" smtClean="0"/>
              <a:t>Processes</a:t>
            </a:r>
          </a:p>
          <a:p>
            <a:r>
              <a:rPr lang="en-US" dirty="0" smtClean="0"/>
              <a:t>MPI_T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>
          <a:xfrm>
            <a:off x="5580871" y="1529750"/>
            <a:ext cx="2887276" cy="639762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Performance</a:t>
            </a:r>
          </a:p>
          <a:p>
            <a:pPr algn="ctr"/>
            <a:r>
              <a:rPr lang="en-US" dirty="0" smtClean="0">
                <a:solidFill>
                  <a:srgbClr val="FF0000"/>
                </a:solidFill>
              </a:rPr>
              <a:t>absolutely matters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>
          <a:xfrm>
            <a:off x="5273127" y="2199589"/>
            <a:ext cx="3195020" cy="3951288"/>
          </a:xfrm>
        </p:spPr>
        <p:txBody>
          <a:bodyPr>
            <a:normAutofit/>
          </a:bodyPr>
          <a:lstStyle/>
          <a:p>
            <a:r>
              <a:rPr lang="en-US" dirty="0" smtClean="0"/>
              <a:t>Point </a:t>
            </a:r>
            <a:r>
              <a:rPr lang="en-US" dirty="0"/>
              <a:t>to </a:t>
            </a:r>
            <a:r>
              <a:rPr lang="en-US" dirty="0" smtClean="0"/>
              <a:t>point</a:t>
            </a:r>
            <a:endParaRPr lang="en-US" dirty="0"/>
          </a:p>
          <a:p>
            <a:r>
              <a:rPr lang="en-US" dirty="0" smtClean="0"/>
              <a:t>Collectives</a:t>
            </a:r>
            <a:endParaRPr lang="en-US" dirty="0"/>
          </a:p>
          <a:p>
            <a:r>
              <a:rPr lang="en-US" dirty="0" smtClean="0"/>
              <a:t>I/O</a:t>
            </a:r>
            <a:endParaRPr lang="en-US" dirty="0"/>
          </a:p>
          <a:p>
            <a:r>
              <a:rPr lang="en-US" dirty="0" smtClean="0"/>
              <a:t>RMA</a:t>
            </a:r>
          </a:p>
          <a:p>
            <a:r>
              <a:rPr lang="en-US" dirty="0" smtClean="0"/>
              <a:t>Test/Wait</a:t>
            </a:r>
          </a:p>
          <a:p>
            <a:r>
              <a:rPr lang="en-US" dirty="0" smtClean="0"/>
              <a:t>Handle language </a:t>
            </a:r>
            <a:r>
              <a:rPr lang="en-US" dirty="0" err="1" smtClean="0"/>
              <a:t>xfer</a:t>
            </a:r>
            <a:endParaRPr lang="en-US" dirty="0" smtClean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4561060" y="1351092"/>
            <a:ext cx="0" cy="477507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4759942" y="2404419"/>
            <a:ext cx="4221389" cy="2274737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MPI_COMM_WORLD and MPI_COMM_SELF are notable exceptions.</a:t>
            </a:r>
          </a:p>
          <a:p>
            <a:pPr algn="ctr"/>
            <a:endParaRPr lang="en-US" sz="2400" dirty="0"/>
          </a:p>
          <a:p>
            <a:pPr algn="ctr"/>
            <a:r>
              <a:rPr lang="is-IS" sz="2400" dirty="0" smtClean="0"/>
              <a:t>…</a:t>
            </a:r>
            <a:r>
              <a:rPr lang="en-US" sz="2400" dirty="0" smtClean="0"/>
              <a:t>I’ll address this shortly.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29331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000" dirty="0" err="1" smtClean="0">
                <a:latin typeface="Courier" charset="0"/>
                <a:ea typeface="Courier" charset="0"/>
                <a:cs typeface="Courier" charset="0"/>
              </a:rPr>
              <a:t>nt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 main() {</a:t>
            </a:r>
          </a:p>
          <a:p>
            <a:pPr marL="0" indent="0">
              <a:buNone/>
            </a:pPr>
            <a:r>
              <a:rPr lang="en-US" sz="20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   </a:t>
            </a:r>
            <a:r>
              <a:rPr lang="en-US" sz="2000" dirty="0" smtClean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// Create a </a:t>
            </a:r>
            <a:r>
              <a:rPr lang="en-US" sz="2000" dirty="0" err="1" smtClean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datatype</a:t>
            </a:r>
            <a:r>
              <a:rPr lang="en-US" sz="2000" dirty="0" smtClean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 – initialize MPI (perhaps</a:t>
            </a:r>
          </a:p>
          <a:p>
            <a:pPr marL="0" indent="0">
              <a:buNone/>
            </a:pPr>
            <a:r>
              <a:rPr lang="en-US" sz="2000" dirty="0" smtClean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    // only partially)</a:t>
            </a:r>
          </a:p>
          <a:p>
            <a:pPr marL="0" indent="0">
              <a:buNone/>
            </a:pPr>
            <a:r>
              <a:rPr lang="en-US" sz="20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   </a:t>
            </a:r>
            <a:r>
              <a:rPr lang="en-US" sz="2000" dirty="0" err="1" smtClean="0">
                <a:latin typeface="Courier" charset="0"/>
                <a:ea typeface="Courier" charset="0"/>
                <a:cs typeface="Courier" charset="0"/>
              </a:rPr>
              <a:t>MPI_Type_contiguous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(2, MPI_INT, &amp;</a:t>
            </a:r>
            <a:r>
              <a:rPr lang="en-US" sz="2000" dirty="0" err="1" smtClean="0">
                <a:latin typeface="Courier" charset="0"/>
                <a:ea typeface="Courier" charset="0"/>
                <a:cs typeface="Courier" charset="0"/>
              </a:rPr>
              <a:t>mytype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);</a:t>
            </a:r>
            <a:endParaRPr lang="en-US" sz="20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1178010" y="3525793"/>
            <a:ext cx="6787979" cy="2782932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chemeClr val="tx1"/>
                </a:solidFill>
              </a:rPr>
              <a:t>The creation of the first user-defined MPI object (partially?) initializes MPI</a:t>
            </a:r>
          </a:p>
          <a:p>
            <a:pPr algn="ctr"/>
            <a:endParaRPr lang="en-US" sz="3600" dirty="0">
              <a:solidFill>
                <a:schemeClr val="tx1"/>
              </a:solidFill>
            </a:endParaRPr>
          </a:p>
          <a:p>
            <a:pPr algn="ctr"/>
            <a:r>
              <a:rPr lang="en-US" sz="3600" dirty="0" smtClean="0">
                <a:solidFill>
                  <a:schemeClr val="tx1"/>
                </a:solidFill>
              </a:rPr>
              <a:t>Initialization can be a local action!</a:t>
            </a:r>
            <a:endParaRPr lang="en-US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5857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000" dirty="0" err="1" smtClean="0">
                <a:latin typeface="Courier" charset="0"/>
                <a:ea typeface="Courier" charset="0"/>
                <a:cs typeface="Courier" charset="0"/>
              </a:rPr>
              <a:t>nt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 main() {</a:t>
            </a:r>
          </a:p>
          <a:p>
            <a:pPr marL="0" indent="0">
              <a:buNone/>
            </a:pPr>
            <a:r>
              <a:rPr lang="en-US" sz="20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   </a:t>
            </a:r>
            <a:r>
              <a:rPr lang="en-US" sz="2000" dirty="0" smtClean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// Create a </a:t>
            </a:r>
            <a:r>
              <a:rPr lang="en-US" sz="2000" dirty="0" err="1" smtClean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datatype</a:t>
            </a:r>
            <a:r>
              <a:rPr lang="en-US" sz="2000" dirty="0" smtClean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 – initialize MPI</a:t>
            </a:r>
          </a:p>
          <a:p>
            <a:pPr marL="0" indent="0">
              <a:buNone/>
            </a:pPr>
            <a:r>
              <a:rPr lang="en-US" sz="20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   </a:t>
            </a:r>
            <a:r>
              <a:rPr lang="en-US" sz="2000" dirty="0" err="1" smtClean="0">
                <a:latin typeface="Courier" charset="0"/>
                <a:ea typeface="Courier" charset="0"/>
                <a:cs typeface="Courier" charset="0"/>
              </a:rPr>
              <a:t>MPI_Type_contiguous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(2, MPI_INT, &amp;</a:t>
            </a:r>
            <a:r>
              <a:rPr lang="en-US" sz="2000" dirty="0" err="1" smtClean="0">
                <a:latin typeface="Courier" charset="0"/>
                <a:ea typeface="Courier" charset="0"/>
                <a:cs typeface="Courier" charset="0"/>
              </a:rPr>
              <a:t>mytype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pPr marL="0" indent="0">
              <a:buNone/>
            </a:pPr>
            <a:r>
              <a:rPr lang="is-IS" sz="2000" dirty="0" smtClean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    // Free the datatype – (may) finalize MPI</a:t>
            </a:r>
          </a:p>
          <a:p>
            <a:pPr marL="0" indent="0">
              <a:buNone/>
            </a:pPr>
            <a:r>
              <a:rPr lang="is-IS" sz="20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is-IS" sz="2000" dirty="0" smtClean="0">
                <a:latin typeface="Courier" charset="0"/>
                <a:ea typeface="Courier" charset="0"/>
                <a:cs typeface="Courier" charset="0"/>
              </a:rPr>
              <a:t>   MPI_Type_free(&amp;mytype);</a:t>
            </a:r>
          </a:p>
          <a:p>
            <a:pPr marL="0" indent="0">
              <a:buNone/>
            </a:pPr>
            <a:endParaRPr lang="is-IS" sz="2000" dirty="0" smtClean="0"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is-IS" sz="2000" dirty="0" smtClean="0">
                <a:latin typeface="Courier" charset="0"/>
                <a:ea typeface="Courier" charset="0"/>
                <a:cs typeface="Courier" charset="0"/>
              </a:rPr>
              <a:t>    return 0; </a:t>
            </a:r>
            <a:r>
              <a:rPr lang="is-IS" sz="20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// Valgrind </a:t>
            </a:r>
            <a:r>
              <a:rPr lang="is-IS" sz="2000" dirty="0" smtClean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clean at point of exit</a:t>
            </a:r>
            <a:endParaRPr lang="is-IS" sz="2000" dirty="0" smtClean="0"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is-IS" sz="2000" dirty="0">
                <a:latin typeface="Courier" charset="0"/>
                <a:ea typeface="Courier" charset="0"/>
                <a:cs typeface="Courier" charset="0"/>
              </a:rPr>
              <a:t>}</a:t>
            </a:r>
            <a:endParaRPr lang="en-US" sz="20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170742" y="4754905"/>
            <a:ext cx="6787979" cy="1853512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chemeClr val="tx1"/>
                </a:solidFill>
              </a:rPr>
              <a:t>The destruction of the last user-defined MPI object conceptually finalizes MPI.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7108031" y="4754905"/>
            <a:ext cx="1971675" cy="185351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There are some corner cases described on the following slides.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7018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000" dirty="0" err="1" smtClean="0">
                <a:latin typeface="Courier" charset="0"/>
                <a:ea typeface="Courier" charset="0"/>
                <a:cs typeface="Courier" charset="0"/>
              </a:rPr>
              <a:t>nt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 main() {</a:t>
            </a:r>
          </a:p>
          <a:p>
            <a:pPr marL="0" indent="0">
              <a:buNone/>
            </a:pPr>
            <a:r>
              <a:rPr lang="en-US" sz="20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   </a:t>
            </a:r>
            <a:r>
              <a:rPr lang="en-US" sz="2000" dirty="0" smtClean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// Create a </a:t>
            </a:r>
            <a:r>
              <a:rPr lang="en-US" sz="2000" dirty="0" err="1" smtClean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datatype</a:t>
            </a:r>
            <a:r>
              <a:rPr lang="en-US" sz="2000" dirty="0" smtClean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 – initialize MPI</a:t>
            </a:r>
          </a:p>
          <a:p>
            <a:pPr marL="0" indent="0">
              <a:buNone/>
            </a:pPr>
            <a:r>
              <a:rPr lang="en-US" sz="20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   </a:t>
            </a:r>
            <a:r>
              <a:rPr lang="en-US" sz="2000" dirty="0" err="1" smtClean="0">
                <a:latin typeface="Courier" charset="0"/>
                <a:ea typeface="Courier" charset="0"/>
                <a:cs typeface="Courier" charset="0"/>
              </a:rPr>
              <a:t>MPI_Type_contiguous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(2, MPI_INT, &amp;</a:t>
            </a:r>
            <a:r>
              <a:rPr lang="en-US" sz="2000" dirty="0" err="1" smtClean="0">
                <a:latin typeface="Courier" charset="0"/>
                <a:ea typeface="Courier" charset="0"/>
                <a:cs typeface="Courier" charset="0"/>
              </a:rPr>
              <a:t>mytype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pPr marL="0" indent="0">
              <a:buNone/>
            </a:pPr>
            <a:r>
              <a:rPr lang="is-IS" sz="2000" dirty="0" smtClean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    // Free the datatype – (may) finalize MPI</a:t>
            </a:r>
          </a:p>
          <a:p>
            <a:pPr marL="0" indent="0">
              <a:buNone/>
            </a:pPr>
            <a:r>
              <a:rPr lang="is-IS" sz="20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is-IS" sz="2000" dirty="0" smtClean="0">
                <a:latin typeface="Courier" charset="0"/>
                <a:ea typeface="Courier" charset="0"/>
                <a:cs typeface="Courier" charset="0"/>
              </a:rPr>
              <a:t>   MPI_Type_free(&amp;mytype);</a:t>
            </a:r>
          </a:p>
          <a:p>
            <a:pPr marL="0" indent="0">
              <a:buNone/>
            </a:pPr>
            <a:endParaRPr lang="is-IS" sz="2000" dirty="0" smtClean="0"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is-IS" sz="2000" dirty="0" smtClean="0">
                <a:latin typeface="Courier" charset="0"/>
                <a:ea typeface="Courier" charset="0"/>
                <a:cs typeface="Courier" charset="0"/>
              </a:rPr>
              <a:t>    </a:t>
            </a:r>
            <a:r>
              <a:rPr lang="is-IS" sz="2000" dirty="0" smtClean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// (may) Re-initialize MPI!</a:t>
            </a:r>
          </a:p>
          <a:p>
            <a:pPr marL="0" indent="0">
              <a:buNone/>
            </a:pPr>
            <a:r>
              <a:rPr lang="is-IS" sz="2000" dirty="0" smtClean="0">
                <a:latin typeface="Courier" charset="0"/>
                <a:ea typeface="Courier" charset="0"/>
                <a:cs typeface="Courier" charset="0"/>
              </a:rPr>
              <a:t>    MPI_Type_dup(MPI_INT, &amp;mytype);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55355" y="4762338"/>
            <a:ext cx="8630115" cy="1853512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chemeClr val="tx1"/>
                </a:solidFill>
              </a:rPr>
              <a:t>We can also </a:t>
            </a:r>
            <a:r>
              <a:rPr lang="en-US" sz="3600" smtClean="0">
                <a:solidFill>
                  <a:schemeClr val="tx1"/>
                </a:solidFill>
              </a:rPr>
              <a:t>(conceptually) re-initialize </a:t>
            </a:r>
            <a:r>
              <a:rPr lang="en-US" sz="3600" dirty="0" smtClean="0">
                <a:solidFill>
                  <a:schemeClr val="tx1"/>
                </a:solidFill>
              </a:rPr>
              <a:t>MPI!</a:t>
            </a:r>
          </a:p>
          <a:p>
            <a:pPr algn="ctr"/>
            <a:r>
              <a:rPr lang="en-US" sz="3600" dirty="0" smtClean="0">
                <a:solidFill>
                  <a:schemeClr val="tx1"/>
                </a:solidFill>
              </a:rPr>
              <a:t>(it’s transparent to the user – so why not?)</a:t>
            </a:r>
            <a:endParaRPr lang="en-US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9893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000" dirty="0" err="1" smtClean="0">
                <a:latin typeface="Courier" charset="0"/>
                <a:ea typeface="Courier" charset="0"/>
                <a:cs typeface="Courier" charset="0"/>
              </a:rPr>
              <a:t>nt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 main() {</a:t>
            </a:r>
          </a:p>
          <a:p>
            <a:pPr marL="0" indent="0">
              <a:buNone/>
            </a:pPr>
            <a:r>
              <a:rPr lang="en-US" sz="20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   </a:t>
            </a:r>
            <a:r>
              <a:rPr lang="en-US" sz="2000" dirty="0" smtClean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// Create a </a:t>
            </a:r>
            <a:r>
              <a:rPr lang="en-US" sz="2000" dirty="0" err="1" smtClean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datatype</a:t>
            </a:r>
            <a:r>
              <a:rPr lang="en-US" sz="2000" dirty="0" smtClean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 – initialize MPI</a:t>
            </a:r>
          </a:p>
          <a:p>
            <a:pPr marL="0" indent="0">
              <a:buNone/>
            </a:pPr>
            <a:r>
              <a:rPr lang="en-US" sz="20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   </a:t>
            </a:r>
            <a:r>
              <a:rPr lang="en-US" sz="2000" dirty="0" err="1" smtClean="0">
                <a:latin typeface="Courier" charset="0"/>
                <a:ea typeface="Courier" charset="0"/>
                <a:cs typeface="Courier" charset="0"/>
              </a:rPr>
              <a:t>MPI_Type_contiguous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(2, MPI_INT, &amp;</a:t>
            </a:r>
            <a:r>
              <a:rPr lang="en-US" sz="2000" dirty="0" err="1" smtClean="0">
                <a:latin typeface="Courier" charset="0"/>
                <a:ea typeface="Courier" charset="0"/>
                <a:cs typeface="Courier" charset="0"/>
              </a:rPr>
              <a:t>mytype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pPr marL="0" indent="0">
              <a:buNone/>
            </a:pPr>
            <a:r>
              <a:rPr lang="is-IS" sz="2000" dirty="0" smtClean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    // Free the datatype – (may) finalize MPI</a:t>
            </a:r>
          </a:p>
          <a:p>
            <a:pPr marL="0" indent="0">
              <a:buNone/>
            </a:pPr>
            <a:r>
              <a:rPr lang="is-IS" sz="20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is-IS" sz="2000" dirty="0" smtClean="0">
                <a:latin typeface="Courier" charset="0"/>
                <a:ea typeface="Courier" charset="0"/>
                <a:cs typeface="Courier" charset="0"/>
              </a:rPr>
              <a:t>   MPI_Type_free(&amp;mytype);</a:t>
            </a:r>
          </a:p>
          <a:p>
            <a:pPr marL="0" indent="0">
              <a:buNone/>
            </a:pPr>
            <a:endParaRPr lang="is-IS" sz="2000" dirty="0" smtClean="0"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is-IS" sz="2000" dirty="0" smtClean="0">
                <a:latin typeface="Courier" charset="0"/>
                <a:ea typeface="Courier" charset="0"/>
                <a:cs typeface="Courier" charset="0"/>
              </a:rPr>
              <a:t>    </a:t>
            </a:r>
            <a:r>
              <a:rPr lang="is-IS" sz="20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// (may) Re-initialize MPI!</a:t>
            </a:r>
            <a:endParaRPr lang="is-IS" sz="2000" dirty="0"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is-IS" sz="2000" dirty="0" smtClean="0">
                <a:latin typeface="Courier" charset="0"/>
                <a:ea typeface="Courier" charset="0"/>
                <a:cs typeface="Courier" charset="0"/>
              </a:rPr>
              <a:t>    MPI_Type_dup(MPI_INT, &amp;mytype);</a:t>
            </a:r>
          </a:p>
          <a:p>
            <a:pPr marL="0" indent="0">
              <a:buNone/>
            </a:pPr>
            <a:r>
              <a:rPr lang="is-IS" sz="20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is-IS" sz="2000" dirty="0" smtClean="0">
                <a:latin typeface="Courier" charset="0"/>
                <a:ea typeface="Courier" charset="0"/>
                <a:cs typeface="Courier" charset="0"/>
              </a:rPr>
              <a:t>   return 0;</a:t>
            </a:r>
          </a:p>
          <a:p>
            <a:pPr marL="0" indent="0">
              <a:buNone/>
            </a:pPr>
            <a:r>
              <a:rPr lang="is-IS" sz="2000" dirty="0">
                <a:latin typeface="Courier" charset="0"/>
                <a:ea typeface="Courier" charset="0"/>
                <a:cs typeface="Courier" charset="0"/>
              </a:rPr>
              <a:t>}</a:t>
            </a:r>
            <a:endParaRPr lang="is-IS" sz="2000" dirty="0" smtClean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1102594" y="4983892"/>
            <a:ext cx="6957322" cy="1581662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smtClean="0">
                <a:solidFill>
                  <a:schemeClr val="tx1"/>
                </a:solidFill>
              </a:rPr>
              <a:t>(Sometimes) </a:t>
            </a:r>
            <a:r>
              <a:rPr lang="en-US" sz="3600" dirty="0" smtClean="0">
                <a:solidFill>
                  <a:schemeClr val="tx1"/>
                </a:solidFill>
              </a:rPr>
              <a:t>Not an error to exit the process with MPI still initialized</a:t>
            </a:r>
            <a:endParaRPr lang="en-US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6963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overall theme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30384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Just use MPI functions whenever you want</a:t>
            </a:r>
          </a:p>
          <a:p>
            <a:pPr lvl="1"/>
            <a:r>
              <a:rPr lang="en-US" dirty="0" smtClean="0"/>
              <a:t>MPI will initialize as it needs to</a:t>
            </a:r>
          </a:p>
          <a:p>
            <a:pPr lvl="1"/>
            <a:r>
              <a:rPr lang="en-US" i="1" dirty="0" smtClean="0"/>
              <a:t>Initialization essentially becomes an implementation detail</a:t>
            </a:r>
          </a:p>
          <a:p>
            <a:r>
              <a:rPr lang="en-US" dirty="0" smtClean="0"/>
              <a:t>Finalization will occur whenever all user-defined handles are destroyed</a:t>
            </a:r>
          </a:p>
          <a:p>
            <a:pPr lvl="1"/>
            <a:r>
              <a:rPr lang="en-US" dirty="0" smtClean="0"/>
              <a:t>This, too, is an implementation detail</a:t>
            </a:r>
          </a:p>
          <a:p>
            <a:r>
              <a:rPr lang="en-US" dirty="0"/>
              <a:t>MPI is “</a:t>
            </a:r>
            <a:r>
              <a:rPr lang="en-US" dirty="0" err="1"/>
              <a:t>valgrind</a:t>
            </a:r>
            <a:r>
              <a:rPr lang="en-US" dirty="0"/>
              <a:t> clean” when:</a:t>
            </a:r>
          </a:p>
          <a:p>
            <a:pPr lvl="1"/>
            <a:r>
              <a:rPr lang="en-US" dirty="0"/>
              <a:t>All sessions are finalized, and</a:t>
            </a:r>
          </a:p>
          <a:p>
            <a:pPr lvl="1"/>
            <a:r>
              <a:rPr lang="en-US" dirty="0"/>
              <a:t>All user-defined MPI handles are </a:t>
            </a:r>
            <a:r>
              <a:rPr lang="en-US" dirty="0" smtClean="0"/>
              <a:t>destroyed</a:t>
            </a:r>
          </a:p>
          <a:p>
            <a:pPr lvl="2"/>
            <a:r>
              <a:rPr lang="en-US" dirty="0" smtClean="0"/>
              <a:t>Use case: 10 hours of MPI and 10 hours of non-MPI in the same process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7300210" y="0"/>
            <a:ext cx="1843790" cy="667062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ysClr val="windowText" lastClr="000000"/>
                </a:solidFill>
              </a:rPr>
              <a:t>Modified since </a:t>
            </a:r>
            <a:r>
              <a:rPr lang="en-US" dirty="0" smtClean="0">
                <a:solidFill>
                  <a:sysClr val="windowText" lastClr="000000"/>
                </a:solidFill>
              </a:rPr>
              <a:t>Bellevue meeting</a:t>
            </a:r>
            <a:endParaRPr lang="en-US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9577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Wait a minute –</a:t>
            </a:r>
            <a:br>
              <a:rPr lang="en-US" dirty="0" smtClean="0"/>
            </a:br>
            <a:r>
              <a:rPr lang="en-US" dirty="0" smtClean="0"/>
              <a:t>What about MPI_COMM_WORLD?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000" dirty="0" err="1" smtClean="0">
                <a:latin typeface="Courier" charset="0"/>
                <a:ea typeface="Courier" charset="0"/>
                <a:cs typeface="Courier" charset="0"/>
              </a:rPr>
              <a:t>nt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 main() {</a:t>
            </a:r>
          </a:p>
          <a:p>
            <a:pPr marL="0" indent="0">
              <a:buNone/>
            </a:pPr>
            <a:r>
              <a:rPr lang="en-US" sz="20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   </a:t>
            </a:r>
            <a:r>
              <a:rPr lang="en-US" sz="2000" dirty="0" smtClean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// Can’t I do this?</a:t>
            </a:r>
          </a:p>
          <a:p>
            <a:pPr marL="0" indent="0">
              <a:buNone/>
            </a:pPr>
            <a:r>
              <a:rPr lang="en-US" sz="2000" dirty="0" smtClean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    </a:t>
            </a:r>
            <a:r>
              <a:rPr lang="en-US" sz="2000" dirty="0" err="1" smtClean="0">
                <a:latin typeface="Courier" charset="0"/>
                <a:ea typeface="Courier" charset="0"/>
                <a:cs typeface="Courier" charset="0"/>
              </a:rPr>
              <a:t>MPI_Send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is-IS" sz="2000" dirty="0" smtClean="0">
                <a:latin typeface="Courier" charset="0"/>
                <a:ea typeface="Courier" charset="0"/>
                <a:cs typeface="Courier" charset="0"/>
              </a:rPr>
              <a:t>…, MPI_COMM_WORLD);</a:t>
            </a:r>
            <a:endParaRPr lang="en-US" sz="2000" dirty="0" smtClean="0">
              <a:latin typeface="Courier" charset="0"/>
              <a:ea typeface="Courier" charset="0"/>
              <a:cs typeface="Courier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1133" y="2924431"/>
            <a:ext cx="3025667" cy="3727622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728662" y="3239528"/>
            <a:ext cx="4255552" cy="3097427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This would be calling a “performance matters” function before a “performance doesn’t matter</a:t>
            </a:r>
            <a:r>
              <a:rPr lang="en-US" sz="2400" smtClean="0"/>
              <a:t>” function</a:t>
            </a:r>
          </a:p>
          <a:p>
            <a:pPr algn="ctr"/>
            <a:endParaRPr lang="en-US" sz="2400" dirty="0" smtClean="0"/>
          </a:p>
          <a:p>
            <a:pPr algn="ctr"/>
            <a:r>
              <a:rPr lang="en-US" sz="2400" dirty="0"/>
              <a:t>I</a:t>
            </a:r>
            <a:r>
              <a:rPr lang="en-US" sz="2400" dirty="0" smtClean="0"/>
              <a:t>.e., MPI has not initialized yet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127318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Wait a minute –</a:t>
            </a:r>
            <a:br>
              <a:rPr lang="en-US" dirty="0" smtClean="0"/>
            </a:br>
            <a:r>
              <a:rPr lang="en-US" dirty="0" smtClean="0"/>
              <a:t>What about MPI_COMM_WORLD?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000" dirty="0" err="1" smtClean="0">
                <a:latin typeface="Courier" charset="0"/>
                <a:ea typeface="Courier" charset="0"/>
                <a:cs typeface="Courier" charset="0"/>
              </a:rPr>
              <a:t>nt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 main() {</a:t>
            </a:r>
          </a:p>
          <a:p>
            <a:pPr marL="0" indent="0">
              <a:buNone/>
            </a:pPr>
            <a:r>
              <a:rPr lang="en-US" sz="20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   </a:t>
            </a:r>
            <a:r>
              <a:rPr lang="en-US" sz="2000" dirty="0" smtClean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// This is valid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000" dirty="0" smtClean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   </a:t>
            </a:r>
            <a:r>
              <a:rPr lang="en-US" sz="2000" dirty="0" err="1" smtClean="0">
                <a:latin typeface="Courier" charset="0"/>
                <a:ea typeface="Courier" charset="0"/>
                <a:cs typeface="Courier" charset="0"/>
              </a:rPr>
              <a:t>MPI_Init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(NULL, NULL);</a:t>
            </a:r>
          </a:p>
          <a:p>
            <a:pPr marL="0" indent="0">
              <a:buNone/>
            </a:pPr>
            <a:r>
              <a:rPr lang="en-US" sz="2000" dirty="0" smtClean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    </a:t>
            </a:r>
            <a:r>
              <a:rPr lang="en-US" sz="2000" dirty="0" err="1" smtClean="0">
                <a:latin typeface="Courier" charset="0"/>
                <a:ea typeface="Courier" charset="0"/>
                <a:cs typeface="Courier" charset="0"/>
              </a:rPr>
              <a:t>MPI_Send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is-IS" sz="2000" dirty="0" smtClean="0">
                <a:latin typeface="Courier" charset="0"/>
                <a:ea typeface="Courier" charset="0"/>
                <a:cs typeface="Courier" charset="0"/>
              </a:rPr>
              <a:t>…, MPI_COMM_WORLD);</a:t>
            </a:r>
            <a:endParaRPr lang="en-US" sz="2000" dirty="0" smtClean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230660" y="3591697"/>
            <a:ext cx="8682680" cy="2825578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Re-define MPI_INIT and MPI_FINALIZE:</a:t>
            </a:r>
          </a:p>
          <a:p>
            <a:pPr algn="ctr"/>
            <a:r>
              <a:rPr lang="en-US" sz="3600" dirty="0" smtClean="0"/>
              <a:t>constructor and destructor for MPI_COMM_WORLD and MPI_COMM_SELF</a:t>
            </a:r>
          </a:p>
        </p:txBody>
      </p:sp>
    </p:spTree>
    <p:extLst>
      <p:ext uri="{BB962C8B-B14F-4D97-AF65-F5344CB8AC3E}">
        <p14:creationId xmlns:p14="http://schemas.microsoft.com/office/powerpoint/2010/main" val="1566589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INIT and FINALIZE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000" dirty="0" err="1" smtClean="0">
                <a:latin typeface="Courier" charset="0"/>
                <a:ea typeface="Courier" charset="0"/>
                <a:cs typeface="Courier" charset="0"/>
              </a:rPr>
              <a:t>nt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 main() {</a:t>
            </a:r>
          </a:p>
          <a:p>
            <a:pPr marL="0" indent="0">
              <a:buNone/>
            </a:pP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    </a:t>
            </a:r>
            <a:r>
              <a:rPr lang="en-US" sz="2000" dirty="0" err="1" smtClean="0">
                <a:latin typeface="Courier" charset="0"/>
                <a:ea typeface="Courier" charset="0"/>
                <a:cs typeface="Courier" charset="0"/>
              </a:rPr>
              <a:t>MPI_Init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(NULL, NULL);</a:t>
            </a:r>
          </a:p>
          <a:p>
            <a:pPr marL="0" indent="0">
              <a:buNone/>
            </a:pPr>
            <a:r>
              <a:rPr lang="en-US" sz="2000" dirty="0" smtClean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    </a:t>
            </a:r>
            <a:r>
              <a:rPr lang="en-US" sz="2000" dirty="0" err="1" smtClean="0">
                <a:latin typeface="Courier" charset="0"/>
                <a:ea typeface="Courier" charset="0"/>
                <a:cs typeface="Courier" charset="0"/>
              </a:rPr>
              <a:t>MPI_Send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is-IS" sz="2000" dirty="0" smtClean="0">
                <a:latin typeface="Courier" charset="0"/>
                <a:ea typeface="Courier" charset="0"/>
                <a:cs typeface="Courier" charset="0"/>
              </a:rPr>
              <a:t>…, MPI_COMM_WORLD);</a:t>
            </a:r>
          </a:p>
          <a:p>
            <a:pPr marL="0" indent="0">
              <a:buNone/>
            </a:pPr>
            <a:r>
              <a:rPr lang="is-IS" sz="20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is-IS" sz="2000" dirty="0" smtClean="0">
                <a:latin typeface="Courier" charset="0"/>
                <a:ea typeface="Courier" charset="0"/>
                <a:cs typeface="Courier" charset="0"/>
              </a:rPr>
              <a:t>   MPI_Finalize();</a:t>
            </a:r>
          </a:p>
          <a:p>
            <a:pPr marL="0" indent="0">
              <a:buNone/>
            </a:pPr>
            <a:r>
              <a:rPr lang="is-IS" sz="2000" dirty="0" smtClean="0">
                <a:latin typeface="Courier" charset="0"/>
                <a:ea typeface="Courier" charset="0"/>
                <a:cs typeface="Courier" charset="0"/>
              </a:rPr>
              <a:t>}</a:t>
            </a:r>
            <a:endParaRPr lang="en-US" sz="2000" dirty="0" smtClean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974521" y="3456761"/>
            <a:ext cx="5194955" cy="110567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INIT and FINALIZE continue to exist for two reasons:</a:t>
            </a:r>
          </a:p>
          <a:p>
            <a:pPr marL="342900" indent="-342900">
              <a:buAutoNum type="arabicPeriod"/>
            </a:pPr>
            <a:r>
              <a:rPr lang="en-US" dirty="0" smtClean="0"/>
              <a:t>Backwards compatibility</a:t>
            </a:r>
          </a:p>
          <a:p>
            <a:pPr marL="342900" indent="-342900">
              <a:buAutoNum type="arabicPeriod"/>
            </a:pPr>
            <a:r>
              <a:rPr lang="en-US" dirty="0" smtClean="0"/>
              <a:t>Convenience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082277" y="4744995"/>
            <a:ext cx="6979445" cy="1930636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So let’s keep them the same as MPI-3.1:</a:t>
            </a:r>
          </a:p>
          <a:p>
            <a:pPr marL="285750" indent="-285750" algn="ctr">
              <a:buFont typeface="Arial" charset="0"/>
              <a:buChar char="•"/>
            </a:pPr>
            <a:r>
              <a:rPr lang="en-US" dirty="0" smtClean="0"/>
              <a:t>If you call INIT, you have to call FINALIZE</a:t>
            </a:r>
          </a:p>
          <a:p>
            <a:pPr marL="285750" indent="-285750" algn="ctr">
              <a:buFont typeface="Arial" charset="0"/>
              <a:buChar char="•"/>
            </a:pPr>
            <a:r>
              <a:rPr lang="en-US" dirty="0" smtClean="0"/>
              <a:t>You can only call INIT / FINALIZE once</a:t>
            </a:r>
          </a:p>
          <a:p>
            <a:pPr marL="285750" indent="-285750" algn="ctr">
              <a:buFont typeface="Arial" charset="0"/>
              <a:buChar char="•"/>
            </a:pPr>
            <a:r>
              <a:rPr lang="en-US" dirty="0" smtClean="0"/>
              <a:t>INITIALIZED / FINALIZED only refer to INIT / FINALIZE (not sessions)</a:t>
            </a:r>
          </a:p>
          <a:p>
            <a:pPr algn="ctr"/>
            <a:endParaRPr lang="en-US" dirty="0"/>
          </a:p>
          <a:p>
            <a:pPr algn="ctr"/>
            <a:r>
              <a:rPr lang="en-US" dirty="0" smtClean="0"/>
              <a:t>If you want different behavior, use sessions</a:t>
            </a:r>
          </a:p>
        </p:txBody>
      </p:sp>
    </p:spTree>
    <p:extLst>
      <p:ext uri="{BB962C8B-B14F-4D97-AF65-F5344CB8AC3E}">
        <p14:creationId xmlns:p14="http://schemas.microsoft.com/office/powerpoint/2010/main" val="1302090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INIT and FINALIZE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INIT/FINALIZE </a:t>
            </a:r>
            <a:r>
              <a:rPr lang="en-US" dirty="0"/>
              <a:t>create </a:t>
            </a:r>
            <a:r>
              <a:rPr lang="en-US" dirty="0" smtClean="0"/>
              <a:t>an implicit </a:t>
            </a:r>
            <a:r>
              <a:rPr lang="en-US" dirty="0"/>
              <a:t>session</a:t>
            </a:r>
          </a:p>
          <a:p>
            <a:pPr lvl="1"/>
            <a:r>
              <a:rPr lang="en-US" dirty="0"/>
              <a:t>You cannot extract an </a:t>
            </a:r>
            <a:r>
              <a:rPr lang="en-US" dirty="0" err="1"/>
              <a:t>MPI_Session</a:t>
            </a:r>
            <a:r>
              <a:rPr lang="en-US" dirty="0"/>
              <a:t> handle for the implicit session created by MPI_INIT[_THREAD</a:t>
            </a:r>
            <a:r>
              <a:rPr lang="en-US" dirty="0" smtClean="0"/>
              <a:t>]</a:t>
            </a:r>
          </a:p>
          <a:p>
            <a:pPr lvl="2"/>
            <a:r>
              <a:rPr lang="en-US" dirty="0" smtClean="0"/>
              <a:t>That would get confusing / cause re-definitions of existing semantics</a:t>
            </a:r>
          </a:p>
          <a:p>
            <a:pPr lvl="2"/>
            <a:r>
              <a:rPr lang="en-US" dirty="0" smtClean="0"/>
              <a:t>E.g., what happens if you SESSION_FINALIZE it?  Do you still need to call MPI_FINALIZE?  </a:t>
            </a:r>
            <a:r>
              <a:rPr lang="is-IS" dirty="0" smtClean="0"/>
              <a:t>…etc.</a:t>
            </a:r>
            <a:endParaRPr lang="en-US" dirty="0"/>
          </a:p>
          <a:p>
            <a:r>
              <a:rPr lang="en-US" dirty="0" smtClean="0"/>
              <a:t>Yes, you can use INIT/FINALIZE in the same MPI process as other sessions</a:t>
            </a:r>
          </a:p>
          <a:p>
            <a:endParaRPr lang="en-US" dirty="0"/>
          </a:p>
          <a:p>
            <a:r>
              <a:rPr lang="en-US" dirty="0" smtClean="0"/>
              <a:t>Consequence:</a:t>
            </a:r>
          </a:p>
          <a:p>
            <a:pPr lvl="1"/>
            <a:r>
              <a:rPr lang="en-US" dirty="0"/>
              <a:t>C</a:t>
            </a:r>
            <a:r>
              <a:rPr lang="en-US" dirty="0" smtClean="0"/>
              <a:t>an no longer use MPI_COMM_WORLD rank 0 as part of the launch mechanism</a:t>
            </a:r>
          </a:p>
          <a:p>
            <a:pPr marL="457200" lvl="1" indent="0">
              <a:buNone/>
            </a:pPr>
            <a:r>
              <a:rPr lang="en-US" dirty="0" smtClean="0">
                <a:sym typeface="Wingdings"/>
              </a:rPr>
              <a:t> No one seems to think that this is important any more</a:t>
            </a:r>
            <a:endParaRPr lang="en-US" dirty="0" smtClean="0"/>
          </a:p>
        </p:txBody>
      </p:sp>
      <p:sp>
        <p:nvSpPr>
          <p:cNvPr id="5" name="Rectangle 4"/>
          <p:cNvSpPr/>
          <p:nvPr/>
        </p:nvSpPr>
        <p:spPr>
          <a:xfrm>
            <a:off x="7300210" y="0"/>
            <a:ext cx="1843790" cy="667062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ysClr val="windowText" lastClr="000000"/>
                </a:solidFill>
              </a:rPr>
              <a:t>Modified since </a:t>
            </a:r>
            <a:r>
              <a:rPr lang="en-US" dirty="0" smtClean="0">
                <a:solidFill>
                  <a:sysClr val="windowText" lastClr="000000"/>
                </a:solidFill>
              </a:rPr>
              <a:t>Bellevue meeting</a:t>
            </a:r>
            <a:endParaRPr lang="en-US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9641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Backwards compatibility:</a:t>
            </a:r>
            <a:br>
              <a:rPr lang="en-US" dirty="0" smtClean="0"/>
            </a:br>
            <a:r>
              <a:rPr lang="en-US" dirty="0" smtClean="0"/>
              <a:t>INITIALIZED and FINALIZED behavior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93494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20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000" dirty="0" err="1" smtClean="0">
                <a:latin typeface="Courier" charset="0"/>
                <a:ea typeface="Courier" charset="0"/>
                <a:cs typeface="Courier" charset="0"/>
              </a:rPr>
              <a:t>nt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 main() {</a:t>
            </a:r>
          </a:p>
          <a:p>
            <a:pPr marL="0" indent="0">
              <a:buNone/>
            </a:pP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    </a:t>
            </a:r>
            <a:r>
              <a:rPr lang="en-US" sz="2000" dirty="0" err="1" smtClean="0">
                <a:latin typeface="Courier" charset="0"/>
                <a:ea typeface="Courier" charset="0"/>
                <a:cs typeface="Courier" charset="0"/>
              </a:rPr>
              <a:t>MPI_Initialized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(&amp;flag); assert(flag == </a:t>
            </a:r>
            <a:r>
              <a:rPr lang="en-US" sz="2000" dirty="0" smtClean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false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pPr marL="0" indent="0">
              <a:buNone/>
            </a:pP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    </a:t>
            </a:r>
            <a:r>
              <a:rPr lang="en-US" sz="2000" dirty="0" err="1" smtClean="0">
                <a:latin typeface="Courier" charset="0"/>
                <a:ea typeface="Courier" charset="0"/>
                <a:cs typeface="Courier" charset="0"/>
              </a:rPr>
              <a:t>MPI_Finalized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(&amp;</a:t>
            </a:r>
            <a:r>
              <a:rPr lang="en-US" sz="2000" dirty="0">
                <a:latin typeface="Courier" charset="0"/>
                <a:ea typeface="Courier" charset="0"/>
                <a:cs typeface="Courier" charset="0"/>
              </a:rPr>
              <a:t>flag); 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  assert(flag </a:t>
            </a:r>
            <a:r>
              <a:rPr lang="en-US" sz="2000" dirty="0">
                <a:latin typeface="Courier" charset="0"/>
                <a:ea typeface="Courier" charset="0"/>
                <a:cs typeface="Courier" charset="0"/>
              </a:rPr>
              <a:t>== </a:t>
            </a:r>
            <a:r>
              <a:rPr lang="en-US" sz="20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false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pPr marL="0" indent="0">
              <a:buNone/>
            </a:pPr>
            <a:endParaRPr lang="en-US" sz="2000" dirty="0" smtClean="0"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    </a:t>
            </a:r>
            <a:r>
              <a:rPr lang="en-US" sz="2000" dirty="0" err="1" smtClean="0">
                <a:latin typeface="Courier" charset="0"/>
                <a:ea typeface="Courier" charset="0"/>
                <a:cs typeface="Courier" charset="0"/>
              </a:rPr>
              <a:t>MPI_Session_create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is-IS" sz="2000" dirty="0" smtClean="0">
                <a:latin typeface="Courier" charset="0"/>
                <a:ea typeface="Courier" charset="0"/>
                <a:cs typeface="Courier" charset="0"/>
              </a:rPr>
              <a:t>…, &amp;session1);</a:t>
            </a:r>
          </a:p>
          <a:p>
            <a:pPr marL="0" indent="0">
              <a:buNone/>
            </a:pP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    </a:t>
            </a:r>
            <a:r>
              <a:rPr lang="en-US" sz="2000" dirty="0" err="1">
                <a:latin typeface="Courier" charset="0"/>
                <a:ea typeface="Courier" charset="0"/>
                <a:cs typeface="Courier" charset="0"/>
              </a:rPr>
              <a:t>MPI_Initialized</a:t>
            </a:r>
            <a:r>
              <a:rPr lang="en-US" sz="2000" dirty="0">
                <a:latin typeface="Courier" charset="0"/>
                <a:ea typeface="Courier" charset="0"/>
                <a:cs typeface="Courier" charset="0"/>
              </a:rPr>
              <a:t>(&amp;flag); assert(flag == </a:t>
            </a:r>
            <a:r>
              <a:rPr lang="en-US" sz="20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false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pPr marL="0" indent="0">
              <a:buNone/>
            </a:pP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    </a:t>
            </a:r>
            <a:r>
              <a:rPr lang="en-US" sz="2000" dirty="0" err="1">
                <a:latin typeface="Courier" charset="0"/>
                <a:ea typeface="Courier" charset="0"/>
                <a:cs typeface="Courier" charset="0"/>
              </a:rPr>
              <a:t>MPI_Finalized</a:t>
            </a:r>
            <a:r>
              <a:rPr lang="en-US" sz="2000" dirty="0">
                <a:latin typeface="Courier" charset="0"/>
                <a:ea typeface="Courier" charset="0"/>
                <a:cs typeface="Courier" charset="0"/>
              </a:rPr>
              <a:t>(&amp;flag); 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  </a:t>
            </a:r>
            <a:r>
              <a:rPr lang="en-US" sz="2000" dirty="0">
                <a:latin typeface="Courier" charset="0"/>
                <a:ea typeface="Courier" charset="0"/>
                <a:cs typeface="Courier" charset="0"/>
              </a:rPr>
              <a:t>assert(flag == </a:t>
            </a:r>
            <a:r>
              <a:rPr lang="en-US" sz="20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false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pPr marL="0" indent="0">
              <a:buNone/>
            </a:pPr>
            <a:endParaRPr lang="en-US" sz="2000" dirty="0" smtClean="0"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    </a:t>
            </a:r>
            <a:r>
              <a:rPr lang="en-US" sz="2000" dirty="0" err="1" smtClean="0">
                <a:latin typeface="Courier" charset="0"/>
                <a:ea typeface="Courier" charset="0"/>
                <a:cs typeface="Courier" charset="0"/>
              </a:rPr>
              <a:t>MPI_Init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(NULL, NULL);</a:t>
            </a:r>
          </a:p>
          <a:p>
            <a:pPr marL="0" indent="0">
              <a:buNone/>
            </a:pP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    </a:t>
            </a:r>
            <a:r>
              <a:rPr lang="en-US" sz="2000" dirty="0" err="1">
                <a:latin typeface="Courier" charset="0"/>
                <a:ea typeface="Courier" charset="0"/>
                <a:cs typeface="Courier" charset="0"/>
              </a:rPr>
              <a:t>MPI_Initialized</a:t>
            </a:r>
            <a:r>
              <a:rPr lang="en-US" sz="2000" dirty="0">
                <a:latin typeface="Courier" charset="0"/>
                <a:ea typeface="Courier" charset="0"/>
                <a:cs typeface="Courier" charset="0"/>
              </a:rPr>
              <a:t>(&amp;flag); assert(flag == </a:t>
            </a:r>
            <a:r>
              <a:rPr lang="en-US" sz="2000" dirty="0" smtClean="0">
                <a:solidFill>
                  <a:schemeClr val="accent3">
                    <a:lumMod val="50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true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pPr marL="0" indent="0">
              <a:buNone/>
            </a:pP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    </a:t>
            </a:r>
            <a:r>
              <a:rPr lang="en-US" sz="2000" dirty="0" err="1">
                <a:latin typeface="Courier" charset="0"/>
                <a:ea typeface="Courier" charset="0"/>
                <a:cs typeface="Courier" charset="0"/>
              </a:rPr>
              <a:t>MPI_Finalized</a:t>
            </a:r>
            <a:r>
              <a:rPr lang="en-US" sz="2000" dirty="0">
                <a:latin typeface="Courier" charset="0"/>
                <a:ea typeface="Courier" charset="0"/>
                <a:cs typeface="Courier" charset="0"/>
              </a:rPr>
              <a:t>(&amp;flag); 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  </a:t>
            </a:r>
            <a:r>
              <a:rPr lang="en-US" sz="2000" dirty="0">
                <a:latin typeface="Courier" charset="0"/>
                <a:ea typeface="Courier" charset="0"/>
                <a:cs typeface="Courier" charset="0"/>
              </a:rPr>
              <a:t>assert(flag == </a:t>
            </a:r>
            <a:r>
              <a:rPr lang="en-US" sz="20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false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pPr marL="0" indent="0">
              <a:buNone/>
            </a:pPr>
            <a:endParaRPr lang="en-US" sz="2000" dirty="0" smtClean="0"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    </a:t>
            </a:r>
            <a:r>
              <a:rPr lang="en-US" sz="2000" dirty="0" err="1">
                <a:latin typeface="Courier" charset="0"/>
                <a:ea typeface="Courier" charset="0"/>
                <a:cs typeface="Courier" charset="0"/>
              </a:rPr>
              <a:t>MPI_Session_free</a:t>
            </a:r>
            <a:r>
              <a:rPr lang="en-US" sz="20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is-IS" sz="2000" dirty="0">
                <a:latin typeface="Courier" charset="0"/>
                <a:ea typeface="Courier" charset="0"/>
                <a:cs typeface="Courier" charset="0"/>
              </a:rPr>
              <a:t>…, &amp;</a:t>
            </a:r>
            <a:r>
              <a:rPr lang="is-IS" sz="2000" dirty="0" smtClean="0">
                <a:latin typeface="Courier" charset="0"/>
                <a:ea typeface="Courier" charset="0"/>
                <a:cs typeface="Courier" charset="0"/>
              </a:rPr>
              <a:t>session1);</a:t>
            </a:r>
            <a:endParaRPr lang="en-US" sz="2000" dirty="0"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    </a:t>
            </a:r>
            <a:r>
              <a:rPr lang="en-US" sz="2000" dirty="0" err="1">
                <a:latin typeface="Courier" charset="0"/>
                <a:ea typeface="Courier" charset="0"/>
                <a:cs typeface="Courier" charset="0"/>
              </a:rPr>
              <a:t>MPI_Initialized</a:t>
            </a:r>
            <a:r>
              <a:rPr lang="en-US" sz="2000" dirty="0">
                <a:latin typeface="Courier" charset="0"/>
                <a:ea typeface="Courier" charset="0"/>
                <a:cs typeface="Courier" charset="0"/>
              </a:rPr>
              <a:t>(&amp;flag); assert(flag == </a:t>
            </a:r>
            <a:r>
              <a:rPr lang="en-US" sz="2000" dirty="0">
                <a:solidFill>
                  <a:schemeClr val="accent3">
                    <a:lumMod val="50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true</a:t>
            </a:r>
            <a:r>
              <a:rPr lang="en-US" sz="2000" dirty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pPr marL="0" indent="0">
              <a:buNone/>
            </a:pPr>
            <a:r>
              <a:rPr lang="en-US" sz="2000" dirty="0">
                <a:latin typeface="Courier" charset="0"/>
                <a:ea typeface="Courier" charset="0"/>
                <a:cs typeface="Courier" charset="0"/>
              </a:rPr>
              <a:t>    </a:t>
            </a:r>
            <a:r>
              <a:rPr lang="en-US" sz="2000" dirty="0" err="1">
                <a:latin typeface="Courier" charset="0"/>
                <a:ea typeface="Courier" charset="0"/>
                <a:cs typeface="Courier" charset="0"/>
              </a:rPr>
              <a:t>MPI_Finalized</a:t>
            </a:r>
            <a:r>
              <a:rPr lang="en-US" sz="2000" dirty="0">
                <a:latin typeface="Courier" charset="0"/>
                <a:ea typeface="Courier" charset="0"/>
                <a:cs typeface="Courier" charset="0"/>
              </a:rPr>
              <a:t>(&amp;flag);   assert(flag == </a:t>
            </a:r>
            <a:r>
              <a:rPr lang="en-US" sz="20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false</a:t>
            </a:r>
            <a:r>
              <a:rPr lang="en-US" sz="2000" dirty="0">
                <a:latin typeface="Courier" charset="0"/>
                <a:ea typeface="Courier" charset="0"/>
                <a:cs typeface="Courier" charset="0"/>
              </a:rPr>
              <a:t>);</a:t>
            </a:r>
            <a:endParaRPr lang="en-US" sz="2000" dirty="0" smtClean="0"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endParaRPr lang="en-US" sz="2000" dirty="0" smtClean="0"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    </a:t>
            </a:r>
            <a:r>
              <a:rPr lang="en-US" sz="2000" dirty="0" err="1" smtClean="0">
                <a:latin typeface="Courier" charset="0"/>
                <a:ea typeface="Courier" charset="0"/>
                <a:cs typeface="Courier" charset="0"/>
              </a:rPr>
              <a:t>MPI_Session_create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is-IS" sz="2000" dirty="0">
                <a:latin typeface="Courier" charset="0"/>
                <a:ea typeface="Courier" charset="0"/>
                <a:cs typeface="Courier" charset="0"/>
              </a:rPr>
              <a:t>…, &amp;</a:t>
            </a:r>
            <a:r>
              <a:rPr lang="is-IS" sz="2000" dirty="0" smtClean="0">
                <a:latin typeface="Courier" charset="0"/>
                <a:ea typeface="Courier" charset="0"/>
                <a:cs typeface="Courier" charset="0"/>
              </a:rPr>
              <a:t>session2);</a:t>
            </a:r>
            <a:endParaRPr lang="is-IS" sz="2000" dirty="0"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    </a:t>
            </a:r>
            <a:r>
              <a:rPr lang="en-US" sz="2000" dirty="0" err="1">
                <a:latin typeface="Courier" charset="0"/>
                <a:ea typeface="Courier" charset="0"/>
                <a:cs typeface="Courier" charset="0"/>
              </a:rPr>
              <a:t>MPI_Initialized</a:t>
            </a:r>
            <a:r>
              <a:rPr lang="en-US" sz="2000" dirty="0">
                <a:latin typeface="Courier" charset="0"/>
                <a:ea typeface="Courier" charset="0"/>
                <a:cs typeface="Courier" charset="0"/>
              </a:rPr>
              <a:t>(&amp;flag); assert(flag == </a:t>
            </a:r>
            <a:r>
              <a:rPr lang="en-US" sz="2000" dirty="0">
                <a:solidFill>
                  <a:schemeClr val="accent3">
                    <a:lumMod val="50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true</a:t>
            </a:r>
            <a:r>
              <a:rPr lang="en-US" sz="2000" dirty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pPr marL="0" indent="0">
              <a:buNone/>
            </a:pPr>
            <a:r>
              <a:rPr lang="en-US" sz="2000" dirty="0">
                <a:latin typeface="Courier" charset="0"/>
                <a:ea typeface="Courier" charset="0"/>
                <a:cs typeface="Courier" charset="0"/>
              </a:rPr>
              <a:t>    </a:t>
            </a:r>
            <a:r>
              <a:rPr lang="en-US" sz="2000" dirty="0" err="1">
                <a:latin typeface="Courier" charset="0"/>
                <a:ea typeface="Courier" charset="0"/>
                <a:cs typeface="Courier" charset="0"/>
              </a:rPr>
              <a:t>MPI_Finalized</a:t>
            </a:r>
            <a:r>
              <a:rPr lang="en-US" sz="2000" dirty="0">
                <a:latin typeface="Courier" charset="0"/>
                <a:ea typeface="Courier" charset="0"/>
                <a:cs typeface="Courier" charset="0"/>
              </a:rPr>
              <a:t>(&amp;flag);   assert(flag == </a:t>
            </a:r>
            <a:r>
              <a:rPr lang="en-US" sz="20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false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pPr marL="0" indent="0">
              <a:buNone/>
            </a:pPr>
            <a:endParaRPr lang="is-IS" sz="2000" dirty="0" smtClean="0"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is-IS" sz="2000" dirty="0" smtClean="0">
                <a:latin typeface="Courier" charset="0"/>
                <a:ea typeface="Courier" charset="0"/>
                <a:cs typeface="Courier" charset="0"/>
              </a:rPr>
              <a:t>    MPI_Finalize();</a:t>
            </a:r>
          </a:p>
          <a:p>
            <a:pPr marL="0" indent="0">
              <a:buNone/>
            </a:pP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    </a:t>
            </a:r>
            <a:r>
              <a:rPr lang="en-US" sz="2000" dirty="0" err="1" smtClean="0">
                <a:latin typeface="Courier" charset="0"/>
                <a:ea typeface="Courier" charset="0"/>
                <a:cs typeface="Courier" charset="0"/>
              </a:rPr>
              <a:t>MPI_Initialized</a:t>
            </a:r>
            <a:r>
              <a:rPr lang="en-US" sz="2000" dirty="0">
                <a:latin typeface="Courier" charset="0"/>
                <a:ea typeface="Courier" charset="0"/>
                <a:cs typeface="Courier" charset="0"/>
              </a:rPr>
              <a:t>(&amp;flag); assert(flag == </a:t>
            </a:r>
            <a:r>
              <a:rPr lang="en-US" sz="2000" dirty="0">
                <a:solidFill>
                  <a:schemeClr val="accent3">
                    <a:lumMod val="50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true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pPr marL="0" indent="0">
              <a:buNone/>
            </a:pP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    </a:t>
            </a:r>
            <a:r>
              <a:rPr lang="en-US" sz="2000" dirty="0" err="1">
                <a:latin typeface="Courier" charset="0"/>
                <a:ea typeface="Courier" charset="0"/>
                <a:cs typeface="Courier" charset="0"/>
              </a:rPr>
              <a:t>MPI_Finalized</a:t>
            </a:r>
            <a:r>
              <a:rPr lang="en-US" sz="2000" dirty="0">
                <a:latin typeface="Courier" charset="0"/>
                <a:ea typeface="Courier" charset="0"/>
                <a:cs typeface="Courier" charset="0"/>
              </a:rPr>
              <a:t>(&amp;flag); 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  </a:t>
            </a:r>
            <a:r>
              <a:rPr lang="en-US" sz="2000" dirty="0">
                <a:latin typeface="Courier" charset="0"/>
                <a:ea typeface="Courier" charset="0"/>
                <a:cs typeface="Courier" charset="0"/>
              </a:rPr>
              <a:t>assert(flag == </a:t>
            </a:r>
            <a:r>
              <a:rPr lang="en-US" sz="2000" dirty="0">
                <a:solidFill>
                  <a:schemeClr val="accent3">
                    <a:lumMod val="50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true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pPr marL="0" indent="0">
              <a:buNone/>
            </a:pPr>
            <a:endParaRPr lang="en-US" sz="2000" dirty="0"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    </a:t>
            </a:r>
            <a:r>
              <a:rPr lang="en-US" sz="2000" dirty="0" err="1" smtClean="0">
                <a:latin typeface="Courier" charset="0"/>
                <a:ea typeface="Courier" charset="0"/>
                <a:cs typeface="Courier" charset="0"/>
              </a:rPr>
              <a:t>MPI_Session_free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is-IS" sz="2000" dirty="0" smtClean="0">
                <a:latin typeface="Courier" charset="0"/>
                <a:ea typeface="Courier" charset="0"/>
                <a:cs typeface="Courier" charset="0"/>
              </a:rPr>
              <a:t>…, &amp;session2);</a:t>
            </a:r>
          </a:p>
          <a:p>
            <a:pPr marL="0" indent="0">
              <a:buNone/>
            </a:pP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    </a:t>
            </a:r>
            <a:r>
              <a:rPr lang="en-US" sz="2000" dirty="0" err="1">
                <a:latin typeface="Courier" charset="0"/>
                <a:ea typeface="Courier" charset="0"/>
                <a:cs typeface="Courier" charset="0"/>
              </a:rPr>
              <a:t>MPI_Initialized</a:t>
            </a:r>
            <a:r>
              <a:rPr lang="en-US" sz="2000" dirty="0">
                <a:latin typeface="Courier" charset="0"/>
                <a:ea typeface="Courier" charset="0"/>
                <a:cs typeface="Courier" charset="0"/>
              </a:rPr>
              <a:t>(&amp;flag); assert(flag == </a:t>
            </a:r>
            <a:r>
              <a:rPr lang="en-US" sz="2000" dirty="0">
                <a:solidFill>
                  <a:schemeClr val="accent3">
                    <a:lumMod val="50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true</a:t>
            </a:r>
            <a:r>
              <a:rPr lang="en-US" sz="2000" dirty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pPr marL="0" indent="0">
              <a:buNone/>
            </a:pPr>
            <a:r>
              <a:rPr lang="en-US" sz="2000" dirty="0">
                <a:latin typeface="Courier" charset="0"/>
                <a:ea typeface="Courier" charset="0"/>
                <a:cs typeface="Courier" charset="0"/>
              </a:rPr>
              <a:t>    </a:t>
            </a:r>
            <a:r>
              <a:rPr lang="en-US" sz="2000" dirty="0" err="1">
                <a:latin typeface="Courier" charset="0"/>
                <a:ea typeface="Courier" charset="0"/>
                <a:cs typeface="Courier" charset="0"/>
              </a:rPr>
              <a:t>MPI_Finalized</a:t>
            </a:r>
            <a:r>
              <a:rPr lang="en-US" sz="2000" dirty="0">
                <a:latin typeface="Courier" charset="0"/>
                <a:ea typeface="Courier" charset="0"/>
                <a:cs typeface="Courier" charset="0"/>
              </a:rPr>
              <a:t>(&amp;flag);   assert(flag == </a:t>
            </a:r>
            <a:r>
              <a:rPr lang="en-US" sz="2000" dirty="0">
                <a:solidFill>
                  <a:schemeClr val="accent3">
                    <a:lumMod val="50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true</a:t>
            </a:r>
            <a:r>
              <a:rPr lang="en-US" sz="2000" dirty="0">
                <a:latin typeface="Courier" charset="0"/>
                <a:ea typeface="Courier" charset="0"/>
                <a:cs typeface="Courier" charset="0"/>
              </a:rPr>
              <a:t>);</a:t>
            </a:r>
            <a:endParaRPr lang="is-IS" sz="2000" dirty="0" smtClean="0"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is-IS" sz="2000" dirty="0" smtClean="0">
                <a:latin typeface="Courier" charset="0"/>
                <a:ea typeface="Courier" charset="0"/>
                <a:cs typeface="Courier" charset="0"/>
              </a:rPr>
              <a:t>}</a:t>
            </a:r>
            <a:endParaRPr lang="en-US" sz="2000" dirty="0" smtClean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5703216" y="2545235"/>
            <a:ext cx="2762054" cy="2931736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Short version:</a:t>
            </a:r>
          </a:p>
          <a:p>
            <a:pPr algn="ctr"/>
            <a:endParaRPr lang="en-US" sz="2400" dirty="0"/>
          </a:p>
          <a:p>
            <a:pPr algn="ctr"/>
            <a:r>
              <a:rPr lang="en-US" sz="2400" dirty="0" smtClean="0"/>
              <a:t>INITIALIZED, FINALIZED, IS_THREAD_MAIN all still refer to INIT / FINALIZE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076993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Corner cases</a:t>
            </a:r>
            <a:br>
              <a:rPr lang="en-US" dirty="0" smtClean="0"/>
            </a:br>
            <a:r>
              <a:rPr lang="en-US" dirty="0" smtClean="0"/>
              <a:t>that don’t fit well into sessions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858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Big Issues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COMM_SELF attribute destruction during FINALIZE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MPI-defined attributes on COMM_WORLD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MPI_COMM_SPAWN[_MULTIPLE]</a:t>
            </a:r>
          </a:p>
          <a:p>
            <a:pPr lvl="1"/>
            <a:r>
              <a:rPr lang="en-US" dirty="0" smtClean="0"/>
              <a:t>And MPI_COMM_GET_PARENT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Syntactic sugar for getting something like MPI_COMM_WORLD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2647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MPI 3-1:</a:t>
            </a:r>
            <a:br>
              <a:rPr lang="en-US" dirty="0" smtClean="0"/>
            </a:br>
            <a:r>
              <a:rPr lang="en-US" dirty="0" smtClean="0"/>
              <a:t>Attribute destruction on COMM_SELF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MPI-3.1 guarantees an order of callbacks of attribute destruction on MPI_COMM_SELF during MPI_FINALIZE</a:t>
            </a:r>
          </a:p>
          <a:p>
            <a:pPr lvl="1"/>
            <a:r>
              <a:rPr lang="is-IS" dirty="0" smtClean="0"/>
              <a:t>Finalization callbacks are useful</a:t>
            </a:r>
          </a:p>
          <a:p>
            <a:pPr lvl="1"/>
            <a:r>
              <a:rPr lang="is-IS" dirty="0" smtClean="0"/>
              <a:t>Do not want to lose this functionality</a:t>
            </a:r>
            <a:endParaRPr lang="en-US" dirty="0" smtClean="0"/>
          </a:p>
          <a:p>
            <a:r>
              <a:rPr lang="en-US" dirty="0" smtClean="0"/>
              <a:t>So: this behavior will still occur</a:t>
            </a:r>
          </a:p>
          <a:p>
            <a:pPr lvl="1"/>
            <a:r>
              <a:rPr lang="is-IS" dirty="0" smtClean="0"/>
              <a:t>…but only if you call MPI_INIT / MPI_FINALIZE</a:t>
            </a:r>
          </a:p>
        </p:txBody>
      </p:sp>
    </p:spTree>
    <p:extLst>
      <p:ext uri="{BB962C8B-B14F-4D97-AF65-F5344CB8AC3E}">
        <p14:creationId xmlns:p14="http://schemas.microsoft.com/office/powerpoint/2010/main" val="312255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Session-based finalization hook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43500"/>
          </a:xfrm>
        </p:spPr>
        <p:txBody>
          <a:bodyPr>
            <a:normAutofit lnSpcReduction="10000"/>
          </a:bodyPr>
          <a:lstStyle/>
          <a:p>
            <a:r>
              <a:rPr lang="en-US" dirty="0" err="1" smtClean="0"/>
              <a:t>MPI_Session_finalize_hook_add</a:t>
            </a:r>
            <a:r>
              <a:rPr lang="en-US" dirty="0" smtClean="0"/>
              <a:t>(</a:t>
            </a:r>
          </a:p>
          <a:p>
            <a:pPr lvl="1"/>
            <a:r>
              <a:rPr lang="en-US" dirty="0" smtClean="0"/>
              <a:t>IN </a:t>
            </a:r>
            <a:r>
              <a:rPr lang="en-US" dirty="0" err="1" smtClean="0"/>
              <a:t>MPI_Session</a:t>
            </a:r>
            <a:r>
              <a:rPr lang="en-US" dirty="0" smtClean="0"/>
              <a:t> session,</a:t>
            </a:r>
          </a:p>
          <a:p>
            <a:pPr lvl="1"/>
            <a:r>
              <a:rPr lang="en-US" dirty="0" smtClean="0"/>
              <a:t>IN </a:t>
            </a:r>
            <a:r>
              <a:rPr lang="en-US" dirty="0" err="1" smtClean="0"/>
              <a:t>session_finalize_hook_func_ptr</a:t>
            </a:r>
            <a:r>
              <a:rPr lang="en-US" dirty="0" smtClean="0"/>
              <a:t> </a:t>
            </a:r>
            <a:r>
              <a:rPr lang="en-US" dirty="0" err="1" smtClean="0"/>
              <a:t>fn</a:t>
            </a:r>
            <a:r>
              <a:rPr lang="en-US" dirty="0" smtClean="0"/>
              <a:t>,</a:t>
            </a:r>
          </a:p>
          <a:p>
            <a:pPr lvl="1"/>
            <a:r>
              <a:rPr lang="en-US" dirty="0" smtClean="0"/>
              <a:t>IN void *context) </a:t>
            </a:r>
            <a:r>
              <a:rPr lang="en-US" dirty="0" smtClean="0">
                <a:solidFill>
                  <a:srgbClr val="FF0000"/>
                </a:solidFill>
              </a:rPr>
              <a:t>// user-provided</a:t>
            </a:r>
          </a:p>
          <a:p>
            <a:r>
              <a:rPr lang="en-US" dirty="0"/>
              <a:t>v</a:t>
            </a:r>
            <a:r>
              <a:rPr lang="en-US" dirty="0" smtClean="0"/>
              <a:t>oid (*</a:t>
            </a:r>
            <a:r>
              <a:rPr lang="en-US" dirty="0" err="1" smtClean="0"/>
              <a:t>session_finalize_hook_func_ptr</a:t>
            </a:r>
            <a:r>
              <a:rPr lang="en-US" dirty="0" smtClean="0"/>
              <a:t>)(</a:t>
            </a:r>
          </a:p>
          <a:p>
            <a:pPr lvl="1"/>
            <a:r>
              <a:rPr lang="en-US" dirty="0" smtClean="0"/>
              <a:t>IN </a:t>
            </a:r>
            <a:r>
              <a:rPr lang="en-US" dirty="0" err="1" smtClean="0"/>
              <a:t>MPI_Session</a:t>
            </a:r>
            <a:r>
              <a:rPr lang="en-US" dirty="0" smtClean="0"/>
              <a:t> session,</a:t>
            </a:r>
          </a:p>
          <a:p>
            <a:pPr lvl="1"/>
            <a:r>
              <a:rPr lang="en-US" dirty="0" smtClean="0"/>
              <a:t>IN void *context) </a:t>
            </a:r>
            <a:r>
              <a:rPr lang="en-US" dirty="0" smtClean="0">
                <a:solidFill>
                  <a:srgbClr val="FF0000"/>
                </a:solidFill>
              </a:rPr>
              <a:t>// from ”context” in ADD call</a:t>
            </a:r>
          </a:p>
          <a:p>
            <a:r>
              <a:rPr lang="en-US" dirty="0" smtClean="0"/>
              <a:t>(</a:t>
            </a:r>
            <a:r>
              <a:rPr lang="en-US" dirty="0" err="1" smtClean="0"/>
              <a:t>session,fn,context</a:t>
            </a:r>
            <a:r>
              <a:rPr lang="en-US" dirty="0" smtClean="0"/>
              <a:t>) tuple must be unique</a:t>
            </a:r>
          </a:p>
          <a:p>
            <a:pPr lvl="1"/>
            <a:r>
              <a:rPr lang="en-US" dirty="0" smtClean="0"/>
              <a:t>MPI_ERR_ARG if tuple not unique</a:t>
            </a:r>
          </a:p>
          <a:p>
            <a:r>
              <a:rPr lang="en-US" dirty="0" smtClean="0"/>
              <a:t>Description on next slide</a:t>
            </a:r>
            <a:r>
              <a:rPr lang="is-IS" dirty="0" smtClean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297924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Session-based finalization hook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Analogous to (but better than) attribute destruction on COMM_SELF</a:t>
            </a:r>
          </a:p>
          <a:p>
            <a:pPr lvl="1"/>
            <a:r>
              <a:rPr lang="en-US" dirty="0" smtClean="0"/>
              <a:t>Called ”at the beginning” of MPI_SESSION_FINALIZE, before the session is destroyed</a:t>
            </a:r>
          </a:p>
          <a:p>
            <a:pPr lvl="1"/>
            <a:r>
              <a:rPr lang="en-US" dirty="0" smtClean="0"/>
              <a:t>Called in reverse order of hook registration</a:t>
            </a:r>
          </a:p>
          <a:p>
            <a:r>
              <a:rPr lang="en-US" dirty="0" smtClean="0"/>
              <a:t>New features</a:t>
            </a:r>
          </a:p>
          <a:p>
            <a:pPr lvl="1"/>
            <a:r>
              <a:rPr lang="en-US" dirty="0" smtClean="0"/>
              <a:t>No guarantees about thread context of callback</a:t>
            </a:r>
          </a:p>
          <a:p>
            <a:pPr lvl="1"/>
            <a:r>
              <a:rPr lang="en-US" dirty="0" smtClean="0"/>
              <a:t>All callbacks will be invoked before SESSION_FINALIZE returns</a:t>
            </a:r>
          </a:p>
          <a:p>
            <a:pPr lvl="1"/>
            <a:r>
              <a:rPr lang="en-US" dirty="0" smtClean="0"/>
              <a:t>Hook returns void; will not affect rest of MPI_SESSION_FINALIZE</a:t>
            </a:r>
          </a:p>
          <a:p>
            <a:pPr lvl="1"/>
            <a:r>
              <a:rPr lang="en-US" dirty="0" smtClean="0"/>
              <a:t>User-provided (void*) context passed from “add” function to callback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42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Session-based finalization hook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not addressed:</a:t>
            </a:r>
          </a:p>
          <a:p>
            <a:pPr lvl="1"/>
            <a:r>
              <a:rPr lang="en-US" dirty="0" smtClean="0"/>
              <a:t>What can you do in the callback?</a:t>
            </a:r>
          </a:p>
          <a:p>
            <a:pPr lvl="1"/>
            <a:r>
              <a:rPr lang="en-US" dirty="0" smtClean="0"/>
              <a:t>Do we want a callback for when </a:t>
            </a:r>
            <a:r>
              <a:rPr lang="en-US" i="1" u="sng" dirty="0" smtClean="0"/>
              <a:t>all</a:t>
            </a:r>
            <a:r>
              <a:rPr lang="en-US" dirty="0" smtClean="0"/>
              <a:t> sessions are destroyed?</a:t>
            </a:r>
          </a:p>
          <a:p>
            <a:pPr lvl="2"/>
            <a:r>
              <a:rPr lang="en-US" dirty="0" smtClean="0"/>
              <a:t>Sessions are units of isolation; this </a:t>
            </a:r>
            <a:r>
              <a:rPr lang="en-US" dirty="0" err="1" smtClean="0"/>
              <a:t>kinda</a:t>
            </a:r>
            <a:r>
              <a:rPr lang="en-US" dirty="0" smtClean="0"/>
              <a:t> breaks that</a:t>
            </a:r>
          </a:p>
          <a:p>
            <a:pPr lvl="2"/>
            <a:r>
              <a:rPr lang="en-US" dirty="0" smtClean="0"/>
              <a:t>But OTOH, tools cross-cut isolation, so they might still want to know when all sessions are dead</a:t>
            </a:r>
            <a:r>
              <a:rPr lang="is-IS" dirty="0" smtClean="0"/>
              <a:t>…?</a:t>
            </a:r>
          </a:p>
          <a:p>
            <a:pPr lvl="2"/>
            <a:r>
              <a:rPr lang="is-IS" dirty="0" smtClean="0"/>
              <a:t>But OTTH, tools might be better served to know when each session is destroyed...?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8385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De-registration of</a:t>
            </a:r>
            <a:br>
              <a:rPr lang="en-US" dirty="0" smtClean="0"/>
            </a:br>
            <a:r>
              <a:rPr lang="en-US" dirty="0" smtClean="0"/>
              <a:t>session finalization hook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43500"/>
          </a:xfrm>
        </p:spPr>
        <p:txBody>
          <a:bodyPr>
            <a:normAutofit fontScale="92500"/>
          </a:bodyPr>
          <a:lstStyle/>
          <a:p>
            <a:r>
              <a:rPr lang="en-US" dirty="0" err="1" smtClean="0"/>
              <a:t>MPI_Session_finalize_hook_del</a:t>
            </a:r>
            <a:r>
              <a:rPr lang="en-US" dirty="0" smtClean="0"/>
              <a:t>(</a:t>
            </a:r>
            <a:endParaRPr lang="en-US" dirty="0"/>
          </a:p>
          <a:p>
            <a:pPr lvl="1"/>
            <a:r>
              <a:rPr lang="en-US" dirty="0"/>
              <a:t>IN </a:t>
            </a:r>
            <a:r>
              <a:rPr lang="en-US" dirty="0" err="1" smtClean="0"/>
              <a:t>MPI_Session</a:t>
            </a:r>
            <a:r>
              <a:rPr lang="en-US" dirty="0" smtClean="0"/>
              <a:t> session</a:t>
            </a:r>
            <a:r>
              <a:rPr lang="en-US" dirty="0"/>
              <a:t>,</a:t>
            </a:r>
          </a:p>
          <a:p>
            <a:pPr lvl="1"/>
            <a:r>
              <a:rPr lang="en-US" dirty="0"/>
              <a:t>IN </a:t>
            </a:r>
            <a:r>
              <a:rPr lang="en-US" dirty="0" err="1" smtClean="0"/>
              <a:t>session_finalize_hook_func_ptr</a:t>
            </a:r>
            <a:r>
              <a:rPr lang="en-US" dirty="0" smtClean="0"/>
              <a:t> </a:t>
            </a:r>
            <a:r>
              <a:rPr lang="en-US" dirty="0" err="1" smtClean="0"/>
              <a:t>fn</a:t>
            </a:r>
            <a:r>
              <a:rPr lang="en-US" dirty="0" smtClean="0"/>
              <a:t>,</a:t>
            </a:r>
          </a:p>
          <a:p>
            <a:pPr lvl="1"/>
            <a:r>
              <a:rPr lang="en-US" dirty="0" smtClean="0"/>
              <a:t>IN void *context,</a:t>
            </a:r>
          </a:p>
          <a:p>
            <a:pPr lvl="1"/>
            <a:r>
              <a:rPr lang="en-US" dirty="0" smtClean="0"/>
              <a:t>OUT </a:t>
            </a:r>
            <a:r>
              <a:rPr lang="en-US" dirty="0" err="1" smtClean="0"/>
              <a:t>int</a:t>
            </a:r>
            <a:r>
              <a:rPr lang="en-US" dirty="0" smtClean="0"/>
              <a:t> *deleted)</a:t>
            </a:r>
          </a:p>
          <a:p>
            <a:r>
              <a:rPr lang="en-US" dirty="0" smtClean="0"/>
              <a:t>Deleted set to 1 if the (</a:t>
            </a:r>
            <a:r>
              <a:rPr lang="en-US" dirty="0" err="1" smtClean="0"/>
              <a:t>session,fn,context</a:t>
            </a:r>
            <a:r>
              <a:rPr lang="en-US" dirty="0" smtClean="0"/>
              <a:t>) was previously added (and is therefore now deleted)</a:t>
            </a:r>
          </a:p>
          <a:p>
            <a:pPr lvl="1"/>
            <a:r>
              <a:rPr lang="en-US" dirty="0" smtClean="0"/>
              <a:t>Not an error to delete a (</a:t>
            </a:r>
            <a:r>
              <a:rPr lang="en-US" dirty="0" err="1" smtClean="0"/>
              <a:t>fn,context</a:t>
            </a:r>
            <a:r>
              <a:rPr lang="en-US" dirty="0" smtClean="0"/>
              <a:t>) that wasn’t added</a:t>
            </a:r>
          </a:p>
          <a:p>
            <a:pPr lvl="1"/>
            <a:r>
              <a:rPr lang="en-US" dirty="0" smtClean="0"/>
              <a:t>That just seems social / friendly</a:t>
            </a:r>
          </a:p>
        </p:txBody>
      </p:sp>
    </p:spTree>
    <p:extLst>
      <p:ext uri="{BB962C8B-B14F-4D97-AF65-F5344CB8AC3E}">
        <p14:creationId xmlns:p14="http://schemas.microsoft.com/office/powerpoint/2010/main" val="353922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Session finalization / MPI_FINALIZE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Recall that there is an implicit session created in MPI_INIT</a:t>
            </a:r>
          </a:p>
          <a:p>
            <a:pPr lvl="1"/>
            <a:r>
              <a:rPr lang="en-US" dirty="0" smtClean="0"/>
              <a:t>But it is not accessible to the user</a:t>
            </a:r>
          </a:p>
          <a:p>
            <a:pPr lvl="1"/>
            <a:r>
              <a:rPr lang="en-US" dirty="0" smtClean="0"/>
              <a:t>Hence, user cannot call MPI_SESSION_FINALIZE_HOOK_ADD on it</a:t>
            </a:r>
          </a:p>
          <a:p>
            <a:r>
              <a:rPr lang="en-US" dirty="0" smtClean="0"/>
              <a:t>Therefore:</a:t>
            </a:r>
          </a:p>
          <a:p>
            <a:pPr lvl="1"/>
            <a:r>
              <a:rPr lang="en-US" dirty="0"/>
              <a:t>T</a:t>
            </a:r>
            <a:r>
              <a:rPr lang="en-US" dirty="0" smtClean="0"/>
              <a:t>he COMM_SELF attribute destruction mechanism is (still) the only way for callbacks during MPI_FINALIZE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0164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Replacing attributes on COMM_WORLD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Define attributes on </a:t>
            </a:r>
            <a:r>
              <a:rPr lang="en-US" i="1" dirty="0" smtClean="0"/>
              <a:t>all</a:t>
            </a:r>
            <a:r>
              <a:rPr lang="en-US" dirty="0" smtClean="0"/>
              <a:t> communicators</a:t>
            </a:r>
          </a:p>
          <a:p>
            <a:pPr lvl="1"/>
            <a:r>
              <a:rPr lang="en-US" dirty="0" smtClean="0"/>
              <a:t>MPI_TAG_UB</a:t>
            </a:r>
          </a:p>
          <a:p>
            <a:pPr lvl="1"/>
            <a:r>
              <a:rPr lang="en-US" dirty="0" smtClean="0"/>
              <a:t>MPI_WTIME_IS_GLOBAL</a:t>
            </a:r>
          </a:p>
          <a:p>
            <a:pPr lvl="1"/>
            <a:r>
              <a:rPr lang="en-US" dirty="0" smtClean="0"/>
              <a:t>MPI_UNIVERSE_SIZE</a:t>
            </a:r>
          </a:p>
          <a:p>
            <a:pPr lvl="1"/>
            <a:r>
              <a:rPr lang="en-US" dirty="0" smtClean="0"/>
              <a:t>MPI_APPNUM</a:t>
            </a:r>
          </a:p>
          <a:p>
            <a:pPr lvl="1"/>
            <a:r>
              <a:rPr lang="en-US" dirty="0" smtClean="0"/>
              <a:t>MPI_LASTUSEDCODE</a:t>
            </a:r>
          </a:p>
          <a:p>
            <a:pPr lvl="1"/>
            <a:r>
              <a:rPr lang="en-US" dirty="0" smtClean="0"/>
              <a:t>Minimum distance change (vs. MPI-3.1)</a:t>
            </a:r>
          </a:p>
          <a:p>
            <a:r>
              <a:rPr lang="en-US" dirty="0"/>
              <a:t>Jim </a:t>
            </a:r>
            <a:r>
              <a:rPr lang="en-US" dirty="0" err="1"/>
              <a:t>Dinan</a:t>
            </a:r>
            <a:r>
              <a:rPr lang="en-US" dirty="0"/>
              <a:t> working to deprecate:</a:t>
            </a:r>
          </a:p>
          <a:p>
            <a:pPr lvl="1"/>
            <a:r>
              <a:rPr lang="en-US" dirty="0"/>
              <a:t>MPI_HOST</a:t>
            </a:r>
          </a:p>
          <a:p>
            <a:pPr lvl="1"/>
            <a:r>
              <a:rPr lang="en-US" dirty="0" smtClean="0"/>
              <a:t>MPI_IO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5559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MPI_COMM_SPAWN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MPI_COMM_SPAWN does two things: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Launches new processes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Intrinsically makes a new (inter)communicator between parents and children</a:t>
            </a:r>
          </a:p>
          <a:p>
            <a:r>
              <a:rPr lang="en-US" dirty="0" smtClean="0"/>
              <a:t>Let’s separate these two actions</a:t>
            </a:r>
          </a:p>
        </p:txBody>
      </p:sp>
    </p:spTree>
    <p:extLst>
      <p:ext uri="{BB962C8B-B14F-4D97-AF65-F5344CB8AC3E}">
        <p14:creationId xmlns:p14="http://schemas.microsoft.com/office/powerpoint/2010/main" val="634672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4483900" y="1600200"/>
            <a:ext cx="4648200" cy="4525963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err="1">
                <a:solidFill>
                  <a:schemeClr val="tx1"/>
                </a:solidFill>
              </a:rPr>
              <a:t>m</a:t>
            </a:r>
            <a:r>
              <a:rPr lang="en-US" dirty="0" err="1" smtClean="0">
                <a:solidFill>
                  <a:schemeClr val="tx1"/>
                </a:solidFill>
              </a:rPr>
              <a:t>pi</a:t>
            </a:r>
            <a:r>
              <a:rPr lang="en-US" dirty="0" smtClean="0">
                <a:solidFill>
                  <a:schemeClr val="tx1"/>
                </a:solidFill>
              </a:rPr>
              <a:t>://&lt;name&gt; set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4622006" y="4497395"/>
            <a:ext cx="4400546" cy="1404136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ysClr val="windowText" lastClr="000000"/>
              </a:solidFill>
            </a:endParaRPr>
          </a:p>
          <a:p>
            <a:pPr algn="ctr"/>
            <a:endParaRPr lang="en-US" dirty="0">
              <a:solidFill>
                <a:sysClr val="windowText" lastClr="000000"/>
              </a:solidFill>
            </a:endParaRPr>
          </a:p>
          <a:p>
            <a:pPr algn="ctr"/>
            <a:endParaRPr lang="en-US" dirty="0" smtClean="0">
              <a:solidFill>
                <a:sysClr val="windowText" lastClr="000000"/>
              </a:solidFill>
            </a:endParaRPr>
          </a:p>
          <a:p>
            <a:pPr algn="ctr"/>
            <a:endParaRPr lang="en-US" dirty="0">
              <a:solidFill>
                <a:sysClr val="windowText" lastClr="000000"/>
              </a:solidFill>
            </a:endParaRPr>
          </a:p>
          <a:p>
            <a:pPr algn="ctr"/>
            <a:r>
              <a:rPr lang="en-US" dirty="0" err="1">
                <a:solidFill>
                  <a:sysClr val="windowText" lastClr="000000"/>
                </a:solidFill>
              </a:rPr>
              <a:t>m</a:t>
            </a:r>
            <a:r>
              <a:rPr lang="en-US" dirty="0" err="1" smtClean="0">
                <a:solidFill>
                  <a:sysClr val="windowText" lastClr="000000"/>
                </a:solidFill>
              </a:rPr>
              <a:t>pi</a:t>
            </a:r>
            <a:r>
              <a:rPr lang="en-US" dirty="0" smtClean="0">
                <a:solidFill>
                  <a:sysClr val="windowText" lastClr="000000"/>
                </a:solidFill>
              </a:rPr>
              <a:t>://&lt;name&gt;/children set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622006" y="1796262"/>
            <a:ext cx="4400546" cy="1404136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ysClr val="windowText" lastClr="000000"/>
                </a:solidFill>
              </a:rPr>
              <a:t>m</a:t>
            </a:r>
            <a:r>
              <a:rPr lang="en-US" dirty="0" err="1" smtClean="0">
                <a:solidFill>
                  <a:sysClr val="windowText" lastClr="000000"/>
                </a:solidFill>
              </a:rPr>
              <a:t>pi</a:t>
            </a:r>
            <a:r>
              <a:rPr lang="en-US" dirty="0" smtClean="0">
                <a:solidFill>
                  <a:sysClr val="windowText" lastClr="000000"/>
                </a:solidFill>
              </a:rPr>
              <a:t>://&lt;name&gt;/parents set</a:t>
            </a:r>
          </a:p>
          <a:p>
            <a:pPr algn="ctr"/>
            <a:endParaRPr lang="en-US" dirty="0">
              <a:solidFill>
                <a:sysClr val="windowText" lastClr="000000"/>
              </a:solidFill>
            </a:endParaRPr>
          </a:p>
          <a:p>
            <a:pPr algn="ctr"/>
            <a:endParaRPr lang="en-US" dirty="0">
              <a:solidFill>
                <a:sysClr val="windowText" lastClr="000000"/>
              </a:solidFill>
            </a:endParaRPr>
          </a:p>
          <a:p>
            <a:pPr algn="ctr"/>
            <a:endParaRPr lang="en-US" dirty="0" smtClean="0">
              <a:solidFill>
                <a:sysClr val="windowText" lastClr="000000"/>
              </a:solidFill>
            </a:endParaRPr>
          </a:p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Launch new processes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957763"/>
          </a:xfrm>
        </p:spPr>
        <p:txBody>
          <a:bodyPr>
            <a:normAutofit fontScale="70000" lnSpcReduction="20000"/>
          </a:bodyPr>
          <a:lstStyle/>
          <a:p>
            <a:r>
              <a:rPr lang="en-US" dirty="0" err="1" smtClean="0"/>
              <a:t>MPI_Exec</a:t>
            </a:r>
            <a:r>
              <a:rPr lang="en-US" dirty="0" smtClean="0"/>
              <a:t>(</a:t>
            </a:r>
          </a:p>
          <a:p>
            <a:pPr lvl="1"/>
            <a:r>
              <a:rPr lang="en-US" dirty="0" smtClean="0"/>
              <a:t>IN char *command, </a:t>
            </a:r>
          </a:p>
          <a:p>
            <a:pPr lvl="1"/>
            <a:r>
              <a:rPr lang="en-US" dirty="0" smtClean="0"/>
              <a:t>IN char **</a:t>
            </a:r>
            <a:r>
              <a:rPr lang="en-US" dirty="0" err="1" smtClean="0"/>
              <a:t>argv</a:t>
            </a:r>
            <a:r>
              <a:rPr lang="en-US" dirty="0" smtClean="0"/>
              <a:t>, </a:t>
            </a:r>
          </a:p>
          <a:p>
            <a:pPr lvl="1"/>
            <a:r>
              <a:rPr lang="en-US" dirty="0" smtClean="0"/>
              <a:t>IN </a:t>
            </a: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 err="1" smtClean="0"/>
              <a:t>maxprocs</a:t>
            </a:r>
            <a:r>
              <a:rPr lang="en-US" dirty="0" smtClean="0"/>
              <a:t>, </a:t>
            </a:r>
          </a:p>
          <a:p>
            <a:pPr lvl="1"/>
            <a:r>
              <a:rPr lang="en-US" dirty="0" smtClean="0"/>
              <a:t>IN </a:t>
            </a:r>
            <a:r>
              <a:rPr lang="en-US" dirty="0" err="1" smtClean="0"/>
              <a:t>MPI_Info</a:t>
            </a:r>
            <a:r>
              <a:rPr lang="en-US" dirty="0" smtClean="0"/>
              <a:t> info, </a:t>
            </a:r>
          </a:p>
          <a:p>
            <a:pPr lvl="1"/>
            <a:r>
              <a:rPr lang="en-US" dirty="0" smtClean="0"/>
              <a:t>IN </a:t>
            </a:r>
            <a:r>
              <a:rPr lang="en-US" dirty="0" err="1" smtClean="0"/>
              <a:t>MPI_Comm</a:t>
            </a:r>
            <a:r>
              <a:rPr lang="en-US" dirty="0" smtClean="0"/>
              <a:t> </a:t>
            </a:r>
            <a:r>
              <a:rPr lang="en-US" dirty="0" err="1" smtClean="0"/>
              <a:t>parent_comm</a:t>
            </a:r>
            <a:r>
              <a:rPr lang="en-US" dirty="0" smtClean="0"/>
              <a:t>, 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(IN)OUT char *</a:t>
            </a:r>
            <a:r>
              <a:rPr lang="en-US" dirty="0" err="1" smtClean="0">
                <a:solidFill>
                  <a:srgbClr val="FF0000"/>
                </a:solidFill>
              </a:rPr>
              <a:t>runtime_set_name</a:t>
            </a:r>
            <a:r>
              <a:rPr lang="en-US" dirty="0" smtClean="0">
                <a:solidFill>
                  <a:srgbClr val="FF0000"/>
                </a:solidFill>
              </a:rPr>
              <a:t>,</a:t>
            </a:r>
          </a:p>
          <a:p>
            <a:pPr lvl="1"/>
            <a:r>
              <a:rPr lang="en-US" dirty="0" smtClean="0"/>
              <a:t>OUT </a:t>
            </a:r>
            <a:r>
              <a:rPr lang="en-US" dirty="0" err="1" smtClean="0"/>
              <a:t>int</a:t>
            </a:r>
            <a:r>
              <a:rPr lang="en-US" dirty="0" smtClean="0"/>
              <a:t> *</a:t>
            </a:r>
            <a:r>
              <a:rPr lang="en-US" dirty="0" err="1" smtClean="0"/>
              <a:t>array_of_errcodes</a:t>
            </a:r>
            <a:r>
              <a:rPr lang="en-US" dirty="0" smtClean="0"/>
              <a:t>)</a:t>
            </a:r>
          </a:p>
          <a:p>
            <a:r>
              <a:rPr lang="en-US" dirty="0" smtClean="0"/>
              <a:t>Creates 3 run time sets:</a:t>
            </a:r>
          </a:p>
          <a:p>
            <a:pPr lvl="1"/>
            <a:r>
              <a:rPr lang="en-US" dirty="0" err="1" smtClean="0"/>
              <a:t>mpi</a:t>
            </a:r>
            <a:r>
              <a:rPr lang="en-US" dirty="0" smtClean="0"/>
              <a:t>://&lt;name&gt;</a:t>
            </a:r>
          </a:p>
          <a:p>
            <a:pPr lvl="1"/>
            <a:r>
              <a:rPr lang="en-US" dirty="0" err="1" smtClean="0"/>
              <a:t>mpi</a:t>
            </a:r>
            <a:r>
              <a:rPr lang="en-US" dirty="0" smtClean="0"/>
              <a:t>://&lt;name&gt;/parents</a:t>
            </a:r>
          </a:p>
          <a:p>
            <a:pPr lvl="1"/>
            <a:r>
              <a:rPr lang="en-US" dirty="0" err="1"/>
              <a:t>m</a:t>
            </a:r>
            <a:r>
              <a:rPr lang="en-US" dirty="0" err="1" smtClean="0"/>
              <a:t>pi</a:t>
            </a:r>
            <a:r>
              <a:rPr lang="en-US" dirty="0" smtClean="0"/>
              <a:t>://&lt;name&gt;/children</a:t>
            </a:r>
          </a:p>
          <a:p>
            <a:r>
              <a:rPr lang="en-US" dirty="0" smtClean="0"/>
              <a:t>&lt;name&gt; is returned in </a:t>
            </a:r>
            <a:r>
              <a:rPr lang="en-US" dirty="0" err="1" smtClean="0"/>
              <a:t>runtime_set_name</a:t>
            </a:r>
            <a:endParaRPr lang="en-US" dirty="0" smtClean="0"/>
          </a:p>
          <a:p>
            <a:pPr lvl="1"/>
            <a:r>
              <a:rPr lang="en-US" dirty="0" smtClean="0"/>
              <a:t>Value is implementation-specific and different from each call to MPI_EXEC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864898" y="2164558"/>
            <a:ext cx="1243012" cy="89296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MPI </a:t>
            </a:r>
            <a:r>
              <a:rPr lang="en-US" dirty="0" err="1" smtClean="0"/>
              <a:t>proc</a:t>
            </a:r>
            <a:endParaRPr lang="en-US" dirty="0" smtClean="0"/>
          </a:p>
          <a:p>
            <a:pPr algn="ctr"/>
            <a:r>
              <a:rPr lang="en-US" dirty="0" err="1" smtClean="0"/>
              <a:t>Comm</a:t>
            </a:r>
            <a:r>
              <a:rPr lang="en-US" dirty="0" smtClean="0"/>
              <a:t> X, Rank 0</a:t>
            </a:r>
            <a:endParaRPr 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6187672" y="2164557"/>
            <a:ext cx="1243012" cy="89296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MPI </a:t>
            </a:r>
            <a:r>
              <a:rPr lang="en-US" dirty="0" err="1"/>
              <a:t>proc</a:t>
            </a:r>
            <a:endParaRPr lang="en-US" dirty="0"/>
          </a:p>
          <a:p>
            <a:pPr algn="ctr"/>
            <a:r>
              <a:rPr lang="en-US" dirty="0" err="1"/>
              <a:t>Comm</a:t>
            </a:r>
            <a:r>
              <a:rPr lang="en-US" dirty="0"/>
              <a:t> X, Rank </a:t>
            </a:r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0" name="Rounded Rectangle 9"/>
          <p:cNvSpPr/>
          <p:nvPr/>
        </p:nvSpPr>
        <p:spPr>
          <a:xfrm>
            <a:off x="7510446" y="2164556"/>
            <a:ext cx="1243012" cy="89296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MPI </a:t>
            </a:r>
            <a:r>
              <a:rPr lang="en-US" dirty="0" err="1"/>
              <a:t>proc</a:t>
            </a:r>
            <a:endParaRPr lang="en-US" dirty="0"/>
          </a:p>
          <a:p>
            <a:pPr algn="ctr"/>
            <a:r>
              <a:rPr lang="en-US" dirty="0" err="1"/>
              <a:t>Comm</a:t>
            </a:r>
            <a:r>
              <a:rPr lang="en-US" dirty="0"/>
              <a:t> X, Rank 2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564988" y="4674395"/>
            <a:ext cx="1243012" cy="89296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New </a:t>
            </a:r>
            <a:r>
              <a:rPr lang="en-US" dirty="0" err="1" smtClean="0"/>
              <a:t>proc</a:t>
            </a:r>
            <a:r>
              <a:rPr lang="en-US" dirty="0" smtClean="0"/>
              <a:t> 0</a:t>
            </a:r>
            <a:endParaRPr lang="en-US" dirty="0"/>
          </a:p>
        </p:txBody>
      </p:sp>
      <p:sp>
        <p:nvSpPr>
          <p:cNvPr id="12" name="Rounded Rectangle 11"/>
          <p:cNvSpPr/>
          <p:nvPr/>
        </p:nvSpPr>
        <p:spPr>
          <a:xfrm>
            <a:off x="6902050" y="4674395"/>
            <a:ext cx="1243012" cy="89296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New </a:t>
            </a:r>
            <a:r>
              <a:rPr lang="en-US" dirty="0" err="1" smtClean="0"/>
              <a:t>proc</a:t>
            </a:r>
            <a:r>
              <a:rPr lang="en-US" dirty="0" smtClean="0"/>
              <a:t> 1</a:t>
            </a:r>
            <a:endParaRPr lang="en-US" dirty="0"/>
          </a:p>
        </p:txBody>
      </p:sp>
      <p:sp>
        <p:nvSpPr>
          <p:cNvPr id="16" name="Right Arrow 15"/>
          <p:cNvSpPr/>
          <p:nvPr/>
        </p:nvSpPr>
        <p:spPr>
          <a:xfrm rot="5400000">
            <a:off x="6291161" y="3577127"/>
            <a:ext cx="1147962" cy="594535"/>
          </a:xfrm>
          <a:prstGeom prst="right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 smtClean="0"/>
              <a:t>MPI_Exec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638001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4483900" y="1600200"/>
            <a:ext cx="4648200" cy="4525963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err="1">
                <a:solidFill>
                  <a:schemeClr val="tx1"/>
                </a:solidFill>
              </a:rPr>
              <a:t>m</a:t>
            </a:r>
            <a:r>
              <a:rPr lang="en-US" dirty="0" err="1" smtClean="0">
                <a:solidFill>
                  <a:schemeClr val="tx1"/>
                </a:solidFill>
              </a:rPr>
              <a:t>pi</a:t>
            </a:r>
            <a:r>
              <a:rPr lang="en-US" dirty="0" smtClean="0">
                <a:solidFill>
                  <a:schemeClr val="tx1"/>
                </a:solidFill>
              </a:rPr>
              <a:t>://&lt;name&gt; set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4622006" y="4497395"/>
            <a:ext cx="4400546" cy="1404136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ysClr val="windowText" lastClr="000000"/>
              </a:solidFill>
            </a:endParaRPr>
          </a:p>
          <a:p>
            <a:pPr algn="ctr"/>
            <a:endParaRPr lang="en-US" dirty="0">
              <a:solidFill>
                <a:sysClr val="windowText" lastClr="000000"/>
              </a:solidFill>
            </a:endParaRPr>
          </a:p>
          <a:p>
            <a:pPr algn="ctr"/>
            <a:endParaRPr lang="en-US" dirty="0" smtClean="0">
              <a:solidFill>
                <a:sysClr val="windowText" lastClr="000000"/>
              </a:solidFill>
            </a:endParaRPr>
          </a:p>
          <a:p>
            <a:pPr algn="ctr"/>
            <a:endParaRPr lang="en-US" dirty="0">
              <a:solidFill>
                <a:sysClr val="windowText" lastClr="000000"/>
              </a:solidFill>
            </a:endParaRPr>
          </a:p>
          <a:p>
            <a:pPr algn="ctr"/>
            <a:r>
              <a:rPr lang="en-US" dirty="0" err="1">
                <a:solidFill>
                  <a:sysClr val="windowText" lastClr="000000"/>
                </a:solidFill>
              </a:rPr>
              <a:t>m</a:t>
            </a:r>
            <a:r>
              <a:rPr lang="en-US" dirty="0" err="1" smtClean="0">
                <a:solidFill>
                  <a:sysClr val="windowText" lastClr="000000"/>
                </a:solidFill>
              </a:rPr>
              <a:t>pi</a:t>
            </a:r>
            <a:r>
              <a:rPr lang="en-US" dirty="0" smtClean="0">
                <a:solidFill>
                  <a:sysClr val="windowText" lastClr="000000"/>
                </a:solidFill>
              </a:rPr>
              <a:t>://&lt;name&gt;/children set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622006" y="1796262"/>
            <a:ext cx="4400546" cy="1404136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ysClr val="windowText" lastClr="000000"/>
                </a:solidFill>
              </a:rPr>
              <a:t>m</a:t>
            </a:r>
            <a:r>
              <a:rPr lang="en-US" dirty="0" err="1" smtClean="0">
                <a:solidFill>
                  <a:sysClr val="windowText" lastClr="000000"/>
                </a:solidFill>
              </a:rPr>
              <a:t>pi</a:t>
            </a:r>
            <a:r>
              <a:rPr lang="en-US" dirty="0" smtClean="0">
                <a:solidFill>
                  <a:sysClr val="windowText" lastClr="000000"/>
                </a:solidFill>
              </a:rPr>
              <a:t>://&lt;name&gt;/parents set</a:t>
            </a:r>
          </a:p>
          <a:p>
            <a:pPr algn="ctr"/>
            <a:endParaRPr lang="en-US" dirty="0">
              <a:solidFill>
                <a:sysClr val="windowText" lastClr="000000"/>
              </a:solidFill>
            </a:endParaRPr>
          </a:p>
          <a:p>
            <a:pPr algn="ctr"/>
            <a:endParaRPr lang="en-US" dirty="0">
              <a:solidFill>
                <a:sysClr val="windowText" lastClr="000000"/>
              </a:solidFill>
            </a:endParaRPr>
          </a:p>
          <a:p>
            <a:pPr algn="ctr"/>
            <a:endParaRPr lang="en-US" dirty="0" smtClean="0">
              <a:solidFill>
                <a:sysClr val="windowText" lastClr="000000"/>
              </a:solidFill>
            </a:endParaRPr>
          </a:p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Launch new processes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95776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Children can call:</a:t>
            </a:r>
          </a:p>
          <a:p>
            <a:r>
              <a:rPr lang="en-US" dirty="0" err="1" smtClean="0"/>
              <a:t>MPI_Exec_get_name</a:t>
            </a:r>
            <a:r>
              <a:rPr lang="en-US" dirty="0" smtClean="0"/>
              <a:t>(</a:t>
            </a:r>
          </a:p>
          <a:p>
            <a:pPr lvl="1"/>
            <a:r>
              <a:rPr lang="en-US" dirty="0" err="1" smtClean="0"/>
              <a:t>MPI_Session</a:t>
            </a:r>
            <a:r>
              <a:rPr lang="en-US" dirty="0" smtClean="0"/>
              <a:t> session,</a:t>
            </a:r>
          </a:p>
          <a:p>
            <a:pPr lvl="1"/>
            <a:r>
              <a:rPr lang="en-US" dirty="0"/>
              <a:t>OUT char *</a:t>
            </a:r>
            <a:r>
              <a:rPr lang="en-US" dirty="0" err="1" smtClean="0"/>
              <a:t>runtime_set_name</a:t>
            </a:r>
            <a:r>
              <a:rPr lang="en-US" dirty="0" smtClean="0"/>
              <a:t>)</a:t>
            </a:r>
          </a:p>
          <a:p>
            <a:r>
              <a:rPr lang="en-US" dirty="0" err="1"/>
              <a:t>r</a:t>
            </a:r>
            <a:r>
              <a:rPr lang="en-US" dirty="0" err="1" smtClean="0"/>
              <a:t>untime_set_name</a:t>
            </a:r>
            <a:r>
              <a:rPr lang="en-US" dirty="0" smtClean="0"/>
              <a:t> will be ”\0” if not launched via MPI_EXEC</a:t>
            </a:r>
          </a:p>
          <a:p>
            <a:pPr lvl="1"/>
            <a:r>
              <a:rPr lang="en-US" dirty="0" smtClean="0"/>
              <a:t>Analogous to getting COMM_NULL back from COMM_GET_PARENT</a:t>
            </a:r>
          </a:p>
          <a:p>
            <a:r>
              <a:rPr lang="en-US" dirty="0" smtClean="0"/>
              <a:t>This is how children find out &lt;name&gt; (and that they were </a:t>
            </a:r>
            <a:r>
              <a:rPr lang="en-US" dirty="0" err="1" smtClean="0"/>
              <a:t>exec’ed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4864898" y="2164558"/>
            <a:ext cx="1243012" cy="89296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MPI </a:t>
            </a:r>
            <a:r>
              <a:rPr lang="en-US" dirty="0" err="1" smtClean="0"/>
              <a:t>proc</a:t>
            </a:r>
            <a:endParaRPr lang="en-US" dirty="0" smtClean="0"/>
          </a:p>
          <a:p>
            <a:pPr algn="ctr"/>
            <a:r>
              <a:rPr lang="en-US" dirty="0" err="1" smtClean="0"/>
              <a:t>Comm</a:t>
            </a:r>
            <a:r>
              <a:rPr lang="en-US" dirty="0" smtClean="0"/>
              <a:t> X, Rank 0</a:t>
            </a:r>
            <a:endParaRPr 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6187672" y="2164557"/>
            <a:ext cx="1243012" cy="89296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MPI </a:t>
            </a:r>
            <a:r>
              <a:rPr lang="en-US" dirty="0" err="1"/>
              <a:t>proc</a:t>
            </a:r>
            <a:endParaRPr lang="en-US" dirty="0"/>
          </a:p>
          <a:p>
            <a:pPr algn="ctr"/>
            <a:r>
              <a:rPr lang="en-US" dirty="0" err="1"/>
              <a:t>Comm</a:t>
            </a:r>
            <a:r>
              <a:rPr lang="en-US" dirty="0"/>
              <a:t> X, Rank </a:t>
            </a:r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0" name="Rounded Rectangle 9"/>
          <p:cNvSpPr/>
          <p:nvPr/>
        </p:nvSpPr>
        <p:spPr>
          <a:xfrm>
            <a:off x="7510446" y="2164556"/>
            <a:ext cx="1243012" cy="89296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MPI </a:t>
            </a:r>
            <a:r>
              <a:rPr lang="en-US" dirty="0" err="1"/>
              <a:t>proc</a:t>
            </a:r>
            <a:endParaRPr lang="en-US" dirty="0"/>
          </a:p>
          <a:p>
            <a:pPr algn="ctr"/>
            <a:r>
              <a:rPr lang="en-US" dirty="0" err="1"/>
              <a:t>Comm</a:t>
            </a:r>
            <a:r>
              <a:rPr lang="en-US" dirty="0"/>
              <a:t> X, Rank 2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564988" y="4674395"/>
            <a:ext cx="1243012" cy="89296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New </a:t>
            </a:r>
            <a:r>
              <a:rPr lang="en-US" dirty="0" err="1" smtClean="0"/>
              <a:t>proc</a:t>
            </a:r>
            <a:r>
              <a:rPr lang="en-US" dirty="0" smtClean="0"/>
              <a:t> 0</a:t>
            </a:r>
            <a:endParaRPr lang="en-US" dirty="0"/>
          </a:p>
        </p:txBody>
      </p:sp>
      <p:sp>
        <p:nvSpPr>
          <p:cNvPr id="12" name="Rounded Rectangle 11"/>
          <p:cNvSpPr/>
          <p:nvPr/>
        </p:nvSpPr>
        <p:spPr>
          <a:xfrm>
            <a:off x="6902050" y="4674395"/>
            <a:ext cx="1243012" cy="89296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New </a:t>
            </a:r>
            <a:r>
              <a:rPr lang="en-US" dirty="0" err="1" smtClean="0"/>
              <a:t>proc</a:t>
            </a:r>
            <a:r>
              <a:rPr lang="en-US" dirty="0" smtClean="0"/>
              <a:t> 1</a:t>
            </a:r>
            <a:endParaRPr lang="en-US" dirty="0"/>
          </a:p>
        </p:txBody>
      </p:sp>
      <p:sp>
        <p:nvSpPr>
          <p:cNvPr id="16" name="Right Arrow 15"/>
          <p:cNvSpPr/>
          <p:nvPr/>
        </p:nvSpPr>
        <p:spPr>
          <a:xfrm rot="5400000">
            <a:off x="6291161" y="3577127"/>
            <a:ext cx="1147962" cy="594535"/>
          </a:xfrm>
          <a:prstGeom prst="right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 smtClean="0"/>
              <a:t>MPI_Exec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062260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4483900" y="1600200"/>
            <a:ext cx="4648200" cy="4525963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err="1">
                <a:solidFill>
                  <a:schemeClr val="tx1"/>
                </a:solidFill>
              </a:rPr>
              <a:t>m</a:t>
            </a:r>
            <a:r>
              <a:rPr lang="en-US" dirty="0" err="1" smtClean="0">
                <a:solidFill>
                  <a:schemeClr val="tx1"/>
                </a:solidFill>
              </a:rPr>
              <a:t>pi</a:t>
            </a:r>
            <a:r>
              <a:rPr lang="en-US" dirty="0" smtClean="0">
                <a:solidFill>
                  <a:schemeClr val="tx1"/>
                </a:solidFill>
              </a:rPr>
              <a:t>://&lt;name&gt; set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4622006" y="4497395"/>
            <a:ext cx="4400546" cy="1404136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ysClr val="windowText" lastClr="000000"/>
              </a:solidFill>
            </a:endParaRPr>
          </a:p>
          <a:p>
            <a:pPr algn="ctr"/>
            <a:endParaRPr lang="en-US" dirty="0">
              <a:solidFill>
                <a:sysClr val="windowText" lastClr="000000"/>
              </a:solidFill>
            </a:endParaRPr>
          </a:p>
          <a:p>
            <a:pPr algn="ctr"/>
            <a:endParaRPr lang="en-US" dirty="0" smtClean="0">
              <a:solidFill>
                <a:sysClr val="windowText" lastClr="000000"/>
              </a:solidFill>
            </a:endParaRPr>
          </a:p>
          <a:p>
            <a:pPr algn="ctr"/>
            <a:endParaRPr lang="en-US" dirty="0">
              <a:solidFill>
                <a:sysClr val="windowText" lastClr="000000"/>
              </a:solidFill>
            </a:endParaRPr>
          </a:p>
          <a:p>
            <a:pPr algn="ctr"/>
            <a:r>
              <a:rPr lang="en-US" dirty="0" err="1">
                <a:solidFill>
                  <a:sysClr val="windowText" lastClr="000000"/>
                </a:solidFill>
              </a:rPr>
              <a:t>m</a:t>
            </a:r>
            <a:r>
              <a:rPr lang="en-US" dirty="0" err="1" smtClean="0">
                <a:solidFill>
                  <a:sysClr val="windowText" lastClr="000000"/>
                </a:solidFill>
              </a:rPr>
              <a:t>pi</a:t>
            </a:r>
            <a:r>
              <a:rPr lang="en-US" dirty="0" smtClean="0">
                <a:solidFill>
                  <a:sysClr val="windowText" lastClr="000000"/>
                </a:solidFill>
              </a:rPr>
              <a:t>://&lt;name&gt;/children set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622006" y="1796262"/>
            <a:ext cx="4400546" cy="1404136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ysClr val="windowText" lastClr="000000"/>
                </a:solidFill>
              </a:rPr>
              <a:t>m</a:t>
            </a:r>
            <a:r>
              <a:rPr lang="en-US" dirty="0" err="1" smtClean="0">
                <a:solidFill>
                  <a:sysClr val="windowText" lastClr="000000"/>
                </a:solidFill>
              </a:rPr>
              <a:t>pi</a:t>
            </a:r>
            <a:r>
              <a:rPr lang="en-US" dirty="0" smtClean="0">
                <a:solidFill>
                  <a:sysClr val="windowText" lastClr="000000"/>
                </a:solidFill>
              </a:rPr>
              <a:t>://&lt;name&gt;/parents set</a:t>
            </a:r>
          </a:p>
          <a:p>
            <a:pPr algn="ctr"/>
            <a:endParaRPr lang="en-US" dirty="0">
              <a:solidFill>
                <a:sysClr val="windowText" lastClr="000000"/>
              </a:solidFill>
            </a:endParaRPr>
          </a:p>
          <a:p>
            <a:pPr algn="ctr"/>
            <a:endParaRPr lang="en-US" dirty="0">
              <a:solidFill>
                <a:sysClr val="windowText" lastClr="000000"/>
              </a:solidFill>
            </a:endParaRPr>
          </a:p>
          <a:p>
            <a:pPr algn="ctr"/>
            <a:endParaRPr lang="en-US" dirty="0" smtClean="0">
              <a:solidFill>
                <a:sysClr val="windowText" lastClr="000000"/>
              </a:solidFill>
            </a:endParaRPr>
          </a:p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Launch new processes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736306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With &lt;name&gt;, parents and children can get groups and make communicators however they see fit</a:t>
            </a:r>
          </a:p>
          <a:p>
            <a:r>
              <a:rPr lang="en-US" dirty="0" smtClean="0"/>
              <a:t>Assumedly can use Info to request more/new nodes from resource managers (similar to MPI_COMM_SPAWN)</a:t>
            </a:r>
          </a:p>
          <a:p>
            <a:r>
              <a:rPr lang="en-US" dirty="0" smtClean="0"/>
              <a:t>MPI_EXEC can even be used to launch non-MPI apps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864898" y="2164558"/>
            <a:ext cx="1243012" cy="89296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MPI </a:t>
            </a:r>
            <a:r>
              <a:rPr lang="en-US" dirty="0" err="1" smtClean="0"/>
              <a:t>proc</a:t>
            </a:r>
            <a:endParaRPr lang="en-US" dirty="0" smtClean="0"/>
          </a:p>
          <a:p>
            <a:pPr algn="ctr"/>
            <a:r>
              <a:rPr lang="en-US" dirty="0" err="1" smtClean="0"/>
              <a:t>Comm</a:t>
            </a:r>
            <a:r>
              <a:rPr lang="en-US" dirty="0" smtClean="0"/>
              <a:t> X, Rank 0</a:t>
            </a:r>
            <a:endParaRPr 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6187672" y="2164557"/>
            <a:ext cx="1243012" cy="89296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MPI </a:t>
            </a:r>
            <a:r>
              <a:rPr lang="en-US" dirty="0" err="1"/>
              <a:t>proc</a:t>
            </a:r>
            <a:endParaRPr lang="en-US" dirty="0"/>
          </a:p>
          <a:p>
            <a:pPr algn="ctr"/>
            <a:r>
              <a:rPr lang="en-US" dirty="0" err="1"/>
              <a:t>Comm</a:t>
            </a:r>
            <a:r>
              <a:rPr lang="en-US" dirty="0"/>
              <a:t> X, Rank </a:t>
            </a:r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0" name="Rounded Rectangle 9"/>
          <p:cNvSpPr/>
          <p:nvPr/>
        </p:nvSpPr>
        <p:spPr>
          <a:xfrm>
            <a:off x="7510446" y="2164556"/>
            <a:ext cx="1243012" cy="89296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MPI </a:t>
            </a:r>
            <a:r>
              <a:rPr lang="en-US" dirty="0" err="1"/>
              <a:t>proc</a:t>
            </a:r>
            <a:endParaRPr lang="en-US" dirty="0"/>
          </a:p>
          <a:p>
            <a:pPr algn="ctr"/>
            <a:r>
              <a:rPr lang="en-US" dirty="0" err="1"/>
              <a:t>Comm</a:t>
            </a:r>
            <a:r>
              <a:rPr lang="en-US" dirty="0"/>
              <a:t> X, Rank 2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564988" y="4674395"/>
            <a:ext cx="1243012" cy="89296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New </a:t>
            </a:r>
            <a:r>
              <a:rPr lang="en-US" dirty="0" err="1" smtClean="0"/>
              <a:t>proc</a:t>
            </a:r>
            <a:r>
              <a:rPr lang="en-US" dirty="0" smtClean="0"/>
              <a:t> 0</a:t>
            </a:r>
            <a:endParaRPr lang="en-US" dirty="0"/>
          </a:p>
        </p:txBody>
      </p:sp>
      <p:sp>
        <p:nvSpPr>
          <p:cNvPr id="12" name="Rounded Rectangle 11"/>
          <p:cNvSpPr/>
          <p:nvPr/>
        </p:nvSpPr>
        <p:spPr>
          <a:xfrm>
            <a:off x="6902050" y="4674395"/>
            <a:ext cx="1243012" cy="89296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New </a:t>
            </a:r>
            <a:r>
              <a:rPr lang="en-US" dirty="0" err="1" smtClean="0"/>
              <a:t>proc</a:t>
            </a:r>
            <a:r>
              <a:rPr lang="en-US" dirty="0" smtClean="0"/>
              <a:t> 1</a:t>
            </a:r>
            <a:endParaRPr lang="en-US" dirty="0"/>
          </a:p>
        </p:txBody>
      </p:sp>
      <p:sp>
        <p:nvSpPr>
          <p:cNvPr id="16" name="Right Arrow 15"/>
          <p:cNvSpPr/>
          <p:nvPr/>
        </p:nvSpPr>
        <p:spPr>
          <a:xfrm rot="5400000">
            <a:off x="6291161" y="3577127"/>
            <a:ext cx="1147962" cy="594535"/>
          </a:xfrm>
          <a:prstGeom prst="right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 smtClean="0"/>
              <a:t>MPI_Exec</a:t>
            </a:r>
            <a:endParaRPr lang="en-US" sz="1600" dirty="0"/>
          </a:p>
        </p:txBody>
      </p:sp>
      <p:sp>
        <p:nvSpPr>
          <p:cNvPr id="18" name="Rectangle 17"/>
          <p:cNvSpPr/>
          <p:nvPr/>
        </p:nvSpPr>
        <p:spPr>
          <a:xfrm>
            <a:off x="6387693" y="5184288"/>
            <a:ext cx="2756307" cy="1659118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ysClr val="windowText" lastClr="000000"/>
                </a:solidFill>
              </a:rPr>
              <a:t>2016-05-30:</a:t>
            </a:r>
          </a:p>
          <a:p>
            <a:pPr algn="ctr"/>
            <a:r>
              <a:rPr lang="en-US" dirty="0" smtClean="0">
                <a:solidFill>
                  <a:sysClr val="windowText" lastClr="000000"/>
                </a:solidFill>
              </a:rPr>
              <a:t>Comments from Dan/Jeff about the 3 URI forms (see later slide for details)</a:t>
            </a:r>
            <a:endParaRPr lang="en-US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4634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4483900" y="1600200"/>
            <a:ext cx="4648200" cy="4525963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err="1">
                <a:solidFill>
                  <a:schemeClr val="tx1"/>
                </a:solidFill>
              </a:rPr>
              <a:t>m</a:t>
            </a:r>
            <a:r>
              <a:rPr lang="en-US" dirty="0" err="1" smtClean="0">
                <a:solidFill>
                  <a:schemeClr val="tx1"/>
                </a:solidFill>
              </a:rPr>
              <a:t>pi</a:t>
            </a:r>
            <a:r>
              <a:rPr lang="en-US" dirty="0" smtClean="0">
                <a:solidFill>
                  <a:schemeClr val="tx1"/>
                </a:solidFill>
              </a:rPr>
              <a:t>://&lt;name&gt; set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4622006" y="4497395"/>
            <a:ext cx="4400546" cy="1404136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ysClr val="windowText" lastClr="000000"/>
              </a:solidFill>
            </a:endParaRPr>
          </a:p>
          <a:p>
            <a:pPr algn="ctr"/>
            <a:endParaRPr lang="en-US" dirty="0">
              <a:solidFill>
                <a:sysClr val="windowText" lastClr="000000"/>
              </a:solidFill>
            </a:endParaRPr>
          </a:p>
          <a:p>
            <a:pPr algn="ctr"/>
            <a:endParaRPr lang="en-US" dirty="0" smtClean="0">
              <a:solidFill>
                <a:sysClr val="windowText" lastClr="000000"/>
              </a:solidFill>
            </a:endParaRPr>
          </a:p>
          <a:p>
            <a:pPr algn="ctr"/>
            <a:endParaRPr lang="en-US" dirty="0">
              <a:solidFill>
                <a:sysClr val="windowText" lastClr="000000"/>
              </a:solidFill>
            </a:endParaRPr>
          </a:p>
          <a:p>
            <a:pPr algn="ctr"/>
            <a:r>
              <a:rPr lang="en-US" dirty="0" err="1">
                <a:solidFill>
                  <a:sysClr val="windowText" lastClr="000000"/>
                </a:solidFill>
              </a:rPr>
              <a:t>m</a:t>
            </a:r>
            <a:r>
              <a:rPr lang="en-US" dirty="0" err="1" smtClean="0">
                <a:solidFill>
                  <a:sysClr val="windowText" lastClr="000000"/>
                </a:solidFill>
              </a:rPr>
              <a:t>pi</a:t>
            </a:r>
            <a:r>
              <a:rPr lang="en-US" dirty="0" smtClean="0">
                <a:solidFill>
                  <a:sysClr val="windowText" lastClr="000000"/>
                </a:solidFill>
              </a:rPr>
              <a:t>://&lt;name&gt;/children set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622006" y="1796262"/>
            <a:ext cx="4400546" cy="1404136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ysClr val="windowText" lastClr="000000"/>
                </a:solidFill>
              </a:rPr>
              <a:t>m</a:t>
            </a:r>
            <a:r>
              <a:rPr lang="en-US" dirty="0" err="1" smtClean="0">
                <a:solidFill>
                  <a:sysClr val="windowText" lastClr="000000"/>
                </a:solidFill>
              </a:rPr>
              <a:t>pi</a:t>
            </a:r>
            <a:r>
              <a:rPr lang="en-US" dirty="0" smtClean="0">
                <a:solidFill>
                  <a:sysClr val="windowText" lastClr="000000"/>
                </a:solidFill>
              </a:rPr>
              <a:t>://&lt;name&gt;/parents set</a:t>
            </a:r>
          </a:p>
          <a:p>
            <a:pPr algn="ctr"/>
            <a:endParaRPr lang="en-US" dirty="0">
              <a:solidFill>
                <a:sysClr val="windowText" lastClr="000000"/>
              </a:solidFill>
            </a:endParaRPr>
          </a:p>
          <a:p>
            <a:pPr algn="ctr"/>
            <a:endParaRPr lang="en-US" dirty="0">
              <a:solidFill>
                <a:sysClr val="windowText" lastClr="000000"/>
              </a:solidFill>
            </a:endParaRPr>
          </a:p>
          <a:p>
            <a:pPr algn="ctr"/>
            <a:endParaRPr lang="en-US" dirty="0" smtClean="0">
              <a:solidFill>
                <a:sysClr val="windowText" lastClr="000000"/>
              </a:solidFill>
            </a:endParaRPr>
          </a:p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Launch new processes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957763"/>
          </a:xfrm>
        </p:spPr>
        <p:txBody>
          <a:bodyPr>
            <a:normAutofit/>
          </a:bodyPr>
          <a:lstStyle/>
          <a:p>
            <a:r>
              <a:rPr lang="en-US" dirty="0" smtClean="0"/>
              <a:t>Can also have:</a:t>
            </a:r>
          </a:p>
          <a:p>
            <a:pPr lvl="1"/>
            <a:r>
              <a:rPr lang="en-US" dirty="0" smtClean="0"/>
              <a:t>MPI_IEXEC</a:t>
            </a:r>
          </a:p>
          <a:p>
            <a:pPr lvl="1"/>
            <a:r>
              <a:rPr lang="en-US" dirty="0" smtClean="0"/>
              <a:t>MPI_EXEC_MULTIPLE</a:t>
            </a:r>
          </a:p>
          <a:p>
            <a:pPr lvl="1"/>
            <a:r>
              <a:rPr lang="en-US" dirty="0" smtClean="0"/>
              <a:t>MPI_IEXEC_MULTIPLE</a:t>
            </a:r>
          </a:p>
          <a:p>
            <a:pPr lvl="1"/>
            <a:r>
              <a:rPr lang="en-US" dirty="0" smtClean="0"/>
              <a:t>Non-blocking versions are non-cancelable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864898" y="2164558"/>
            <a:ext cx="1243012" cy="89296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MPI </a:t>
            </a:r>
            <a:r>
              <a:rPr lang="en-US" dirty="0" err="1" smtClean="0"/>
              <a:t>proc</a:t>
            </a:r>
            <a:endParaRPr lang="en-US" dirty="0" smtClean="0"/>
          </a:p>
          <a:p>
            <a:pPr algn="ctr"/>
            <a:r>
              <a:rPr lang="en-US" dirty="0" err="1" smtClean="0"/>
              <a:t>Comm</a:t>
            </a:r>
            <a:r>
              <a:rPr lang="en-US" dirty="0" smtClean="0"/>
              <a:t> X, Rank 0</a:t>
            </a:r>
            <a:endParaRPr 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6187672" y="2164557"/>
            <a:ext cx="1243012" cy="89296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MPI </a:t>
            </a:r>
            <a:r>
              <a:rPr lang="en-US" dirty="0" err="1"/>
              <a:t>proc</a:t>
            </a:r>
            <a:endParaRPr lang="en-US" dirty="0"/>
          </a:p>
          <a:p>
            <a:pPr algn="ctr"/>
            <a:r>
              <a:rPr lang="en-US" dirty="0" err="1"/>
              <a:t>Comm</a:t>
            </a:r>
            <a:r>
              <a:rPr lang="en-US" dirty="0"/>
              <a:t> X, Rank </a:t>
            </a:r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0" name="Rounded Rectangle 9"/>
          <p:cNvSpPr/>
          <p:nvPr/>
        </p:nvSpPr>
        <p:spPr>
          <a:xfrm>
            <a:off x="7510446" y="2164556"/>
            <a:ext cx="1243012" cy="89296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MPI </a:t>
            </a:r>
            <a:r>
              <a:rPr lang="en-US" dirty="0" err="1"/>
              <a:t>proc</a:t>
            </a:r>
            <a:endParaRPr lang="en-US" dirty="0"/>
          </a:p>
          <a:p>
            <a:pPr algn="ctr"/>
            <a:r>
              <a:rPr lang="en-US" dirty="0" err="1"/>
              <a:t>Comm</a:t>
            </a:r>
            <a:r>
              <a:rPr lang="en-US" dirty="0"/>
              <a:t> X, Rank 2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564988" y="4674395"/>
            <a:ext cx="1243012" cy="89296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New </a:t>
            </a:r>
            <a:r>
              <a:rPr lang="en-US" dirty="0" err="1" smtClean="0"/>
              <a:t>proc</a:t>
            </a:r>
            <a:r>
              <a:rPr lang="en-US" dirty="0" smtClean="0"/>
              <a:t> 0</a:t>
            </a:r>
            <a:endParaRPr lang="en-US" dirty="0"/>
          </a:p>
        </p:txBody>
      </p:sp>
      <p:sp>
        <p:nvSpPr>
          <p:cNvPr id="12" name="Rounded Rectangle 11"/>
          <p:cNvSpPr/>
          <p:nvPr/>
        </p:nvSpPr>
        <p:spPr>
          <a:xfrm>
            <a:off x="6902050" y="4674395"/>
            <a:ext cx="1243012" cy="89296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New </a:t>
            </a:r>
            <a:r>
              <a:rPr lang="en-US" dirty="0" err="1" smtClean="0"/>
              <a:t>proc</a:t>
            </a:r>
            <a:r>
              <a:rPr lang="en-US" dirty="0" smtClean="0"/>
              <a:t> 1</a:t>
            </a:r>
            <a:endParaRPr lang="en-US" dirty="0"/>
          </a:p>
        </p:txBody>
      </p:sp>
      <p:sp>
        <p:nvSpPr>
          <p:cNvPr id="16" name="Right Arrow 15"/>
          <p:cNvSpPr/>
          <p:nvPr/>
        </p:nvSpPr>
        <p:spPr>
          <a:xfrm rot="5400000">
            <a:off x="6291161" y="3577127"/>
            <a:ext cx="1147962" cy="594535"/>
          </a:xfrm>
          <a:prstGeom prst="right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 smtClean="0"/>
              <a:t>MPI_Exec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4804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4483900" y="1600200"/>
            <a:ext cx="4648200" cy="4525963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err="1">
                <a:solidFill>
                  <a:schemeClr val="tx1"/>
                </a:solidFill>
              </a:rPr>
              <a:t>m</a:t>
            </a:r>
            <a:r>
              <a:rPr lang="en-US" dirty="0" err="1" smtClean="0">
                <a:solidFill>
                  <a:schemeClr val="tx1"/>
                </a:solidFill>
              </a:rPr>
              <a:t>pi</a:t>
            </a:r>
            <a:r>
              <a:rPr lang="en-US" dirty="0" smtClean="0">
                <a:solidFill>
                  <a:schemeClr val="tx1"/>
                </a:solidFill>
              </a:rPr>
              <a:t>://&lt;name&gt; set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4622006" y="4497395"/>
            <a:ext cx="4400546" cy="1404136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ysClr val="windowText" lastClr="000000"/>
              </a:solidFill>
            </a:endParaRPr>
          </a:p>
          <a:p>
            <a:pPr algn="ctr"/>
            <a:endParaRPr lang="en-US" dirty="0">
              <a:solidFill>
                <a:sysClr val="windowText" lastClr="000000"/>
              </a:solidFill>
            </a:endParaRPr>
          </a:p>
          <a:p>
            <a:pPr algn="ctr"/>
            <a:endParaRPr lang="en-US" dirty="0" smtClean="0">
              <a:solidFill>
                <a:sysClr val="windowText" lastClr="000000"/>
              </a:solidFill>
            </a:endParaRPr>
          </a:p>
          <a:p>
            <a:pPr algn="ctr"/>
            <a:endParaRPr lang="en-US" dirty="0">
              <a:solidFill>
                <a:sysClr val="windowText" lastClr="000000"/>
              </a:solidFill>
            </a:endParaRPr>
          </a:p>
          <a:p>
            <a:pPr algn="ctr"/>
            <a:r>
              <a:rPr lang="en-US" dirty="0" err="1">
                <a:solidFill>
                  <a:sysClr val="windowText" lastClr="000000"/>
                </a:solidFill>
              </a:rPr>
              <a:t>m</a:t>
            </a:r>
            <a:r>
              <a:rPr lang="en-US" dirty="0" err="1" smtClean="0">
                <a:solidFill>
                  <a:sysClr val="windowText" lastClr="000000"/>
                </a:solidFill>
              </a:rPr>
              <a:t>pi</a:t>
            </a:r>
            <a:r>
              <a:rPr lang="en-US" dirty="0" smtClean="0">
                <a:solidFill>
                  <a:sysClr val="windowText" lastClr="000000"/>
                </a:solidFill>
              </a:rPr>
              <a:t>://&lt;name&gt;/children set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622006" y="1796262"/>
            <a:ext cx="4400546" cy="1404136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ysClr val="windowText" lastClr="000000"/>
                </a:solidFill>
              </a:rPr>
              <a:t>m</a:t>
            </a:r>
            <a:r>
              <a:rPr lang="en-US" dirty="0" err="1" smtClean="0">
                <a:solidFill>
                  <a:sysClr val="windowText" lastClr="000000"/>
                </a:solidFill>
              </a:rPr>
              <a:t>pi</a:t>
            </a:r>
            <a:r>
              <a:rPr lang="en-US" dirty="0" smtClean="0">
                <a:solidFill>
                  <a:sysClr val="windowText" lastClr="000000"/>
                </a:solidFill>
              </a:rPr>
              <a:t>://&lt;name&gt;/parents set</a:t>
            </a:r>
          </a:p>
          <a:p>
            <a:pPr algn="ctr"/>
            <a:endParaRPr lang="en-US" dirty="0">
              <a:solidFill>
                <a:sysClr val="windowText" lastClr="000000"/>
              </a:solidFill>
            </a:endParaRPr>
          </a:p>
          <a:p>
            <a:pPr algn="ctr"/>
            <a:endParaRPr lang="en-US" dirty="0">
              <a:solidFill>
                <a:sysClr val="windowText" lastClr="000000"/>
              </a:solidFill>
            </a:endParaRPr>
          </a:p>
          <a:p>
            <a:pPr algn="ctr"/>
            <a:endParaRPr lang="en-US" dirty="0" smtClean="0">
              <a:solidFill>
                <a:sysClr val="windowText" lastClr="000000"/>
              </a:solidFill>
            </a:endParaRPr>
          </a:p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Launch new processes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736306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NOTE: there are some interesting race conditions with run-time sets involving short-lived children processes</a:t>
            </a:r>
          </a:p>
          <a:p>
            <a:pPr lvl="1"/>
            <a:r>
              <a:rPr lang="en-US" dirty="0"/>
              <a:t>E</a:t>
            </a:r>
            <a:r>
              <a:rPr lang="en-US" dirty="0" smtClean="0"/>
              <a:t>specially when they are not MPI processes</a:t>
            </a:r>
          </a:p>
          <a:p>
            <a:pPr lvl="1"/>
            <a:r>
              <a:rPr lang="en-US" dirty="0" smtClean="0"/>
              <a:t>Probably need to define what happens if, for example:</a:t>
            </a:r>
          </a:p>
          <a:p>
            <a:pPr lvl="2"/>
            <a:r>
              <a:rPr lang="en-US" dirty="0"/>
              <a:t>P</a:t>
            </a:r>
            <a:r>
              <a:rPr lang="en-US" dirty="0" smtClean="0"/>
              <a:t>arents try to connect to the children set and it’s no longer there.</a:t>
            </a:r>
          </a:p>
          <a:p>
            <a:pPr lvl="2"/>
            <a:r>
              <a:rPr lang="en-US" dirty="0" smtClean="0"/>
              <a:t>Parents try to connect to overall set (i.e., the orange box) and the children have already quit.</a:t>
            </a:r>
          </a:p>
          <a:p>
            <a:pPr lvl="2"/>
            <a:r>
              <a:rPr lang="is-IS" dirty="0" smtClean="0"/>
              <a:t>…etc.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4864898" y="2164558"/>
            <a:ext cx="1243012" cy="89296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MPI </a:t>
            </a:r>
            <a:r>
              <a:rPr lang="en-US" dirty="0" err="1" smtClean="0"/>
              <a:t>proc</a:t>
            </a:r>
            <a:endParaRPr lang="en-US" dirty="0" smtClean="0"/>
          </a:p>
          <a:p>
            <a:pPr algn="ctr"/>
            <a:r>
              <a:rPr lang="en-US" dirty="0" err="1" smtClean="0"/>
              <a:t>Comm</a:t>
            </a:r>
            <a:r>
              <a:rPr lang="en-US" dirty="0" smtClean="0"/>
              <a:t> X, Rank 0</a:t>
            </a:r>
            <a:endParaRPr 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6187672" y="2164557"/>
            <a:ext cx="1243012" cy="89296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MPI </a:t>
            </a:r>
            <a:r>
              <a:rPr lang="en-US" dirty="0" err="1"/>
              <a:t>proc</a:t>
            </a:r>
            <a:endParaRPr lang="en-US" dirty="0"/>
          </a:p>
          <a:p>
            <a:pPr algn="ctr"/>
            <a:r>
              <a:rPr lang="en-US" dirty="0" err="1"/>
              <a:t>Comm</a:t>
            </a:r>
            <a:r>
              <a:rPr lang="en-US" dirty="0"/>
              <a:t> X, Rank </a:t>
            </a:r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0" name="Rounded Rectangle 9"/>
          <p:cNvSpPr/>
          <p:nvPr/>
        </p:nvSpPr>
        <p:spPr>
          <a:xfrm>
            <a:off x="7510446" y="2164556"/>
            <a:ext cx="1243012" cy="89296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MPI </a:t>
            </a:r>
            <a:r>
              <a:rPr lang="en-US" dirty="0" err="1"/>
              <a:t>proc</a:t>
            </a:r>
            <a:endParaRPr lang="en-US" dirty="0"/>
          </a:p>
          <a:p>
            <a:pPr algn="ctr"/>
            <a:r>
              <a:rPr lang="en-US" dirty="0" err="1"/>
              <a:t>Comm</a:t>
            </a:r>
            <a:r>
              <a:rPr lang="en-US" dirty="0"/>
              <a:t> X, Rank 2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564988" y="4674395"/>
            <a:ext cx="1243012" cy="89296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New </a:t>
            </a:r>
            <a:r>
              <a:rPr lang="en-US" dirty="0" err="1" smtClean="0"/>
              <a:t>proc</a:t>
            </a:r>
            <a:r>
              <a:rPr lang="en-US" dirty="0" smtClean="0"/>
              <a:t> 0</a:t>
            </a:r>
            <a:endParaRPr lang="en-US" dirty="0"/>
          </a:p>
        </p:txBody>
      </p:sp>
      <p:sp>
        <p:nvSpPr>
          <p:cNvPr id="12" name="Rounded Rectangle 11"/>
          <p:cNvSpPr/>
          <p:nvPr/>
        </p:nvSpPr>
        <p:spPr>
          <a:xfrm>
            <a:off x="6902050" y="4674395"/>
            <a:ext cx="1243012" cy="89296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New </a:t>
            </a:r>
            <a:r>
              <a:rPr lang="en-US" dirty="0" err="1" smtClean="0"/>
              <a:t>proc</a:t>
            </a:r>
            <a:r>
              <a:rPr lang="en-US" dirty="0" smtClean="0"/>
              <a:t> 1</a:t>
            </a:r>
            <a:endParaRPr lang="en-US" dirty="0"/>
          </a:p>
        </p:txBody>
      </p:sp>
      <p:sp>
        <p:nvSpPr>
          <p:cNvPr id="16" name="Right Arrow 15"/>
          <p:cNvSpPr/>
          <p:nvPr/>
        </p:nvSpPr>
        <p:spPr>
          <a:xfrm rot="5400000">
            <a:off x="6291161" y="3577127"/>
            <a:ext cx="1147962" cy="594535"/>
          </a:xfrm>
          <a:prstGeom prst="right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 smtClean="0"/>
              <a:t>MPI_Exec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945627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What about MPI_COMM_SPAWN[_MULTIPLE]?</a:t>
            </a:r>
            <a:endParaRPr lang="en-US" sz="32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Theme: similar to INIT/FINALIZE/attributes</a:t>
            </a:r>
          </a:p>
          <a:p>
            <a:pPr lvl="1"/>
            <a:r>
              <a:rPr lang="en-US" dirty="0" smtClean="0"/>
              <a:t>Preserve MPI-3.1 definitions</a:t>
            </a:r>
          </a:p>
          <a:p>
            <a:endParaRPr lang="en-US" dirty="0" smtClean="0"/>
          </a:p>
          <a:p>
            <a:r>
              <a:rPr lang="en-US" dirty="0" smtClean="0"/>
              <a:t>COMM_SPAWN[_MULTIPLE] can be used if:</a:t>
            </a:r>
          </a:p>
          <a:p>
            <a:pPr lvl="1"/>
            <a:r>
              <a:rPr lang="en-US" dirty="0" smtClean="0"/>
              <a:t>Children call MPI_INIT</a:t>
            </a:r>
          </a:p>
          <a:p>
            <a:r>
              <a:rPr lang="en-US" dirty="0" smtClean="0"/>
              <a:t>I.e., legacy MPI-3.1 applications</a:t>
            </a:r>
          </a:p>
        </p:txBody>
      </p:sp>
    </p:spTree>
    <p:extLst>
      <p:ext uri="{BB962C8B-B14F-4D97-AF65-F5344CB8AC3E}">
        <p14:creationId xmlns:p14="http://schemas.microsoft.com/office/powerpoint/2010/main" val="732395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What about MPI_COMM_GET_PARENT?</a:t>
            </a:r>
            <a:endParaRPr lang="en-US" sz="32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0061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COMM_GET_PARENT is only valid if:</a:t>
            </a:r>
          </a:p>
          <a:p>
            <a:pPr lvl="1"/>
            <a:r>
              <a:rPr lang="en-US" dirty="0" smtClean="0"/>
              <a:t>Launched via COMM_SPAWN</a:t>
            </a:r>
          </a:p>
          <a:p>
            <a:pPr lvl="1"/>
            <a:r>
              <a:rPr lang="en-US" dirty="0" smtClean="0"/>
              <a:t>MPI_INITIALIZED=true, MPI_FINALIZED=false</a:t>
            </a:r>
          </a:p>
          <a:p>
            <a:r>
              <a:rPr lang="en-US" dirty="0" smtClean="0"/>
              <a:t>Specifically:</a:t>
            </a:r>
          </a:p>
          <a:p>
            <a:pPr lvl="1"/>
            <a:r>
              <a:rPr lang="en-US" dirty="0" smtClean="0"/>
              <a:t>Parent communicator is part of the MPI_INIT session</a:t>
            </a:r>
          </a:p>
          <a:p>
            <a:pPr lvl="1"/>
            <a:r>
              <a:rPr lang="en-US" dirty="0" smtClean="0"/>
              <a:t>If not launched via COMM_SPAWN, return COMM_NULL</a:t>
            </a:r>
          </a:p>
          <a:p>
            <a:pPr lvl="1"/>
            <a:r>
              <a:rPr lang="en-US" dirty="0" smtClean="0"/>
              <a:t>If MPI_INIT session is not valid (i.e., if have not called MPI_INIT, or after MPI_FINALIZE), MPI_ERR_ARG</a:t>
            </a:r>
          </a:p>
          <a:p>
            <a:endParaRPr lang="en-US" dirty="0" smtClean="0"/>
          </a:p>
          <a:p>
            <a:r>
              <a:rPr lang="en-US" dirty="0" smtClean="0"/>
              <a:t>If you want better launching (via sessions), use MPI_EXEC[_MULTIPLE]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221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That’s great for growing MPI jobs</a:t>
            </a:r>
            <a:br>
              <a:rPr lang="en-US" dirty="0" smtClean="0"/>
            </a:br>
            <a:r>
              <a:rPr lang="en-US" dirty="0" smtClean="0"/>
              <a:t>What about shrinking?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4920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Example: launch N procs,</a:t>
            </a:r>
            <a:br>
              <a:rPr lang="en-US" dirty="0" smtClean="0"/>
            </a:br>
            <a:r>
              <a:rPr lang="en-US" dirty="0" smtClean="0"/>
              <a:t>shrink down to 5 procs</a:t>
            </a:r>
            <a:endParaRPr lang="en-US" dirty="0"/>
          </a:p>
        </p:txBody>
      </p:sp>
      <p:grpSp>
        <p:nvGrpSpPr>
          <p:cNvPr id="330" name="Group 329"/>
          <p:cNvGrpSpPr/>
          <p:nvPr/>
        </p:nvGrpSpPr>
        <p:grpSpPr>
          <a:xfrm>
            <a:off x="414156" y="2884961"/>
            <a:ext cx="611926" cy="602448"/>
            <a:chOff x="414156" y="2884961"/>
            <a:chExt cx="611926" cy="602448"/>
          </a:xfrm>
        </p:grpSpPr>
        <p:sp>
          <p:nvSpPr>
            <p:cNvPr id="329" name="Rectangle 328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414156" y="3513172"/>
            <a:ext cx="16989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4 MPI processes</a:t>
            </a:r>
          </a:p>
          <a:p>
            <a:r>
              <a:rPr lang="en-US" dirty="0" smtClean="0"/>
              <a:t>1 node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7846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Example: launch N procs,</a:t>
            </a:r>
            <a:br>
              <a:rPr lang="en-US" dirty="0" smtClean="0"/>
            </a:br>
            <a:r>
              <a:rPr lang="en-US" dirty="0" smtClean="0"/>
              <a:t>shrink down to 5 procs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 smtClean="0"/>
              <a:t>Launch all N processes</a:t>
            </a:r>
          </a:p>
          <a:p>
            <a:pPr lvl="2"/>
            <a:r>
              <a:rPr lang="en-US" dirty="0" smtClean="0"/>
              <a:t>Distributed across M nodes </a:t>
            </a:r>
          </a:p>
        </p:txBody>
      </p:sp>
      <p:grpSp>
        <p:nvGrpSpPr>
          <p:cNvPr id="330" name="Group 329"/>
          <p:cNvGrpSpPr/>
          <p:nvPr/>
        </p:nvGrpSpPr>
        <p:grpSpPr>
          <a:xfrm>
            <a:off x="414156" y="2884961"/>
            <a:ext cx="611926" cy="602448"/>
            <a:chOff x="414156" y="2884961"/>
            <a:chExt cx="611926" cy="602448"/>
          </a:xfrm>
        </p:grpSpPr>
        <p:sp>
          <p:nvSpPr>
            <p:cNvPr id="329" name="Rectangle 328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31" name="Group 330"/>
          <p:cNvGrpSpPr/>
          <p:nvPr/>
        </p:nvGrpSpPr>
        <p:grpSpPr>
          <a:xfrm>
            <a:off x="1069126" y="2884961"/>
            <a:ext cx="611926" cy="602448"/>
            <a:chOff x="414156" y="2884961"/>
            <a:chExt cx="611926" cy="602448"/>
          </a:xfrm>
        </p:grpSpPr>
        <p:sp>
          <p:nvSpPr>
            <p:cNvPr id="332" name="Rectangle 331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3" name="Rectangle 332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4" name="Rectangle 333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5" name="Rectangle 334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6" name="Rectangle 335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37" name="Group 336"/>
          <p:cNvGrpSpPr/>
          <p:nvPr/>
        </p:nvGrpSpPr>
        <p:grpSpPr>
          <a:xfrm>
            <a:off x="1724096" y="2884961"/>
            <a:ext cx="611926" cy="602448"/>
            <a:chOff x="414156" y="2884961"/>
            <a:chExt cx="611926" cy="602448"/>
          </a:xfrm>
        </p:grpSpPr>
        <p:sp>
          <p:nvSpPr>
            <p:cNvPr id="338" name="Rectangle 337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9" name="Rectangle 338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0" name="Rectangle 339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1" name="Rectangle 340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2" name="Rectangle 341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43" name="Group 342"/>
          <p:cNvGrpSpPr/>
          <p:nvPr/>
        </p:nvGrpSpPr>
        <p:grpSpPr>
          <a:xfrm>
            <a:off x="2379066" y="2884961"/>
            <a:ext cx="611926" cy="602448"/>
            <a:chOff x="414156" y="2884961"/>
            <a:chExt cx="611926" cy="602448"/>
          </a:xfrm>
        </p:grpSpPr>
        <p:sp>
          <p:nvSpPr>
            <p:cNvPr id="344" name="Rectangle 343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5" name="Rectangle 344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6" name="Rectangle 345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7" name="Rectangle 346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8" name="Rectangle 347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49" name="Group 348"/>
          <p:cNvGrpSpPr/>
          <p:nvPr/>
        </p:nvGrpSpPr>
        <p:grpSpPr>
          <a:xfrm>
            <a:off x="3034036" y="2884961"/>
            <a:ext cx="611926" cy="602448"/>
            <a:chOff x="414156" y="2884961"/>
            <a:chExt cx="611926" cy="602448"/>
          </a:xfrm>
        </p:grpSpPr>
        <p:sp>
          <p:nvSpPr>
            <p:cNvPr id="350" name="Rectangle 349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1" name="Rectangle 350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2" name="Rectangle 351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3" name="Rectangle 352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4" name="Rectangle 353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55" name="Group 354"/>
          <p:cNvGrpSpPr/>
          <p:nvPr/>
        </p:nvGrpSpPr>
        <p:grpSpPr>
          <a:xfrm>
            <a:off x="3689006" y="2884961"/>
            <a:ext cx="611926" cy="602448"/>
            <a:chOff x="414156" y="2884961"/>
            <a:chExt cx="611926" cy="602448"/>
          </a:xfrm>
        </p:grpSpPr>
        <p:sp>
          <p:nvSpPr>
            <p:cNvPr id="356" name="Rectangle 355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7" name="Rectangle 356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8" name="Rectangle 357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9" name="Rectangle 358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0" name="Rectangle 359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61" name="Group 360"/>
          <p:cNvGrpSpPr/>
          <p:nvPr/>
        </p:nvGrpSpPr>
        <p:grpSpPr>
          <a:xfrm>
            <a:off x="4343976" y="2884961"/>
            <a:ext cx="611926" cy="602448"/>
            <a:chOff x="414156" y="2884961"/>
            <a:chExt cx="611926" cy="602448"/>
          </a:xfrm>
        </p:grpSpPr>
        <p:sp>
          <p:nvSpPr>
            <p:cNvPr id="362" name="Rectangle 361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3" name="Rectangle 362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4" name="Rectangle 363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5" name="Rectangle 364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6" name="Rectangle 365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67" name="Group 366"/>
          <p:cNvGrpSpPr/>
          <p:nvPr/>
        </p:nvGrpSpPr>
        <p:grpSpPr>
          <a:xfrm>
            <a:off x="4998946" y="2884961"/>
            <a:ext cx="611926" cy="602448"/>
            <a:chOff x="414156" y="2884961"/>
            <a:chExt cx="611926" cy="602448"/>
          </a:xfrm>
        </p:grpSpPr>
        <p:sp>
          <p:nvSpPr>
            <p:cNvPr id="368" name="Rectangle 367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9" name="Rectangle 368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0" name="Rectangle 369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1" name="Rectangle 370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2" name="Rectangle 371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73" name="Group 372"/>
          <p:cNvGrpSpPr/>
          <p:nvPr/>
        </p:nvGrpSpPr>
        <p:grpSpPr>
          <a:xfrm>
            <a:off x="5653916" y="2884961"/>
            <a:ext cx="611926" cy="602448"/>
            <a:chOff x="414156" y="2884961"/>
            <a:chExt cx="611926" cy="602448"/>
          </a:xfrm>
        </p:grpSpPr>
        <p:sp>
          <p:nvSpPr>
            <p:cNvPr id="374" name="Rectangle 373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5" name="Rectangle 374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6" name="Rectangle 375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7" name="Rectangle 376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8" name="Rectangle 377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79" name="Group 378"/>
          <p:cNvGrpSpPr/>
          <p:nvPr/>
        </p:nvGrpSpPr>
        <p:grpSpPr>
          <a:xfrm>
            <a:off x="6308886" y="2884961"/>
            <a:ext cx="611926" cy="602448"/>
            <a:chOff x="414156" y="2884961"/>
            <a:chExt cx="611926" cy="602448"/>
          </a:xfrm>
        </p:grpSpPr>
        <p:sp>
          <p:nvSpPr>
            <p:cNvPr id="380" name="Rectangle 379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1" name="Rectangle 380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2" name="Rectangle 381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3" name="Rectangle 382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4" name="Rectangle 383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85" name="Group 384"/>
          <p:cNvGrpSpPr/>
          <p:nvPr/>
        </p:nvGrpSpPr>
        <p:grpSpPr>
          <a:xfrm>
            <a:off x="6963856" y="2884961"/>
            <a:ext cx="611926" cy="602448"/>
            <a:chOff x="414156" y="2884961"/>
            <a:chExt cx="611926" cy="602448"/>
          </a:xfrm>
        </p:grpSpPr>
        <p:sp>
          <p:nvSpPr>
            <p:cNvPr id="386" name="Rectangle 385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7" name="Rectangle 386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8" name="Rectangle 387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9" name="Rectangle 388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0" name="Rectangle 389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91" name="Group 390"/>
          <p:cNvGrpSpPr/>
          <p:nvPr/>
        </p:nvGrpSpPr>
        <p:grpSpPr>
          <a:xfrm>
            <a:off x="7618826" y="2884961"/>
            <a:ext cx="611926" cy="602448"/>
            <a:chOff x="414156" y="2884961"/>
            <a:chExt cx="611926" cy="602448"/>
          </a:xfrm>
        </p:grpSpPr>
        <p:sp>
          <p:nvSpPr>
            <p:cNvPr id="392" name="Rectangle 391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3" name="Rectangle 392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4" name="Rectangle 393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5" name="Rectangle 394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6" name="Rectangle 395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97" name="Group 396"/>
          <p:cNvGrpSpPr/>
          <p:nvPr/>
        </p:nvGrpSpPr>
        <p:grpSpPr>
          <a:xfrm>
            <a:off x="8273796" y="2884961"/>
            <a:ext cx="611926" cy="602448"/>
            <a:chOff x="414156" y="2884961"/>
            <a:chExt cx="611926" cy="602448"/>
          </a:xfrm>
        </p:grpSpPr>
        <p:sp>
          <p:nvSpPr>
            <p:cNvPr id="398" name="Rectangle 397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9" name="Rectangle 398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0" name="Rectangle 399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1" name="Rectangle 400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2" name="Rectangle 401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03" name="Group 402"/>
          <p:cNvGrpSpPr/>
          <p:nvPr/>
        </p:nvGrpSpPr>
        <p:grpSpPr>
          <a:xfrm>
            <a:off x="414156" y="3551308"/>
            <a:ext cx="611926" cy="602448"/>
            <a:chOff x="414156" y="2884961"/>
            <a:chExt cx="611926" cy="602448"/>
          </a:xfrm>
        </p:grpSpPr>
        <p:sp>
          <p:nvSpPr>
            <p:cNvPr id="404" name="Rectangle 403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5" name="Rectangle 404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6" name="Rectangle 405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7" name="Rectangle 406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8" name="Rectangle 407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09" name="Group 408"/>
          <p:cNvGrpSpPr/>
          <p:nvPr/>
        </p:nvGrpSpPr>
        <p:grpSpPr>
          <a:xfrm>
            <a:off x="1069126" y="3551308"/>
            <a:ext cx="611926" cy="602448"/>
            <a:chOff x="414156" y="2884961"/>
            <a:chExt cx="611926" cy="602448"/>
          </a:xfrm>
        </p:grpSpPr>
        <p:sp>
          <p:nvSpPr>
            <p:cNvPr id="410" name="Rectangle 409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1" name="Rectangle 410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2" name="Rectangle 411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3" name="Rectangle 412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4" name="Rectangle 413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15" name="Group 414"/>
          <p:cNvGrpSpPr/>
          <p:nvPr/>
        </p:nvGrpSpPr>
        <p:grpSpPr>
          <a:xfrm>
            <a:off x="1724096" y="3551308"/>
            <a:ext cx="611926" cy="602448"/>
            <a:chOff x="414156" y="2884961"/>
            <a:chExt cx="611926" cy="602448"/>
          </a:xfrm>
        </p:grpSpPr>
        <p:sp>
          <p:nvSpPr>
            <p:cNvPr id="416" name="Rectangle 415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7" name="Rectangle 416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8" name="Rectangle 417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9" name="Rectangle 418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0" name="Rectangle 419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21" name="Group 420"/>
          <p:cNvGrpSpPr/>
          <p:nvPr/>
        </p:nvGrpSpPr>
        <p:grpSpPr>
          <a:xfrm>
            <a:off x="2379066" y="3551308"/>
            <a:ext cx="611926" cy="602448"/>
            <a:chOff x="414156" y="2884961"/>
            <a:chExt cx="611926" cy="602448"/>
          </a:xfrm>
        </p:grpSpPr>
        <p:sp>
          <p:nvSpPr>
            <p:cNvPr id="422" name="Rectangle 421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3" name="Rectangle 422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4" name="Rectangle 423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5" name="Rectangle 424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6" name="Rectangle 425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27" name="Group 426"/>
          <p:cNvGrpSpPr/>
          <p:nvPr/>
        </p:nvGrpSpPr>
        <p:grpSpPr>
          <a:xfrm>
            <a:off x="3034036" y="3551308"/>
            <a:ext cx="611926" cy="602448"/>
            <a:chOff x="414156" y="2884961"/>
            <a:chExt cx="611926" cy="602448"/>
          </a:xfrm>
        </p:grpSpPr>
        <p:sp>
          <p:nvSpPr>
            <p:cNvPr id="428" name="Rectangle 427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9" name="Rectangle 428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0" name="Rectangle 429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1" name="Rectangle 430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2" name="Rectangle 431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33" name="Group 432"/>
          <p:cNvGrpSpPr/>
          <p:nvPr/>
        </p:nvGrpSpPr>
        <p:grpSpPr>
          <a:xfrm>
            <a:off x="3689006" y="3551308"/>
            <a:ext cx="611926" cy="602448"/>
            <a:chOff x="414156" y="2884961"/>
            <a:chExt cx="611926" cy="602448"/>
          </a:xfrm>
        </p:grpSpPr>
        <p:sp>
          <p:nvSpPr>
            <p:cNvPr id="434" name="Rectangle 433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5" name="Rectangle 434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6" name="Rectangle 435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7" name="Rectangle 436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8" name="Rectangle 437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39" name="Group 438"/>
          <p:cNvGrpSpPr/>
          <p:nvPr/>
        </p:nvGrpSpPr>
        <p:grpSpPr>
          <a:xfrm>
            <a:off x="4343976" y="3551308"/>
            <a:ext cx="611926" cy="602448"/>
            <a:chOff x="414156" y="2884961"/>
            <a:chExt cx="611926" cy="602448"/>
          </a:xfrm>
        </p:grpSpPr>
        <p:sp>
          <p:nvSpPr>
            <p:cNvPr id="440" name="Rectangle 439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1" name="Rectangle 440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2" name="Rectangle 441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3" name="Rectangle 442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4" name="Rectangle 443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45" name="Group 444"/>
          <p:cNvGrpSpPr/>
          <p:nvPr/>
        </p:nvGrpSpPr>
        <p:grpSpPr>
          <a:xfrm>
            <a:off x="4998946" y="3551308"/>
            <a:ext cx="611926" cy="602448"/>
            <a:chOff x="414156" y="2884961"/>
            <a:chExt cx="611926" cy="602448"/>
          </a:xfrm>
        </p:grpSpPr>
        <p:sp>
          <p:nvSpPr>
            <p:cNvPr id="446" name="Rectangle 445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7" name="Rectangle 446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8" name="Rectangle 447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9" name="Rectangle 448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0" name="Rectangle 449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51" name="Group 450"/>
          <p:cNvGrpSpPr/>
          <p:nvPr/>
        </p:nvGrpSpPr>
        <p:grpSpPr>
          <a:xfrm>
            <a:off x="5653916" y="3551308"/>
            <a:ext cx="611926" cy="602448"/>
            <a:chOff x="414156" y="2884961"/>
            <a:chExt cx="611926" cy="602448"/>
          </a:xfrm>
        </p:grpSpPr>
        <p:sp>
          <p:nvSpPr>
            <p:cNvPr id="452" name="Rectangle 451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3" name="Rectangle 452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4" name="Rectangle 453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5" name="Rectangle 454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6" name="Rectangle 455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57" name="Group 456"/>
          <p:cNvGrpSpPr/>
          <p:nvPr/>
        </p:nvGrpSpPr>
        <p:grpSpPr>
          <a:xfrm>
            <a:off x="6308886" y="3551308"/>
            <a:ext cx="611926" cy="602448"/>
            <a:chOff x="414156" y="2884961"/>
            <a:chExt cx="611926" cy="602448"/>
          </a:xfrm>
        </p:grpSpPr>
        <p:sp>
          <p:nvSpPr>
            <p:cNvPr id="458" name="Rectangle 457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9" name="Rectangle 458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0" name="Rectangle 459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1" name="Rectangle 460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2" name="Rectangle 461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63" name="Group 462"/>
          <p:cNvGrpSpPr/>
          <p:nvPr/>
        </p:nvGrpSpPr>
        <p:grpSpPr>
          <a:xfrm>
            <a:off x="6963856" y="3551308"/>
            <a:ext cx="611926" cy="602448"/>
            <a:chOff x="414156" y="2884961"/>
            <a:chExt cx="611926" cy="602448"/>
          </a:xfrm>
        </p:grpSpPr>
        <p:sp>
          <p:nvSpPr>
            <p:cNvPr id="464" name="Rectangle 463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5" name="Rectangle 464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6" name="Rectangle 465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7" name="Rectangle 466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8" name="Rectangle 467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69" name="Group 468"/>
          <p:cNvGrpSpPr/>
          <p:nvPr/>
        </p:nvGrpSpPr>
        <p:grpSpPr>
          <a:xfrm>
            <a:off x="7618826" y="3551308"/>
            <a:ext cx="611926" cy="602448"/>
            <a:chOff x="414156" y="2884961"/>
            <a:chExt cx="611926" cy="602448"/>
          </a:xfrm>
        </p:grpSpPr>
        <p:sp>
          <p:nvSpPr>
            <p:cNvPr id="470" name="Rectangle 469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1" name="Rectangle 470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2" name="Rectangle 471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3" name="Rectangle 472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4" name="Rectangle 473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75" name="Group 474"/>
          <p:cNvGrpSpPr/>
          <p:nvPr/>
        </p:nvGrpSpPr>
        <p:grpSpPr>
          <a:xfrm>
            <a:off x="8273796" y="3551308"/>
            <a:ext cx="611926" cy="602448"/>
            <a:chOff x="414156" y="2884961"/>
            <a:chExt cx="611926" cy="602448"/>
          </a:xfrm>
        </p:grpSpPr>
        <p:sp>
          <p:nvSpPr>
            <p:cNvPr id="476" name="Rectangle 475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7" name="Rectangle 476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8" name="Rectangle 477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9" name="Rectangle 478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0" name="Rectangle 479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81" name="Group 480"/>
          <p:cNvGrpSpPr/>
          <p:nvPr/>
        </p:nvGrpSpPr>
        <p:grpSpPr>
          <a:xfrm>
            <a:off x="414156" y="4217655"/>
            <a:ext cx="611926" cy="602448"/>
            <a:chOff x="414156" y="2884961"/>
            <a:chExt cx="611926" cy="602448"/>
          </a:xfrm>
        </p:grpSpPr>
        <p:sp>
          <p:nvSpPr>
            <p:cNvPr id="482" name="Rectangle 481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3" name="Rectangle 482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4" name="Rectangle 483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5" name="Rectangle 484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6" name="Rectangle 485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87" name="Group 486"/>
          <p:cNvGrpSpPr/>
          <p:nvPr/>
        </p:nvGrpSpPr>
        <p:grpSpPr>
          <a:xfrm>
            <a:off x="1069126" y="4217655"/>
            <a:ext cx="611926" cy="602448"/>
            <a:chOff x="414156" y="2884961"/>
            <a:chExt cx="611926" cy="602448"/>
          </a:xfrm>
        </p:grpSpPr>
        <p:sp>
          <p:nvSpPr>
            <p:cNvPr id="488" name="Rectangle 487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9" name="Rectangle 488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0" name="Rectangle 489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1" name="Rectangle 490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2" name="Rectangle 491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93" name="Group 492"/>
          <p:cNvGrpSpPr/>
          <p:nvPr/>
        </p:nvGrpSpPr>
        <p:grpSpPr>
          <a:xfrm>
            <a:off x="1724096" y="4217655"/>
            <a:ext cx="611926" cy="602448"/>
            <a:chOff x="414156" y="2884961"/>
            <a:chExt cx="611926" cy="602448"/>
          </a:xfrm>
        </p:grpSpPr>
        <p:sp>
          <p:nvSpPr>
            <p:cNvPr id="494" name="Rectangle 493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5" name="Rectangle 494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6" name="Rectangle 495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7" name="Rectangle 496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8" name="Rectangle 497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99" name="Group 498"/>
          <p:cNvGrpSpPr/>
          <p:nvPr/>
        </p:nvGrpSpPr>
        <p:grpSpPr>
          <a:xfrm>
            <a:off x="2379066" y="4217655"/>
            <a:ext cx="611926" cy="602448"/>
            <a:chOff x="414156" y="2884961"/>
            <a:chExt cx="611926" cy="602448"/>
          </a:xfrm>
        </p:grpSpPr>
        <p:sp>
          <p:nvSpPr>
            <p:cNvPr id="500" name="Rectangle 499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1" name="Rectangle 500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2" name="Rectangle 501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3" name="Rectangle 502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4" name="Rectangle 503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05" name="Group 504"/>
          <p:cNvGrpSpPr/>
          <p:nvPr/>
        </p:nvGrpSpPr>
        <p:grpSpPr>
          <a:xfrm>
            <a:off x="3034036" y="4217655"/>
            <a:ext cx="611926" cy="602448"/>
            <a:chOff x="414156" y="2884961"/>
            <a:chExt cx="611926" cy="602448"/>
          </a:xfrm>
        </p:grpSpPr>
        <p:sp>
          <p:nvSpPr>
            <p:cNvPr id="506" name="Rectangle 505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7" name="Rectangle 506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8" name="Rectangle 507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9" name="Rectangle 508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0" name="Rectangle 509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11" name="Group 510"/>
          <p:cNvGrpSpPr/>
          <p:nvPr/>
        </p:nvGrpSpPr>
        <p:grpSpPr>
          <a:xfrm>
            <a:off x="3689006" y="4217655"/>
            <a:ext cx="611926" cy="602448"/>
            <a:chOff x="414156" y="2884961"/>
            <a:chExt cx="611926" cy="602448"/>
          </a:xfrm>
        </p:grpSpPr>
        <p:sp>
          <p:nvSpPr>
            <p:cNvPr id="512" name="Rectangle 511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3" name="Rectangle 512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4" name="Rectangle 513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5" name="Rectangle 514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6" name="Rectangle 515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17" name="Group 516"/>
          <p:cNvGrpSpPr/>
          <p:nvPr/>
        </p:nvGrpSpPr>
        <p:grpSpPr>
          <a:xfrm>
            <a:off x="4343976" y="4217655"/>
            <a:ext cx="611926" cy="602448"/>
            <a:chOff x="414156" y="2884961"/>
            <a:chExt cx="611926" cy="602448"/>
          </a:xfrm>
        </p:grpSpPr>
        <p:sp>
          <p:nvSpPr>
            <p:cNvPr id="518" name="Rectangle 517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9" name="Rectangle 518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0" name="Rectangle 519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1" name="Rectangle 520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2" name="Rectangle 521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23" name="Group 522"/>
          <p:cNvGrpSpPr/>
          <p:nvPr/>
        </p:nvGrpSpPr>
        <p:grpSpPr>
          <a:xfrm>
            <a:off x="4998946" y="4217655"/>
            <a:ext cx="611926" cy="602448"/>
            <a:chOff x="414156" y="2884961"/>
            <a:chExt cx="611926" cy="602448"/>
          </a:xfrm>
        </p:grpSpPr>
        <p:sp>
          <p:nvSpPr>
            <p:cNvPr id="524" name="Rectangle 523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5" name="Rectangle 524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6" name="Rectangle 525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7" name="Rectangle 526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8" name="Rectangle 527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29" name="Group 528"/>
          <p:cNvGrpSpPr/>
          <p:nvPr/>
        </p:nvGrpSpPr>
        <p:grpSpPr>
          <a:xfrm>
            <a:off x="5653916" y="4217655"/>
            <a:ext cx="611926" cy="602448"/>
            <a:chOff x="414156" y="2884961"/>
            <a:chExt cx="611926" cy="602448"/>
          </a:xfrm>
        </p:grpSpPr>
        <p:sp>
          <p:nvSpPr>
            <p:cNvPr id="530" name="Rectangle 529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1" name="Rectangle 530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2" name="Rectangle 531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3" name="Rectangle 532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4" name="Rectangle 533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35" name="Group 534"/>
          <p:cNvGrpSpPr/>
          <p:nvPr/>
        </p:nvGrpSpPr>
        <p:grpSpPr>
          <a:xfrm>
            <a:off x="6308886" y="4217655"/>
            <a:ext cx="611926" cy="602448"/>
            <a:chOff x="414156" y="2884961"/>
            <a:chExt cx="611926" cy="602448"/>
          </a:xfrm>
        </p:grpSpPr>
        <p:sp>
          <p:nvSpPr>
            <p:cNvPr id="536" name="Rectangle 535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7" name="Rectangle 536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8" name="Rectangle 537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9" name="Rectangle 538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0" name="Rectangle 539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41" name="Group 540"/>
          <p:cNvGrpSpPr/>
          <p:nvPr/>
        </p:nvGrpSpPr>
        <p:grpSpPr>
          <a:xfrm>
            <a:off x="6963856" y="4217655"/>
            <a:ext cx="611926" cy="602448"/>
            <a:chOff x="414156" y="2884961"/>
            <a:chExt cx="611926" cy="602448"/>
          </a:xfrm>
        </p:grpSpPr>
        <p:sp>
          <p:nvSpPr>
            <p:cNvPr id="542" name="Rectangle 541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3" name="Rectangle 542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4" name="Rectangle 543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5" name="Rectangle 544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6" name="Rectangle 545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47" name="Group 546"/>
          <p:cNvGrpSpPr/>
          <p:nvPr/>
        </p:nvGrpSpPr>
        <p:grpSpPr>
          <a:xfrm>
            <a:off x="7618826" y="4217655"/>
            <a:ext cx="611926" cy="602448"/>
            <a:chOff x="414156" y="2884961"/>
            <a:chExt cx="611926" cy="602448"/>
          </a:xfrm>
        </p:grpSpPr>
        <p:sp>
          <p:nvSpPr>
            <p:cNvPr id="548" name="Rectangle 547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9" name="Rectangle 548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0" name="Rectangle 549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1" name="Rectangle 550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2" name="Rectangle 551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53" name="Group 552"/>
          <p:cNvGrpSpPr/>
          <p:nvPr/>
        </p:nvGrpSpPr>
        <p:grpSpPr>
          <a:xfrm>
            <a:off x="8273796" y="4217655"/>
            <a:ext cx="611926" cy="602448"/>
            <a:chOff x="414156" y="2884961"/>
            <a:chExt cx="611926" cy="602448"/>
          </a:xfrm>
        </p:grpSpPr>
        <p:sp>
          <p:nvSpPr>
            <p:cNvPr id="554" name="Rectangle 553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5" name="Rectangle 554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6" name="Rectangle 555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7" name="Rectangle 556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8" name="Rectangle 557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59" name="Group 558"/>
          <p:cNvGrpSpPr/>
          <p:nvPr/>
        </p:nvGrpSpPr>
        <p:grpSpPr>
          <a:xfrm>
            <a:off x="414156" y="4884002"/>
            <a:ext cx="611926" cy="602448"/>
            <a:chOff x="414156" y="2884961"/>
            <a:chExt cx="611926" cy="602448"/>
          </a:xfrm>
        </p:grpSpPr>
        <p:sp>
          <p:nvSpPr>
            <p:cNvPr id="560" name="Rectangle 559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1" name="Rectangle 560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2" name="Rectangle 561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3" name="Rectangle 562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4" name="Rectangle 563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65" name="Group 564"/>
          <p:cNvGrpSpPr/>
          <p:nvPr/>
        </p:nvGrpSpPr>
        <p:grpSpPr>
          <a:xfrm>
            <a:off x="1069126" y="4884002"/>
            <a:ext cx="611926" cy="602448"/>
            <a:chOff x="414156" y="2884961"/>
            <a:chExt cx="611926" cy="602448"/>
          </a:xfrm>
        </p:grpSpPr>
        <p:sp>
          <p:nvSpPr>
            <p:cNvPr id="566" name="Rectangle 565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7" name="Rectangle 566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8" name="Rectangle 567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9" name="Rectangle 568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0" name="Rectangle 569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71" name="Group 570"/>
          <p:cNvGrpSpPr/>
          <p:nvPr/>
        </p:nvGrpSpPr>
        <p:grpSpPr>
          <a:xfrm>
            <a:off x="1724096" y="4884002"/>
            <a:ext cx="611926" cy="602448"/>
            <a:chOff x="414156" y="2884961"/>
            <a:chExt cx="611926" cy="602448"/>
          </a:xfrm>
        </p:grpSpPr>
        <p:sp>
          <p:nvSpPr>
            <p:cNvPr id="572" name="Rectangle 571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3" name="Rectangle 572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4" name="Rectangle 573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5" name="Rectangle 574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6" name="Rectangle 575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77" name="Group 576"/>
          <p:cNvGrpSpPr/>
          <p:nvPr/>
        </p:nvGrpSpPr>
        <p:grpSpPr>
          <a:xfrm>
            <a:off x="2379066" y="4884002"/>
            <a:ext cx="611926" cy="602448"/>
            <a:chOff x="414156" y="2884961"/>
            <a:chExt cx="611926" cy="602448"/>
          </a:xfrm>
        </p:grpSpPr>
        <p:sp>
          <p:nvSpPr>
            <p:cNvPr id="578" name="Rectangle 577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9" name="Rectangle 578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0" name="Rectangle 579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1" name="Rectangle 580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2" name="Rectangle 581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83" name="Group 582"/>
          <p:cNvGrpSpPr/>
          <p:nvPr/>
        </p:nvGrpSpPr>
        <p:grpSpPr>
          <a:xfrm>
            <a:off x="3034036" y="4884002"/>
            <a:ext cx="611926" cy="602448"/>
            <a:chOff x="414156" y="2884961"/>
            <a:chExt cx="611926" cy="602448"/>
          </a:xfrm>
        </p:grpSpPr>
        <p:sp>
          <p:nvSpPr>
            <p:cNvPr id="584" name="Rectangle 583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5" name="Rectangle 584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6" name="Rectangle 585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7" name="Rectangle 586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8" name="Rectangle 587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89" name="Group 588"/>
          <p:cNvGrpSpPr/>
          <p:nvPr/>
        </p:nvGrpSpPr>
        <p:grpSpPr>
          <a:xfrm>
            <a:off x="3689006" y="4884002"/>
            <a:ext cx="611926" cy="602448"/>
            <a:chOff x="414156" y="2884961"/>
            <a:chExt cx="611926" cy="602448"/>
          </a:xfrm>
        </p:grpSpPr>
        <p:sp>
          <p:nvSpPr>
            <p:cNvPr id="590" name="Rectangle 589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1" name="Rectangle 590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2" name="Rectangle 591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3" name="Rectangle 592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4" name="Rectangle 593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95" name="Group 594"/>
          <p:cNvGrpSpPr/>
          <p:nvPr/>
        </p:nvGrpSpPr>
        <p:grpSpPr>
          <a:xfrm>
            <a:off x="4343976" y="4884002"/>
            <a:ext cx="611926" cy="602448"/>
            <a:chOff x="414156" y="2884961"/>
            <a:chExt cx="611926" cy="602448"/>
          </a:xfrm>
        </p:grpSpPr>
        <p:sp>
          <p:nvSpPr>
            <p:cNvPr id="596" name="Rectangle 595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7" name="Rectangle 596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8" name="Rectangle 597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9" name="Rectangle 598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0" name="Rectangle 599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01" name="Group 600"/>
          <p:cNvGrpSpPr/>
          <p:nvPr/>
        </p:nvGrpSpPr>
        <p:grpSpPr>
          <a:xfrm>
            <a:off x="4998946" y="4884002"/>
            <a:ext cx="611926" cy="602448"/>
            <a:chOff x="414156" y="2884961"/>
            <a:chExt cx="611926" cy="602448"/>
          </a:xfrm>
        </p:grpSpPr>
        <p:sp>
          <p:nvSpPr>
            <p:cNvPr id="602" name="Rectangle 601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3" name="Rectangle 602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4" name="Rectangle 603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5" name="Rectangle 604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6" name="Rectangle 605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07" name="Group 606"/>
          <p:cNvGrpSpPr/>
          <p:nvPr/>
        </p:nvGrpSpPr>
        <p:grpSpPr>
          <a:xfrm>
            <a:off x="5653916" y="4884002"/>
            <a:ext cx="611926" cy="602448"/>
            <a:chOff x="414156" y="2884961"/>
            <a:chExt cx="611926" cy="602448"/>
          </a:xfrm>
        </p:grpSpPr>
        <p:sp>
          <p:nvSpPr>
            <p:cNvPr id="608" name="Rectangle 607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9" name="Rectangle 608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0" name="Rectangle 609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1" name="Rectangle 610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2" name="Rectangle 611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13" name="Group 612"/>
          <p:cNvGrpSpPr/>
          <p:nvPr/>
        </p:nvGrpSpPr>
        <p:grpSpPr>
          <a:xfrm>
            <a:off x="6308886" y="4884002"/>
            <a:ext cx="611926" cy="602448"/>
            <a:chOff x="414156" y="2884961"/>
            <a:chExt cx="611926" cy="602448"/>
          </a:xfrm>
        </p:grpSpPr>
        <p:sp>
          <p:nvSpPr>
            <p:cNvPr id="614" name="Rectangle 613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5" name="Rectangle 614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6" name="Rectangle 615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7" name="Rectangle 616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8" name="Rectangle 617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19" name="Group 618"/>
          <p:cNvGrpSpPr/>
          <p:nvPr/>
        </p:nvGrpSpPr>
        <p:grpSpPr>
          <a:xfrm>
            <a:off x="6963856" y="4884002"/>
            <a:ext cx="611926" cy="602448"/>
            <a:chOff x="414156" y="2884961"/>
            <a:chExt cx="611926" cy="602448"/>
          </a:xfrm>
        </p:grpSpPr>
        <p:sp>
          <p:nvSpPr>
            <p:cNvPr id="620" name="Rectangle 619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1" name="Rectangle 620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2" name="Rectangle 621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3" name="Rectangle 622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4" name="Rectangle 623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25" name="Group 624"/>
          <p:cNvGrpSpPr/>
          <p:nvPr/>
        </p:nvGrpSpPr>
        <p:grpSpPr>
          <a:xfrm>
            <a:off x="7618826" y="4884002"/>
            <a:ext cx="611926" cy="602448"/>
            <a:chOff x="414156" y="2884961"/>
            <a:chExt cx="611926" cy="602448"/>
          </a:xfrm>
        </p:grpSpPr>
        <p:sp>
          <p:nvSpPr>
            <p:cNvPr id="626" name="Rectangle 625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7" name="Rectangle 626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8" name="Rectangle 627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9" name="Rectangle 628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0" name="Rectangle 629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31" name="Group 630"/>
          <p:cNvGrpSpPr/>
          <p:nvPr/>
        </p:nvGrpSpPr>
        <p:grpSpPr>
          <a:xfrm>
            <a:off x="8273796" y="4884002"/>
            <a:ext cx="611926" cy="602448"/>
            <a:chOff x="414156" y="2884961"/>
            <a:chExt cx="611926" cy="602448"/>
          </a:xfrm>
        </p:grpSpPr>
        <p:sp>
          <p:nvSpPr>
            <p:cNvPr id="632" name="Rectangle 631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3" name="Rectangle 632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4" name="Rectangle 633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5" name="Rectangle 634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6" name="Rectangle 635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37" name="Group 636"/>
          <p:cNvGrpSpPr/>
          <p:nvPr/>
        </p:nvGrpSpPr>
        <p:grpSpPr>
          <a:xfrm>
            <a:off x="414156" y="5550349"/>
            <a:ext cx="611926" cy="602448"/>
            <a:chOff x="414156" y="2884961"/>
            <a:chExt cx="611926" cy="602448"/>
          </a:xfrm>
        </p:grpSpPr>
        <p:sp>
          <p:nvSpPr>
            <p:cNvPr id="638" name="Rectangle 637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9" name="Rectangle 638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0" name="Rectangle 639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1" name="Rectangle 640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2" name="Rectangle 641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43" name="Group 642"/>
          <p:cNvGrpSpPr/>
          <p:nvPr/>
        </p:nvGrpSpPr>
        <p:grpSpPr>
          <a:xfrm>
            <a:off x="1069126" y="5550349"/>
            <a:ext cx="611926" cy="602448"/>
            <a:chOff x="414156" y="2884961"/>
            <a:chExt cx="611926" cy="602448"/>
          </a:xfrm>
        </p:grpSpPr>
        <p:sp>
          <p:nvSpPr>
            <p:cNvPr id="644" name="Rectangle 643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5" name="Rectangle 644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6" name="Rectangle 645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7" name="Rectangle 646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8" name="Rectangle 647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49" name="Group 648"/>
          <p:cNvGrpSpPr/>
          <p:nvPr/>
        </p:nvGrpSpPr>
        <p:grpSpPr>
          <a:xfrm>
            <a:off x="1724096" y="5550349"/>
            <a:ext cx="611926" cy="602448"/>
            <a:chOff x="414156" y="2884961"/>
            <a:chExt cx="611926" cy="602448"/>
          </a:xfrm>
        </p:grpSpPr>
        <p:sp>
          <p:nvSpPr>
            <p:cNvPr id="650" name="Rectangle 649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1" name="Rectangle 650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2" name="Rectangle 651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3" name="Rectangle 652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4" name="Rectangle 653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55" name="Group 654"/>
          <p:cNvGrpSpPr/>
          <p:nvPr/>
        </p:nvGrpSpPr>
        <p:grpSpPr>
          <a:xfrm>
            <a:off x="2379066" y="5550349"/>
            <a:ext cx="611926" cy="602448"/>
            <a:chOff x="414156" y="2884961"/>
            <a:chExt cx="611926" cy="602448"/>
          </a:xfrm>
        </p:grpSpPr>
        <p:sp>
          <p:nvSpPr>
            <p:cNvPr id="656" name="Rectangle 655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7" name="Rectangle 656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8" name="Rectangle 657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9" name="Rectangle 658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0" name="Rectangle 659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61" name="Group 660"/>
          <p:cNvGrpSpPr/>
          <p:nvPr/>
        </p:nvGrpSpPr>
        <p:grpSpPr>
          <a:xfrm>
            <a:off x="3034036" y="5550349"/>
            <a:ext cx="611926" cy="602448"/>
            <a:chOff x="414156" y="2884961"/>
            <a:chExt cx="611926" cy="602448"/>
          </a:xfrm>
        </p:grpSpPr>
        <p:sp>
          <p:nvSpPr>
            <p:cNvPr id="662" name="Rectangle 661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3" name="Rectangle 662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4" name="Rectangle 663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5" name="Rectangle 664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6" name="Rectangle 665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67" name="Group 666"/>
          <p:cNvGrpSpPr/>
          <p:nvPr/>
        </p:nvGrpSpPr>
        <p:grpSpPr>
          <a:xfrm>
            <a:off x="3689006" y="5550349"/>
            <a:ext cx="611926" cy="602448"/>
            <a:chOff x="414156" y="2884961"/>
            <a:chExt cx="611926" cy="602448"/>
          </a:xfrm>
        </p:grpSpPr>
        <p:sp>
          <p:nvSpPr>
            <p:cNvPr id="668" name="Rectangle 667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9" name="Rectangle 668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0" name="Rectangle 669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1" name="Rectangle 670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2" name="Rectangle 671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73" name="Group 672"/>
          <p:cNvGrpSpPr/>
          <p:nvPr/>
        </p:nvGrpSpPr>
        <p:grpSpPr>
          <a:xfrm>
            <a:off x="4343976" y="5550349"/>
            <a:ext cx="611926" cy="602448"/>
            <a:chOff x="414156" y="2884961"/>
            <a:chExt cx="611926" cy="602448"/>
          </a:xfrm>
        </p:grpSpPr>
        <p:sp>
          <p:nvSpPr>
            <p:cNvPr id="674" name="Rectangle 673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5" name="Rectangle 674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6" name="Rectangle 675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7" name="Rectangle 676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8" name="Rectangle 677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79" name="Group 678"/>
          <p:cNvGrpSpPr/>
          <p:nvPr/>
        </p:nvGrpSpPr>
        <p:grpSpPr>
          <a:xfrm>
            <a:off x="4998946" y="5550349"/>
            <a:ext cx="611926" cy="602448"/>
            <a:chOff x="414156" y="2884961"/>
            <a:chExt cx="611926" cy="602448"/>
          </a:xfrm>
        </p:grpSpPr>
        <p:sp>
          <p:nvSpPr>
            <p:cNvPr id="680" name="Rectangle 679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1" name="Rectangle 680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2" name="Rectangle 681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3" name="Rectangle 682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4" name="Rectangle 683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85" name="Group 684"/>
          <p:cNvGrpSpPr/>
          <p:nvPr/>
        </p:nvGrpSpPr>
        <p:grpSpPr>
          <a:xfrm>
            <a:off x="5653916" y="5550349"/>
            <a:ext cx="611926" cy="602448"/>
            <a:chOff x="414156" y="2884961"/>
            <a:chExt cx="611926" cy="602448"/>
          </a:xfrm>
        </p:grpSpPr>
        <p:sp>
          <p:nvSpPr>
            <p:cNvPr id="686" name="Rectangle 685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7" name="Rectangle 686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8" name="Rectangle 687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9" name="Rectangle 688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0" name="Rectangle 689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91" name="Group 690"/>
          <p:cNvGrpSpPr/>
          <p:nvPr/>
        </p:nvGrpSpPr>
        <p:grpSpPr>
          <a:xfrm>
            <a:off x="6308886" y="5550349"/>
            <a:ext cx="611926" cy="602448"/>
            <a:chOff x="414156" y="2884961"/>
            <a:chExt cx="611926" cy="602448"/>
          </a:xfrm>
        </p:grpSpPr>
        <p:sp>
          <p:nvSpPr>
            <p:cNvPr id="692" name="Rectangle 691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3" name="Rectangle 692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4" name="Rectangle 693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5" name="Rectangle 694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6" name="Rectangle 695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97" name="Group 696"/>
          <p:cNvGrpSpPr/>
          <p:nvPr/>
        </p:nvGrpSpPr>
        <p:grpSpPr>
          <a:xfrm>
            <a:off x="6963856" y="5550349"/>
            <a:ext cx="611926" cy="602448"/>
            <a:chOff x="414156" y="2884961"/>
            <a:chExt cx="611926" cy="602448"/>
          </a:xfrm>
        </p:grpSpPr>
        <p:sp>
          <p:nvSpPr>
            <p:cNvPr id="698" name="Rectangle 697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9" name="Rectangle 698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0" name="Rectangle 699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1" name="Rectangle 700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2" name="Rectangle 701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03" name="Group 702"/>
          <p:cNvGrpSpPr/>
          <p:nvPr/>
        </p:nvGrpSpPr>
        <p:grpSpPr>
          <a:xfrm>
            <a:off x="7618826" y="5550349"/>
            <a:ext cx="611926" cy="602448"/>
            <a:chOff x="414156" y="2884961"/>
            <a:chExt cx="611926" cy="602448"/>
          </a:xfrm>
        </p:grpSpPr>
        <p:sp>
          <p:nvSpPr>
            <p:cNvPr id="704" name="Rectangle 703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5" name="Rectangle 704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6" name="Rectangle 705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7" name="Rectangle 706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8" name="Rectangle 707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09" name="Group 708"/>
          <p:cNvGrpSpPr/>
          <p:nvPr/>
        </p:nvGrpSpPr>
        <p:grpSpPr>
          <a:xfrm>
            <a:off x="8273796" y="5550349"/>
            <a:ext cx="611926" cy="602448"/>
            <a:chOff x="414156" y="2884961"/>
            <a:chExt cx="611926" cy="602448"/>
          </a:xfrm>
        </p:grpSpPr>
        <p:sp>
          <p:nvSpPr>
            <p:cNvPr id="710" name="Rectangle 709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1" name="Rectangle 710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2" name="Rectangle 711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3" name="Rectangle 712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4" name="Rectangle 713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15" name="Group 714"/>
          <p:cNvGrpSpPr/>
          <p:nvPr/>
        </p:nvGrpSpPr>
        <p:grpSpPr>
          <a:xfrm>
            <a:off x="414156" y="6216696"/>
            <a:ext cx="611926" cy="602448"/>
            <a:chOff x="414156" y="2884961"/>
            <a:chExt cx="611926" cy="602448"/>
          </a:xfrm>
        </p:grpSpPr>
        <p:sp>
          <p:nvSpPr>
            <p:cNvPr id="716" name="Rectangle 715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7" name="Rectangle 716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8" name="Rectangle 717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9" name="Rectangle 718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0" name="Rectangle 719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21" name="Group 720"/>
          <p:cNvGrpSpPr/>
          <p:nvPr/>
        </p:nvGrpSpPr>
        <p:grpSpPr>
          <a:xfrm>
            <a:off x="1069126" y="6216696"/>
            <a:ext cx="611926" cy="602448"/>
            <a:chOff x="414156" y="2884961"/>
            <a:chExt cx="611926" cy="602448"/>
          </a:xfrm>
        </p:grpSpPr>
        <p:sp>
          <p:nvSpPr>
            <p:cNvPr id="722" name="Rectangle 721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3" name="Rectangle 722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4" name="Rectangle 723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5" name="Rectangle 724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6" name="Rectangle 725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27" name="Group 726"/>
          <p:cNvGrpSpPr/>
          <p:nvPr/>
        </p:nvGrpSpPr>
        <p:grpSpPr>
          <a:xfrm>
            <a:off x="1724096" y="6216696"/>
            <a:ext cx="611926" cy="602448"/>
            <a:chOff x="414156" y="2884961"/>
            <a:chExt cx="611926" cy="602448"/>
          </a:xfrm>
        </p:grpSpPr>
        <p:sp>
          <p:nvSpPr>
            <p:cNvPr id="728" name="Rectangle 727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9" name="Rectangle 728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0" name="Rectangle 729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1" name="Rectangle 730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2" name="Rectangle 731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33" name="Group 732"/>
          <p:cNvGrpSpPr/>
          <p:nvPr/>
        </p:nvGrpSpPr>
        <p:grpSpPr>
          <a:xfrm>
            <a:off x="2379066" y="6216696"/>
            <a:ext cx="611926" cy="602448"/>
            <a:chOff x="414156" y="2884961"/>
            <a:chExt cx="611926" cy="602448"/>
          </a:xfrm>
        </p:grpSpPr>
        <p:sp>
          <p:nvSpPr>
            <p:cNvPr id="734" name="Rectangle 733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5" name="Rectangle 734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6" name="Rectangle 735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7" name="Rectangle 736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8" name="Rectangle 737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39" name="Group 738"/>
          <p:cNvGrpSpPr/>
          <p:nvPr/>
        </p:nvGrpSpPr>
        <p:grpSpPr>
          <a:xfrm>
            <a:off x="3034036" y="6216696"/>
            <a:ext cx="611926" cy="602448"/>
            <a:chOff x="414156" y="2884961"/>
            <a:chExt cx="611926" cy="602448"/>
          </a:xfrm>
        </p:grpSpPr>
        <p:sp>
          <p:nvSpPr>
            <p:cNvPr id="740" name="Rectangle 739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1" name="Rectangle 740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2" name="Rectangle 741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3" name="Rectangle 742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4" name="Rectangle 743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45" name="Group 744"/>
          <p:cNvGrpSpPr/>
          <p:nvPr/>
        </p:nvGrpSpPr>
        <p:grpSpPr>
          <a:xfrm>
            <a:off x="3689006" y="6216696"/>
            <a:ext cx="611926" cy="602448"/>
            <a:chOff x="414156" y="2884961"/>
            <a:chExt cx="611926" cy="602448"/>
          </a:xfrm>
        </p:grpSpPr>
        <p:sp>
          <p:nvSpPr>
            <p:cNvPr id="746" name="Rectangle 745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7" name="Rectangle 746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8" name="Rectangle 747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9" name="Rectangle 748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0" name="Rectangle 749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51" name="Group 750"/>
          <p:cNvGrpSpPr/>
          <p:nvPr/>
        </p:nvGrpSpPr>
        <p:grpSpPr>
          <a:xfrm>
            <a:off x="4343976" y="6216696"/>
            <a:ext cx="611926" cy="602448"/>
            <a:chOff x="414156" y="2884961"/>
            <a:chExt cx="611926" cy="602448"/>
          </a:xfrm>
        </p:grpSpPr>
        <p:sp>
          <p:nvSpPr>
            <p:cNvPr id="752" name="Rectangle 751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3" name="Rectangle 752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4" name="Rectangle 753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5" name="Rectangle 754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6" name="Rectangle 755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57" name="Group 756"/>
          <p:cNvGrpSpPr/>
          <p:nvPr/>
        </p:nvGrpSpPr>
        <p:grpSpPr>
          <a:xfrm>
            <a:off x="4998946" y="6216696"/>
            <a:ext cx="611926" cy="602448"/>
            <a:chOff x="414156" y="2884961"/>
            <a:chExt cx="611926" cy="602448"/>
          </a:xfrm>
        </p:grpSpPr>
        <p:sp>
          <p:nvSpPr>
            <p:cNvPr id="758" name="Rectangle 757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9" name="Rectangle 758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0" name="Rectangle 759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1" name="Rectangle 760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2" name="Rectangle 761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63" name="Group 762"/>
          <p:cNvGrpSpPr/>
          <p:nvPr/>
        </p:nvGrpSpPr>
        <p:grpSpPr>
          <a:xfrm>
            <a:off x="5653916" y="6216696"/>
            <a:ext cx="611926" cy="602448"/>
            <a:chOff x="414156" y="2884961"/>
            <a:chExt cx="611926" cy="602448"/>
          </a:xfrm>
        </p:grpSpPr>
        <p:sp>
          <p:nvSpPr>
            <p:cNvPr id="764" name="Rectangle 763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5" name="Rectangle 764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6" name="Rectangle 765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7" name="Rectangle 766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8" name="Rectangle 767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69" name="Group 768"/>
          <p:cNvGrpSpPr/>
          <p:nvPr/>
        </p:nvGrpSpPr>
        <p:grpSpPr>
          <a:xfrm>
            <a:off x="6308886" y="6216696"/>
            <a:ext cx="611926" cy="602448"/>
            <a:chOff x="414156" y="2884961"/>
            <a:chExt cx="611926" cy="602448"/>
          </a:xfrm>
        </p:grpSpPr>
        <p:sp>
          <p:nvSpPr>
            <p:cNvPr id="770" name="Rectangle 769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1" name="Rectangle 770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2" name="Rectangle 771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3" name="Rectangle 772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4" name="Rectangle 773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75" name="Group 774"/>
          <p:cNvGrpSpPr/>
          <p:nvPr/>
        </p:nvGrpSpPr>
        <p:grpSpPr>
          <a:xfrm>
            <a:off x="6963856" y="6216696"/>
            <a:ext cx="611926" cy="602448"/>
            <a:chOff x="414156" y="2884961"/>
            <a:chExt cx="611926" cy="602448"/>
          </a:xfrm>
        </p:grpSpPr>
        <p:sp>
          <p:nvSpPr>
            <p:cNvPr id="776" name="Rectangle 775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7" name="Rectangle 776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8" name="Rectangle 777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9" name="Rectangle 778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0" name="Rectangle 779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81" name="Group 780"/>
          <p:cNvGrpSpPr/>
          <p:nvPr/>
        </p:nvGrpSpPr>
        <p:grpSpPr>
          <a:xfrm>
            <a:off x="7618826" y="6216696"/>
            <a:ext cx="611926" cy="602448"/>
            <a:chOff x="414156" y="2884961"/>
            <a:chExt cx="611926" cy="602448"/>
          </a:xfrm>
        </p:grpSpPr>
        <p:sp>
          <p:nvSpPr>
            <p:cNvPr id="782" name="Rectangle 781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3" name="Rectangle 782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4" name="Rectangle 783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5" name="Rectangle 784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6" name="Rectangle 785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87" name="Group 786"/>
          <p:cNvGrpSpPr/>
          <p:nvPr/>
        </p:nvGrpSpPr>
        <p:grpSpPr>
          <a:xfrm>
            <a:off x="8273796" y="6216696"/>
            <a:ext cx="611926" cy="602448"/>
            <a:chOff x="414156" y="2884961"/>
            <a:chExt cx="611926" cy="602448"/>
          </a:xfrm>
        </p:grpSpPr>
        <p:sp>
          <p:nvSpPr>
            <p:cNvPr id="788" name="Rectangle 787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9" name="Rectangle 788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0" name="Rectangle 789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1" name="Rectangle 790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2" name="Rectangle 791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257730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Example: launch N procs,</a:t>
            </a:r>
            <a:br>
              <a:rPr lang="en-US" dirty="0" smtClean="0"/>
            </a:br>
            <a:r>
              <a:rPr lang="en-US" dirty="0" smtClean="0"/>
              <a:t>shrink down to 5 procs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 smtClean="0"/>
              <a:t>Identify 5 processes across P nodes</a:t>
            </a:r>
          </a:p>
        </p:txBody>
      </p:sp>
      <p:grpSp>
        <p:nvGrpSpPr>
          <p:cNvPr id="330" name="Group 329"/>
          <p:cNvGrpSpPr/>
          <p:nvPr/>
        </p:nvGrpSpPr>
        <p:grpSpPr>
          <a:xfrm>
            <a:off x="414156" y="2884961"/>
            <a:ext cx="611926" cy="602448"/>
            <a:chOff x="414156" y="2884961"/>
            <a:chExt cx="611926" cy="602448"/>
          </a:xfrm>
        </p:grpSpPr>
        <p:sp>
          <p:nvSpPr>
            <p:cNvPr id="329" name="Rectangle 328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31" name="Group 330"/>
          <p:cNvGrpSpPr/>
          <p:nvPr/>
        </p:nvGrpSpPr>
        <p:grpSpPr>
          <a:xfrm>
            <a:off x="1069126" y="2884961"/>
            <a:ext cx="611926" cy="602448"/>
            <a:chOff x="414156" y="2884961"/>
            <a:chExt cx="611926" cy="602448"/>
          </a:xfrm>
        </p:grpSpPr>
        <p:sp>
          <p:nvSpPr>
            <p:cNvPr id="332" name="Rectangle 331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3" name="Rectangle 332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4" name="Rectangle 333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5" name="Rectangle 334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6" name="Rectangle 335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37" name="Group 336"/>
          <p:cNvGrpSpPr/>
          <p:nvPr/>
        </p:nvGrpSpPr>
        <p:grpSpPr>
          <a:xfrm>
            <a:off x="1724096" y="2884961"/>
            <a:ext cx="611926" cy="602448"/>
            <a:chOff x="414156" y="2884961"/>
            <a:chExt cx="611926" cy="602448"/>
          </a:xfrm>
        </p:grpSpPr>
        <p:sp>
          <p:nvSpPr>
            <p:cNvPr id="338" name="Rectangle 337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9" name="Rectangle 338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0" name="Rectangle 339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1" name="Rectangle 340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2" name="Rectangle 341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43" name="Group 342"/>
          <p:cNvGrpSpPr/>
          <p:nvPr/>
        </p:nvGrpSpPr>
        <p:grpSpPr>
          <a:xfrm>
            <a:off x="2379066" y="2884961"/>
            <a:ext cx="611926" cy="602448"/>
            <a:chOff x="414156" y="2884961"/>
            <a:chExt cx="611926" cy="602448"/>
          </a:xfrm>
        </p:grpSpPr>
        <p:sp>
          <p:nvSpPr>
            <p:cNvPr id="344" name="Rectangle 343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5" name="Rectangle 344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6" name="Rectangle 345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7" name="Rectangle 346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8" name="Rectangle 347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49" name="Group 348"/>
          <p:cNvGrpSpPr/>
          <p:nvPr/>
        </p:nvGrpSpPr>
        <p:grpSpPr>
          <a:xfrm>
            <a:off x="3034036" y="2884961"/>
            <a:ext cx="611926" cy="602448"/>
            <a:chOff x="414156" y="2884961"/>
            <a:chExt cx="611926" cy="602448"/>
          </a:xfrm>
        </p:grpSpPr>
        <p:sp>
          <p:nvSpPr>
            <p:cNvPr id="350" name="Rectangle 349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1" name="Rectangle 350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2" name="Rectangle 351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3" name="Rectangle 352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4" name="Rectangle 353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55" name="Group 354"/>
          <p:cNvGrpSpPr/>
          <p:nvPr/>
        </p:nvGrpSpPr>
        <p:grpSpPr>
          <a:xfrm>
            <a:off x="3689006" y="2884961"/>
            <a:ext cx="611926" cy="602448"/>
            <a:chOff x="414156" y="2884961"/>
            <a:chExt cx="611926" cy="602448"/>
          </a:xfrm>
        </p:grpSpPr>
        <p:sp>
          <p:nvSpPr>
            <p:cNvPr id="356" name="Rectangle 355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7" name="Rectangle 356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8" name="Rectangle 357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9" name="Rectangle 358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0" name="Rectangle 359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61" name="Group 360"/>
          <p:cNvGrpSpPr/>
          <p:nvPr/>
        </p:nvGrpSpPr>
        <p:grpSpPr>
          <a:xfrm>
            <a:off x="4343976" y="2884961"/>
            <a:ext cx="611926" cy="602448"/>
            <a:chOff x="414156" y="2884961"/>
            <a:chExt cx="611926" cy="602448"/>
          </a:xfrm>
        </p:grpSpPr>
        <p:sp>
          <p:nvSpPr>
            <p:cNvPr id="362" name="Rectangle 361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3" name="Rectangle 362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4" name="Rectangle 363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5" name="Rectangle 364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6" name="Rectangle 365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67" name="Group 366"/>
          <p:cNvGrpSpPr/>
          <p:nvPr/>
        </p:nvGrpSpPr>
        <p:grpSpPr>
          <a:xfrm>
            <a:off x="4998946" y="2884961"/>
            <a:ext cx="611926" cy="602448"/>
            <a:chOff x="414156" y="2884961"/>
            <a:chExt cx="611926" cy="602448"/>
          </a:xfrm>
        </p:grpSpPr>
        <p:sp>
          <p:nvSpPr>
            <p:cNvPr id="368" name="Rectangle 367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9" name="Rectangle 368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0" name="Rectangle 369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1" name="Rectangle 370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2" name="Rectangle 371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73" name="Group 372"/>
          <p:cNvGrpSpPr/>
          <p:nvPr/>
        </p:nvGrpSpPr>
        <p:grpSpPr>
          <a:xfrm>
            <a:off x="5653916" y="2884961"/>
            <a:ext cx="611926" cy="602448"/>
            <a:chOff x="414156" y="2884961"/>
            <a:chExt cx="611926" cy="602448"/>
          </a:xfrm>
        </p:grpSpPr>
        <p:sp>
          <p:nvSpPr>
            <p:cNvPr id="374" name="Rectangle 373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5" name="Rectangle 374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6" name="Rectangle 375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7" name="Rectangle 376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8" name="Rectangle 377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79" name="Group 378"/>
          <p:cNvGrpSpPr/>
          <p:nvPr/>
        </p:nvGrpSpPr>
        <p:grpSpPr>
          <a:xfrm>
            <a:off x="6308886" y="2884961"/>
            <a:ext cx="611926" cy="602448"/>
            <a:chOff x="414156" y="2884961"/>
            <a:chExt cx="611926" cy="602448"/>
          </a:xfrm>
        </p:grpSpPr>
        <p:sp>
          <p:nvSpPr>
            <p:cNvPr id="380" name="Rectangle 379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1" name="Rectangle 380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2" name="Rectangle 381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3" name="Rectangle 382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4" name="Rectangle 383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85" name="Group 384"/>
          <p:cNvGrpSpPr/>
          <p:nvPr/>
        </p:nvGrpSpPr>
        <p:grpSpPr>
          <a:xfrm>
            <a:off x="6963856" y="2884961"/>
            <a:ext cx="611926" cy="602448"/>
            <a:chOff x="414156" y="2884961"/>
            <a:chExt cx="611926" cy="602448"/>
          </a:xfrm>
        </p:grpSpPr>
        <p:sp>
          <p:nvSpPr>
            <p:cNvPr id="386" name="Rectangle 385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7" name="Rectangle 386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8" name="Rectangle 387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9" name="Rectangle 388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0" name="Rectangle 389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91" name="Group 390"/>
          <p:cNvGrpSpPr/>
          <p:nvPr/>
        </p:nvGrpSpPr>
        <p:grpSpPr>
          <a:xfrm>
            <a:off x="7618826" y="2884961"/>
            <a:ext cx="611926" cy="602448"/>
            <a:chOff x="414156" y="2884961"/>
            <a:chExt cx="611926" cy="602448"/>
          </a:xfrm>
        </p:grpSpPr>
        <p:sp>
          <p:nvSpPr>
            <p:cNvPr id="392" name="Rectangle 391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3" name="Rectangle 392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4" name="Rectangle 393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5" name="Rectangle 394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6" name="Rectangle 395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97" name="Group 396"/>
          <p:cNvGrpSpPr/>
          <p:nvPr/>
        </p:nvGrpSpPr>
        <p:grpSpPr>
          <a:xfrm>
            <a:off x="8273796" y="2884961"/>
            <a:ext cx="611926" cy="602448"/>
            <a:chOff x="414156" y="2884961"/>
            <a:chExt cx="611926" cy="602448"/>
          </a:xfrm>
        </p:grpSpPr>
        <p:sp>
          <p:nvSpPr>
            <p:cNvPr id="398" name="Rectangle 397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9" name="Rectangle 398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0" name="Rectangle 399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1" name="Rectangle 400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2" name="Rectangle 401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03" name="Group 402"/>
          <p:cNvGrpSpPr/>
          <p:nvPr/>
        </p:nvGrpSpPr>
        <p:grpSpPr>
          <a:xfrm>
            <a:off x="414156" y="3551308"/>
            <a:ext cx="611926" cy="602448"/>
            <a:chOff x="414156" y="2884961"/>
            <a:chExt cx="611926" cy="602448"/>
          </a:xfrm>
        </p:grpSpPr>
        <p:sp>
          <p:nvSpPr>
            <p:cNvPr id="404" name="Rectangle 403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5" name="Rectangle 404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6" name="Rectangle 405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7" name="Rectangle 406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8" name="Rectangle 407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09" name="Group 408"/>
          <p:cNvGrpSpPr/>
          <p:nvPr/>
        </p:nvGrpSpPr>
        <p:grpSpPr>
          <a:xfrm>
            <a:off x="1069126" y="3551308"/>
            <a:ext cx="611926" cy="602448"/>
            <a:chOff x="414156" y="2884961"/>
            <a:chExt cx="611926" cy="602448"/>
          </a:xfrm>
        </p:grpSpPr>
        <p:sp>
          <p:nvSpPr>
            <p:cNvPr id="410" name="Rectangle 409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1" name="Rectangle 410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2" name="Rectangle 411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3" name="Rectangle 412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4" name="Rectangle 413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15" name="Group 414"/>
          <p:cNvGrpSpPr/>
          <p:nvPr/>
        </p:nvGrpSpPr>
        <p:grpSpPr>
          <a:xfrm>
            <a:off x="1724096" y="3551308"/>
            <a:ext cx="611926" cy="602448"/>
            <a:chOff x="414156" y="2884961"/>
            <a:chExt cx="611926" cy="602448"/>
          </a:xfrm>
        </p:grpSpPr>
        <p:sp>
          <p:nvSpPr>
            <p:cNvPr id="416" name="Rectangle 415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7" name="Rectangle 416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8" name="Rectangle 417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9" name="Rectangle 418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0" name="Rectangle 419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21" name="Group 420"/>
          <p:cNvGrpSpPr/>
          <p:nvPr/>
        </p:nvGrpSpPr>
        <p:grpSpPr>
          <a:xfrm>
            <a:off x="2379066" y="3551308"/>
            <a:ext cx="611926" cy="602448"/>
            <a:chOff x="414156" y="2884961"/>
            <a:chExt cx="611926" cy="602448"/>
          </a:xfrm>
        </p:grpSpPr>
        <p:sp>
          <p:nvSpPr>
            <p:cNvPr id="422" name="Rectangle 421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3" name="Rectangle 422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4" name="Rectangle 423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5" name="Rectangle 424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6" name="Rectangle 425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27" name="Group 426"/>
          <p:cNvGrpSpPr/>
          <p:nvPr/>
        </p:nvGrpSpPr>
        <p:grpSpPr>
          <a:xfrm>
            <a:off x="3034036" y="3551308"/>
            <a:ext cx="611926" cy="602448"/>
            <a:chOff x="414156" y="2884961"/>
            <a:chExt cx="611926" cy="602448"/>
          </a:xfrm>
        </p:grpSpPr>
        <p:sp>
          <p:nvSpPr>
            <p:cNvPr id="428" name="Rectangle 427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9" name="Rectangle 428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0" name="Rectangle 429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1" name="Rectangle 430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2" name="Rectangle 431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33" name="Group 432"/>
          <p:cNvGrpSpPr/>
          <p:nvPr/>
        </p:nvGrpSpPr>
        <p:grpSpPr>
          <a:xfrm>
            <a:off x="3689006" y="3551308"/>
            <a:ext cx="611926" cy="602448"/>
            <a:chOff x="414156" y="2884961"/>
            <a:chExt cx="611926" cy="602448"/>
          </a:xfrm>
        </p:grpSpPr>
        <p:sp>
          <p:nvSpPr>
            <p:cNvPr id="434" name="Rectangle 433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5" name="Rectangle 434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6" name="Rectangle 435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7" name="Rectangle 436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8" name="Rectangle 437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39" name="Group 438"/>
          <p:cNvGrpSpPr/>
          <p:nvPr/>
        </p:nvGrpSpPr>
        <p:grpSpPr>
          <a:xfrm>
            <a:off x="4343976" y="3551308"/>
            <a:ext cx="611926" cy="602448"/>
            <a:chOff x="414156" y="2884961"/>
            <a:chExt cx="611926" cy="602448"/>
          </a:xfrm>
        </p:grpSpPr>
        <p:sp>
          <p:nvSpPr>
            <p:cNvPr id="440" name="Rectangle 439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1" name="Rectangle 440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2" name="Rectangle 441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3" name="Rectangle 442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4" name="Rectangle 443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45" name="Group 444"/>
          <p:cNvGrpSpPr/>
          <p:nvPr/>
        </p:nvGrpSpPr>
        <p:grpSpPr>
          <a:xfrm>
            <a:off x="4998946" y="3551308"/>
            <a:ext cx="611926" cy="602448"/>
            <a:chOff x="414156" y="2884961"/>
            <a:chExt cx="611926" cy="602448"/>
          </a:xfrm>
        </p:grpSpPr>
        <p:sp>
          <p:nvSpPr>
            <p:cNvPr id="446" name="Rectangle 445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7" name="Rectangle 446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8" name="Rectangle 447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9" name="Rectangle 448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0" name="Rectangle 449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51" name="Group 450"/>
          <p:cNvGrpSpPr/>
          <p:nvPr/>
        </p:nvGrpSpPr>
        <p:grpSpPr>
          <a:xfrm>
            <a:off x="5653916" y="3551308"/>
            <a:ext cx="611926" cy="602448"/>
            <a:chOff x="414156" y="2884961"/>
            <a:chExt cx="611926" cy="602448"/>
          </a:xfrm>
        </p:grpSpPr>
        <p:sp>
          <p:nvSpPr>
            <p:cNvPr id="452" name="Rectangle 451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3" name="Rectangle 452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4" name="Rectangle 453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5" name="Rectangle 454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6" name="Rectangle 455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57" name="Group 456"/>
          <p:cNvGrpSpPr/>
          <p:nvPr/>
        </p:nvGrpSpPr>
        <p:grpSpPr>
          <a:xfrm>
            <a:off x="6308886" y="3551308"/>
            <a:ext cx="611926" cy="602448"/>
            <a:chOff x="414156" y="2884961"/>
            <a:chExt cx="611926" cy="602448"/>
          </a:xfrm>
        </p:grpSpPr>
        <p:sp>
          <p:nvSpPr>
            <p:cNvPr id="458" name="Rectangle 457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9" name="Rectangle 458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0" name="Rectangle 459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1" name="Rectangle 460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2" name="Rectangle 461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63" name="Group 462"/>
          <p:cNvGrpSpPr/>
          <p:nvPr/>
        </p:nvGrpSpPr>
        <p:grpSpPr>
          <a:xfrm>
            <a:off x="6963856" y="3551308"/>
            <a:ext cx="611926" cy="602448"/>
            <a:chOff x="414156" y="2884961"/>
            <a:chExt cx="611926" cy="602448"/>
          </a:xfrm>
        </p:grpSpPr>
        <p:sp>
          <p:nvSpPr>
            <p:cNvPr id="464" name="Rectangle 463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5" name="Rectangle 464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6" name="Rectangle 465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7" name="Rectangle 466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8" name="Rectangle 467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69" name="Group 468"/>
          <p:cNvGrpSpPr/>
          <p:nvPr/>
        </p:nvGrpSpPr>
        <p:grpSpPr>
          <a:xfrm>
            <a:off x="7618826" y="3551308"/>
            <a:ext cx="611926" cy="602448"/>
            <a:chOff x="414156" y="2884961"/>
            <a:chExt cx="611926" cy="602448"/>
          </a:xfrm>
        </p:grpSpPr>
        <p:sp>
          <p:nvSpPr>
            <p:cNvPr id="470" name="Rectangle 469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1" name="Rectangle 470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2" name="Rectangle 471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3" name="Rectangle 472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4" name="Rectangle 473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75" name="Group 474"/>
          <p:cNvGrpSpPr/>
          <p:nvPr/>
        </p:nvGrpSpPr>
        <p:grpSpPr>
          <a:xfrm>
            <a:off x="8273796" y="3551308"/>
            <a:ext cx="611926" cy="602448"/>
            <a:chOff x="414156" y="2884961"/>
            <a:chExt cx="611926" cy="602448"/>
          </a:xfrm>
        </p:grpSpPr>
        <p:sp>
          <p:nvSpPr>
            <p:cNvPr id="476" name="Rectangle 475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7" name="Rectangle 476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8" name="Rectangle 477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9" name="Rectangle 478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0" name="Rectangle 479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81" name="Group 480"/>
          <p:cNvGrpSpPr/>
          <p:nvPr/>
        </p:nvGrpSpPr>
        <p:grpSpPr>
          <a:xfrm>
            <a:off x="414156" y="4217655"/>
            <a:ext cx="611926" cy="602448"/>
            <a:chOff x="414156" y="2884961"/>
            <a:chExt cx="611926" cy="602448"/>
          </a:xfrm>
        </p:grpSpPr>
        <p:sp>
          <p:nvSpPr>
            <p:cNvPr id="482" name="Rectangle 481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3" name="Rectangle 482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4" name="Rectangle 483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5" name="Rectangle 484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6" name="Rectangle 485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87" name="Group 486"/>
          <p:cNvGrpSpPr/>
          <p:nvPr/>
        </p:nvGrpSpPr>
        <p:grpSpPr>
          <a:xfrm>
            <a:off x="1069126" y="4217655"/>
            <a:ext cx="611926" cy="602448"/>
            <a:chOff x="414156" y="2884961"/>
            <a:chExt cx="611926" cy="602448"/>
          </a:xfrm>
        </p:grpSpPr>
        <p:sp>
          <p:nvSpPr>
            <p:cNvPr id="488" name="Rectangle 487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9" name="Rectangle 488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0" name="Rectangle 489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1" name="Rectangle 490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2" name="Rectangle 491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93" name="Group 492"/>
          <p:cNvGrpSpPr/>
          <p:nvPr/>
        </p:nvGrpSpPr>
        <p:grpSpPr>
          <a:xfrm>
            <a:off x="1724096" y="4217655"/>
            <a:ext cx="611926" cy="602448"/>
            <a:chOff x="414156" y="2884961"/>
            <a:chExt cx="611926" cy="602448"/>
          </a:xfrm>
        </p:grpSpPr>
        <p:sp>
          <p:nvSpPr>
            <p:cNvPr id="494" name="Rectangle 493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5" name="Rectangle 494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6" name="Rectangle 495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7" name="Rectangle 496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8" name="Rectangle 497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99" name="Group 498"/>
          <p:cNvGrpSpPr/>
          <p:nvPr/>
        </p:nvGrpSpPr>
        <p:grpSpPr>
          <a:xfrm>
            <a:off x="2379066" y="4217655"/>
            <a:ext cx="611926" cy="602448"/>
            <a:chOff x="414156" y="2884961"/>
            <a:chExt cx="611926" cy="602448"/>
          </a:xfrm>
        </p:grpSpPr>
        <p:sp>
          <p:nvSpPr>
            <p:cNvPr id="500" name="Rectangle 499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1" name="Rectangle 500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2" name="Rectangle 501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3" name="Rectangle 502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4" name="Rectangle 503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05" name="Group 504"/>
          <p:cNvGrpSpPr/>
          <p:nvPr/>
        </p:nvGrpSpPr>
        <p:grpSpPr>
          <a:xfrm>
            <a:off x="3034036" y="4217655"/>
            <a:ext cx="611926" cy="602448"/>
            <a:chOff x="414156" y="2884961"/>
            <a:chExt cx="611926" cy="602448"/>
          </a:xfrm>
        </p:grpSpPr>
        <p:sp>
          <p:nvSpPr>
            <p:cNvPr id="506" name="Rectangle 505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7" name="Rectangle 506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8" name="Rectangle 507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9" name="Rectangle 508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0" name="Rectangle 509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11" name="Group 510"/>
          <p:cNvGrpSpPr/>
          <p:nvPr/>
        </p:nvGrpSpPr>
        <p:grpSpPr>
          <a:xfrm>
            <a:off x="3689006" y="4217655"/>
            <a:ext cx="611926" cy="602448"/>
            <a:chOff x="414156" y="2884961"/>
            <a:chExt cx="611926" cy="602448"/>
          </a:xfrm>
        </p:grpSpPr>
        <p:sp>
          <p:nvSpPr>
            <p:cNvPr id="512" name="Rectangle 511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3" name="Rectangle 512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4" name="Rectangle 513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5" name="Rectangle 514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6" name="Rectangle 515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17" name="Group 516"/>
          <p:cNvGrpSpPr/>
          <p:nvPr/>
        </p:nvGrpSpPr>
        <p:grpSpPr>
          <a:xfrm>
            <a:off x="4343976" y="4217655"/>
            <a:ext cx="611926" cy="602448"/>
            <a:chOff x="414156" y="2884961"/>
            <a:chExt cx="611926" cy="602448"/>
          </a:xfrm>
        </p:grpSpPr>
        <p:sp>
          <p:nvSpPr>
            <p:cNvPr id="518" name="Rectangle 517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9" name="Rectangle 518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0" name="Rectangle 519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1" name="Rectangle 520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2" name="Rectangle 521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23" name="Group 522"/>
          <p:cNvGrpSpPr/>
          <p:nvPr/>
        </p:nvGrpSpPr>
        <p:grpSpPr>
          <a:xfrm>
            <a:off x="4998946" y="4217655"/>
            <a:ext cx="611926" cy="602448"/>
            <a:chOff x="414156" y="2884961"/>
            <a:chExt cx="611926" cy="602448"/>
          </a:xfrm>
        </p:grpSpPr>
        <p:sp>
          <p:nvSpPr>
            <p:cNvPr id="524" name="Rectangle 523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5" name="Rectangle 524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6" name="Rectangle 525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7" name="Rectangle 526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8" name="Rectangle 527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29" name="Group 528"/>
          <p:cNvGrpSpPr/>
          <p:nvPr/>
        </p:nvGrpSpPr>
        <p:grpSpPr>
          <a:xfrm>
            <a:off x="5653916" y="4217655"/>
            <a:ext cx="611926" cy="602448"/>
            <a:chOff x="414156" y="2884961"/>
            <a:chExt cx="611926" cy="602448"/>
          </a:xfrm>
        </p:grpSpPr>
        <p:sp>
          <p:nvSpPr>
            <p:cNvPr id="530" name="Rectangle 529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1" name="Rectangle 530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2" name="Rectangle 531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3" name="Rectangle 532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4" name="Rectangle 533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35" name="Group 534"/>
          <p:cNvGrpSpPr/>
          <p:nvPr/>
        </p:nvGrpSpPr>
        <p:grpSpPr>
          <a:xfrm>
            <a:off x="6308886" y="4217655"/>
            <a:ext cx="611926" cy="602448"/>
            <a:chOff x="414156" y="2884961"/>
            <a:chExt cx="611926" cy="602448"/>
          </a:xfrm>
        </p:grpSpPr>
        <p:sp>
          <p:nvSpPr>
            <p:cNvPr id="536" name="Rectangle 535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7" name="Rectangle 536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8" name="Rectangle 537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9" name="Rectangle 538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0" name="Rectangle 539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41" name="Group 540"/>
          <p:cNvGrpSpPr/>
          <p:nvPr/>
        </p:nvGrpSpPr>
        <p:grpSpPr>
          <a:xfrm>
            <a:off x="6963856" y="4217655"/>
            <a:ext cx="611926" cy="602448"/>
            <a:chOff x="414156" y="2884961"/>
            <a:chExt cx="611926" cy="602448"/>
          </a:xfrm>
        </p:grpSpPr>
        <p:sp>
          <p:nvSpPr>
            <p:cNvPr id="542" name="Rectangle 541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3" name="Rectangle 542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4" name="Rectangle 543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5" name="Rectangle 544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6" name="Rectangle 545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47" name="Group 546"/>
          <p:cNvGrpSpPr/>
          <p:nvPr/>
        </p:nvGrpSpPr>
        <p:grpSpPr>
          <a:xfrm>
            <a:off x="7618826" y="4217655"/>
            <a:ext cx="611926" cy="602448"/>
            <a:chOff x="414156" y="2884961"/>
            <a:chExt cx="611926" cy="602448"/>
          </a:xfrm>
        </p:grpSpPr>
        <p:sp>
          <p:nvSpPr>
            <p:cNvPr id="548" name="Rectangle 547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9" name="Rectangle 548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0" name="Rectangle 549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1" name="Rectangle 550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2" name="Rectangle 551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53" name="Group 552"/>
          <p:cNvGrpSpPr/>
          <p:nvPr/>
        </p:nvGrpSpPr>
        <p:grpSpPr>
          <a:xfrm>
            <a:off x="8273796" y="4217655"/>
            <a:ext cx="611926" cy="602448"/>
            <a:chOff x="414156" y="2884961"/>
            <a:chExt cx="611926" cy="602448"/>
          </a:xfrm>
        </p:grpSpPr>
        <p:sp>
          <p:nvSpPr>
            <p:cNvPr id="554" name="Rectangle 553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5" name="Rectangle 554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6" name="Rectangle 555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7" name="Rectangle 556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8" name="Rectangle 557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59" name="Group 558"/>
          <p:cNvGrpSpPr/>
          <p:nvPr/>
        </p:nvGrpSpPr>
        <p:grpSpPr>
          <a:xfrm>
            <a:off x="414156" y="4884002"/>
            <a:ext cx="611926" cy="602448"/>
            <a:chOff x="414156" y="2884961"/>
            <a:chExt cx="611926" cy="602448"/>
          </a:xfrm>
        </p:grpSpPr>
        <p:sp>
          <p:nvSpPr>
            <p:cNvPr id="560" name="Rectangle 559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1" name="Rectangle 560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2" name="Rectangle 561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3" name="Rectangle 562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4" name="Rectangle 563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65" name="Group 564"/>
          <p:cNvGrpSpPr/>
          <p:nvPr/>
        </p:nvGrpSpPr>
        <p:grpSpPr>
          <a:xfrm>
            <a:off x="1069126" y="4884002"/>
            <a:ext cx="611926" cy="602448"/>
            <a:chOff x="414156" y="2884961"/>
            <a:chExt cx="611926" cy="602448"/>
          </a:xfrm>
        </p:grpSpPr>
        <p:sp>
          <p:nvSpPr>
            <p:cNvPr id="566" name="Rectangle 565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7" name="Rectangle 566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8" name="Rectangle 567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9" name="Rectangle 568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0" name="Rectangle 569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71" name="Group 570"/>
          <p:cNvGrpSpPr/>
          <p:nvPr/>
        </p:nvGrpSpPr>
        <p:grpSpPr>
          <a:xfrm>
            <a:off x="1724096" y="4884002"/>
            <a:ext cx="611926" cy="602448"/>
            <a:chOff x="414156" y="2884961"/>
            <a:chExt cx="611926" cy="602448"/>
          </a:xfrm>
        </p:grpSpPr>
        <p:sp>
          <p:nvSpPr>
            <p:cNvPr id="572" name="Rectangle 571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3" name="Rectangle 572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4" name="Rectangle 573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5" name="Rectangle 574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6" name="Rectangle 575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77" name="Group 576"/>
          <p:cNvGrpSpPr/>
          <p:nvPr/>
        </p:nvGrpSpPr>
        <p:grpSpPr>
          <a:xfrm>
            <a:off x="2379066" y="4884002"/>
            <a:ext cx="611926" cy="602448"/>
            <a:chOff x="414156" y="2884961"/>
            <a:chExt cx="611926" cy="602448"/>
          </a:xfrm>
        </p:grpSpPr>
        <p:sp>
          <p:nvSpPr>
            <p:cNvPr id="578" name="Rectangle 577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9" name="Rectangle 578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0" name="Rectangle 579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1" name="Rectangle 580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2" name="Rectangle 581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83" name="Group 582"/>
          <p:cNvGrpSpPr/>
          <p:nvPr/>
        </p:nvGrpSpPr>
        <p:grpSpPr>
          <a:xfrm>
            <a:off x="3034036" y="4884002"/>
            <a:ext cx="611926" cy="602448"/>
            <a:chOff x="414156" y="2884961"/>
            <a:chExt cx="611926" cy="602448"/>
          </a:xfrm>
        </p:grpSpPr>
        <p:sp>
          <p:nvSpPr>
            <p:cNvPr id="584" name="Rectangle 583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5" name="Rectangle 584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6" name="Rectangle 585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7" name="Rectangle 586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8" name="Rectangle 587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89" name="Group 588"/>
          <p:cNvGrpSpPr/>
          <p:nvPr/>
        </p:nvGrpSpPr>
        <p:grpSpPr>
          <a:xfrm>
            <a:off x="3689006" y="4884002"/>
            <a:ext cx="611926" cy="602448"/>
            <a:chOff x="414156" y="2884961"/>
            <a:chExt cx="611926" cy="602448"/>
          </a:xfrm>
        </p:grpSpPr>
        <p:sp>
          <p:nvSpPr>
            <p:cNvPr id="590" name="Rectangle 589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1" name="Rectangle 590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2" name="Rectangle 591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3" name="Rectangle 592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4" name="Rectangle 593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95" name="Group 594"/>
          <p:cNvGrpSpPr/>
          <p:nvPr/>
        </p:nvGrpSpPr>
        <p:grpSpPr>
          <a:xfrm>
            <a:off x="4343976" y="4884002"/>
            <a:ext cx="611926" cy="602448"/>
            <a:chOff x="414156" y="2884961"/>
            <a:chExt cx="611926" cy="602448"/>
          </a:xfrm>
        </p:grpSpPr>
        <p:sp>
          <p:nvSpPr>
            <p:cNvPr id="596" name="Rectangle 595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7" name="Rectangle 596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8" name="Rectangle 597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9" name="Rectangle 598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0" name="Rectangle 599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01" name="Group 600"/>
          <p:cNvGrpSpPr/>
          <p:nvPr/>
        </p:nvGrpSpPr>
        <p:grpSpPr>
          <a:xfrm>
            <a:off x="4998946" y="4884002"/>
            <a:ext cx="611926" cy="602448"/>
            <a:chOff x="414156" y="2884961"/>
            <a:chExt cx="611926" cy="602448"/>
          </a:xfrm>
        </p:grpSpPr>
        <p:sp>
          <p:nvSpPr>
            <p:cNvPr id="602" name="Rectangle 601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3" name="Rectangle 602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4" name="Rectangle 603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5" name="Rectangle 604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6" name="Rectangle 605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07" name="Group 606"/>
          <p:cNvGrpSpPr/>
          <p:nvPr/>
        </p:nvGrpSpPr>
        <p:grpSpPr>
          <a:xfrm>
            <a:off x="5653916" y="4884002"/>
            <a:ext cx="611926" cy="602448"/>
            <a:chOff x="414156" y="2884961"/>
            <a:chExt cx="611926" cy="602448"/>
          </a:xfrm>
        </p:grpSpPr>
        <p:sp>
          <p:nvSpPr>
            <p:cNvPr id="608" name="Rectangle 607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9" name="Rectangle 608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0" name="Rectangle 609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1" name="Rectangle 610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2" name="Rectangle 611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13" name="Group 612"/>
          <p:cNvGrpSpPr/>
          <p:nvPr/>
        </p:nvGrpSpPr>
        <p:grpSpPr>
          <a:xfrm>
            <a:off x="6308886" y="4884002"/>
            <a:ext cx="611926" cy="602448"/>
            <a:chOff x="414156" y="2884961"/>
            <a:chExt cx="611926" cy="602448"/>
          </a:xfrm>
        </p:grpSpPr>
        <p:sp>
          <p:nvSpPr>
            <p:cNvPr id="614" name="Rectangle 613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5" name="Rectangle 614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6" name="Rectangle 615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7" name="Rectangle 616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8" name="Rectangle 617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19" name="Group 618"/>
          <p:cNvGrpSpPr/>
          <p:nvPr/>
        </p:nvGrpSpPr>
        <p:grpSpPr>
          <a:xfrm>
            <a:off x="6963856" y="4884002"/>
            <a:ext cx="611926" cy="602448"/>
            <a:chOff x="414156" y="2884961"/>
            <a:chExt cx="611926" cy="602448"/>
          </a:xfrm>
        </p:grpSpPr>
        <p:sp>
          <p:nvSpPr>
            <p:cNvPr id="620" name="Rectangle 619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1" name="Rectangle 620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2" name="Rectangle 621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3" name="Rectangle 622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4" name="Rectangle 623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25" name="Group 624"/>
          <p:cNvGrpSpPr/>
          <p:nvPr/>
        </p:nvGrpSpPr>
        <p:grpSpPr>
          <a:xfrm>
            <a:off x="7618826" y="4884002"/>
            <a:ext cx="611926" cy="602448"/>
            <a:chOff x="414156" y="2884961"/>
            <a:chExt cx="611926" cy="602448"/>
          </a:xfrm>
        </p:grpSpPr>
        <p:sp>
          <p:nvSpPr>
            <p:cNvPr id="626" name="Rectangle 625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7" name="Rectangle 626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8" name="Rectangle 627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9" name="Rectangle 628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0" name="Rectangle 629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31" name="Group 630"/>
          <p:cNvGrpSpPr/>
          <p:nvPr/>
        </p:nvGrpSpPr>
        <p:grpSpPr>
          <a:xfrm>
            <a:off x="8273796" y="4884002"/>
            <a:ext cx="611926" cy="602448"/>
            <a:chOff x="414156" y="2884961"/>
            <a:chExt cx="611926" cy="602448"/>
          </a:xfrm>
        </p:grpSpPr>
        <p:sp>
          <p:nvSpPr>
            <p:cNvPr id="632" name="Rectangle 631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3" name="Rectangle 632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4" name="Rectangle 633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5" name="Rectangle 634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6" name="Rectangle 635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37" name="Group 636"/>
          <p:cNvGrpSpPr/>
          <p:nvPr/>
        </p:nvGrpSpPr>
        <p:grpSpPr>
          <a:xfrm>
            <a:off x="414156" y="5550349"/>
            <a:ext cx="611926" cy="602448"/>
            <a:chOff x="414156" y="2884961"/>
            <a:chExt cx="611926" cy="602448"/>
          </a:xfrm>
        </p:grpSpPr>
        <p:sp>
          <p:nvSpPr>
            <p:cNvPr id="638" name="Rectangle 637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9" name="Rectangle 638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0" name="Rectangle 639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1" name="Rectangle 640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2" name="Rectangle 641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43" name="Group 642"/>
          <p:cNvGrpSpPr/>
          <p:nvPr/>
        </p:nvGrpSpPr>
        <p:grpSpPr>
          <a:xfrm>
            <a:off x="1069126" y="5550349"/>
            <a:ext cx="611926" cy="602448"/>
            <a:chOff x="414156" y="2884961"/>
            <a:chExt cx="611926" cy="602448"/>
          </a:xfrm>
        </p:grpSpPr>
        <p:sp>
          <p:nvSpPr>
            <p:cNvPr id="644" name="Rectangle 643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5" name="Rectangle 644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6" name="Rectangle 645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7" name="Rectangle 646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8" name="Rectangle 647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49" name="Group 648"/>
          <p:cNvGrpSpPr/>
          <p:nvPr/>
        </p:nvGrpSpPr>
        <p:grpSpPr>
          <a:xfrm>
            <a:off x="1724096" y="5550349"/>
            <a:ext cx="611926" cy="602448"/>
            <a:chOff x="414156" y="2884961"/>
            <a:chExt cx="611926" cy="602448"/>
          </a:xfrm>
        </p:grpSpPr>
        <p:sp>
          <p:nvSpPr>
            <p:cNvPr id="650" name="Rectangle 649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1" name="Rectangle 650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2" name="Rectangle 651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3" name="Rectangle 652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4" name="Rectangle 653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55" name="Group 654"/>
          <p:cNvGrpSpPr/>
          <p:nvPr/>
        </p:nvGrpSpPr>
        <p:grpSpPr>
          <a:xfrm>
            <a:off x="2379066" y="5550349"/>
            <a:ext cx="611926" cy="602448"/>
            <a:chOff x="414156" y="2884961"/>
            <a:chExt cx="611926" cy="602448"/>
          </a:xfrm>
        </p:grpSpPr>
        <p:sp>
          <p:nvSpPr>
            <p:cNvPr id="656" name="Rectangle 655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7" name="Rectangle 656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8" name="Rectangle 657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9" name="Rectangle 658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0" name="Rectangle 659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61" name="Group 660"/>
          <p:cNvGrpSpPr/>
          <p:nvPr/>
        </p:nvGrpSpPr>
        <p:grpSpPr>
          <a:xfrm>
            <a:off x="3034036" y="5550349"/>
            <a:ext cx="611926" cy="602448"/>
            <a:chOff x="414156" y="2884961"/>
            <a:chExt cx="611926" cy="602448"/>
          </a:xfrm>
        </p:grpSpPr>
        <p:sp>
          <p:nvSpPr>
            <p:cNvPr id="662" name="Rectangle 661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3" name="Rectangle 662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4" name="Rectangle 663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5" name="Rectangle 664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6" name="Rectangle 665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67" name="Group 666"/>
          <p:cNvGrpSpPr/>
          <p:nvPr/>
        </p:nvGrpSpPr>
        <p:grpSpPr>
          <a:xfrm>
            <a:off x="3689006" y="5550349"/>
            <a:ext cx="611926" cy="602448"/>
            <a:chOff x="414156" y="2884961"/>
            <a:chExt cx="611926" cy="602448"/>
          </a:xfrm>
        </p:grpSpPr>
        <p:sp>
          <p:nvSpPr>
            <p:cNvPr id="668" name="Rectangle 667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9" name="Rectangle 668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0" name="Rectangle 669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1" name="Rectangle 670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2" name="Rectangle 671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73" name="Group 672"/>
          <p:cNvGrpSpPr/>
          <p:nvPr/>
        </p:nvGrpSpPr>
        <p:grpSpPr>
          <a:xfrm>
            <a:off x="4343976" y="5550349"/>
            <a:ext cx="611926" cy="602448"/>
            <a:chOff x="414156" y="2884961"/>
            <a:chExt cx="611926" cy="602448"/>
          </a:xfrm>
        </p:grpSpPr>
        <p:sp>
          <p:nvSpPr>
            <p:cNvPr id="674" name="Rectangle 673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5" name="Rectangle 674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6" name="Rectangle 675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7" name="Rectangle 676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8" name="Rectangle 677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79" name="Group 678"/>
          <p:cNvGrpSpPr/>
          <p:nvPr/>
        </p:nvGrpSpPr>
        <p:grpSpPr>
          <a:xfrm>
            <a:off x="4998946" y="5550349"/>
            <a:ext cx="611926" cy="602448"/>
            <a:chOff x="414156" y="2884961"/>
            <a:chExt cx="611926" cy="602448"/>
          </a:xfrm>
        </p:grpSpPr>
        <p:sp>
          <p:nvSpPr>
            <p:cNvPr id="680" name="Rectangle 679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1" name="Rectangle 680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2" name="Rectangle 681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3" name="Rectangle 682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4" name="Rectangle 683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85" name="Group 684"/>
          <p:cNvGrpSpPr/>
          <p:nvPr/>
        </p:nvGrpSpPr>
        <p:grpSpPr>
          <a:xfrm>
            <a:off x="5653916" y="5550349"/>
            <a:ext cx="611926" cy="602448"/>
            <a:chOff x="414156" y="2884961"/>
            <a:chExt cx="611926" cy="602448"/>
          </a:xfrm>
        </p:grpSpPr>
        <p:sp>
          <p:nvSpPr>
            <p:cNvPr id="686" name="Rectangle 685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7" name="Rectangle 686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8" name="Rectangle 687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9" name="Rectangle 688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0" name="Rectangle 689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91" name="Group 690"/>
          <p:cNvGrpSpPr/>
          <p:nvPr/>
        </p:nvGrpSpPr>
        <p:grpSpPr>
          <a:xfrm>
            <a:off x="6308886" y="5550349"/>
            <a:ext cx="611926" cy="602448"/>
            <a:chOff x="414156" y="2884961"/>
            <a:chExt cx="611926" cy="602448"/>
          </a:xfrm>
        </p:grpSpPr>
        <p:sp>
          <p:nvSpPr>
            <p:cNvPr id="692" name="Rectangle 691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3" name="Rectangle 692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4" name="Rectangle 693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5" name="Rectangle 694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6" name="Rectangle 695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97" name="Group 696"/>
          <p:cNvGrpSpPr/>
          <p:nvPr/>
        </p:nvGrpSpPr>
        <p:grpSpPr>
          <a:xfrm>
            <a:off x="6963856" y="5550349"/>
            <a:ext cx="611926" cy="602448"/>
            <a:chOff x="414156" y="2884961"/>
            <a:chExt cx="611926" cy="602448"/>
          </a:xfrm>
        </p:grpSpPr>
        <p:sp>
          <p:nvSpPr>
            <p:cNvPr id="698" name="Rectangle 697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9" name="Rectangle 698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0" name="Rectangle 699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1" name="Rectangle 700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2" name="Rectangle 701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03" name="Group 702"/>
          <p:cNvGrpSpPr/>
          <p:nvPr/>
        </p:nvGrpSpPr>
        <p:grpSpPr>
          <a:xfrm>
            <a:off x="7618826" y="5550349"/>
            <a:ext cx="611926" cy="602448"/>
            <a:chOff x="414156" y="2884961"/>
            <a:chExt cx="611926" cy="602448"/>
          </a:xfrm>
        </p:grpSpPr>
        <p:sp>
          <p:nvSpPr>
            <p:cNvPr id="704" name="Rectangle 703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5" name="Rectangle 704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6" name="Rectangle 705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7" name="Rectangle 706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8" name="Rectangle 707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09" name="Group 708"/>
          <p:cNvGrpSpPr/>
          <p:nvPr/>
        </p:nvGrpSpPr>
        <p:grpSpPr>
          <a:xfrm>
            <a:off x="8273796" y="5550349"/>
            <a:ext cx="611926" cy="602448"/>
            <a:chOff x="414156" y="2884961"/>
            <a:chExt cx="611926" cy="602448"/>
          </a:xfrm>
        </p:grpSpPr>
        <p:sp>
          <p:nvSpPr>
            <p:cNvPr id="710" name="Rectangle 709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1" name="Rectangle 710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2" name="Rectangle 711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3" name="Rectangle 712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4" name="Rectangle 713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15" name="Group 714"/>
          <p:cNvGrpSpPr/>
          <p:nvPr/>
        </p:nvGrpSpPr>
        <p:grpSpPr>
          <a:xfrm>
            <a:off x="414156" y="6216696"/>
            <a:ext cx="611926" cy="602448"/>
            <a:chOff x="414156" y="2884961"/>
            <a:chExt cx="611926" cy="602448"/>
          </a:xfrm>
        </p:grpSpPr>
        <p:sp>
          <p:nvSpPr>
            <p:cNvPr id="716" name="Rectangle 715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7" name="Rectangle 716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8" name="Rectangle 717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9" name="Rectangle 718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0" name="Rectangle 719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21" name="Group 720"/>
          <p:cNvGrpSpPr/>
          <p:nvPr/>
        </p:nvGrpSpPr>
        <p:grpSpPr>
          <a:xfrm>
            <a:off x="1069126" y="6216696"/>
            <a:ext cx="611926" cy="602448"/>
            <a:chOff x="414156" y="2884961"/>
            <a:chExt cx="611926" cy="602448"/>
          </a:xfrm>
        </p:grpSpPr>
        <p:sp>
          <p:nvSpPr>
            <p:cNvPr id="722" name="Rectangle 721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3" name="Rectangle 722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4" name="Rectangle 723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5" name="Rectangle 724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6" name="Rectangle 725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27" name="Group 726"/>
          <p:cNvGrpSpPr/>
          <p:nvPr/>
        </p:nvGrpSpPr>
        <p:grpSpPr>
          <a:xfrm>
            <a:off x="1724096" y="6216696"/>
            <a:ext cx="611926" cy="602448"/>
            <a:chOff x="414156" y="2884961"/>
            <a:chExt cx="611926" cy="602448"/>
          </a:xfrm>
        </p:grpSpPr>
        <p:sp>
          <p:nvSpPr>
            <p:cNvPr id="728" name="Rectangle 727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9" name="Rectangle 728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0" name="Rectangle 729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1" name="Rectangle 730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2" name="Rectangle 731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33" name="Group 732"/>
          <p:cNvGrpSpPr/>
          <p:nvPr/>
        </p:nvGrpSpPr>
        <p:grpSpPr>
          <a:xfrm>
            <a:off x="2379066" y="6216696"/>
            <a:ext cx="611926" cy="602448"/>
            <a:chOff x="414156" y="2884961"/>
            <a:chExt cx="611926" cy="602448"/>
          </a:xfrm>
        </p:grpSpPr>
        <p:sp>
          <p:nvSpPr>
            <p:cNvPr id="734" name="Rectangle 733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5" name="Rectangle 734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6" name="Rectangle 735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7" name="Rectangle 736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8" name="Rectangle 737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39" name="Group 738"/>
          <p:cNvGrpSpPr/>
          <p:nvPr/>
        </p:nvGrpSpPr>
        <p:grpSpPr>
          <a:xfrm>
            <a:off x="3034036" y="6216696"/>
            <a:ext cx="611926" cy="602448"/>
            <a:chOff x="414156" y="2884961"/>
            <a:chExt cx="611926" cy="602448"/>
          </a:xfrm>
        </p:grpSpPr>
        <p:sp>
          <p:nvSpPr>
            <p:cNvPr id="740" name="Rectangle 739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1" name="Rectangle 740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2" name="Rectangle 741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3" name="Rectangle 742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4" name="Rectangle 743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45" name="Group 744"/>
          <p:cNvGrpSpPr/>
          <p:nvPr/>
        </p:nvGrpSpPr>
        <p:grpSpPr>
          <a:xfrm>
            <a:off x="3689006" y="6216696"/>
            <a:ext cx="611926" cy="602448"/>
            <a:chOff x="414156" y="2884961"/>
            <a:chExt cx="611926" cy="602448"/>
          </a:xfrm>
        </p:grpSpPr>
        <p:sp>
          <p:nvSpPr>
            <p:cNvPr id="746" name="Rectangle 745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7" name="Rectangle 746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8" name="Rectangle 747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9" name="Rectangle 748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0" name="Rectangle 749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51" name="Group 750"/>
          <p:cNvGrpSpPr/>
          <p:nvPr/>
        </p:nvGrpSpPr>
        <p:grpSpPr>
          <a:xfrm>
            <a:off x="4343976" y="6216696"/>
            <a:ext cx="611926" cy="602448"/>
            <a:chOff x="414156" y="2884961"/>
            <a:chExt cx="611926" cy="602448"/>
          </a:xfrm>
        </p:grpSpPr>
        <p:sp>
          <p:nvSpPr>
            <p:cNvPr id="752" name="Rectangle 751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3" name="Rectangle 752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4" name="Rectangle 753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5" name="Rectangle 754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6" name="Rectangle 755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57" name="Group 756"/>
          <p:cNvGrpSpPr/>
          <p:nvPr/>
        </p:nvGrpSpPr>
        <p:grpSpPr>
          <a:xfrm>
            <a:off x="4998946" y="6216696"/>
            <a:ext cx="611926" cy="602448"/>
            <a:chOff x="414156" y="2884961"/>
            <a:chExt cx="611926" cy="602448"/>
          </a:xfrm>
        </p:grpSpPr>
        <p:sp>
          <p:nvSpPr>
            <p:cNvPr id="758" name="Rectangle 757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9" name="Rectangle 758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0" name="Rectangle 759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1" name="Rectangle 760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2" name="Rectangle 761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63" name="Group 762"/>
          <p:cNvGrpSpPr/>
          <p:nvPr/>
        </p:nvGrpSpPr>
        <p:grpSpPr>
          <a:xfrm>
            <a:off x="5653916" y="6216696"/>
            <a:ext cx="611926" cy="602448"/>
            <a:chOff x="414156" y="2884961"/>
            <a:chExt cx="611926" cy="602448"/>
          </a:xfrm>
        </p:grpSpPr>
        <p:sp>
          <p:nvSpPr>
            <p:cNvPr id="764" name="Rectangle 763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5" name="Rectangle 764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6" name="Rectangle 765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7" name="Rectangle 766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8" name="Rectangle 767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69" name="Group 768"/>
          <p:cNvGrpSpPr/>
          <p:nvPr/>
        </p:nvGrpSpPr>
        <p:grpSpPr>
          <a:xfrm>
            <a:off x="6308886" y="6216696"/>
            <a:ext cx="611926" cy="602448"/>
            <a:chOff x="414156" y="2884961"/>
            <a:chExt cx="611926" cy="602448"/>
          </a:xfrm>
        </p:grpSpPr>
        <p:sp>
          <p:nvSpPr>
            <p:cNvPr id="770" name="Rectangle 769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1" name="Rectangle 770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2" name="Rectangle 771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3" name="Rectangle 772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4" name="Rectangle 773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75" name="Group 774"/>
          <p:cNvGrpSpPr/>
          <p:nvPr/>
        </p:nvGrpSpPr>
        <p:grpSpPr>
          <a:xfrm>
            <a:off x="6963856" y="6216696"/>
            <a:ext cx="611926" cy="602448"/>
            <a:chOff x="414156" y="2884961"/>
            <a:chExt cx="611926" cy="602448"/>
          </a:xfrm>
        </p:grpSpPr>
        <p:sp>
          <p:nvSpPr>
            <p:cNvPr id="776" name="Rectangle 775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7" name="Rectangle 776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8" name="Rectangle 777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9" name="Rectangle 778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0" name="Rectangle 779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81" name="Group 780"/>
          <p:cNvGrpSpPr/>
          <p:nvPr/>
        </p:nvGrpSpPr>
        <p:grpSpPr>
          <a:xfrm>
            <a:off x="7618826" y="6216696"/>
            <a:ext cx="611926" cy="602448"/>
            <a:chOff x="414156" y="2884961"/>
            <a:chExt cx="611926" cy="602448"/>
          </a:xfrm>
        </p:grpSpPr>
        <p:sp>
          <p:nvSpPr>
            <p:cNvPr id="782" name="Rectangle 781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3" name="Rectangle 782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4" name="Rectangle 783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5" name="Rectangle 784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6" name="Rectangle 785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87" name="Group 786"/>
          <p:cNvGrpSpPr/>
          <p:nvPr/>
        </p:nvGrpSpPr>
        <p:grpSpPr>
          <a:xfrm>
            <a:off x="8273796" y="6216696"/>
            <a:ext cx="611926" cy="602448"/>
            <a:chOff x="414156" y="2884961"/>
            <a:chExt cx="611926" cy="602448"/>
          </a:xfrm>
        </p:grpSpPr>
        <p:sp>
          <p:nvSpPr>
            <p:cNvPr id="788" name="Rectangle 787"/>
            <p:cNvSpPr/>
            <p:nvPr/>
          </p:nvSpPr>
          <p:spPr>
            <a:xfrm>
              <a:off x="414156" y="2884961"/>
              <a:ext cx="611926" cy="602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9" name="Rectangle 788"/>
            <p:cNvSpPr/>
            <p:nvPr/>
          </p:nvSpPr>
          <p:spPr>
            <a:xfrm>
              <a:off x="457200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0" name="Rectangle 789"/>
            <p:cNvSpPr/>
            <p:nvPr/>
          </p:nvSpPr>
          <p:spPr>
            <a:xfrm>
              <a:off x="763163" y="2910724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1" name="Rectangle 790"/>
            <p:cNvSpPr/>
            <p:nvPr/>
          </p:nvSpPr>
          <p:spPr>
            <a:xfrm>
              <a:off x="457200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2" name="Rectangle 791"/>
            <p:cNvSpPr/>
            <p:nvPr/>
          </p:nvSpPr>
          <p:spPr>
            <a:xfrm>
              <a:off x="763163" y="3211948"/>
              <a:ext cx="219875" cy="2373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668648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Example: launch N procs,</a:t>
            </a:r>
            <a:br>
              <a:rPr lang="en-US" dirty="0" smtClean="0"/>
            </a:br>
            <a:r>
              <a:rPr lang="en-US" dirty="0" smtClean="0"/>
              <a:t>shrink down to 5 procs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 smtClean="0"/>
              <a:t>Let all (N-5) processes die</a:t>
            </a:r>
          </a:p>
          <a:p>
            <a:pPr lvl="2"/>
            <a:r>
              <a:rPr lang="en-US" dirty="0" smtClean="0"/>
              <a:t>Which destroys </a:t>
            </a:r>
            <a:r>
              <a:rPr lang="en-US" dirty="0" err="1" smtClean="0"/>
              <a:t>mpi</a:t>
            </a:r>
            <a:r>
              <a:rPr lang="en-US" dirty="0" smtClean="0"/>
              <a:t>://WORLD (!)</a:t>
            </a:r>
          </a:p>
        </p:txBody>
      </p:sp>
      <p:sp>
        <p:nvSpPr>
          <p:cNvPr id="329" name="Rectangle 328"/>
          <p:cNvSpPr/>
          <p:nvPr/>
        </p:nvSpPr>
        <p:spPr>
          <a:xfrm>
            <a:off x="414156" y="2884961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2" name="Rectangle 331"/>
          <p:cNvSpPr/>
          <p:nvPr/>
        </p:nvSpPr>
        <p:spPr>
          <a:xfrm>
            <a:off x="1069126" y="2884961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8" name="Rectangle 337"/>
          <p:cNvSpPr/>
          <p:nvPr/>
        </p:nvSpPr>
        <p:spPr>
          <a:xfrm>
            <a:off x="1724096" y="2884961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4" name="Rectangle 343"/>
          <p:cNvSpPr/>
          <p:nvPr/>
        </p:nvSpPr>
        <p:spPr>
          <a:xfrm>
            <a:off x="2379066" y="2884961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0" name="Rectangle 349"/>
          <p:cNvSpPr/>
          <p:nvPr/>
        </p:nvSpPr>
        <p:spPr>
          <a:xfrm>
            <a:off x="3034036" y="2884961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6" name="Rectangle 355"/>
          <p:cNvSpPr/>
          <p:nvPr/>
        </p:nvSpPr>
        <p:spPr>
          <a:xfrm>
            <a:off x="3689006" y="2884961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2" name="Rectangle 361"/>
          <p:cNvSpPr/>
          <p:nvPr/>
        </p:nvSpPr>
        <p:spPr>
          <a:xfrm>
            <a:off x="4343976" y="2884961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8" name="Rectangle 367"/>
          <p:cNvSpPr/>
          <p:nvPr/>
        </p:nvSpPr>
        <p:spPr>
          <a:xfrm>
            <a:off x="4998946" y="2884961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4" name="Rectangle 373"/>
          <p:cNvSpPr/>
          <p:nvPr/>
        </p:nvSpPr>
        <p:spPr>
          <a:xfrm>
            <a:off x="5653916" y="2884961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0" name="Rectangle 379"/>
          <p:cNvSpPr/>
          <p:nvPr/>
        </p:nvSpPr>
        <p:spPr>
          <a:xfrm>
            <a:off x="6308886" y="2884961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6" name="Rectangle 385"/>
          <p:cNvSpPr/>
          <p:nvPr/>
        </p:nvSpPr>
        <p:spPr>
          <a:xfrm>
            <a:off x="6963856" y="2884961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2" name="Rectangle 391"/>
          <p:cNvSpPr/>
          <p:nvPr/>
        </p:nvSpPr>
        <p:spPr>
          <a:xfrm>
            <a:off x="7618826" y="2884961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8" name="Rectangle 397"/>
          <p:cNvSpPr/>
          <p:nvPr/>
        </p:nvSpPr>
        <p:spPr>
          <a:xfrm>
            <a:off x="8273796" y="2884961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4" name="Rectangle 403"/>
          <p:cNvSpPr/>
          <p:nvPr/>
        </p:nvSpPr>
        <p:spPr>
          <a:xfrm>
            <a:off x="414156" y="3551308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0" name="Rectangle 409"/>
          <p:cNvSpPr/>
          <p:nvPr/>
        </p:nvSpPr>
        <p:spPr>
          <a:xfrm>
            <a:off x="1069126" y="3551308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6" name="Rectangle 415"/>
          <p:cNvSpPr/>
          <p:nvPr/>
        </p:nvSpPr>
        <p:spPr>
          <a:xfrm>
            <a:off x="1724096" y="3551308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7" name="Rectangle 416"/>
          <p:cNvSpPr/>
          <p:nvPr/>
        </p:nvSpPr>
        <p:spPr>
          <a:xfrm>
            <a:off x="1767140" y="3577071"/>
            <a:ext cx="219875" cy="23732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2" name="Rectangle 421"/>
          <p:cNvSpPr/>
          <p:nvPr/>
        </p:nvSpPr>
        <p:spPr>
          <a:xfrm>
            <a:off x="2379066" y="3551308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8" name="Rectangle 427"/>
          <p:cNvSpPr/>
          <p:nvPr/>
        </p:nvSpPr>
        <p:spPr>
          <a:xfrm>
            <a:off x="3034036" y="3551308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4" name="Rectangle 433"/>
          <p:cNvSpPr/>
          <p:nvPr/>
        </p:nvSpPr>
        <p:spPr>
          <a:xfrm>
            <a:off x="3689006" y="3551308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0" name="Rectangle 439"/>
          <p:cNvSpPr/>
          <p:nvPr/>
        </p:nvSpPr>
        <p:spPr>
          <a:xfrm>
            <a:off x="4343976" y="3551308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6" name="Rectangle 445"/>
          <p:cNvSpPr/>
          <p:nvPr/>
        </p:nvSpPr>
        <p:spPr>
          <a:xfrm>
            <a:off x="4998946" y="3551308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2" name="Rectangle 451"/>
          <p:cNvSpPr/>
          <p:nvPr/>
        </p:nvSpPr>
        <p:spPr>
          <a:xfrm>
            <a:off x="5653916" y="3551308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8" name="Rectangle 457"/>
          <p:cNvSpPr/>
          <p:nvPr/>
        </p:nvSpPr>
        <p:spPr>
          <a:xfrm>
            <a:off x="6308886" y="3551308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4" name="Rectangle 463"/>
          <p:cNvSpPr/>
          <p:nvPr/>
        </p:nvSpPr>
        <p:spPr>
          <a:xfrm>
            <a:off x="6963856" y="3551308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0" name="Rectangle 469"/>
          <p:cNvSpPr/>
          <p:nvPr/>
        </p:nvSpPr>
        <p:spPr>
          <a:xfrm>
            <a:off x="7618826" y="3551308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6" name="Rectangle 475"/>
          <p:cNvSpPr/>
          <p:nvPr/>
        </p:nvSpPr>
        <p:spPr>
          <a:xfrm>
            <a:off x="8273796" y="3551308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2" name="Rectangle 481"/>
          <p:cNvSpPr/>
          <p:nvPr/>
        </p:nvSpPr>
        <p:spPr>
          <a:xfrm>
            <a:off x="414156" y="4217655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8" name="Rectangle 487"/>
          <p:cNvSpPr/>
          <p:nvPr/>
        </p:nvSpPr>
        <p:spPr>
          <a:xfrm>
            <a:off x="1069126" y="4217655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4" name="Rectangle 493"/>
          <p:cNvSpPr/>
          <p:nvPr/>
        </p:nvSpPr>
        <p:spPr>
          <a:xfrm>
            <a:off x="1724096" y="4217655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0" name="Rectangle 499"/>
          <p:cNvSpPr/>
          <p:nvPr/>
        </p:nvSpPr>
        <p:spPr>
          <a:xfrm>
            <a:off x="2379066" y="4217655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6" name="Rectangle 505"/>
          <p:cNvSpPr/>
          <p:nvPr/>
        </p:nvSpPr>
        <p:spPr>
          <a:xfrm>
            <a:off x="3034036" y="4217655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2" name="Rectangle 511"/>
          <p:cNvSpPr/>
          <p:nvPr/>
        </p:nvSpPr>
        <p:spPr>
          <a:xfrm>
            <a:off x="3689006" y="4217655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8" name="Rectangle 517"/>
          <p:cNvSpPr/>
          <p:nvPr/>
        </p:nvSpPr>
        <p:spPr>
          <a:xfrm>
            <a:off x="4343976" y="4217655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1" name="Rectangle 520"/>
          <p:cNvSpPr/>
          <p:nvPr/>
        </p:nvSpPr>
        <p:spPr>
          <a:xfrm>
            <a:off x="4387020" y="4544642"/>
            <a:ext cx="219875" cy="23732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4" name="Rectangle 523"/>
          <p:cNvSpPr/>
          <p:nvPr/>
        </p:nvSpPr>
        <p:spPr>
          <a:xfrm>
            <a:off x="4998946" y="4217655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0" name="Rectangle 529"/>
          <p:cNvSpPr/>
          <p:nvPr/>
        </p:nvSpPr>
        <p:spPr>
          <a:xfrm>
            <a:off x="5653916" y="4217655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6" name="Rectangle 535"/>
          <p:cNvSpPr/>
          <p:nvPr/>
        </p:nvSpPr>
        <p:spPr>
          <a:xfrm>
            <a:off x="6308886" y="4217655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2" name="Rectangle 541"/>
          <p:cNvSpPr/>
          <p:nvPr/>
        </p:nvSpPr>
        <p:spPr>
          <a:xfrm>
            <a:off x="6963856" y="4217655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8" name="Rectangle 547"/>
          <p:cNvSpPr/>
          <p:nvPr/>
        </p:nvSpPr>
        <p:spPr>
          <a:xfrm>
            <a:off x="7618826" y="4217655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4" name="Rectangle 553"/>
          <p:cNvSpPr/>
          <p:nvPr/>
        </p:nvSpPr>
        <p:spPr>
          <a:xfrm>
            <a:off x="8273796" y="4217655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0" name="Rectangle 559"/>
          <p:cNvSpPr/>
          <p:nvPr/>
        </p:nvSpPr>
        <p:spPr>
          <a:xfrm>
            <a:off x="414156" y="4884002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6" name="Rectangle 565"/>
          <p:cNvSpPr/>
          <p:nvPr/>
        </p:nvSpPr>
        <p:spPr>
          <a:xfrm>
            <a:off x="1069126" y="4884002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2" name="Rectangle 571"/>
          <p:cNvSpPr/>
          <p:nvPr/>
        </p:nvSpPr>
        <p:spPr>
          <a:xfrm>
            <a:off x="1724096" y="4884002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8" name="Rectangle 577"/>
          <p:cNvSpPr/>
          <p:nvPr/>
        </p:nvSpPr>
        <p:spPr>
          <a:xfrm>
            <a:off x="2379066" y="4884002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4" name="Rectangle 583"/>
          <p:cNvSpPr/>
          <p:nvPr/>
        </p:nvSpPr>
        <p:spPr>
          <a:xfrm>
            <a:off x="3034036" y="4884002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0" name="Rectangle 589"/>
          <p:cNvSpPr/>
          <p:nvPr/>
        </p:nvSpPr>
        <p:spPr>
          <a:xfrm>
            <a:off x="3689006" y="4884002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6" name="Rectangle 595"/>
          <p:cNvSpPr/>
          <p:nvPr/>
        </p:nvSpPr>
        <p:spPr>
          <a:xfrm>
            <a:off x="4343976" y="4884002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2" name="Rectangle 601"/>
          <p:cNvSpPr/>
          <p:nvPr/>
        </p:nvSpPr>
        <p:spPr>
          <a:xfrm>
            <a:off x="4998946" y="4884002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8" name="Rectangle 607"/>
          <p:cNvSpPr/>
          <p:nvPr/>
        </p:nvSpPr>
        <p:spPr>
          <a:xfrm>
            <a:off x="5653916" y="4884002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4" name="Rectangle 613"/>
          <p:cNvSpPr/>
          <p:nvPr/>
        </p:nvSpPr>
        <p:spPr>
          <a:xfrm>
            <a:off x="6308886" y="4884002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0" name="Rectangle 619"/>
          <p:cNvSpPr/>
          <p:nvPr/>
        </p:nvSpPr>
        <p:spPr>
          <a:xfrm>
            <a:off x="6963856" y="4884002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2" name="Rectangle 621"/>
          <p:cNvSpPr/>
          <p:nvPr/>
        </p:nvSpPr>
        <p:spPr>
          <a:xfrm>
            <a:off x="7312863" y="4909765"/>
            <a:ext cx="219875" cy="23732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6" name="Rectangle 625"/>
          <p:cNvSpPr/>
          <p:nvPr/>
        </p:nvSpPr>
        <p:spPr>
          <a:xfrm>
            <a:off x="7618826" y="4884002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2" name="Rectangle 631"/>
          <p:cNvSpPr/>
          <p:nvPr/>
        </p:nvSpPr>
        <p:spPr>
          <a:xfrm>
            <a:off x="8273796" y="4884002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8" name="Rectangle 637"/>
          <p:cNvSpPr/>
          <p:nvPr/>
        </p:nvSpPr>
        <p:spPr>
          <a:xfrm>
            <a:off x="414156" y="5550349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4" name="Rectangle 643"/>
          <p:cNvSpPr/>
          <p:nvPr/>
        </p:nvSpPr>
        <p:spPr>
          <a:xfrm>
            <a:off x="1069126" y="5550349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0" name="Rectangle 649"/>
          <p:cNvSpPr/>
          <p:nvPr/>
        </p:nvSpPr>
        <p:spPr>
          <a:xfrm>
            <a:off x="1724096" y="5550349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6" name="Rectangle 655"/>
          <p:cNvSpPr/>
          <p:nvPr/>
        </p:nvSpPr>
        <p:spPr>
          <a:xfrm>
            <a:off x="2379066" y="5550349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0" name="Rectangle 659"/>
          <p:cNvSpPr/>
          <p:nvPr/>
        </p:nvSpPr>
        <p:spPr>
          <a:xfrm>
            <a:off x="2728073" y="5877336"/>
            <a:ext cx="219875" cy="23732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2" name="Rectangle 661"/>
          <p:cNvSpPr/>
          <p:nvPr/>
        </p:nvSpPr>
        <p:spPr>
          <a:xfrm>
            <a:off x="3034036" y="5550349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8" name="Rectangle 667"/>
          <p:cNvSpPr/>
          <p:nvPr/>
        </p:nvSpPr>
        <p:spPr>
          <a:xfrm>
            <a:off x="3689006" y="5550349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4" name="Rectangle 673"/>
          <p:cNvSpPr/>
          <p:nvPr/>
        </p:nvSpPr>
        <p:spPr>
          <a:xfrm>
            <a:off x="4343976" y="5550349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0" name="Rectangle 679"/>
          <p:cNvSpPr/>
          <p:nvPr/>
        </p:nvSpPr>
        <p:spPr>
          <a:xfrm>
            <a:off x="4998946" y="5550349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6" name="Rectangle 685"/>
          <p:cNvSpPr/>
          <p:nvPr/>
        </p:nvSpPr>
        <p:spPr>
          <a:xfrm>
            <a:off x="5653916" y="5550349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2" name="Rectangle 691"/>
          <p:cNvSpPr/>
          <p:nvPr/>
        </p:nvSpPr>
        <p:spPr>
          <a:xfrm>
            <a:off x="6308886" y="5550349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8" name="Rectangle 697"/>
          <p:cNvSpPr/>
          <p:nvPr/>
        </p:nvSpPr>
        <p:spPr>
          <a:xfrm>
            <a:off x="6963856" y="5550349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4" name="Rectangle 703"/>
          <p:cNvSpPr/>
          <p:nvPr/>
        </p:nvSpPr>
        <p:spPr>
          <a:xfrm>
            <a:off x="7618826" y="5550349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0" name="Rectangle 709"/>
          <p:cNvSpPr/>
          <p:nvPr/>
        </p:nvSpPr>
        <p:spPr>
          <a:xfrm>
            <a:off x="8273796" y="5550349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6" name="Rectangle 715"/>
          <p:cNvSpPr/>
          <p:nvPr/>
        </p:nvSpPr>
        <p:spPr>
          <a:xfrm>
            <a:off x="414156" y="6216696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2" name="Rectangle 721"/>
          <p:cNvSpPr/>
          <p:nvPr/>
        </p:nvSpPr>
        <p:spPr>
          <a:xfrm>
            <a:off x="1069126" y="6216696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8" name="Rectangle 727"/>
          <p:cNvSpPr/>
          <p:nvPr/>
        </p:nvSpPr>
        <p:spPr>
          <a:xfrm>
            <a:off x="1724096" y="6216696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4" name="Rectangle 733"/>
          <p:cNvSpPr/>
          <p:nvPr/>
        </p:nvSpPr>
        <p:spPr>
          <a:xfrm>
            <a:off x="2379066" y="6216696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0" name="Rectangle 739"/>
          <p:cNvSpPr/>
          <p:nvPr/>
        </p:nvSpPr>
        <p:spPr>
          <a:xfrm>
            <a:off x="3034036" y="6216696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6" name="Rectangle 745"/>
          <p:cNvSpPr/>
          <p:nvPr/>
        </p:nvSpPr>
        <p:spPr>
          <a:xfrm>
            <a:off x="3689006" y="6216696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2" name="Rectangle 751"/>
          <p:cNvSpPr/>
          <p:nvPr/>
        </p:nvSpPr>
        <p:spPr>
          <a:xfrm>
            <a:off x="4343976" y="6216696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8" name="Rectangle 757"/>
          <p:cNvSpPr/>
          <p:nvPr/>
        </p:nvSpPr>
        <p:spPr>
          <a:xfrm>
            <a:off x="4998946" y="6216696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4" name="Rectangle 763"/>
          <p:cNvSpPr/>
          <p:nvPr/>
        </p:nvSpPr>
        <p:spPr>
          <a:xfrm>
            <a:off x="5653916" y="6216696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7" name="Rectangle 766"/>
          <p:cNvSpPr/>
          <p:nvPr/>
        </p:nvSpPr>
        <p:spPr>
          <a:xfrm>
            <a:off x="5696960" y="6543683"/>
            <a:ext cx="219875" cy="23732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0" name="Rectangle 769"/>
          <p:cNvSpPr/>
          <p:nvPr/>
        </p:nvSpPr>
        <p:spPr>
          <a:xfrm>
            <a:off x="6308886" y="6216696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6" name="Rectangle 775"/>
          <p:cNvSpPr/>
          <p:nvPr/>
        </p:nvSpPr>
        <p:spPr>
          <a:xfrm>
            <a:off x="6963856" y="6216696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2" name="Rectangle 781"/>
          <p:cNvSpPr/>
          <p:nvPr/>
        </p:nvSpPr>
        <p:spPr>
          <a:xfrm>
            <a:off x="7618826" y="6216696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8" name="Rectangle 787"/>
          <p:cNvSpPr/>
          <p:nvPr/>
        </p:nvSpPr>
        <p:spPr>
          <a:xfrm>
            <a:off x="8273796" y="6216696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9550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Example: launch N procs,</a:t>
            </a:r>
            <a:br>
              <a:rPr lang="en-US" dirty="0" smtClean="0"/>
            </a:br>
            <a:r>
              <a:rPr lang="en-US" dirty="0" smtClean="0"/>
              <a:t>shrink down to 5 procs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 smtClean="0"/>
              <a:t>Run time system may free (M-P) nodes</a:t>
            </a:r>
          </a:p>
          <a:p>
            <a:pPr lvl="2"/>
            <a:r>
              <a:rPr lang="en-US" dirty="0" smtClean="0"/>
              <a:t>May need to keep node where </a:t>
            </a:r>
            <a:r>
              <a:rPr lang="en-US" dirty="0" err="1" smtClean="0"/>
              <a:t>mpiexec</a:t>
            </a:r>
            <a:r>
              <a:rPr lang="en-US" dirty="0" smtClean="0"/>
              <a:t> is running</a:t>
            </a:r>
            <a:r>
              <a:rPr lang="en-US" dirty="0"/>
              <a:t> </a:t>
            </a:r>
            <a:r>
              <a:rPr lang="en-US" dirty="0" smtClean="0"/>
              <a:t>(implementation detail)</a:t>
            </a:r>
          </a:p>
        </p:txBody>
      </p:sp>
      <p:sp>
        <p:nvSpPr>
          <p:cNvPr id="416" name="Rectangle 415"/>
          <p:cNvSpPr/>
          <p:nvPr/>
        </p:nvSpPr>
        <p:spPr>
          <a:xfrm>
            <a:off x="1724096" y="3551308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7" name="Rectangle 416"/>
          <p:cNvSpPr/>
          <p:nvPr/>
        </p:nvSpPr>
        <p:spPr>
          <a:xfrm>
            <a:off x="1767140" y="3577071"/>
            <a:ext cx="219875" cy="23732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8" name="Rectangle 517"/>
          <p:cNvSpPr/>
          <p:nvPr/>
        </p:nvSpPr>
        <p:spPr>
          <a:xfrm>
            <a:off x="4343976" y="4217655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1" name="Rectangle 520"/>
          <p:cNvSpPr/>
          <p:nvPr/>
        </p:nvSpPr>
        <p:spPr>
          <a:xfrm>
            <a:off x="4387020" y="4544642"/>
            <a:ext cx="219875" cy="23732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0" name="Rectangle 619"/>
          <p:cNvSpPr/>
          <p:nvPr/>
        </p:nvSpPr>
        <p:spPr>
          <a:xfrm>
            <a:off x="6963856" y="4884002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2" name="Rectangle 621"/>
          <p:cNvSpPr/>
          <p:nvPr/>
        </p:nvSpPr>
        <p:spPr>
          <a:xfrm>
            <a:off x="7312863" y="4909765"/>
            <a:ext cx="219875" cy="23732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6" name="Rectangle 655"/>
          <p:cNvSpPr/>
          <p:nvPr/>
        </p:nvSpPr>
        <p:spPr>
          <a:xfrm>
            <a:off x="2379066" y="5550349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0" name="Rectangle 659"/>
          <p:cNvSpPr/>
          <p:nvPr/>
        </p:nvSpPr>
        <p:spPr>
          <a:xfrm>
            <a:off x="2728073" y="5877336"/>
            <a:ext cx="219875" cy="23732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4" name="Rectangle 763"/>
          <p:cNvSpPr/>
          <p:nvPr/>
        </p:nvSpPr>
        <p:spPr>
          <a:xfrm>
            <a:off x="5653916" y="6216696"/>
            <a:ext cx="611926" cy="60244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7" name="Rectangle 766"/>
          <p:cNvSpPr/>
          <p:nvPr/>
        </p:nvSpPr>
        <p:spPr>
          <a:xfrm>
            <a:off x="5696960" y="6543683"/>
            <a:ext cx="219875" cy="23732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681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 it this simple?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(N-5) procs call MPI_SESSION_FINALIZE / exit()</a:t>
            </a:r>
          </a:p>
          <a:p>
            <a:pPr lvl="1"/>
            <a:r>
              <a:rPr lang="en-US" dirty="0" smtClean="0"/>
              <a:t>Run time sees that (M-P) nodes are now empty and frees them</a:t>
            </a:r>
          </a:p>
          <a:p>
            <a:r>
              <a:rPr lang="en-US" dirty="0"/>
              <a:t>Remaining procs make </a:t>
            </a:r>
            <a:r>
              <a:rPr lang="en-US" dirty="0" err="1"/>
              <a:t>MPI_Group</a:t>
            </a:r>
            <a:r>
              <a:rPr lang="en-US" dirty="0"/>
              <a:t> </a:t>
            </a:r>
            <a:r>
              <a:rPr lang="en-US" dirty="0" smtClean="0"/>
              <a:t>/ </a:t>
            </a:r>
            <a:r>
              <a:rPr lang="en-US" dirty="0" err="1" smtClean="0"/>
              <a:t>MPI_Comm</a:t>
            </a:r>
            <a:endParaRPr lang="en-US" dirty="0"/>
          </a:p>
          <a:p>
            <a:pPr lvl="1"/>
            <a:r>
              <a:rPr lang="en-US" dirty="0" smtClean="0"/>
              <a:t>No need to create a user-defined set, right?</a:t>
            </a:r>
          </a:p>
        </p:txBody>
      </p:sp>
    </p:spTree>
    <p:extLst>
      <p:ext uri="{BB962C8B-B14F-4D97-AF65-F5344CB8AC3E}">
        <p14:creationId xmlns:p14="http://schemas.microsoft.com/office/powerpoint/2010/main" val="1105572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Implications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Run-time system might want to release nodes</a:t>
            </a:r>
            <a:endParaRPr lang="en-US" dirty="0"/>
          </a:p>
          <a:p>
            <a:r>
              <a:rPr lang="en-US" dirty="0" smtClean="0"/>
              <a:t>Some sets (e.g., </a:t>
            </a:r>
            <a:r>
              <a:rPr lang="en-US" dirty="0" err="1" smtClean="0"/>
              <a:t>mpi</a:t>
            </a:r>
            <a:r>
              <a:rPr lang="en-US" dirty="0" smtClean="0"/>
              <a:t>://WORLD) are now stale / invalid</a:t>
            </a:r>
          </a:p>
          <a:p>
            <a:pPr lvl="1"/>
            <a:r>
              <a:rPr lang="en-US" dirty="0" smtClean="0"/>
              <a:t>Similar to ULFM – sets may now have holes</a:t>
            </a:r>
          </a:p>
          <a:p>
            <a:pPr lvl="1"/>
            <a:r>
              <a:rPr lang="en-US" dirty="0" smtClean="0"/>
              <a:t>What if they try to be used – (soft) fail?</a:t>
            </a:r>
          </a:p>
        </p:txBody>
      </p:sp>
      <p:sp>
        <p:nvSpPr>
          <p:cNvPr id="5" name="Rectangle 4"/>
          <p:cNvSpPr/>
          <p:nvPr/>
        </p:nvSpPr>
        <p:spPr>
          <a:xfrm>
            <a:off x="4655762" y="4355615"/>
            <a:ext cx="4488238" cy="2502385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ysClr val="windowText" lastClr="000000"/>
                </a:solidFill>
              </a:rPr>
              <a:t>Is it in MPI’s prevue to say ”run-time: don’t release this node when this process exits”?</a:t>
            </a:r>
          </a:p>
          <a:p>
            <a:pPr algn="ctr"/>
            <a:endParaRPr lang="en-US" dirty="0" smtClean="0">
              <a:solidFill>
                <a:sysClr val="windowText" lastClr="000000"/>
              </a:solidFill>
            </a:endParaRPr>
          </a:p>
          <a:p>
            <a:pPr algn="ctr"/>
            <a:r>
              <a:rPr lang="en-US" dirty="0" smtClean="0">
                <a:solidFill>
                  <a:sysClr val="windowText" lastClr="000000"/>
                </a:solidFill>
              </a:rPr>
              <a:t>Related question: do we need a MPI_EXEC_REPLACE API to replace one MPI process with another (e.g., identify existing processes by </a:t>
            </a:r>
            <a:r>
              <a:rPr lang="en-US" dirty="0" err="1" smtClean="0">
                <a:solidFill>
                  <a:sysClr val="windowText" lastClr="000000"/>
                </a:solidFill>
              </a:rPr>
              <a:t>MPI_Group</a:t>
            </a:r>
            <a:r>
              <a:rPr lang="en-US" dirty="0" smtClean="0">
                <a:solidFill>
                  <a:sysClr val="windowText" lastClr="000000"/>
                </a:solidFill>
              </a:rPr>
              <a:t>) – perhaps when the original process(</a:t>
            </a:r>
            <a:r>
              <a:rPr lang="en-US" dirty="0" err="1" smtClean="0">
                <a:solidFill>
                  <a:sysClr val="windowText" lastClr="000000"/>
                </a:solidFill>
              </a:rPr>
              <a:t>es</a:t>
            </a:r>
            <a:r>
              <a:rPr lang="en-US" dirty="0" smtClean="0">
                <a:solidFill>
                  <a:sysClr val="windowText" lastClr="000000"/>
                </a:solidFill>
              </a:rPr>
              <a:t>) exit?</a:t>
            </a:r>
            <a:endParaRPr lang="en-US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3737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if there’s more to it?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if resource manager requires explicit API call to free nodes?</a:t>
            </a:r>
          </a:p>
          <a:p>
            <a:pPr lvl="1"/>
            <a:r>
              <a:rPr lang="en-US" dirty="0" smtClean="0"/>
              <a:t>(in the special case of “release some-but-not-all nodes”)</a:t>
            </a:r>
          </a:p>
          <a:p>
            <a:pPr lvl="1"/>
            <a:r>
              <a:rPr lang="en-US" dirty="0" smtClean="0"/>
              <a:t>Is it the MPI run-time’s responsibility to:</a:t>
            </a:r>
          </a:p>
          <a:p>
            <a:pPr lvl="2"/>
            <a:r>
              <a:rPr lang="en-US" dirty="0"/>
              <a:t>K</a:t>
            </a:r>
            <a:r>
              <a:rPr lang="en-US" dirty="0" smtClean="0"/>
              <a:t>now when a node is “free” and can be returned to the resource manager</a:t>
            </a:r>
          </a:p>
          <a:p>
            <a:pPr lvl="2"/>
            <a:r>
              <a:rPr lang="en-US" dirty="0" smtClean="0"/>
              <a:t>Make the API call(s) to return nodes to the resource manager</a:t>
            </a:r>
          </a:p>
        </p:txBody>
      </p:sp>
    </p:spTree>
    <p:extLst>
      <p:ext uri="{BB962C8B-B14F-4D97-AF65-F5344CB8AC3E}">
        <p14:creationId xmlns:p14="http://schemas.microsoft.com/office/powerpoint/2010/main" val="1488931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3999" cy="6858000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ysClr val="windowText" lastClr="000000"/>
                </a:solidFill>
              </a:rPr>
              <a:t>2016-05-30 New slide – comments about MPI_EXEC three output URIs, but related to changing set membership</a:t>
            </a:r>
          </a:p>
          <a:p>
            <a:pPr algn="ctr"/>
            <a:endParaRPr lang="en-US" dirty="0" smtClean="0">
              <a:solidFill>
                <a:sysClr val="windowText" lastClr="000000"/>
              </a:solidFill>
            </a:endParaRPr>
          </a:p>
          <a:p>
            <a:pPr algn="ctr"/>
            <a:r>
              <a:rPr lang="en-US" dirty="0" smtClean="0">
                <a:solidFill>
                  <a:sysClr val="windowText" lastClr="000000"/>
                </a:solidFill>
              </a:rPr>
              <a:t>Dan comments</a:t>
            </a:r>
          </a:p>
          <a:p>
            <a:pPr algn="ctr"/>
            <a:endParaRPr lang="en-US" dirty="0" smtClean="0">
              <a:solidFill>
                <a:sysClr val="windowText" lastClr="000000"/>
              </a:solidFill>
            </a:endParaRPr>
          </a:p>
          <a:p>
            <a:pPr marL="285750" indent="-285750" algn="ctr">
              <a:buFontTx/>
              <a:buChar char="-"/>
            </a:pPr>
            <a:r>
              <a:rPr lang="en-US" dirty="0" smtClean="0">
                <a:solidFill>
                  <a:sysClr val="windowText" lastClr="000000"/>
                </a:solidFill>
              </a:rPr>
              <a:t>don’t like </a:t>
            </a:r>
            <a:r>
              <a:rPr lang="en-US" dirty="0" err="1" smtClean="0">
                <a:solidFill>
                  <a:sysClr val="windowText" lastClr="000000"/>
                </a:solidFill>
              </a:rPr>
              <a:t>mpi</a:t>
            </a:r>
            <a:r>
              <a:rPr lang="en-US" dirty="0" smtClean="0">
                <a:solidFill>
                  <a:sysClr val="windowText" lastClr="000000"/>
                </a:solidFill>
              </a:rPr>
              <a:t>://WORLD because it is static, and there are cases where the membership changes (e.g., shrink use cases)</a:t>
            </a:r>
          </a:p>
          <a:p>
            <a:pPr marL="285750" indent="-285750" algn="ctr">
              <a:buFontTx/>
              <a:buChar char="-"/>
            </a:pPr>
            <a:r>
              <a:rPr lang="en-US" dirty="0" smtClean="0">
                <a:solidFill>
                  <a:sysClr val="windowText" lastClr="000000"/>
                </a:solidFill>
              </a:rPr>
              <a:t>Doesn’t like </a:t>
            </a:r>
            <a:r>
              <a:rPr lang="en-US" dirty="0" err="1" smtClean="0">
                <a:solidFill>
                  <a:sysClr val="windowText" lastClr="000000"/>
                </a:solidFill>
              </a:rPr>
              <a:t>mpi</a:t>
            </a:r>
            <a:r>
              <a:rPr lang="en-US" dirty="0" smtClean="0">
                <a:solidFill>
                  <a:sysClr val="windowText" lastClr="000000"/>
                </a:solidFill>
              </a:rPr>
              <a:t>://WORLD because it’s a synonym for </a:t>
            </a:r>
            <a:r>
              <a:rPr lang="en-US" dirty="0" err="1" smtClean="0">
                <a:solidFill>
                  <a:sysClr val="windowText" lastClr="000000"/>
                </a:solidFill>
              </a:rPr>
              <a:t>mpi</a:t>
            </a:r>
            <a:r>
              <a:rPr lang="en-US" dirty="0" smtClean="0">
                <a:solidFill>
                  <a:sysClr val="windowText" lastClr="000000"/>
                </a:solidFill>
              </a:rPr>
              <a:t>://&lt;name&gt;/children</a:t>
            </a:r>
          </a:p>
          <a:p>
            <a:pPr marL="285750" indent="-285750" algn="ctr">
              <a:buFontTx/>
              <a:buChar char="-"/>
            </a:pPr>
            <a:r>
              <a:rPr lang="en-US" dirty="0" smtClean="0">
                <a:solidFill>
                  <a:sysClr val="windowText" lastClr="000000"/>
                </a:solidFill>
              </a:rPr>
              <a:t>Doesn’t like </a:t>
            </a:r>
            <a:r>
              <a:rPr lang="en-US" dirty="0" err="1" smtClean="0">
                <a:solidFill>
                  <a:sysClr val="windowText" lastClr="000000"/>
                </a:solidFill>
              </a:rPr>
              <a:t>mpi</a:t>
            </a:r>
            <a:r>
              <a:rPr lang="en-US" dirty="0" smtClean="0">
                <a:solidFill>
                  <a:sysClr val="windowText" lastClr="000000"/>
                </a:solidFill>
              </a:rPr>
              <a:t>://WORLD </a:t>
            </a:r>
            <a:r>
              <a:rPr lang="is-IS" dirty="0" smtClean="0">
                <a:solidFill>
                  <a:sysClr val="windowText" lastClr="000000"/>
                </a:solidFill>
              </a:rPr>
              <a:t>…for some other reason, too. </a:t>
            </a:r>
            <a:r>
              <a:rPr lang="is-IS" dirty="0" smtClean="0">
                <a:solidFill>
                  <a:sysClr val="windowText" lastClr="000000"/>
                </a:solidFill>
                <a:sym typeface="Wingdings"/>
              </a:rPr>
              <a:t> </a:t>
            </a:r>
          </a:p>
          <a:p>
            <a:pPr marL="285750" indent="-285750" algn="ctr">
              <a:buFontTx/>
              <a:buChar char="-"/>
            </a:pPr>
            <a:r>
              <a:rPr lang="is-IS" dirty="0" smtClean="0">
                <a:solidFill>
                  <a:sysClr val="windowText" lastClr="000000"/>
                </a:solidFill>
                <a:sym typeface="Wingdings"/>
              </a:rPr>
              <a:t>In terms of MPI_EXEC, why give the children mpi://&lt;name&gt;/children, why isn’t mpi://WORLD sufficient?</a:t>
            </a:r>
          </a:p>
          <a:p>
            <a:pPr marL="285750" indent="-285750" algn="ctr">
              <a:buFontTx/>
              <a:buChar char="-"/>
            </a:pPr>
            <a:endParaRPr lang="is-IS" dirty="0">
              <a:solidFill>
                <a:sysClr val="windowText" lastClr="000000"/>
              </a:solidFill>
              <a:sym typeface="Wingdings"/>
            </a:endParaRPr>
          </a:p>
          <a:p>
            <a:pPr algn="ctr"/>
            <a:r>
              <a:rPr lang="is-IS" dirty="0" smtClean="0">
                <a:solidFill>
                  <a:sysClr val="windowText" lastClr="000000"/>
                </a:solidFill>
                <a:sym typeface="Wingdings"/>
              </a:rPr>
              <a:t>Jeff comments</a:t>
            </a:r>
          </a:p>
          <a:p>
            <a:pPr algn="ctr"/>
            <a:endParaRPr lang="is-IS" dirty="0" smtClean="0">
              <a:solidFill>
                <a:sysClr val="windowText" lastClr="000000"/>
              </a:solidFill>
              <a:sym typeface="Wingdings"/>
            </a:endParaRPr>
          </a:p>
          <a:p>
            <a:pPr marL="285750" indent="-285750" algn="ctr">
              <a:buFontTx/>
              <a:buChar char="-"/>
            </a:pPr>
            <a:r>
              <a:rPr lang="en-US" dirty="0" smtClean="0">
                <a:solidFill>
                  <a:sysClr val="windowText" lastClr="000000"/>
                </a:solidFill>
              </a:rPr>
              <a:t>It’s useful to have the 3 forms of URI that are common between the parents and children – good for application developers for debugging purposes.</a:t>
            </a:r>
          </a:p>
          <a:p>
            <a:pPr marL="285750" indent="-285750" algn="ctr">
              <a:buFontTx/>
              <a:buChar char="-"/>
            </a:pPr>
            <a:r>
              <a:rPr lang="en-US" dirty="0" smtClean="0">
                <a:solidFill>
                  <a:sysClr val="windowText" lastClr="000000"/>
                </a:solidFill>
              </a:rPr>
              <a:t>Who cares if we have an alias to </a:t>
            </a:r>
            <a:r>
              <a:rPr lang="en-US" dirty="0" err="1" smtClean="0">
                <a:solidFill>
                  <a:sysClr val="windowText" lastClr="000000"/>
                </a:solidFill>
              </a:rPr>
              <a:t>mpi</a:t>
            </a:r>
            <a:r>
              <a:rPr lang="en-US" dirty="0" smtClean="0">
                <a:solidFill>
                  <a:sysClr val="windowText" lastClr="000000"/>
                </a:solidFill>
              </a:rPr>
              <a:t>://WORLD?</a:t>
            </a:r>
          </a:p>
          <a:p>
            <a:pPr marL="285750" indent="-285750" algn="ctr">
              <a:buFontTx/>
              <a:buChar char="-"/>
            </a:pPr>
            <a:r>
              <a:rPr lang="en-US" dirty="0" smtClean="0">
                <a:solidFill>
                  <a:sysClr val="windowText" lastClr="000000"/>
                </a:solidFill>
              </a:rPr>
              <a:t>We do need to figure out what it means if run time sets change membership over time (i.e., add *OR* remove members).  Sets are for establishing communications with processes you haven’t yet communicated with.  What if some processes in </a:t>
            </a:r>
            <a:r>
              <a:rPr lang="en-US" dirty="0" err="1" smtClean="0">
                <a:solidFill>
                  <a:sysClr val="windowText" lastClr="000000"/>
                </a:solidFill>
              </a:rPr>
              <a:t>mpi</a:t>
            </a:r>
            <a:r>
              <a:rPr lang="en-US" dirty="0" smtClean="0">
                <a:solidFill>
                  <a:sysClr val="windowText" lastClr="000000"/>
                </a:solidFill>
              </a:rPr>
              <a:t>://WORLD (or </a:t>
            </a:r>
            <a:r>
              <a:rPr lang="en-US" dirty="0" err="1" smtClean="0">
                <a:solidFill>
                  <a:sysClr val="windowText" lastClr="000000"/>
                </a:solidFill>
              </a:rPr>
              <a:t>mpi</a:t>
            </a:r>
            <a:r>
              <a:rPr lang="en-US" dirty="0" smtClean="0">
                <a:solidFill>
                  <a:sysClr val="windowText" lastClr="000000"/>
                </a:solidFill>
              </a:rPr>
              <a:t>://rack/13 or </a:t>
            </a:r>
            <a:r>
              <a:rPr lang="is-IS" smtClean="0">
                <a:solidFill>
                  <a:sysClr val="windowText" lastClr="000000"/>
                </a:solidFill>
              </a:rPr>
              <a:t>…) die due to shrinking – are you able to establish groups/communication with any process that a) you haven’t yet established groups/communication, and b) *didn’t* die yet?</a:t>
            </a:r>
            <a:endParaRPr lang="en-US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4996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Session simple startup</a:t>
            </a:r>
            <a:br>
              <a:rPr lang="en-US" dirty="0"/>
            </a:br>
            <a:r>
              <a:rPr lang="en-US" dirty="0"/>
              <a:t>(i.e., what 99% of the world will use)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50644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For those who just want a simple startup</a:t>
            </a:r>
          </a:p>
          <a:p>
            <a:pPr lvl="1"/>
            <a:r>
              <a:rPr lang="en-US" dirty="0" smtClean="0"/>
              <a:t>They basically just want an MPI_COMM_WORLD-like communicator</a:t>
            </a:r>
          </a:p>
          <a:p>
            <a:r>
              <a:rPr lang="en-US" dirty="0" err="1" smtClean="0"/>
              <a:t>MPI_Session_init_comm</a:t>
            </a:r>
            <a:r>
              <a:rPr lang="en-US" dirty="0" smtClean="0"/>
              <a:t>(</a:t>
            </a:r>
            <a:endParaRPr lang="en-US" dirty="0" smtClean="0">
              <a:solidFill>
                <a:srgbClr val="000000"/>
              </a:solidFill>
            </a:endParaRP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IN </a:t>
            </a:r>
            <a:r>
              <a:rPr lang="en-US" dirty="0" err="1" smtClean="0">
                <a:solidFill>
                  <a:srgbClr val="000000"/>
                </a:solidFill>
              </a:rPr>
              <a:t>const</a:t>
            </a:r>
            <a:r>
              <a:rPr lang="en-US" dirty="0" smtClean="0">
                <a:solidFill>
                  <a:srgbClr val="000000"/>
                </a:solidFill>
              </a:rPr>
              <a:t> char *</a:t>
            </a:r>
            <a:r>
              <a:rPr lang="en-US" dirty="0" err="1" smtClean="0">
                <a:solidFill>
                  <a:srgbClr val="000000"/>
                </a:solidFill>
              </a:rPr>
              <a:t>set_name</a:t>
            </a:r>
            <a:r>
              <a:rPr lang="en-US" dirty="0" smtClean="0">
                <a:solidFill>
                  <a:srgbClr val="000000"/>
                </a:solidFill>
              </a:rPr>
              <a:t>, </a:t>
            </a:r>
            <a:r>
              <a:rPr lang="en-US" dirty="0" smtClean="0">
                <a:solidFill>
                  <a:srgbClr val="FF0000"/>
                </a:solidFill>
              </a:rPr>
              <a:t>// e.g., “</a:t>
            </a:r>
            <a:r>
              <a:rPr lang="en-US" dirty="0" err="1" smtClean="0">
                <a:solidFill>
                  <a:srgbClr val="FF0000"/>
                </a:solidFill>
              </a:rPr>
              <a:t>mpi</a:t>
            </a:r>
            <a:r>
              <a:rPr lang="en-US" dirty="0" smtClean="0">
                <a:solidFill>
                  <a:srgbClr val="FF0000"/>
                </a:solidFill>
              </a:rPr>
              <a:t>://WORLD”</a:t>
            </a:r>
            <a:endParaRPr lang="en-US" dirty="0">
              <a:solidFill>
                <a:srgbClr val="FF0000"/>
              </a:solidFill>
            </a:endParaRPr>
          </a:p>
          <a:p>
            <a:pPr lvl="1"/>
            <a:r>
              <a:rPr lang="en-US" dirty="0" smtClean="0"/>
              <a:t>IN </a:t>
            </a:r>
            <a:r>
              <a:rPr lang="en-US" dirty="0" err="1" smtClean="0"/>
              <a:t>const</a:t>
            </a:r>
            <a:r>
              <a:rPr lang="en-US" dirty="0" smtClean="0"/>
              <a:t> char *tag, </a:t>
            </a:r>
            <a:r>
              <a:rPr lang="en-US" dirty="0" smtClean="0">
                <a:solidFill>
                  <a:srgbClr val="FF0000"/>
                </a:solidFill>
              </a:rPr>
              <a:t>// for matching</a:t>
            </a:r>
          </a:p>
          <a:p>
            <a:pPr lvl="1"/>
            <a:r>
              <a:rPr lang="en-US" dirty="0" smtClean="0"/>
              <a:t>OUT </a:t>
            </a:r>
            <a:r>
              <a:rPr lang="en-US" dirty="0" err="1" smtClean="0"/>
              <a:t>MPI_Session</a:t>
            </a:r>
            <a:r>
              <a:rPr lang="en-US" dirty="0" smtClean="0"/>
              <a:t> *session,</a:t>
            </a:r>
          </a:p>
          <a:p>
            <a:pPr lvl="1"/>
            <a:r>
              <a:rPr lang="en-US" dirty="0" smtClean="0"/>
              <a:t>OUT </a:t>
            </a:r>
            <a:r>
              <a:rPr lang="en-US" dirty="0" err="1" smtClean="0"/>
              <a:t>MPI_Comm</a:t>
            </a:r>
            <a:r>
              <a:rPr lang="en-US" dirty="0" smtClean="0"/>
              <a:t> *</a:t>
            </a:r>
            <a:r>
              <a:rPr lang="en-US" dirty="0" err="1" smtClean="0"/>
              <a:t>comm</a:t>
            </a:r>
            <a:r>
              <a:rPr lang="en-US" dirty="0" smtClean="0"/>
              <a:t>) </a:t>
            </a:r>
            <a:r>
              <a:rPr lang="en-US" dirty="0" smtClean="0">
                <a:solidFill>
                  <a:srgbClr val="FF0000"/>
                </a:solidFill>
              </a:rPr>
              <a:t>// </a:t>
            </a:r>
            <a:r>
              <a:rPr lang="en-US" dirty="0" err="1" smtClean="0">
                <a:solidFill>
                  <a:srgbClr val="FF0000"/>
                </a:solidFill>
              </a:rPr>
              <a:t>intracommunicator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/>
              <a:t>Collective across the </a:t>
            </a:r>
            <a:r>
              <a:rPr lang="en-US" dirty="0" err="1" smtClean="0"/>
              <a:t>set_name</a:t>
            </a:r>
            <a:endParaRPr lang="en-US" dirty="0" smtClean="0"/>
          </a:p>
          <a:p>
            <a:pPr lvl="1"/>
            <a:r>
              <a:rPr lang="en-US" dirty="0"/>
              <a:t>E</a:t>
            </a:r>
            <a:r>
              <a:rPr lang="en-US" dirty="0" smtClean="0"/>
              <a:t>ach call returns a distinct, unique communicator (i.e., CID), even if the same (</a:t>
            </a:r>
            <a:r>
              <a:rPr lang="en-US" dirty="0" err="1" smtClean="0"/>
              <a:t>set_name+tag</a:t>
            </a:r>
            <a:r>
              <a:rPr lang="en-US" dirty="0" smtClean="0"/>
              <a:t>) is used in multiple calls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171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Session simple startup</a:t>
            </a:r>
            <a:br>
              <a:rPr lang="en-US" dirty="0" smtClean="0"/>
            </a:br>
            <a:r>
              <a:rPr lang="en-US" dirty="0" smtClean="0"/>
              <a:t>(i.e., what 99% of the world will use)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Can be as simple as:</a:t>
            </a:r>
          </a:p>
          <a:p>
            <a:pPr lvl="1"/>
            <a:r>
              <a:rPr lang="en-US" dirty="0" err="1" smtClean="0"/>
              <a:t>MPI_Session_init_comm</a:t>
            </a:r>
            <a:r>
              <a:rPr lang="en-US" dirty="0" smtClean="0"/>
              <a:t>(“</a:t>
            </a:r>
            <a:r>
              <a:rPr lang="en-US" dirty="0" err="1" smtClean="0"/>
              <a:t>mpi</a:t>
            </a:r>
            <a:r>
              <a:rPr lang="en-US" dirty="0" smtClean="0"/>
              <a:t>://WORLD”, “me”, &amp;session, &amp;</a:t>
            </a:r>
            <a:r>
              <a:rPr lang="en-US" dirty="0" err="1" smtClean="0"/>
              <a:t>comm_world</a:t>
            </a:r>
            <a:r>
              <a:rPr lang="en-US" dirty="0" smtClean="0"/>
              <a:t>); </a:t>
            </a:r>
          </a:p>
          <a:p>
            <a:r>
              <a:rPr lang="en-US" dirty="0" smtClean="0"/>
              <a:t>Still have to call MPI_SESSION_FINALIZE with the session handle</a:t>
            </a:r>
          </a:p>
          <a:p>
            <a:pPr lvl="1"/>
            <a:r>
              <a:rPr lang="en-US" dirty="0" smtClean="0"/>
              <a:t>Can also set session finalize hooks</a:t>
            </a:r>
          </a:p>
          <a:p>
            <a:pPr marL="342900" lvl="1" indent="-342900">
              <a:buFont typeface="Arial"/>
              <a:buChar char="•"/>
            </a:pPr>
            <a:endParaRPr lang="en-US" dirty="0" smtClean="0"/>
          </a:p>
          <a:p>
            <a:pPr marL="342900" lvl="1" indent="-342900">
              <a:buFont typeface="Arial"/>
              <a:buChar char="•"/>
            </a:pPr>
            <a:r>
              <a:rPr lang="en-US" dirty="0" smtClean="0"/>
              <a:t>If </a:t>
            </a:r>
            <a:r>
              <a:rPr lang="en-US" dirty="0"/>
              <a:t>you want more complex behavior (e.g., info, </a:t>
            </a:r>
            <a:r>
              <a:rPr lang="en-US" dirty="0" err="1"/>
              <a:t>errhandler</a:t>
            </a:r>
            <a:r>
              <a:rPr lang="en-US" dirty="0"/>
              <a:t>), use the full MPI_SESSION_INIT/etc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8693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Tools requirements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 PMPI-style overloading, convert user-specified </a:t>
            </a:r>
            <a:r>
              <a:rPr lang="en-US" dirty="0" err="1" smtClean="0"/>
              <a:t>comm</a:t>
            </a:r>
            <a:r>
              <a:rPr lang="en-US" dirty="0" smtClean="0"/>
              <a:t> / window / file to equivalents in tool-private session</a:t>
            </a:r>
          </a:p>
          <a:p>
            <a:pPr lvl="1"/>
            <a:r>
              <a:rPr lang="en-US" dirty="0" smtClean="0"/>
              <a:t>This is a solid use case for session-to-session conversion functions</a:t>
            </a:r>
          </a:p>
          <a:p>
            <a:r>
              <a:rPr lang="en-US" dirty="0" smtClean="0"/>
              <a:t>Extend MPI_T “binding” functions to support sessions</a:t>
            </a:r>
          </a:p>
        </p:txBody>
      </p:sp>
      <p:sp>
        <p:nvSpPr>
          <p:cNvPr id="4" name="Rectangle 3"/>
          <p:cNvSpPr/>
          <p:nvPr/>
        </p:nvSpPr>
        <p:spPr>
          <a:xfrm>
            <a:off x="7300210" y="0"/>
            <a:ext cx="1843790" cy="667062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ysClr val="windowText" lastClr="000000"/>
                </a:solidFill>
              </a:rPr>
              <a:t>New</a:t>
            </a:r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910056" y="1692276"/>
            <a:ext cx="3233944" cy="2197211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ysClr val="windowText" lastClr="000000"/>
                </a:solidFill>
              </a:rPr>
              <a:t>12 Dec 2016 </a:t>
            </a:r>
            <a:r>
              <a:rPr lang="en-US" dirty="0" err="1" smtClean="0">
                <a:solidFill>
                  <a:sysClr val="windowText" lastClr="000000"/>
                </a:solidFill>
              </a:rPr>
              <a:t>Prob</a:t>
            </a:r>
            <a:r>
              <a:rPr lang="en-US" dirty="0" smtClean="0">
                <a:solidFill>
                  <a:sysClr val="windowText" lastClr="000000"/>
                </a:solidFill>
              </a:rPr>
              <a:t> don’t need this.  Martin points out that a tool can PMPI-intercept all calls (e.g., </a:t>
            </a:r>
            <a:r>
              <a:rPr lang="en-US" dirty="0" err="1" smtClean="0">
                <a:solidFill>
                  <a:sysClr val="windowText" lastClr="000000"/>
                </a:solidFill>
              </a:rPr>
              <a:t>session_init</a:t>
            </a:r>
            <a:r>
              <a:rPr lang="en-US" dirty="0" smtClean="0">
                <a:solidFill>
                  <a:sysClr val="windowText" lastClr="000000"/>
                </a:solidFill>
              </a:rPr>
              <a:t>, </a:t>
            </a:r>
            <a:r>
              <a:rPr lang="en-US" dirty="0" err="1" smtClean="0">
                <a:solidFill>
                  <a:sysClr val="windowText" lastClr="000000"/>
                </a:solidFill>
              </a:rPr>
              <a:t>comm_create</a:t>
            </a:r>
            <a:r>
              <a:rPr lang="en-US" dirty="0" smtClean="0">
                <a:solidFill>
                  <a:sysClr val="windowText" lastClr="000000"/>
                </a:solidFill>
              </a:rPr>
              <a:t>, </a:t>
            </a:r>
            <a:r>
              <a:rPr lang="mr-IN" dirty="0" smtClean="0">
                <a:solidFill>
                  <a:sysClr val="windowText" lastClr="000000"/>
                </a:solidFill>
              </a:rPr>
              <a:t>…</a:t>
            </a:r>
            <a:r>
              <a:rPr lang="en-US" dirty="0" smtClean="0">
                <a:solidFill>
                  <a:sysClr val="windowText" lastClr="000000"/>
                </a:solidFill>
              </a:rPr>
              <a:t>etc.) and make its own shadow handles as it goes along.</a:t>
            </a:r>
            <a:endParaRPr lang="en-US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199489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Tools requirements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Hooks / callbacks to be notified </a:t>
            </a:r>
            <a:r>
              <a:rPr lang="en-US" dirty="0"/>
              <a:t>when first X created and last X destroyed</a:t>
            </a:r>
          </a:p>
          <a:p>
            <a:pPr lvl="1"/>
            <a:r>
              <a:rPr lang="en-US" dirty="0"/>
              <a:t>X = info handle, datatype handle, </a:t>
            </a:r>
            <a:r>
              <a:rPr lang="en-US" dirty="0" err="1" smtClean="0"/>
              <a:t>errhandler</a:t>
            </a:r>
            <a:r>
              <a:rPr lang="en-US" dirty="0" smtClean="0"/>
              <a:t> handle, session handle</a:t>
            </a:r>
          </a:p>
          <a:p>
            <a:pPr lvl="1"/>
            <a:r>
              <a:rPr lang="en-US" dirty="0" smtClean="0"/>
              <a:t>X can even be MPI itself!</a:t>
            </a:r>
          </a:p>
          <a:p>
            <a:pPr lvl="2"/>
            <a:r>
              <a:rPr lang="en-US" dirty="0" smtClean="0"/>
              <a:t>In which case, the interface for these hooks </a:t>
            </a:r>
            <a:r>
              <a:rPr lang="en-US" b="1" i="1" u="sng" dirty="0" smtClean="0"/>
              <a:t>must</a:t>
            </a:r>
            <a:r>
              <a:rPr lang="en-US" dirty="0" smtClean="0"/>
              <a:t> be in MPI_T (perhaps using the new MPI_T event stuff?)</a:t>
            </a:r>
          </a:p>
          <a:p>
            <a:pPr lvl="2"/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7300210" y="0"/>
            <a:ext cx="1843790" cy="667062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ysClr val="windowText" lastClr="000000"/>
                </a:solidFill>
              </a:rPr>
              <a:t>New</a:t>
            </a:r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570014" y="2239100"/>
            <a:ext cx="2573985" cy="1879675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ysClr val="windowText" lastClr="000000"/>
                </a:solidFill>
              </a:rPr>
              <a:t>Same </a:t>
            </a:r>
            <a:r>
              <a:rPr lang="en-US" dirty="0" err="1" smtClean="0">
                <a:solidFill>
                  <a:sysClr val="windowText" lastClr="000000"/>
                </a:solidFill>
              </a:rPr>
              <a:t>arg</a:t>
            </a:r>
            <a:r>
              <a:rPr lang="en-US" dirty="0" smtClean="0">
                <a:solidFill>
                  <a:sysClr val="windowText" lastClr="000000"/>
                </a:solidFill>
              </a:rPr>
              <a:t> as prior slide: tool can PMPI-intercept everything and know itself when MPI is gone gone gone (at least at the MPI layer)</a:t>
            </a:r>
            <a:endParaRPr lang="en-US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6262008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Tools WG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Perhaps we should let Tools WG propose some of this</a:t>
            </a:r>
          </a:p>
          <a:p>
            <a:pPr lvl="1"/>
            <a:r>
              <a:rPr lang="en-US" dirty="0" smtClean="0"/>
              <a:t>I.e., sessions work “well enough” with tools via PMPI-style interceptions and session-to-session translation</a:t>
            </a:r>
          </a:p>
          <a:p>
            <a:pPr lvl="1"/>
            <a:r>
              <a:rPr lang="en-US" dirty="0" smtClean="0"/>
              <a:t>But event-based processing is better to come from Tools WG</a:t>
            </a:r>
          </a:p>
          <a:p>
            <a:pPr lvl="1"/>
            <a:r>
              <a:rPr lang="en-US" dirty="0" smtClean="0"/>
              <a:t>Also, MPI_T_INIT/FINALIZE basically represents global state</a:t>
            </a:r>
          </a:p>
          <a:p>
            <a:pPr lvl="2"/>
            <a:r>
              <a:rPr lang="en-US" dirty="0" smtClean="0"/>
              <a:t>Should it move to a move local state/sessions-based view of reality?</a:t>
            </a:r>
          </a:p>
          <a:p>
            <a:pPr lvl="2"/>
            <a:r>
              <a:rPr lang="en-US" dirty="0" smtClean="0"/>
              <a:t>This would really need to come from the Tools </a:t>
            </a:r>
            <a:r>
              <a:rPr lang="en-US" dirty="0" err="1" smtClean="0"/>
              <a:t>wG</a:t>
            </a:r>
            <a:endParaRPr lang="en-US" dirty="0" smtClean="0"/>
          </a:p>
        </p:txBody>
      </p:sp>
      <p:sp>
        <p:nvSpPr>
          <p:cNvPr id="4" name="Rectangle 3"/>
          <p:cNvSpPr/>
          <p:nvPr/>
        </p:nvSpPr>
        <p:spPr>
          <a:xfrm>
            <a:off x="7300210" y="0"/>
            <a:ext cx="1843790" cy="667062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ysClr val="windowText" lastClr="000000"/>
                </a:solidFill>
              </a:rPr>
              <a:t>New</a:t>
            </a:r>
            <a:endParaRPr lang="en-US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5767853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Another Tools 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a Morph-MPI style implementation</a:t>
            </a:r>
          </a:p>
          <a:p>
            <a:pPr lvl="1"/>
            <a:r>
              <a:rPr lang="en-US" dirty="0" smtClean="0"/>
              <a:t>Session A is Open MPI</a:t>
            </a:r>
          </a:p>
          <a:p>
            <a:pPr lvl="1"/>
            <a:r>
              <a:rPr lang="en-US" dirty="0" smtClean="0"/>
              <a:t>Session B is MPICH</a:t>
            </a:r>
          </a:p>
          <a:p>
            <a:pPr lvl="1"/>
            <a:r>
              <a:rPr lang="en-US" dirty="0" smtClean="0"/>
              <a:t>What </a:t>
            </a:r>
            <a:r>
              <a:rPr lang="en-US" dirty="0" err="1" smtClean="0"/>
              <a:t>pvars</a:t>
            </a:r>
            <a:r>
              <a:rPr lang="en-US" dirty="0" smtClean="0"/>
              <a:t>/</a:t>
            </a:r>
            <a:r>
              <a:rPr lang="en-US" dirty="0" err="1" smtClean="0"/>
              <a:t>cvars</a:t>
            </a:r>
            <a:r>
              <a:rPr lang="en-US" dirty="0" smtClean="0"/>
              <a:t> should MPI_T report?</a:t>
            </a:r>
          </a:p>
          <a:p>
            <a:pPr lvl="2"/>
            <a:r>
              <a:rPr lang="is-IS" smtClean="0"/>
              <a:t>…this is another symptom of MPI_T representing global state, not local state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9275931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FIN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(for the main part of the proposal)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9319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Items that still need more discussion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161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Issues that still need more discussion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Covered in other proposals:</a:t>
            </a:r>
          </a:p>
          <a:p>
            <a:pPr lvl="1"/>
            <a:r>
              <a:rPr lang="en-US" dirty="0" smtClean="0"/>
              <a:t>Generic error handlers</a:t>
            </a:r>
          </a:p>
        </p:txBody>
      </p:sp>
    </p:spTree>
    <p:extLst>
      <p:ext uri="{BB962C8B-B14F-4D97-AF65-F5344CB8AC3E}">
        <p14:creationId xmlns:p14="http://schemas.microsoft.com/office/powerpoint/2010/main" val="1432592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Issues that still need more discussion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How do tools hook into MPI initialization and finalization?</a:t>
            </a:r>
          </a:p>
          <a:p>
            <a:r>
              <a:rPr lang="en-US" dirty="0" smtClean="0"/>
              <a:t>What are the consequences of per-session thread level?</a:t>
            </a:r>
          </a:p>
          <a:p>
            <a:pPr lvl="1"/>
            <a:r>
              <a:rPr lang="en-US" dirty="0" smtClean="0"/>
              <a:t>Do we need more always-thread-safe functions (a la MPI-3.1 MPI_INITIALIZED and friends)?</a:t>
            </a:r>
          </a:p>
          <a:p>
            <a:pPr lvl="2"/>
            <a:r>
              <a:rPr lang="en-US" dirty="0" smtClean="0"/>
              <a:t>E.g., do MPI_INFO_* functions need to always be THREAD_MULTIPLE-safe? (i.e., functions not tied to </a:t>
            </a:r>
            <a:r>
              <a:rPr lang="en-US" smtClean="0"/>
              <a:t>a session)</a:t>
            </a:r>
            <a:endParaRPr lang="en-US" dirty="0" smtClean="0"/>
          </a:p>
          <a:p>
            <a:pPr lvl="1"/>
            <a:r>
              <a:rPr lang="is-IS" dirty="0" smtClean="0"/>
              <a:t>…?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59719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Session queries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Query </a:t>
            </a:r>
            <a:r>
              <a:rPr lang="en-US" dirty="0" smtClean="0"/>
              <a:t>whether handles are in the same session</a:t>
            </a:r>
            <a:endParaRPr lang="en-US" dirty="0"/>
          </a:p>
          <a:p>
            <a:pPr lvl="1"/>
            <a:r>
              <a:rPr lang="en-US" dirty="0" err="1"/>
              <a:t>MPI_Session_query</a:t>
            </a:r>
            <a:r>
              <a:rPr lang="en-US" dirty="0"/>
              <a:t>(handle1, handle1_type, handle2, handle2_type, </a:t>
            </a:r>
            <a:r>
              <a:rPr lang="en-US" dirty="0" smtClean="0"/>
              <a:t>bool *</a:t>
            </a:r>
            <a:r>
              <a:rPr lang="en-US" dirty="0" err="1" smtClean="0"/>
              <a:t>are_they_in_the_same_session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Not 100% sure we need this</a:t>
            </a:r>
            <a:r>
              <a:rPr lang="is-IS" dirty="0" smtClean="0"/>
              <a:t>…?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8012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24755</TotalTime>
  <Words>6097</Words>
  <Application>Microsoft Macintosh PowerPoint</Application>
  <PresentationFormat>On-screen Show (4:3)</PresentationFormat>
  <Paragraphs>1117</Paragraphs>
  <Slides>105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105</vt:i4>
      </vt:variant>
    </vt:vector>
  </HeadingPairs>
  <TitlesOfParts>
    <vt:vector size="113" baseType="lpstr">
      <vt:lpstr>Calibri</vt:lpstr>
      <vt:lpstr>Chalkboard</vt:lpstr>
      <vt:lpstr>Courier</vt:lpstr>
      <vt:lpstr>Mangal</vt:lpstr>
      <vt:lpstr>Noteworthy Light</vt:lpstr>
      <vt:lpstr>Wingdings</vt:lpstr>
      <vt:lpstr>Arial</vt:lpstr>
      <vt:lpstr>Office Theme</vt:lpstr>
      <vt:lpstr>How to make MPI Awesome: MPI Sessions</vt:lpstr>
      <vt:lpstr>Still TBD</vt:lpstr>
      <vt:lpstr>What we want</vt:lpstr>
      <vt:lpstr>Before MPI-3.1, this could be erroneous</vt:lpstr>
      <vt:lpstr>The MPI-3.1 solution</vt:lpstr>
      <vt:lpstr>MPI-3.1 MPI_INIT / FINALIZE limitations</vt:lpstr>
      <vt:lpstr>(More of) What we want</vt:lpstr>
      <vt:lpstr>All these things overlap</vt:lpstr>
      <vt:lpstr>How do we get those things?</vt:lpstr>
      <vt:lpstr>New concept: “session”</vt:lpstr>
      <vt:lpstr>MPI Session</vt:lpstr>
      <vt:lpstr>MPI Session</vt:lpstr>
      <vt:lpstr>Initialize / finalize a session</vt:lpstr>
      <vt:lpstr>Session init params</vt:lpstr>
      <vt:lpstr>MPI_Session_init</vt:lpstr>
      <vt:lpstr>MPI Session</vt:lpstr>
      <vt:lpstr>Great. I have a session. Now what?</vt:lpstr>
      <vt:lpstr>Fair warning</vt:lpstr>
      <vt:lpstr>Overview</vt:lpstr>
      <vt:lpstr>Runtime concepts</vt:lpstr>
      <vt:lpstr>Static sets of processes</vt:lpstr>
      <vt:lpstr>Static sets of processes</vt:lpstr>
      <vt:lpstr>Examples of sets</vt:lpstr>
      <vt:lpstr>Examples of sets</vt:lpstr>
      <vt:lpstr>Examples of sets</vt:lpstr>
      <vt:lpstr>Examples of sets</vt:lpstr>
      <vt:lpstr>Examples of sets</vt:lpstr>
      <vt:lpstr>Examples of sets</vt:lpstr>
      <vt:lpstr>Querying the run-time</vt:lpstr>
      <vt:lpstr>Open questions</vt:lpstr>
      <vt:lpstr>Values in sets</vt:lpstr>
      <vt:lpstr>Querying the run-time</vt:lpstr>
      <vt:lpstr>Example</vt:lpstr>
      <vt:lpstr>Ummmm… great. What’s the point of that?</vt:lpstr>
      <vt:lpstr>Make MPI_Groups!</vt:lpstr>
      <vt:lpstr>Example</vt:lpstr>
      <vt:lpstr>Make a communicator from that group</vt:lpstr>
      <vt:lpstr>String tag is used to match concurrent creations by different entities</vt:lpstr>
      <vt:lpstr>Make any kind of communicator</vt:lpstr>
      <vt:lpstr>Make any kind of communicator</vt:lpstr>
      <vt:lpstr>Make any kind of communicator</vt:lpstr>
      <vt:lpstr>Make RMA window</vt:lpstr>
      <vt:lpstr>Make File</vt:lpstr>
      <vt:lpstr>Run-time static sets across different sessions in the same process</vt:lpstr>
      <vt:lpstr>Run-time static sets across different sessions in the same process</vt:lpstr>
      <vt:lpstr>Session isolation in a process</vt:lpstr>
      <vt:lpstr>Example: Mixing requests from different sessions: disallowed</vt:lpstr>
      <vt:lpstr>Extracting a Set from a Group</vt:lpstr>
      <vt:lpstr>MPI_Session_finalize</vt:lpstr>
      <vt:lpstr>Well, that all sounds great.  …but who calls MPI_INIT?  And what session does MPI_COMM_WORLD / MPI_COMM_SELF belong to?</vt:lpstr>
      <vt:lpstr>New concept: no longer require MPI_INIT / MPI_FINALIZE</vt:lpstr>
      <vt:lpstr>New concept: no longer require MPI_INIT / MPI_FINALIZE</vt:lpstr>
      <vt:lpstr>Split MPI APIs into two sets</vt:lpstr>
      <vt:lpstr>Split MPI APIs into two sets</vt:lpstr>
      <vt:lpstr>Split MPI APIs into two sets</vt:lpstr>
      <vt:lpstr>Open question</vt:lpstr>
      <vt:lpstr>Split MPI APIs into two sets</vt:lpstr>
      <vt:lpstr>Example</vt:lpstr>
      <vt:lpstr>Example</vt:lpstr>
      <vt:lpstr>Example</vt:lpstr>
      <vt:lpstr>Example</vt:lpstr>
      <vt:lpstr>The overall theme</vt:lpstr>
      <vt:lpstr>Wait a minute – What about MPI_COMM_WORLD?</vt:lpstr>
      <vt:lpstr>Wait a minute – What about MPI_COMM_WORLD?</vt:lpstr>
      <vt:lpstr>INIT and FINALIZE</vt:lpstr>
      <vt:lpstr>INIT and FINALIZE</vt:lpstr>
      <vt:lpstr>Backwards compatibility: INITIALIZED and FINALIZED behavior</vt:lpstr>
      <vt:lpstr>Corner cases that don’t fit well into sessions</vt:lpstr>
      <vt:lpstr>Big Issues</vt:lpstr>
      <vt:lpstr>MPI 3-1: Attribute destruction on COMM_SELF</vt:lpstr>
      <vt:lpstr>Session-based finalization hook</vt:lpstr>
      <vt:lpstr>Session-based finalization hook</vt:lpstr>
      <vt:lpstr>Session-based finalization hook</vt:lpstr>
      <vt:lpstr>De-registration of session finalization hook</vt:lpstr>
      <vt:lpstr>Session finalization / MPI_FINALIZE</vt:lpstr>
      <vt:lpstr>Replacing attributes on COMM_WORLD</vt:lpstr>
      <vt:lpstr>MPI_COMM_SPAWN</vt:lpstr>
      <vt:lpstr>Launch new processes</vt:lpstr>
      <vt:lpstr>Launch new processes</vt:lpstr>
      <vt:lpstr>Launch new processes</vt:lpstr>
      <vt:lpstr>Launch new processes</vt:lpstr>
      <vt:lpstr>Launch new processes</vt:lpstr>
      <vt:lpstr>What about MPI_COMM_SPAWN[_MULTIPLE]?</vt:lpstr>
      <vt:lpstr>What about MPI_COMM_GET_PARENT?</vt:lpstr>
      <vt:lpstr>That’s great for growing MPI jobs What about shrinking?</vt:lpstr>
      <vt:lpstr>Example: launch N procs, shrink down to 5 procs</vt:lpstr>
      <vt:lpstr>Example: launch N procs, shrink down to 5 procs</vt:lpstr>
      <vt:lpstr>Example: launch N procs, shrink down to 5 procs</vt:lpstr>
      <vt:lpstr>Example: launch N procs, shrink down to 5 procs</vt:lpstr>
      <vt:lpstr>Example: launch N procs, shrink down to 5 procs</vt:lpstr>
      <vt:lpstr>Is it this simple?</vt:lpstr>
      <vt:lpstr>Implications</vt:lpstr>
      <vt:lpstr>What if there’s more to it?</vt:lpstr>
      <vt:lpstr>PowerPoint Presentation</vt:lpstr>
      <vt:lpstr>Session simple startup (i.e., what 99% of the world will use)</vt:lpstr>
      <vt:lpstr>Session simple startup (i.e., what 99% of the world will use)</vt:lpstr>
      <vt:lpstr>Tools requirements</vt:lpstr>
      <vt:lpstr>Tools requirements</vt:lpstr>
      <vt:lpstr>Tools WG</vt:lpstr>
      <vt:lpstr>Another Tools problem</vt:lpstr>
      <vt:lpstr>FIN</vt:lpstr>
      <vt:lpstr>Items that still need more discussion</vt:lpstr>
      <vt:lpstr>Issues that still need more discussion</vt:lpstr>
      <vt:lpstr>Issues that still need more discussion</vt:lpstr>
      <vt:lpstr>Session queries</vt:lpstr>
    </vt:vector>
  </TitlesOfParts>
  <Company/>
  <LinksUpToDate>false</LinksUpToDate>
  <SharedDoc>false</SharedDoc>
  <HyperlinksChanged>false</HyperlinksChanged>
  <AppVersion>15.0028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MPI Sessions proposal</dc:title>
  <dc:creator>Jeff Squyres</dc:creator>
  <cp:lastModifiedBy>Jeff Squyres</cp:lastModifiedBy>
  <cp:revision>865</cp:revision>
  <dcterms:created xsi:type="dcterms:W3CDTF">2015-10-14T17:46:12Z</dcterms:created>
  <dcterms:modified xsi:type="dcterms:W3CDTF">2016-12-12T18:41:28Z</dcterms:modified>
</cp:coreProperties>
</file>