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9" r:id="rId2"/>
    <p:sldId id="353" r:id="rId3"/>
    <p:sldId id="278" r:id="rId4"/>
    <p:sldId id="335" r:id="rId5"/>
    <p:sldId id="354" r:id="rId6"/>
    <p:sldId id="369" r:id="rId7"/>
    <p:sldId id="370" r:id="rId8"/>
    <p:sldId id="371" r:id="rId9"/>
    <p:sldId id="372" r:id="rId10"/>
    <p:sldId id="384" r:id="rId11"/>
    <p:sldId id="386" r:id="rId12"/>
    <p:sldId id="385" r:id="rId13"/>
    <p:sldId id="355" r:id="rId14"/>
    <p:sldId id="356" r:id="rId15"/>
    <p:sldId id="358" r:id="rId16"/>
    <p:sldId id="359" r:id="rId17"/>
  </p:sldIdLst>
  <p:sldSz cx="12192000" cy="6858000"/>
  <p:notesSz cx="6858000" cy="9144000"/>
  <p:defaultTextStyle>
    <a:defPPr>
      <a:defRPr lang="en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429"/>
    <p:restoredTop sz="96327"/>
  </p:normalViewPr>
  <p:slideViewPr>
    <p:cSldViewPr snapToGrid="0">
      <p:cViewPr varScale="1">
        <p:scale>
          <a:sx n="85" d="100"/>
          <a:sy n="85" d="100"/>
        </p:scale>
        <p:origin x="208" y="1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0DE9B-6D5D-F649-A8A8-77E312645426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6F8D9-70F4-8346-AF1C-3D0713F2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4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16F8D9-70F4-8346-AF1C-3D0713F2C3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37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16F8D9-70F4-8346-AF1C-3D0713F2C3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55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A39BF-B21D-2A34-9A10-3EC309AF1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DA9606-F868-932A-9350-419F3F7A2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8A8F1-06FA-A2E6-F86F-D62C6328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4BD34-07A8-CF25-7B88-77498078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A182B-9218-486F-BAB1-61BA05BA8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548102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5D45-4D3F-9EDE-3A84-74D047E0B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653F9-768B-C4E4-988E-F0231FE70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CB6E9-1DFD-2DF1-5698-960EAEE96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28AA6-2380-C30A-0A18-6F7F454B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CC8FB-3972-C658-A83B-D837870DE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78016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7320-86CB-FD00-68D6-6BA7B4AE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48A03-AB48-A871-1251-578759A2F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40B02-EECD-D9DD-178D-31D2F7BB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3510A-D03F-E2DD-E8A9-8C108A385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EDB4C-77D8-0F70-3DA6-BD2F3984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61051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40225-5581-9234-EE21-284E27D15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66AA5-11CD-FFB4-6387-105125AD4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6175E-093E-CE94-90FE-D7E24F8E5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4364A-664B-C667-2DDA-7B3D7F63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345BB-3B62-74E6-F6F0-990B5793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7A815-6612-CC3D-95A3-4B430204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35608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AF77-C4F3-56B3-4377-B5FF43F2B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22D2C-DD96-2A12-7AD2-15730D940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98950-E728-1030-762F-202432CD71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01BF5E-745F-E671-2746-D48C8BF59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EDD6ED-ACC0-B90B-3A28-A6388D12E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B5ED75-B9B5-B6D6-D471-6FACC4C51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610246-E289-126A-BD00-E73B086CD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4B8BB8-5886-E5D1-6A37-805580710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56492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14A10-1247-0F80-7A87-F87D6C2E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5A226B-8F80-6984-CD82-225D94D2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57E6C0-76FE-FD52-3CE0-FFDF16E8B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BF1BA-71B1-71E6-5947-E77AD440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820542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7A1552-4195-CCE6-4EA4-1BA3A511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4DB662-C37E-9BFC-3E46-99FA00E7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3C32C-C9BA-E0FB-7F9B-C37B2B01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09292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E7595-D088-4B42-C459-6258175CF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DC826-1C6A-5A75-E7D5-2CF4A8634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5A029-66A0-373A-0E69-FE73D2DAD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EA1D5-E120-356D-38CA-F80B3F52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E5DAD0-C10B-EE20-07FF-8B854A366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D0CC4-6EF2-8325-68C3-628AB8150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25582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69BD3-24BE-EBCF-C765-4384BAC8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D2E904-B38D-C369-28F0-B63EC3A022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450AA-B1F6-FCE1-F653-13D9084E9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2035C-5FCE-DBEA-ADB6-9D69F320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717A1-9EDF-00C8-078B-6864832F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86111-6FDC-57F6-D900-BFAEB0E03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7931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B540A-9599-C746-9254-342A76146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97CB9-D69A-6909-AD95-A1B791249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FBE95-43F1-3052-CFF2-D7CFB541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618D2-1550-8B44-E491-69DE4D010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A2E35-4852-973B-C19D-59A3E8CD3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16909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9FA134-EEF0-27BA-9DD6-2D1574F36A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BDE5C-C55B-09FB-6F7A-9F95E9D9E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31757-2772-06E2-C8BF-B37FFC1C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2E670-E717-B10F-9EB9-D63E7D71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AEF70-A915-D279-8354-BCDD45135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81355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FF1648-2521-FA99-2249-CAFC47FD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8BFA8-63FD-DD11-FCF4-E7BAB08E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BB06F-58BB-2F42-BD0B-9FDD28DBD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2C6EC-D686-E441-A4B4-E19A281583A5}" type="datetimeFigureOut">
              <a:rPr lang="en-JP" smtClean="0"/>
              <a:t>2024/09/12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32795-02B9-CB9C-5E19-B088CFFF6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B3CEA-01FF-B90B-C929-EF310CDFF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0510C-FA37-CD46-B9FE-D217F8B390D9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14862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ustainable-computing-io/susql-operato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ight bulb and text&#10;&#10;Description automatically generated">
            <a:extLst>
              <a:ext uri="{FF2B5EF4-FFF2-40B4-BE49-F238E27FC236}">
                <a16:creationId xmlns:a16="http://schemas.microsoft.com/office/drawing/2014/main" id="{BD7F7187-05CF-A6E6-2240-189B1F303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43" t="28494" r="943" b="34001"/>
          <a:stretch/>
        </p:blipFill>
        <p:spPr>
          <a:xfrm>
            <a:off x="3077208" y="1576136"/>
            <a:ext cx="5105400" cy="185286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E7BFC5-5A59-829E-C65D-80EEF94E5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631" y="34290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Energy &amp; CO2 Emission Aggregation Using Project SusQL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B848D2-84B1-4726-71EF-42CBEE86E7CB}"/>
              </a:ext>
            </a:extLst>
          </p:cNvPr>
          <p:cNvSpPr txBox="1"/>
          <p:nvPr/>
        </p:nvSpPr>
        <p:spPr>
          <a:xfrm>
            <a:off x="9721516" y="6400800"/>
            <a:ext cx="2333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Sept 12, 2024</a:t>
            </a:r>
          </a:p>
        </p:txBody>
      </p:sp>
    </p:spTree>
    <p:extLst>
      <p:ext uri="{BB962C8B-B14F-4D97-AF65-F5344CB8AC3E}">
        <p14:creationId xmlns:p14="http://schemas.microsoft.com/office/powerpoint/2010/main" val="366740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406A2-820E-6095-10C0-0328FDAD5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88" y="341291"/>
            <a:ext cx="11894712" cy="71477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SusQL – Easily Track Total Energy Consumption &amp; CO2 Emission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2255F-4F58-02F8-28A8-63A797D49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288" y="1330370"/>
            <a:ext cx="10984832" cy="1244060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>
            <a:normAutofit/>
          </a:bodyPr>
          <a:lstStyle/>
          <a:p>
            <a:pPr marL="0" indent="0">
              <a:buNone/>
            </a:pPr>
            <a:r>
              <a:rPr lang="en-US" sz="1600" b="1" dirty="0"/>
              <a:t>SusQL aggregates energy consumption monotonically</a:t>
            </a:r>
            <a:r>
              <a:rPr lang="en-US" sz="1600" dirty="0"/>
              <a:t> </a:t>
            </a:r>
            <a:r>
              <a:rPr lang="en-US" sz="1600" b="1" dirty="0"/>
              <a:t>increasing Joules from resources tagged with specific LabelGroups, using energy measurements obtained from Kepler, and calculates estimated CO2 emission.</a:t>
            </a:r>
          </a:p>
          <a:p>
            <a:pPr lvl="1"/>
            <a:r>
              <a:rPr lang="en-US" sz="1600" dirty="0">
                <a:hlinkClick r:id="rId3"/>
              </a:rPr>
              <a:t>https://github.com/sustainable-computing-io/susql-operator</a:t>
            </a:r>
            <a:endParaRPr lang="en-JP" sz="1600" dirty="0"/>
          </a:p>
        </p:txBody>
      </p:sp>
      <p:pic>
        <p:nvPicPr>
          <p:cNvPr id="4" name="Picture 2" descr="Watch the video">
            <a:extLst>
              <a:ext uri="{FF2B5EF4-FFF2-40B4-BE49-F238E27FC236}">
                <a16:creationId xmlns:a16="http://schemas.microsoft.com/office/drawing/2014/main" id="{5F4866E9-9667-9F6A-239D-27FAFA87B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59"/>
          <a:stretch/>
        </p:blipFill>
        <p:spPr bwMode="auto">
          <a:xfrm>
            <a:off x="1366971" y="3252126"/>
            <a:ext cx="9148966" cy="327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96291C-718C-BF5F-FC40-EF6D566922B3}"/>
              </a:ext>
            </a:extLst>
          </p:cNvPr>
          <p:cNvSpPr txBox="1"/>
          <p:nvPr/>
        </p:nvSpPr>
        <p:spPr>
          <a:xfrm>
            <a:off x="1216230" y="2848732"/>
            <a:ext cx="10019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Infrastructure: </a:t>
            </a:r>
            <a:r>
              <a:rPr lang="en-US" dirty="0"/>
              <a:t>Kubernetes controller with its own CRD that gets data from Kepler for aggregation</a:t>
            </a:r>
          </a:p>
        </p:txBody>
      </p:sp>
    </p:spTree>
    <p:extLst>
      <p:ext uri="{BB962C8B-B14F-4D97-AF65-F5344CB8AC3E}">
        <p14:creationId xmlns:p14="http://schemas.microsoft.com/office/powerpoint/2010/main" val="376184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98D32CE-7403-6EA8-A817-335D855C8F38}"/>
              </a:ext>
            </a:extLst>
          </p:cNvPr>
          <p:cNvSpPr/>
          <p:nvPr/>
        </p:nvSpPr>
        <p:spPr>
          <a:xfrm>
            <a:off x="243854" y="947205"/>
            <a:ext cx="11682662" cy="568291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68C4A9-1AB8-0CB6-529F-357E86C2F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53" y="128227"/>
            <a:ext cx="4118844" cy="714777"/>
          </a:xfrm>
        </p:spPr>
        <p:txBody>
          <a:bodyPr>
            <a:normAutofit/>
          </a:bodyPr>
          <a:lstStyle/>
          <a:p>
            <a:r>
              <a:rPr lang="en-US" sz="4000" dirty="0"/>
              <a:t>High Level View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3F19940-125E-994C-EBA6-B0AF74CE7574}"/>
              </a:ext>
            </a:extLst>
          </p:cNvPr>
          <p:cNvSpPr/>
          <p:nvPr/>
        </p:nvSpPr>
        <p:spPr>
          <a:xfrm>
            <a:off x="5068177" y="2216192"/>
            <a:ext cx="1309272" cy="307398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22D6C8-3CAD-1E28-31E1-A642114C0F8B}"/>
              </a:ext>
            </a:extLst>
          </p:cNvPr>
          <p:cNvSpPr txBox="1"/>
          <p:nvPr/>
        </p:nvSpPr>
        <p:spPr>
          <a:xfrm>
            <a:off x="2706926" y="3248894"/>
            <a:ext cx="881651" cy="29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….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C86B26-9E6E-7386-F1F0-B84CC07E19E9}"/>
              </a:ext>
            </a:extLst>
          </p:cNvPr>
          <p:cNvSpPr txBox="1"/>
          <p:nvPr/>
        </p:nvSpPr>
        <p:spPr>
          <a:xfrm>
            <a:off x="2109239" y="1077939"/>
            <a:ext cx="1682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Labeled Workloads </a:t>
            </a:r>
          </a:p>
          <a:p>
            <a:r>
              <a:rPr lang="en-US" sz="1400" dirty="0"/>
              <a:t>With SusQL Labels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C35EB6D-4357-8507-7EDE-0998C6D31902}"/>
              </a:ext>
            </a:extLst>
          </p:cNvPr>
          <p:cNvSpPr/>
          <p:nvPr/>
        </p:nvSpPr>
        <p:spPr>
          <a:xfrm>
            <a:off x="8988839" y="2216192"/>
            <a:ext cx="1420666" cy="304528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D6660D8A-38AF-2E3D-F3AB-3149953EB6FE}"/>
              </a:ext>
            </a:extLst>
          </p:cNvPr>
          <p:cNvSpPr/>
          <p:nvPr/>
        </p:nvSpPr>
        <p:spPr>
          <a:xfrm>
            <a:off x="7041746" y="2710338"/>
            <a:ext cx="1308952" cy="2056990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Kepler DB</a:t>
            </a:r>
          </a:p>
          <a:p>
            <a:pPr algn="ctr"/>
            <a:r>
              <a:rPr lang="en-US" sz="1400" dirty="0"/>
              <a:t>SusQL DB</a:t>
            </a:r>
          </a:p>
          <a:p>
            <a:pPr algn="ctr"/>
            <a:endParaRPr lang="en-US" sz="14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704297D-CF42-2856-4A02-337345364C9C}"/>
              </a:ext>
            </a:extLst>
          </p:cNvPr>
          <p:cNvCxnSpPr>
            <a:cxnSpLocks/>
          </p:cNvCxnSpPr>
          <p:nvPr/>
        </p:nvCxnSpPr>
        <p:spPr>
          <a:xfrm>
            <a:off x="4154166" y="2635971"/>
            <a:ext cx="91401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D4220CB-DC9B-DBF8-BF5C-746AFF09D1C9}"/>
              </a:ext>
            </a:extLst>
          </p:cNvPr>
          <p:cNvCxnSpPr>
            <a:cxnSpLocks/>
          </p:cNvCxnSpPr>
          <p:nvPr/>
        </p:nvCxnSpPr>
        <p:spPr>
          <a:xfrm>
            <a:off x="6370569" y="3925272"/>
            <a:ext cx="65809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6B186D8-DDC5-07E9-01C5-FD1D8A7F8AC6}"/>
              </a:ext>
            </a:extLst>
          </p:cNvPr>
          <p:cNvSpPr txBox="1"/>
          <p:nvPr/>
        </p:nvSpPr>
        <p:spPr>
          <a:xfrm>
            <a:off x="2004674" y="5066024"/>
            <a:ext cx="1720397" cy="29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Other Workloads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CA4BDD-0C57-88C2-FD6E-844356D7DF19}"/>
              </a:ext>
            </a:extLst>
          </p:cNvPr>
          <p:cNvGrpSpPr/>
          <p:nvPr/>
        </p:nvGrpSpPr>
        <p:grpSpPr>
          <a:xfrm>
            <a:off x="2305902" y="5453347"/>
            <a:ext cx="1554822" cy="731683"/>
            <a:chOff x="814450" y="5399894"/>
            <a:chExt cx="1838598" cy="1219847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E48CFD7E-A135-4104-E1A0-AAD4A0C012B9}"/>
                </a:ext>
              </a:extLst>
            </p:cNvPr>
            <p:cNvSpPr/>
            <p:nvPr/>
          </p:nvSpPr>
          <p:spPr>
            <a:xfrm>
              <a:off x="814450" y="5399894"/>
              <a:ext cx="1076598" cy="4578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Helvetica Neue" panose="02000503000000020004" pitchFamily="2" charset="0"/>
                </a:rPr>
                <a:t>workload… </a:t>
              </a:r>
              <a:endParaRPr lang="en-US" sz="900" dirty="0">
                <a:solidFill>
                  <a:schemeClr val="tx1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A430C58B-F5DC-A7FB-942C-40C6CB71A9DC}"/>
                </a:ext>
              </a:extLst>
            </p:cNvPr>
            <p:cNvSpPr/>
            <p:nvPr/>
          </p:nvSpPr>
          <p:spPr>
            <a:xfrm>
              <a:off x="966850" y="5552294"/>
              <a:ext cx="1076598" cy="4578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Helvetica Neue" panose="02000503000000020004" pitchFamily="2" charset="0"/>
                </a:rPr>
                <a:t>workload… </a:t>
              </a:r>
              <a:endParaRPr lang="en-US" sz="900" dirty="0">
                <a:solidFill>
                  <a:schemeClr val="tx1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421BAF7E-29EE-2323-3F2F-CE242457136C}"/>
                </a:ext>
              </a:extLst>
            </p:cNvPr>
            <p:cNvSpPr/>
            <p:nvPr/>
          </p:nvSpPr>
          <p:spPr>
            <a:xfrm>
              <a:off x="1119250" y="5704694"/>
              <a:ext cx="1076598" cy="4578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Helvetica Neue" panose="02000503000000020004" pitchFamily="2" charset="0"/>
                </a:rPr>
                <a:t>workload… </a:t>
              </a:r>
              <a:endParaRPr lang="en-US" sz="900" dirty="0">
                <a:solidFill>
                  <a:schemeClr val="tx1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415B4F12-5F1F-808F-1DA4-A7BF4584A6F3}"/>
                </a:ext>
              </a:extLst>
            </p:cNvPr>
            <p:cNvSpPr/>
            <p:nvPr/>
          </p:nvSpPr>
          <p:spPr>
            <a:xfrm>
              <a:off x="1271650" y="5857094"/>
              <a:ext cx="1076598" cy="4578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Helvetica Neue" panose="02000503000000020004" pitchFamily="2" charset="0"/>
                </a:rPr>
                <a:t>workload… </a:t>
              </a:r>
              <a:endParaRPr lang="en-US" sz="900" dirty="0">
                <a:solidFill>
                  <a:schemeClr val="tx1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F0B4F505-A54E-16EF-712C-D4C3EF4A902E}"/>
                </a:ext>
              </a:extLst>
            </p:cNvPr>
            <p:cNvSpPr/>
            <p:nvPr/>
          </p:nvSpPr>
          <p:spPr>
            <a:xfrm>
              <a:off x="1424050" y="6009494"/>
              <a:ext cx="1076598" cy="4578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Helvetica Neue" panose="02000503000000020004" pitchFamily="2" charset="0"/>
                </a:rPr>
                <a:t>workload… </a:t>
              </a:r>
              <a:endParaRPr lang="en-US" sz="900" dirty="0">
                <a:solidFill>
                  <a:schemeClr val="tx1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1078E139-95CE-6EF3-D935-AB36AC446F97}"/>
                </a:ext>
              </a:extLst>
            </p:cNvPr>
            <p:cNvSpPr/>
            <p:nvPr/>
          </p:nvSpPr>
          <p:spPr>
            <a:xfrm>
              <a:off x="1576450" y="6161894"/>
              <a:ext cx="1076598" cy="45784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Helvetica Neue" panose="02000503000000020004" pitchFamily="2" charset="0"/>
                </a:rPr>
                <a:t>WORKLOAD…</a:t>
              </a:r>
              <a:endParaRPr lang="en-US" sz="900" dirty="0">
                <a:solidFill>
                  <a:schemeClr val="tx1"/>
                </a:solidFill>
                <a:effectLst/>
                <a:latin typeface="Helvetica Neue" panose="02000503000000020004" pitchFamily="2" charset="0"/>
              </a:endParaRPr>
            </a:p>
          </p:txBody>
        </p:sp>
      </p:grpSp>
      <p:pic>
        <p:nvPicPr>
          <p:cNvPr id="70" name="Picture 69">
            <a:extLst>
              <a:ext uri="{FF2B5EF4-FFF2-40B4-BE49-F238E27FC236}">
                <a16:creationId xmlns:a16="http://schemas.microsoft.com/office/drawing/2014/main" id="{42584067-7B22-DC5F-8BC8-057EC9FD8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450" y="5540934"/>
            <a:ext cx="2925149" cy="96882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87C16FF-4140-10D6-7B54-AF84127E184B}"/>
              </a:ext>
            </a:extLst>
          </p:cNvPr>
          <p:cNvCxnSpPr>
            <a:cxnSpLocks/>
          </p:cNvCxnSpPr>
          <p:nvPr/>
        </p:nvCxnSpPr>
        <p:spPr>
          <a:xfrm>
            <a:off x="4163159" y="4273188"/>
            <a:ext cx="91401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28A0CC5-F788-C329-937F-6E24FFE60EAE}"/>
              </a:ext>
            </a:extLst>
          </p:cNvPr>
          <p:cNvCxnSpPr>
            <a:cxnSpLocks/>
          </p:cNvCxnSpPr>
          <p:nvPr/>
        </p:nvCxnSpPr>
        <p:spPr>
          <a:xfrm>
            <a:off x="8337620" y="3890547"/>
            <a:ext cx="65809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01C0ADB8-9A98-EDB7-2C7B-DA2119E1364A}"/>
              </a:ext>
            </a:extLst>
          </p:cNvPr>
          <p:cNvCxnSpPr>
            <a:cxnSpLocks/>
            <a:stCxn id="59" idx="3"/>
            <a:endCxn id="4" idx="2"/>
          </p:cNvCxnSpPr>
          <p:nvPr/>
        </p:nvCxnSpPr>
        <p:spPr>
          <a:xfrm flipV="1">
            <a:off x="3860724" y="5290174"/>
            <a:ext cx="1862089" cy="75754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4FD55F9-708C-F76B-A231-2216C96F879D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9699172" y="5261476"/>
            <a:ext cx="0" cy="28328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F98880C-FA8B-0F54-B4E7-675EC8200533}"/>
              </a:ext>
            </a:extLst>
          </p:cNvPr>
          <p:cNvSpPr/>
          <p:nvPr/>
        </p:nvSpPr>
        <p:spPr>
          <a:xfrm>
            <a:off x="1508564" y="1892803"/>
            <a:ext cx="2687646" cy="134256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kind: 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PyTorchJob</a:t>
            </a:r>
            <a:endParaRPr lang="en-US" sz="900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spec: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template: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metadata: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labels: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susql.label</a:t>
            </a:r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/1: 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pytorch</a:t>
            </a:r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-job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susql.label</a:t>
            </a:r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/2: run-1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spec:</a:t>
            </a: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- name: 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pytorch</a:t>
            </a:r>
            <a:endParaRPr lang="en-US" sz="900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  image: 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docker.io</a:t>
            </a:r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90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pytorch</a:t>
            </a:r>
            <a:r>
              <a:rPr lang="en-US" sz="9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-image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646FCE8-F3FA-A12B-D680-1E587CAB611C}"/>
              </a:ext>
            </a:extLst>
          </p:cNvPr>
          <p:cNvSpPr/>
          <p:nvPr/>
        </p:nvSpPr>
        <p:spPr>
          <a:xfrm>
            <a:off x="1508564" y="3601905"/>
            <a:ext cx="2687646" cy="134256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effectLst/>
                <a:latin typeface="Helvetica Neue" panose="02000503000000020004" pitchFamily="2" charset="0"/>
              </a:rPr>
              <a:t>kind: </a:t>
            </a:r>
            <a:r>
              <a:rPr lang="en-US" sz="900" dirty="0" err="1">
                <a:effectLst/>
                <a:latin typeface="Helvetica Neue" panose="02000503000000020004" pitchFamily="2" charset="0"/>
              </a:rPr>
              <a:t>SparkApplication</a:t>
            </a:r>
            <a:endParaRPr lang="en-US" sz="900" dirty="0">
              <a:effectLst/>
              <a:latin typeface="Helvetica Neue" panose="02000503000000020004" pitchFamily="2" charset="0"/>
            </a:endParaRP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spec: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  template: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    metadata: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      labels: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        </a:t>
            </a:r>
            <a:r>
              <a:rPr lang="en-US" sz="900" dirty="0" err="1">
                <a:effectLst/>
                <a:latin typeface="Helvetica Neue" panose="02000503000000020004" pitchFamily="2" charset="0"/>
              </a:rPr>
              <a:t>susql.label</a:t>
            </a:r>
            <a:r>
              <a:rPr lang="en-US" sz="900" dirty="0">
                <a:effectLst/>
                <a:latin typeface="Helvetica Neue" panose="02000503000000020004" pitchFamily="2" charset="0"/>
              </a:rPr>
              <a:t>/1: spark-job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        </a:t>
            </a:r>
            <a:r>
              <a:rPr lang="en-US" sz="900" dirty="0" err="1">
                <a:effectLst/>
                <a:latin typeface="Helvetica Neue" panose="02000503000000020004" pitchFamily="2" charset="0"/>
              </a:rPr>
              <a:t>susql.label</a:t>
            </a:r>
            <a:r>
              <a:rPr lang="en-US" sz="900" dirty="0">
                <a:effectLst/>
                <a:latin typeface="Helvetica Neue" panose="02000503000000020004" pitchFamily="2" charset="0"/>
              </a:rPr>
              <a:t>/2: run-1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 type: Scala</a:t>
            </a:r>
          </a:p>
          <a:p>
            <a:r>
              <a:rPr lang="en-US" sz="900" dirty="0">
                <a:effectLst/>
                <a:latin typeface="Helvetica Neue" panose="02000503000000020004" pitchFamily="2" charset="0"/>
              </a:rPr>
              <a:t>  image: "</a:t>
            </a:r>
            <a:r>
              <a:rPr lang="en-US" sz="900" dirty="0" err="1">
                <a:effectLst/>
                <a:latin typeface="Helvetica Neue" panose="02000503000000020004" pitchFamily="2" charset="0"/>
              </a:rPr>
              <a:t>gcr.io</a:t>
            </a:r>
            <a:r>
              <a:rPr lang="en-US" sz="900" dirty="0">
                <a:effectLst/>
                <a:latin typeface="Helvetica Neue" panose="02000503000000020004" pitchFamily="2" charset="0"/>
              </a:rPr>
              <a:t>/spark-operator/spark"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73F6B5E-ABF1-BA4F-7A6A-E7947AB38B6B}"/>
              </a:ext>
            </a:extLst>
          </p:cNvPr>
          <p:cNvCxnSpPr>
            <a:cxnSpLocks/>
          </p:cNvCxnSpPr>
          <p:nvPr/>
        </p:nvCxnSpPr>
        <p:spPr>
          <a:xfrm flipH="1">
            <a:off x="7696221" y="1614439"/>
            <a:ext cx="2" cy="10215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9D94002-029E-A717-77B9-7D0912417629}"/>
              </a:ext>
            </a:extLst>
          </p:cNvPr>
          <p:cNvSpPr txBox="1"/>
          <p:nvPr/>
        </p:nvSpPr>
        <p:spPr>
          <a:xfrm>
            <a:off x="6881244" y="1061148"/>
            <a:ext cx="1785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Time Series Database </a:t>
            </a:r>
          </a:p>
          <a:p>
            <a:r>
              <a:rPr lang="en-US" sz="1400" dirty="0"/>
              <a:t>such as Prometheus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3A64AF-2DA3-C4BC-DBA6-8641AA714E9D}"/>
              </a:ext>
            </a:extLst>
          </p:cNvPr>
          <p:cNvSpPr txBox="1"/>
          <p:nvPr/>
        </p:nvSpPr>
        <p:spPr>
          <a:xfrm>
            <a:off x="8988839" y="1082845"/>
            <a:ext cx="2355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Selects energy consumption for the labeled workloads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024DD2-C885-DAB0-1F1A-0DDC7C857A9C}"/>
              </a:ext>
            </a:extLst>
          </p:cNvPr>
          <p:cNvCxnSpPr>
            <a:cxnSpLocks/>
          </p:cNvCxnSpPr>
          <p:nvPr/>
        </p:nvCxnSpPr>
        <p:spPr>
          <a:xfrm>
            <a:off x="9699172" y="1582166"/>
            <a:ext cx="0" cy="5567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5D1915F-8C52-487A-3344-596EE4535860}"/>
              </a:ext>
            </a:extLst>
          </p:cNvPr>
          <p:cNvCxnSpPr>
            <a:cxnSpLocks/>
          </p:cNvCxnSpPr>
          <p:nvPr/>
        </p:nvCxnSpPr>
        <p:spPr>
          <a:xfrm>
            <a:off x="2761118" y="1614439"/>
            <a:ext cx="0" cy="2783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9C4D9D0-C98D-1D4A-712E-93D8F121CB51}"/>
              </a:ext>
            </a:extLst>
          </p:cNvPr>
          <p:cNvSpPr txBox="1"/>
          <p:nvPr/>
        </p:nvSpPr>
        <p:spPr>
          <a:xfrm>
            <a:off x="4890342" y="1069869"/>
            <a:ext cx="1699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Collects Energy data </a:t>
            </a:r>
          </a:p>
          <a:p>
            <a:r>
              <a:rPr lang="en-US" sz="1400" dirty="0"/>
              <a:t>for all workloads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859F90-13B1-645B-9816-2C5DB3C02206}"/>
              </a:ext>
            </a:extLst>
          </p:cNvPr>
          <p:cNvSpPr txBox="1"/>
          <p:nvPr/>
        </p:nvSpPr>
        <p:spPr>
          <a:xfrm>
            <a:off x="10471090" y="3322672"/>
            <a:ext cx="1564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SusQL can be deployed with its own database</a:t>
            </a:r>
          </a:p>
        </p:txBody>
      </p:sp>
      <p:pic>
        <p:nvPicPr>
          <p:cNvPr id="20" name="Picture 19" descr="A blue light bulb with a white background&#10;&#10;Description automatically generated">
            <a:extLst>
              <a:ext uri="{FF2B5EF4-FFF2-40B4-BE49-F238E27FC236}">
                <a16:creationId xmlns:a16="http://schemas.microsoft.com/office/drawing/2014/main" id="{46AE6DC3-0AF3-B0CC-D0F8-22D9C5ED2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17" b="18364"/>
          <a:stretch/>
        </p:blipFill>
        <p:spPr>
          <a:xfrm>
            <a:off x="9080047" y="3418478"/>
            <a:ext cx="1238250" cy="472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" descr="Watch the video">
            <a:extLst>
              <a:ext uri="{FF2B5EF4-FFF2-40B4-BE49-F238E27FC236}">
                <a16:creationId xmlns:a16="http://schemas.microsoft.com/office/drawing/2014/main" id="{543F76F0-6B34-3AD5-22F8-373110CC2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74" t="54372" r="6121" b="34750"/>
          <a:stretch/>
        </p:blipFill>
        <p:spPr bwMode="auto">
          <a:xfrm>
            <a:off x="5325345" y="3371371"/>
            <a:ext cx="788010" cy="553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10" descr="Implement Monitoring and Logging with Prometheus — Imohweb Consulting">
            <a:extLst>
              <a:ext uri="{FF2B5EF4-FFF2-40B4-BE49-F238E27FC236}">
                <a16:creationId xmlns:a16="http://schemas.microsoft.com/office/drawing/2014/main" id="{A53937CC-269E-799A-17AA-B3E60E643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0" t="21770" r="28808" b="9606"/>
          <a:stretch/>
        </p:blipFill>
        <p:spPr bwMode="auto">
          <a:xfrm>
            <a:off x="7379917" y="4005943"/>
            <a:ext cx="632609" cy="5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B85C01D-D23B-97EC-5FC6-A340F0520F47}"/>
              </a:ext>
            </a:extLst>
          </p:cNvPr>
          <p:cNvCxnSpPr>
            <a:cxnSpLocks/>
          </p:cNvCxnSpPr>
          <p:nvPr/>
        </p:nvCxnSpPr>
        <p:spPr>
          <a:xfrm>
            <a:off x="5740158" y="1614439"/>
            <a:ext cx="0" cy="5567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73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DA07-BCD7-2AC2-30BC-75CAA0517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53" y="427330"/>
            <a:ext cx="10515600" cy="989222"/>
          </a:xfrm>
        </p:spPr>
        <p:txBody>
          <a:bodyPr>
            <a:normAutofit/>
          </a:bodyPr>
          <a:lstStyle/>
          <a:p>
            <a:r>
              <a:rPr lang="en-US" sz="4000" dirty="0"/>
              <a:t>SusQL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DE22-AB7D-EF72-0873-69A86C27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37" y="1416552"/>
            <a:ext cx="10515600" cy="43513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/>
              <a:t>User 1</a:t>
            </a:r>
            <a:r>
              <a:rPr lang="en-US" sz="2000" dirty="0"/>
              <a:t>: “I run lots of AI jobs, but it is hard to aggregate the energy my jobs are using. How can I easily do this?”</a:t>
            </a:r>
          </a:p>
          <a:p>
            <a:r>
              <a:rPr lang="en-US" sz="2000" b="1" dirty="0"/>
              <a:t>User 2</a:t>
            </a:r>
            <a:r>
              <a:rPr lang="en-US" sz="2000" dirty="0"/>
              <a:t>: “I need to report exactly how much energy my AI training jobs consume for government regulators. How can I do this reliably? I need to restart jobs frequently.”</a:t>
            </a:r>
          </a:p>
          <a:p>
            <a:r>
              <a:rPr lang="en-US" sz="2000" b="1" dirty="0"/>
              <a:t>Administrator</a:t>
            </a:r>
            <a:r>
              <a:rPr lang="en-US" sz="2000" dirty="0"/>
              <a:t>: “I manage lots of users and projects and want to summarize energy used by different departments and work loads. How can I easily do this?”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Although this data is available from Kepler, filtering the data and writing queries is complicated and time consuming.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SusQL can remove these user pain points!</a:t>
            </a:r>
          </a:p>
        </p:txBody>
      </p:sp>
    </p:spTree>
    <p:extLst>
      <p:ext uri="{BB962C8B-B14F-4D97-AF65-F5344CB8AC3E}">
        <p14:creationId xmlns:p14="http://schemas.microsoft.com/office/powerpoint/2010/main" val="395350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406A2-820E-6095-10C0-0328FDAD5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88" y="341291"/>
            <a:ext cx="10861431" cy="714777"/>
          </a:xfrm>
        </p:spPr>
        <p:txBody>
          <a:bodyPr>
            <a:normAutofit/>
          </a:bodyPr>
          <a:lstStyle/>
          <a:p>
            <a:r>
              <a:rPr lang="en-US" sz="4000" dirty="0"/>
              <a:t>Relevance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2255F-4F58-02F8-28A8-63A797D49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58" y="1259890"/>
            <a:ext cx="5594937" cy="3689797"/>
          </a:xfrm>
          <a:solidFill>
            <a:schemeClr val="bg1">
              <a:lumMod val="95000"/>
            </a:schemeClr>
          </a:solidFill>
        </p:spPr>
        <p:txBody>
          <a:bodyPr lIns="182880" tIns="182880" rIns="182880" bIns="18288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Easy to understand total energy usage for resources of interest.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Don’t have to bother with </a:t>
            </a:r>
            <a:r>
              <a:rPr lang="en-US" sz="2000" b="1" dirty="0"/>
              <a:t>Prometheus queries or Kepler data extraction.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Easy to focus on resources of interest. Don’t have to worry at all about </a:t>
            </a:r>
            <a:r>
              <a:rPr lang="en-US" sz="2000" b="1" dirty="0"/>
              <a:t>other pods, jobs, resources, restarts, 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47D6-4C68-3C56-F76F-EC566AF65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7000"/>
                    </a14:imgEffect>
                    <a14:imgEffect>
                      <a14:brightnessContrast bright="60000" contras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1660" y="914400"/>
            <a:ext cx="5594937" cy="4035287"/>
          </a:xfrm>
          <a:prstGeom prst="rect">
            <a:avLst/>
          </a:prstGeom>
        </p:spPr>
      </p:pic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7886B147-DD50-69A3-FDF2-D32CDFE83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304962"/>
            <a:ext cx="12192001" cy="129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2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92923-F28C-8F5C-7D63-06459758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Steps to Use SusQL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1FA9-CB90-7848-3545-402DC18EF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Install from OperatorHub </a:t>
            </a:r>
            <a:r>
              <a:rPr lang="en-US" sz="2000" dirty="0"/>
              <a:t>(both default OpenShift catalog and </a:t>
            </a:r>
            <a:r>
              <a:rPr lang="en-US" sz="2000" dirty="0" err="1"/>
              <a:t>OperatorHub.io</a:t>
            </a:r>
            <a:r>
              <a:rPr lang="en-US" sz="20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Deploy labelgroups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Deploy labeled workloads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Observe aggregated data through either:</a:t>
            </a:r>
          </a:p>
          <a:p>
            <a:pPr lvl="1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susqltop</a:t>
            </a:r>
            <a:r>
              <a:rPr lang="en-US" dirty="0"/>
              <a:t> command</a:t>
            </a:r>
          </a:p>
          <a:p>
            <a:pPr lvl="1"/>
            <a:r>
              <a:rPr lang="en-US" dirty="0"/>
              <a:t>OpenShift-&gt;Observe-&gt;Metrics query</a:t>
            </a:r>
          </a:p>
        </p:txBody>
      </p:sp>
    </p:spTree>
    <p:extLst>
      <p:ext uri="{BB962C8B-B14F-4D97-AF65-F5344CB8AC3E}">
        <p14:creationId xmlns:p14="http://schemas.microsoft.com/office/powerpoint/2010/main" val="2870477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BB46-0CB0-DE90-2C20-47FB73670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Install from OperatorHub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9699C-FB37-7EB3-67CD-EFFDA4447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773" y="1521498"/>
            <a:ext cx="6338453" cy="51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3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41F9-9487-6595-C62F-2D2BF7FE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Create labelgroup(s)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6457301-940A-1D37-278D-E21578B38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7891" y="1537737"/>
            <a:ext cx="6492939" cy="495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75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2F08D-F374-720B-CAE9-DCD940C8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Create Workload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EB59165-5099-EFBE-2932-619CDAFBF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2364" y="1341222"/>
            <a:ext cx="5364378" cy="536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72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43A83-61EE-0AD6-51C0-EA911C6B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57" y="365125"/>
            <a:ext cx="11667344" cy="1325563"/>
          </a:xfrm>
        </p:spPr>
        <p:txBody>
          <a:bodyPr/>
          <a:lstStyle/>
          <a:p>
            <a:r>
              <a:rPr lang="en-US" dirty="0"/>
              <a:t>4a. Observing energy &amp; CO2 from command line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52261A95-AEFC-D2E4-AA3A-760E941A9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32744"/>
            <a:ext cx="12327468" cy="130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38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4E6B-FD0C-A944-6F88-5BC4DB459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4b. Observing energy from Observe tab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3AE77A-1BCE-C5F3-420D-2E1D8E346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33841"/>
            <a:ext cx="10515600" cy="353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36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946A-E8BF-A534-A9B9-F712CB66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3997" cy="1325563"/>
          </a:xfrm>
        </p:spPr>
        <p:txBody>
          <a:bodyPr/>
          <a:lstStyle/>
          <a:p>
            <a:r>
              <a:rPr lang="en-US" dirty="0"/>
              <a:t>4c. Observing CO2 from Observe tab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0794AE-3922-721D-2212-4B75FDE82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850" y="1908752"/>
            <a:ext cx="86905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21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13F42-6D31-FF6D-3644-3D1F81AB2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Current SusQL Capabilities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D003B-4868-F920-0232-634169B29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Helvetica Neue" panose="02000503000000020004" pitchFamily="2" charset="0"/>
              </a:rPr>
              <a:t>G</a:t>
            </a:r>
            <a:r>
              <a:rPr lang="en-US" dirty="0">
                <a:effectLst/>
                <a:latin typeface="Helvetica Neue" panose="02000503000000020004" pitchFamily="2" charset="0"/>
              </a:rPr>
              <a:t>ather &amp; aggregate energy consumption data from Kepler</a:t>
            </a:r>
          </a:p>
          <a:p>
            <a:r>
              <a:rPr lang="en-US" dirty="0">
                <a:effectLst/>
                <a:latin typeface="Helvetica Neue" panose="02000503000000020004" pitchFamily="2" charset="0"/>
              </a:rPr>
              <a:t>Calculate estimated CO2 emissions</a:t>
            </a:r>
          </a:p>
          <a:p>
            <a:r>
              <a:rPr lang="en-US" dirty="0">
                <a:effectLst/>
                <a:latin typeface="Helvetica Neue" panose="02000503000000020004" pitchFamily="2" charset="0"/>
              </a:rPr>
              <a:t>Store aggregated data in Prometheus database</a:t>
            </a:r>
          </a:p>
          <a:p>
            <a:r>
              <a:rPr lang="en-US" dirty="0">
                <a:latin typeface="Helvetica Neue" panose="02000503000000020004" pitchFamily="2" charset="0"/>
              </a:rPr>
              <a:t>V</a:t>
            </a:r>
            <a:r>
              <a:rPr lang="en-US" dirty="0">
                <a:effectLst/>
                <a:latin typeface="Helvetica Neue" panose="02000503000000020004" pitchFamily="2" charset="0"/>
              </a:rPr>
              <a:t>isualize/query aggregated data with OpenShift Observe  Metric query, Prometheus dashboard, &amp; command line</a:t>
            </a:r>
          </a:p>
          <a:p>
            <a:r>
              <a:rPr lang="en-US" dirty="0">
                <a:latin typeface="Helvetica Neue" panose="02000503000000020004" pitchFamily="2" charset="0"/>
              </a:rPr>
              <a:t>L</a:t>
            </a:r>
            <a:r>
              <a:rPr lang="en-US" dirty="0">
                <a:effectLst/>
                <a:latin typeface="Helvetica Neue" panose="02000503000000020004" pitchFamily="2" charset="0"/>
              </a:rPr>
              <a:t>ong-term monitoring of cluster workgroups labeled by labelgroups</a:t>
            </a:r>
          </a:p>
          <a:p>
            <a:r>
              <a:rPr lang="en-US" dirty="0">
                <a:latin typeface="Helvetica Neue" panose="02000503000000020004" pitchFamily="2" charset="0"/>
              </a:rPr>
              <a:t>F</a:t>
            </a:r>
            <a:r>
              <a:rPr lang="en-US" dirty="0">
                <a:effectLst/>
                <a:latin typeface="Helvetica Neue" panose="02000503000000020004" pitchFamily="2" charset="0"/>
              </a:rPr>
              <a:t>unction on a single Kubernetes cluster including OpenShift</a:t>
            </a:r>
          </a:p>
          <a:p>
            <a:r>
              <a:rPr lang="en-US" dirty="0">
                <a:effectLst/>
                <a:latin typeface="Helvetica Neue" panose="02000503000000020004" pitchFamily="2" charset="0"/>
              </a:rPr>
              <a:t>Function on multiple independent Kubernetes clusters including OpenShift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8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446BE-C5E3-3A15-49CC-BC2532B7F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Currently Customizable SusQL Capabilities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13D2D-AF28-3163-9BFE-D03B071FC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Helvetica Neue" panose="02000503000000020004" pitchFamily="2" charset="0"/>
              </a:rPr>
              <a:t>Use non-Prometheus databases through Thanos</a:t>
            </a:r>
          </a:p>
          <a:p>
            <a:r>
              <a:rPr lang="en-US" dirty="0">
                <a:effectLst/>
                <a:latin typeface="Helvetica Neue" panose="02000503000000020004" pitchFamily="2" charset="0"/>
              </a:rPr>
              <a:t>Gather energy data from compatible sources other than Kepler</a:t>
            </a:r>
          </a:p>
          <a:p>
            <a:r>
              <a:rPr lang="en-US" dirty="0">
                <a:latin typeface="Helvetica Neue" panose="02000503000000020004" pitchFamily="2" charset="0"/>
              </a:rPr>
              <a:t>Provide energy/CO2 data to 3rd party applications through Prometheus query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64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D6A2-1E33-D5AC-B14D-50363189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Capability Plan 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6FE9D2-7E2B-A728-2864-12E2EA986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485963"/>
              </p:ext>
            </p:extLst>
          </p:nvPr>
        </p:nvGraphicFramePr>
        <p:xfrm>
          <a:off x="718279" y="1447800"/>
          <a:ext cx="10515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6300561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766303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069772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73100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Capability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Current Default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Customizable?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Future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3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Energy data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Kepler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Easier customization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1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Prometheus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Yes, if Thanos protocol.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Easier customization. Non-Thanos Protocol support.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6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Kubernetes cluster (such as OpenShift)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 non-Kubernetes environments such as RHEL AI  on Steps 1 and 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61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Multi-Cluster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 cluster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 aggregating and visualizing multiple clusters.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5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OpenShift AI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Improve integration.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7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RHEL AI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Step 3 running on OpenShift supportable.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Step 1 in compatible container on OpenShift.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 step 2 running on hybrid cloud.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9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CO2 Estimation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Calculation with static and dynamic carbon intensity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Green Software Foundation Carbon Aware SDK Integration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25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880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3047-318D-2707-C3B4-9D75E5701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D0307-EC71-C940-1B11-B3B2C8755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08" y="1387010"/>
            <a:ext cx="10840092" cy="547099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Improve reliability and accuracy</a:t>
            </a:r>
          </a:p>
          <a:p>
            <a:pPr lvl="1"/>
            <a:r>
              <a:rPr lang="en-US" dirty="0"/>
              <a:t>SusQL resource utilization analysis, potential double counting bug, functional verification during CI</a:t>
            </a:r>
          </a:p>
          <a:p>
            <a:r>
              <a:rPr lang="en-US" dirty="0"/>
              <a:t>SusQL with OpenShift AI Support</a:t>
            </a:r>
          </a:p>
          <a:p>
            <a:pPr lvl="1"/>
            <a:r>
              <a:rPr lang="en-US" dirty="0"/>
              <a:t>Improve SusQL Operator integration with OpenShift AI</a:t>
            </a:r>
          </a:p>
          <a:p>
            <a:r>
              <a:rPr lang="en-US" dirty="0"/>
              <a:t>Multi-cluster items</a:t>
            </a:r>
          </a:p>
          <a:p>
            <a:pPr lvl="1"/>
            <a:r>
              <a:rPr lang="en-US" dirty="0"/>
              <a:t>Add Cluster ID. Include in logged data tuples.</a:t>
            </a:r>
          </a:p>
          <a:p>
            <a:pPr lvl="1"/>
            <a:r>
              <a:rPr lang="en-US" dirty="0"/>
              <a:t>Verify and document Thanos accessible database interactivity.</a:t>
            </a:r>
          </a:p>
          <a:p>
            <a:pPr lvl="1"/>
            <a:r>
              <a:rPr lang="en-US" dirty="0"/>
              <a:t>Enable access to and visualization of data from the entire multi-</a:t>
            </a:r>
            <a:r>
              <a:rPr lang="en-US" dirty="0" err="1"/>
              <a:t>clusterverse</a:t>
            </a:r>
            <a:r>
              <a:rPr lang="en-US" dirty="0"/>
              <a:t>. (Use </a:t>
            </a:r>
            <a:r>
              <a:rPr lang="en-US" dirty="0" err="1"/>
              <a:t>KubeStellar</a:t>
            </a:r>
            <a:r>
              <a:rPr lang="en-US" dirty="0"/>
              <a:t>?)</a:t>
            </a:r>
          </a:p>
          <a:p>
            <a:r>
              <a:rPr lang="en-US" dirty="0"/>
              <a:t>SusQL on RHEL AI Support for Steps 1-3</a:t>
            </a:r>
          </a:p>
          <a:p>
            <a:r>
              <a:rPr lang="en-US" dirty="0"/>
              <a:t>Support metrics useful for inference and fine tuning</a:t>
            </a:r>
          </a:p>
          <a:p>
            <a:pPr lvl="1"/>
            <a:r>
              <a:rPr lang="en-US" dirty="0"/>
              <a:t>Such as energy/CO2 per token, energy/CO2 per request, etc.</a:t>
            </a:r>
          </a:p>
          <a:p>
            <a:pPr lvl="1"/>
            <a:r>
              <a:rPr lang="en-US" dirty="0"/>
              <a:t>Support modular input from other platforms</a:t>
            </a:r>
          </a:p>
          <a:p>
            <a:r>
              <a:rPr lang="en-US" dirty="0"/>
              <a:t>Continue Kepler decoupling</a:t>
            </a:r>
          </a:p>
          <a:p>
            <a:pPr lvl="1"/>
            <a:r>
              <a:rPr lang="en-US" dirty="0"/>
              <a:t>Refactor descriptions, variable naming, documentation, etc.</a:t>
            </a:r>
          </a:p>
          <a:p>
            <a:pPr lvl="1"/>
            <a:r>
              <a:rPr lang="en-US" dirty="0"/>
              <a:t>Use CRD rather than </a:t>
            </a:r>
            <a:r>
              <a:rPr lang="en-US" dirty="0" err="1"/>
              <a:t>configmaps</a:t>
            </a:r>
            <a:r>
              <a:rPr lang="en-US" dirty="0"/>
              <a:t> for operator level configuration.</a:t>
            </a:r>
          </a:p>
          <a:p>
            <a:r>
              <a:rPr lang="en-US" dirty="0"/>
              <a:t>Improve compatibility within ecosystem</a:t>
            </a:r>
          </a:p>
          <a:p>
            <a:pPr lvl="1"/>
            <a:r>
              <a:rPr lang="en-US" dirty="0"/>
              <a:t>Integration with Green Software Foundation’s Carbon Aware SDK</a:t>
            </a:r>
          </a:p>
          <a:p>
            <a:pPr lvl="1"/>
            <a:r>
              <a:rPr lang="en-US" dirty="0"/>
              <a:t>Integration with resource schedulers including ODH &amp; MCAD</a:t>
            </a:r>
          </a:p>
          <a:p>
            <a:pPr lvl="1"/>
            <a:r>
              <a:rPr lang="en-US" dirty="0"/>
              <a:t>Improved output including custom output metrics, multiple metrics, and interval queries.</a:t>
            </a:r>
          </a:p>
          <a:p>
            <a:r>
              <a:rPr lang="en-US" dirty="0"/>
              <a:t>Enable fine grained user permission support</a:t>
            </a:r>
          </a:p>
          <a:p>
            <a:r>
              <a:rPr lang="en-US" dirty="0"/>
              <a:t>Additional label tagging functionality</a:t>
            </a:r>
          </a:p>
          <a:p>
            <a:pPr lvl="1"/>
            <a:r>
              <a:rPr lang="en-US" dirty="0"/>
              <a:t>Namespace rules, annotation rules, RE support</a:t>
            </a:r>
          </a:p>
          <a:p>
            <a:r>
              <a:rPr lang="en-US" dirty="0"/>
              <a:t>Details and additional tasks @ github.com/sustainable-computing-io/susql-operator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87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14022</TotalTime>
  <Words>875</Words>
  <Application>Microsoft Macintosh PowerPoint</Application>
  <PresentationFormat>Widescreen</PresentationFormat>
  <Paragraphs>140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Helvetica Neue</vt:lpstr>
      <vt:lpstr>Office Theme</vt:lpstr>
      <vt:lpstr>Energy &amp; CO2 Emission Aggregation Using Project SusQL</vt:lpstr>
      <vt:lpstr>SusQL – Easily Track Total Energy Consumption &amp; CO2 Emission</vt:lpstr>
      <vt:lpstr>High Level View</vt:lpstr>
      <vt:lpstr>SusQL Motivation</vt:lpstr>
      <vt:lpstr>Relevance</vt:lpstr>
      <vt:lpstr>Four Steps to Use SusQL</vt:lpstr>
      <vt:lpstr>1. Install from OperatorHub</vt:lpstr>
      <vt:lpstr>2. Create labelgroup(s)</vt:lpstr>
      <vt:lpstr>3. Create Workload</vt:lpstr>
      <vt:lpstr>4a. Observing energy &amp; CO2 from command line</vt:lpstr>
      <vt:lpstr>4b. Observing energy from Observe tab</vt:lpstr>
      <vt:lpstr>4c. Observing CO2 from Observe tab</vt:lpstr>
      <vt:lpstr>Current SusQL Capabilities</vt:lpstr>
      <vt:lpstr>Currently Customizable SusQL Capabilities</vt:lpstr>
      <vt:lpstr>Capability Plan Summary</vt:lpstr>
      <vt:lpstr>Ongoing Roadmap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Enable Openshift User Workload Prometheus</dc:title>
  <dc:creator>Sunyanan Choochotkaew1</dc:creator>
  <cp:lastModifiedBy>Scott Trent</cp:lastModifiedBy>
  <cp:revision>92</cp:revision>
  <dcterms:created xsi:type="dcterms:W3CDTF">2023-12-06T15:03:40Z</dcterms:created>
  <dcterms:modified xsi:type="dcterms:W3CDTF">2024-09-12T02:52:36Z</dcterms:modified>
</cp:coreProperties>
</file>