
<file path=[Content_Types].xml><?xml version="1.0" encoding="utf-8"?>
<Types xmlns="http://schemas.openxmlformats.org/package/2006/content-types">
  <Default Extension="xml" ContentType="application/xml"/>
  <Default Extension="jpeg" ContentType="image/jpeg"/>
  <Default Extension="jpg" ContentType="image/png"/>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1"/>
  </p:notesMasterIdLst>
  <p:sldIdLst>
    <p:sldId id="256" r:id="rId2"/>
    <p:sldId id="277" r:id="rId3"/>
    <p:sldId id="278" r:id="rId4"/>
    <p:sldId id="279" r:id="rId5"/>
    <p:sldId id="280" r:id="rId6"/>
    <p:sldId id="281" r:id="rId7"/>
    <p:sldId id="292" r:id="rId8"/>
    <p:sldId id="282" r:id="rId9"/>
    <p:sldId id="283" r:id="rId10"/>
    <p:sldId id="284" r:id="rId11"/>
    <p:sldId id="289" r:id="rId12"/>
    <p:sldId id="257" r:id="rId13"/>
    <p:sldId id="260" r:id="rId14"/>
    <p:sldId id="285" r:id="rId15"/>
    <p:sldId id="263" r:id="rId16"/>
    <p:sldId id="265" r:id="rId17"/>
    <p:sldId id="266" r:id="rId18"/>
    <p:sldId id="286" r:id="rId19"/>
    <p:sldId id="267" r:id="rId20"/>
    <p:sldId id="290" r:id="rId21"/>
    <p:sldId id="291" r:id="rId22"/>
    <p:sldId id="269" r:id="rId23"/>
    <p:sldId id="271" r:id="rId24"/>
    <p:sldId id="273" r:id="rId25"/>
    <p:sldId id="293" r:id="rId26"/>
    <p:sldId id="294" r:id="rId27"/>
    <p:sldId id="295" r:id="rId28"/>
    <p:sldId id="296"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4C4"/>
    <a:srgbClr val="B7B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95"/>
    <p:restoredTop sz="94794"/>
  </p:normalViewPr>
  <p:slideViewPr>
    <p:cSldViewPr snapToGrid="0" snapToObjects="1">
      <p:cViewPr varScale="1">
        <p:scale>
          <a:sx n="137" d="100"/>
          <a:sy n="137" d="100"/>
        </p:scale>
        <p:origin x="172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D1477-7A10-AA45-8C8A-3437A3CB0F41}" type="datetimeFigureOut">
              <a:rPr lang="en-US" smtClean="0"/>
              <a:t>12/8/18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4DEA9-E14E-884B-AA87-BA6392ABB845}" type="slidenum">
              <a:rPr lang="en-US" smtClean="0"/>
              <a:t>‹#›</a:t>
            </a:fld>
            <a:endParaRPr lang="en-US"/>
          </a:p>
        </p:txBody>
      </p:sp>
    </p:spTree>
    <p:extLst>
      <p:ext uri="{BB962C8B-B14F-4D97-AF65-F5344CB8AC3E}">
        <p14:creationId xmlns:p14="http://schemas.microsoft.com/office/powerpoint/2010/main" val="987624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everyone, my</a:t>
            </a:r>
            <a:r>
              <a:rPr lang="en-US" baseline="0" dirty="0" smtClean="0"/>
              <a:t> name is Zhenjie Zhao. I am a PhD student from HCI initiative of HKUST. Our paper is XXX. This work is collaborated with my supervisor </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0</a:t>
            </a:fld>
            <a:endParaRPr lang="en-US"/>
          </a:p>
        </p:txBody>
      </p:sp>
    </p:spTree>
    <p:extLst>
      <p:ext uri="{BB962C8B-B14F-4D97-AF65-F5344CB8AC3E}">
        <p14:creationId xmlns:p14="http://schemas.microsoft.com/office/powerpoint/2010/main" val="566710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different color patterns, here</a:t>
            </a:r>
            <a:r>
              <a:rPr lang="en-US" baseline="0" dirty="0" smtClean="0"/>
              <a:t> are some example design results.</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10</a:t>
            </a:fld>
            <a:endParaRPr lang="en-US"/>
          </a:p>
        </p:txBody>
      </p:sp>
    </p:spTree>
    <p:extLst>
      <p:ext uri="{BB962C8B-B14F-4D97-AF65-F5344CB8AC3E}">
        <p14:creationId xmlns:p14="http://schemas.microsoft.com/office/powerpoint/2010/main" val="67518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generative model design, we used generative adversarial network, or GAN. </a:t>
            </a:r>
            <a:r>
              <a:rPr lang="en-US" dirty="0" smtClean="0"/>
              <a:t>Generative Adversarial Networks, or in</a:t>
            </a:r>
            <a:r>
              <a:rPr lang="en-US" baseline="0" dirty="0" smtClean="0"/>
              <a:t> particular, conditional generative adversarial network, has become a popular model for generative art recently. Our work is based on the pix2pix network, which can translate an image from one domain to another domain with the trained generative network.</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11</a:t>
            </a:fld>
            <a:endParaRPr lang="en-US"/>
          </a:p>
        </p:txBody>
      </p:sp>
    </p:spTree>
    <p:extLst>
      <p:ext uri="{BB962C8B-B14F-4D97-AF65-F5344CB8AC3E}">
        <p14:creationId xmlns:p14="http://schemas.microsoft.com/office/powerpoint/2010/main" val="151550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take inspiration from system theory to approach this problem. In particular, we look at it as an control problem, where in (a), human try to control the generative network to produce output, and look at the result to adjust the input. However, due to the problem of we usually cannot predict the result of GAN, we design an compensator to compensate the input of humans, which ideally can produce more reliable output.</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12</a:t>
            </a:fld>
            <a:endParaRPr lang="en-US"/>
          </a:p>
        </p:txBody>
      </p:sp>
    </p:spTree>
    <p:extLst>
      <p:ext uri="{BB962C8B-B14F-4D97-AF65-F5344CB8AC3E}">
        <p14:creationId xmlns:p14="http://schemas.microsoft.com/office/powerpoint/2010/main" val="60820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take inspiration from system theory to approach this problem. In particular, we look at it as an control problem, where in (a), human try to control the generative network to produce output, and look at the result to adjust the input. However, due to the problem of we usually cannot predict the result of GAN, we design an compensator to compensate the input of humans, which ideally can produce more reliable output.</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13</a:t>
            </a:fld>
            <a:endParaRPr lang="en-US"/>
          </a:p>
        </p:txBody>
      </p:sp>
    </p:spTree>
    <p:extLst>
      <p:ext uri="{BB962C8B-B14F-4D97-AF65-F5344CB8AC3E}">
        <p14:creationId xmlns:p14="http://schemas.microsoft.com/office/powerpoint/2010/main" val="191240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Designing architecture of deep neural network</a:t>
            </a:r>
            <a:r>
              <a:rPr lang="en-US" baseline="0" dirty="0" smtClean="0"/>
              <a:t> is hard. We simply use existing generative network, and tune it to work. In particular, we first use the landmarks to generate a compensation signal, and concatenate it with a sketch image to generate the final output. During training, we compare two image pairs are the same or not, namely, the compensation signal with the generated output, or the ground-truth image. </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14</a:t>
            </a:fld>
            <a:endParaRPr lang="en-US"/>
          </a:p>
        </p:txBody>
      </p:sp>
    </p:spTree>
    <p:extLst>
      <p:ext uri="{BB962C8B-B14F-4D97-AF65-F5344CB8AC3E}">
        <p14:creationId xmlns:p14="http://schemas.microsoft.com/office/powerpoint/2010/main" val="353191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a:t>
            </a:r>
            <a:r>
              <a:rPr lang="en-US" baseline="0" dirty="0" smtClean="0"/>
              <a:t> a small part of the </a:t>
            </a:r>
            <a:r>
              <a:rPr lang="en-US" baseline="0" dirty="0" err="1" smtClean="0"/>
              <a:t>deepfashion</a:t>
            </a:r>
            <a:r>
              <a:rPr lang="en-US" baseline="0" dirty="0" smtClean="0"/>
              <a:t> dataset, and trained it on a station with two 1080 GPU. It converged in about 10 hours. And for the system, we implement it as client-server architecture, and use </a:t>
            </a:r>
            <a:r>
              <a:rPr lang="en-US" baseline="0" dirty="0" err="1" smtClean="0"/>
              <a:t>WebRTC</a:t>
            </a:r>
            <a:r>
              <a:rPr lang="en-US" baseline="0" dirty="0" smtClean="0"/>
              <a:t> to get live videos. Please see the paper for details.</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15</a:t>
            </a:fld>
            <a:endParaRPr lang="en-US"/>
          </a:p>
        </p:txBody>
      </p:sp>
    </p:spTree>
    <p:extLst>
      <p:ext uri="{BB962C8B-B14F-4D97-AF65-F5344CB8AC3E}">
        <p14:creationId xmlns:p14="http://schemas.microsoft.com/office/powerpoint/2010/main" val="2085383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evaluate the method and the system through an</a:t>
            </a:r>
            <a:r>
              <a:rPr lang="en-US" baseline="0" dirty="0" smtClean="0"/>
              <a:t> online study and an offline study separately. The online study is used to test the general usability, comparison of generated results with our method and pix2pix, and the particular perceptual difference. The offline study is a more focused qualitative study.</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16</a:t>
            </a:fld>
            <a:endParaRPr lang="en-US"/>
          </a:p>
        </p:txBody>
      </p:sp>
    </p:spTree>
    <p:extLst>
      <p:ext uri="{BB962C8B-B14F-4D97-AF65-F5344CB8AC3E}">
        <p14:creationId xmlns:p14="http://schemas.microsoft.com/office/powerpoint/2010/main" val="155972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what the figures are, bigger, two slides,  3D effects, </a:t>
            </a:r>
            <a:endParaRPr lang="en-US" dirty="0" smtClean="0"/>
          </a:p>
          <a:p>
            <a:endParaRPr lang="en-US" dirty="0" smtClean="0"/>
          </a:p>
          <a:p>
            <a:r>
              <a:rPr lang="en-US" dirty="0" smtClean="0"/>
              <a:t>In the second</a:t>
            </a:r>
            <a:r>
              <a:rPr lang="en-US" baseline="0" dirty="0" smtClean="0"/>
              <a:t> experiment, out of 460 results, 300 select out method. And for the detailed comparison, we find that people like our method because </a:t>
            </a:r>
            <a:r>
              <a:rPr lang="en-US" sz="1200" b="0" i="0" u="none" strike="noStrike" kern="1200" baseline="0" dirty="0" smtClean="0">
                <a:solidFill>
                  <a:schemeClr val="tx1"/>
                </a:solidFill>
                <a:latin typeface="+mn-lt"/>
                <a:ea typeface="+mn-ea"/>
                <a:cs typeface="+mn-cs"/>
              </a:rPr>
              <a:t>they are “softer”, more “textured”, and “clear”, while people like pix2pix because they are “bright”, “saturated”.</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18</a:t>
            </a:fld>
            <a:endParaRPr lang="en-US"/>
          </a:p>
        </p:txBody>
      </p:sp>
    </p:spTree>
    <p:extLst>
      <p:ext uri="{BB962C8B-B14F-4D97-AF65-F5344CB8AC3E}">
        <p14:creationId xmlns:p14="http://schemas.microsoft.com/office/powerpoint/2010/main" val="1016860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what the figures are, bigger, two slides,  3D effects, </a:t>
            </a:r>
            <a:endParaRPr lang="en-US" dirty="0" smtClean="0"/>
          </a:p>
          <a:p>
            <a:endParaRPr lang="en-US" dirty="0" smtClean="0"/>
          </a:p>
          <a:p>
            <a:r>
              <a:rPr lang="en-US" dirty="0" smtClean="0"/>
              <a:t>In the second</a:t>
            </a:r>
            <a:r>
              <a:rPr lang="en-US" baseline="0" dirty="0" smtClean="0"/>
              <a:t> experiment, out of 460 results, 300 select out method. And for the detailed comparison, we find that people like our method because </a:t>
            </a:r>
            <a:r>
              <a:rPr lang="en-US" sz="1200" b="0" i="0" u="none" strike="noStrike" kern="1200" baseline="0" dirty="0" smtClean="0">
                <a:solidFill>
                  <a:schemeClr val="tx1"/>
                </a:solidFill>
                <a:latin typeface="+mn-lt"/>
                <a:ea typeface="+mn-ea"/>
                <a:cs typeface="+mn-cs"/>
              </a:rPr>
              <a:t>they are “softer”, more “textured”, and “clear”, while people like pix2pix because they are “bright”, “saturated”.</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19</a:t>
            </a:fld>
            <a:endParaRPr lang="en-US"/>
          </a:p>
        </p:txBody>
      </p:sp>
    </p:spTree>
    <p:extLst>
      <p:ext uri="{BB962C8B-B14F-4D97-AF65-F5344CB8AC3E}">
        <p14:creationId xmlns:p14="http://schemas.microsoft.com/office/powerpoint/2010/main" val="579716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what the figures are, bigger, two slides,  3D effects, </a:t>
            </a:r>
            <a:endParaRPr lang="en-US" dirty="0" smtClean="0"/>
          </a:p>
          <a:p>
            <a:endParaRPr lang="en-US" dirty="0" smtClean="0"/>
          </a:p>
          <a:p>
            <a:r>
              <a:rPr lang="en-US" dirty="0" smtClean="0"/>
              <a:t>In the second</a:t>
            </a:r>
            <a:r>
              <a:rPr lang="en-US" baseline="0" dirty="0" smtClean="0"/>
              <a:t> experiment, out of 460 results, 300 select out method. And for the detailed comparison, we find that people like our method because </a:t>
            </a:r>
            <a:r>
              <a:rPr lang="en-US" sz="1200" b="0" i="0" u="none" strike="noStrike" kern="1200" baseline="0" dirty="0" smtClean="0">
                <a:solidFill>
                  <a:schemeClr val="tx1"/>
                </a:solidFill>
                <a:latin typeface="+mn-lt"/>
                <a:ea typeface="+mn-ea"/>
                <a:cs typeface="+mn-cs"/>
              </a:rPr>
              <a:t>they are “softer”, more “textured”, and “clear”, while people like pix2pix because they are “bright”, “saturated”.</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20</a:t>
            </a:fld>
            <a:endParaRPr lang="en-US"/>
          </a:p>
        </p:txBody>
      </p:sp>
    </p:spTree>
    <p:extLst>
      <p:ext uri="{BB962C8B-B14F-4D97-AF65-F5344CB8AC3E}">
        <p14:creationId xmlns:p14="http://schemas.microsoft.com/office/powerpoint/2010/main" val="764908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fashion</a:t>
            </a:r>
            <a:r>
              <a:rPr lang="en-US" baseline="0" dirty="0" smtClean="0"/>
              <a:t> design, sketching is </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1</a:t>
            </a:fld>
            <a:endParaRPr lang="en-US"/>
          </a:p>
        </p:txBody>
      </p:sp>
    </p:spTree>
    <p:extLst>
      <p:ext uri="{BB962C8B-B14F-4D97-AF65-F5344CB8AC3E}">
        <p14:creationId xmlns:p14="http://schemas.microsoft.com/office/powerpoint/2010/main" val="66313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primary work is still</a:t>
            </a:r>
            <a:r>
              <a:rPr lang="en-US" baseline="0" dirty="0" smtClean="0"/>
              <a:t> quite limited. For example, we could further improve the </a:t>
            </a:r>
            <a:r>
              <a:rPr lang="en-US" baseline="0" dirty="0" err="1" smtClean="0"/>
              <a:t>cGAN</a:t>
            </a:r>
            <a:r>
              <a:rPr lang="en-US" baseline="0" dirty="0" smtClean="0"/>
              <a:t> model, and also enrich the AR application. In addition, in the theory part, how could AI collaborate with humans efficiently is also an important question needed to be addressed.</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21</a:t>
            </a:fld>
            <a:endParaRPr lang="en-US"/>
          </a:p>
        </p:txBody>
      </p:sp>
    </p:spTree>
    <p:extLst>
      <p:ext uri="{BB962C8B-B14F-4D97-AF65-F5344CB8AC3E}">
        <p14:creationId xmlns:p14="http://schemas.microsoft.com/office/powerpoint/2010/main" val="39173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long-standing</a:t>
            </a:r>
            <a:r>
              <a:rPr lang="en-US" baseline="0" dirty="0" smtClean="0"/>
              <a:t> practice in </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2</a:t>
            </a:fld>
            <a:endParaRPr lang="en-US"/>
          </a:p>
        </p:txBody>
      </p:sp>
    </p:spTree>
    <p:extLst>
      <p:ext uri="{BB962C8B-B14F-4D97-AF65-F5344CB8AC3E}">
        <p14:creationId xmlns:p14="http://schemas.microsoft.com/office/powerpoint/2010/main" val="1429742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for entertainment and personal sense-making purposes,</a:t>
            </a:r>
            <a:r>
              <a:rPr lang="en-US" baseline="0" dirty="0" smtClean="0"/>
              <a:t> how could we help novices acquire this skill, where novices usually are not good at drawing and forming design ideas. Previously works have explored font design, fabrication, and so on, and we will try to address it for fashion design.</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3</a:t>
            </a:fld>
            <a:endParaRPr lang="en-US"/>
          </a:p>
        </p:txBody>
      </p:sp>
    </p:spTree>
    <p:extLst>
      <p:ext uri="{BB962C8B-B14F-4D97-AF65-F5344CB8AC3E}">
        <p14:creationId xmlns:p14="http://schemas.microsoft.com/office/powerpoint/2010/main" val="208113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idea</a:t>
            </a:r>
            <a:r>
              <a:rPr lang="en-US" baseline="0" dirty="0" smtClean="0"/>
              <a:t> is by using AI technology for design. Machine learning as a design material has been explored by researchers recently. Here AI we means </a:t>
            </a:r>
            <a:r>
              <a:rPr lang="mr-IN" baseline="0" dirty="0" smtClean="0"/>
              <a:t>…</a:t>
            </a:r>
            <a:r>
              <a:rPr lang="en-US" baseline="0" dirty="0" smtClean="0"/>
              <a:t> In general, there are two paradigms of design with AI: </a:t>
            </a:r>
            <a:r>
              <a:rPr lang="mr-IN" baseline="0" dirty="0" smtClean="0"/>
              <a:t>……</a:t>
            </a:r>
            <a:r>
              <a:rPr lang="en-US" baseline="0" dirty="0" smtClean="0"/>
              <a:t> Our solution is to try to make human collaborate with AI together, and therefore benefits both approaches.</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4</a:t>
            </a:fld>
            <a:endParaRPr lang="en-US"/>
          </a:p>
        </p:txBody>
      </p:sp>
    </p:spTree>
    <p:extLst>
      <p:ext uri="{BB962C8B-B14F-4D97-AF65-F5344CB8AC3E}">
        <p14:creationId xmlns:p14="http://schemas.microsoft.com/office/powerpoint/2010/main" val="95695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a:t>
            </a:r>
            <a:r>
              <a:rPr lang="en-US" baseline="0" dirty="0" smtClean="0"/>
              <a:t> problem, we formulate three design requirements: </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5</a:t>
            </a:fld>
            <a:endParaRPr lang="en-US"/>
          </a:p>
        </p:txBody>
      </p:sp>
    </p:spTree>
    <p:extLst>
      <p:ext uri="{BB962C8B-B14F-4D97-AF65-F5344CB8AC3E}">
        <p14:creationId xmlns:p14="http://schemas.microsoft.com/office/powerpoint/2010/main" val="334199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particular, we design an AR application to help</a:t>
            </a:r>
            <a:r>
              <a:rPr lang="en-US" baseline="0" dirty="0" smtClean="0"/>
              <a:t> users adapt </a:t>
            </a:r>
            <a:r>
              <a:rPr lang="mr-IN" baseline="0" dirty="0" smtClean="0"/>
              <a:t>…</a:t>
            </a:r>
            <a:r>
              <a:rPr lang="en-US" baseline="0" dirty="0" smtClean="0"/>
              <a:t>. In addition, users can also use the image mode for design.</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7</a:t>
            </a:fld>
            <a:endParaRPr lang="en-US"/>
          </a:p>
        </p:txBody>
      </p:sp>
    </p:spTree>
    <p:extLst>
      <p:ext uri="{BB962C8B-B14F-4D97-AF65-F5344CB8AC3E}">
        <p14:creationId xmlns:p14="http://schemas.microsoft.com/office/powerpoint/2010/main" val="185590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for human-AI collaboration,</a:t>
            </a:r>
            <a:r>
              <a:rPr lang="en-US" baseline="0" dirty="0" smtClean="0"/>
              <a:t> we use a recent proposed generative model. And for more smooth collaboration with this model, we propose a compensation method to help users design more effectively. I will present this method in more details later.</a:t>
            </a:r>
            <a:r>
              <a:rPr lang="en-US" dirty="0" smtClean="0"/>
              <a:t> Now let me show you a video</a:t>
            </a:r>
            <a:r>
              <a:rPr lang="en-US" baseline="0" dirty="0" smtClean="0"/>
              <a:t> how it works.</a:t>
            </a:r>
          </a:p>
          <a:p>
            <a:r>
              <a:rPr lang="en-US" dirty="0" smtClean="0"/>
              <a:t>First,</a:t>
            </a:r>
            <a:r>
              <a:rPr lang="en-US" baseline="0" dirty="0" smtClean="0"/>
              <a:t> with a reference image, users first need to adjust the clothing landmarks, which is a relative easy task, and we use this input to generate a compensation signal.</a:t>
            </a:r>
          </a:p>
          <a:p>
            <a:r>
              <a:rPr lang="en-US" baseline="0" dirty="0" smtClean="0"/>
              <a:t>Then users sketch clothing contour on it, together with the compensation signal, we can generate a better result. In addition, we also provide a color transfer function, where users can transfer different color patterns onto the final design. Users can design iteratively. And with the compensation method, the final output is relatively easy to control.</a:t>
            </a:r>
            <a:endParaRPr lang="en-US" dirty="0" smtClean="0"/>
          </a:p>
        </p:txBody>
      </p:sp>
      <p:sp>
        <p:nvSpPr>
          <p:cNvPr id="4" name="Slide Number Placeholder 3"/>
          <p:cNvSpPr>
            <a:spLocks noGrp="1"/>
          </p:cNvSpPr>
          <p:nvPr>
            <p:ph type="sldNum" sz="quarter" idx="10"/>
          </p:nvPr>
        </p:nvSpPr>
        <p:spPr/>
        <p:txBody>
          <a:bodyPr/>
          <a:lstStyle/>
          <a:p>
            <a:fld id="{C6F4DEA9-E14E-884B-AA87-BA6392ABB845}" type="slidenum">
              <a:rPr lang="en-US" smtClean="0"/>
              <a:t>8</a:t>
            </a:fld>
            <a:endParaRPr lang="en-US"/>
          </a:p>
        </p:txBody>
      </p:sp>
    </p:spTree>
    <p:extLst>
      <p:ext uri="{BB962C8B-B14F-4D97-AF65-F5344CB8AC3E}">
        <p14:creationId xmlns:p14="http://schemas.microsoft.com/office/powerpoint/2010/main" val="31026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shown previously,</a:t>
            </a:r>
            <a:r>
              <a:rPr lang="en-US" baseline="0" dirty="0" smtClean="0"/>
              <a:t> we have a color transfer function that allows users to transfer color patterns onto the final designs, which can help users integrate elements from subculture easily.</a:t>
            </a:r>
            <a:endParaRPr lang="en-US" dirty="0"/>
          </a:p>
        </p:txBody>
      </p:sp>
      <p:sp>
        <p:nvSpPr>
          <p:cNvPr id="4" name="Slide Number Placeholder 3"/>
          <p:cNvSpPr>
            <a:spLocks noGrp="1"/>
          </p:cNvSpPr>
          <p:nvPr>
            <p:ph type="sldNum" sz="quarter" idx="10"/>
          </p:nvPr>
        </p:nvSpPr>
        <p:spPr/>
        <p:txBody>
          <a:bodyPr/>
          <a:lstStyle/>
          <a:p>
            <a:fld id="{C6F4DEA9-E14E-884B-AA87-BA6392ABB845}" type="slidenum">
              <a:rPr lang="en-US" smtClean="0"/>
              <a:t>9</a:t>
            </a:fld>
            <a:endParaRPr lang="en-US"/>
          </a:p>
        </p:txBody>
      </p:sp>
    </p:spTree>
    <p:extLst>
      <p:ext uri="{BB962C8B-B14F-4D97-AF65-F5344CB8AC3E}">
        <p14:creationId xmlns:p14="http://schemas.microsoft.com/office/powerpoint/2010/main" val="120754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A82D24-5F26-A549-BC43-89E2FAF42D28}" type="datetime1">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0A9AE-6FD8-FE47-8779-686E14027774}" type="datetime1">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152682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63636-E0B4-DF42-B345-98DAB4912A2B}" type="datetime1">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104502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37D6C-1359-0042-9DD8-C864B5D1CB5D}" type="datetime1">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4640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4613D-5DF5-DD46-A6ED-513E1AB9F7A4}" type="datetime1">
              <a:rPr lang="en-US" smtClean="0"/>
              <a:t>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32410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5E98A-E059-9B45-94E8-E6D8A4BAD915}" type="datetime1">
              <a:rPr lang="en-US" smtClean="0"/>
              <a:t>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116289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C3B8A0-47E6-DC4D-B22F-D8C4957FFF06}" type="datetime1">
              <a:rPr lang="en-US" smtClean="0"/>
              <a:t>12/8/18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518131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2E6372-6FB3-9D4E-8844-8C1B3070D657}" type="datetime1">
              <a:rPr lang="en-US" smtClean="0"/>
              <a:t>12/8/18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18677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D3DF3-4A4C-6746-8F68-2EA1EF63DD0A}" type="datetime1">
              <a:rPr lang="en-US" smtClean="0"/>
              <a:t>12/8/18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160674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94F2C-639B-1445-AFA9-D5B27DCD2D06}" type="datetime1">
              <a:rPr lang="en-US" smtClean="0"/>
              <a:t>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2025281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C1B7C-062B-9F44-AAB0-2406769AE408}" type="datetime1">
              <a:rPr lang="en-US" smtClean="0"/>
              <a:t>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7D54C-FC18-124D-A42E-C486B0FFC067}" type="slidenum">
              <a:rPr lang="en-US" smtClean="0"/>
              <a:t>‹#›</a:t>
            </a:fld>
            <a:endParaRPr lang="en-US"/>
          </a:p>
        </p:txBody>
      </p:sp>
    </p:spTree>
    <p:extLst>
      <p:ext uri="{BB962C8B-B14F-4D97-AF65-F5344CB8AC3E}">
        <p14:creationId xmlns:p14="http://schemas.microsoft.com/office/powerpoint/2010/main" val="12937941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D005B-5DE5-9E47-8B64-089D39E9DAAA}" type="datetime1">
              <a:rPr lang="en-US" smtClean="0"/>
              <a:t>12/8/18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7D54C-FC18-124D-A42E-C486B0FFC067}"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30.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smtClean="0"/>
              <a:t>A Compensation Method of Two-stage Image Generation for Human-AI Collaborated In-situ Fashion Design in Augmented Reality Environment</a:t>
            </a:r>
            <a:endParaRPr lang="en-US" sz="3200" dirty="0"/>
          </a:p>
        </p:txBody>
      </p:sp>
      <p:sp>
        <p:nvSpPr>
          <p:cNvPr id="3" name="Subtitle 2"/>
          <p:cNvSpPr>
            <a:spLocks noGrp="1"/>
          </p:cNvSpPr>
          <p:nvPr>
            <p:ph type="subTitle" idx="1"/>
          </p:nvPr>
        </p:nvSpPr>
        <p:spPr>
          <a:xfrm>
            <a:off x="1524000" y="4255181"/>
            <a:ext cx="9144000" cy="1655762"/>
          </a:xfrm>
        </p:spPr>
        <p:txBody>
          <a:bodyPr>
            <a:normAutofit lnSpcReduction="10000"/>
          </a:bodyPr>
          <a:lstStyle/>
          <a:p>
            <a:r>
              <a:rPr lang="en-US" dirty="0" smtClean="0"/>
              <a:t>Zhenjie Zhao, </a:t>
            </a:r>
            <a:r>
              <a:rPr lang="en-US" dirty="0" err="1" smtClean="0"/>
              <a:t>Xiaojuan</a:t>
            </a:r>
            <a:r>
              <a:rPr lang="en-US" dirty="0" smtClean="0"/>
              <a:t> Ma</a:t>
            </a:r>
          </a:p>
          <a:p>
            <a:r>
              <a:rPr lang="en-US" dirty="0" smtClean="0"/>
              <a:t>Human-Computer Interaction Initiative</a:t>
            </a:r>
          </a:p>
          <a:p>
            <a:r>
              <a:rPr lang="en-US" dirty="0" smtClean="0"/>
              <a:t>Hong Kong University of Science and Technology</a:t>
            </a:r>
          </a:p>
          <a:p>
            <a:r>
              <a:rPr lang="en-US" dirty="0" smtClean="0"/>
              <a:t>Dec 10, 2018, Taichung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352" y="0"/>
            <a:ext cx="4803648" cy="180441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System Design (cont.)</a:t>
            </a:r>
          </a:p>
        </p:txBody>
      </p:sp>
      <p:sp>
        <p:nvSpPr>
          <p:cNvPr id="3" name="Content Placeholder 2"/>
          <p:cNvSpPr>
            <a:spLocks noGrp="1"/>
          </p:cNvSpPr>
          <p:nvPr>
            <p:ph idx="1"/>
          </p:nvPr>
        </p:nvSpPr>
        <p:spPr>
          <a:xfrm>
            <a:off x="838200" y="1736185"/>
            <a:ext cx="10515600" cy="4351338"/>
          </a:xfrm>
        </p:spPr>
        <p:txBody>
          <a:bodyPr/>
          <a:lstStyle/>
          <a:p>
            <a:r>
              <a:rPr lang="en-US" dirty="0"/>
              <a:t>Sketch-based augmented reality (AR) </a:t>
            </a:r>
            <a:r>
              <a:rPr lang="en-US" dirty="0" smtClean="0"/>
              <a:t>application</a:t>
            </a:r>
          </a:p>
          <a:p>
            <a:pPr lvl="1"/>
            <a:r>
              <a:rPr lang="en-US" dirty="0" smtClean="0"/>
              <a:t>Integrate </a:t>
            </a:r>
            <a:r>
              <a:rPr lang="en-US" dirty="0"/>
              <a:t>elements from </a:t>
            </a:r>
            <a:r>
              <a:rPr lang="en-US" dirty="0" smtClean="0"/>
              <a:t>subculture (R3)</a:t>
            </a:r>
            <a:endParaRPr lang="en-US" dirty="0"/>
          </a:p>
          <a:p>
            <a:pPr lvl="1"/>
            <a:endParaRPr lang="en-US" dirty="0"/>
          </a:p>
        </p:txBody>
      </p:sp>
      <p:pic>
        <p:nvPicPr>
          <p:cNvPr id="1030" name="Picture 6" descr="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447" y="2647469"/>
            <a:ext cx="5569526" cy="40740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200973" y="5718191"/>
            <a:ext cx="4152827" cy="369332"/>
          </a:xfrm>
          <a:prstGeom prst="rect">
            <a:avLst/>
          </a:prstGeom>
          <a:noFill/>
        </p:spPr>
        <p:txBody>
          <a:bodyPr wrap="square" rtlCol="0">
            <a:spAutoFit/>
          </a:bodyPr>
          <a:lstStyle/>
          <a:p>
            <a:r>
              <a:rPr lang="en-US" dirty="0" smtClean="0"/>
              <a:t>(color pattern transfer, </a:t>
            </a:r>
            <a:r>
              <a:rPr lang="en-US" dirty="0"/>
              <a:t>Huang </a:t>
            </a:r>
            <a:r>
              <a:rPr lang="en-US" dirty="0" smtClean="0"/>
              <a:t>et al., 2017)</a:t>
            </a:r>
            <a:endParaRPr lang="en-US" dirty="0"/>
          </a:p>
        </p:txBody>
      </p:sp>
      <p:sp>
        <p:nvSpPr>
          <p:cNvPr id="6" name="Rectangle 5"/>
          <p:cNvSpPr/>
          <p:nvPr/>
        </p:nvSpPr>
        <p:spPr>
          <a:xfrm>
            <a:off x="5649546" y="3653211"/>
            <a:ext cx="1357744" cy="2951018"/>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077D54C-FC18-124D-A42E-C486B0FFC067}" type="slidenum">
              <a:rPr lang="en-US" b="1" smtClean="0">
                <a:solidFill>
                  <a:schemeClr val="tx1"/>
                </a:solidFill>
              </a:rPr>
              <a:t>9</a:t>
            </a:fld>
            <a:r>
              <a:rPr lang="en-US" b="1" dirty="0">
                <a:solidFill>
                  <a:schemeClr val="tx1"/>
                </a:solidFill>
              </a:rPr>
              <a:t>/23</a:t>
            </a:r>
          </a:p>
        </p:txBody>
      </p:sp>
    </p:spTree>
    <p:extLst>
      <p:ext uri="{BB962C8B-B14F-4D97-AF65-F5344CB8AC3E}">
        <p14:creationId xmlns:p14="http://schemas.microsoft.com/office/powerpoint/2010/main" val="130287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smtClean="0"/>
              <a:t>Results </a:t>
            </a:r>
            <a:r>
              <a:rPr lang="en-US" dirty="0" smtClean="0"/>
              <a:t>with Color </a:t>
            </a:r>
            <a:r>
              <a:rPr lang="en-US" dirty="0" smtClean="0"/>
              <a:t>Pattern Transfer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9694" y="1690688"/>
            <a:ext cx="8872611" cy="4639108"/>
          </a:xfrm>
        </p:spPr>
      </p:pic>
      <p:sp>
        <p:nvSpPr>
          <p:cNvPr id="5" name="Slide Number Placeholder 4"/>
          <p:cNvSpPr>
            <a:spLocks noGrp="1"/>
          </p:cNvSpPr>
          <p:nvPr>
            <p:ph type="sldNum" sz="quarter" idx="12"/>
          </p:nvPr>
        </p:nvSpPr>
        <p:spPr/>
        <p:txBody>
          <a:bodyPr/>
          <a:lstStyle/>
          <a:p>
            <a:fld id="{A077D54C-FC18-124D-A42E-C486B0FFC067}" type="slidenum">
              <a:rPr lang="en-US" b="1" smtClean="0">
                <a:solidFill>
                  <a:schemeClr val="tx1"/>
                </a:solidFill>
              </a:rPr>
              <a:t>10</a:t>
            </a:fld>
            <a:r>
              <a:rPr lang="en-US" b="1" dirty="0">
                <a:solidFill>
                  <a:schemeClr val="tx1"/>
                </a:solidFill>
              </a:rPr>
              <a:t>/23</a:t>
            </a:r>
          </a:p>
        </p:txBody>
      </p:sp>
      <p:sp>
        <p:nvSpPr>
          <p:cNvPr id="3" name="TextBox 2"/>
          <p:cNvSpPr txBox="1"/>
          <p:nvPr/>
        </p:nvSpPr>
        <p:spPr>
          <a:xfrm>
            <a:off x="5194528" y="6356350"/>
            <a:ext cx="1802942" cy="369332"/>
          </a:xfrm>
          <a:prstGeom prst="rect">
            <a:avLst/>
          </a:prstGeom>
          <a:noFill/>
        </p:spPr>
        <p:txBody>
          <a:bodyPr wrap="square" rtlCol="0">
            <a:spAutoFit/>
          </a:bodyPr>
          <a:lstStyle/>
          <a:p>
            <a:r>
              <a:rPr lang="en-US" smtClean="0"/>
              <a:t>(with </a:t>
            </a:r>
            <a:r>
              <a:rPr lang="en-US" dirty="0" smtClean="0"/>
              <a:t>3D effects)</a:t>
            </a:r>
            <a:endParaRPr lang="en-US" dirty="0"/>
          </a:p>
        </p:txBody>
      </p:sp>
    </p:spTree>
    <p:extLst>
      <p:ext uri="{BB962C8B-B14F-4D97-AF65-F5344CB8AC3E}">
        <p14:creationId xmlns:p14="http://schemas.microsoft.com/office/powerpoint/2010/main" val="1019519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 conditional Generative </a:t>
            </a:r>
            <a:r>
              <a:rPr lang="en-US" dirty="0"/>
              <a:t>A</a:t>
            </a:r>
            <a:r>
              <a:rPr lang="en-US" dirty="0" smtClean="0"/>
              <a:t>dversarial Networks (</a:t>
            </a:r>
            <a:r>
              <a:rPr lang="en-US" dirty="0" err="1" smtClean="0"/>
              <a:t>cGAN</a:t>
            </a:r>
            <a:r>
              <a:rPr lang="en-US" dirty="0" smtClean="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53300"/>
            <a:ext cx="4402440" cy="183215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090" y="1813371"/>
            <a:ext cx="3592672" cy="35642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956439"/>
            <a:ext cx="6210300" cy="2552700"/>
          </a:xfrm>
          <a:prstGeom prst="rect">
            <a:avLst/>
          </a:prstGeom>
        </p:spPr>
      </p:pic>
      <p:sp>
        <p:nvSpPr>
          <p:cNvPr id="8" name="TextBox 7"/>
          <p:cNvSpPr txBox="1"/>
          <p:nvPr/>
        </p:nvSpPr>
        <p:spPr>
          <a:xfrm>
            <a:off x="5240639" y="3139826"/>
            <a:ext cx="2656451" cy="369332"/>
          </a:xfrm>
          <a:prstGeom prst="rect">
            <a:avLst/>
          </a:prstGeom>
          <a:noFill/>
        </p:spPr>
        <p:txBody>
          <a:bodyPr wrap="square" rtlCol="0">
            <a:spAutoFit/>
          </a:bodyPr>
          <a:lstStyle/>
          <a:p>
            <a:r>
              <a:rPr lang="en-US" dirty="0" smtClean="0"/>
              <a:t>(pix2pix, Isola et al., 2016)</a:t>
            </a:r>
            <a:endParaRPr lang="en-US" dirty="0"/>
          </a:p>
        </p:txBody>
      </p:sp>
      <p:sp>
        <p:nvSpPr>
          <p:cNvPr id="9" name="TextBox 8"/>
          <p:cNvSpPr txBox="1"/>
          <p:nvPr/>
        </p:nvSpPr>
        <p:spPr>
          <a:xfrm>
            <a:off x="8952953" y="5377665"/>
            <a:ext cx="2400847" cy="369332"/>
          </a:xfrm>
          <a:prstGeom prst="rect">
            <a:avLst/>
          </a:prstGeom>
          <a:noFill/>
        </p:spPr>
        <p:txBody>
          <a:bodyPr wrap="square" rtlCol="0">
            <a:spAutoFit/>
          </a:bodyPr>
          <a:lstStyle/>
          <a:p>
            <a:r>
              <a:rPr lang="en-US" smtClean="0"/>
              <a:t>(NIPS </a:t>
            </a:r>
            <a:r>
              <a:rPr lang="en-US"/>
              <a:t>2017 Art </a:t>
            </a:r>
            <a:r>
              <a:rPr lang="en-US" smtClean="0"/>
              <a:t>Gallery)</a:t>
            </a:r>
            <a:endParaRPr lang="en-US"/>
          </a:p>
        </p:txBody>
      </p:sp>
      <p:sp>
        <p:nvSpPr>
          <p:cNvPr id="10" name="TextBox 9"/>
          <p:cNvSpPr txBox="1"/>
          <p:nvPr/>
        </p:nvSpPr>
        <p:spPr>
          <a:xfrm>
            <a:off x="7048500" y="6078726"/>
            <a:ext cx="3120736" cy="369332"/>
          </a:xfrm>
          <a:prstGeom prst="rect">
            <a:avLst/>
          </a:prstGeom>
          <a:noFill/>
        </p:spPr>
        <p:txBody>
          <a:bodyPr wrap="square" rtlCol="0">
            <a:spAutoFit/>
          </a:bodyPr>
          <a:lstStyle/>
          <a:p>
            <a:r>
              <a:rPr lang="en-US" dirty="0" smtClean="0"/>
              <a:t>(</a:t>
            </a:r>
            <a:r>
              <a:rPr lang="en-US" dirty="0" err="1" smtClean="0"/>
              <a:t>FashionGAN</a:t>
            </a:r>
            <a:r>
              <a:rPr lang="en-US" dirty="0" smtClean="0"/>
              <a:t>, Zhu et al., 2017)</a:t>
            </a:r>
            <a:endParaRPr lang="en-US" dirty="0"/>
          </a:p>
        </p:txBody>
      </p:sp>
      <p:sp>
        <p:nvSpPr>
          <p:cNvPr id="3" name="Rectangle 2"/>
          <p:cNvSpPr/>
          <p:nvPr/>
        </p:nvSpPr>
        <p:spPr>
          <a:xfrm>
            <a:off x="762006" y="1776181"/>
            <a:ext cx="7051961" cy="2094765"/>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A077D54C-FC18-124D-A42E-C486B0FFC067}" type="slidenum">
              <a:rPr lang="en-US" b="1" smtClean="0">
                <a:solidFill>
                  <a:schemeClr val="tx1"/>
                </a:solidFill>
              </a:rPr>
              <a:t>11</a:t>
            </a:fld>
            <a:r>
              <a:rPr lang="en-US" b="1" dirty="0">
                <a:solidFill>
                  <a:schemeClr val="tx1"/>
                </a:solidFill>
              </a:rPr>
              <a:t>/23</a:t>
            </a:r>
          </a:p>
        </p:txBody>
      </p:sp>
    </p:spTree>
    <p:extLst>
      <p:ext uri="{BB962C8B-B14F-4D97-AF65-F5344CB8AC3E}">
        <p14:creationId xmlns:p14="http://schemas.microsoft.com/office/powerpoint/2010/main" val="154994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10" name="Rectangle 9"/>
          <p:cNvSpPr/>
          <p:nvPr/>
        </p:nvSpPr>
        <p:spPr>
          <a:xfrm>
            <a:off x="184799" y="1728348"/>
            <a:ext cx="11781382" cy="45011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Generative Model with Compensation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5218" y="3200629"/>
            <a:ext cx="6881563" cy="1556544"/>
          </a:xfrm>
        </p:spPr>
      </p:pic>
      <p:sp>
        <p:nvSpPr>
          <p:cNvPr id="9" name="TextBox 8"/>
          <p:cNvSpPr txBox="1"/>
          <p:nvPr/>
        </p:nvSpPr>
        <p:spPr>
          <a:xfrm>
            <a:off x="7514018" y="1848905"/>
            <a:ext cx="2022763" cy="461665"/>
          </a:xfrm>
          <a:prstGeom prst="rect">
            <a:avLst/>
          </a:prstGeom>
          <a:noFill/>
        </p:spPr>
        <p:txBody>
          <a:bodyPr wrap="square" rtlCol="0">
            <a:spAutoFit/>
          </a:bodyPr>
          <a:lstStyle/>
          <a:p>
            <a:r>
              <a:rPr lang="en-US" sz="2400" dirty="0" smtClean="0"/>
              <a:t>unpredictable</a:t>
            </a:r>
            <a:endParaRPr lang="en-US" dirty="0"/>
          </a:p>
        </p:txBody>
      </p:sp>
      <p:sp>
        <p:nvSpPr>
          <p:cNvPr id="11" name="Curved Up Arrow 10"/>
          <p:cNvSpPr/>
          <p:nvPr/>
        </p:nvSpPr>
        <p:spPr>
          <a:xfrm rot="17068924">
            <a:off x="8993063" y="2542423"/>
            <a:ext cx="1617765" cy="854746"/>
          </a:xfrm>
          <a:prstGeom prst="curvedUpArrow">
            <a:avLst>
              <a:gd name="adj1" fmla="val 28191"/>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4246417" y="6267114"/>
            <a:ext cx="3699164" cy="369332"/>
          </a:xfrm>
          <a:prstGeom prst="rect">
            <a:avLst/>
          </a:prstGeom>
          <a:noFill/>
        </p:spPr>
        <p:txBody>
          <a:bodyPr wrap="square" rtlCol="0">
            <a:spAutoFit/>
          </a:bodyPr>
          <a:lstStyle/>
          <a:p>
            <a:r>
              <a:rPr lang="en-US" dirty="0" smtClean="0"/>
              <a:t>(system point of view, Hu et al., 2007)</a:t>
            </a:r>
            <a:endParaRPr lang="en-US" dirty="0"/>
          </a:p>
        </p:txBody>
      </p:sp>
      <p:sp>
        <p:nvSpPr>
          <p:cNvPr id="5" name="Slide Number Placeholder 4"/>
          <p:cNvSpPr>
            <a:spLocks noGrp="1"/>
          </p:cNvSpPr>
          <p:nvPr>
            <p:ph type="sldNum" sz="quarter" idx="12"/>
          </p:nvPr>
        </p:nvSpPr>
        <p:spPr/>
        <p:txBody>
          <a:bodyPr/>
          <a:lstStyle/>
          <a:p>
            <a:fld id="{A077D54C-FC18-124D-A42E-C486B0FFC067}" type="slidenum">
              <a:rPr lang="en-US" b="1" smtClean="0">
                <a:solidFill>
                  <a:schemeClr val="tx1"/>
                </a:solidFill>
              </a:rPr>
              <a:t>12</a:t>
            </a:fld>
            <a:r>
              <a:rPr lang="en-US" b="1" dirty="0">
                <a:solidFill>
                  <a:schemeClr val="tx1"/>
                </a:solidFill>
              </a:rPr>
              <a:t>/23</a:t>
            </a:r>
          </a:p>
        </p:txBody>
      </p:sp>
    </p:spTree>
    <p:extLst>
      <p:ext uri="{BB962C8B-B14F-4D97-AF65-F5344CB8AC3E}">
        <p14:creationId xmlns:p14="http://schemas.microsoft.com/office/powerpoint/2010/main" val="156253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3" name="Rectangle 2"/>
          <p:cNvSpPr/>
          <p:nvPr/>
        </p:nvSpPr>
        <p:spPr>
          <a:xfrm>
            <a:off x="184799" y="1728348"/>
            <a:ext cx="11781382" cy="45011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Generative Model with </a:t>
            </a:r>
            <a:r>
              <a:rPr lang="en-US" dirty="0" smtClean="0"/>
              <a:t>Compensation (</a:t>
            </a:r>
            <a:r>
              <a:rPr lang="en-US" dirty="0"/>
              <a:t>cont</a:t>
            </a:r>
            <a:r>
              <a:rPr lang="en-US" dirty="0" smtClean="0"/>
              <a:t>.)</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71" y="2945991"/>
            <a:ext cx="6197457" cy="2065819"/>
          </a:xfrm>
          <a:prstGeom prst="rect">
            <a:avLst/>
          </a:prstGeom>
        </p:spPr>
      </p:pic>
      <p:sp>
        <p:nvSpPr>
          <p:cNvPr id="7" name="TextBox 6"/>
          <p:cNvSpPr txBox="1"/>
          <p:nvPr/>
        </p:nvSpPr>
        <p:spPr>
          <a:xfrm>
            <a:off x="184799" y="2484326"/>
            <a:ext cx="4553456" cy="461665"/>
          </a:xfrm>
          <a:prstGeom prst="rect">
            <a:avLst/>
          </a:prstGeom>
          <a:noFill/>
        </p:spPr>
        <p:txBody>
          <a:bodyPr wrap="square" rtlCol="0">
            <a:spAutoFit/>
          </a:bodyPr>
          <a:lstStyle/>
          <a:p>
            <a:r>
              <a:rPr lang="en-US" sz="2400" smtClean="0"/>
              <a:t>easy task, e.g., tuning landmarks</a:t>
            </a:r>
            <a:endParaRPr lang="en-US" dirty="0"/>
          </a:p>
        </p:txBody>
      </p:sp>
      <p:sp>
        <p:nvSpPr>
          <p:cNvPr id="5" name="Curved Down Arrow 4"/>
          <p:cNvSpPr/>
          <p:nvPr/>
        </p:nvSpPr>
        <p:spPr>
          <a:xfrm rot="13087395">
            <a:off x="1761873" y="3341750"/>
            <a:ext cx="1399309" cy="72043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sz="quarter" idx="12"/>
          </p:nvPr>
        </p:nvSpPr>
        <p:spPr/>
        <p:txBody>
          <a:bodyPr/>
          <a:lstStyle/>
          <a:p>
            <a:fld id="{A077D54C-FC18-124D-A42E-C486B0FFC067}" type="slidenum">
              <a:rPr lang="en-US" b="1" smtClean="0">
                <a:solidFill>
                  <a:schemeClr val="tx1"/>
                </a:solidFill>
              </a:rPr>
              <a:t>13</a:t>
            </a:fld>
            <a:r>
              <a:rPr lang="en-US" b="1" dirty="0">
                <a:solidFill>
                  <a:schemeClr val="tx1"/>
                </a:solidFill>
              </a:rPr>
              <a:t>/23</a:t>
            </a:r>
          </a:p>
        </p:txBody>
      </p:sp>
    </p:spTree>
    <p:extLst>
      <p:ext uri="{BB962C8B-B14F-4D97-AF65-F5344CB8AC3E}">
        <p14:creationId xmlns:p14="http://schemas.microsoft.com/office/powerpoint/2010/main" val="178868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Model with Compensation (cont.)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6415" y="1153865"/>
            <a:ext cx="7839170" cy="4920468"/>
          </a:xfrm>
        </p:spPr>
      </p:pic>
      <p:sp>
        <p:nvSpPr>
          <p:cNvPr id="3" name="TextBox 2"/>
          <p:cNvSpPr txBox="1"/>
          <p:nvPr/>
        </p:nvSpPr>
        <p:spPr>
          <a:xfrm>
            <a:off x="6851072" y="5168177"/>
            <a:ext cx="4502728" cy="369332"/>
          </a:xfrm>
          <a:prstGeom prst="rect">
            <a:avLst/>
          </a:prstGeom>
          <a:noFill/>
        </p:spPr>
        <p:txBody>
          <a:bodyPr wrap="square" rtlCol="0">
            <a:spAutoFit/>
          </a:bodyPr>
          <a:lstStyle/>
          <a:p>
            <a:r>
              <a:rPr lang="en-US" dirty="0"/>
              <a:t>(</a:t>
            </a:r>
            <a:r>
              <a:rPr lang="en-US" dirty="0" smtClean="0"/>
              <a:t>modified based on pix2pix, Isola et al., 2016)</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110837" y="5608075"/>
                <a:ext cx="8149026" cy="401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charset="0"/>
                            </a:rPr>
                          </m:ctrlPr>
                        </m:sSubPr>
                        <m:e>
                          <m:r>
                            <a:rPr lang="en-US" sz="2400" b="0" i="1" smtClean="0">
                              <a:latin typeface="Cambria Math" charset="0"/>
                            </a:rPr>
                            <m:t>𝑎𝑟𝑔𝑚𝑖𝑛</m:t>
                          </m:r>
                        </m:e>
                        <m:sub>
                          <m:sSub>
                            <m:sSubPr>
                              <m:ctrlPr>
                                <a:rPr lang="en-US" sz="2400" i="1" smtClean="0">
                                  <a:latin typeface="Cambria Math" charset="0"/>
                                </a:rPr>
                              </m:ctrlPr>
                            </m:sSubPr>
                            <m:e>
                              <m:r>
                                <a:rPr lang="en-US" sz="2400" b="0" i="1" smtClean="0">
                                  <a:latin typeface="Cambria Math" charset="0"/>
                                </a:rPr>
                                <m:t>𝐺</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𝐺</m:t>
                              </m:r>
                            </m:e>
                            <m:sub>
                              <m:r>
                                <a:rPr lang="en-US" sz="2400" b="0" i="1" smtClean="0">
                                  <a:latin typeface="Cambria Math" charset="0"/>
                                </a:rPr>
                                <m:t>2</m:t>
                              </m:r>
                            </m:sub>
                          </m:sSub>
                        </m:sub>
                      </m:sSub>
                      <m:sSub>
                        <m:sSubPr>
                          <m:ctrlPr>
                            <a:rPr lang="en-US" sz="2400" i="1" smtClean="0">
                              <a:latin typeface="Cambria Math" charset="0"/>
                            </a:rPr>
                          </m:ctrlPr>
                        </m:sSubPr>
                        <m:e>
                          <m:r>
                            <a:rPr lang="en-US" sz="2400" i="1">
                              <a:latin typeface="Cambria Math" charset="0"/>
                            </a:rPr>
                            <m:t>𝑎𝑟𝑔𝑚𝑎𝑥</m:t>
                          </m:r>
                        </m:e>
                        <m:sub>
                          <m:r>
                            <a:rPr lang="en-US" sz="2400" b="0" i="1" smtClean="0">
                              <a:latin typeface="Cambria Math" charset="0"/>
                            </a:rPr>
                            <m:t>𝐷</m:t>
                          </m:r>
                        </m:sub>
                      </m:sSub>
                      <m:sSub>
                        <m:sSubPr>
                          <m:ctrlPr>
                            <a:rPr lang="en-US" sz="2400" i="1" smtClean="0">
                              <a:latin typeface="Cambria Math" charset="0"/>
                            </a:rPr>
                          </m:ctrlPr>
                        </m:sSubPr>
                        <m:e>
                          <m:r>
                            <a:rPr lang="en-US" sz="2400" b="0" i="1" smtClean="0">
                              <a:latin typeface="Cambria Math" charset="0"/>
                            </a:rPr>
                            <m:t>𝐿</m:t>
                          </m:r>
                        </m:e>
                        <m:sub>
                          <m:r>
                            <a:rPr lang="en-US" sz="2400" b="0" i="1" smtClean="0">
                              <a:latin typeface="Cambria Math" charset="0"/>
                            </a:rPr>
                            <m:t>𝑐𝐺𝐴𝑁</m:t>
                          </m:r>
                        </m:sub>
                      </m:sSub>
                      <m:d>
                        <m:dPr>
                          <m:ctrlPr>
                            <a:rPr lang="en-US" sz="2400" b="0" i="1" smtClean="0">
                              <a:latin typeface="Cambria Math" charset="0"/>
                            </a:rPr>
                          </m:ctrlPr>
                        </m:dPr>
                        <m:e>
                          <m:sSub>
                            <m:sSubPr>
                              <m:ctrlPr>
                                <a:rPr lang="en-US" sz="2400" b="0" i="1" smtClean="0">
                                  <a:latin typeface="Cambria Math" charset="0"/>
                                </a:rPr>
                              </m:ctrlPr>
                            </m:sSubPr>
                            <m:e>
                              <m:r>
                                <a:rPr lang="en-US" sz="2400" b="0" i="1" smtClean="0">
                                  <a:latin typeface="Cambria Math" charset="0"/>
                                </a:rPr>
                                <m:t>𝐺</m:t>
                              </m:r>
                            </m:e>
                            <m:sub>
                              <m:r>
                                <a:rPr lang="en-US" sz="2400" b="0" i="1" smtClean="0">
                                  <a:latin typeface="Cambria Math" charset="0"/>
                                </a:rPr>
                                <m:t>1</m:t>
                              </m:r>
                            </m:sub>
                          </m:sSub>
                          <m:r>
                            <a:rPr lang="en-US" sz="2400" b="0" i="1" smtClean="0">
                              <a:latin typeface="Cambria Math" charset="0"/>
                            </a:rPr>
                            <m:t>,</m:t>
                          </m:r>
                          <m:sSub>
                            <m:sSubPr>
                              <m:ctrlPr>
                                <a:rPr lang="en-US" sz="2400" i="1">
                                  <a:latin typeface="Cambria Math" charset="0"/>
                                </a:rPr>
                              </m:ctrlPr>
                            </m:sSubPr>
                            <m:e>
                              <m:r>
                                <a:rPr lang="en-US" sz="2400" i="1">
                                  <a:latin typeface="Cambria Math" charset="0"/>
                                </a:rPr>
                                <m:t>𝐺</m:t>
                              </m:r>
                            </m:e>
                            <m:sub>
                              <m:r>
                                <a:rPr lang="en-US" sz="2400" b="0" i="1" smtClean="0">
                                  <a:latin typeface="Cambria Math" charset="0"/>
                                </a:rPr>
                                <m:t>2</m:t>
                              </m:r>
                            </m:sub>
                          </m:sSub>
                          <m:r>
                            <a:rPr lang="en-US" sz="2400" b="0" i="1" smtClean="0">
                              <a:latin typeface="Cambria Math" charset="0"/>
                            </a:rPr>
                            <m:t>,</m:t>
                          </m:r>
                          <m:r>
                            <a:rPr lang="en-US" sz="2400" b="0" i="1" smtClean="0">
                              <a:latin typeface="Cambria Math" charset="0"/>
                            </a:rPr>
                            <m:t>𝐷</m:t>
                          </m:r>
                        </m:e>
                      </m:d>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ea typeface="Cambria Math" charset="0"/>
                              <a:cs typeface="Cambria Math" charset="0"/>
                            </a:rPr>
                            <m:t>𝜆</m:t>
                          </m:r>
                        </m:e>
                        <m:sub>
                          <m:r>
                            <a:rPr lang="en-US" sz="2400" b="0" i="1" smtClean="0">
                              <a:latin typeface="Cambria Math" charset="0"/>
                            </a:rPr>
                            <m:t>1</m:t>
                          </m:r>
                        </m:sub>
                      </m:sSub>
                      <m:sSub>
                        <m:sSubPr>
                          <m:ctrlPr>
                            <a:rPr lang="en-US" sz="2400" b="0" i="1" smtClean="0">
                              <a:latin typeface="Cambria Math" charset="0"/>
                            </a:rPr>
                          </m:ctrlPr>
                        </m:sSubPr>
                        <m:e>
                          <m:r>
                            <a:rPr lang="en-US" sz="2400" b="0" i="1" smtClean="0">
                              <a:latin typeface="Cambria Math" charset="0"/>
                            </a:rPr>
                            <m:t>𝐿</m:t>
                          </m:r>
                        </m:e>
                        <m:sub>
                          <m:r>
                            <a:rPr lang="en-US" sz="2400" b="0" i="1" smtClean="0">
                              <a:latin typeface="Cambria Math" charset="0"/>
                            </a:rPr>
                            <m:t>1</m:t>
                          </m:r>
                        </m:sub>
                      </m:sSub>
                      <m:d>
                        <m:dPr>
                          <m:ctrlPr>
                            <a:rPr lang="en-US" sz="2400" b="0" i="1" smtClean="0">
                              <a:latin typeface="Cambria Math" charset="0"/>
                            </a:rPr>
                          </m:ctrlPr>
                        </m:dPr>
                        <m:e>
                          <m:sSub>
                            <m:sSubPr>
                              <m:ctrlPr>
                                <a:rPr lang="en-US" sz="2400" b="0" i="1" smtClean="0">
                                  <a:latin typeface="Cambria Math" charset="0"/>
                                </a:rPr>
                              </m:ctrlPr>
                            </m:sSubPr>
                            <m:e>
                              <m:r>
                                <a:rPr lang="en-US" sz="2400" b="0" i="1" smtClean="0">
                                  <a:latin typeface="Cambria Math" charset="0"/>
                                </a:rPr>
                                <m:t>𝐺</m:t>
                              </m:r>
                            </m:e>
                            <m:sub>
                              <m:r>
                                <a:rPr lang="en-US" sz="2400" b="0" i="1" smtClean="0">
                                  <a:latin typeface="Cambria Math" charset="0"/>
                                </a:rPr>
                                <m:t>1</m:t>
                              </m:r>
                            </m:sub>
                          </m:sSub>
                        </m:e>
                      </m:d>
                      <m:r>
                        <a:rPr lang="en-US" sz="2400" b="0" i="1" smtClean="0">
                          <a:latin typeface="Cambria Math" charset="0"/>
                        </a:rPr>
                        <m:t>+</m:t>
                      </m:r>
                      <m:sSub>
                        <m:sSubPr>
                          <m:ctrlPr>
                            <a:rPr lang="en-US" sz="2400" i="1">
                              <a:latin typeface="Cambria Math" charset="0"/>
                            </a:rPr>
                          </m:ctrlPr>
                        </m:sSubPr>
                        <m:e>
                          <m:r>
                            <a:rPr lang="en-US" sz="2400" i="1">
                              <a:latin typeface="Cambria Math" charset="0"/>
                              <a:ea typeface="Cambria Math" charset="0"/>
                              <a:cs typeface="Cambria Math" charset="0"/>
                            </a:rPr>
                            <m:t>𝜆</m:t>
                          </m:r>
                        </m:e>
                        <m:sub>
                          <m:r>
                            <a:rPr lang="en-US" sz="2400" b="0" i="1" smtClean="0">
                              <a:latin typeface="Cambria Math" charset="0"/>
                              <a:ea typeface="Cambria Math" charset="0"/>
                              <a:cs typeface="Cambria Math" charset="0"/>
                            </a:rPr>
                            <m:t>2</m:t>
                          </m:r>
                        </m:sub>
                      </m:sSub>
                      <m:sSub>
                        <m:sSubPr>
                          <m:ctrlPr>
                            <a:rPr lang="en-US" sz="2400" i="1">
                              <a:latin typeface="Cambria Math" charset="0"/>
                            </a:rPr>
                          </m:ctrlPr>
                        </m:sSubPr>
                        <m:e>
                          <m:r>
                            <a:rPr lang="en-US" sz="2400" i="1">
                              <a:latin typeface="Cambria Math" charset="0"/>
                            </a:rPr>
                            <m:t>𝐿</m:t>
                          </m:r>
                        </m:e>
                        <m:sub>
                          <m:r>
                            <a:rPr lang="en-US" sz="2400" i="1">
                              <a:latin typeface="Cambria Math" charset="0"/>
                            </a:rPr>
                            <m:t>1</m:t>
                          </m:r>
                        </m:sub>
                      </m:sSub>
                      <m:d>
                        <m:dPr>
                          <m:ctrlPr>
                            <a:rPr lang="en-US" sz="2400" i="1">
                              <a:latin typeface="Cambria Math" charset="0"/>
                            </a:rPr>
                          </m:ctrlPr>
                        </m:dPr>
                        <m:e>
                          <m:sSub>
                            <m:sSubPr>
                              <m:ctrlPr>
                                <a:rPr lang="en-US" sz="2400" i="1">
                                  <a:latin typeface="Cambria Math" charset="0"/>
                                </a:rPr>
                              </m:ctrlPr>
                            </m:sSubPr>
                            <m:e>
                              <m:r>
                                <a:rPr lang="en-US" sz="2400" i="1">
                                  <a:latin typeface="Cambria Math" charset="0"/>
                                </a:rPr>
                                <m:t>𝐺</m:t>
                              </m:r>
                            </m:e>
                            <m:sub>
                              <m:r>
                                <a:rPr lang="en-US" sz="2400" b="0" i="1" smtClean="0">
                                  <a:latin typeface="Cambria Math" charset="0"/>
                                </a:rPr>
                                <m:t>2</m:t>
                              </m:r>
                            </m:sub>
                          </m:sSub>
                        </m:e>
                      </m:d>
                    </m:oMath>
                  </m:oMathPara>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110837" y="5608075"/>
                <a:ext cx="8149026" cy="401072"/>
              </a:xfrm>
              <a:prstGeom prst="rect">
                <a:avLst/>
              </a:prstGeom>
              <a:blipFill rotWithShape="0">
                <a:blip r:embed="rId4"/>
                <a:stretch>
                  <a:fillRect l="-748"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68502" y="6345435"/>
                <a:ext cx="8728365" cy="4010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charset="0"/>
                            </a:rPr>
                          </m:ctrlPr>
                        </m:sSubPr>
                        <m:e>
                          <m:r>
                            <a:rPr lang="en-US" sz="2400" b="0" i="1" smtClean="0">
                              <a:latin typeface="Cambria Math" charset="0"/>
                              <a:ea typeface="Cambria Math" charset="0"/>
                              <a:cs typeface="Cambria Math" charset="0"/>
                            </a:rPr>
                            <m:t>𝔼</m:t>
                          </m:r>
                        </m:e>
                        <m:sub>
                          <m:sSub>
                            <m:sSubPr>
                              <m:ctrlPr>
                                <a:rPr lang="en-US" sz="2400" i="1" smtClean="0">
                                  <a:latin typeface="Cambria Math" charset="0"/>
                                </a:rPr>
                              </m:ctrlPr>
                            </m:sSubPr>
                            <m:e>
                              <m:r>
                                <a:rPr lang="en-US" sz="2400" b="0" i="1" smtClean="0">
                                  <a:latin typeface="Cambria Math" charset="0"/>
                                </a:rPr>
                                <m:t>𝑥</m:t>
                              </m:r>
                            </m:e>
                            <m:sub>
                              <m:r>
                                <a:rPr lang="en-US" sz="2400" b="0" i="1" smtClean="0">
                                  <a:latin typeface="Cambria Math" charset="0"/>
                                </a:rPr>
                                <m:t>1</m:t>
                              </m:r>
                            </m:sub>
                          </m:sSub>
                        </m:sub>
                      </m:sSub>
                      <m:d>
                        <m:dPr>
                          <m:begChr m:val="["/>
                          <m:endChr m:val="]"/>
                          <m:ctrlPr>
                            <a:rPr lang="en-US" sz="2400" b="0" i="1" smtClean="0">
                              <a:latin typeface="Cambria Math" charset="0"/>
                            </a:rPr>
                          </m:ctrlPr>
                        </m:dPr>
                        <m:e>
                          <m:r>
                            <a:rPr lang="en-US" sz="2400" b="0" i="1" smtClean="0">
                              <a:latin typeface="Cambria Math" charset="0"/>
                            </a:rPr>
                            <m:t>𝑙𝑜𝑔𝐷</m:t>
                          </m:r>
                          <m:d>
                            <m:dPr>
                              <m:ctrlPr>
                                <a:rPr lang="en-US" sz="2400" b="0" i="1" smtClean="0">
                                  <a:latin typeface="Cambria Math" charset="0"/>
                                </a:rPr>
                              </m:ctrlPr>
                            </m:dPr>
                            <m:e>
                              <m:sSubSup>
                                <m:sSubSupPr>
                                  <m:ctrlPr>
                                    <a:rPr lang="en-US" sz="2400" b="0" i="1" smtClean="0">
                                      <a:latin typeface="Cambria Math" charset="0"/>
                                    </a:rPr>
                                  </m:ctrlPr>
                                </m:sSubSupPr>
                                <m:e>
                                  <m:r>
                                    <a:rPr lang="en-US" sz="2400" b="0" i="1" smtClean="0">
                                      <a:latin typeface="Cambria Math" charset="0"/>
                                    </a:rPr>
                                    <m:t>𝑥</m:t>
                                  </m:r>
                                </m:e>
                                <m:sub>
                                  <m:r>
                                    <a:rPr lang="en-US" sz="2400" b="0" i="1" smtClean="0">
                                      <a:latin typeface="Cambria Math" charset="0"/>
                                    </a:rPr>
                                    <m:t>1</m:t>
                                  </m:r>
                                </m:sub>
                                <m:sup>
                                  <m:r>
                                    <a:rPr lang="en-US" sz="2400" b="0" i="1" smtClean="0">
                                      <a:latin typeface="Cambria Math" charset="0"/>
                                    </a:rPr>
                                    <m:t>′</m:t>
                                  </m:r>
                                </m:sup>
                              </m:sSubSup>
                              <m:r>
                                <a:rPr lang="en-US" sz="2400" b="0" i="1" smtClean="0">
                                  <a:latin typeface="Cambria Math" charset="0"/>
                                </a:rPr>
                                <m:t>,</m:t>
                              </m:r>
                              <m:r>
                                <a:rPr lang="en-US" sz="2400" b="0" i="1" smtClean="0">
                                  <a:latin typeface="Cambria Math" charset="0"/>
                                </a:rPr>
                                <m:t>𝑦</m:t>
                              </m:r>
                            </m:e>
                          </m:d>
                        </m:e>
                      </m:d>
                      <m:r>
                        <a:rPr lang="en-US" sz="2400" b="0" i="1" smtClean="0">
                          <a:latin typeface="Cambria Math" charset="0"/>
                        </a:rPr>
                        <m:t>+</m:t>
                      </m:r>
                      <m:sSub>
                        <m:sSubPr>
                          <m:ctrlPr>
                            <a:rPr lang="en-US" sz="2400" i="1">
                              <a:latin typeface="Cambria Math" charset="0"/>
                            </a:rPr>
                          </m:ctrlPr>
                        </m:sSubPr>
                        <m:e>
                          <m:r>
                            <a:rPr lang="en-US" sz="2400" i="1">
                              <a:latin typeface="Cambria Math" charset="0"/>
                              <a:ea typeface="Cambria Math" charset="0"/>
                              <a:cs typeface="Cambria Math" charset="0"/>
                            </a:rPr>
                            <m:t>𝔼</m:t>
                          </m:r>
                        </m:e>
                        <m:sub>
                          <m:sSub>
                            <m:sSubPr>
                              <m:ctrlPr>
                                <a:rPr lang="en-US" sz="2400" i="1">
                                  <a:latin typeface="Cambria Math" charset="0"/>
                                </a:rPr>
                              </m:ctrlPr>
                            </m:sSubPr>
                            <m:e>
                              <m:r>
                                <a:rPr lang="en-US" sz="2400" i="1">
                                  <a:latin typeface="Cambria Math" charset="0"/>
                                </a:rPr>
                                <m:t>𝑥</m:t>
                              </m:r>
                            </m:e>
                            <m:sub>
                              <m:r>
                                <a:rPr lang="en-US" sz="2400" i="1">
                                  <a:latin typeface="Cambria Math" charset="0"/>
                                </a:rPr>
                                <m:t>1</m:t>
                              </m:r>
                            </m:sub>
                          </m:sSub>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𝑥</m:t>
                              </m:r>
                            </m:e>
                            <m:sub>
                              <m:r>
                                <a:rPr lang="en-US" sz="2400" b="0" i="1" smtClean="0">
                                  <a:latin typeface="Cambria Math" charset="0"/>
                                </a:rPr>
                                <m:t>2</m:t>
                              </m:r>
                            </m:sub>
                          </m:sSub>
                        </m:sub>
                      </m:sSub>
                      <m:r>
                        <a:rPr lang="en-US" sz="2400" b="0" i="1" smtClean="0">
                          <a:latin typeface="Cambria Math" charset="0"/>
                        </a:rPr>
                        <m:t>[</m:t>
                      </m:r>
                      <m:r>
                        <m:rPr>
                          <m:sty m:val="p"/>
                        </m:rPr>
                        <a:rPr lang="en-US" sz="2400" b="0" i="0" smtClean="0">
                          <a:latin typeface="Cambria Math" charset="0"/>
                        </a:rPr>
                        <m:t>log</m:t>
                      </m:r>
                      <m:r>
                        <a:rPr lang="en-US" sz="2400" b="0" i="1" smtClean="0">
                          <a:latin typeface="Cambria Math" charset="0"/>
                        </a:rPr>
                        <m:t>⁡(1−</m:t>
                      </m:r>
                      <m:r>
                        <a:rPr lang="en-US" sz="2400" b="0" i="1" smtClean="0">
                          <a:latin typeface="Cambria Math" charset="0"/>
                        </a:rPr>
                        <m:t>𝐷</m:t>
                      </m:r>
                      <m:r>
                        <a:rPr lang="en-US" sz="2400" b="0" i="1" smtClean="0">
                          <a:latin typeface="Cambria Math" charset="0"/>
                        </a:rPr>
                        <m:t>(</m:t>
                      </m:r>
                      <m:sSubSup>
                        <m:sSubSupPr>
                          <m:ctrlPr>
                            <a:rPr lang="en-US" sz="2400" i="1">
                              <a:latin typeface="Cambria Math" charset="0"/>
                            </a:rPr>
                          </m:ctrlPr>
                        </m:sSubSupPr>
                        <m:e>
                          <m:r>
                            <a:rPr lang="en-US" sz="2400" i="1">
                              <a:latin typeface="Cambria Math" charset="0"/>
                            </a:rPr>
                            <m:t>𝑥</m:t>
                          </m:r>
                        </m:e>
                        <m:sub>
                          <m:r>
                            <a:rPr lang="en-US" sz="2400" i="1">
                              <a:latin typeface="Cambria Math" charset="0"/>
                            </a:rPr>
                            <m:t>1</m:t>
                          </m:r>
                        </m:sub>
                        <m:sup>
                          <m:r>
                            <a:rPr lang="en-US" sz="2400" i="1">
                              <a:latin typeface="Cambria Math" charset="0"/>
                            </a:rPr>
                            <m:t>′</m:t>
                          </m:r>
                        </m:sup>
                      </m:sSubSup>
                      <m:r>
                        <a:rPr lang="en-US" sz="2400" b="0" i="1" smtClean="0">
                          <a:latin typeface="Cambria Math" charset="0"/>
                        </a:rPr>
                        <m:t>,</m:t>
                      </m:r>
                      <m:r>
                        <a:rPr lang="en-US" sz="2400" b="0" i="1" smtClean="0">
                          <a:latin typeface="Cambria Math" charset="0"/>
                        </a:rPr>
                        <m:t>𝐷</m:t>
                      </m:r>
                      <m:r>
                        <a:rPr lang="en-US" sz="2400" b="0" i="1" smtClean="0">
                          <a:latin typeface="Cambria Math" charset="0"/>
                        </a:rPr>
                        <m:t>(</m:t>
                      </m:r>
                      <m:sSubSup>
                        <m:sSubSupPr>
                          <m:ctrlPr>
                            <a:rPr lang="en-US" sz="2400" i="1">
                              <a:latin typeface="Cambria Math" charset="0"/>
                            </a:rPr>
                          </m:ctrlPr>
                        </m:sSubSupPr>
                        <m:e>
                          <m:r>
                            <a:rPr lang="en-US" sz="2400" i="1">
                              <a:latin typeface="Cambria Math" charset="0"/>
                            </a:rPr>
                            <m:t>𝑥</m:t>
                          </m:r>
                        </m:e>
                        <m:sub>
                          <m:r>
                            <a:rPr lang="en-US" sz="2400" i="1">
                              <a:latin typeface="Cambria Math" charset="0"/>
                            </a:rPr>
                            <m:t>1</m:t>
                          </m:r>
                        </m:sub>
                        <m:sup>
                          <m:r>
                            <a:rPr lang="en-US" sz="2400" i="1">
                              <a:latin typeface="Cambria Math" charset="0"/>
                            </a:rPr>
                            <m:t>′</m:t>
                          </m:r>
                        </m:sup>
                      </m:sSubSup>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𝐺</m:t>
                          </m:r>
                        </m:e>
                        <m:sub>
                          <m:r>
                            <a:rPr lang="en-US" sz="2400" b="0" i="1" smtClean="0">
                              <a:latin typeface="Cambria Math" charset="0"/>
                            </a:rPr>
                            <m:t>2</m:t>
                          </m:r>
                        </m:sub>
                      </m:sSub>
                      <m:r>
                        <a:rPr lang="en-US" sz="2400" b="0" i="1" smtClean="0">
                          <a:latin typeface="Cambria Math" charset="0"/>
                        </a:rPr>
                        <m:t>(</m:t>
                      </m:r>
                      <m:sSubSup>
                        <m:sSubSupPr>
                          <m:ctrlPr>
                            <a:rPr lang="en-US" sz="2400" i="1">
                              <a:latin typeface="Cambria Math" charset="0"/>
                            </a:rPr>
                          </m:ctrlPr>
                        </m:sSubSupPr>
                        <m:e>
                          <m:r>
                            <a:rPr lang="en-US" sz="2400" i="1">
                              <a:latin typeface="Cambria Math" charset="0"/>
                            </a:rPr>
                            <m:t>𝑥</m:t>
                          </m:r>
                        </m:e>
                        <m:sub>
                          <m:r>
                            <a:rPr lang="en-US" sz="2400" i="1">
                              <a:latin typeface="Cambria Math" charset="0"/>
                            </a:rPr>
                            <m:t>1</m:t>
                          </m:r>
                        </m:sub>
                        <m:sup>
                          <m:r>
                            <a:rPr lang="en-US" sz="2400" i="1">
                              <a:latin typeface="Cambria Math" charset="0"/>
                            </a:rPr>
                            <m:t>′</m:t>
                          </m:r>
                        </m:sup>
                      </m:sSubSup>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𝑥</m:t>
                          </m:r>
                        </m:e>
                        <m:sub>
                          <m:r>
                            <a:rPr lang="en-US" sz="2400" b="0" i="1" smtClean="0">
                              <a:latin typeface="Cambria Math" charset="0"/>
                            </a:rPr>
                            <m:t>2</m:t>
                          </m:r>
                        </m:sub>
                      </m:sSub>
                      <m:r>
                        <a:rPr lang="en-US" sz="2400" b="0" i="1" smtClean="0">
                          <a:latin typeface="Cambria Math" charset="0"/>
                        </a:rPr>
                        <m:t>))]</m:t>
                      </m:r>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468502" y="6345435"/>
                <a:ext cx="8728365" cy="401072"/>
              </a:xfrm>
              <a:prstGeom prst="rect">
                <a:avLst/>
              </a:prstGeom>
              <a:blipFill rotWithShape="0">
                <a:blip r:embed="rId5"/>
                <a:stretch>
                  <a:fillRect t="-128788" b="-1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728364" y="6410444"/>
                <a:ext cx="2201436" cy="401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charset="0"/>
                            </a:rPr>
                          </m:ctrlPr>
                        </m:sSubPr>
                        <m:e>
                          <m:r>
                            <a:rPr lang="en-US" sz="2400" i="1">
                              <a:latin typeface="Cambria Math" charset="0"/>
                              <a:ea typeface="Cambria Math" charset="0"/>
                              <a:cs typeface="Cambria Math" charset="0"/>
                            </a:rPr>
                            <m:t>𝔼</m:t>
                          </m:r>
                        </m:e>
                        <m:sub>
                          <m:sSub>
                            <m:sSubPr>
                              <m:ctrlPr>
                                <a:rPr lang="en-US" sz="2400" i="1">
                                  <a:latin typeface="Cambria Math" charset="0"/>
                                </a:rPr>
                              </m:ctrlPr>
                            </m:sSubPr>
                            <m:e>
                              <m:r>
                                <a:rPr lang="en-US" sz="2400" i="1">
                                  <a:latin typeface="Cambria Math" charset="0"/>
                                </a:rPr>
                                <m:t>𝑥</m:t>
                              </m:r>
                            </m:e>
                            <m:sub>
                              <m:r>
                                <a:rPr lang="en-US" sz="2400" i="1">
                                  <a:latin typeface="Cambria Math" charset="0"/>
                                </a:rPr>
                                <m:t>1</m:t>
                              </m:r>
                            </m:sub>
                          </m:sSub>
                          <m:r>
                            <a:rPr lang="en-US" sz="2400" b="0" i="1" smtClean="0">
                              <a:latin typeface="Cambria Math" charset="0"/>
                            </a:rPr>
                            <m:t>,</m:t>
                          </m:r>
                          <m:r>
                            <a:rPr lang="en-US" sz="2400" b="0" i="1" smtClean="0">
                              <a:latin typeface="Cambria Math" charset="0"/>
                            </a:rPr>
                            <m:t>𝑦</m:t>
                          </m:r>
                        </m:sub>
                      </m:sSub>
                      <m:r>
                        <a:rPr lang="en-US" sz="2400" b="0" i="1" smtClean="0">
                          <a:latin typeface="Cambria Math" charset="0"/>
                        </a:rPr>
                        <m:t>[</m:t>
                      </m:r>
                      <m:sSub>
                        <m:sSubPr>
                          <m:ctrlPr>
                            <a:rPr lang="en-US" sz="2400" b="0" i="1" smtClean="0">
                              <a:latin typeface="Cambria Math" charset="0"/>
                            </a:rPr>
                          </m:ctrlPr>
                        </m:sSubPr>
                        <m:e>
                          <m:r>
                            <m:rPr>
                              <m:nor/>
                            </m:rPr>
                            <a:rPr lang="en-US" sz="2400" dirty="0"/>
                            <m:t>||</m:t>
                          </m:r>
                          <m:r>
                            <a:rPr lang="en-US" sz="2400" i="1">
                              <a:latin typeface="Cambria Math" charset="0"/>
                            </a:rPr>
                            <m:t>𝑦</m:t>
                          </m:r>
                          <m:r>
                            <m:rPr>
                              <m:nor/>
                            </m:rPr>
                            <a:rPr lang="en-US" sz="2400" b="0" i="0" dirty="0" smtClean="0"/>
                            <m:t>−</m:t>
                          </m:r>
                          <m:sSubSup>
                            <m:sSubSupPr>
                              <m:ctrlPr>
                                <a:rPr lang="en-US" sz="2400" i="1">
                                  <a:latin typeface="Cambria Math" charset="0"/>
                                </a:rPr>
                              </m:ctrlPr>
                            </m:sSubSupPr>
                            <m:e>
                              <m:r>
                                <a:rPr lang="en-US" sz="2400" i="1">
                                  <a:latin typeface="Cambria Math" charset="0"/>
                                </a:rPr>
                                <m:t>𝑥</m:t>
                              </m:r>
                            </m:e>
                            <m:sub>
                              <m:r>
                                <a:rPr lang="en-US" sz="2400" i="1">
                                  <a:latin typeface="Cambria Math" charset="0"/>
                                </a:rPr>
                                <m:t>1</m:t>
                              </m:r>
                            </m:sub>
                            <m:sup>
                              <m:r>
                                <a:rPr lang="en-US" sz="2400" i="1">
                                  <a:latin typeface="Cambria Math" charset="0"/>
                                </a:rPr>
                                <m:t>′</m:t>
                              </m:r>
                            </m:sup>
                          </m:sSubSup>
                          <m:r>
                            <m:rPr>
                              <m:nor/>
                            </m:rPr>
                            <a:rPr lang="en-US" sz="2400" dirty="0"/>
                            <m:t>||</m:t>
                          </m:r>
                        </m:e>
                        <m:sub>
                          <m:r>
                            <a:rPr lang="en-US" sz="2400" b="0" i="1" smtClean="0">
                              <a:latin typeface="Cambria Math" charset="0"/>
                            </a:rPr>
                            <m:t>1</m:t>
                          </m:r>
                        </m:sub>
                      </m:sSub>
                      <m:r>
                        <a:rPr lang="en-US" sz="2400" b="0" i="1" smtClean="0">
                          <a:latin typeface="Cambria Math" charset="0"/>
                        </a:rPr>
                        <m:t>]</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728364" y="6410444"/>
                <a:ext cx="2201436" cy="401072"/>
              </a:xfrm>
              <a:prstGeom prst="rect">
                <a:avLst/>
              </a:prstGeom>
              <a:blipFill rotWithShape="0">
                <a:blip r:embed="rId6"/>
                <a:stretch>
                  <a:fillRect l="-2770" r="-4986" b="-2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8690208" y="5799745"/>
                <a:ext cx="3501792" cy="401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charset="0"/>
                            </a:rPr>
                          </m:ctrlPr>
                        </m:sSubPr>
                        <m:e>
                          <m:r>
                            <a:rPr lang="en-US" sz="2400" i="1">
                              <a:latin typeface="Cambria Math" charset="0"/>
                              <a:ea typeface="Cambria Math" charset="0"/>
                              <a:cs typeface="Cambria Math" charset="0"/>
                            </a:rPr>
                            <m:t>𝔼</m:t>
                          </m:r>
                        </m:e>
                        <m:sub>
                          <m:sSub>
                            <m:sSubPr>
                              <m:ctrlPr>
                                <a:rPr lang="en-US" sz="2400" i="1">
                                  <a:latin typeface="Cambria Math" charset="0"/>
                                </a:rPr>
                              </m:ctrlPr>
                            </m:sSubPr>
                            <m:e>
                              <m:r>
                                <a:rPr lang="en-US" sz="2400" i="1">
                                  <a:latin typeface="Cambria Math" charset="0"/>
                                </a:rPr>
                                <m:t>𝑥</m:t>
                              </m:r>
                            </m:e>
                            <m:sub>
                              <m:r>
                                <a:rPr lang="en-US" sz="2400" i="1">
                                  <a:latin typeface="Cambria Math" charset="0"/>
                                </a:rPr>
                                <m:t>1</m:t>
                              </m:r>
                            </m:sub>
                          </m:sSub>
                          <m:r>
                            <a:rPr lang="en-US" sz="2400" b="0" i="1" smtClean="0">
                              <a:latin typeface="Cambria Math" charset="0"/>
                            </a:rPr>
                            <m:t>,</m:t>
                          </m:r>
                          <m:sSub>
                            <m:sSubPr>
                              <m:ctrlPr>
                                <a:rPr lang="en-US" sz="2400" i="1">
                                  <a:latin typeface="Cambria Math" charset="0"/>
                                </a:rPr>
                              </m:ctrlPr>
                            </m:sSubPr>
                            <m:e>
                              <m:r>
                                <a:rPr lang="en-US" sz="2400" i="1">
                                  <a:latin typeface="Cambria Math" charset="0"/>
                                </a:rPr>
                                <m:t>𝑥</m:t>
                              </m:r>
                            </m:e>
                            <m:sub>
                              <m:r>
                                <a:rPr lang="en-US" sz="2400" b="0" i="1" smtClean="0">
                                  <a:latin typeface="Cambria Math" charset="0"/>
                                </a:rPr>
                                <m:t>2</m:t>
                              </m:r>
                            </m:sub>
                          </m:sSub>
                          <m:r>
                            <a:rPr lang="en-US" sz="2400" i="1">
                              <a:latin typeface="Cambria Math" charset="0"/>
                            </a:rPr>
                            <m:t>,</m:t>
                          </m:r>
                          <m:r>
                            <a:rPr lang="en-US" sz="2400" b="0" i="1" smtClean="0">
                              <a:latin typeface="Cambria Math" charset="0"/>
                            </a:rPr>
                            <m:t>𝑦</m:t>
                          </m:r>
                        </m:sub>
                      </m:sSub>
                      <m:r>
                        <a:rPr lang="en-US" sz="2400" b="0" i="1" smtClean="0">
                          <a:latin typeface="Cambria Math" charset="0"/>
                        </a:rPr>
                        <m:t>[</m:t>
                      </m:r>
                      <m:sSub>
                        <m:sSubPr>
                          <m:ctrlPr>
                            <a:rPr lang="en-US" sz="2400" b="0" i="1" smtClean="0">
                              <a:latin typeface="Cambria Math" charset="0"/>
                            </a:rPr>
                          </m:ctrlPr>
                        </m:sSubPr>
                        <m:e>
                          <m:r>
                            <m:rPr>
                              <m:nor/>
                            </m:rPr>
                            <a:rPr lang="en-US" sz="2400" dirty="0"/>
                            <m:t>||</m:t>
                          </m:r>
                          <m:r>
                            <a:rPr lang="en-US" sz="2400" i="1">
                              <a:latin typeface="Cambria Math" charset="0"/>
                            </a:rPr>
                            <m:t>𝑦</m:t>
                          </m:r>
                          <m:r>
                            <m:rPr>
                              <m:nor/>
                            </m:rPr>
                            <a:rPr lang="en-US" sz="2400" b="0" i="0" dirty="0" smtClean="0"/>
                            <m:t>−</m:t>
                          </m:r>
                          <m:sSub>
                            <m:sSubPr>
                              <m:ctrlPr>
                                <a:rPr lang="en-US" sz="2400" i="1">
                                  <a:latin typeface="Cambria Math" charset="0"/>
                                </a:rPr>
                              </m:ctrlPr>
                            </m:sSubPr>
                            <m:e>
                              <m:r>
                                <a:rPr lang="en-US" sz="2400" i="1">
                                  <a:latin typeface="Cambria Math" charset="0"/>
                                </a:rPr>
                                <m:t>𝐺</m:t>
                              </m:r>
                            </m:e>
                            <m:sub>
                              <m:r>
                                <a:rPr lang="en-US" sz="2400" i="1">
                                  <a:latin typeface="Cambria Math" charset="0"/>
                                </a:rPr>
                                <m:t>2</m:t>
                              </m:r>
                            </m:sub>
                          </m:sSub>
                          <m:r>
                            <a:rPr lang="en-US" sz="2400" i="1">
                              <a:latin typeface="Cambria Math" charset="0"/>
                            </a:rPr>
                            <m:t>(</m:t>
                          </m:r>
                          <m:sSubSup>
                            <m:sSubSupPr>
                              <m:ctrlPr>
                                <a:rPr lang="en-US" sz="2400" i="1">
                                  <a:latin typeface="Cambria Math" charset="0"/>
                                </a:rPr>
                              </m:ctrlPr>
                            </m:sSubSupPr>
                            <m:e>
                              <m:r>
                                <a:rPr lang="en-US" sz="2400" i="1">
                                  <a:latin typeface="Cambria Math" charset="0"/>
                                </a:rPr>
                                <m:t>𝑥</m:t>
                              </m:r>
                            </m:e>
                            <m:sub>
                              <m:r>
                                <a:rPr lang="en-US" sz="2400" i="1">
                                  <a:latin typeface="Cambria Math" charset="0"/>
                                </a:rPr>
                                <m:t>1</m:t>
                              </m:r>
                            </m:sub>
                            <m:sup>
                              <m:r>
                                <a:rPr lang="en-US" sz="2400" i="1">
                                  <a:latin typeface="Cambria Math" charset="0"/>
                                </a:rPr>
                                <m:t>′</m:t>
                              </m:r>
                            </m:sup>
                          </m:sSubSup>
                          <m:r>
                            <a:rPr lang="en-US" sz="2400" i="1">
                              <a:latin typeface="Cambria Math" charset="0"/>
                            </a:rPr>
                            <m:t>,</m:t>
                          </m:r>
                          <m:sSub>
                            <m:sSubPr>
                              <m:ctrlPr>
                                <a:rPr lang="en-US" sz="2400" i="1">
                                  <a:latin typeface="Cambria Math" charset="0"/>
                                </a:rPr>
                              </m:ctrlPr>
                            </m:sSubPr>
                            <m:e>
                              <m:r>
                                <a:rPr lang="en-US" sz="2400" i="1">
                                  <a:latin typeface="Cambria Math" charset="0"/>
                                </a:rPr>
                                <m:t>𝑥</m:t>
                              </m:r>
                            </m:e>
                            <m:sub>
                              <m:r>
                                <a:rPr lang="en-US" sz="2400" i="1">
                                  <a:latin typeface="Cambria Math" charset="0"/>
                                </a:rPr>
                                <m:t>2</m:t>
                              </m:r>
                            </m:sub>
                          </m:sSub>
                          <m:r>
                            <m:rPr>
                              <m:nor/>
                            </m:rPr>
                            <a:rPr lang="en-US" sz="2400" b="0" i="0" smtClean="0">
                              <a:latin typeface="Cambria Math" charset="0"/>
                            </a:rPr>
                            <m:t>)</m:t>
                          </m:r>
                          <m:r>
                            <m:rPr>
                              <m:nor/>
                            </m:rPr>
                            <a:rPr lang="en-US" sz="2400" dirty="0"/>
                            <m:t>||</m:t>
                          </m:r>
                        </m:e>
                        <m:sub>
                          <m:r>
                            <a:rPr lang="en-US" sz="2400" b="0" i="1" smtClean="0">
                              <a:latin typeface="Cambria Math" charset="0"/>
                            </a:rPr>
                            <m:t>1</m:t>
                          </m:r>
                        </m:sub>
                      </m:sSub>
                      <m:r>
                        <a:rPr lang="en-US" sz="2400" b="0" i="1" smtClean="0">
                          <a:latin typeface="Cambria Math" charset="0"/>
                        </a:rPr>
                        <m:t>]</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8690208" y="5799745"/>
                <a:ext cx="3501792" cy="401072"/>
              </a:xfrm>
              <a:prstGeom prst="rect">
                <a:avLst/>
              </a:prstGeom>
              <a:blipFill rotWithShape="0">
                <a:blip r:embed="rId7"/>
                <a:stretch>
                  <a:fillRect l="-1568" r="-2962" b="-27273"/>
                </a:stretch>
              </a:blipFill>
            </p:spPr>
            <p:txBody>
              <a:bodyPr/>
              <a:lstStyle/>
              <a:p>
                <a:r>
                  <a:rPr lang="en-US">
                    <a:noFill/>
                  </a:rPr>
                  <a:t> </a:t>
                </a:r>
              </a:p>
            </p:txBody>
          </p:sp>
        </mc:Fallback>
      </mc:AlternateContent>
      <p:cxnSp>
        <p:nvCxnSpPr>
          <p:cNvPr id="11" name="Straight Arrow Connector 10"/>
          <p:cNvCxnSpPr>
            <a:stCxn id="5" idx="2"/>
          </p:cNvCxnSpPr>
          <p:nvPr/>
        </p:nvCxnSpPr>
        <p:spPr>
          <a:xfrm flipH="1">
            <a:off x="3643745" y="6009147"/>
            <a:ext cx="541605" cy="3362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8" idx="1"/>
          </p:cNvCxnSpPr>
          <p:nvPr/>
        </p:nvCxnSpPr>
        <p:spPr>
          <a:xfrm>
            <a:off x="6250928" y="5974065"/>
            <a:ext cx="2477436" cy="6369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9" idx="1"/>
          </p:cNvCxnSpPr>
          <p:nvPr/>
        </p:nvCxnSpPr>
        <p:spPr>
          <a:xfrm>
            <a:off x="8259863" y="5808611"/>
            <a:ext cx="430345" cy="1916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A077D54C-FC18-124D-A42E-C486B0FFC067}" type="slidenum">
              <a:rPr lang="en-US" b="1" smtClean="0">
                <a:solidFill>
                  <a:schemeClr val="tx1"/>
                </a:solidFill>
              </a:rPr>
              <a:t>14</a:t>
            </a:fld>
            <a:r>
              <a:rPr lang="en-US" b="1" dirty="0">
                <a:solidFill>
                  <a:schemeClr val="tx1"/>
                </a:solidFill>
              </a:rPr>
              <a:t>/23</a:t>
            </a:r>
          </a:p>
        </p:txBody>
      </p:sp>
    </p:spTree>
    <p:extLst>
      <p:ext uri="{BB962C8B-B14F-4D97-AF65-F5344CB8AC3E}">
        <p14:creationId xmlns:p14="http://schemas.microsoft.com/office/powerpoint/2010/main" val="3981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Implementation Details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Dataset</a:t>
                </a:r>
              </a:p>
              <a:p>
                <a:pPr lvl="1"/>
                <a:r>
                  <a:rPr lang="en-US" dirty="0" err="1" smtClean="0"/>
                  <a:t>DeepFashion</a:t>
                </a:r>
                <a:r>
                  <a:rPr lang="en-US" dirty="0" smtClean="0"/>
                  <a:t> dataset</a:t>
                </a:r>
                <a:r>
                  <a:rPr lang="en-US" baseline="30000" dirty="0" smtClean="0"/>
                  <a:t>1</a:t>
                </a:r>
                <a:r>
                  <a:rPr lang="en-US" dirty="0" smtClean="0"/>
                  <a:t> with post-processing (6683 images)</a:t>
                </a:r>
              </a:p>
              <a:p>
                <a:pPr lvl="1"/>
                <a:endParaRPr lang="en-US" baseline="30000" dirty="0" smtClean="0"/>
              </a:p>
              <a:p>
                <a:r>
                  <a:rPr lang="en-US" dirty="0" smtClean="0"/>
                  <a:t>Training</a:t>
                </a:r>
              </a:p>
              <a:p>
                <a:pPr lvl="1"/>
                <a:r>
                  <a:rPr lang="en-US" dirty="0" smtClean="0"/>
                  <a:t>ADMM, </a:t>
                </a:r>
                <a:r>
                  <a:rPr lang="en-US" dirty="0"/>
                  <a:t>GeForce GTX 1080 </a:t>
                </a:r>
                <a:r>
                  <a:rPr lang="en-US" dirty="0" err="1" smtClean="0"/>
                  <a:t>Ti</a:t>
                </a:r>
                <a:r>
                  <a:rPr lang="en-US" dirty="0" smtClean="0"/>
                  <a:t> </a:t>
                </a:r>
                <a14:m>
                  <m:oMath xmlns:m="http://schemas.openxmlformats.org/officeDocument/2006/math">
                    <m:r>
                      <a:rPr lang="en-US" i="1" smtClean="0">
                        <a:latin typeface="Cambria Math" charset="0"/>
                        <a:ea typeface="Cambria Math" charset="0"/>
                        <a:cs typeface="Cambria Math" charset="0"/>
                      </a:rPr>
                      <m:t>×</m:t>
                    </m:r>
                  </m:oMath>
                </a14:m>
                <a:r>
                  <a:rPr lang="en-US" dirty="0" smtClean="0"/>
                  <a:t> 2, about 10 hours</a:t>
                </a:r>
              </a:p>
              <a:p>
                <a:pPr lvl="1"/>
                <a:endParaRPr lang="en-US" dirty="0"/>
              </a:p>
              <a:p>
                <a:r>
                  <a:rPr lang="en-US" dirty="0" smtClean="0"/>
                  <a:t>Implementation</a:t>
                </a:r>
              </a:p>
              <a:p>
                <a:pPr lvl="1"/>
                <a:r>
                  <a:rPr lang="en-US" dirty="0" smtClean="0"/>
                  <a:t>Frontend: HTML, CSS, </a:t>
                </a:r>
                <a:r>
                  <a:rPr lang="en-US" dirty="0" err="1" smtClean="0"/>
                  <a:t>Javascript</a:t>
                </a:r>
                <a:endParaRPr lang="en-US" dirty="0" smtClean="0"/>
              </a:p>
              <a:p>
                <a:pPr lvl="1"/>
                <a:r>
                  <a:rPr lang="en-US" dirty="0" smtClean="0"/>
                  <a:t>Backend: Python</a:t>
                </a:r>
              </a:p>
              <a:p>
                <a:pPr lvl="1"/>
                <a:r>
                  <a:rPr lang="en-US" dirty="0" smtClean="0"/>
                  <a:t>AR: </a:t>
                </a:r>
                <a:r>
                  <a:rPr lang="en-US" dirty="0" err="1" smtClean="0"/>
                  <a:t>WebRTC</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Rectangle 3"/>
          <p:cNvSpPr/>
          <p:nvPr/>
        </p:nvSpPr>
        <p:spPr>
          <a:xfrm>
            <a:off x="838200" y="6311900"/>
            <a:ext cx="5717206" cy="369332"/>
          </a:xfrm>
          <a:prstGeom prst="rect">
            <a:avLst/>
          </a:prstGeom>
        </p:spPr>
        <p:txBody>
          <a:bodyPr wrap="none">
            <a:spAutoFit/>
          </a:bodyPr>
          <a:lstStyle/>
          <a:p>
            <a:r>
              <a:rPr lang="en-US" dirty="0" smtClean="0"/>
              <a:t>1. http</a:t>
            </a:r>
            <a:r>
              <a:rPr lang="en-US" dirty="0"/>
              <a:t>://</a:t>
            </a:r>
            <a:r>
              <a:rPr lang="en-US" dirty="0" err="1"/>
              <a:t>mmlab.ie.cuhk.edu.hk</a:t>
            </a:r>
            <a:r>
              <a:rPr lang="en-US" dirty="0"/>
              <a:t>/projects/</a:t>
            </a:r>
            <a:r>
              <a:rPr lang="en-US" dirty="0" err="1"/>
              <a:t>DeepFashion.html</a:t>
            </a:r>
            <a:endParaRPr lang="en-US" dirty="0"/>
          </a:p>
        </p:txBody>
      </p:sp>
      <p:sp>
        <p:nvSpPr>
          <p:cNvPr id="6" name="Slide Number Placeholder 5"/>
          <p:cNvSpPr>
            <a:spLocks noGrp="1"/>
          </p:cNvSpPr>
          <p:nvPr>
            <p:ph type="sldNum" sz="quarter" idx="12"/>
          </p:nvPr>
        </p:nvSpPr>
        <p:spPr/>
        <p:txBody>
          <a:bodyPr/>
          <a:lstStyle/>
          <a:p>
            <a:fld id="{A077D54C-FC18-124D-A42E-C486B0FFC067}" type="slidenum">
              <a:rPr lang="en-US" b="1" smtClean="0">
                <a:solidFill>
                  <a:schemeClr val="tx1"/>
                </a:solidFill>
              </a:rPr>
              <a:t>15</a:t>
            </a:fld>
            <a:r>
              <a:rPr lang="en-US" b="1" dirty="0">
                <a:solidFill>
                  <a:schemeClr val="tx1"/>
                </a:solidFill>
              </a:rPr>
              <a:t>/23</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9050" y="1870075"/>
            <a:ext cx="2974132" cy="3399008"/>
          </a:xfrm>
          <a:prstGeom prst="rect">
            <a:avLst/>
          </a:prstGeom>
        </p:spPr>
      </p:pic>
      <p:sp>
        <p:nvSpPr>
          <p:cNvPr id="7" name="TextBox 6"/>
          <p:cNvSpPr txBox="1"/>
          <p:nvPr/>
        </p:nvSpPr>
        <p:spPr>
          <a:xfrm>
            <a:off x="8969050" y="5353691"/>
            <a:ext cx="3072508" cy="369332"/>
          </a:xfrm>
          <a:prstGeom prst="rect">
            <a:avLst/>
          </a:prstGeom>
          <a:noFill/>
        </p:spPr>
        <p:txBody>
          <a:bodyPr wrap="none" rtlCol="0">
            <a:spAutoFit/>
          </a:bodyPr>
          <a:lstStyle/>
          <a:p>
            <a:r>
              <a:rPr lang="en-US" dirty="0" smtClean="0"/>
              <a:t>(</a:t>
            </a:r>
            <a:r>
              <a:rPr lang="en-US" dirty="0" err="1" smtClean="0"/>
              <a:t>DeepFashion</a:t>
            </a:r>
            <a:r>
              <a:rPr lang="en-US" dirty="0" smtClean="0"/>
              <a:t>, Liu et al., 2016) </a:t>
            </a:r>
            <a:endParaRPr lang="en-US" dirty="0"/>
          </a:p>
        </p:txBody>
      </p:sp>
    </p:spTree>
    <p:extLst>
      <p:ext uri="{BB962C8B-B14F-4D97-AF65-F5344CB8AC3E}">
        <p14:creationId xmlns:p14="http://schemas.microsoft.com/office/powerpoint/2010/main" val="874509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User Evaluation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Usability of the system</a:t>
            </a:r>
          </a:p>
          <a:p>
            <a:pPr lvl="1"/>
            <a:r>
              <a:rPr lang="en-US" dirty="0" smtClean="0"/>
              <a:t>Online</a:t>
            </a:r>
          </a:p>
          <a:p>
            <a:pPr lvl="2"/>
            <a:r>
              <a:rPr lang="en-US" dirty="0" smtClean="0"/>
              <a:t>46 </a:t>
            </a:r>
            <a:r>
              <a:rPr lang="en-US" dirty="0"/>
              <a:t>participants on Amazon Mechanical </a:t>
            </a:r>
            <a:r>
              <a:rPr lang="en-US" dirty="0" smtClean="0"/>
              <a:t>Turk (AMT, 22 </a:t>
            </a:r>
            <a:r>
              <a:rPr lang="en-US" dirty="0"/>
              <a:t>females, mean age 32, STD: </a:t>
            </a:r>
            <a:r>
              <a:rPr lang="en-US" dirty="0" smtClean="0"/>
              <a:t>10.5, no background on design)</a:t>
            </a:r>
          </a:p>
          <a:p>
            <a:pPr lvl="1"/>
            <a:r>
              <a:rPr lang="en-US" dirty="0" smtClean="0"/>
              <a:t>Offline</a:t>
            </a:r>
          </a:p>
          <a:p>
            <a:pPr lvl="2"/>
            <a:r>
              <a:rPr lang="en-US" dirty="0" smtClean="0"/>
              <a:t>3 participants (1 professional designer)</a:t>
            </a:r>
          </a:p>
          <a:p>
            <a:pPr lvl="2"/>
            <a:endParaRPr lang="en-US" dirty="0"/>
          </a:p>
          <a:p>
            <a:r>
              <a:rPr lang="en-US" dirty="0" smtClean="0"/>
              <a:t>Result comparison</a:t>
            </a:r>
          </a:p>
          <a:p>
            <a:pPr lvl="1"/>
            <a:r>
              <a:rPr lang="en-US" dirty="0" smtClean="0"/>
              <a:t>Baseline: pix2pix (</a:t>
            </a:r>
            <a:r>
              <a:rPr lang="en-US" dirty="0"/>
              <a:t>Isola et al., </a:t>
            </a:r>
            <a:r>
              <a:rPr lang="en-US" dirty="0" smtClean="0"/>
              <a:t>2016)</a:t>
            </a:r>
          </a:p>
          <a:p>
            <a:pPr lvl="1"/>
            <a:r>
              <a:rPr lang="en-US" dirty="0" smtClean="0"/>
              <a:t>Quantitative comparison</a:t>
            </a:r>
          </a:p>
          <a:p>
            <a:pPr lvl="2"/>
            <a:r>
              <a:rPr lang="en-US" dirty="0" smtClean="0"/>
              <a:t>460 batches </a:t>
            </a:r>
            <a:r>
              <a:rPr lang="en-US" dirty="0"/>
              <a:t>on Amazon Mechanical </a:t>
            </a:r>
            <a:r>
              <a:rPr lang="en-US" dirty="0" smtClean="0"/>
              <a:t>Turk</a:t>
            </a:r>
          </a:p>
          <a:p>
            <a:pPr lvl="1"/>
            <a:r>
              <a:rPr lang="en-US" dirty="0" smtClean="0"/>
              <a:t>Qualitative comparison</a:t>
            </a:r>
          </a:p>
          <a:p>
            <a:pPr lvl="2"/>
            <a:r>
              <a:rPr lang="en-US" dirty="0" smtClean="0"/>
              <a:t>68 participants on WJX</a:t>
            </a:r>
            <a:r>
              <a:rPr lang="en-US" baseline="30000" dirty="0" smtClean="0"/>
              <a:t>1</a:t>
            </a:r>
            <a:endParaRPr lang="en-US" dirty="0" smtClean="0"/>
          </a:p>
          <a:p>
            <a:pPr lvl="1"/>
            <a:endParaRPr lang="en-US" dirty="0" smtClean="0"/>
          </a:p>
          <a:p>
            <a:endParaRPr lang="en-US" dirty="0" smtClean="0"/>
          </a:p>
          <a:p>
            <a:endParaRPr lang="en-US" dirty="0"/>
          </a:p>
        </p:txBody>
      </p:sp>
      <p:sp>
        <p:nvSpPr>
          <p:cNvPr id="4" name="Rectangle 3"/>
          <p:cNvSpPr/>
          <p:nvPr/>
        </p:nvSpPr>
        <p:spPr>
          <a:xfrm>
            <a:off x="838200" y="6176963"/>
            <a:ext cx="2353850" cy="369332"/>
          </a:xfrm>
          <a:prstGeom prst="rect">
            <a:avLst/>
          </a:prstGeom>
        </p:spPr>
        <p:txBody>
          <a:bodyPr wrap="none">
            <a:spAutoFit/>
          </a:bodyPr>
          <a:lstStyle/>
          <a:p>
            <a:r>
              <a:rPr lang="en-US" dirty="0" smtClean="0"/>
              <a:t>1. https</a:t>
            </a:r>
            <a:r>
              <a:rPr lang="en-US" dirty="0"/>
              <a:t>://</a:t>
            </a:r>
            <a:r>
              <a:rPr lang="en-US" dirty="0" err="1"/>
              <a:t>www.wjx.cn</a:t>
            </a:r>
            <a:r>
              <a:rPr lang="en-US" dirty="0"/>
              <a:t>/</a:t>
            </a:r>
          </a:p>
        </p:txBody>
      </p:sp>
      <p:sp>
        <p:nvSpPr>
          <p:cNvPr id="6" name="Slide Number Placeholder 5"/>
          <p:cNvSpPr>
            <a:spLocks noGrp="1"/>
          </p:cNvSpPr>
          <p:nvPr>
            <p:ph type="sldNum" sz="quarter" idx="12"/>
          </p:nvPr>
        </p:nvSpPr>
        <p:spPr/>
        <p:txBody>
          <a:bodyPr/>
          <a:lstStyle/>
          <a:p>
            <a:fld id="{A077D54C-FC18-124D-A42E-C486B0FFC067}" type="slidenum">
              <a:rPr lang="en-US" b="1" smtClean="0">
                <a:solidFill>
                  <a:schemeClr val="tx1"/>
                </a:solidFill>
              </a:rPr>
              <a:t>16</a:t>
            </a:fld>
            <a:r>
              <a:rPr lang="en-US" b="1" dirty="0">
                <a:solidFill>
                  <a:schemeClr val="tx1"/>
                </a:solidFill>
              </a:rPr>
              <a:t>/23</a:t>
            </a:r>
          </a:p>
        </p:txBody>
      </p:sp>
    </p:spTree>
    <p:extLst>
      <p:ext uri="{BB962C8B-B14F-4D97-AF65-F5344CB8AC3E}">
        <p14:creationId xmlns:p14="http://schemas.microsoft.com/office/powerpoint/2010/main" val="940099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Usability of the system</a:t>
            </a:r>
          </a:p>
        </p:txBody>
      </p:sp>
      <p:sp>
        <p:nvSpPr>
          <p:cNvPr id="3" name="Content Placeholder 2"/>
          <p:cNvSpPr>
            <a:spLocks noGrp="1"/>
          </p:cNvSpPr>
          <p:nvPr>
            <p:ph idx="1"/>
          </p:nvPr>
        </p:nvSpPr>
        <p:spPr/>
        <p:txBody>
          <a:bodyPr>
            <a:normAutofit fontScale="92500"/>
          </a:bodyPr>
          <a:lstStyle/>
          <a:p>
            <a:r>
              <a:rPr lang="en-US" dirty="0" smtClean="0"/>
              <a:t>Online study</a:t>
            </a:r>
          </a:p>
          <a:p>
            <a:pPr lvl="1"/>
            <a:r>
              <a:rPr lang="en-US" dirty="0"/>
              <a:t>On a 7-point Likert scale, usability </a:t>
            </a:r>
            <a:r>
              <a:rPr lang="nb-NO" dirty="0"/>
              <a:t>5.20 (STD: 1.42</a:t>
            </a:r>
            <a:r>
              <a:rPr lang="nb-NO" dirty="0" smtClean="0"/>
              <a:t>), </a:t>
            </a:r>
            <a:r>
              <a:rPr lang="nb-NO" dirty="0" err="1" smtClean="0"/>
              <a:t>user</a:t>
            </a:r>
            <a:r>
              <a:rPr lang="nb-NO" dirty="0" smtClean="0"/>
              <a:t> </a:t>
            </a:r>
            <a:r>
              <a:rPr lang="nb-NO" dirty="0" err="1" smtClean="0"/>
              <a:t>experience</a:t>
            </a:r>
            <a:r>
              <a:rPr lang="nb-NO" dirty="0" smtClean="0"/>
              <a:t> </a:t>
            </a:r>
            <a:r>
              <a:rPr lang="en-US" dirty="0" smtClean="0"/>
              <a:t>4</a:t>
            </a:r>
            <a:r>
              <a:rPr lang="mr-IN" dirty="0" smtClean="0"/>
              <a:t>.</a:t>
            </a:r>
            <a:r>
              <a:rPr lang="en-US" dirty="0" smtClean="0"/>
              <a:t>98</a:t>
            </a:r>
            <a:r>
              <a:rPr lang="en-US" dirty="0"/>
              <a:t> </a:t>
            </a:r>
            <a:r>
              <a:rPr lang="en-US" dirty="0" smtClean="0"/>
              <a:t>(STD: 1.45)</a:t>
            </a:r>
          </a:p>
          <a:p>
            <a:pPr lvl="1"/>
            <a:endParaRPr lang="en-US" dirty="0"/>
          </a:p>
          <a:p>
            <a:r>
              <a:rPr lang="en-US" dirty="0" smtClean="0"/>
              <a:t>Offline study</a:t>
            </a:r>
          </a:p>
          <a:p>
            <a:pPr lvl="1"/>
            <a:r>
              <a:rPr lang="en-US" dirty="0"/>
              <a:t>The </a:t>
            </a:r>
            <a:r>
              <a:rPr lang="en-US" i="1" dirty="0"/>
              <a:t>collaboration</a:t>
            </a:r>
            <a:r>
              <a:rPr lang="en-US" dirty="0"/>
              <a:t> approach is acceptable, and the AR mode is </a:t>
            </a:r>
            <a:r>
              <a:rPr lang="en-US" dirty="0" smtClean="0"/>
              <a:t>inspiring</a:t>
            </a:r>
          </a:p>
          <a:p>
            <a:pPr lvl="1"/>
            <a:endParaRPr lang="en-US" dirty="0"/>
          </a:p>
          <a:p>
            <a:pPr lvl="1"/>
            <a:endParaRPr lang="en-US" dirty="0" smtClean="0"/>
          </a:p>
          <a:p>
            <a:pPr lvl="1"/>
            <a:endParaRPr lang="en-US" dirty="0"/>
          </a:p>
          <a:p>
            <a:pPr lvl="1"/>
            <a:endParaRPr lang="en-US" dirty="0" smtClean="0"/>
          </a:p>
          <a:p>
            <a:pPr lvl="1"/>
            <a:endParaRPr lang="en-US" dirty="0" smtClean="0"/>
          </a:p>
          <a:p>
            <a:pPr lvl="1"/>
            <a:r>
              <a:rPr lang="en-US" dirty="0" smtClean="0"/>
              <a:t>More </a:t>
            </a:r>
            <a:r>
              <a:rPr lang="en-US" dirty="0"/>
              <a:t>flexibility, like color transfer, etc., is expected</a:t>
            </a:r>
          </a:p>
          <a:p>
            <a:pPr lvl="1"/>
            <a:endParaRPr lang="en-US" dirty="0"/>
          </a:p>
          <a:p>
            <a:pPr lvl="1"/>
            <a:endParaRPr lang="en-US" dirty="0"/>
          </a:p>
        </p:txBody>
      </p:sp>
      <p:sp>
        <p:nvSpPr>
          <p:cNvPr id="4" name="Rectangle 3"/>
          <p:cNvSpPr/>
          <p:nvPr/>
        </p:nvSpPr>
        <p:spPr>
          <a:xfrm>
            <a:off x="2166594" y="4001294"/>
            <a:ext cx="7858812" cy="1477328"/>
          </a:xfrm>
          <a:prstGeom prst="rect">
            <a:avLst/>
          </a:prstGeom>
        </p:spPr>
        <p:txBody>
          <a:bodyPr wrap="square">
            <a:spAutoFit/>
          </a:bodyPr>
          <a:lstStyle/>
          <a:p>
            <a:r>
              <a:rPr lang="en-US" i="1" dirty="0" smtClean="0">
                <a:latin typeface=""/>
              </a:rPr>
              <a:t>“</a:t>
            </a:r>
            <a:r>
              <a:rPr lang="en-US" i="1" dirty="0">
                <a:latin typeface=""/>
              </a:rPr>
              <a:t>Usually I prefer to draw something myself from </a:t>
            </a:r>
            <a:r>
              <a:rPr lang="en-US" i="1" dirty="0" smtClean="0">
                <a:latin typeface=""/>
              </a:rPr>
              <a:t>scratch because </a:t>
            </a:r>
            <a:r>
              <a:rPr lang="en-US" i="1" dirty="0">
                <a:latin typeface=""/>
              </a:rPr>
              <a:t>it is more flexible for me to control the shape, </a:t>
            </a:r>
            <a:r>
              <a:rPr lang="en-US" i="1" dirty="0" smtClean="0">
                <a:latin typeface=""/>
              </a:rPr>
              <a:t>texture, color</a:t>
            </a:r>
            <a:r>
              <a:rPr lang="en-US" i="1" dirty="0">
                <a:latin typeface=""/>
              </a:rPr>
              <a:t>, and so on. However, if I can refer to a live model </a:t>
            </a:r>
            <a:r>
              <a:rPr lang="en-US" i="1" dirty="0" smtClean="0">
                <a:latin typeface=""/>
              </a:rPr>
              <a:t>in AR </a:t>
            </a:r>
            <a:r>
              <a:rPr lang="en-US" i="1" dirty="0">
                <a:latin typeface=""/>
              </a:rPr>
              <a:t>environment that fits my aesthetics, I would prefer to </a:t>
            </a:r>
            <a:r>
              <a:rPr lang="en-US" i="1" dirty="0" smtClean="0">
                <a:latin typeface=""/>
              </a:rPr>
              <a:t>this way </a:t>
            </a:r>
            <a:r>
              <a:rPr lang="en-US" i="1" dirty="0">
                <a:latin typeface=""/>
              </a:rPr>
              <a:t>more to inspire my creation and imagination</a:t>
            </a:r>
            <a:r>
              <a:rPr lang="en-US" i="1" dirty="0" smtClean="0">
                <a:latin typeface=""/>
              </a:rPr>
              <a:t>.”–</a:t>
            </a:r>
            <a:r>
              <a:rPr lang="en-US" dirty="0">
                <a:latin typeface=""/>
              </a:rPr>
              <a:t>(</a:t>
            </a:r>
            <a:r>
              <a:rPr lang="en-US" dirty="0" smtClean="0">
                <a:latin typeface=""/>
              </a:rPr>
              <a:t>U1, professional </a:t>
            </a:r>
            <a:r>
              <a:rPr lang="en-US" dirty="0">
                <a:latin typeface=""/>
              </a:rPr>
              <a:t>graphics </a:t>
            </a:r>
            <a:r>
              <a:rPr lang="en-US" dirty="0" smtClean="0">
                <a:latin typeface=""/>
              </a:rPr>
              <a:t>designer)</a:t>
            </a:r>
            <a:endParaRPr lang="en-US" dirty="0"/>
          </a:p>
        </p:txBody>
      </p:sp>
      <p:sp>
        <p:nvSpPr>
          <p:cNvPr id="5" name="Rectangle 4"/>
          <p:cNvSpPr/>
          <p:nvPr/>
        </p:nvSpPr>
        <p:spPr>
          <a:xfrm>
            <a:off x="2166594" y="6030299"/>
            <a:ext cx="7858812" cy="646331"/>
          </a:xfrm>
          <a:prstGeom prst="rect">
            <a:avLst/>
          </a:prstGeom>
        </p:spPr>
        <p:txBody>
          <a:bodyPr wrap="square">
            <a:spAutoFit/>
          </a:bodyPr>
          <a:lstStyle/>
          <a:p>
            <a:r>
              <a:rPr lang="en-US" i="1" dirty="0" smtClean="0">
                <a:latin typeface=""/>
              </a:rPr>
              <a:t>“</a:t>
            </a:r>
            <a:r>
              <a:rPr lang="en-US" i="1" dirty="0">
                <a:latin typeface=""/>
              </a:rPr>
              <a:t>I expect the system can allow me to transfer some </a:t>
            </a:r>
            <a:r>
              <a:rPr lang="en-US" i="1" dirty="0" smtClean="0">
                <a:latin typeface=""/>
              </a:rPr>
              <a:t>color patterns </a:t>
            </a:r>
            <a:r>
              <a:rPr lang="en-US" i="1" dirty="0">
                <a:latin typeface=""/>
              </a:rPr>
              <a:t>of photos to my design, to decorate it </a:t>
            </a:r>
            <a:r>
              <a:rPr lang="en-US" i="1">
                <a:latin typeface=""/>
              </a:rPr>
              <a:t>with </a:t>
            </a:r>
            <a:r>
              <a:rPr lang="en-US" i="1" smtClean="0">
                <a:latin typeface=""/>
              </a:rPr>
              <a:t>more flexibility</a:t>
            </a:r>
            <a:r>
              <a:rPr lang="en-US" i="1" dirty="0">
                <a:latin typeface=""/>
              </a:rPr>
              <a:t>.”–</a:t>
            </a:r>
            <a:r>
              <a:rPr lang="en-US" dirty="0">
                <a:latin typeface=""/>
              </a:rPr>
              <a:t>U1</a:t>
            </a:r>
            <a:endParaRPr lang="en-US" dirty="0"/>
          </a:p>
        </p:txBody>
      </p:sp>
      <p:sp>
        <p:nvSpPr>
          <p:cNvPr id="7" name="Slide Number Placeholder 6"/>
          <p:cNvSpPr>
            <a:spLocks noGrp="1"/>
          </p:cNvSpPr>
          <p:nvPr>
            <p:ph type="sldNum" sz="quarter" idx="12"/>
          </p:nvPr>
        </p:nvSpPr>
        <p:spPr/>
        <p:txBody>
          <a:bodyPr/>
          <a:lstStyle/>
          <a:p>
            <a:fld id="{A077D54C-FC18-124D-A42E-C486B0FFC067}" type="slidenum">
              <a:rPr lang="en-US" b="1" smtClean="0">
                <a:solidFill>
                  <a:schemeClr val="tx1"/>
                </a:solidFill>
              </a:rPr>
              <a:t>17</a:t>
            </a:fld>
            <a:r>
              <a:rPr lang="en-US" b="1" dirty="0">
                <a:solidFill>
                  <a:schemeClr val="tx1"/>
                </a:solidFill>
              </a:rPr>
              <a:t>/23</a:t>
            </a:r>
          </a:p>
        </p:txBody>
      </p:sp>
    </p:spTree>
    <p:extLst>
      <p:ext uri="{BB962C8B-B14F-4D97-AF65-F5344CB8AC3E}">
        <p14:creationId xmlns:p14="http://schemas.microsoft.com/office/powerpoint/2010/main" val="992701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10" name="Rectangle 9"/>
          <p:cNvSpPr/>
          <p:nvPr/>
        </p:nvSpPr>
        <p:spPr>
          <a:xfrm>
            <a:off x="1648691" y="3158263"/>
            <a:ext cx="7836767" cy="2425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Experiment: Result Comparison</a:t>
            </a:r>
            <a:endParaRPr lang="en-US" dirty="0"/>
          </a:p>
        </p:txBody>
      </p:sp>
      <p:sp>
        <p:nvSpPr>
          <p:cNvPr id="3" name="Content Placeholder 2"/>
          <p:cNvSpPr>
            <a:spLocks noGrp="1"/>
          </p:cNvSpPr>
          <p:nvPr>
            <p:ph idx="1"/>
          </p:nvPr>
        </p:nvSpPr>
        <p:spPr/>
        <p:txBody>
          <a:bodyPr/>
          <a:lstStyle/>
          <a:p>
            <a:pPr marL="228600" lvl="1">
              <a:spcBef>
                <a:spcPts val="1000"/>
              </a:spcBef>
            </a:pPr>
            <a:r>
              <a:rPr lang="en-US" dirty="0"/>
              <a:t>Quantitative comparison</a:t>
            </a:r>
          </a:p>
          <a:p>
            <a:pPr lvl="1"/>
            <a:r>
              <a:rPr lang="en-US" dirty="0" smtClean="0"/>
              <a:t>Compared to pix2pix</a:t>
            </a:r>
          </a:p>
          <a:p>
            <a:pPr lvl="1"/>
            <a:r>
              <a:rPr lang="en-US" dirty="0" smtClean="0"/>
              <a:t>460 comparisons on AMT</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r>
              <a:rPr lang="en-US" dirty="0" smtClean="0"/>
              <a:t>300 selected results with our method</a:t>
            </a:r>
          </a:p>
          <a:p>
            <a:pPr lvl="1"/>
            <a:endParaRPr lang="en-US"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194" y="3174989"/>
            <a:ext cx="1308100" cy="3429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659" y="3152465"/>
            <a:ext cx="1435100" cy="3302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7291" y="3235595"/>
            <a:ext cx="2273877" cy="22738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0258" y="3235595"/>
            <a:ext cx="2275200" cy="2275200"/>
          </a:xfrm>
          <a:prstGeom prst="rect">
            <a:avLst/>
          </a:prstGeom>
        </p:spPr>
      </p:pic>
      <p:sp>
        <p:nvSpPr>
          <p:cNvPr id="5" name="Slide Number Placeholder 4"/>
          <p:cNvSpPr>
            <a:spLocks noGrp="1"/>
          </p:cNvSpPr>
          <p:nvPr>
            <p:ph type="sldNum" sz="quarter" idx="12"/>
          </p:nvPr>
        </p:nvSpPr>
        <p:spPr/>
        <p:txBody>
          <a:bodyPr/>
          <a:lstStyle/>
          <a:p>
            <a:fld id="{A077D54C-FC18-124D-A42E-C486B0FFC067}" type="slidenum">
              <a:rPr lang="en-US" smtClean="0">
                <a:solidFill>
                  <a:schemeClr val="tx1"/>
                </a:solidFill>
              </a:rPr>
              <a:t>18</a:t>
            </a:fld>
            <a:r>
              <a:rPr lang="en-US" dirty="0">
                <a:solidFill>
                  <a:schemeClr val="tx1"/>
                </a:solidFill>
              </a:rPr>
              <a:t>/23</a:t>
            </a:r>
          </a:p>
        </p:txBody>
      </p:sp>
    </p:spTree>
    <p:extLst>
      <p:ext uri="{BB962C8B-B14F-4D97-AF65-F5344CB8AC3E}">
        <p14:creationId xmlns:p14="http://schemas.microsoft.com/office/powerpoint/2010/main" val="688042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Fashion Design</a:t>
            </a:r>
            <a:endParaRPr lang="en-US" dirty="0"/>
          </a:p>
        </p:txBody>
      </p:sp>
      <p:sp>
        <p:nvSpPr>
          <p:cNvPr id="3" name="Content Placeholder 2"/>
          <p:cNvSpPr>
            <a:spLocks noGrp="1"/>
          </p:cNvSpPr>
          <p:nvPr>
            <p:ph idx="1"/>
          </p:nvPr>
        </p:nvSpPr>
        <p:spPr>
          <a:xfrm>
            <a:off x="838200" y="1825625"/>
            <a:ext cx="11353800" cy="4351338"/>
          </a:xfrm>
        </p:spPr>
        <p:txBody>
          <a:bodyPr/>
          <a:lstStyle/>
          <a:p>
            <a:r>
              <a:rPr lang="en-US" dirty="0" smtClean="0"/>
              <a:t>Sketching </a:t>
            </a:r>
            <a:r>
              <a:rPr lang="en-US" dirty="0"/>
              <a:t>is usually the first step </a:t>
            </a:r>
            <a:r>
              <a:rPr lang="en-US" dirty="0" smtClean="0"/>
              <a:t>in garment manufacture (Ma et al., 2011)</a:t>
            </a:r>
          </a:p>
          <a:p>
            <a:pPr lvl="1"/>
            <a:endParaRPr lang="en-US" dirty="0"/>
          </a:p>
        </p:txBody>
      </p:sp>
      <p:pic>
        <p:nvPicPr>
          <p:cNvPr id="4" name="Picture 2" descr="mage result for fashion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715" y="2706990"/>
            <a:ext cx="5062570" cy="33591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099617" y="6047702"/>
            <a:ext cx="4343343" cy="369332"/>
          </a:xfrm>
          <a:prstGeom prst="rect">
            <a:avLst/>
          </a:prstGeom>
          <a:noFill/>
        </p:spPr>
        <p:txBody>
          <a:bodyPr wrap="square" rtlCol="0">
            <a:spAutoFit/>
          </a:bodyPr>
          <a:lstStyle/>
          <a:p>
            <a:r>
              <a:rPr lang="en-US" dirty="0" smtClean="0"/>
              <a:t>(Early </a:t>
            </a:r>
            <a:r>
              <a:rPr lang="en-US" smtClean="0"/>
              <a:t>stage fashion </a:t>
            </a:r>
            <a:r>
              <a:rPr lang="en-US" dirty="0" smtClean="0"/>
              <a:t>design, image from web)</a:t>
            </a:r>
            <a:endParaRPr lang="en-US" dirty="0"/>
          </a:p>
        </p:txBody>
      </p:sp>
      <p:sp>
        <p:nvSpPr>
          <p:cNvPr id="7" name="Slide Number Placeholder 6"/>
          <p:cNvSpPr>
            <a:spLocks noGrp="1"/>
          </p:cNvSpPr>
          <p:nvPr>
            <p:ph type="sldNum" sz="quarter" idx="12"/>
          </p:nvPr>
        </p:nvSpPr>
        <p:spPr/>
        <p:txBody>
          <a:bodyPr/>
          <a:lstStyle/>
          <a:p>
            <a:fld id="{A077D54C-FC18-124D-A42E-C486B0FFC067}" type="slidenum">
              <a:rPr lang="en-US" b="1" smtClean="0">
                <a:solidFill>
                  <a:schemeClr val="tx1"/>
                </a:solidFill>
              </a:rPr>
              <a:t>1</a:t>
            </a:fld>
            <a:r>
              <a:rPr lang="en-US" b="1" dirty="0" smtClean="0">
                <a:solidFill>
                  <a:schemeClr val="tx1"/>
                </a:solidFill>
              </a:rPr>
              <a:t>/23</a:t>
            </a:r>
            <a:endParaRPr lang="en-US" b="1" dirty="0">
              <a:solidFill>
                <a:schemeClr val="tx1"/>
              </a:solidFill>
            </a:endParaRPr>
          </a:p>
        </p:txBody>
      </p:sp>
    </p:spTree>
    <p:extLst>
      <p:ext uri="{BB962C8B-B14F-4D97-AF65-F5344CB8AC3E}">
        <p14:creationId xmlns:p14="http://schemas.microsoft.com/office/powerpoint/2010/main" val="774930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8" name="Rectangle 7"/>
          <p:cNvSpPr/>
          <p:nvPr/>
        </p:nvSpPr>
        <p:spPr>
          <a:xfrm>
            <a:off x="3657600" y="2590800"/>
            <a:ext cx="4835236"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Experiment: Result Comparison</a:t>
            </a:r>
            <a:endParaRPr lang="en-US" dirty="0"/>
          </a:p>
        </p:txBody>
      </p:sp>
      <p:sp>
        <p:nvSpPr>
          <p:cNvPr id="3" name="Content Placeholder 2"/>
          <p:cNvSpPr>
            <a:spLocks noGrp="1"/>
          </p:cNvSpPr>
          <p:nvPr>
            <p:ph idx="1"/>
          </p:nvPr>
        </p:nvSpPr>
        <p:spPr>
          <a:xfrm>
            <a:off x="838200" y="1736185"/>
            <a:ext cx="10515600" cy="4351338"/>
          </a:xfrm>
        </p:spPr>
        <p:txBody>
          <a:bodyPr/>
          <a:lstStyle/>
          <a:p>
            <a:pPr marL="228600" lvl="1">
              <a:spcBef>
                <a:spcPts val="1000"/>
              </a:spcBef>
            </a:pPr>
            <a:r>
              <a:rPr lang="en-US" dirty="0" smtClean="0"/>
              <a:t>Qualitative comparison</a:t>
            </a:r>
          </a:p>
          <a:p>
            <a:pPr marL="685800" lvl="2">
              <a:spcBef>
                <a:spcPts val="1000"/>
              </a:spcBef>
            </a:pPr>
            <a:r>
              <a:rPr lang="en-US" dirty="0" smtClean="0"/>
              <a:t>Choose ours</a:t>
            </a:r>
            <a:r>
              <a:rPr lang="en-US" dirty="0"/>
              <a:t>: “softer</a:t>
            </a:r>
            <a:r>
              <a:rPr lang="en-US" dirty="0" smtClean="0"/>
              <a:t>”, more </a:t>
            </a:r>
            <a:r>
              <a:rPr lang="en-US" dirty="0"/>
              <a:t>“textured”, and “</a:t>
            </a:r>
            <a:r>
              <a:rPr lang="en-US" dirty="0" smtClean="0"/>
              <a:t>clearer”</a:t>
            </a:r>
            <a:endParaRPr lang="en-US" dirty="0"/>
          </a:p>
          <a:p>
            <a:pPr marL="685800" lvl="2">
              <a:spcBef>
                <a:spcPts val="1000"/>
              </a:spcBef>
            </a:pP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788" y="2687782"/>
            <a:ext cx="4542423" cy="4170218"/>
          </a:xfrm>
          <a:prstGeom prst="rect">
            <a:avLst/>
          </a:prstGeom>
        </p:spPr>
      </p:pic>
      <p:sp>
        <p:nvSpPr>
          <p:cNvPr id="6" name="Slide Number Placeholder 5"/>
          <p:cNvSpPr>
            <a:spLocks noGrp="1"/>
          </p:cNvSpPr>
          <p:nvPr>
            <p:ph type="sldNum" sz="quarter" idx="12"/>
          </p:nvPr>
        </p:nvSpPr>
        <p:spPr/>
        <p:txBody>
          <a:bodyPr/>
          <a:lstStyle/>
          <a:p>
            <a:fld id="{A077D54C-FC18-124D-A42E-C486B0FFC067}" type="slidenum">
              <a:rPr lang="en-US" b="1" smtClean="0">
                <a:solidFill>
                  <a:schemeClr val="tx1"/>
                </a:solidFill>
              </a:rPr>
              <a:t>19</a:t>
            </a:fld>
            <a:r>
              <a:rPr lang="en-US" b="1" dirty="0">
                <a:solidFill>
                  <a:schemeClr val="tx1"/>
                </a:solidFill>
              </a:rPr>
              <a:t>/23</a:t>
            </a:r>
          </a:p>
        </p:txBody>
      </p:sp>
    </p:spTree>
    <p:extLst>
      <p:ext uri="{BB962C8B-B14F-4D97-AF65-F5344CB8AC3E}">
        <p14:creationId xmlns:p14="http://schemas.microsoft.com/office/powerpoint/2010/main" val="1238412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8" name="Rectangle 7"/>
          <p:cNvSpPr/>
          <p:nvPr/>
        </p:nvSpPr>
        <p:spPr>
          <a:xfrm>
            <a:off x="3699165" y="2559320"/>
            <a:ext cx="4849090" cy="429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Experiment: Result Comparison</a:t>
            </a:r>
            <a:endParaRPr lang="en-US" dirty="0"/>
          </a:p>
        </p:txBody>
      </p:sp>
      <p:sp>
        <p:nvSpPr>
          <p:cNvPr id="3" name="Content Placeholder 2"/>
          <p:cNvSpPr>
            <a:spLocks noGrp="1"/>
          </p:cNvSpPr>
          <p:nvPr>
            <p:ph idx="1"/>
          </p:nvPr>
        </p:nvSpPr>
        <p:spPr>
          <a:xfrm>
            <a:off x="838200" y="1736185"/>
            <a:ext cx="10515600" cy="4351338"/>
          </a:xfrm>
        </p:spPr>
        <p:txBody>
          <a:bodyPr/>
          <a:lstStyle/>
          <a:p>
            <a:pPr marL="228600" lvl="1">
              <a:spcBef>
                <a:spcPts val="1000"/>
              </a:spcBef>
            </a:pPr>
            <a:r>
              <a:rPr lang="en-US" dirty="0" smtClean="0"/>
              <a:t>Qualitative </a:t>
            </a:r>
            <a:r>
              <a:rPr lang="en-US" dirty="0"/>
              <a:t>comparison</a:t>
            </a:r>
          </a:p>
          <a:p>
            <a:pPr lvl="1"/>
            <a:r>
              <a:rPr lang="en-US" sz="2000" dirty="0" smtClean="0"/>
              <a:t>Choose </a:t>
            </a:r>
            <a:r>
              <a:rPr lang="en-US" sz="2000" dirty="0"/>
              <a:t>pix2pix: </a:t>
            </a:r>
            <a:r>
              <a:rPr lang="en-US" sz="2000" i="1" dirty="0" smtClean="0"/>
              <a:t>“brighter”</a:t>
            </a:r>
            <a:r>
              <a:rPr lang="en-US" sz="2000" i="1" dirty="0"/>
              <a:t>, </a:t>
            </a:r>
            <a:r>
              <a:rPr lang="en-US" sz="2000" i="1" dirty="0" smtClean="0"/>
              <a:t>“more saturated</a:t>
            </a:r>
            <a:r>
              <a:rPr lang="en-US" sz="2000" i="1" dirty="0"/>
              <a:t>”</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824" y="2559320"/>
            <a:ext cx="4682351" cy="4298680"/>
          </a:xfrm>
          <a:prstGeom prst="rect">
            <a:avLst/>
          </a:prstGeom>
        </p:spPr>
      </p:pic>
      <p:sp>
        <p:nvSpPr>
          <p:cNvPr id="6" name="Slide Number Placeholder 5"/>
          <p:cNvSpPr>
            <a:spLocks noGrp="1"/>
          </p:cNvSpPr>
          <p:nvPr>
            <p:ph type="sldNum" sz="quarter" idx="12"/>
          </p:nvPr>
        </p:nvSpPr>
        <p:spPr/>
        <p:txBody>
          <a:bodyPr/>
          <a:lstStyle/>
          <a:p>
            <a:fld id="{A077D54C-FC18-124D-A42E-C486B0FFC067}" type="slidenum">
              <a:rPr lang="en-US" b="1" smtClean="0">
                <a:solidFill>
                  <a:schemeClr val="tx1"/>
                </a:solidFill>
              </a:rPr>
              <a:t>20</a:t>
            </a:fld>
            <a:r>
              <a:rPr lang="en-US" b="1" dirty="0">
                <a:solidFill>
                  <a:schemeClr val="tx1"/>
                </a:solidFill>
              </a:rPr>
              <a:t>/23</a:t>
            </a:r>
          </a:p>
        </p:txBody>
      </p:sp>
    </p:spTree>
    <p:extLst>
      <p:ext uri="{BB962C8B-B14F-4D97-AF65-F5344CB8AC3E}">
        <p14:creationId xmlns:p14="http://schemas.microsoft.com/office/powerpoint/2010/main" val="1109883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a:t>
            </a:r>
            <a:endParaRPr lang="en-US" dirty="0"/>
          </a:p>
        </p:txBody>
      </p:sp>
      <p:sp>
        <p:nvSpPr>
          <p:cNvPr id="3" name="Content Placeholder 2"/>
          <p:cNvSpPr>
            <a:spLocks noGrp="1"/>
          </p:cNvSpPr>
          <p:nvPr>
            <p:ph idx="1"/>
          </p:nvPr>
        </p:nvSpPr>
        <p:spPr/>
        <p:txBody>
          <a:bodyPr/>
          <a:lstStyle/>
          <a:p>
            <a:r>
              <a:rPr lang="en-US" dirty="0" smtClean="0"/>
              <a:t>Technical part</a:t>
            </a:r>
          </a:p>
          <a:p>
            <a:pPr lvl="1"/>
            <a:r>
              <a:rPr lang="en-US" dirty="0" smtClean="0"/>
              <a:t>Only a simple compensation method is considered</a:t>
            </a:r>
            <a:endParaRPr lang="en-US" dirty="0"/>
          </a:p>
          <a:p>
            <a:pPr lvl="1"/>
            <a:r>
              <a:rPr lang="en-US" dirty="0" smtClean="0"/>
              <a:t>AR system functions, e.g., object tracking, camera jitter, etc., are not considered</a:t>
            </a:r>
          </a:p>
          <a:p>
            <a:endParaRPr lang="en-US" dirty="0" smtClean="0"/>
          </a:p>
          <a:p>
            <a:r>
              <a:rPr lang="en-US" dirty="0" smtClean="0"/>
              <a:t>Theory: human-AI collaboration</a:t>
            </a:r>
          </a:p>
          <a:p>
            <a:pPr lvl="1"/>
            <a:r>
              <a:rPr lang="en-US" dirty="0" smtClean="0"/>
              <a:t>How can AI better sense humans’ states, e.g., emotion, and provide more intelligent feedback</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A077D54C-FC18-124D-A42E-C486B0FFC067}" type="slidenum">
              <a:rPr lang="en-US" b="1" smtClean="0">
                <a:solidFill>
                  <a:schemeClr val="tx1"/>
                </a:solidFill>
              </a:rPr>
              <a:t>21</a:t>
            </a:fld>
            <a:r>
              <a:rPr lang="en-US" b="1" dirty="0">
                <a:solidFill>
                  <a:schemeClr val="tx1"/>
                </a:solidFill>
              </a:rPr>
              <a:t>/23</a:t>
            </a:r>
          </a:p>
        </p:txBody>
      </p:sp>
    </p:spTree>
    <p:extLst>
      <p:ext uri="{BB962C8B-B14F-4D97-AF65-F5344CB8AC3E}">
        <p14:creationId xmlns:p14="http://schemas.microsoft.com/office/powerpoint/2010/main" val="922588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 consider a novel human-AI collaboration fashion design task in AR environment</a:t>
            </a:r>
          </a:p>
          <a:p>
            <a:endParaRPr lang="en-US" dirty="0" smtClean="0"/>
          </a:p>
          <a:p>
            <a:r>
              <a:rPr lang="en-US" dirty="0" smtClean="0"/>
              <a:t>From viewpoint of system engineers, we propose a </a:t>
            </a:r>
            <a:r>
              <a:rPr lang="en-US" dirty="0"/>
              <a:t>compensation </a:t>
            </a:r>
            <a:r>
              <a:rPr lang="en-US" dirty="0" smtClean="0"/>
              <a:t>method, and design a corresponding GAN model</a:t>
            </a:r>
          </a:p>
          <a:p>
            <a:endParaRPr lang="en-US" dirty="0" smtClean="0">
              <a:effectLst/>
            </a:endParaRPr>
          </a:p>
          <a:p>
            <a:r>
              <a:rPr lang="en-US" dirty="0" smtClean="0"/>
              <a:t>We design and implement a system, and evaluate it through several studies</a:t>
            </a:r>
          </a:p>
          <a:p>
            <a:endParaRPr lang="en-US" dirty="0"/>
          </a:p>
        </p:txBody>
      </p:sp>
      <p:sp>
        <p:nvSpPr>
          <p:cNvPr id="5" name="Slide Number Placeholder 4"/>
          <p:cNvSpPr>
            <a:spLocks noGrp="1"/>
          </p:cNvSpPr>
          <p:nvPr>
            <p:ph type="sldNum" sz="quarter" idx="12"/>
          </p:nvPr>
        </p:nvSpPr>
        <p:spPr/>
        <p:txBody>
          <a:bodyPr/>
          <a:lstStyle/>
          <a:p>
            <a:fld id="{A077D54C-FC18-124D-A42E-C486B0FFC067}" type="slidenum">
              <a:rPr lang="en-US" b="1" smtClean="0">
                <a:solidFill>
                  <a:schemeClr val="tx1"/>
                </a:solidFill>
              </a:rPr>
              <a:t>22</a:t>
            </a:fld>
            <a:r>
              <a:rPr lang="en-US" b="1" dirty="0">
                <a:solidFill>
                  <a:schemeClr val="tx1"/>
                </a:solidFill>
              </a:rPr>
              <a:t>/23</a:t>
            </a:r>
          </a:p>
        </p:txBody>
      </p:sp>
    </p:spTree>
    <p:extLst>
      <p:ext uri="{BB962C8B-B14F-4D97-AF65-F5344CB8AC3E}">
        <p14:creationId xmlns:p14="http://schemas.microsoft.com/office/powerpoint/2010/main" val="1806423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2874" y="1176404"/>
            <a:ext cx="9144000" cy="1445493"/>
          </a:xfrm>
        </p:spPr>
        <p:txBody>
          <a:bodyPr>
            <a:noAutofit/>
          </a:bodyPr>
          <a:lstStyle/>
          <a:p>
            <a:r>
              <a:rPr lang="en-US" dirty="0" smtClean="0"/>
              <a:t>Thank You ~</a:t>
            </a:r>
            <a:endParaRPr lang="en-US" dirty="0"/>
          </a:p>
        </p:txBody>
      </p:sp>
      <p:sp>
        <p:nvSpPr>
          <p:cNvPr id="5" name="Subtitle 4"/>
          <p:cNvSpPr>
            <a:spLocks noGrp="1"/>
          </p:cNvSpPr>
          <p:nvPr>
            <p:ph type="subTitle" idx="1"/>
          </p:nvPr>
        </p:nvSpPr>
        <p:spPr/>
        <p:txBody>
          <a:bodyPr/>
          <a:lstStyle/>
          <a:p>
            <a:endParaRPr lang="en-US"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340" y="2880404"/>
            <a:ext cx="2685068" cy="2685068"/>
          </a:xfrm>
          <a:prstGeom prst="rect">
            <a:avLst/>
          </a:prstGeom>
        </p:spPr>
      </p:pic>
      <p:sp>
        <p:nvSpPr>
          <p:cNvPr id="7" name="TextBox 6"/>
          <p:cNvSpPr txBox="1"/>
          <p:nvPr/>
        </p:nvSpPr>
        <p:spPr>
          <a:xfrm>
            <a:off x="4987491" y="5634747"/>
            <a:ext cx="2217017" cy="369332"/>
          </a:xfrm>
          <a:prstGeom prst="rect">
            <a:avLst/>
          </a:prstGeom>
          <a:noFill/>
        </p:spPr>
        <p:txBody>
          <a:bodyPr wrap="none" rtlCol="0">
            <a:spAutoFit/>
          </a:bodyPr>
          <a:lstStyle/>
          <a:p>
            <a:r>
              <a:rPr lang="en-US" dirty="0" smtClean="0"/>
              <a:t>source code, </a:t>
            </a:r>
            <a:r>
              <a:rPr lang="en-US" dirty="0" err="1" smtClean="0"/>
              <a:t>ppt</a:t>
            </a:r>
            <a:r>
              <a:rPr lang="en-US" dirty="0" smtClean="0"/>
              <a:t>, etc.</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352" y="0"/>
            <a:ext cx="4803648" cy="1804416"/>
          </a:xfrm>
          <a:prstGeom prst="rect">
            <a:avLst/>
          </a:prstGeom>
        </p:spPr>
      </p:pic>
      <p:sp>
        <p:nvSpPr>
          <p:cNvPr id="3" name="TextBox 2"/>
          <p:cNvSpPr txBox="1"/>
          <p:nvPr/>
        </p:nvSpPr>
        <p:spPr>
          <a:xfrm>
            <a:off x="8493056" y="5173082"/>
            <a:ext cx="3560398" cy="830997"/>
          </a:xfrm>
          <a:prstGeom prst="rect">
            <a:avLst/>
          </a:prstGeom>
          <a:noFill/>
        </p:spPr>
        <p:txBody>
          <a:bodyPr wrap="none" rtlCol="0">
            <a:spAutoFit/>
          </a:bodyPr>
          <a:lstStyle/>
          <a:p>
            <a:r>
              <a:rPr lang="en-US" sz="2400" dirty="0" smtClean="0"/>
              <a:t>Zhenjie Zhao @ HCI HKUST</a:t>
            </a:r>
          </a:p>
          <a:p>
            <a:r>
              <a:rPr lang="en-US" sz="2400" dirty="0" smtClean="0"/>
              <a:t>Email: </a:t>
            </a:r>
            <a:r>
              <a:rPr lang="en-US" sz="2400" dirty="0" err="1" smtClean="0"/>
              <a:t>zzhaoao@cse.ust.hk</a:t>
            </a:r>
            <a:endParaRPr lang="en-US" sz="2400" dirty="0"/>
          </a:p>
        </p:txBody>
      </p:sp>
      <p:sp>
        <p:nvSpPr>
          <p:cNvPr id="9" name="Slide Number Placeholder 8"/>
          <p:cNvSpPr>
            <a:spLocks noGrp="1"/>
          </p:cNvSpPr>
          <p:nvPr>
            <p:ph type="sldNum" sz="quarter" idx="12"/>
          </p:nvPr>
        </p:nvSpPr>
        <p:spPr/>
        <p:txBody>
          <a:bodyPr/>
          <a:lstStyle/>
          <a:p>
            <a:fld id="{A077D54C-FC18-124D-A42E-C486B0FFC067}" type="slidenum">
              <a:rPr lang="en-US" b="1" smtClean="0">
                <a:solidFill>
                  <a:schemeClr val="tx1"/>
                </a:solidFill>
              </a:rPr>
              <a:t>23</a:t>
            </a:fld>
            <a:r>
              <a:rPr lang="en-US" b="1" dirty="0">
                <a:solidFill>
                  <a:schemeClr val="tx1"/>
                </a:solidFill>
              </a:rPr>
              <a:t>/23</a:t>
            </a:r>
          </a:p>
        </p:txBody>
      </p:sp>
      <p:sp>
        <p:nvSpPr>
          <p:cNvPr id="4" name="Rectangle 3"/>
          <p:cNvSpPr/>
          <p:nvPr/>
        </p:nvSpPr>
        <p:spPr>
          <a:xfrm>
            <a:off x="8633960" y="2771041"/>
            <a:ext cx="3278590" cy="830997"/>
          </a:xfrm>
          <a:prstGeom prst="rect">
            <a:avLst/>
          </a:prstGeom>
        </p:spPr>
        <p:txBody>
          <a:bodyPr wrap="none">
            <a:spAutoFit/>
          </a:bodyPr>
          <a:lstStyle/>
          <a:p>
            <a:pPr algn="ctr"/>
            <a:r>
              <a:rPr lang="en-US" sz="2400" dirty="0" smtClean="0"/>
              <a:t>demo session</a:t>
            </a:r>
          </a:p>
          <a:p>
            <a:pPr algn="ctr"/>
            <a:r>
              <a:rPr lang="en-US" sz="2400" dirty="0" smtClean="0"/>
              <a:t>Tue</a:t>
            </a:r>
            <a:r>
              <a:rPr lang="en-US" sz="2400" dirty="0"/>
              <a:t>, Dec 11, 13:40-16:00</a:t>
            </a:r>
          </a:p>
        </p:txBody>
      </p:sp>
    </p:spTree>
    <p:extLst>
      <p:ext uri="{BB962C8B-B14F-4D97-AF65-F5344CB8AC3E}">
        <p14:creationId xmlns:p14="http://schemas.microsoft.com/office/powerpoint/2010/main" val="504819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62500" lnSpcReduction="20000"/>
          </a:bodyPr>
          <a:lstStyle/>
          <a:p>
            <a:r>
              <a:rPr lang="en-US" dirty="0"/>
              <a:t>[1] R. T. Azuma, “A survey of augmented reality,” Presence: </a:t>
            </a:r>
            <a:r>
              <a:rPr lang="en-US" dirty="0" err="1"/>
              <a:t>Teleoper</a:t>
            </a:r>
            <a:r>
              <a:rPr lang="en-US" dirty="0"/>
              <a:t>. Virtual Environ., vol. 6, no. 4, pp. 355–385, Aug. 1997. [Online]. Available: http://</a:t>
            </a:r>
            <a:r>
              <a:rPr lang="en-US" dirty="0" err="1"/>
              <a:t>dx.doi.org</a:t>
            </a:r>
            <a:r>
              <a:rPr lang="en-US" dirty="0"/>
              <a:t>/10.1162/pres.1997.6.4.355 </a:t>
            </a:r>
          </a:p>
          <a:p>
            <a:r>
              <a:rPr lang="en-US" dirty="0"/>
              <a:t>[2]  W. Shi, Z. Wang, M. </a:t>
            </a:r>
            <a:r>
              <a:rPr lang="en-US" dirty="0" err="1"/>
              <a:t>Sezgin</a:t>
            </a:r>
            <a:r>
              <a:rPr lang="en-US" dirty="0"/>
              <a:t>, J. Dorsey, and H. </a:t>
            </a:r>
            <a:r>
              <a:rPr lang="en-US" dirty="0" err="1"/>
              <a:t>Rushmeier</a:t>
            </a:r>
            <a:r>
              <a:rPr lang="en-US" dirty="0"/>
              <a:t>, “Material design in augmented reality with </a:t>
            </a:r>
            <a:r>
              <a:rPr lang="en-US" dirty="0" err="1"/>
              <a:t>insitu</a:t>
            </a:r>
            <a:r>
              <a:rPr lang="en-US" dirty="0"/>
              <a:t> visual feedback,” in </a:t>
            </a:r>
            <a:r>
              <a:rPr lang="en-US" dirty="0" err="1"/>
              <a:t>Eurograph</a:t>
            </a:r>
            <a:r>
              <a:rPr lang="en-US" dirty="0"/>
              <a:t>- </a:t>
            </a:r>
            <a:r>
              <a:rPr lang="en-US" dirty="0" err="1"/>
              <a:t>ics</a:t>
            </a:r>
            <a:r>
              <a:rPr lang="en-US" dirty="0"/>
              <a:t> Symposium on </a:t>
            </a:r>
            <a:r>
              <a:rPr lang="en-US" dirty="0" err="1"/>
              <a:t>RenderingExperimental</a:t>
            </a:r>
            <a:r>
              <a:rPr lang="en-US" dirty="0"/>
              <a:t> Ideas &amp; Implementations, M. </a:t>
            </a:r>
            <a:r>
              <a:rPr lang="en-US" dirty="0" err="1"/>
              <a:t>Zwicker</a:t>
            </a:r>
            <a:r>
              <a:rPr lang="en-US" dirty="0"/>
              <a:t> and P. Sander, Eds. The </a:t>
            </a:r>
            <a:r>
              <a:rPr lang="en-US" dirty="0" err="1"/>
              <a:t>Eurographics</a:t>
            </a:r>
            <a:r>
              <a:rPr lang="en-US" dirty="0"/>
              <a:t> Association, 2017. </a:t>
            </a:r>
          </a:p>
          <a:p>
            <a:r>
              <a:rPr lang="en-US" dirty="0"/>
              <a:t>[3]  S. Bu ̈</a:t>
            </a:r>
            <a:r>
              <a:rPr lang="en-US" dirty="0" err="1"/>
              <a:t>ttner</a:t>
            </a:r>
            <a:r>
              <a:rPr lang="en-US" dirty="0"/>
              <a:t>, H. </a:t>
            </a:r>
            <a:r>
              <a:rPr lang="en-US" dirty="0" err="1"/>
              <a:t>Mucha</a:t>
            </a:r>
            <a:r>
              <a:rPr lang="en-US" dirty="0"/>
              <a:t>, M. Funk, T. </a:t>
            </a:r>
            <a:r>
              <a:rPr lang="en-US" dirty="0" err="1"/>
              <a:t>Kosch</a:t>
            </a:r>
            <a:r>
              <a:rPr lang="en-US" dirty="0"/>
              <a:t>, M. </a:t>
            </a:r>
            <a:r>
              <a:rPr lang="en-US" dirty="0" err="1"/>
              <a:t>Aehnelt</a:t>
            </a:r>
            <a:r>
              <a:rPr lang="en-US" dirty="0"/>
              <a:t>, S. Robert, and C. Ro ̈</a:t>
            </a:r>
            <a:r>
              <a:rPr lang="en-US" dirty="0" err="1"/>
              <a:t>cker</a:t>
            </a:r>
            <a:r>
              <a:rPr lang="en-US" dirty="0"/>
              <a:t>, “The design space of augmented and virtual reality applications for assistive environments in manufacturing: A visual approach,” in Proceedings of the 10th International Conference on </a:t>
            </a:r>
            <a:r>
              <a:rPr lang="en-US" dirty="0" err="1"/>
              <a:t>PErvasive</a:t>
            </a:r>
            <a:r>
              <a:rPr lang="en-US" dirty="0"/>
              <a:t> Technologies Related to Assistive Environments, ser. PETRA ’17. New York, NY, USA: ACM, 2017, pp. 433–440. [Online]. Available: http://</a:t>
            </a:r>
            <a:r>
              <a:rPr lang="en-US" dirty="0" err="1"/>
              <a:t>doi.acm.org</a:t>
            </a:r>
            <a:r>
              <a:rPr lang="en-US" dirty="0"/>
              <a:t>/10.1145/3056540.3076193 </a:t>
            </a:r>
          </a:p>
          <a:p>
            <a:r>
              <a:rPr lang="en-US" dirty="0"/>
              <a:t>[4]  M. Mirza and S. </a:t>
            </a:r>
            <a:r>
              <a:rPr lang="en-US" dirty="0" err="1"/>
              <a:t>Osindero</a:t>
            </a:r>
            <a:r>
              <a:rPr lang="en-US" dirty="0"/>
              <a:t>, “Conditional generative adversarial nets,” in arXiv:1411.1784, 2014. </a:t>
            </a:r>
          </a:p>
          <a:p>
            <a:r>
              <a:rPr lang="en-US" dirty="0"/>
              <a:t>[5]  P. Isola, J. Zhu, T. Zhou, and A. A. </a:t>
            </a:r>
            <a:r>
              <a:rPr lang="en-US" dirty="0" err="1"/>
              <a:t>Efros</a:t>
            </a:r>
            <a:r>
              <a:rPr lang="en-US" dirty="0"/>
              <a:t>, “Image-to-image translation with conditional adversarial networks,” in 2017 IEEE Conference on Computer Vision and Pattern Recognition (CVPR), July 2017, pp. 5967– 5976. </a:t>
            </a:r>
          </a:p>
          <a:p>
            <a:r>
              <a:rPr lang="en-US" dirty="0"/>
              <a:t>[6] A. </a:t>
            </a:r>
            <a:r>
              <a:rPr lang="en-US" dirty="0" err="1"/>
              <a:t>Bousseau</a:t>
            </a:r>
            <a:r>
              <a:rPr lang="en-US" dirty="0"/>
              <a:t>, T. </a:t>
            </a:r>
            <a:r>
              <a:rPr lang="en-US" dirty="0" err="1"/>
              <a:t>Tsandilas</a:t>
            </a:r>
            <a:r>
              <a:rPr lang="en-US" dirty="0"/>
              <a:t>, L. </a:t>
            </a:r>
            <a:r>
              <a:rPr lang="en-US" dirty="0" err="1"/>
              <a:t>Oehlberg</a:t>
            </a:r>
            <a:r>
              <a:rPr lang="en-US" dirty="0"/>
              <a:t>, and W. E. Mackay, “How novices sketch and prototype hand-fabricated objects,” in </a:t>
            </a:r>
            <a:r>
              <a:rPr lang="en-US" i="1" dirty="0"/>
              <a:t>Proceedings of the 2016 CHI Conference on Human Factors in Computing Systems</a:t>
            </a:r>
            <a:r>
              <a:rPr lang="en-US" dirty="0"/>
              <a:t>, ser. CHI ’16. New York, NY, USA: ACM, 2016, pp. 397–408. [Online]. Available: http://</a:t>
            </a:r>
            <a:r>
              <a:rPr lang="en-US" dirty="0" err="1" smtClean="0"/>
              <a:t>doi.acm.org</a:t>
            </a:r>
            <a:r>
              <a:rPr lang="en-US" dirty="0" smtClean="0"/>
              <a:t>/10.1145/2858036.2858159</a:t>
            </a:r>
            <a:endParaRPr lang="en-US" dirty="0"/>
          </a:p>
        </p:txBody>
      </p:sp>
    </p:spTree>
    <p:extLst>
      <p:ext uri="{BB962C8B-B14F-4D97-AF65-F5344CB8AC3E}">
        <p14:creationId xmlns:p14="http://schemas.microsoft.com/office/powerpoint/2010/main" val="2092271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a:t>
            </a:r>
            <a:endParaRPr lang="en-US" dirty="0"/>
          </a:p>
        </p:txBody>
      </p:sp>
      <p:sp>
        <p:nvSpPr>
          <p:cNvPr id="3" name="Content Placeholder 2"/>
          <p:cNvSpPr>
            <a:spLocks noGrp="1"/>
          </p:cNvSpPr>
          <p:nvPr>
            <p:ph idx="1"/>
          </p:nvPr>
        </p:nvSpPr>
        <p:spPr/>
        <p:txBody>
          <a:bodyPr>
            <a:normAutofit/>
          </a:bodyPr>
          <a:lstStyle/>
          <a:p>
            <a:r>
              <a:rPr lang="en-US" sz="1800" dirty="0"/>
              <a:t>[7] A. </a:t>
            </a:r>
            <a:r>
              <a:rPr lang="en-US" sz="1800" dirty="0" err="1"/>
              <a:t>Oulasvirta</a:t>
            </a:r>
            <a:r>
              <a:rPr lang="en-US" sz="1800" dirty="0"/>
              <a:t>, X. Bi, and A. Howes, Computational interaction. Oxford University Press, 2018. [Online]. Available: https://books. </a:t>
            </a:r>
            <a:r>
              <a:rPr lang="en-US" sz="1800" dirty="0" err="1"/>
              <a:t>google.com.hk</a:t>
            </a:r>
            <a:r>
              <a:rPr lang="en-US" sz="1800" dirty="0"/>
              <a:t>/</a:t>
            </a:r>
            <a:r>
              <a:rPr lang="en-US" sz="1800" dirty="0" err="1"/>
              <a:t>books?id</a:t>
            </a:r>
            <a:r>
              <a:rPr lang="en-US" sz="1800" dirty="0"/>
              <a:t>=- r9EDwAAQBAJ </a:t>
            </a:r>
          </a:p>
          <a:p>
            <a:r>
              <a:rPr lang="en-US" sz="1800" dirty="0"/>
              <a:t>[8] A. D. Streeter, L. R. Ray, and R. D. Collier, “Hybrid feedforward- feedback active noise control,” in Proceedings of the 2004 American Control Conference, vol. 3, June 2004, pp. 2876–2881 vol.3. </a:t>
            </a:r>
          </a:p>
          <a:p>
            <a:r>
              <a:rPr lang="en-US" sz="1800" dirty="0"/>
              <a:t>[9] S. Hu, “Principle of automatic control,” in Beijing Science Press, 2007. [10] I. </a:t>
            </a:r>
            <a:r>
              <a:rPr lang="en-US" sz="1800" dirty="0" err="1"/>
              <a:t>Goodfellow</a:t>
            </a:r>
            <a:r>
              <a:rPr lang="en-US" sz="1800" dirty="0"/>
              <a:t>, J. </a:t>
            </a:r>
            <a:r>
              <a:rPr lang="en-US" sz="1800" dirty="0" err="1"/>
              <a:t>Pouget-Abadie</a:t>
            </a:r>
            <a:r>
              <a:rPr lang="en-US" sz="1800" dirty="0"/>
              <a:t>, M. Mirza, B. Xu, D. </a:t>
            </a:r>
            <a:r>
              <a:rPr lang="en-US" sz="1800" dirty="0" err="1"/>
              <a:t>Warde</a:t>
            </a:r>
            <a:r>
              <a:rPr lang="en-US" sz="1800" dirty="0"/>
              <a:t>-Farley, S. </a:t>
            </a:r>
            <a:r>
              <a:rPr lang="en-US" sz="1800" dirty="0" err="1"/>
              <a:t>Ozair</a:t>
            </a:r>
            <a:r>
              <a:rPr lang="en-US" sz="1800" dirty="0"/>
              <a:t>, A. </a:t>
            </a:r>
            <a:r>
              <a:rPr lang="en-US" sz="1800" dirty="0" err="1"/>
              <a:t>Courville</a:t>
            </a:r>
            <a:r>
              <a:rPr lang="en-US" sz="1800" dirty="0"/>
              <a:t>, and Y. </a:t>
            </a:r>
            <a:r>
              <a:rPr lang="en-US" sz="1800" dirty="0" err="1"/>
              <a:t>Bengio</a:t>
            </a:r>
            <a:r>
              <a:rPr lang="en-US" sz="1800" dirty="0"/>
              <a:t>, “Generative adversarial nets,” in Advances in neural information processing systems, 2014, pp. 2672– </a:t>
            </a:r>
          </a:p>
          <a:p>
            <a:r>
              <a:rPr lang="en-US" sz="1800" dirty="0"/>
              <a:t>2680.</a:t>
            </a:r>
            <a:br>
              <a:rPr lang="en-US" sz="1800" dirty="0"/>
            </a:br>
            <a:r>
              <a:rPr lang="en-US" sz="1800" dirty="0"/>
              <a:t>[11] Y. Li, X. Luo, Y. Zheng, P. Xu, and H. Fu, “</a:t>
            </a:r>
            <a:r>
              <a:rPr lang="en-US" sz="1800" dirty="0" err="1"/>
              <a:t>Sweepcanvas</a:t>
            </a:r>
            <a:r>
              <a:rPr lang="en-US" sz="1800" dirty="0"/>
              <a:t>: Sketch-based </a:t>
            </a:r>
          </a:p>
          <a:p>
            <a:r>
              <a:rPr lang="en-US" sz="1800" dirty="0"/>
              <a:t>3d prototyping on an </a:t>
            </a:r>
            <a:r>
              <a:rPr lang="en-US" sz="1800" dirty="0" err="1"/>
              <a:t>rgb</a:t>
            </a:r>
            <a:r>
              <a:rPr lang="en-US" sz="1800" dirty="0"/>
              <a:t>-d image,” in Proceedings of the 30th Annual ACM Symposium on User Interface Software and Technology, ser. UIST ’17. New York, NY, USA: ACM, 2017, pp. 387–399. [Online]. Available: http://</a:t>
            </a:r>
            <a:r>
              <a:rPr lang="en-US" sz="1800" dirty="0" err="1"/>
              <a:t>doi.acm.org</a:t>
            </a:r>
            <a:r>
              <a:rPr lang="en-US" sz="1800" dirty="0"/>
              <a:t>/10.1145/3126594.3126611 </a:t>
            </a:r>
          </a:p>
          <a:p>
            <a:r>
              <a:rPr lang="en-US" sz="1800" dirty="0"/>
              <a:t>[12] L. </a:t>
            </a:r>
            <a:r>
              <a:rPr lang="en-US" sz="1800" dirty="0" err="1"/>
              <a:t>Devendorf</a:t>
            </a:r>
            <a:r>
              <a:rPr lang="en-US" sz="1800" dirty="0"/>
              <a:t> and K. </a:t>
            </a:r>
            <a:r>
              <a:rPr lang="en-US" sz="1800" dirty="0" err="1"/>
              <a:t>Ryokai</a:t>
            </a:r>
            <a:r>
              <a:rPr lang="en-US" sz="1800" dirty="0"/>
              <a:t>, “</a:t>
            </a:r>
            <a:r>
              <a:rPr lang="en-US" sz="1800" dirty="0" err="1"/>
              <a:t>Anytype</a:t>
            </a:r>
            <a:r>
              <a:rPr lang="en-US" sz="1800" dirty="0"/>
              <a:t>: Provoking reflection and exploration with aesthetic interaction,” in Proc. CHI’ 13, 2013, pp. 1041–1050. [Online]. Available: http://</a:t>
            </a:r>
            <a:r>
              <a:rPr lang="en-US" sz="1800" dirty="0" err="1"/>
              <a:t>doi.acm.org</a:t>
            </a:r>
            <a:r>
              <a:rPr lang="en-US" sz="1800" dirty="0"/>
              <a:t>/10.1145/2470654. </a:t>
            </a:r>
            <a:r>
              <a:rPr lang="en-US" sz="1800" dirty="0" smtClean="0"/>
              <a:t>2466133</a:t>
            </a:r>
            <a:endParaRPr lang="en-US" sz="1800" dirty="0"/>
          </a:p>
        </p:txBody>
      </p:sp>
    </p:spTree>
    <p:extLst>
      <p:ext uri="{BB962C8B-B14F-4D97-AF65-F5344CB8AC3E}">
        <p14:creationId xmlns:p14="http://schemas.microsoft.com/office/powerpoint/2010/main" val="190781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(cont.)</a:t>
            </a:r>
          </a:p>
        </p:txBody>
      </p:sp>
      <p:sp>
        <p:nvSpPr>
          <p:cNvPr id="3" name="Content Placeholder 2"/>
          <p:cNvSpPr>
            <a:spLocks noGrp="1"/>
          </p:cNvSpPr>
          <p:nvPr>
            <p:ph idx="1"/>
          </p:nvPr>
        </p:nvSpPr>
        <p:spPr/>
        <p:txBody>
          <a:bodyPr>
            <a:noAutofit/>
          </a:bodyPr>
          <a:lstStyle/>
          <a:p>
            <a:r>
              <a:rPr lang="en-US" sz="1800" dirty="0"/>
              <a:t>[13] G. Dove, K. </a:t>
            </a:r>
            <a:r>
              <a:rPr lang="en-US" sz="1800" dirty="0" err="1"/>
              <a:t>Halskov</a:t>
            </a:r>
            <a:r>
              <a:rPr lang="en-US" sz="1800" dirty="0"/>
              <a:t>, J. </a:t>
            </a:r>
            <a:r>
              <a:rPr lang="en-US" sz="1800" dirty="0" err="1"/>
              <a:t>Forlizzi</a:t>
            </a:r>
            <a:r>
              <a:rPr lang="en-US" sz="1800" dirty="0"/>
              <a:t>, and J. Zimmerman, “</a:t>
            </a:r>
            <a:r>
              <a:rPr lang="en-US" sz="1800" dirty="0" err="1"/>
              <a:t>Ux</a:t>
            </a:r>
            <a:r>
              <a:rPr lang="en-US" sz="1800" dirty="0"/>
              <a:t> design innovation: Challenges for working with machine learning as a design material,” in Proc. CHI’ 17, 2017, pp. 278–288. [Online]. Available: http://</a:t>
            </a:r>
            <a:r>
              <a:rPr lang="en-US" sz="1800" dirty="0" err="1"/>
              <a:t>doi.acm.org</a:t>
            </a:r>
            <a:r>
              <a:rPr lang="en-US" sz="1800" dirty="0"/>
              <a:t>/10.1145/3025453.3025739 </a:t>
            </a:r>
          </a:p>
          <a:p>
            <a:r>
              <a:rPr lang="en-US" sz="1800" dirty="0"/>
              <a:t>[14] J. McCormack, A. </a:t>
            </a:r>
            <a:r>
              <a:rPr lang="en-US" sz="1800" dirty="0" err="1"/>
              <a:t>Dorin</a:t>
            </a:r>
            <a:r>
              <a:rPr lang="en-US" sz="1800" dirty="0"/>
              <a:t>, T. Innocent et al., “Generative design: a paradigm for design research,” Proc. </a:t>
            </a:r>
            <a:r>
              <a:rPr lang="en-US" sz="1800" dirty="0" err="1"/>
              <a:t>Futureground</a:t>
            </a:r>
            <a:r>
              <a:rPr lang="en-US" sz="1800" dirty="0"/>
              <a:t>, Design Research Society, Melbourne, 2004. </a:t>
            </a:r>
          </a:p>
          <a:p>
            <a:r>
              <a:rPr lang="en-US" sz="1800" dirty="0"/>
              <a:t>[15] C. Ma, Y. Liu, H. Yang, D. </a:t>
            </a:r>
            <a:r>
              <a:rPr lang="en-US" sz="1800" dirty="0" err="1"/>
              <a:t>Teng</a:t>
            </a:r>
            <a:r>
              <a:rPr lang="en-US" sz="1800" dirty="0"/>
              <a:t>, H. Wang, and G. Dai, “</a:t>
            </a:r>
            <a:r>
              <a:rPr lang="en-US" sz="1800" dirty="0" err="1"/>
              <a:t>Knitsketch</a:t>
            </a:r>
            <a:r>
              <a:rPr lang="en-US" sz="1800" dirty="0"/>
              <a:t>: A sketch pad for conceptual design of 2d garment patterns,” IEEE Transactions on Automation Science and Engineering, pp. 431–437, 2011. </a:t>
            </a:r>
          </a:p>
          <a:p>
            <a:r>
              <a:rPr lang="en-US" sz="1800" dirty="0"/>
              <a:t>[16] D. A. Norman and R. </a:t>
            </a:r>
            <a:r>
              <a:rPr lang="en-US" sz="1800" dirty="0" err="1"/>
              <a:t>Verganti</a:t>
            </a:r>
            <a:r>
              <a:rPr lang="en-US" sz="1800" dirty="0"/>
              <a:t>, “Incremental and radical innovation: Design research vs. technology and meaning change,” Design Issues, pp. 78–96, 2014. [Online]. Available: https://</a:t>
            </a:r>
            <a:r>
              <a:rPr lang="en-US" sz="1800" dirty="0" err="1"/>
              <a:t>doi.org</a:t>
            </a:r>
            <a:r>
              <a:rPr lang="en-US" sz="1800" dirty="0"/>
              <a:t>/10.1162/DESI a </a:t>
            </a:r>
            <a:r>
              <a:rPr lang="en-US" sz="1800" dirty="0" smtClean="0"/>
              <a:t>00250</a:t>
            </a:r>
          </a:p>
          <a:p>
            <a:r>
              <a:rPr lang="en-US" sz="1800" dirty="0"/>
              <a:t>[17] S. B. Kaiser, R. H. </a:t>
            </a:r>
            <a:r>
              <a:rPr lang="en-US" sz="1800" dirty="0" err="1"/>
              <a:t>Nagasawa</a:t>
            </a:r>
            <a:r>
              <a:rPr lang="en-US" sz="1800" dirty="0"/>
              <a:t>, and S. S. Hutton, “Fashion, </a:t>
            </a:r>
            <a:r>
              <a:rPr lang="en-US" sz="1800" dirty="0" err="1"/>
              <a:t>postmoder</a:t>
            </a:r>
            <a:r>
              <a:rPr lang="en-US" sz="1800" dirty="0"/>
              <a:t>- </a:t>
            </a:r>
            <a:r>
              <a:rPr lang="en-US" sz="1800" dirty="0" err="1"/>
              <a:t>nity</a:t>
            </a:r>
            <a:r>
              <a:rPr lang="en-US" sz="1800" dirty="0"/>
              <a:t> and personal appearance: A symbolic interactionist formulation,” Symbolic Interaction, pp. 165–185, 1991. </a:t>
            </a:r>
          </a:p>
          <a:p>
            <a:r>
              <a:rPr lang="en-US" sz="1800" dirty="0"/>
              <a:t>[18] K. Carlson, T. </a:t>
            </a:r>
            <a:r>
              <a:rPr lang="en-US" sz="1800" dirty="0" err="1"/>
              <a:t>Schiphorst</a:t>
            </a:r>
            <a:r>
              <a:rPr lang="en-US" sz="1800" dirty="0"/>
              <a:t>, K. Cochrane, J. Phillips, H. H. Tsang, and T. Calvert, “Moment by moment: Creating movement sketches with camera </a:t>
            </a:r>
            <a:r>
              <a:rPr lang="en-US" sz="1800" dirty="0" err="1"/>
              <a:t>stillframes</a:t>
            </a:r>
            <a:r>
              <a:rPr lang="en-US" sz="1800" dirty="0"/>
              <a:t>,” in Proc. 2015 ACM SIGCHI Conference on Creativity and Cognition, 2015, pp. 131–140. [Online]. Available: http://</a:t>
            </a:r>
            <a:r>
              <a:rPr lang="en-US" sz="1800" dirty="0" err="1" smtClean="0"/>
              <a:t>doi.acm.org</a:t>
            </a:r>
            <a:r>
              <a:rPr lang="en-US" sz="1800" dirty="0" smtClean="0"/>
              <a:t>/10.1145/2757226.2757237</a:t>
            </a:r>
            <a:endParaRPr lang="en-US" sz="1800" dirty="0"/>
          </a:p>
        </p:txBody>
      </p:sp>
    </p:spTree>
    <p:extLst>
      <p:ext uri="{BB962C8B-B14F-4D97-AF65-F5344CB8AC3E}">
        <p14:creationId xmlns:p14="http://schemas.microsoft.com/office/powerpoint/2010/main" val="586101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(cont.)</a:t>
            </a:r>
          </a:p>
        </p:txBody>
      </p:sp>
      <p:sp>
        <p:nvSpPr>
          <p:cNvPr id="3" name="Content Placeholder 2"/>
          <p:cNvSpPr>
            <a:spLocks noGrp="1"/>
          </p:cNvSpPr>
          <p:nvPr>
            <p:ph idx="1"/>
          </p:nvPr>
        </p:nvSpPr>
        <p:spPr/>
        <p:txBody>
          <a:bodyPr>
            <a:noAutofit/>
          </a:bodyPr>
          <a:lstStyle/>
          <a:p>
            <a:r>
              <a:rPr lang="en-US" sz="1800" dirty="0"/>
              <a:t>[19] D. Chaney and C. Goulding, “Dress, transformation, and conformity in the heavy rock subculture,” Journal of Business Research, pp. 155 – 165, 2016. [Online]. Available: http://</a:t>
            </a:r>
            <a:r>
              <a:rPr lang="en-US" sz="1800" dirty="0" err="1"/>
              <a:t>www.sciencedirect.com</a:t>
            </a:r>
            <a:r>
              <a:rPr lang="en-US" sz="1800" dirty="0"/>
              <a:t>/science/ article/</a:t>
            </a:r>
            <a:r>
              <a:rPr lang="en-US" sz="1800" dirty="0" err="1"/>
              <a:t>pii</a:t>
            </a:r>
            <a:r>
              <a:rPr lang="en-US" sz="1800" dirty="0"/>
              <a:t>/S0148296315003203 </a:t>
            </a:r>
          </a:p>
          <a:p>
            <a:r>
              <a:rPr lang="en-US" sz="1800" dirty="0"/>
              <a:t>[20] M. Zhang, S. Andrew, and S. Gill, “Exploring fashion choice criteria for older </a:t>
            </a:r>
            <a:r>
              <a:rPr lang="en-US" sz="1800" dirty="0" err="1"/>
              <a:t>chinese</a:t>
            </a:r>
            <a:r>
              <a:rPr lang="en-US" sz="1800" dirty="0"/>
              <a:t> female consumers: A wardrobe study approach,” International Conference on Applied Human Factors and Ergonomics, vol. 587, pp. 109–121, 2017.</a:t>
            </a:r>
          </a:p>
          <a:p>
            <a:r>
              <a:rPr lang="en-US" sz="1800" dirty="0"/>
              <a:t>[21] O.Ronneberger,P.Fischer,andT.</a:t>
            </a:r>
            <a:r>
              <a:rPr lang="en-US" sz="1800" dirty="0" err="1"/>
              <a:t>Brox</a:t>
            </a:r>
            <a:r>
              <a:rPr lang="en-US" sz="1800" dirty="0"/>
              <a:t>,“</a:t>
            </a:r>
            <a:r>
              <a:rPr lang="en-US" sz="1800" dirty="0" err="1"/>
              <a:t>U-net:Convolutionalnetworks</a:t>
            </a:r>
            <a:r>
              <a:rPr lang="en-US" sz="1800" dirty="0"/>
              <a:t> for biomedical image segmentation,” in </a:t>
            </a:r>
            <a:r>
              <a:rPr lang="en-US" sz="1800" i="1" dirty="0"/>
              <a:t>International Conference on </a:t>
            </a:r>
            <a:r>
              <a:rPr lang="en-US" sz="1800" i="1" dirty="0" err="1"/>
              <a:t>Medicalimagecomputingandcomputer-assistedintervention</a:t>
            </a:r>
            <a:r>
              <a:rPr lang="en-US" sz="1800" dirty="0"/>
              <a:t>. Springer, 2015, pp. 234–241. </a:t>
            </a:r>
          </a:p>
          <a:p>
            <a:r>
              <a:rPr lang="en-US" sz="1800" dirty="0"/>
              <a:t>[22] Z. Liu, P. Luo, S. </a:t>
            </a:r>
            <a:r>
              <a:rPr lang="en-US" sz="1800" dirty="0" err="1"/>
              <a:t>Qiu</a:t>
            </a:r>
            <a:r>
              <a:rPr lang="en-US" sz="1800" dirty="0"/>
              <a:t>, X. Wang, and X. Tang, “</a:t>
            </a:r>
            <a:r>
              <a:rPr lang="en-US" sz="1800" dirty="0" err="1"/>
              <a:t>Deepfashion</a:t>
            </a:r>
            <a:r>
              <a:rPr lang="en-US" sz="1800" dirty="0"/>
              <a:t>: Powering robust clothes recognition and retrieval with rich annotations,” in </a:t>
            </a:r>
            <a:r>
              <a:rPr lang="en-US" sz="1800" i="1" dirty="0"/>
              <a:t>2016 IEEE Conference on Computer Vision and Pattern Recognition (CVPR)</a:t>
            </a:r>
            <a:r>
              <a:rPr lang="en-US" sz="1800" dirty="0"/>
              <a:t>, June 2016, pp. 1096–1104. </a:t>
            </a:r>
          </a:p>
          <a:p>
            <a:r>
              <a:rPr lang="en-US" sz="1800" dirty="0"/>
              <a:t>[23] P.DollrandC.L.Zitnick,“Fastedgedetectionusingstructuredforests,” </a:t>
            </a:r>
            <a:r>
              <a:rPr lang="en-US" sz="1800" i="1" dirty="0"/>
              <a:t>IEEE Transactions on Pattern Analysis and Machine Intelligence</a:t>
            </a:r>
            <a:r>
              <a:rPr lang="en-US" sz="1800" dirty="0"/>
              <a:t>, vol. 37, no. 8, pp. 1558–1570, Aug 2015. </a:t>
            </a:r>
          </a:p>
          <a:p>
            <a:r>
              <a:rPr lang="en-US" sz="1800" dirty="0"/>
              <a:t>[24] D. P. </a:t>
            </a:r>
            <a:r>
              <a:rPr lang="en-US" sz="1800" dirty="0" err="1"/>
              <a:t>Kingma</a:t>
            </a:r>
            <a:r>
              <a:rPr lang="en-US" sz="1800" dirty="0"/>
              <a:t> and J. L. Ba, “Adam: </a:t>
            </a:r>
            <a:r>
              <a:rPr lang="en-US" sz="1800" dirty="0" err="1"/>
              <a:t>Amethod</a:t>
            </a:r>
            <a:r>
              <a:rPr lang="en-US" sz="1800" dirty="0"/>
              <a:t> for stochastic </a:t>
            </a:r>
            <a:r>
              <a:rPr lang="en-US" sz="1800" dirty="0" err="1"/>
              <a:t>optimiza</a:t>
            </a:r>
            <a:r>
              <a:rPr lang="en-US" sz="1800" dirty="0"/>
              <a:t>- </a:t>
            </a:r>
            <a:r>
              <a:rPr lang="en-US" sz="1800" dirty="0" err="1"/>
              <a:t>tion</a:t>
            </a:r>
            <a:r>
              <a:rPr lang="en-US" sz="1800" dirty="0"/>
              <a:t>,” in </a:t>
            </a:r>
            <a:r>
              <a:rPr lang="en-US" sz="1800" i="1" dirty="0"/>
              <a:t>Proc. 3rd Int. Conf. Learn. Representations</a:t>
            </a:r>
            <a:r>
              <a:rPr lang="en-US" sz="1800" dirty="0"/>
              <a:t>, 2014</a:t>
            </a:r>
            <a:r>
              <a:rPr lang="en-US" sz="1800" dirty="0" smtClean="0"/>
              <a:t>.</a:t>
            </a:r>
            <a:endParaRPr lang="en-US" sz="1800" dirty="0"/>
          </a:p>
        </p:txBody>
      </p:sp>
    </p:spTree>
    <p:extLst>
      <p:ext uri="{BB962C8B-B14F-4D97-AF65-F5344CB8AC3E}">
        <p14:creationId xmlns:p14="http://schemas.microsoft.com/office/powerpoint/2010/main" val="1703122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(cont.)</a:t>
            </a:r>
          </a:p>
        </p:txBody>
      </p:sp>
      <p:sp>
        <p:nvSpPr>
          <p:cNvPr id="3" name="Content Placeholder 2"/>
          <p:cNvSpPr>
            <a:spLocks noGrp="1"/>
          </p:cNvSpPr>
          <p:nvPr>
            <p:ph idx="1"/>
          </p:nvPr>
        </p:nvSpPr>
        <p:spPr/>
        <p:txBody>
          <a:bodyPr/>
          <a:lstStyle/>
          <a:p>
            <a:r>
              <a:rPr lang="en-US" sz="1800" dirty="0"/>
              <a:t>[25] X. Huang and S. </a:t>
            </a:r>
            <a:r>
              <a:rPr lang="en-US" sz="1800" dirty="0" err="1"/>
              <a:t>Belongie</a:t>
            </a:r>
            <a:r>
              <a:rPr lang="en-US" sz="1800" dirty="0"/>
              <a:t>, “Arbitrary style transfer in real-time with adaptive instance normalization,” in 2017 IEEE International Conference on Computer Vision (ICCV), Oct 2017, pp. 1510–1519. </a:t>
            </a:r>
          </a:p>
          <a:p>
            <a:r>
              <a:rPr lang="en-US" sz="1800" dirty="0"/>
              <a:t>[26] T.StrothotteandS.Schlechtweg,Non-photorealisticcomputergraphics: modeling, rendering, and animation. Morgan Kaufmann, 2002. </a:t>
            </a:r>
          </a:p>
          <a:p>
            <a:endParaRPr lang="en-US" dirty="0"/>
          </a:p>
        </p:txBody>
      </p:sp>
    </p:spTree>
    <p:extLst>
      <p:ext uri="{BB962C8B-B14F-4D97-AF65-F5344CB8AC3E}">
        <p14:creationId xmlns:p14="http://schemas.microsoft.com/office/powerpoint/2010/main" val="1257979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Fashion Design</a:t>
            </a:r>
            <a:endParaRPr lang="en-US" dirty="0"/>
          </a:p>
        </p:txBody>
      </p:sp>
      <p:sp>
        <p:nvSpPr>
          <p:cNvPr id="3" name="Content Placeholder 2"/>
          <p:cNvSpPr>
            <a:spLocks noGrp="1"/>
          </p:cNvSpPr>
          <p:nvPr>
            <p:ph idx="1"/>
          </p:nvPr>
        </p:nvSpPr>
        <p:spPr/>
        <p:txBody>
          <a:bodyPr/>
          <a:lstStyle/>
          <a:p>
            <a:r>
              <a:rPr lang="en-US" dirty="0" smtClean="0"/>
              <a:t>A long-standing practice in fashion industry (Kaiser et al., 1991)</a:t>
            </a:r>
          </a:p>
          <a:p>
            <a:pPr lvl="1"/>
            <a:r>
              <a:rPr lang="en-US" dirty="0" smtClean="0"/>
              <a:t>Integrate </a:t>
            </a:r>
            <a:r>
              <a:rPr lang="en-US" dirty="0"/>
              <a:t>elements </a:t>
            </a:r>
            <a:r>
              <a:rPr lang="en-US" dirty="0" smtClean="0"/>
              <a:t>from subculture</a:t>
            </a:r>
          </a:p>
          <a:p>
            <a:pPr lvl="1"/>
            <a:r>
              <a:rPr lang="en-US" dirty="0" smtClean="0"/>
              <a:t>Adapt </a:t>
            </a:r>
            <a:r>
              <a:rPr lang="en-US" dirty="0"/>
              <a:t>marketable looks on the </a:t>
            </a:r>
            <a:r>
              <a:rPr lang="en-US" dirty="0" smtClean="0"/>
              <a:t>street</a:t>
            </a:r>
            <a:endParaRPr lang="en-US" dirty="0"/>
          </a:p>
        </p:txBody>
      </p:sp>
      <p:sp>
        <p:nvSpPr>
          <p:cNvPr id="5" name="TextBox 4"/>
          <p:cNvSpPr txBox="1"/>
          <p:nvPr/>
        </p:nvSpPr>
        <p:spPr>
          <a:xfrm>
            <a:off x="3804492" y="6311900"/>
            <a:ext cx="4343343" cy="369332"/>
          </a:xfrm>
          <a:prstGeom prst="rect">
            <a:avLst/>
          </a:prstGeom>
          <a:noFill/>
        </p:spPr>
        <p:txBody>
          <a:bodyPr wrap="square" rtlCol="0">
            <a:spAutoFit/>
          </a:bodyPr>
          <a:lstStyle/>
          <a:p>
            <a:r>
              <a:rPr lang="en-US" dirty="0" smtClean="0"/>
              <a:t>(Design with street snap, image from web)</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78" y="3330847"/>
            <a:ext cx="4631157" cy="2981053"/>
          </a:xfrm>
          <a:prstGeom prst="rect">
            <a:avLst/>
          </a:prstGeom>
        </p:spPr>
      </p:pic>
      <p:sp>
        <p:nvSpPr>
          <p:cNvPr id="7" name="Slide Number Placeholder 6"/>
          <p:cNvSpPr>
            <a:spLocks noGrp="1"/>
          </p:cNvSpPr>
          <p:nvPr>
            <p:ph type="sldNum" sz="quarter" idx="12"/>
          </p:nvPr>
        </p:nvSpPr>
        <p:spPr/>
        <p:txBody>
          <a:bodyPr/>
          <a:lstStyle/>
          <a:p>
            <a:fld id="{A077D54C-FC18-124D-A42E-C486B0FFC067}" type="slidenum">
              <a:rPr lang="en-US" b="1" smtClean="0">
                <a:solidFill>
                  <a:schemeClr val="tx1"/>
                </a:solidFill>
              </a:rPr>
              <a:t>2</a:t>
            </a:fld>
            <a:r>
              <a:rPr lang="en-US" b="1" dirty="0" smtClean="0">
                <a:solidFill>
                  <a:schemeClr val="tx1"/>
                </a:solidFill>
              </a:rPr>
              <a:t>/23</a:t>
            </a:r>
            <a:endParaRPr lang="en-US" b="1" dirty="0">
              <a:solidFill>
                <a:schemeClr val="tx1"/>
              </a:solidFill>
            </a:endParaRPr>
          </a:p>
        </p:txBody>
      </p:sp>
    </p:spTree>
    <p:extLst>
      <p:ext uri="{BB962C8B-B14F-4D97-AF65-F5344CB8AC3E}">
        <p14:creationId xmlns:p14="http://schemas.microsoft.com/office/powerpoint/2010/main" val="349226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Fashion Design</a:t>
            </a:r>
            <a:endParaRPr lang="en-US" dirty="0"/>
          </a:p>
        </p:txBody>
      </p:sp>
      <p:sp>
        <p:nvSpPr>
          <p:cNvPr id="3" name="Content Placeholder 2"/>
          <p:cNvSpPr>
            <a:spLocks noGrp="1"/>
          </p:cNvSpPr>
          <p:nvPr>
            <p:ph idx="1"/>
          </p:nvPr>
        </p:nvSpPr>
        <p:spPr/>
        <p:txBody>
          <a:bodyPr>
            <a:normAutofit fontScale="92500"/>
          </a:bodyPr>
          <a:lstStyle/>
          <a:p>
            <a:r>
              <a:rPr lang="en-US" dirty="0"/>
              <a:t>Sketching is usually the first step in garment manufacture (Ma et al., 2011</a:t>
            </a:r>
            <a:r>
              <a:rPr lang="en-US" dirty="0" smtClean="0"/>
              <a:t>)</a:t>
            </a:r>
          </a:p>
          <a:p>
            <a:endParaRPr lang="en-US" dirty="0"/>
          </a:p>
          <a:p>
            <a:r>
              <a:rPr lang="en-US" dirty="0"/>
              <a:t>A long-standing practice in fashion industry (Kaiser et al., 1991)</a:t>
            </a:r>
          </a:p>
          <a:p>
            <a:pPr lvl="1"/>
            <a:r>
              <a:rPr lang="en-US" dirty="0"/>
              <a:t>Integrate elements from subculture</a:t>
            </a:r>
          </a:p>
          <a:p>
            <a:pPr lvl="1"/>
            <a:r>
              <a:rPr lang="en-US" dirty="0"/>
              <a:t>Adapt marketable looks on the </a:t>
            </a:r>
            <a:r>
              <a:rPr lang="en-US" dirty="0" smtClean="0"/>
              <a:t>street</a:t>
            </a:r>
          </a:p>
          <a:p>
            <a:endParaRPr lang="en-US" dirty="0" smtClean="0"/>
          </a:p>
          <a:p>
            <a:r>
              <a:rPr lang="en-US" dirty="0" smtClean="0"/>
              <a:t>For </a:t>
            </a:r>
            <a:r>
              <a:rPr lang="en-US" dirty="0"/>
              <a:t>entertainment and personal </a:t>
            </a:r>
            <a:r>
              <a:rPr lang="en-US" dirty="0" smtClean="0"/>
              <a:t>sense-making, how could we help novices acquire this skill?</a:t>
            </a:r>
          </a:p>
          <a:p>
            <a:pPr lvl="1"/>
            <a:r>
              <a:rPr lang="en-US" dirty="0" smtClean="0"/>
              <a:t>Barrier: drawing &amp; design ideas</a:t>
            </a:r>
          </a:p>
          <a:p>
            <a:pPr lvl="1"/>
            <a:r>
              <a:rPr lang="en-US" dirty="0" smtClean="0"/>
              <a:t>Examples, font design (</a:t>
            </a:r>
            <a:r>
              <a:rPr lang="en-US" dirty="0" err="1" smtClean="0"/>
              <a:t>Devendorf</a:t>
            </a:r>
            <a:r>
              <a:rPr lang="en-US" dirty="0" smtClean="0"/>
              <a:t> </a:t>
            </a:r>
            <a:r>
              <a:rPr lang="en-US" dirty="0"/>
              <a:t>et al., </a:t>
            </a:r>
            <a:r>
              <a:rPr lang="en-US" dirty="0" smtClean="0"/>
              <a:t>2013), fabrication (</a:t>
            </a:r>
            <a:r>
              <a:rPr lang="en-US" dirty="0" err="1" smtClean="0"/>
              <a:t>Bousseau</a:t>
            </a:r>
            <a:r>
              <a:rPr lang="en-US" dirty="0" smtClean="0"/>
              <a:t> </a:t>
            </a:r>
            <a:r>
              <a:rPr lang="en-US" dirty="0"/>
              <a:t>et al., 2016</a:t>
            </a:r>
            <a:r>
              <a:rPr lang="en-US" dirty="0" smtClean="0"/>
              <a:t>)</a:t>
            </a:r>
            <a:endParaRPr lang="en-US" dirty="0"/>
          </a:p>
          <a:p>
            <a:pPr lvl="1"/>
            <a:endParaRPr lang="en-US" dirty="0"/>
          </a:p>
        </p:txBody>
      </p:sp>
      <p:sp>
        <p:nvSpPr>
          <p:cNvPr id="5" name="Slide Number Placeholder 4"/>
          <p:cNvSpPr>
            <a:spLocks noGrp="1"/>
          </p:cNvSpPr>
          <p:nvPr>
            <p:ph type="sldNum" sz="quarter" idx="12"/>
          </p:nvPr>
        </p:nvSpPr>
        <p:spPr/>
        <p:txBody>
          <a:bodyPr/>
          <a:lstStyle/>
          <a:p>
            <a:fld id="{A077D54C-FC18-124D-A42E-C486B0FFC067}" type="slidenum">
              <a:rPr lang="en-US" b="1" smtClean="0">
                <a:solidFill>
                  <a:schemeClr val="tx1"/>
                </a:solidFill>
              </a:rPr>
              <a:t>3</a:t>
            </a:fld>
            <a:r>
              <a:rPr lang="en-US" b="1" dirty="0" smtClean="0">
                <a:solidFill>
                  <a:schemeClr val="tx1"/>
                </a:solidFill>
              </a:rPr>
              <a:t>/23</a:t>
            </a:r>
            <a:endParaRPr lang="en-US" b="1" dirty="0">
              <a:solidFill>
                <a:schemeClr val="tx1"/>
              </a:solidFill>
            </a:endParaRPr>
          </a:p>
        </p:txBody>
      </p:sp>
    </p:spTree>
    <p:extLst>
      <p:ext uri="{BB962C8B-B14F-4D97-AF65-F5344CB8AC3E}">
        <p14:creationId xmlns:p14="http://schemas.microsoft.com/office/powerpoint/2010/main" val="1048918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Design with AI</a:t>
            </a:r>
            <a:endParaRPr lang="en-US" dirty="0"/>
          </a:p>
        </p:txBody>
      </p:sp>
      <p:sp>
        <p:nvSpPr>
          <p:cNvPr id="3" name="Content Placeholder 2"/>
          <p:cNvSpPr>
            <a:spLocks noGrp="1"/>
          </p:cNvSpPr>
          <p:nvPr>
            <p:ph idx="1"/>
          </p:nvPr>
        </p:nvSpPr>
        <p:spPr/>
        <p:txBody>
          <a:bodyPr/>
          <a:lstStyle/>
          <a:p>
            <a:r>
              <a:rPr lang="en-US" dirty="0" smtClean="0"/>
              <a:t>Machine learning as a design material (Dove et al., 2017)</a:t>
            </a:r>
          </a:p>
          <a:p>
            <a:pPr lvl="1"/>
            <a:r>
              <a:rPr lang="en-US" dirty="0" smtClean="0"/>
              <a:t>Designers collaborate with algorithms</a:t>
            </a:r>
          </a:p>
          <a:p>
            <a:pPr lvl="1"/>
            <a:endParaRPr lang="en-US" dirty="0" smtClean="0"/>
          </a:p>
          <a:p>
            <a:pPr marL="228600" lvl="1">
              <a:spcBef>
                <a:spcPts val="1000"/>
              </a:spcBef>
            </a:pPr>
            <a:r>
              <a:rPr lang="en-US" sz="2800" dirty="0" smtClean="0"/>
              <a:t>Design with AI</a:t>
            </a:r>
            <a:r>
              <a:rPr lang="en-US" sz="2800" baseline="30000" dirty="0" smtClean="0"/>
              <a:t>1</a:t>
            </a:r>
            <a:r>
              <a:rPr lang="en-US" sz="2800" dirty="0" smtClean="0"/>
              <a:t> (Hebron et al., 2016)</a:t>
            </a:r>
          </a:p>
          <a:p>
            <a:pPr lvl="1"/>
            <a:r>
              <a:rPr lang="en-US" dirty="0" smtClean="0"/>
              <a:t>Fully automatic (lose authorship ☹️)</a:t>
            </a:r>
          </a:p>
          <a:p>
            <a:pPr lvl="1"/>
            <a:r>
              <a:rPr lang="en-US" dirty="0" smtClean="0"/>
              <a:t>Manually tuning (hard for novices ☹️)</a:t>
            </a:r>
          </a:p>
          <a:p>
            <a:pPr lvl="1"/>
            <a:endParaRPr lang="en-US" dirty="0"/>
          </a:p>
          <a:p>
            <a:r>
              <a:rPr lang="en-US" dirty="0" smtClean="0"/>
              <a:t>Our solution</a:t>
            </a:r>
          </a:p>
          <a:p>
            <a:pPr lvl="1"/>
            <a:r>
              <a:rPr lang="en-US" dirty="0" smtClean="0"/>
              <a:t>Human-AI collaboration (easy to use 😀, authorship 😀)</a:t>
            </a:r>
            <a:endParaRPr lang="en-US" dirty="0"/>
          </a:p>
        </p:txBody>
      </p:sp>
      <p:sp>
        <p:nvSpPr>
          <p:cNvPr id="4" name="Rectangle 3"/>
          <p:cNvSpPr/>
          <p:nvPr/>
        </p:nvSpPr>
        <p:spPr>
          <a:xfrm>
            <a:off x="838200" y="6311900"/>
            <a:ext cx="3807645" cy="369332"/>
          </a:xfrm>
          <a:prstGeom prst="rect">
            <a:avLst/>
          </a:prstGeom>
        </p:spPr>
        <p:txBody>
          <a:bodyPr wrap="none">
            <a:spAutoFit/>
          </a:bodyPr>
          <a:lstStyle/>
          <a:p>
            <a:r>
              <a:rPr lang="en-US" dirty="0" smtClean="0"/>
              <a:t>1. AI</a:t>
            </a:r>
            <a:r>
              <a:rPr lang="en-US" dirty="0"/>
              <a:t>: trained machine learning models</a:t>
            </a:r>
          </a:p>
        </p:txBody>
      </p:sp>
      <p:sp>
        <p:nvSpPr>
          <p:cNvPr id="6" name="Slide Number Placeholder 5"/>
          <p:cNvSpPr>
            <a:spLocks noGrp="1"/>
          </p:cNvSpPr>
          <p:nvPr>
            <p:ph type="sldNum" sz="quarter" idx="12"/>
          </p:nvPr>
        </p:nvSpPr>
        <p:spPr/>
        <p:txBody>
          <a:bodyPr/>
          <a:lstStyle/>
          <a:p>
            <a:fld id="{A077D54C-FC18-124D-A42E-C486B0FFC067}" type="slidenum">
              <a:rPr lang="en-US" b="1" smtClean="0">
                <a:solidFill>
                  <a:schemeClr val="tx1"/>
                </a:solidFill>
              </a:rPr>
              <a:t>4</a:t>
            </a:fld>
            <a:r>
              <a:rPr lang="en-US" b="1" dirty="0" smtClean="0">
                <a:solidFill>
                  <a:schemeClr val="tx1"/>
                </a:solidFill>
              </a:rPr>
              <a:t>/23</a:t>
            </a:r>
            <a:endParaRPr lang="en-US" b="1" dirty="0">
              <a:solidFill>
                <a:schemeClr val="tx1"/>
              </a:solidFill>
            </a:endParaRPr>
          </a:p>
        </p:txBody>
      </p:sp>
    </p:spTree>
    <p:extLst>
      <p:ext uri="{BB962C8B-B14F-4D97-AF65-F5344CB8AC3E}">
        <p14:creationId xmlns:p14="http://schemas.microsoft.com/office/powerpoint/2010/main" val="1731274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Requirements</a:t>
            </a:r>
            <a:endParaRPr lang="en-US" dirty="0"/>
          </a:p>
        </p:txBody>
      </p:sp>
      <p:sp>
        <p:nvSpPr>
          <p:cNvPr id="3" name="Content Placeholder 2"/>
          <p:cNvSpPr>
            <a:spLocks noGrp="1"/>
          </p:cNvSpPr>
          <p:nvPr>
            <p:ph idx="1"/>
          </p:nvPr>
        </p:nvSpPr>
        <p:spPr/>
        <p:txBody>
          <a:bodyPr/>
          <a:lstStyle/>
          <a:p>
            <a:r>
              <a:rPr lang="en-US" dirty="0" smtClean="0"/>
              <a:t>R1. Adapt </a:t>
            </a:r>
            <a:r>
              <a:rPr lang="en-US" dirty="0"/>
              <a:t>marketable looks on the street</a:t>
            </a:r>
          </a:p>
          <a:p>
            <a:endParaRPr lang="en-US" dirty="0" smtClean="0"/>
          </a:p>
          <a:p>
            <a:r>
              <a:rPr lang="en-US" dirty="0" smtClean="0"/>
              <a:t>R2. Sense </a:t>
            </a:r>
            <a:r>
              <a:rPr lang="en-US" dirty="0"/>
              <a:t>of collaboration</a:t>
            </a:r>
          </a:p>
          <a:p>
            <a:endParaRPr lang="en-US" dirty="0"/>
          </a:p>
          <a:p>
            <a:r>
              <a:rPr lang="en-US" dirty="0" smtClean="0"/>
              <a:t>R3. Easy </a:t>
            </a:r>
            <a:r>
              <a:rPr lang="en-US" dirty="0"/>
              <a:t>to integrate elements from subculture</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A077D54C-FC18-124D-A42E-C486B0FFC067}" type="slidenum">
              <a:rPr lang="en-US" b="1" smtClean="0">
                <a:solidFill>
                  <a:schemeClr val="tx1"/>
                </a:solidFill>
              </a:rPr>
              <a:t>5</a:t>
            </a:fld>
            <a:r>
              <a:rPr lang="en-US" b="1" dirty="0" smtClean="0">
                <a:solidFill>
                  <a:schemeClr val="tx1"/>
                </a:solidFill>
              </a:rPr>
              <a:t>/23</a:t>
            </a:r>
            <a:endParaRPr lang="en-US" b="1" dirty="0">
              <a:solidFill>
                <a:schemeClr val="tx1"/>
              </a:solidFill>
            </a:endParaRPr>
          </a:p>
        </p:txBody>
      </p:sp>
    </p:spTree>
    <p:extLst>
      <p:ext uri="{BB962C8B-B14F-4D97-AF65-F5344CB8AC3E}">
        <p14:creationId xmlns:p14="http://schemas.microsoft.com/office/powerpoint/2010/main" val="903415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r>
              <a:rPr lang="en-US" dirty="0" smtClean="0"/>
              <a:t>We consider a novel human-AI collaboration fashion design task in AR environment</a:t>
            </a:r>
          </a:p>
          <a:p>
            <a:endParaRPr lang="en-US" dirty="0" smtClean="0"/>
          </a:p>
          <a:p>
            <a:r>
              <a:rPr lang="en-US" dirty="0" smtClean="0"/>
              <a:t>From viewpoint of system engineers, we propose a </a:t>
            </a:r>
            <a:r>
              <a:rPr lang="en-US" dirty="0"/>
              <a:t>compensation </a:t>
            </a:r>
            <a:r>
              <a:rPr lang="en-US" dirty="0" smtClean="0"/>
              <a:t>method, and design a corresponding GAN model</a:t>
            </a:r>
          </a:p>
          <a:p>
            <a:endParaRPr lang="en-US" dirty="0" smtClean="0">
              <a:effectLst/>
            </a:endParaRPr>
          </a:p>
          <a:p>
            <a:r>
              <a:rPr lang="en-US" dirty="0" smtClean="0"/>
              <a:t>We design and implement a system, and evaluate it through several studies</a:t>
            </a:r>
          </a:p>
          <a:p>
            <a:endParaRPr lang="en-US" dirty="0"/>
          </a:p>
        </p:txBody>
      </p:sp>
      <p:sp>
        <p:nvSpPr>
          <p:cNvPr id="5" name="Slide Number Placeholder 4"/>
          <p:cNvSpPr>
            <a:spLocks noGrp="1"/>
          </p:cNvSpPr>
          <p:nvPr>
            <p:ph type="sldNum" sz="quarter" idx="12"/>
          </p:nvPr>
        </p:nvSpPr>
        <p:spPr/>
        <p:txBody>
          <a:bodyPr/>
          <a:lstStyle/>
          <a:p>
            <a:fld id="{A077D54C-FC18-124D-A42E-C486B0FFC067}" type="slidenum">
              <a:rPr lang="en-US" b="1" smtClean="0">
                <a:solidFill>
                  <a:schemeClr val="tx1"/>
                </a:solidFill>
              </a:rPr>
              <a:t>6</a:t>
            </a:fld>
            <a:r>
              <a:rPr lang="en-US" b="1" dirty="0">
                <a:solidFill>
                  <a:schemeClr val="tx1"/>
                </a:solidFill>
              </a:rPr>
              <a:t>/23</a:t>
            </a:r>
          </a:p>
        </p:txBody>
      </p:sp>
    </p:spTree>
    <p:extLst>
      <p:ext uri="{BB962C8B-B14F-4D97-AF65-F5344CB8AC3E}">
        <p14:creationId xmlns:p14="http://schemas.microsoft.com/office/powerpoint/2010/main" val="41700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System Design</a:t>
            </a:r>
            <a:endParaRPr lang="en-US" dirty="0"/>
          </a:p>
        </p:txBody>
      </p:sp>
      <p:sp>
        <p:nvSpPr>
          <p:cNvPr id="3" name="Content Placeholder 2"/>
          <p:cNvSpPr>
            <a:spLocks noGrp="1"/>
          </p:cNvSpPr>
          <p:nvPr>
            <p:ph idx="1"/>
          </p:nvPr>
        </p:nvSpPr>
        <p:spPr>
          <a:xfrm>
            <a:off x="838200" y="1736185"/>
            <a:ext cx="10515600" cy="4351338"/>
          </a:xfrm>
        </p:spPr>
        <p:txBody>
          <a:bodyPr/>
          <a:lstStyle/>
          <a:p>
            <a:r>
              <a:rPr lang="en-US" dirty="0" smtClean="0"/>
              <a:t>Sketch-based augmented reality (AR) application</a:t>
            </a:r>
          </a:p>
          <a:p>
            <a:pPr lvl="1"/>
            <a:r>
              <a:rPr lang="en-US" dirty="0" smtClean="0"/>
              <a:t>AR mode: adapt </a:t>
            </a:r>
            <a:r>
              <a:rPr lang="en-US" dirty="0"/>
              <a:t>marketable looks on the </a:t>
            </a:r>
            <a:r>
              <a:rPr lang="en-US" dirty="0" smtClean="0"/>
              <a:t>street (R1)</a:t>
            </a:r>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100" y="2975531"/>
            <a:ext cx="7797800" cy="2832100"/>
          </a:xfrm>
          <a:prstGeom prst="rect">
            <a:avLst/>
          </a:prstGeom>
        </p:spPr>
      </p:pic>
      <p:sp>
        <p:nvSpPr>
          <p:cNvPr id="5" name="TextBox 4"/>
          <p:cNvSpPr txBox="1"/>
          <p:nvPr/>
        </p:nvSpPr>
        <p:spPr>
          <a:xfrm>
            <a:off x="3356265" y="5807631"/>
            <a:ext cx="1589808" cy="369332"/>
          </a:xfrm>
          <a:prstGeom prst="rect">
            <a:avLst/>
          </a:prstGeom>
          <a:noFill/>
        </p:spPr>
        <p:txBody>
          <a:bodyPr wrap="square" rtlCol="0">
            <a:spAutoFit/>
          </a:bodyPr>
          <a:lstStyle/>
          <a:p>
            <a:r>
              <a:rPr lang="en-US" smtClean="0"/>
              <a:t>(image mode)</a:t>
            </a:r>
            <a:endParaRPr lang="en-US" dirty="0"/>
          </a:p>
        </p:txBody>
      </p:sp>
      <p:sp>
        <p:nvSpPr>
          <p:cNvPr id="6" name="TextBox 5"/>
          <p:cNvSpPr txBox="1"/>
          <p:nvPr/>
        </p:nvSpPr>
        <p:spPr>
          <a:xfrm>
            <a:off x="7329057" y="5825010"/>
            <a:ext cx="1454727" cy="369332"/>
          </a:xfrm>
          <a:prstGeom prst="rect">
            <a:avLst/>
          </a:prstGeom>
          <a:noFill/>
        </p:spPr>
        <p:txBody>
          <a:bodyPr wrap="square" rtlCol="0">
            <a:spAutoFit/>
          </a:bodyPr>
          <a:lstStyle/>
          <a:p>
            <a:r>
              <a:rPr lang="en-US" dirty="0" smtClean="0"/>
              <a:t>(AR mode)</a:t>
            </a:r>
            <a:endParaRPr lang="en-US" dirty="0"/>
          </a:p>
        </p:txBody>
      </p:sp>
      <p:sp>
        <p:nvSpPr>
          <p:cNvPr id="8" name="Slide Number Placeholder 7"/>
          <p:cNvSpPr>
            <a:spLocks noGrp="1"/>
          </p:cNvSpPr>
          <p:nvPr>
            <p:ph type="sldNum" sz="quarter" idx="12"/>
          </p:nvPr>
        </p:nvSpPr>
        <p:spPr/>
        <p:txBody>
          <a:bodyPr/>
          <a:lstStyle/>
          <a:p>
            <a:fld id="{A077D54C-FC18-124D-A42E-C486B0FFC067}" type="slidenum">
              <a:rPr lang="en-US" b="1" smtClean="0">
                <a:solidFill>
                  <a:schemeClr val="tx1"/>
                </a:solidFill>
              </a:rPr>
              <a:t>7</a:t>
            </a:fld>
            <a:r>
              <a:rPr lang="en-US" b="1" dirty="0">
                <a:solidFill>
                  <a:schemeClr val="tx1"/>
                </a:solidFill>
              </a:rPr>
              <a:t>/23</a:t>
            </a:r>
          </a:p>
        </p:txBody>
      </p:sp>
    </p:spTree>
    <p:extLst>
      <p:ext uri="{BB962C8B-B14F-4D97-AF65-F5344CB8AC3E}">
        <p14:creationId xmlns:p14="http://schemas.microsoft.com/office/powerpoint/2010/main" val="355900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System </a:t>
            </a:r>
            <a:r>
              <a:rPr lang="en-US" dirty="0" smtClean="0"/>
              <a:t>Design (cont.)</a:t>
            </a:r>
            <a:endParaRPr lang="en-US" dirty="0"/>
          </a:p>
        </p:txBody>
      </p:sp>
      <p:sp>
        <p:nvSpPr>
          <p:cNvPr id="3" name="Content Placeholder 2"/>
          <p:cNvSpPr>
            <a:spLocks noGrp="1"/>
          </p:cNvSpPr>
          <p:nvPr>
            <p:ph idx="1"/>
          </p:nvPr>
        </p:nvSpPr>
        <p:spPr>
          <a:xfrm>
            <a:off x="838200" y="1733600"/>
            <a:ext cx="10515600" cy="4351338"/>
          </a:xfrm>
        </p:spPr>
        <p:txBody>
          <a:bodyPr/>
          <a:lstStyle/>
          <a:p>
            <a:r>
              <a:rPr lang="en-US" dirty="0"/>
              <a:t>Sketch-based augmented reality (AR) application</a:t>
            </a:r>
          </a:p>
          <a:p>
            <a:pPr lvl="1"/>
            <a:r>
              <a:rPr lang="en-US" dirty="0" smtClean="0"/>
              <a:t>Generative design: human-AI collaboration with compensation (R2)</a:t>
            </a:r>
            <a:endParaRPr lang="en-US" dirty="0"/>
          </a:p>
          <a:p>
            <a:endParaRPr lang="en-US" dirty="0"/>
          </a:p>
        </p:txBody>
      </p:sp>
      <p:pic>
        <p:nvPicPr>
          <p:cNvPr id="5"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8471" y="2661885"/>
            <a:ext cx="7213456" cy="4057570"/>
          </a:xfrm>
          <a:prstGeom prst="rect">
            <a:avLst/>
          </a:prstGeom>
        </p:spPr>
      </p:pic>
      <p:sp>
        <p:nvSpPr>
          <p:cNvPr id="6" name="Slide Number Placeholder 5"/>
          <p:cNvSpPr>
            <a:spLocks noGrp="1"/>
          </p:cNvSpPr>
          <p:nvPr>
            <p:ph type="sldNum" sz="quarter" idx="12"/>
          </p:nvPr>
        </p:nvSpPr>
        <p:spPr/>
        <p:txBody>
          <a:bodyPr/>
          <a:lstStyle/>
          <a:p>
            <a:fld id="{A077D54C-FC18-124D-A42E-C486B0FFC067}" type="slidenum">
              <a:rPr lang="en-US" b="1" smtClean="0">
                <a:solidFill>
                  <a:schemeClr val="tx1"/>
                </a:solidFill>
              </a:rPr>
              <a:t>8</a:t>
            </a:fld>
            <a:r>
              <a:rPr lang="en-US" b="1" dirty="0">
                <a:solidFill>
                  <a:schemeClr val="tx1"/>
                </a:solidFill>
              </a:rPr>
              <a:t>/23</a:t>
            </a:r>
          </a:p>
        </p:txBody>
      </p:sp>
    </p:spTree>
    <p:extLst>
      <p:ext uri="{BB962C8B-B14F-4D97-AF65-F5344CB8AC3E}">
        <p14:creationId xmlns:p14="http://schemas.microsoft.com/office/powerpoint/2010/main" val="474666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TotalTime>
  <Words>2920</Words>
  <Application>Microsoft Macintosh PowerPoint</Application>
  <PresentationFormat>Widescreen</PresentationFormat>
  <Paragraphs>256</Paragraphs>
  <Slides>29</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 Math</vt:lpstr>
      <vt:lpstr>Mangal</vt:lpstr>
      <vt:lpstr>Office Theme</vt:lpstr>
      <vt:lpstr>A Compensation Method of Two-stage Image Generation for Human-AI Collaborated In-situ Fashion Design in Augmented Reality Environment</vt:lpstr>
      <vt:lpstr>Background: Fashion Design</vt:lpstr>
      <vt:lpstr>Background: Fashion Design</vt:lpstr>
      <vt:lpstr>Background: Fashion Design</vt:lpstr>
      <vt:lpstr>Idea: Design with AI</vt:lpstr>
      <vt:lpstr>Design Requirements</vt:lpstr>
      <vt:lpstr>Contributions</vt:lpstr>
      <vt:lpstr>Our System Design</vt:lpstr>
      <vt:lpstr>Our System Design (cont.)</vt:lpstr>
      <vt:lpstr>Our System Design (cont.)</vt:lpstr>
      <vt:lpstr>Example Results with Color Pattern Transfer</vt:lpstr>
      <vt:lpstr>Generative Model: conditional Generative Adversarial Networks (cGAN)</vt:lpstr>
      <vt:lpstr>Generative Model with Compensation</vt:lpstr>
      <vt:lpstr>Generative Model with Compensation (cont.)</vt:lpstr>
      <vt:lpstr>Generative Model with Compensation (cont.)</vt:lpstr>
      <vt:lpstr>Experiment: Implementation Details</vt:lpstr>
      <vt:lpstr>Experiment: User Evaluation</vt:lpstr>
      <vt:lpstr>Experiment: Usability of the system</vt:lpstr>
      <vt:lpstr>Experiment: Result Comparison</vt:lpstr>
      <vt:lpstr>Experiment: Result Comparison</vt:lpstr>
      <vt:lpstr>Experiment: Result Comparison</vt:lpstr>
      <vt:lpstr>Limitation</vt:lpstr>
      <vt:lpstr>Summary</vt:lpstr>
      <vt:lpstr>Thank You ~</vt:lpstr>
      <vt:lpstr>References</vt:lpstr>
      <vt:lpstr>References (cont.)</vt:lpstr>
      <vt:lpstr>References (cont.)</vt:lpstr>
      <vt:lpstr>References (cont.)</vt:lpstr>
      <vt:lpstr>References (cont.)</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Compensation Method of Two-stage Image Generation for Human-AI Collaborated In-situ Fashion Design in Augmented Reality Environment</dc:title>
  <dc:creator>Microsoft Office User</dc:creator>
  <cp:lastModifiedBy>Microsoft Office User</cp:lastModifiedBy>
  <cp:revision>59</cp:revision>
  <dcterms:created xsi:type="dcterms:W3CDTF">2018-11-25T13:24:37Z</dcterms:created>
  <dcterms:modified xsi:type="dcterms:W3CDTF">2018-12-08T02:45:21Z</dcterms:modified>
</cp:coreProperties>
</file>